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9C8z5WbgietcJFa8mmuHuWxa4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1429" autoAdjust="0"/>
  </p:normalViewPr>
  <p:slideViewPr>
    <p:cSldViewPr snapToGrid="0">
      <p:cViewPr varScale="1">
        <p:scale>
          <a:sx n="51" d="100"/>
          <a:sy n="51" d="100"/>
        </p:scale>
        <p:origin x="102" y="25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9e2284859_3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99e2284859_3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99e2284859_3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99e2284859_3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9e2284859_3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99e2284859_3_8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99e2284859_3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99e2284859_3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99e2284859_3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99e2284859_3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99e2284859_3_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99e2284859_3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99e2284859_3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99e2284859_3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99e2284859_3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 name="Google Shape;166;g399e2284859_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99e2284859_3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99e2284859_3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99e2284859_3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399e2284859_3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99e2284859_3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99e2284859_3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50" dirty="0">
              <a:solidFill>
                <a:srgbClr val="1F1F1F"/>
              </a:solidFill>
              <a:highlight>
                <a:srgbClr val="FFFFFF"/>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99e2284859_3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99e2284859_3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9e2284859_3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399e2284859_3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99e2284859_3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99e2284859_3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99e2284859_3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99e2284859_3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99e2284859_3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99e2284859_3_5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99e2284859_3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99e2284859_3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99e2284859_3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99e2284859_3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99e2284859_3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99e2284859_3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99e2284859_3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600" dirty="0">
              <a:solidFill>
                <a:schemeClr val="dk1"/>
              </a:solidFill>
            </a:endParaRPr>
          </a:p>
        </p:txBody>
      </p:sp>
      <p:sp>
        <p:nvSpPr>
          <p:cNvPr id="241" name="Google Shape;241;g399e2284859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82f09c339b_2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382f09c339b_25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99e2284859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399e2284859_3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9fd409b7a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9fd409b7ac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99e2284859_3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99e2284859_3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9fd409b7a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9fd409b7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99e2284859_3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399e2284859_3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99e2284859_3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99e2284859_3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99e2284859_3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99e2284859_3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a5d97819b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a5d97819b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a5d97819b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a5d97819b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sz="1700" strike="sngStrike"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5d97819b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a5d97819b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sz="9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82f09c339b_25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a:p>
            <a:pPr marL="0" lvl="0" indent="0" algn="l" rtl="0">
              <a:lnSpc>
                <a:spcPct val="115000"/>
              </a:lnSpc>
              <a:spcBef>
                <a:spcPts val="0"/>
              </a:spcBef>
              <a:spcAft>
                <a:spcPts val="0"/>
              </a:spcAft>
              <a:buSzPts val="1100"/>
              <a:buNone/>
            </a:pPr>
            <a:endParaRPr sz="1000" dirty="0">
              <a:solidFill>
                <a:schemeClr val="dk1"/>
              </a:solidFill>
            </a:endParaRPr>
          </a:p>
        </p:txBody>
      </p:sp>
      <p:sp>
        <p:nvSpPr>
          <p:cNvPr id="89" name="Google Shape;89;g382f09c339b_2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a5d97819b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a5d97819b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ae9e1cde2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ae9e1cde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sz="1000" dirty="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a5d97819b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a5d97819b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a5d97819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a5d97819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228600" algn="l" rtl="0">
              <a:lnSpc>
                <a:spcPct val="115000"/>
              </a:lnSpc>
              <a:spcBef>
                <a:spcPts val="0"/>
              </a:spcBef>
              <a:spcAft>
                <a:spcPts val="1000"/>
              </a:spcAft>
              <a:buClr>
                <a:schemeClr val="dk1"/>
              </a:buClr>
              <a:buSzPts val="1100"/>
              <a:buFont typeface="Arial"/>
              <a:buNone/>
            </a:pPr>
            <a:endParaRPr sz="900" dirty="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a4b233a962_4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328" name="Google Shape;328;g3a4b233a962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a4b233a962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a4b233a962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82f09c339b_25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340" name="Google Shape;340;g382f09c339b_25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6" name="Google Shape;3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8d9ced3ad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8d9ced3ad2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99e2284859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399e2284859_3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82f09c339b_25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6" name="Google Shape;106;g382f09c339b_25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99e2284859_3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399e2284859_3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c53edd25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ac53edd2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1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11"/>
          <p:cNvPicPr preferRelativeResize="0"/>
          <p:nvPr/>
        </p:nvPicPr>
        <p:blipFill rotWithShape="1">
          <a:blip r:embed="rId2">
            <a:alphaModFix/>
          </a:blip>
          <a:srcRect/>
          <a:stretch/>
        </p:blipFill>
        <p:spPr>
          <a:xfrm>
            <a:off x="11690" y="6429983"/>
            <a:ext cx="12192000" cy="4280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12"/>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2"/>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21" name="Google Shape;21;p15"/>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2"/>
        <p:cNvGrpSpPr/>
        <p:nvPr/>
      </p:nvGrpSpPr>
      <p:grpSpPr>
        <a:xfrm>
          <a:off x="0" y="0"/>
          <a:ext cx="0" cy="0"/>
          <a:chOff x="0" y="0"/>
          <a:chExt cx="0" cy="0"/>
        </a:xfrm>
      </p:grpSpPr>
      <p:sp>
        <p:nvSpPr>
          <p:cNvPr id="23" name="Google Shape;23;p13"/>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1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6" name="Google Shape;26;p13"/>
          <p:cNvPicPr preferRelativeResize="0"/>
          <p:nvPr/>
        </p:nvPicPr>
        <p:blipFill rotWithShape="1">
          <a:blip r:embed="rId2">
            <a:alphaModFix/>
          </a:blip>
          <a:srcRect/>
          <a:stretch/>
        </p:blipFill>
        <p:spPr>
          <a:xfrm>
            <a:off x="4182894" y="6429982"/>
            <a:ext cx="8009106" cy="428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1" name="Google Shape;31;p14"/>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4"/>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3" name="Google Shape;33;p14"/>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14"/>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35"/>
        <p:cNvGrpSpPr/>
        <p:nvPr/>
      </p:nvGrpSpPr>
      <p:grpSpPr>
        <a:xfrm>
          <a:off x="0" y="0"/>
          <a:ext cx="0" cy="0"/>
          <a:chOff x="0" y="0"/>
          <a:chExt cx="0" cy="0"/>
        </a:xfrm>
      </p:grpSpPr>
      <p:pic>
        <p:nvPicPr>
          <p:cNvPr id="36" name="Google Shape;36;g389e0e66e47_0_525"/>
          <p:cNvPicPr preferRelativeResize="0"/>
          <p:nvPr/>
        </p:nvPicPr>
        <p:blipFill rotWithShape="1">
          <a:blip r:embed="rId2">
            <a:alphaModFix/>
          </a:blip>
          <a:srcRect/>
          <a:stretch/>
        </p:blipFill>
        <p:spPr>
          <a:xfrm>
            <a:off x="0" y="6215742"/>
            <a:ext cx="12192002" cy="673094"/>
          </a:xfrm>
          <a:prstGeom prst="rect">
            <a:avLst/>
          </a:prstGeom>
          <a:noFill/>
          <a:ln>
            <a:noFill/>
          </a:ln>
        </p:spPr>
      </p:pic>
      <p:sp>
        <p:nvSpPr>
          <p:cNvPr id="37" name="Google Shape;37;g389e0e66e47_0_525"/>
          <p:cNvSpPr/>
          <p:nvPr/>
        </p:nvSpPr>
        <p:spPr>
          <a:xfrm>
            <a:off x="1856019" y="2689903"/>
            <a:ext cx="2362200" cy="3885000"/>
          </a:xfrm>
          <a:prstGeom prst="roundRect">
            <a:avLst>
              <a:gd name="adj" fmla="val 8372"/>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g389e0e66e47_0_525"/>
          <p:cNvSpPr/>
          <p:nvPr/>
        </p:nvSpPr>
        <p:spPr>
          <a:xfrm>
            <a:off x="4914900" y="2650672"/>
            <a:ext cx="2362200" cy="3885000"/>
          </a:xfrm>
          <a:prstGeom prst="roundRect">
            <a:avLst>
              <a:gd name="adj" fmla="val 7450"/>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g389e0e66e47_0_525"/>
          <p:cNvSpPr/>
          <p:nvPr/>
        </p:nvSpPr>
        <p:spPr>
          <a:xfrm>
            <a:off x="7941129" y="2661558"/>
            <a:ext cx="2362200" cy="3885000"/>
          </a:xfrm>
          <a:prstGeom prst="roundRect">
            <a:avLst>
              <a:gd name="adj" fmla="val 8372"/>
            </a:avLst>
          </a:prstGeom>
          <a:solidFill>
            <a:schemeClr val="lt1"/>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g389e0e66e47_0_525"/>
          <p:cNvSpPr/>
          <p:nvPr/>
        </p:nvSpPr>
        <p:spPr>
          <a:xfrm>
            <a:off x="5396591" y="1990493"/>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g389e0e66e47_0_525"/>
          <p:cNvSpPr/>
          <p:nvPr/>
        </p:nvSpPr>
        <p:spPr>
          <a:xfrm>
            <a:off x="8455474" y="1970880"/>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g389e0e66e47_0_525"/>
          <p:cNvSpPr/>
          <p:nvPr/>
        </p:nvSpPr>
        <p:spPr>
          <a:xfrm>
            <a:off x="2337709" y="2030181"/>
            <a:ext cx="1398900" cy="13989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g389e0e66e47_0_525"/>
          <p:cNvSpPr txBox="1">
            <a:spLocks noGrp="1"/>
          </p:cNvSpPr>
          <p:nvPr>
            <p:ph type="title"/>
          </p:nvPr>
        </p:nvSpPr>
        <p:spPr>
          <a:xfrm>
            <a:off x="1469572" y="543724"/>
            <a:ext cx="9252900" cy="58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accent6"/>
              </a:buClr>
              <a:buSzPts val="3300"/>
              <a:buFont typeface="Arial"/>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g389e0e66e47_0_525"/>
          <p:cNvSpPr txBox="1">
            <a:spLocks noGrp="1"/>
          </p:cNvSpPr>
          <p:nvPr>
            <p:ph type="body" idx="1"/>
          </p:nvPr>
        </p:nvSpPr>
        <p:spPr>
          <a:xfrm>
            <a:off x="2024748"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g389e0e66e47_0_525"/>
          <p:cNvSpPr txBox="1">
            <a:spLocks noGrp="1"/>
          </p:cNvSpPr>
          <p:nvPr>
            <p:ph type="body" idx="2"/>
          </p:nvPr>
        </p:nvSpPr>
        <p:spPr>
          <a:xfrm>
            <a:off x="1469572" y="1213477"/>
            <a:ext cx="92529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g389e0e66e47_0_525"/>
          <p:cNvSpPr txBox="1">
            <a:spLocks noGrp="1"/>
          </p:cNvSpPr>
          <p:nvPr>
            <p:ph type="body" idx="3"/>
          </p:nvPr>
        </p:nvSpPr>
        <p:spPr>
          <a:xfrm>
            <a:off x="5083629"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g389e0e66e47_0_525"/>
          <p:cNvSpPr txBox="1">
            <a:spLocks noGrp="1"/>
          </p:cNvSpPr>
          <p:nvPr>
            <p:ph type="body" idx="4"/>
          </p:nvPr>
        </p:nvSpPr>
        <p:spPr>
          <a:xfrm>
            <a:off x="8142510" y="3516086"/>
            <a:ext cx="2024700" cy="2834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dk1"/>
              </a:buClr>
              <a:buSzPts val="2100"/>
              <a:buNone/>
              <a:defRPr sz="2100" b="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g389e0e66e47_0_525"/>
          <p:cNvSpPr txBox="1">
            <a:spLocks noGrp="1"/>
          </p:cNvSpPr>
          <p:nvPr>
            <p:ph type="body" idx="5"/>
          </p:nvPr>
        </p:nvSpPr>
        <p:spPr>
          <a:xfrm>
            <a:off x="2351324" y="2471058"/>
            <a:ext cx="13716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g389e0e66e47_0_525"/>
          <p:cNvSpPr txBox="1">
            <a:spLocks noGrp="1"/>
          </p:cNvSpPr>
          <p:nvPr>
            <p:ph type="body" idx="6"/>
          </p:nvPr>
        </p:nvSpPr>
        <p:spPr>
          <a:xfrm>
            <a:off x="5399314" y="2471058"/>
            <a:ext cx="13935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g389e0e66e47_0_525"/>
          <p:cNvSpPr txBox="1">
            <a:spLocks noGrp="1"/>
          </p:cNvSpPr>
          <p:nvPr>
            <p:ph type="body" idx="7"/>
          </p:nvPr>
        </p:nvSpPr>
        <p:spPr>
          <a:xfrm>
            <a:off x="8458191" y="2471058"/>
            <a:ext cx="1393500" cy="5877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50"/>
              </a:spcBef>
              <a:spcAft>
                <a:spcPts val="0"/>
              </a:spcAft>
              <a:buClr>
                <a:schemeClr val="lt1"/>
              </a:buClr>
              <a:buSzPts val="2400"/>
              <a:buNone/>
              <a:defRPr sz="24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g389e0e66e47_0_525"/>
          <p:cNvSpPr/>
          <p:nvPr/>
        </p:nvSpPr>
        <p:spPr>
          <a:xfrm>
            <a:off x="460564" y="2220417"/>
            <a:ext cx="477900" cy="477900"/>
          </a:xfrm>
          <a:prstGeom prst="plus">
            <a:avLst>
              <a:gd name="adj" fmla="val 34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g389e0e66e47_0_525"/>
          <p:cNvSpPr/>
          <p:nvPr/>
        </p:nvSpPr>
        <p:spPr>
          <a:xfrm>
            <a:off x="849095" y="5414442"/>
            <a:ext cx="505200" cy="505200"/>
          </a:xfrm>
          <a:prstGeom prst="star4">
            <a:avLst>
              <a:gd name="adj" fmla="val 1556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53" name="Google Shape;53;g389e0e66e47_0_525"/>
          <p:cNvGrpSpPr/>
          <p:nvPr/>
        </p:nvGrpSpPr>
        <p:grpSpPr>
          <a:xfrm>
            <a:off x="11516893" y="1507387"/>
            <a:ext cx="173316" cy="1411241"/>
            <a:chOff x="5605342" y="135255"/>
            <a:chExt cx="128678" cy="1047770"/>
          </a:xfrm>
        </p:grpSpPr>
        <p:sp>
          <p:nvSpPr>
            <p:cNvPr id="54" name="Google Shape;54;g389e0e66e47_0_525"/>
            <p:cNvSpPr/>
            <p:nvPr/>
          </p:nvSpPr>
          <p:spPr>
            <a:xfrm>
              <a:off x="5608320" y="135255"/>
              <a:ext cx="125700" cy="12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g389e0e66e47_0_525"/>
            <p:cNvSpPr/>
            <p:nvPr/>
          </p:nvSpPr>
          <p:spPr>
            <a:xfrm>
              <a:off x="5605342" y="399940"/>
              <a:ext cx="125700" cy="1257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6" name="Google Shape;56;g389e0e66e47_0_525"/>
            <p:cNvSpPr/>
            <p:nvPr/>
          </p:nvSpPr>
          <p:spPr>
            <a:xfrm>
              <a:off x="5605342" y="664625"/>
              <a:ext cx="125700" cy="518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Fcdi5_wgCaS4xZ5o0VJJJriWiINg2OD4KXjn8BIft4A/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hs.iowa.gov/family-community/specialty-care-facilities/independence-mental-health-institut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hs.iowa.gov/state-training-schoo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ducate.iowa.gov/pk-12/special-education/state-guidance/policy-practice-webinar-series-recording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ducate.iowa.gov/media/5670/download?inlin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docs.google.com/forms/d/e/1FAIpQLSf3wnpzuubktfWda8zd4Z-DfOmNNE-qPc-Xm5PFI8iax9pNTw/viewfor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forms/d/e/1FAIpQLSf3wnpzuubktfWda8zd4Z-DfOmNNE-qPc-Xm5PFI8iax9pNTw/viewfor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73+IDELR+19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ducate.iowa.gov/pk-12/data/data-collections/student-reporting#documentation"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iowaideainformation.org/special-education/individualized-education-programs/unique-settings/" TargetMode="External"/><Relationship Id="rId4" Type="http://schemas.openxmlformats.org/officeDocument/2006/relationships/hyperlink" Target="https://educate.iowa.gov/media/8730/download?inlin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skresource.org/resources/fap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owaideainformation.org/special-education/individualized-education-programs/components-of-an-ie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egis.iowa.gov/docs/iac/chapter/281.4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e.iowa.gov/media/9206/download?inlin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289270" y="3924890"/>
            <a:ext cx="11636841" cy="7729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3617A"/>
              </a:buClr>
              <a:buSzPts val="4500"/>
              <a:buFont typeface="Arial"/>
              <a:buNone/>
            </a:pPr>
            <a:r>
              <a:rPr lang="en-US" dirty="0"/>
              <a:t>Unique Placements</a:t>
            </a:r>
            <a:endParaRPr dirty="0"/>
          </a:p>
        </p:txBody>
      </p:sp>
      <p:pic>
        <p:nvPicPr>
          <p:cNvPr id="63" name="Google Shape;63;p1" descr="Graphic for the Department of Education's Policy and Practice Webinar series."/>
          <p:cNvPicPr preferRelativeResize="0"/>
          <p:nvPr/>
        </p:nvPicPr>
        <p:blipFill rotWithShape="1">
          <a:blip r:embed="rId3">
            <a:alphaModFix/>
          </a:blip>
          <a:srcRect/>
          <a:stretch/>
        </p:blipFill>
        <p:spPr>
          <a:xfrm>
            <a:off x="204867" y="532130"/>
            <a:ext cx="11782264" cy="3392760"/>
          </a:xfrm>
          <a:prstGeom prst="rect">
            <a:avLst/>
          </a:prstGeom>
          <a:noFill/>
          <a:ln>
            <a:noFill/>
          </a:ln>
        </p:spPr>
      </p:pic>
      <p:pic>
        <p:nvPicPr>
          <p:cNvPr id="64" name="Google Shape;64;p1" descr="Graphic for the Iowa Department of Education"/>
          <p:cNvPicPr preferRelativeResize="0"/>
          <p:nvPr/>
        </p:nvPicPr>
        <p:blipFill rotWithShape="1">
          <a:blip r:embed="rId4">
            <a:alphaModFix/>
          </a:blip>
          <a:srcRect/>
          <a:stretch/>
        </p:blipFill>
        <p:spPr>
          <a:xfrm>
            <a:off x="3200972" y="5599160"/>
            <a:ext cx="5790055" cy="5326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99e2284859_3_43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Shelter and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Juvenile Detention: Enrollment &amp; Coding</a:t>
            </a:r>
            <a:r>
              <a:rPr lang="en-US"/>
              <a:t>  </a:t>
            </a:r>
            <a:endParaRPr/>
          </a:p>
        </p:txBody>
      </p:sp>
      <p:sp>
        <p:nvSpPr>
          <p:cNvPr id="127" name="Google Shape;127;g399e2284859_3_436"/>
          <p:cNvSpPr txBox="1">
            <a:spLocks noGrp="1"/>
          </p:cNvSpPr>
          <p:nvPr>
            <p:ph type="body" idx="1"/>
          </p:nvPr>
        </p:nvSpPr>
        <p:spPr>
          <a:xfrm>
            <a:off x="283125" y="1253325"/>
            <a:ext cx="11219700" cy="5008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b="1"/>
              <a:t>Learners in shelter and detention remain enrolled in their home </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school</a:t>
            </a:r>
            <a:r>
              <a:rPr lang="en-US" sz="2400" b="1"/>
              <a:t>. </a:t>
            </a:r>
            <a:r>
              <a:rPr lang="en-US" sz="2400"/>
              <a:t>The learner remains actively enrolled in their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home school</a:t>
            </a:r>
            <a:r>
              <a:rPr lang="en-US" sz="2400"/>
              <a:t>’s Student</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n-US" sz="2400"/>
              <a:t>Information System (SIS). </a:t>
            </a:r>
            <a:endParaRPr sz="2000"/>
          </a:p>
          <a:p>
            <a:pPr marL="457200" lvl="0" indent="-381000" algn="l" rtl="0">
              <a:lnSpc>
                <a:spcPct val="115000"/>
              </a:lnSpc>
              <a:spcBef>
                <a:spcPts val="1000"/>
              </a:spcBef>
              <a:spcAft>
                <a:spcPts val="0"/>
              </a:spcAft>
              <a:buSzPts val="2400"/>
              <a:buChar char="•"/>
            </a:pPr>
            <a:r>
              <a:rPr lang="en-US" sz="2400"/>
              <a:t>If the learner was inadvertently exited from the SIS, the learner should be re-enrolled. </a:t>
            </a:r>
            <a:endParaRPr sz="2400"/>
          </a:p>
          <a:p>
            <a:pPr marL="457200" lvl="0" indent="-381000" algn="l" rtl="0">
              <a:lnSpc>
                <a:spcPct val="115000"/>
              </a:lnSpc>
              <a:spcBef>
                <a:spcPts val="1000"/>
              </a:spcBef>
              <a:spcAft>
                <a:spcPts val="1000"/>
              </a:spcAft>
              <a:buSzPts val="2400"/>
              <a:buChar char="•"/>
            </a:pPr>
            <a:r>
              <a:rPr lang="en-US" sz="2400"/>
              <a:t>If coded correctly, the SIS will update the attending building in ACHIEVE.</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99e2284859_3_85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Shelter and Juvenile Detention: IEP Management</a:t>
            </a:r>
            <a:endParaRPr/>
          </a:p>
        </p:txBody>
      </p:sp>
      <p:sp>
        <p:nvSpPr>
          <p:cNvPr id="133" name="Google Shape;133;g399e2284859_3_855"/>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The District of Residence continues to be the IEP facilitator in ACHIEVE. </a:t>
            </a:r>
            <a:endParaRPr sz="2400"/>
          </a:p>
          <a:p>
            <a:pPr marL="457200" lvl="0" indent="-381000" algn="l" rtl="0">
              <a:lnSpc>
                <a:spcPct val="115000"/>
              </a:lnSpc>
              <a:spcBef>
                <a:spcPts val="1000"/>
              </a:spcBef>
              <a:spcAft>
                <a:spcPts val="0"/>
              </a:spcAft>
              <a:buSzPts val="2400"/>
              <a:buChar char="•"/>
            </a:pPr>
            <a:r>
              <a:rPr lang="en-US" sz="2400"/>
              <a:t>The shelter or detention teacher becomes a “shared” user within ACHIEVE. </a:t>
            </a:r>
            <a:endParaRPr sz="2400"/>
          </a:p>
          <a:p>
            <a:pPr marL="457200" lvl="0" indent="-381000" algn="l" rtl="0">
              <a:lnSpc>
                <a:spcPct val="115000"/>
              </a:lnSpc>
              <a:spcBef>
                <a:spcPts val="1000"/>
              </a:spcBef>
              <a:spcAft>
                <a:spcPts val="0"/>
              </a:spcAft>
              <a:buSzPts val="2400"/>
              <a:buChar char="•"/>
            </a:pPr>
            <a:r>
              <a:rPr lang="en-US" sz="2400"/>
              <a:t>Whenever an IEP meeting is necessary, both parties will attend the meeting in order to collaborate and facilitate the IEP. </a:t>
            </a:r>
            <a:endParaRPr sz="2400"/>
          </a:p>
          <a:p>
            <a:pPr marL="457200" lvl="0" indent="-381000" algn="l" rtl="0">
              <a:lnSpc>
                <a:spcPct val="115000"/>
              </a:lnSpc>
              <a:spcBef>
                <a:spcPts val="1000"/>
              </a:spcBef>
              <a:spcAft>
                <a:spcPts val="0"/>
              </a:spcAft>
              <a:buSzPts val="2400"/>
              <a:buChar char="•"/>
            </a:pPr>
            <a:r>
              <a:rPr lang="en-US" sz="2400"/>
              <a:t>The shelter or detention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teachers </a:t>
            </a:r>
            <a:r>
              <a:rPr lang="en-US" sz="2400"/>
              <a:t>delivering the SDI are responsible for entering and/or communicating progress monitoring data to the ACHIEVE IEP facilitator.</a:t>
            </a:r>
            <a:endParaRPr sz="2400"/>
          </a:p>
          <a:p>
            <a:pPr marL="457200" lvl="0" indent="-381000" algn="l" rtl="0">
              <a:lnSpc>
                <a:spcPct val="115000"/>
              </a:lnSpc>
              <a:spcBef>
                <a:spcPts val="1000"/>
              </a:spcBef>
              <a:spcAft>
                <a:spcPts val="1000"/>
              </a:spcAft>
              <a:buSzPts val="2400"/>
              <a:buChar char="•"/>
            </a:pPr>
            <a:r>
              <a:rPr lang="en-US" sz="2400"/>
              <a:t>It is ultimately the ACHIEVE IEP facilitator’s responsibility to ensure progress monitoring is entered within the ACHIEVE system.</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99e2284859_3_82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PMIC</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Enrollment &amp; Coding</a:t>
            </a:r>
            <a:r>
              <a:rPr lang="en-US"/>
              <a:t>  </a:t>
            </a:r>
            <a:endParaRPr/>
          </a:p>
        </p:txBody>
      </p:sp>
      <p:sp>
        <p:nvSpPr>
          <p:cNvPr id="139" name="Google Shape;139;g399e2284859_3_824"/>
          <p:cNvSpPr txBox="1">
            <a:spLocks noGrp="1"/>
          </p:cNvSpPr>
          <p:nvPr>
            <p:ph type="body" idx="1"/>
          </p:nvPr>
        </p:nvSpPr>
        <p:spPr>
          <a:xfrm>
            <a:off x="689100" y="1253324"/>
            <a:ext cx="10813800" cy="4874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b="1"/>
              <a:t>Learners in</a:t>
            </a:r>
            <a:r>
              <a:rPr lang="en-US" sz="2400" b="1">
                <a:solidFill>
                  <a:srgbClr val="1F1F1F"/>
                </a:solidFill>
              </a:rPr>
              <a:t> non-state operated </a:t>
            </a:r>
            <a:r>
              <a:rPr lang="en-US" sz="2400" b="1"/>
              <a:t>PMICs are served by the </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local district</a:t>
            </a:r>
            <a:r>
              <a:rPr lang="en-US" sz="2400" b="1"/>
              <a:t>. </a:t>
            </a:r>
            <a:endParaRPr sz="2400" b="1"/>
          </a:p>
          <a:p>
            <a:pPr marL="457200" lvl="0" indent="-381000" algn="l" rtl="0">
              <a:lnSpc>
                <a:spcPct val="115000"/>
              </a:lnSpc>
              <a:spcBef>
                <a:spcPts val="1000"/>
              </a:spcBef>
              <a:spcAft>
                <a:spcPts val="0"/>
              </a:spcAft>
              <a:buSzPts val="2400"/>
              <a:buChar char="•"/>
            </a:pPr>
            <a:r>
              <a:rPr lang="en-US" sz="2400"/>
              <a:t>The learner’s District of Residence is billed for both general education and special education costs. </a:t>
            </a:r>
            <a:endParaRPr sz="2000"/>
          </a:p>
          <a:p>
            <a:pPr marL="457200" lvl="0" indent="-381000" algn="l" rtl="0">
              <a:lnSpc>
                <a:spcPct val="115000"/>
              </a:lnSpc>
              <a:spcBef>
                <a:spcPts val="1000"/>
              </a:spcBef>
              <a:spcAft>
                <a:spcPts val="0"/>
              </a:spcAft>
              <a:buSzPts val="2400"/>
              <a:buChar char="•"/>
            </a:pPr>
            <a:r>
              <a:rPr lang="en-US" sz="2400"/>
              <a:t>Most PMICs do not have a separate building number; however, the </a:t>
            </a:r>
            <a:r>
              <a:rPr lang="en-US" sz="2400" u="sng">
                <a:solidFill>
                  <a:schemeClr val="hlink"/>
                </a:solidFill>
                <a:hlinkClick r:id="rId3"/>
              </a:rPr>
              <a:t>ACHIEVE Data Team</a:t>
            </a:r>
            <a:r>
              <a:rPr lang="en-US" sz="2400"/>
              <a:t> can assign a PMIC as a “Domicile” location for data reporting purposes. </a:t>
            </a:r>
            <a:endParaRPr sz="2400"/>
          </a:p>
          <a:p>
            <a:pPr marL="457200" lvl="0" indent="-381000" algn="l" rtl="0">
              <a:lnSpc>
                <a:spcPct val="115000"/>
              </a:lnSpc>
              <a:spcBef>
                <a:spcPts val="1000"/>
              </a:spcBef>
              <a:spcAft>
                <a:spcPts val="1000"/>
              </a:spcAft>
              <a:buSzPts val="2400"/>
              <a:buChar char="•"/>
            </a:pPr>
            <a:r>
              <a:rPr lang="en-US" sz="2400"/>
              <a:t>This does not apply to State-operated PMICs such as Independence Mental Health Institute (IMHI) as the State-operated school has education responsibility</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99e2284859_3_82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IMHI</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Enrollment &amp; Coding</a:t>
            </a:r>
            <a:r>
              <a:rPr lang="en-US"/>
              <a:t> </a:t>
            </a:r>
            <a:endParaRPr/>
          </a:p>
        </p:txBody>
      </p:sp>
      <p:sp>
        <p:nvSpPr>
          <p:cNvPr id="145" name="Google Shape;145;g399e2284859_3_829"/>
          <p:cNvSpPr txBox="1">
            <a:spLocks noGrp="1"/>
          </p:cNvSpPr>
          <p:nvPr>
            <p:ph type="body" idx="1"/>
          </p:nvPr>
        </p:nvSpPr>
        <p:spPr>
          <a:xfrm>
            <a:off x="689100" y="1253325"/>
            <a:ext cx="10813800" cy="50466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u="sng">
                <a:solidFill>
                  <a:schemeClr val="hlink"/>
                </a:solidFill>
                <a:hlinkClick r:id="rId3"/>
              </a:rPr>
              <a:t>Independence Mental Health Institute</a:t>
            </a:r>
            <a:r>
              <a:rPr lang="en-US" sz="2400"/>
              <a:t>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operates an on-site educational program.</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t>
            </a:r>
            <a:endPar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endParaRPr>
          </a:p>
          <a:p>
            <a:pPr marL="914400" lvl="1" indent="-355600" algn="l" rtl="0">
              <a:lnSpc>
                <a:spcPct val="115000"/>
              </a:lnSpc>
              <a:spcBef>
                <a:spcPts val="1000"/>
              </a:spcBef>
              <a:spcAft>
                <a:spcPts val="0"/>
              </a:spcAft>
              <a:buSzPts val="2000"/>
              <a:buChar char="•"/>
            </a:pP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They may also contract with an AEA, approved charter or the district where the facility is located.  </a:t>
            </a:r>
            <a:endParaRPr sz="2000"/>
          </a:p>
          <a:p>
            <a:pPr marL="914400" lvl="1" indent="-355600" algn="l" rtl="0">
              <a:lnSpc>
                <a:spcPct val="115000"/>
              </a:lnSpc>
              <a:spcBef>
                <a:spcPts val="1000"/>
              </a:spcBef>
              <a:spcAft>
                <a:spcPts val="0"/>
              </a:spcAft>
              <a:buSzPts val="2000"/>
              <a:buChar char="•"/>
            </a:pPr>
            <a:r>
              <a:rPr lang="en-US" sz="2000"/>
              <a:t>Contact information for the current IMHI School Administrator is available on the HHS website.</a:t>
            </a:r>
            <a:endParaRPr sz="2000"/>
          </a:p>
          <a:p>
            <a:pPr marL="457200" lvl="0" indent="-400050" algn="l" rtl="0">
              <a:lnSpc>
                <a:spcPct val="115000"/>
              </a:lnSpc>
              <a:spcBef>
                <a:spcPts val="1000"/>
              </a:spcBef>
              <a:spcAft>
                <a:spcPts val="0"/>
              </a:spcAft>
              <a:buSzPts val="2700"/>
              <a:buChar char="•"/>
            </a:pPr>
            <a:r>
              <a:rPr lang="en-US" sz="2400"/>
              <a:t>Learners who are sent to IMHI for a 3-day evaluation are not considered “admitted” into the PMIC and should not be exited. </a:t>
            </a:r>
            <a:endParaRPr sz="2000"/>
          </a:p>
          <a:p>
            <a:pPr marL="457200" lvl="0" indent="-381000" algn="l" rtl="0">
              <a:lnSpc>
                <a:spcPct val="115000"/>
              </a:lnSpc>
              <a:spcBef>
                <a:spcPts val="1000"/>
              </a:spcBef>
              <a:spcAft>
                <a:spcPts val="1000"/>
              </a:spcAft>
              <a:buSzPts val="2400"/>
              <a:buChar char="•"/>
            </a:pPr>
            <a:r>
              <a:rPr lang="en-US" sz="2400"/>
              <a:t>If coded correctly, the SIS will update the attending building in ACHIEVE.</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99e2284859_3_793"/>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State Training School: Enrollment &amp; Coding</a:t>
            </a:r>
            <a:r>
              <a:rPr lang="en-US"/>
              <a:t> </a:t>
            </a:r>
            <a:endParaRPr/>
          </a:p>
        </p:txBody>
      </p:sp>
      <p:sp>
        <p:nvSpPr>
          <p:cNvPr id="151" name="Google Shape;151;g399e2284859_3_793"/>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The </a:t>
            </a:r>
            <a:r>
              <a:rPr lang="en-US" sz="2400" u="sng">
                <a:solidFill>
                  <a:schemeClr val="hlink"/>
                </a:solidFill>
                <a:hlinkClick r:id="rId3"/>
              </a:rPr>
              <a:t>State Training School</a:t>
            </a:r>
            <a:r>
              <a:rPr lang="en-US" sz="2400"/>
              <a:t> operates its own school supported by HHS called “Midland Park High School.”</a:t>
            </a:r>
            <a:endParaRPr sz="2400"/>
          </a:p>
          <a:p>
            <a:pPr marL="914400" lvl="1" indent="-355600" algn="l" rtl="0">
              <a:lnSpc>
                <a:spcPct val="115000"/>
              </a:lnSpc>
              <a:spcBef>
                <a:spcPts val="1000"/>
              </a:spcBef>
              <a:spcAft>
                <a:spcPts val="0"/>
              </a:spcAft>
              <a:buSzPts val="2000"/>
              <a:buChar char="•"/>
            </a:pPr>
            <a:r>
              <a:rPr lang="en-US" sz="2000"/>
              <a:t>The HHS website has the contact information for the current STS School Administrator.</a:t>
            </a:r>
            <a:endParaRPr sz="2000"/>
          </a:p>
          <a:p>
            <a:pPr marL="457200" lvl="0" indent="-381000" algn="l" rtl="0">
              <a:lnSpc>
                <a:spcPct val="115000"/>
              </a:lnSpc>
              <a:spcBef>
                <a:spcPts val="1000"/>
              </a:spcBef>
              <a:spcAft>
                <a:spcPts val="1000"/>
              </a:spcAft>
              <a:buSzPts val="2400"/>
              <a:buChar char="•"/>
            </a:pPr>
            <a:r>
              <a:rPr lang="en-US" sz="2400"/>
              <a:t>If coded correctly, the SIS will update the attending building to Midland Park High School in ACHIEVE.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99e2284859_3_86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PMIC, IMHI &amp; State Training School: IEP Management</a:t>
            </a:r>
            <a:endParaRPr/>
          </a:p>
        </p:txBody>
      </p:sp>
      <p:sp>
        <p:nvSpPr>
          <p:cNvPr id="157" name="Google Shape;157;g399e2284859_3_860"/>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The Special Education teacher serving the learners where the facility is located becomes the IEP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Facilitator</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in ACHIEVE. </a:t>
            </a:r>
            <a:endParaRPr sz="2400"/>
          </a:p>
          <a:p>
            <a:pPr marL="457200" lvl="0" indent="-381000" algn="l" rtl="0">
              <a:lnSpc>
                <a:spcPct val="115000"/>
              </a:lnSpc>
              <a:spcBef>
                <a:spcPts val="1000"/>
              </a:spcBef>
              <a:spcAft>
                <a:spcPts val="0"/>
              </a:spcAft>
              <a:buSzPts val="2400"/>
              <a:buChar char="•"/>
            </a:pPr>
            <a:r>
              <a:rPr lang="en-US" sz="2400"/>
              <a:t>The District of Residence maintains the responsibility to ensure a FAPE is being provided and must continue to attend all IEP meetings.</a:t>
            </a:r>
            <a:endParaRPr sz="2400"/>
          </a:p>
          <a:p>
            <a:pPr marL="457200" lvl="0" indent="-381000" algn="l" rtl="0">
              <a:lnSpc>
                <a:spcPct val="115000"/>
              </a:lnSpc>
              <a:spcBef>
                <a:spcPts val="1000"/>
              </a:spcBef>
              <a:spcAft>
                <a:spcPts val="0"/>
              </a:spcAft>
              <a:buSzPts val="2400"/>
              <a:buChar char="•"/>
            </a:pPr>
            <a:r>
              <a:rPr lang="en-US" sz="2400"/>
              <a:t>The IEP Facilitator is responsible for entering and communicating progress monitoring data in ACHIEVE.</a:t>
            </a:r>
            <a:endParaRPr sz="2400"/>
          </a:p>
          <a:p>
            <a:pPr marL="457200" lvl="0" indent="-381000" algn="l" rtl="0">
              <a:lnSpc>
                <a:spcPct val="115000"/>
              </a:lnSpc>
              <a:spcBef>
                <a:spcPts val="1000"/>
              </a:spcBef>
              <a:spcAft>
                <a:spcPts val="1000"/>
              </a:spcAft>
              <a:buSzPts val="2400"/>
              <a:buChar char="•"/>
            </a:pPr>
            <a:r>
              <a:rPr lang="en-US" sz="2400"/>
              <a:t>In-State AEA shelter/detention programs, PMICs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HHS-Operated</a:t>
            </a:r>
            <a:r>
              <a:rPr lang="en-US" sz="2400"/>
              <a:t> Programs are not considered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“Special Schools” for LRE purposes</a:t>
            </a:r>
            <a:r>
              <a:rPr lang="en-US"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99e2284859_3_84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Progress Monitoring &amp; Meaningful Participation </a:t>
            </a:r>
            <a:endParaRPr/>
          </a:p>
        </p:txBody>
      </p:sp>
      <p:sp>
        <p:nvSpPr>
          <p:cNvPr id="163" name="Google Shape;163;g399e2284859_3_845"/>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a:t>Being placed into one of these settings is NOT an extended absence. Progress monitoring should continue via collaboration between the District of Residence and the attending building/program. </a:t>
            </a:r>
            <a:endParaRPr sz="2400"/>
          </a:p>
          <a:p>
            <a:pPr marL="457200" lvl="0" indent="-381000" algn="l" rtl="0">
              <a:lnSpc>
                <a:spcPct val="115000"/>
              </a:lnSpc>
              <a:spcBef>
                <a:spcPts val="1000"/>
              </a:spcBef>
              <a:spcAft>
                <a:spcPts val="0"/>
              </a:spcAft>
              <a:buSzPts val="2400"/>
              <a:buChar char="•"/>
            </a:pPr>
            <a:r>
              <a:rPr lang="en-US" sz="2400"/>
              <a:t>Learners in these settings are NOT exempted from State Assessments (ISASP or DLM). </a:t>
            </a:r>
            <a:endParaRPr sz="2400"/>
          </a:p>
          <a:p>
            <a:pPr marL="457200" lvl="0" indent="-381000" algn="l" rtl="0">
              <a:lnSpc>
                <a:spcPct val="115000"/>
              </a:lnSpc>
              <a:spcBef>
                <a:spcPts val="1000"/>
              </a:spcBef>
              <a:spcAft>
                <a:spcPts val="100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The majority of learners in these settings (70% in FY 2025) are in grades 9-12. Transition planning is crucial for these learners.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99e2284859_3_66"/>
          <p:cNvSpPr txBox="1">
            <a:spLocks noGrp="1"/>
          </p:cNvSpPr>
          <p:nvPr>
            <p:ph type="title"/>
          </p:nvPr>
        </p:nvSpPr>
        <p:spPr>
          <a:xfrm>
            <a:off x="893975" y="2806300"/>
            <a:ext cx="10866900" cy="2162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1300"/>
              </a:spcAft>
              <a:buNone/>
            </a:pPr>
            <a:r>
              <a:rPr lang="en-US"/>
              <a:t>Out-of-State IEP Team Placements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99e2284859_3_86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Out of State Placement </a:t>
            </a:r>
            <a:endParaRPr/>
          </a:p>
        </p:txBody>
      </p:sp>
      <p:sp>
        <p:nvSpPr>
          <p:cNvPr id="175" name="Google Shape;175;g399e2284859_3_865"/>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b="1"/>
              <a:t>IEP Teams may elect to send a learner to a residential setting or a day program outside of the Iowa state borders. </a:t>
            </a:r>
            <a:endParaRPr sz="2400"/>
          </a:p>
          <a:p>
            <a:pPr marL="457200" lvl="0" indent="-381000" algn="l" rtl="0">
              <a:lnSpc>
                <a:spcPct val="115000"/>
              </a:lnSpc>
              <a:spcBef>
                <a:spcPts val="1000"/>
              </a:spcBef>
              <a:spcAft>
                <a:spcPts val="0"/>
              </a:spcAft>
              <a:buSzPts val="2400"/>
              <a:buChar char="•"/>
            </a:pPr>
            <a:r>
              <a:rPr lang="en-US" sz="2400"/>
              <a:t>Day programs must be within a reasonable travel distance from the learner’s residence. </a:t>
            </a:r>
            <a:endParaRPr sz="2400"/>
          </a:p>
          <a:p>
            <a:pPr marL="457200" lvl="0" indent="-381000" algn="l" rtl="0">
              <a:lnSpc>
                <a:spcPct val="115000"/>
              </a:lnSpc>
              <a:spcBef>
                <a:spcPts val="1000"/>
              </a:spcBef>
              <a:spcAft>
                <a:spcPts val="0"/>
              </a:spcAft>
              <a:buSzPts val="2400"/>
              <a:buChar char="•"/>
            </a:pPr>
            <a:r>
              <a:rPr lang="en-US" sz="2400"/>
              <a:t>Residential placements may occur anywhere in the United States, providing the facility is approved by the DE to serve Iowa learners. </a:t>
            </a:r>
            <a:endParaRPr sz="2400"/>
          </a:p>
          <a:p>
            <a:pPr marL="457200" lvl="0" indent="-381000" algn="l" rtl="0">
              <a:lnSpc>
                <a:spcPct val="115000"/>
              </a:lnSpc>
              <a:spcBef>
                <a:spcPts val="1000"/>
              </a:spcBef>
              <a:spcAft>
                <a:spcPts val="1000"/>
              </a:spcAft>
              <a:buSzPts val="2400"/>
              <a:buChar char="•"/>
            </a:pPr>
            <a:r>
              <a:rPr lang="en-US" sz="2400"/>
              <a:t>These placem</a:t>
            </a:r>
            <a:r>
              <a:rPr lang="en-US" sz="2600"/>
              <a:t>ents </a:t>
            </a:r>
            <a:r>
              <a:rPr lang="en-US" sz="2400"/>
              <a:t>are considered the most restrictive environments.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99e2284859_3_317"/>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Learners should only go out of state when …</a:t>
            </a:r>
            <a:endParaRPr/>
          </a:p>
        </p:txBody>
      </p:sp>
      <p:sp>
        <p:nvSpPr>
          <p:cNvPr id="181" name="Google Shape;181;g399e2284859_3_317"/>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a:t>The closest available appropriate programming is </a:t>
            </a:r>
            <a:r>
              <a:rPr lang="en-US" sz="2400" b="1"/>
              <a:t>across state lines </a:t>
            </a:r>
            <a:r>
              <a:rPr lang="en-US" sz="2400"/>
              <a:t>(common in Sioux City, Council Bluffs and the Quad Cities). </a:t>
            </a:r>
            <a:endParaRPr sz="2400"/>
          </a:p>
          <a:p>
            <a:pPr marL="457200" lvl="0" indent="-381000" algn="l" rtl="0">
              <a:lnSpc>
                <a:spcPct val="115000"/>
              </a:lnSpc>
              <a:spcBef>
                <a:spcPts val="1000"/>
              </a:spcBef>
              <a:spcAft>
                <a:spcPts val="0"/>
              </a:spcAft>
              <a:buSzPts val="2400"/>
              <a:buChar char="•"/>
            </a:pPr>
            <a:r>
              <a:rPr lang="en-US" sz="2400"/>
              <a:t>The appropriate programming is </a:t>
            </a:r>
            <a:r>
              <a:rPr lang="en-US" sz="2400" b="1"/>
              <a:t>not available</a:t>
            </a:r>
            <a:r>
              <a:rPr lang="en-US" sz="2400"/>
              <a:t> in Iowa. </a:t>
            </a:r>
            <a:endParaRPr sz="2400"/>
          </a:p>
          <a:p>
            <a:pPr marL="914400" lvl="1" indent="-381000" algn="l" rtl="0">
              <a:lnSpc>
                <a:spcPct val="115000"/>
              </a:lnSpc>
              <a:spcBef>
                <a:spcPts val="1000"/>
              </a:spcBef>
              <a:spcAft>
                <a:spcPts val="0"/>
              </a:spcAft>
              <a:buSzPts val="2400"/>
              <a:buChar char="•"/>
            </a:pPr>
            <a:r>
              <a:rPr lang="en-US" sz="2400"/>
              <a:t>There is NO appropriate programming at all in Iowa. </a:t>
            </a:r>
            <a:endParaRPr sz="2400"/>
          </a:p>
          <a:p>
            <a:pPr marL="914400" lvl="1" indent="-381000" algn="l" rtl="0">
              <a:lnSpc>
                <a:spcPct val="115000"/>
              </a:lnSpc>
              <a:spcBef>
                <a:spcPts val="1000"/>
              </a:spcBef>
              <a:spcAft>
                <a:spcPts val="1000"/>
              </a:spcAft>
              <a:buSzPts val="2400"/>
              <a:buChar char="•"/>
            </a:pPr>
            <a:r>
              <a:rPr lang="en-US" sz="2400"/>
              <a:t>Appropriate programs do not have availability (e.g. a long wait list).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Welcome</a:t>
            </a:r>
            <a:endParaRPr/>
          </a:p>
        </p:txBody>
      </p:sp>
      <p:pic>
        <p:nvPicPr>
          <p:cNvPr id="70" name="Google Shape;70;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
        <p:nvSpPr>
          <p:cNvPr id="71" name="Google Shape;71;p3"/>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600"/>
              </a:spcBef>
              <a:spcAft>
                <a:spcPts val="0"/>
              </a:spcAft>
              <a:buSzPts val="2400"/>
              <a:buChar char="•"/>
            </a:pPr>
            <a:r>
              <a:rPr lang="en-US" sz="2400"/>
              <a:t>Please post your questions in the Q&amp;A</a:t>
            </a:r>
            <a:endParaRPr sz="2400"/>
          </a:p>
          <a:p>
            <a:pPr marL="457200" lvl="0" indent="-381000" algn="l" rtl="0">
              <a:lnSpc>
                <a:spcPct val="90000"/>
              </a:lnSpc>
              <a:spcBef>
                <a:spcPts val="1000"/>
              </a:spcBef>
              <a:spcAft>
                <a:spcPts val="0"/>
              </a:spcAft>
              <a:buSzPts val="2400"/>
              <a:buChar char="•"/>
            </a:pPr>
            <a:r>
              <a:rPr lang="en-US" sz="2400"/>
              <a:t>Slides will be posted on the DE website after the webinar</a:t>
            </a:r>
            <a:endParaRPr sz="2400"/>
          </a:p>
          <a:p>
            <a:pPr marL="0" lvl="0" indent="457200" algn="l" rtl="0">
              <a:lnSpc>
                <a:spcPct val="90000"/>
              </a:lnSpc>
              <a:spcBef>
                <a:spcPts val="1000"/>
              </a:spcBef>
              <a:spcAft>
                <a:spcPts val="0"/>
              </a:spcAft>
              <a:buSzPts val="1800"/>
              <a:buNone/>
            </a:pPr>
            <a:r>
              <a:rPr lang="en-US" sz="2400" u="sng">
                <a:solidFill>
                  <a:schemeClr val="hlink"/>
                </a:solidFill>
                <a:hlinkClick r:id="rId4"/>
              </a:rPr>
              <a:t>Policy &amp; Practice Webinar Series &amp; Recordings | Department of Education</a:t>
            </a:r>
            <a:endParaRPr sz="2400"/>
          </a:p>
          <a:p>
            <a:pPr marL="0" lvl="0" indent="0" algn="l" rtl="0">
              <a:lnSpc>
                <a:spcPct val="90000"/>
              </a:lnSpc>
              <a:spcBef>
                <a:spcPts val="1000"/>
              </a:spcBef>
              <a:spcAft>
                <a:spcPts val="0"/>
              </a:spcAft>
              <a:buSzPts val="1800"/>
              <a:buNone/>
            </a:pPr>
            <a:endParaRPr/>
          </a:p>
        </p:txBody>
      </p:sp>
      <p:pic>
        <p:nvPicPr>
          <p:cNvPr id="72" name="Google Shape;72;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526176" y="3634025"/>
            <a:ext cx="2697651" cy="2023250"/>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99e2284859_3_260"/>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Before making a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placement</a:t>
            </a:r>
            <a:r>
              <a:rPr lang="en-US"/>
              <a:t> decision … </a:t>
            </a:r>
            <a:endParaRPr/>
          </a:p>
        </p:txBody>
      </p:sp>
      <p:sp>
        <p:nvSpPr>
          <p:cNvPr id="187" name="Google Shape;187;g399e2284859_3_260"/>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sz="2400"/>
              <a:t>The IEP team must first meet and write an IEP to appropriately address the learner’s needs as required to receive a FAPE. Once that IEP is written, the team can then determine the appropriate placement</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5"/>
                  </a:ext>
                </a:extLst>
              </a:rPr>
              <a:t>. </a:t>
            </a:r>
            <a:endParaRPr sz="2400"/>
          </a:p>
          <a:p>
            <a:pPr marL="457200" lvl="0"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Prior to considering an out-of-state placement, the IEP team must consider </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all other appropriate educational programs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on their continuum of services. </a:t>
            </a:r>
            <a:endPar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endParaRPr>
          </a:p>
          <a:p>
            <a:pPr marL="457200" lvl="0" indent="-381000" algn="l" rtl="0">
              <a:lnSpc>
                <a:spcPct val="115000"/>
              </a:lnSpc>
              <a:spcBef>
                <a:spcPts val="1800"/>
              </a:spcBef>
              <a:spcAft>
                <a:spcPts val="100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The IEP team should consider all other options in-state that are </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closer to the learner’s home</a:t>
            </a:r>
            <a:r>
              <a:rPr lang="en-US" sz="2400"/>
              <a:t>.</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99e2284859_3_141"/>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The IEP team must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3"/>
                  </a:ext>
                </a:extLst>
              </a:rPr>
              <a:t> </a:t>
            </a:r>
            <a:endParaRPr/>
          </a:p>
        </p:txBody>
      </p:sp>
      <p:sp>
        <p:nvSpPr>
          <p:cNvPr id="193" name="Google Shape;193;g399e2284859_3_141"/>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a:t>Provide the parent(s) with </a:t>
            </a:r>
            <a:r>
              <a:rPr lang="en-US" sz="2400" b="1"/>
              <a:t>prior written notice</a:t>
            </a:r>
            <a:r>
              <a:rPr lang="en-US" sz="2400"/>
              <a:t> to inform the parent of the proposed placement. </a:t>
            </a:r>
            <a:endParaRPr sz="2400"/>
          </a:p>
          <a:p>
            <a:pPr marL="457200" lvl="0"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The notice must document:</a:t>
            </a:r>
            <a:endPar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5"/>
                </a:ext>
              </a:extLst>
            </a:endParaRPr>
          </a:p>
          <a:p>
            <a:pPr marL="914400" lvl="1"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6"/>
                  </a:ext>
                </a:extLst>
              </a:rPr>
              <a:t>The needs of the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7"/>
                  </a:ext>
                </a:extLst>
              </a:rPr>
              <a:t>learner</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8"/>
                  </a:ext>
                </a:extLst>
              </a:rPr>
              <a:t> that require placement.</a:t>
            </a:r>
            <a:endParaRPr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endParaRPr>
          </a:p>
          <a:p>
            <a:pPr marL="914400" lvl="1"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0"/>
                  </a:ext>
                </a:extLst>
              </a:rPr>
              <a:t>The educational options within the continuum that the team explored, discussed and determined inappropriate.</a:t>
            </a:r>
            <a:endParaRPr sz="2400"/>
          </a:p>
          <a:p>
            <a:pPr marL="457200" lvl="0" indent="-381000" algn="l" rtl="0">
              <a:lnSpc>
                <a:spcPct val="115000"/>
              </a:lnSpc>
              <a:spcBef>
                <a:spcPts val="1000"/>
              </a:spcBef>
              <a:spcAft>
                <a:spcPts val="1000"/>
              </a:spcAft>
              <a:buSzPts val="2400"/>
              <a:buChar char="•"/>
            </a:pPr>
            <a:r>
              <a:rPr lang="en-US" sz="2400"/>
              <a:t>Create a </a:t>
            </a:r>
            <a:r>
              <a:rPr lang="en-US" sz="2400" b="1"/>
              <a:t>reintegration</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1"/>
                  </a:ext>
                </a:extLst>
              </a:rPr>
              <a:t> </a:t>
            </a:r>
            <a:r>
              <a:rPr lang="en-US" sz="2400" b="1"/>
              <a:t>plan</a:t>
            </a:r>
            <a:r>
              <a:rPr lang="en-US" sz="2400"/>
              <a:t> to prepare for the eligible individual’s transition back to a less restrictive setting.</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99e2284859_3_198"/>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Process for out-of-state placement (LEA)</a:t>
            </a:r>
            <a:endParaRPr/>
          </a:p>
        </p:txBody>
      </p:sp>
      <p:sp>
        <p:nvSpPr>
          <p:cNvPr id="199" name="Google Shape;199;g399e2284859_3_198"/>
          <p:cNvSpPr txBox="1">
            <a:spLocks noGrp="1"/>
          </p:cNvSpPr>
          <p:nvPr>
            <p:ph type="body" idx="1"/>
          </p:nvPr>
        </p:nvSpPr>
        <p:spPr>
          <a:xfrm>
            <a:off x="626625" y="991000"/>
            <a:ext cx="10813800" cy="54216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AutoNum type="arabicPeriod"/>
            </a:pPr>
            <a:r>
              <a:rPr lang="en-US" sz="2400"/>
              <a:t>IEP team meets to review data and identifies the least restrictive settings available to provide learner with a FAPE. This may include a determination that an OOS placement is the LRE.</a:t>
            </a:r>
            <a:endParaRPr sz="2400"/>
          </a:p>
          <a:p>
            <a:pPr marL="457200" lvl="0" indent="-381000" algn="l" rtl="0">
              <a:lnSpc>
                <a:spcPct val="115000"/>
              </a:lnSpc>
              <a:spcBef>
                <a:spcPts val="1000"/>
              </a:spcBef>
              <a:spcAft>
                <a:spcPts val="0"/>
              </a:spcAft>
              <a:buSzPts val="2400"/>
              <a:buAutoNum type="arabicPeriod"/>
            </a:pPr>
            <a:r>
              <a:rPr lang="en-US" sz="2400"/>
              <a:t>Develop an IEP documenting the special education services and supports for the learner, as well as a reintegration plan to outline transition requirements needed for a return to services in Iowa.</a:t>
            </a:r>
            <a:endParaRPr sz="2400"/>
          </a:p>
          <a:p>
            <a:pPr marL="914400" lvl="1" indent="-361950" algn="l" rtl="0">
              <a:lnSpc>
                <a:spcPct val="115000"/>
              </a:lnSpc>
              <a:spcBef>
                <a:spcPts val="1000"/>
              </a:spcBef>
              <a:spcAft>
                <a:spcPts val="0"/>
              </a:spcAft>
              <a:buSzPts val="2100"/>
              <a:buChar char="•"/>
            </a:pPr>
            <a:r>
              <a:rPr lang="en-US" sz="2100"/>
              <a:t>The IEP team will complete the Least Restrictive Environment section of the IEP, and then indicate that the learner will attend a special school.</a:t>
            </a:r>
            <a:endParaRPr sz="2100"/>
          </a:p>
          <a:p>
            <a:pPr marL="457200" lvl="0" indent="-381000" algn="l" rtl="0">
              <a:lnSpc>
                <a:spcPct val="115000"/>
              </a:lnSpc>
              <a:spcBef>
                <a:spcPts val="1000"/>
              </a:spcBef>
              <a:spcAft>
                <a:spcPts val="1000"/>
              </a:spcAft>
              <a:buSzPts val="2400"/>
              <a:buAutoNum type="arabicPeriod"/>
            </a:pPr>
            <a:r>
              <a:rPr lang="en-US" sz="2400"/>
              <a:t>Provide a prior written notice to inform parent(s) of the proposed out-of-state placement. The PWN must document the unique needs of the learner and all educational options the team explored, discussed and determined inappropriate.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99e2284859_3_20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300"/>
              <a:buNone/>
            </a:pPr>
            <a:r>
              <a:rPr lang="en-US"/>
              <a:t>Process for out-of-state placement (AEA)</a:t>
            </a:r>
            <a:endParaRPr/>
          </a:p>
        </p:txBody>
      </p:sp>
      <p:sp>
        <p:nvSpPr>
          <p:cNvPr id="205" name="Google Shape;205;g399e2284859_3_203"/>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AutoNum type="arabicPeriod" startAt="4"/>
            </a:pPr>
            <a:r>
              <a:rPr lang="en-US" sz="2400"/>
              <a:t>The district will inform the AEA that an Out-of-State application is needed. </a:t>
            </a:r>
            <a:endParaRPr sz="2400"/>
          </a:p>
          <a:p>
            <a:pPr marL="457200" lvl="0" indent="-381000" algn="l" rtl="0">
              <a:lnSpc>
                <a:spcPct val="115000"/>
              </a:lnSpc>
              <a:spcBef>
                <a:spcPts val="1000"/>
              </a:spcBef>
              <a:spcAft>
                <a:spcPts val="0"/>
              </a:spcAft>
              <a:buSzPts val="2400"/>
              <a:buAutoNum type="arabicPeriod" startAt="4"/>
            </a:pPr>
            <a:r>
              <a:rPr lang="en-US" sz="2400"/>
              <a:t>The AEA will complete an Out-of-State application on behalf of the individual in ACHIEVE and submit for Department of Education approval. </a:t>
            </a:r>
            <a:endParaRPr sz="2400"/>
          </a:p>
          <a:p>
            <a:pPr marL="457200" lvl="0" indent="-381000" algn="l" rtl="0">
              <a:lnSpc>
                <a:spcPct val="115000"/>
              </a:lnSpc>
              <a:spcBef>
                <a:spcPts val="1000"/>
              </a:spcBef>
              <a:spcAft>
                <a:spcPts val="1000"/>
              </a:spcAft>
              <a:buSzPts val="2400"/>
              <a:buAutoNum type="arabicPeriod" startAt="4"/>
            </a:pPr>
            <a:r>
              <a:rPr lang="en-US" sz="2400"/>
              <a:t>Upon approval, the learner will be placed in the out-of-state placement.</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99e2284859_3_607"/>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Identifying an appropriate setting </a:t>
            </a:r>
            <a:endParaRPr/>
          </a:p>
        </p:txBody>
      </p:sp>
      <p:sp>
        <p:nvSpPr>
          <p:cNvPr id="211" name="Google Shape;211;g399e2284859_3_607"/>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The IEP team chooses a setting that can administer the learner’s IEP with fidelity. </a:t>
            </a:r>
            <a:endParaRPr sz="2400"/>
          </a:p>
          <a:p>
            <a:pPr marL="457200" lvl="0" indent="-381000" algn="l" rtl="0">
              <a:lnSpc>
                <a:spcPct val="115000"/>
              </a:lnSpc>
              <a:spcBef>
                <a:spcPts val="1000"/>
              </a:spcBef>
              <a:spcAft>
                <a:spcPts val="0"/>
              </a:spcAft>
              <a:buSzPts val="2400"/>
              <a:buChar char="•"/>
            </a:pPr>
            <a:r>
              <a:rPr lang="en-US" sz="2400"/>
              <a:t>The Department of Education maintains a list of approved out-of-state facilities </a:t>
            </a:r>
            <a:r>
              <a:rPr lang="en-US" sz="2400" u="sng">
                <a:solidFill>
                  <a:schemeClr val="hlink"/>
                </a:solidFill>
                <a:hlinkClick r:id="rId3"/>
              </a:rPr>
              <a:t>here</a:t>
            </a:r>
            <a:r>
              <a:rPr lang="en-US" sz="2400"/>
              <a:t>.  </a:t>
            </a:r>
            <a:endParaRPr sz="2400"/>
          </a:p>
          <a:p>
            <a:pPr marL="457200" lvl="0" indent="-381000" algn="l" rtl="0">
              <a:lnSpc>
                <a:spcPct val="115000"/>
              </a:lnSpc>
              <a:spcBef>
                <a:spcPts val="1000"/>
              </a:spcBef>
              <a:spcAft>
                <a:spcPts val="0"/>
              </a:spcAft>
              <a:buSzPts val="2400"/>
              <a:buChar char="•"/>
            </a:pPr>
            <a:r>
              <a:rPr lang="en-US" sz="2400"/>
              <a:t>If the IEP team identifies an appropriate setting that is not on the approved list, the facility can apply for approval using </a:t>
            </a:r>
            <a:r>
              <a:rPr lang="en-US" sz="2400" u="sng">
                <a:solidFill>
                  <a:schemeClr val="hlink"/>
                </a:solidFill>
                <a:hlinkClick r:id="rId4"/>
              </a:rPr>
              <a:t>this form</a:t>
            </a:r>
            <a:r>
              <a:rPr lang="en-US" sz="2400"/>
              <a:t>.</a:t>
            </a:r>
            <a:endParaRPr sz="2400"/>
          </a:p>
          <a:p>
            <a:pPr marL="457200" lvl="0" indent="-381000" algn="l" rtl="0">
              <a:lnSpc>
                <a:spcPct val="115000"/>
              </a:lnSpc>
              <a:spcBef>
                <a:spcPts val="1000"/>
              </a:spcBef>
              <a:spcAft>
                <a:spcPts val="1000"/>
              </a:spcAft>
              <a:buSzPts val="2400"/>
              <a:buChar char="•"/>
            </a:pPr>
            <a:r>
              <a:rPr lang="en-US" sz="2400" b="1"/>
              <a:t>No facility that utilizes aversive/pain-based stimuli or prone restraint will be approved</a:t>
            </a:r>
            <a:r>
              <a:rPr lang="en-US" sz="2400"/>
              <a:t>.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99e2284859_3_550"/>
          <p:cNvSpPr txBox="1">
            <a:spLocks noGrp="1"/>
          </p:cNvSpPr>
          <p:nvPr>
            <p:ph type="title"/>
          </p:nvPr>
        </p:nvSpPr>
        <p:spPr>
          <a:xfrm>
            <a:off x="325713" y="2"/>
            <a:ext cx="11269800" cy="737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sz="3800"/>
              <a:t>Parent Input</a:t>
            </a:r>
            <a:endParaRPr sz="3800"/>
          </a:p>
        </p:txBody>
      </p:sp>
      <p:sp>
        <p:nvSpPr>
          <p:cNvPr id="217" name="Google Shape;217;g399e2284859_3_550"/>
          <p:cNvSpPr txBox="1">
            <a:spLocks noGrp="1"/>
          </p:cNvSpPr>
          <p:nvPr>
            <p:ph type="body" idx="1"/>
          </p:nvPr>
        </p:nvSpPr>
        <p:spPr>
          <a:xfrm>
            <a:off x="223799" y="942822"/>
            <a:ext cx="11744400" cy="542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50"/>
              </a:spcBef>
              <a:spcAft>
                <a:spcPts val="0"/>
              </a:spcAft>
              <a:buSzPts val="1800"/>
              <a:buNone/>
            </a:pPr>
            <a:r>
              <a:rPr lang="en-US" sz="2400"/>
              <a:t>What if a parent approaches the IEP team about a placement outside of Iowa? Discuss as a team … </a:t>
            </a:r>
            <a:endParaRPr sz="2400"/>
          </a:p>
          <a:p>
            <a:pPr marL="457200" lvl="0" indent="-336550" algn="l" rtl="0">
              <a:lnSpc>
                <a:spcPct val="115000"/>
              </a:lnSpc>
              <a:spcBef>
                <a:spcPts val="750"/>
              </a:spcBef>
              <a:spcAft>
                <a:spcPts val="0"/>
              </a:spcAft>
              <a:buSzPts val="1700"/>
              <a:buChar char="•"/>
            </a:pPr>
            <a:r>
              <a:rPr lang="en-US" sz="2000"/>
              <a:t>What challenges is the learner experiencing?  </a:t>
            </a:r>
            <a:endParaRPr sz="2000"/>
          </a:p>
          <a:p>
            <a:pPr marL="457200" lvl="0" indent="-336550" algn="l" rtl="0">
              <a:lnSpc>
                <a:spcPct val="115000"/>
              </a:lnSpc>
              <a:spcBef>
                <a:spcPts val="0"/>
              </a:spcBef>
              <a:spcAft>
                <a:spcPts val="0"/>
              </a:spcAft>
              <a:buSzPts val="1700"/>
              <a:buChar char="•"/>
            </a:pPr>
            <a:r>
              <a:rPr lang="en-US" sz="2000"/>
              <a:t>How are these challenges being addressed? </a:t>
            </a: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2"/>
                  </a:ext>
                </a:extLst>
              </a:rPr>
              <a:t>How can a FAPE be provided in the current setting? </a:t>
            </a:r>
            <a:endParaRPr sz="2000"/>
          </a:p>
          <a:p>
            <a:pPr marL="457200" lvl="0" indent="-336550" algn="l" rtl="0">
              <a:lnSpc>
                <a:spcPct val="115000"/>
              </a:lnSpc>
              <a:spcBef>
                <a:spcPts val="0"/>
              </a:spcBef>
              <a:spcAft>
                <a:spcPts val="0"/>
              </a:spcAft>
              <a:buSzPts val="1700"/>
              <a:buChar char="•"/>
            </a:pPr>
            <a:r>
              <a:rPr lang="en-US" sz="2000"/>
              <a:t>What interventions have been implemented? What data is there to support a higher level of care? </a:t>
            </a:r>
            <a:endParaRPr sz="2000"/>
          </a:p>
          <a:p>
            <a:pPr marL="0" lvl="0" indent="0" algn="l" rtl="0">
              <a:lnSpc>
                <a:spcPct val="115000"/>
              </a:lnSpc>
              <a:spcBef>
                <a:spcPts val="750"/>
              </a:spcBef>
              <a:spcAft>
                <a:spcPts val="0"/>
              </a:spcAft>
              <a:buSzPts val="1800"/>
              <a:buNone/>
            </a:pPr>
            <a:r>
              <a:rPr lang="en-US" sz="2400"/>
              <a:t>If the family proposes a placement in an IEP meeting and the team agrees that the placement is necessary to provide a FAPE, this is allowable. </a:t>
            </a:r>
            <a:endParaRPr sz="2400"/>
          </a:p>
          <a:p>
            <a:pPr marL="0" lvl="0" indent="0" algn="l" rtl="0">
              <a:lnSpc>
                <a:spcPct val="115000"/>
              </a:lnSpc>
              <a:spcBef>
                <a:spcPts val="750"/>
              </a:spcBef>
              <a:spcAft>
                <a:spcPts val="0"/>
              </a:spcAft>
              <a:buSzPts val="1800"/>
              <a:buNone/>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3"/>
                  </a:ext>
                </a:extLst>
              </a:rPr>
              <a:t>If the team believes that they can provide a FAPE in the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4"/>
                  </a:ext>
                </a:extLst>
              </a:rPr>
              <a:t>current setting</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5"/>
                  </a:ext>
                </a:extLst>
              </a:rPr>
              <a:t>,or with an in-state option, then the family may pursue placement on their own.</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6"/>
                  </a:ext>
                </a:extLst>
              </a:rPr>
              <a:t> </a:t>
            </a:r>
            <a:r>
              <a:rPr lang="en-US" sz="2400"/>
              <a:t>The family may also exercise their dispute resolution rights in this scenario.</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99e2284859_3_84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IEP Team OOS Placement: Funding and Coding </a:t>
            </a:r>
            <a:endParaRPr/>
          </a:p>
        </p:txBody>
      </p:sp>
      <p:sp>
        <p:nvSpPr>
          <p:cNvPr id="223" name="Google Shape;223;g399e2284859_3_840"/>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Special education costs are billed to the District of Residence.</a:t>
            </a:r>
            <a:endParaRPr sz="2400"/>
          </a:p>
          <a:p>
            <a:pPr marL="457200" lvl="0" indent="-381000" algn="l" rtl="0">
              <a:lnSpc>
                <a:spcPct val="115000"/>
              </a:lnSpc>
              <a:spcBef>
                <a:spcPts val="1000"/>
              </a:spcBef>
              <a:spcAft>
                <a:spcPts val="0"/>
              </a:spcAft>
              <a:buSzPts val="2400"/>
              <a:buChar char="•"/>
            </a:pPr>
            <a:r>
              <a:rPr lang="en-US" sz="2400"/>
              <a:t>The learner’s District of Residence for billing purposes continues to be the school district where the primary/biological parents are physically located. </a:t>
            </a:r>
            <a:endParaRPr sz="2400"/>
          </a:p>
          <a:p>
            <a:pPr marL="457200" lvl="0" indent="-381000" algn="l" rtl="0">
              <a:lnSpc>
                <a:spcPct val="115000"/>
              </a:lnSpc>
              <a:spcBef>
                <a:spcPts val="1000"/>
              </a:spcBef>
              <a:spcAft>
                <a:spcPts val="0"/>
              </a:spcAft>
              <a:buSzPts val="2400"/>
              <a:buChar char="•"/>
            </a:pPr>
            <a:r>
              <a:rPr lang="en-US" sz="2400"/>
              <a:t>The learner will remain active in the District of Residence SIS.</a:t>
            </a:r>
            <a:endParaRPr sz="2400"/>
          </a:p>
          <a:p>
            <a:pPr marL="457200" lvl="0" indent="-381000" algn="l" rtl="0">
              <a:lnSpc>
                <a:spcPct val="115000"/>
              </a:lnSpc>
              <a:spcBef>
                <a:spcPts val="1000"/>
              </a:spcBef>
              <a:spcAft>
                <a:spcPts val="0"/>
              </a:spcAft>
              <a:buSzPts val="2400"/>
              <a:buChar char="•"/>
            </a:pPr>
            <a:r>
              <a:rPr lang="en-US" sz="2400"/>
              <a:t>Do not exit these learners from ACHIEVE. </a:t>
            </a:r>
            <a:endParaRPr sz="2400"/>
          </a:p>
          <a:p>
            <a:pPr marL="914400" lvl="1" indent="-349250" algn="l" rtl="0">
              <a:lnSpc>
                <a:spcPct val="115000"/>
              </a:lnSpc>
              <a:spcBef>
                <a:spcPts val="1000"/>
              </a:spcBef>
              <a:spcAft>
                <a:spcPts val="1000"/>
              </a:spcAft>
              <a:buSzPts val="1900"/>
              <a:buChar char="•"/>
            </a:pPr>
            <a:r>
              <a:rPr lang="en-US" sz="1900"/>
              <a:t>ACHIEVE Exit Code MSK (Moved States, Known to be Continuing) does NOT apply to learners placed OOS by an IEP team. </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99e2284859_3_69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Administering the IEP (Two Possibilities)</a:t>
            </a:r>
            <a:endParaRPr/>
          </a:p>
        </p:txBody>
      </p:sp>
      <p:sp>
        <p:nvSpPr>
          <p:cNvPr id="229" name="Google Shape;229;g399e2284859_3_699"/>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AutoNum type="arabicPeriod"/>
            </a:pPr>
            <a:r>
              <a:rPr lang="en-US" sz="2400"/>
              <a:t>The Iowa IEP is implemented in the state where the facility is located. The Iowa team uploads or enters progress monitoring data into ACHIEVE;  </a:t>
            </a:r>
            <a:r>
              <a:rPr lang="en-US" sz="2400" b="1"/>
              <a:t>OR</a:t>
            </a:r>
            <a:endParaRPr sz="2400" b="1"/>
          </a:p>
          <a:p>
            <a:pPr marL="457200" lvl="0" indent="-381000" algn="l" rtl="0">
              <a:lnSpc>
                <a:spcPct val="115000"/>
              </a:lnSpc>
              <a:spcBef>
                <a:spcPts val="1000"/>
              </a:spcBef>
              <a:spcAft>
                <a:spcPts val="1000"/>
              </a:spcAft>
              <a:buSzPts val="2400"/>
              <a:buAutoNum type="arabicPeriod"/>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7"/>
                  </a:ext>
                </a:extLst>
              </a:rPr>
              <a:t>The learner’s IEP is converted into another State’s IEP (typical with long-term stays). The Iowa team uploads evidence of progress monitoring into the “Documents” section of ACHIEVE.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99e2284859_3_76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8"/>
                  </a:ext>
                </a:extLst>
              </a:rPr>
              <a:t>Recording Non-Iowa IEPs</a:t>
            </a:r>
            <a:endParaRPr/>
          </a:p>
        </p:txBody>
      </p:sp>
      <p:sp>
        <p:nvSpPr>
          <p:cNvPr id="235" name="Google Shape;235;g399e2284859_3_761"/>
          <p:cNvSpPr txBox="1">
            <a:spLocks noGrp="1"/>
          </p:cNvSpPr>
          <p:nvPr>
            <p:ph type="body" idx="1"/>
          </p:nvPr>
        </p:nvSpPr>
        <p:spPr>
          <a:xfrm>
            <a:off x="689100" y="1053452"/>
            <a:ext cx="10813800" cy="3757800"/>
          </a:xfrm>
          <a:prstGeom prst="rect">
            <a:avLst/>
          </a:prstGeom>
        </p:spPr>
        <p:txBody>
          <a:bodyPr spcFirstLastPara="1" wrap="square" lIns="91425" tIns="45700" rIns="91425" bIns="45700" anchor="t" anchorCtr="0">
            <a:normAutofit lnSpcReduction="10000"/>
          </a:bodyPr>
          <a:lstStyle/>
          <a:p>
            <a:pPr marL="457200" lvl="0" indent="-381000" algn="l" rtl="0">
              <a:lnSpc>
                <a:spcPct val="115000"/>
              </a:lnSpc>
              <a:spcBef>
                <a:spcPts val="750"/>
              </a:spcBef>
              <a:spcAft>
                <a:spcPts val="0"/>
              </a:spcAft>
              <a:buSzPts val="2400"/>
              <a:buChar char="•"/>
            </a:pPr>
            <a:r>
              <a:rPr lang="en-US" sz="2400"/>
              <a:t>When a learner has been out-of-state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9"/>
                  </a:ext>
                </a:extLst>
              </a:rPr>
              <a:t>long enough to have a non-Iowa IEP</a:t>
            </a:r>
            <a:r>
              <a:rPr lang="en-US" sz="2400"/>
              <a:t> (or never had an Iowa IEP in ACHIEVE), their IEP still needs to be recorded in ACHIEVE. </a:t>
            </a:r>
            <a:endParaRPr sz="2400"/>
          </a:p>
          <a:p>
            <a:pPr marL="914400" lvl="1" indent="-355600" algn="l" rtl="0">
              <a:lnSpc>
                <a:spcPct val="115000"/>
              </a:lnSpc>
              <a:spcBef>
                <a:spcPts val="1000"/>
              </a:spcBef>
              <a:spcAft>
                <a:spcPts val="0"/>
              </a:spcAft>
              <a:buSzPts val="2000"/>
              <a:buChar char="•"/>
            </a:pPr>
            <a:r>
              <a:rPr lang="en-US" sz="2000"/>
              <a:t>Upload out-of-state IEP into ACHIEVE documentation stepper</a:t>
            </a:r>
            <a:endParaRPr sz="2000"/>
          </a:p>
          <a:p>
            <a:pPr marL="457200" lvl="0" indent="-406400" algn="l" rtl="0">
              <a:lnSpc>
                <a:spcPct val="115000"/>
              </a:lnSpc>
              <a:spcBef>
                <a:spcPts val="1000"/>
              </a:spcBef>
              <a:spcAft>
                <a:spcPts val="0"/>
              </a:spcAft>
              <a:buSzPts val="28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0"/>
                  </a:ext>
                </a:extLst>
              </a:rPr>
              <a:t>An enh</a:t>
            </a:r>
            <a:r>
              <a:rPr lang="en-US" sz="2400"/>
              <a:t>ancement to record out-of-state IEPs for all learners will be available in 2026 (date TBD).</a:t>
            </a:r>
            <a:endParaRPr sz="2400"/>
          </a:p>
          <a:p>
            <a:pPr marL="914400" lvl="1" indent="-355600" algn="l" rtl="0">
              <a:lnSpc>
                <a:spcPct val="115000"/>
              </a:lnSpc>
              <a:spcBef>
                <a:spcPts val="1000"/>
              </a:spcBef>
              <a:spcAft>
                <a:spcPts val="1000"/>
              </a:spcAft>
              <a:buSzPts val="2000"/>
              <a:buChar char="•"/>
            </a:pPr>
            <a:r>
              <a:rPr lang="en-US" sz="2000"/>
              <a:t>The “Record Out-of-State IEP” button should only be used for learners with an approv</a:t>
            </a:r>
            <a:r>
              <a:rPr lang="en-US" sz="2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1"/>
                  </a:ext>
                </a:extLst>
              </a:rPr>
              <a:t>ed Out-of-State Placement application.* </a:t>
            </a:r>
            <a:endParaRPr sz="2400"/>
          </a:p>
        </p:txBody>
      </p:sp>
      <p:pic>
        <p:nvPicPr>
          <p:cNvPr id="236" name="Google Shape;236;g399e2284859_3_761" descr="Image from ACHIEVE."/>
          <p:cNvPicPr preferRelativeResize="0"/>
          <p:nvPr/>
        </p:nvPicPr>
        <p:blipFill rotWithShape="1">
          <a:blip r:embed="rId3">
            <a:alphaModFix/>
          </a:blip>
          <a:srcRect l="7011" r="4453" b="20603"/>
          <a:stretch/>
        </p:blipFill>
        <p:spPr>
          <a:xfrm>
            <a:off x="5797747" y="4733925"/>
            <a:ext cx="5497731" cy="1519825"/>
          </a:xfrm>
          <a:prstGeom prst="rect">
            <a:avLst/>
          </a:prstGeom>
          <a:noFill/>
          <a:ln w="9525" cap="flat" cmpd="sng">
            <a:solidFill>
              <a:schemeClr val="dk2"/>
            </a:solidFill>
            <a:prstDash val="solid"/>
            <a:round/>
            <a:headEnd type="none" w="sm" len="sm"/>
            <a:tailEnd type="none" w="sm" len="sm"/>
          </a:ln>
        </p:spPr>
      </p:pic>
      <p:sp>
        <p:nvSpPr>
          <p:cNvPr id="237" name="Google Shape;237;g399e2284859_3_761"/>
          <p:cNvSpPr txBox="1"/>
          <p:nvPr/>
        </p:nvSpPr>
        <p:spPr>
          <a:xfrm>
            <a:off x="6447075" y="6135240"/>
            <a:ext cx="1478100" cy="39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CC0000"/>
                </a:solidFill>
              </a:rPr>
              <a:t>(Coming Soon)</a:t>
            </a:r>
            <a:endParaRPr>
              <a:solidFill>
                <a:srgbClr val="CC0000"/>
              </a:solidFill>
            </a:endParaRPr>
          </a:p>
        </p:txBody>
      </p:sp>
      <p:sp>
        <p:nvSpPr>
          <p:cNvPr id="238" name="Google Shape;238;g399e2284859_3_761"/>
          <p:cNvSpPr txBox="1"/>
          <p:nvPr/>
        </p:nvSpPr>
        <p:spPr>
          <a:xfrm>
            <a:off x="471525" y="5516350"/>
            <a:ext cx="4694400" cy="7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chemeClr val="dk1"/>
                </a:solidFill>
              </a:rPr>
              <a:t>* or an approved Border Agreement</a:t>
            </a:r>
            <a:endParaRPr sz="21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99e2284859_3_71"/>
          <p:cNvSpPr txBox="1">
            <a:spLocks noGrp="1"/>
          </p:cNvSpPr>
          <p:nvPr>
            <p:ph type="title"/>
          </p:nvPr>
        </p:nvSpPr>
        <p:spPr>
          <a:xfrm>
            <a:off x="893975" y="2806300"/>
            <a:ext cx="10866900" cy="2162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1300"/>
              </a:spcAft>
              <a:buNone/>
            </a:pPr>
            <a:r>
              <a:rPr lang="en-US"/>
              <a:t>Out-of-State State Agency Placements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82f09c339b_25_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Today’s Presenters</a:t>
            </a:r>
            <a:endParaRPr/>
          </a:p>
        </p:txBody>
      </p:sp>
      <p:sp>
        <p:nvSpPr>
          <p:cNvPr id="78" name="Google Shape;78;g382f09c339b_25_3"/>
          <p:cNvSpPr txBox="1"/>
          <p:nvPr/>
        </p:nvSpPr>
        <p:spPr>
          <a:xfrm>
            <a:off x="373026" y="4172750"/>
            <a:ext cx="2517300" cy="1016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b="1">
                <a:solidFill>
                  <a:schemeClr val="dk1"/>
                </a:solidFill>
              </a:rPr>
              <a:t>Amy Thoms-Starr</a:t>
            </a:r>
            <a:endParaRPr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200">
                <a:solidFill>
                  <a:schemeClr val="dk1"/>
                </a:solidFill>
              </a:rPr>
              <a:t>Regional Director of Special Education- Central Rivers</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200" b="0" i="0" u="none" strike="noStrike" cap="none">
                <a:solidFill>
                  <a:schemeClr val="dk1"/>
                </a:solidFill>
                <a:latin typeface="Arial"/>
                <a:ea typeface="Arial"/>
                <a:cs typeface="Arial"/>
                <a:sym typeface="Arial"/>
              </a:rPr>
              <a:t>Division of Special Education</a:t>
            </a:r>
            <a:endParaRPr sz="1200" b="0" i="0" u="none" strike="noStrike" cap="none">
              <a:solidFill>
                <a:schemeClr val="dk1"/>
              </a:solidFill>
              <a:latin typeface="Arial"/>
              <a:ea typeface="Arial"/>
              <a:cs typeface="Arial"/>
              <a:sym typeface="Arial"/>
            </a:endParaRPr>
          </a:p>
        </p:txBody>
      </p:sp>
      <p:sp>
        <p:nvSpPr>
          <p:cNvPr id="79" name="Google Shape;79;g382f09c339b_25_3"/>
          <p:cNvSpPr txBox="1"/>
          <p:nvPr/>
        </p:nvSpPr>
        <p:spPr>
          <a:xfrm>
            <a:off x="6009325" y="4201550"/>
            <a:ext cx="2439600" cy="1016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Rachel Bosovich</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Attorney II</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Division of Special Education</a:t>
            </a:r>
            <a:endParaRPr sz="1300" b="1">
              <a:solidFill>
                <a:schemeClr val="dk1"/>
              </a:solidFill>
            </a:endParaRPr>
          </a:p>
        </p:txBody>
      </p:sp>
      <p:sp>
        <p:nvSpPr>
          <p:cNvPr id="80" name="Google Shape;80;g382f09c339b_25_3"/>
          <p:cNvSpPr txBox="1"/>
          <p:nvPr/>
        </p:nvSpPr>
        <p:spPr>
          <a:xfrm>
            <a:off x="9201975" y="4201550"/>
            <a:ext cx="2671500" cy="1016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Elisa Koler</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Education Program Consultant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Division of Special Education</a:t>
            </a:r>
            <a:endParaRPr sz="13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p:txBody>
      </p:sp>
      <p:sp>
        <p:nvSpPr>
          <p:cNvPr id="81" name="Google Shape;81;g382f09c339b_25_3"/>
          <p:cNvSpPr txBox="1"/>
          <p:nvPr/>
        </p:nvSpPr>
        <p:spPr>
          <a:xfrm>
            <a:off x="966900" y="5771475"/>
            <a:ext cx="9768600" cy="398700"/>
          </a:xfrm>
          <a:prstGeom prst="rect">
            <a:avLst/>
          </a:prstGeom>
          <a:noFill/>
          <a:ln w="9525" cap="flat" cmpd="sng">
            <a:solidFill>
              <a:srgbClr val="03617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1"/>
                </a:solidFill>
              </a:rPr>
              <a:t>Education Program Consultants: Marie Conklin and Sara Reed</a:t>
            </a:r>
            <a:endParaRPr sz="1700">
              <a:solidFill>
                <a:schemeClr val="dk1"/>
              </a:solidFill>
            </a:endParaRPr>
          </a:p>
        </p:txBody>
      </p:sp>
      <p:pic>
        <p:nvPicPr>
          <p:cNvPr id="82" name="Google Shape;82;g382f09c339b_25_3" descr="Photo of Rachel Bosovich"/>
          <p:cNvPicPr preferRelativeResize="0"/>
          <p:nvPr/>
        </p:nvPicPr>
        <p:blipFill>
          <a:blip r:embed="rId3">
            <a:alphaModFix/>
          </a:blip>
          <a:stretch>
            <a:fillRect/>
          </a:stretch>
        </p:blipFill>
        <p:spPr>
          <a:xfrm>
            <a:off x="6195120" y="1555600"/>
            <a:ext cx="1764793" cy="2203704"/>
          </a:xfrm>
          <a:prstGeom prst="rect">
            <a:avLst/>
          </a:prstGeom>
          <a:noFill/>
          <a:ln>
            <a:noFill/>
          </a:ln>
        </p:spPr>
      </p:pic>
      <p:pic>
        <p:nvPicPr>
          <p:cNvPr id="83" name="Google Shape;83;g382f09c339b_25_3" descr="Photo of Elisa Koler"/>
          <p:cNvPicPr preferRelativeResize="0"/>
          <p:nvPr/>
        </p:nvPicPr>
        <p:blipFill>
          <a:blip r:embed="rId4">
            <a:alphaModFix/>
          </a:blip>
          <a:stretch>
            <a:fillRect/>
          </a:stretch>
        </p:blipFill>
        <p:spPr>
          <a:xfrm>
            <a:off x="9316080" y="1554187"/>
            <a:ext cx="1764802" cy="2206536"/>
          </a:xfrm>
          <a:prstGeom prst="rect">
            <a:avLst/>
          </a:prstGeom>
          <a:solidFill>
            <a:schemeClr val="lt2"/>
          </a:solidFill>
          <a:ln w="12700" cap="flat" cmpd="sng">
            <a:solidFill>
              <a:schemeClr val="dk2"/>
            </a:solidFill>
            <a:prstDash val="solid"/>
            <a:round/>
            <a:headEnd type="none" w="sm" len="sm"/>
            <a:tailEnd type="none" w="sm" len="sm"/>
          </a:ln>
        </p:spPr>
      </p:pic>
      <p:sp>
        <p:nvSpPr>
          <p:cNvPr id="84" name="Google Shape;84;g382f09c339b_25_3"/>
          <p:cNvSpPr txBox="1"/>
          <p:nvPr/>
        </p:nvSpPr>
        <p:spPr>
          <a:xfrm>
            <a:off x="3298350" y="4172750"/>
            <a:ext cx="2196000" cy="10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600"/>
              <a:buFont typeface="Arial"/>
              <a:buNone/>
            </a:pPr>
            <a:r>
              <a:rPr lang="en-US" b="1">
                <a:solidFill>
                  <a:schemeClr val="dk1"/>
                </a:solidFill>
              </a:rPr>
              <a:t>Ivan Gentry</a:t>
            </a:r>
            <a:endParaRPr b="1">
              <a:solidFill>
                <a:schemeClr val="dk1"/>
              </a:solidFill>
            </a:endParaRPr>
          </a:p>
          <a:p>
            <a:pPr marL="0" lvl="0" indent="0" algn="l" rtl="0">
              <a:lnSpc>
                <a:spcPct val="115000"/>
              </a:lnSpc>
              <a:spcBef>
                <a:spcPts val="0"/>
              </a:spcBef>
              <a:spcAft>
                <a:spcPts val="0"/>
              </a:spcAft>
              <a:buClr>
                <a:schemeClr val="dk1"/>
              </a:buClr>
              <a:buSzPts val="1600"/>
              <a:buFont typeface="Arial"/>
              <a:buNone/>
            </a:pPr>
            <a:r>
              <a:rPr lang="en-US" sz="1200">
                <a:solidFill>
                  <a:schemeClr val="dk1"/>
                </a:solidFill>
              </a:rPr>
              <a:t>Regional Director of Special Education- Green Hills</a:t>
            </a:r>
            <a:endParaRPr sz="1200">
              <a:solidFill>
                <a:schemeClr val="dk1"/>
              </a:solidFill>
            </a:endParaRPr>
          </a:p>
          <a:p>
            <a:pPr marL="0" lvl="0" indent="0" algn="l" rtl="0">
              <a:lnSpc>
                <a:spcPct val="115000"/>
              </a:lnSpc>
              <a:spcBef>
                <a:spcPts val="0"/>
              </a:spcBef>
              <a:spcAft>
                <a:spcPts val="0"/>
              </a:spcAft>
              <a:buClr>
                <a:schemeClr val="dk1"/>
              </a:buClr>
              <a:buSzPts val="1600"/>
              <a:buFont typeface="Arial"/>
              <a:buNone/>
            </a:pPr>
            <a:r>
              <a:rPr lang="en-US" sz="1200">
                <a:solidFill>
                  <a:schemeClr val="dk1"/>
                </a:solidFill>
              </a:rPr>
              <a:t>Division of Special Education</a:t>
            </a:r>
            <a:endParaRPr sz="2100">
              <a:solidFill>
                <a:schemeClr val="dk1"/>
              </a:solidFill>
            </a:endParaRPr>
          </a:p>
        </p:txBody>
      </p:sp>
      <p:pic>
        <p:nvPicPr>
          <p:cNvPr id="85" name="Google Shape;85;g382f09c339b_25_3" descr="Photo of Ivan Gentry"/>
          <p:cNvPicPr preferRelativeResize="0"/>
          <p:nvPr/>
        </p:nvPicPr>
        <p:blipFill>
          <a:blip r:embed="rId5">
            <a:alphaModFix/>
          </a:blip>
          <a:stretch>
            <a:fillRect/>
          </a:stretch>
        </p:blipFill>
        <p:spPr>
          <a:xfrm>
            <a:off x="3419475" y="1555613"/>
            <a:ext cx="1764802" cy="2206531"/>
          </a:xfrm>
          <a:prstGeom prst="rect">
            <a:avLst/>
          </a:prstGeom>
          <a:noFill/>
          <a:ln>
            <a:noFill/>
          </a:ln>
        </p:spPr>
      </p:pic>
      <p:pic>
        <p:nvPicPr>
          <p:cNvPr id="86" name="Google Shape;86;g382f09c339b_25_3" descr="Photo of Amy Thomas Starr"/>
          <p:cNvPicPr preferRelativeResize="0"/>
          <p:nvPr/>
        </p:nvPicPr>
        <p:blipFill>
          <a:blip r:embed="rId6">
            <a:alphaModFix/>
          </a:blip>
          <a:stretch>
            <a:fillRect/>
          </a:stretch>
        </p:blipFill>
        <p:spPr>
          <a:xfrm>
            <a:off x="562725" y="1555613"/>
            <a:ext cx="1764802" cy="220654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99e2284859_3_7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0000"/>
              <a:buNone/>
            </a:pPr>
            <a:r>
              <a:rPr lang="en-US"/>
              <a:t>Why are learners placed out of state by a State Agency? </a:t>
            </a:r>
            <a:endParaRPr/>
          </a:p>
        </p:txBody>
      </p:sp>
      <p:sp>
        <p:nvSpPr>
          <p:cNvPr id="250" name="Google Shape;250;g399e2284859_3_76"/>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2"/>
                  </a:ext>
                </a:extLst>
              </a:rPr>
              <a:t>The learner has significant behavioral or mental health needs that must be addressed in a specialized program.</a:t>
            </a:r>
            <a:r>
              <a:rPr lang="en-US" sz="2400"/>
              <a:t> </a:t>
            </a:r>
            <a:endParaRPr sz="2400"/>
          </a:p>
          <a:p>
            <a:pPr marL="457200" lvl="0" indent="-381000" algn="l" rtl="0">
              <a:lnSpc>
                <a:spcPct val="115000"/>
              </a:lnSpc>
              <a:spcBef>
                <a:spcPts val="1000"/>
              </a:spcBef>
              <a:spcAft>
                <a:spcPts val="0"/>
              </a:spcAft>
              <a:buSzPts val="2400"/>
              <a:buChar char="•"/>
            </a:pPr>
            <a:r>
              <a:rPr lang="en-US" sz="2400"/>
              <a:t>A Juvenile Judge has ordered a child or youth to: </a:t>
            </a:r>
            <a:endParaRPr sz="2400"/>
          </a:p>
          <a:p>
            <a:pPr marL="914400" lvl="1" indent="-355600" algn="l" rtl="0">
              <a:lnSpc>
                <a:spcPct val="115000"/>
              </a:lnSpc>
              <a:spcBef>
                <a:spcPts val="1000"/>
              </a:spcBef>
              <a:spcAft>
                <a:spcPts val="0"/>
              </a:spcAft>
              <a:buSzPts val="2000"/>
              <a:buChar char="•"/>
            </a:pPr>
            <a:r>
              <a:rPr lang="en-US" sz="2000"/>
              <a:t>Residential mental health treatment </a:t>
            </a:r>
            <a:endParaRPr sz="2000"/>
          </a:p>
          <a:p>
            <a:pPr marL="914400" lvl="1" indent="-355600" algn="l" rtl="0">
              <a:lnSpc>
                <a:spcPct val="115000"/>
              </a:lnSpc>
              <a:spcBef>
                <a:spcPts val="1000"/>
              </a:spcBef>
              <a:spcAft>
                <a:spcPts val="0"/>
              </a:spcAft>
              <a:buSzPts val="2000"/>
              <a:buChar char="•"/>
            </a:pPr>
            <a:r>
              <a:rPr lang="en-US" sz="2000"/>
              <a:t>In-patient substance use treatment</a:t>
            </a:r>
            <a:endParaRPr sz="2000"/>
          </a:p>
          <a:p>
            <a:pPr marL="914400" lvl="1" indent="-355600" algn="l" rtl="0">
              <a:lnSpc>
                <a:spcPct val="115000"/>
              </a:lnSpc>
              <a:spcBef>
                <a:spcPts val="1000"/>
              </a:spcBef>
              <a:spcAft>
                <a:spcPts val="1000"/>
              </a:spcAft>
              <a:buSzPts val="2000"/>
              <a:buChar char="•"/>
            </a:pPr>
            <a:r>
              <a:rPr lang="en-US" sz="2000"/>
              <a:t>Specialized treatment for challenges such as an eating disorder or recovery from human trafficking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39fd409b7ac_0_69"/>
          <p:cNvSpPr txBox="1">
            <a:spLocks noGrp="1"/>
          </p:cNvSpPr>
          <p:nvPr>
            <p:ph type="title"/>
          </p:nvPr>
        </p:nvSpPr>
        <p:spPr>
          <a:xfrm>
            <a:off x="772026" y="2427440"/>
            <a:ext cx="10515600" cy="28527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r>
              <a:rPr lang="en-US"/>
              <a:t>An IEP team does not have the authority to deny an HHS or JCS placement, even if they believe they can provide a FAPE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99e2284859_3_6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HHS and JCS Decisions </a:t>
            </a:r>
            <a:endParaRPr/>
          </a:p>
        </p:txBody>
      </p:sp>
      <p:sp>
        <p:nvSpPr>
          <p:cNvPr id="261" name="Google Shape;261;g399e2284859_3_638"/>
          <p:cNvSpPr txBox="1">
            <a:spLocks noGrp="1"/>
          </p:cNvSpPr>
          <p:nvPr>
            <p:ph type="body" idx="1"/>
          </p:nvPr>
        </p:nvSpPr>
        <p:spPr>
          <a:xfrm>
            <a:off x="689100" y="1253325"/>
            <a:ext cx="10813800" cy="4713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HHS and JCS make placement decisions based on the “best interest” of the child. </a:t>
            </a:r>
            <a:endParaRPr sz="2400"/>
          </a:p>
          <a:p>
            <a:pPr marL="457200" lvl="0" indent="-381000" algn="l" rtl="0">
              <a:lnSpc>
                <a:spcPct val="115000"/>
              </a:lnSpc>
              <a:spcBef>
                <a:spcPts val="1000"/>
              </a:spcBef>
              <a:spcAft>
                <a:spcPts val="0"/>
              </a:spcAft>
              <a:buSzPts val="2400"/>
              <a:buChar char="•"/>
            </a:pPr>
            <a:r>
              <a:rPr lang="en-US" sz="2400"/>
              <a:t>Any new facility must apply for approval, using the </a:t>
            </a:r>
            <a:r>
              <a:rPr lang="en-US" sz="2400" u="sng">
                <a:solidFill>
                  <a:schemeClr val="hlink"/>
                </a:solidFill>
                <a:hlinkClick r:id="rId3"/>
              </a:rPr>
              <a:t>same form</a:t>
            </a:r>
            <a:r>
              <a:rPr lang="en-US" sz="2400"/>
              <a:t> as facilities chosen by IEP teams. </a:t>
            </a:r>
            <a:endParaRPr sz="2400"/>
          </a:p>
          <a:p>
            <a:pPr marL="457200" lvl="0" indent="-381000" algn="l" rtl="0">
              <a:lnSpc>
                <a:spcPct val="115000"/>
              </a:lnSpc>
              <a:spcBef>
                <a:spcPts val="1000"/>
              </a:spcBef>
              <a:spcAft>
                <a:spcPts val="0"/>
              </a:spcAft>
              <a:buSzPts val="24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3"/>
                  </a:ext>
                </a:extLst>
              </a:rPr>
              <a:t>HHS and JCS should reach out to the District of Residence when a learner is being placed out of state</a:t>
            </a:r>
            <a:r>
              <a:rPr lang="en-US" sz="2400"/>
              <a:t>. The IEP team should convene to determine how a FAPE will be provided in this setting. </a:t>
            </a:r>
            <a:endParaRPr sz="2400"/>
          </a:p>
          <a:p>
            <a:pPr marL="457200" lvl="0" indent="-381000" algn="l" rtl="0">
              <a:lnSpc>
                <a:spcPct val="115000"/>
              </a:lnSpc>
              <a:spcBef>
                <a:spcPts val="1000"/>
              </a:spcBef>
              <a:spcAft>
                <a:spcPts val="1000"/>
              </a:spcAft>
              <a:buSzPts val="2400"/>
              <a:buChar char="•"/>
            </a:pPr>
            <a:r>
              <a:rPr lang="en-US" sz="2400"/>
              <a:t>If there are issues communicating with HHS/JCS or an out-of-state facility, please contact the DE</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4"/>
                  </a:ext>
                </a:extLst>
              </a:rPr>
              <a:t>.</a:t>
            </a:r>
            <a:r>
              <a:rPr lang="en-US" sz="2400"/>
              <a:t> If there are concerns about the provision of a FAPE in an out-of-state facility, please contact the DE.   </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9fd409b7ac_0_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800"/>
              <a:t>HHS and JCS Out-of-State Placement Decisions</a:t>
            </a:r>
            <a:endParaRPr sz="3800"/>
          </a:p>
        </p:txBody>
      </p:sp>
      <p:sp>
        <p:nvSpPr>
          <p:cNvPr id="267" name="Google Shape;267;g39fd409b7ac_0_5"/>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1000"/>
              </a:spcAft>
              <a:buNone/>
            </a:pPr>
            <a:r>
              <a:rPr lang="en-US" sz="2400"/>
              <a:t>Approval by the Iowa Department of Education is required for contracts negotiated with other state agencies for the provision of special education services.</a:t>
            </a:r>
            <a:endParaRPr sz="2400"/>
          </a:p>
        </p:txBody>
      </p:sp>
      <p:pic>
        <p:nvPicPr>
          <p:cNvPr id="268" name="Google Shape;268;g39fd409b7ac_0_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20087" y="2942800"/>
            <a:ext cx="7508076" cy="1304037"/>
          </a:xfrm>
          <a:prstGeom prst="rect">
            <a:avLst/>
          </a:prstGeom>
          <a:noFill/>
          <a:ln>
            <a:noFill/>
          </a:ln>
          <a:effectLst>
            <a:outerShdw blurRad="57150" dist="19050" dir="5400000" algn="bl" rotWithShape="0">
              <a:srgbClr val="000000">
                <a:alpha val="50000"/>
              </a:srgbClr>
            </a:outerShdw>
          </a:effectLst>
        </p:spPr>
      </p:pic>
      <p:pic>
        <p:nvPicPr>
          <p:cNvPr id="269" name="Google Shape;269;g39fd409b7ac_0_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220088" y="4429925"/>
            <a:ext cx="7508075" cy="1256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99e2284859_3_49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Process for HHS and JCS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5"/>
                  </a:ext>
                </a:extLst>
              </a:rPr>
              <a:t>Placements </a:t>
            </a:r>
            <a:endParaRPr/>
          </a:p>
        </p:txBody>
      </p:sp>
      <p:sp>
        <p:nvSpPr>
          <p:cNvPr id="275" name="Google Shape;275;g399e2284859_3_493"/>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750"/>
              </a:spcBef>
              <a:spcAft>
                <a:spcPts val="0"/>
              </a:spcAft>
              <a:buSzPts val="2300"/>
              <a:buAutoNum type="arabicPeriod"/>
            </a:pPr>
            <a:r>
              <a:rPr lang="en-US" sz="2300"/>
              <a:t>The referring agency (County Juvenile Court or County Department of Human Service) will send a copy of the court order placement to the District of Residence and AEA. </a:t>
            </a:r>
            <a:endParaRPr sz="2300"/>
          </a:p>
          <a:p>
            <a:pPr marL="457200" lvl="0" indent="-374650" algn="l" rtl="0">
              <a:lnSpc>
                <a:spcPct val="115000"/>
              </a:lnSpc>
              <a:spcBef>
                <a:spcPts val="1000"/>
              </a:spcBef>
              <a:spcAft>
                <a:spcPts val="0"/>
              </a:spcAft>
              <a:buSzPts val="2300"/>
              <a:buAutoNum type="arabicPeriod"/>
            </a:pPr>
            <a:r>
              <a:rPr lang="en-US" sz="2300"/>
              <a:t>The AEA will then complete the Out-of-State application in ACHIEVE, and submit for Department of Education approval.</a:t>
            </a:r>
            <a:endParaRPr sz="2300"/>
          </a:p>
          <a:p>
            <a:pPr marL="457200" lvl="0" indent="-374650" algn="l" rtl="0">
              <a:lnSpc>
                <a:spcPct val="115000"/>
              </a:lnSpc>
              <a:spcBef>
                <a:spcPts val="1000"/>
              </a:spcBef>
              <a:spcAft>
                <a:spcPts val="0"/>
              </a:spcAft>
              <a:buSzPts val="2300"/>
              <a:buAutoNum type="arabicPeriod"/>
            </a:pP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6"/>
                  </a:ext>
                </a:extLst>
              </a:rPr>
              <a:t>The Department provides a letter via ACHIEVE stating the approval/denial of the application.</a:t>
            </a:r>
            <a:endParaRPr sz="2300"/>
          </a:p>
          <a:p>
            <a:pPr marL="457200" lvl="0" indent="-374650" algn="l" rtl="0">
              <a:lnSpc>
                <a:spcPct val="115000"/>
              </a:lnSpc>
              <a:spcBef>
                <a:spcPts val="1000"/>
              </a:spcBef>
              <a:spcAft>
                <a:spcPts val="0"/>
              </a:spcAft>
              <a:buSzPts val="2300"/>
              <a:buAutoNum type="arabicPeriod"/>
            </a:pPr>
            <a:r>
              <a:rPr lang="en-US" sz="2300"/>
              <a:t>An AEA designee will forward the copies of the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7"/>
                  </a:ext>
                </a:extLst>
              </a:rPr>
              <a:t>approval </a:t>
            </a:r>
            <a:r>
              <a:rPr lang="en-US" sz="2300"/>
              <a:t>or denial letter to the superintendent, and send a letter to the initial referring agency notifying the agency of their decision.</a:t>
            </a:r>
            <a:endParaRPr sz="2300"/>
          </a:p>
          <a:p>
            <a:pPr marL="457200" lvl="0" indent="-374650" algn="l" rtl="0">
              <a:lnSpc>
                <a:spcPct val="115000"/>
              </a:lnSpc>
              <a:spcBef>
                <a:spcPts val="1000"/>
              </a:spcBef>
              <a:spcAft>
                <a:spcPts val="1000"/>
              </a:spcAft>
              <a:buSzPts val="2300"/>
              <a:buAutoNum type="arabicPeriod"/>
            </a:pPr>
            <a:r>
              <a:rPr lang="en-US" sz="2300"/>
              <a:t>Placement occurs and an IEP team meeting is convened.</a:t>
            </a:r>
            <a:endParaRPr sz="2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99e2284859_3_73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State Agency OOS Placement: Funding and Coding </a:t>
            </a:r>
            <a:endParaRPr/>
          </a:p>
        </p:txBody>
      </p:sp>
      <p:sp>
        <p:nvSpPr>
          <p:cNvPr id="281" name="Google Shape;281;g399e2284859_3_730"/>
          <p:cNvSpPr txBox="1">
            <a:spLocks noGrp="1"/>
          </p:cNvSpPr>
          <p:nvPr>
            <p:ph type="body" idx="1"/>
          </p:nvPr>
        </p:nvSpPr>
        <p:spPr>
          <a:xfrm>
            <a:off x="689100" y="1253323"/>
            <a:ext cx="10813800" cy="498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750"/>
              </a:spcBef>
              <a:spcAft>
                <a:spcPts val="0"/>
              </a:spcAft>
              <a:buSzPts val="2400"/>
              <a:buChar char="•"/>
            </a:pPr>
            <a:r>
              <a:rPr lang="en-US" sz="2400"/>
              <a:t>Special education costs are billed to the District of Residence.</a:t>
            </a:r>
            <a:endParaRPr sz="2400"/>
          </a:p>
          <a:p>
            <a:pPr marL="914400" lvl="1" indent="-381000" algn="l" rtl="0">
              <a:lnSpc>
                <a:spcPct val="115000"/>
              </a:lnSpc>
              <a:spcBef>
                <a:spcPts val="1000"/>
              </a:spcBef>
              <a:spcAft>
                <a:spcPts val="0"/>
              </a:spcAft>
              <a:buSzPts val="2400"/>
              <a:buChar char="•"/>
            </a:pPr>
            <a:r>
              <a:rPr lang="en-US" sz="2400"/>
              <a:t>HHS or JCS covers all </a:t>
            </a:r>
            <a:r>
              <a:rPr lang="en-US" sz="2400" b="1" i="1"/>
              <a:t>residential</a:t>
            </a:r>
            <a:r>
              <a:rPr lang="en-US" sz="2400"/>
              <a:t> costs. </a:t>
            </a:r>
            <a:endParaRPr sz="2400"/>
          </a:p>
          <a:p>
            <a:pPr marL="914400" lvl="1" indent="-381000" algn="l" rtl="0">
              <a:lnSpc>
                <a:spcPct val="115000"/>
              </a:lnSpc>
              <a:spcBef>
                <a:spcPts val="1000"/>
              </a:spcBef>
              <a:spcAft>
                <a:spcPts val="0"/>
              </a:spcAft>
              <a:buSzPts val="2400"/>
              <a:buChar char="•"/>
            </a:pPr>
            <a:r>
              <a:rPr lang="en-US" sz="2400"/>
              <a:t>The learner’s District of Residence is billed for </a:t>
            </a:r>
            <a:r>
              <a:rPr lang="en-US" sz="2400" b="1" i="1"/>
              <a:t>actual special education costs</a:t>
            </a:r>
            <a:r>
              <a:rPr lang="en-US" sz="2400"/>
              <a:t> (rather than a daily rate). </a:t>
            </a:r>
            <a:endParaRPr sz="2400"/>
          </a:p>
          <a:p>
            <a:pPr marL="457200" lvl="0" indent="-381000" algn="l" rtl="0">
              <a:lnSpc>
                <a:spcPct val="115000"/>
              </a:lnSpc>
              <a:spcBef>
                <a:spcPts val="1000"/>
              </a:spcBef>
              <a:spcAft>
                <a:spcPts val="0"/>
              </a:spcAft>
              <a:buSzPts val="2400"/>
              <a:buChar char="•"/>
            </a:pPr>
            <a:r>
              <a:rPr lang="en-US" sz="2400"/>
              <a:t>The learner’s District of Residence for billing purposes continues to be the school district where the primary/biological parents are physically located. </a:t>
            </a:r>
            <a:endParaRPr sz="2400"/>
          </a:p>
          <a:p>
            <a:pPr marL="457200" lvl="0" indent="-381000" algn="l" rtl="0">
              <a:lnSpc>
                <a:spcPct val="115000"/>
              </a:lnSpc>
              <a:spcBef>
                <a:spcPts val="1000"/>
              </a:spcBef>
              <a:spcAft>
                <a:spcPts val="0"/>
              </a:spcAft>
              <a:buSzPts val="2400"/>
              <a:buChar char="•"/>
            </a:pPr>
            <a:r>
              <a:rPr lang="en-US" sz="2400"/>
              <a:t>Do not exit these learners from ACHIEVE. </a:t>
            </a:r>
            <a:endParaRPr sz="2400"/>
          </a:p>
          <a:p>
            <a:pPr marL="914400" lvl="1" indent="-349250" algn="l" rtl="0">
              <a:lnSpc>
                <a:spcPct val="115000"/>
              </a:lnSpc>
              <a:spcBef>
                <a:spcPts val="1000"/>
              </a:spcBef>
              <a:spcAft>
                <a:spcPts val="1000"/>
              </a:spcAft>
              <a:buSzPts val="1900"/>
              <a:buChar char="•"/>
            </a:pPr>
            <a:r>
              <a:rPr lang="en-US" sz="1900"/>
              <a:t>ACHIEVE Exit Code MSK (Moved States, Known to be Continuing) does NOT apply to learners placed OOS by a State agency. </a:t>
            </a:r>
            <a:endParaRPr sz="2400" b="1" u="sn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99e2284859_3_87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Progress Monitoring &amp; Meaningful Participation </a:t>
            </a:r>
            <a:endParaRPr/>
          </a:p>
        </p:txBody>
      </p:sp>
      <p:sp>
        <p:nvSpPr>
          <p:cNvPr id="287" name="Google Shape;287;g399e2284859_3_870"/>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a:t>Being placed into one of these settings is NOT an extended absence. Progress monitoring should continue via collaboration between the District of Residence and the attending building/program. </a:t>
            </a:r>
            <a:endParaRPr sz="2400"/>
          </a:p>
          <a:p>
            <a:pPr marL="457200" lvl="0" indent="-381000" algn="l" rtl="0">
              <a:lnSpc>
                <a:spcPct val="115000"/>
              </a:lnSpc>
              <a:spcBef>
                <a:spcPts val="1000"/>
              </a:spcBef>
              <a:spcAft>
                <a:spcPts val="0"/>
              </a:spcAft>
              <a:buSzPts val="2400"/>
              <a:buChar char="•"/>
            </a:pPr>
            <a:r>
              <a:rPr lang="en-US" sz="2400"/>
              <a:t>Learners in day programs are NOT exempted from State Assessments (ISASP or DLM).  </a:t>
            </a:r>
            <a:endParaRPr sz="2400"/>
          </a:p>
          <a:p>
            <a:pPr marL="457200" lvl="0" indent="-381000" algn="l" rtl="0">
              <a:lnSpc>
                <a:spcPct val="115000"/>
              </a:lnSpc>
              <a:spcBef>
                <a:spcPts val="1000"/>
              </a:spcBef>
              <a:spcAft>
                <a:spcPts val="1000"/>
              </a:spcAft>
              <a:buSzPts val="2400"/>
              <a:buChar char="•"/>
            </a:pPr>
            <a:r>
              <a:rPr lang="en-US" sz="2400"/>
              <a:t>IEP teams should plan carefully both for the learner’s eventual transition back to Iowa and their eventual transition to adulthood. </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a5d97819b6_0_35"/>
          <p:cNvSpPr txBox="1">
            <a:spLocks noGrp="1"/>
          </p:cNvSpPr>
          <p:nvPr>
            <p:ph type="title"/>
          </p:nvPr>
        </p:nvSpPr>
        <p:spPr>
          <a:xfrm>
            <a:off x="831850" y="1709751"/>
            <a:ext cx="10515600" cy="3860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Legal Overview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a5d97819b6_0_25"/>
          <p:cNvSpPr txBox="1">
            <a:spLocks noGrp="1"/>
          </p:cNvSpPr>
          <p:nvPr>
            <p:ph type="title"/>
          </p:nvPr>
        </p:nvSpPr>
        <p:spPr>
          <a:xfrm>
            <a:off x="831850" y="1739350"/>
            <a:ext cx="10515600" cy="44106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Clr>
                <a:schemeClr val="dk1"/>
              </a:buClr>
              <a:buSzPts val="1100"/>
              <a:buFont typeface="Arial"/>
              <a:buNone/>
            </a:pPr>
            <a:r>
              <a:rPr lang="en-US" sz="3500"/>
              <a:t>The district of residence remains responsible for ensuring FAPE regardless of whether the child’s placement, in or out of state, was an IEP team placement or a placement by a state agency </a:t>
            </a:r>
            <a:endParaRPr sz="35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a5d97819b6_0_1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Continuing FAPE Entitlement </a:t>
            </a:r>
            <a:endParaRPr/>
          </a:p>
        </p:txBody>
      </p:sp>
      <p:sp>
        <p:nvSpPr>
          <p:cNvPr id="303" name="Google Shape;303;g3a5d97819b6_0_10"/>
          <p:cNvSpPr txBox="1">
            <a:spLocks noGrp="1"/>
          </p:cNvSpPr>
          <p:nvPr>
            <p:ph type="body" idx="1"/>
          </p:nvPr>
        </p:nvSpPr>
        <p:spPr>
          <a:xfrm>
            <a:off x="339225" y="950725"/>
            <a:ext cx="11163600" cy="5240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This means the district has an ongoing obligation to: </a:t>
            </a:r>
            <a:endParaRPr/>
          </a:p>
          <a:p>
            <a:pPr marL="457200" lvl="0" indent="-342900" algn="l" rtl="0">
              <a:spcBef>
                <a:spcPts val="750"/>
              </a:spcBef>
              <a:spcAft>
                <a:spcPts val="0"/>
              </a:spcAft>
              <a:buSzPts val="1800"/>
              <a:buChar char="●"/>
            </a:pPr>
            <a:r>
              <a:rPr lang="en-US"/>
              <a:t>monitor the student’s progress; </a:t>
            </a:r>
            <a:endParaRPr/>
          </a:p>
          <a:p>
            <a:pPr marL="457200" lvl="0" indent="-342900" algn="l" rtl="0">
              <a:spcBef>
                <a:spcPts val="0"/>
              </a:spcBef>
              <a:spcAft>
                <a:spcPts val="0"/>
              </a:spcAft>
              <a:buSzPts val="1800"/>
              <a:buChar char="●"/>
            </a:pPr>
            <a:r>
              <a:rPr lang="en-US"/>
              <a:t>conduct evaluations as necessary; </a:t>
            </a:r>
            <a:endParaRPr/>
          </a:p>
          <a:p>
            <a:pPr marL="457200" lvl="0" indent="-342900" algn="l" rtl="0">
              <a:spcBef>
                <a:spcPts val="0"/>
              </a:spcBef>
              <a:spcAft>
                <a:spcPts val="0"/>
              </a:spcAft>
              <a:buSzPts val="1800"/>
              <a:buChar char="●"/>
            </a:pPr>
            <a:r>
              <a:rPr lang="en-US"/>
              <a:t>make data driven decisions; and </a:t>
            </a:r>
            <a:endParaRPr/>
          </a:p>
          <a:p>
            <a:pPr marL="457200" lvl="0" indent="-342900" algn="l" rtl="0">
              <a:spcBef>
                <a:spcPts val="0"/>
              </a:spcBef>
              <a:spcAft>
                <a:spcPts val="0"/>
              </a:spcAft>
              <a:buSzPts val="1800"/>
              <a:buChar char="●"/>
            </a:pPr>
            <a:r>
              <a:rPr lang="en-US"/>
              <a:t>review and revise the child’s IEP as necessary to address the child’s needs. </a:t>
            </a:r>
            <a:endParaRPr/>
          </a:p>
          <a:p>
            <a:pPr marL="0" lvl="0" indent="0" algn="l" rtl="0">
              <a:spcBef>
                <a:spcPts val="750"/>
              </a:spcBef>
              <a:spcAft>
                <a:spcPts val="0"/>
              </a:spcAft>
              <a:buNone/>
            </a:pPr>
            <a:endParaRPr/>
          </a:p>
          <a:p>
            <a:pPr marL="0" lvl="0" indent="0" algn="l" rtl="0">
              <a:spcBef>
                <a:spcPts val="750"/>
              </a:spcBef>
              <a:spcAft>
                <a:spcPts val="0"/>
              </a:spcAft>
              <a:buNone/>
            </a:pPr>
            <a:endParaRPr sz="1800"/>
          </a:p>
          <a:p>
            <a:pPr marL="0" lvl="0" indent="0" algn="l" rtl="0">
              <a:lnSpc>
                <a:spcPct val="115000"/>
              </a:lnSpc>
              <a:spcBef>
                <a:spcPts val="0"/>
              </a:spcBef>
              <a:spcAft>
                <a:spcPts val="0"/>
              </a:spcAft>
              <a:buNone/>
            </a:pPr>
            <a:r>
              <a:rPr lang="en-US" sz="1800" i="1"/>
              <a:t>M.S. v. Los Angeles Unified School Distric</a:t>
            </a:r>
            <a:r>
              <a:rPr lang="en-US" sz="1800" i="1">
                <a:solidFill>
                  <a:srgbClr val="1F1F1F"/>
                </a:solidFill>
              </a:rPr>
              <a:t>t</a:t>
            </a:r>
            <a:r>
              <a:rPr lang="en-US" sz="1800">
                <a:solidFill>
                  <a:srgbClr val="1F1F1F"/>
                </a:solidFill>
              </a:rPr>
              <a:t>,</a:t>
            </a:r>
            <a:r>
              <a:rPr lang="en-US" sz="1800">
                <a:solidFill>
                  <a:srgbClr val="1F1F1F"/>
                </a:solidFill>
                <a:uFill>
                  <a:noFill/>
                </a:uFill>
                <a:hlinkClick r:id="rId3">
                  <a:extLst>
                    <a:ext uri="{A12FA001-AC4F-418D-AE19-62706E023703}">
                      <ahyp:hlinkClr xmlns:ahyp="http://schemas.microsoft.com/office/drawing/2018/hyperlinkcolor" val="tx"/>
                    </a:ext>
                  </a:extLst>
                </a:hlinkClick>
              </a:rPr>
              <a:t> 913 F.3d 1119 </a:t>
            </a:r>
            <a:r>
              <a:rPr lang="en-US" sz="1800">
                <a:solidFill>
                  <a:srgbClr val="1F1F1F"/>
                </a:solidFill>
              </a:rPr>
              <a:t>(</a:t>
            </a:r>
            <a:r>
              <a:rPr lang="en-US" sz="1800"/>
              <a:t>9th Cir. 2019): The district has an “independent obligation” to consider the student’s need for a residential placement regardless of whether the student had already been placed in a residential facility by a state agency. </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t>R.S. v. Lower Merion Sch. Dist., 82 IDELR 202 (E.D. Pa. 2023): The failure to periodically review the student’s progress and changes in his needs while in an out-of-district placement </a:t>
            </a:r>
            <a:endParaRPr sz="1800"/>
          </a:p>
          <a:p>
            <a:pPr marL="0" lvl="0" indent="0" algn="l" rtl="0">
              <a:spcBef>
                <a:spcPts val="75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82f09c339b_25_4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sz="3500"/>
              <a:t>Participants will:</a:t>
            </a:r>
            <a:endParaRPr sz="3500"/>
          </a:p>
        </p:txBody>
      </p:sp>
      <p:sp>
        <p:nvSpPr>
          <p:cNvPr id="92" name="Google Shape;92;g382f09c339b_25_43"/>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highlight>
                  <a:schemeClr val="lt1"/>
                </a:highlight>
              </a:rPr>
              <a:t>Understand each district’s responsibility </a:t>
            </a: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to provide a FAPE in unique placements, including: </a:t>
            </a:r>
            <a:endParaRPr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457200" lvl="0" indent="-381000" algn="l" rtl="0">
              <a:lnSpc>
                <a:spcPct val="115000"/>
              </a:lnSpc>
              <a:spcBef>
                <a:spcPts val="1300"/>
              </a:spcBef>
              <a:spcAft>
                <a:spcPts val="0"/>
              </a:spcAft>
              <a:buSzPts val="2400"/>
              <a:buChar char="•"/>
            </a:pP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In-State State Agency Placements</a:t>
            </a:r>
            <a:endParaRPr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457200" lvl="0" indent="-381000" algn="l" rtl="0">
              <a:lnSpc>
                <a:spcPct val="115000"/>
              </a:lnSpc>
              <a:spcBef>
                <a:spcPts val="0"/>
              </a:spcBef>
              <a:spcAft>
                <a:spcPts val="0"/>
              </a:spcAft>
              <a:buSzPts val="2400"/>
              <a:buChar char="•"/>
            </a:pP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Out-of-State IEP Team Placements</a:t>
            </a:r>
            <a:endParaRPr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endParaRPr>
          </a:p>
          <a:p>
            <a:pPr marL="457200" lvl="0" indent="-381000" algn="l" rtl="0">
              <a:lnSpc>
                <a:spcPct val="115000"/>
              </a:lnSpc>
              <a:spcBef>
                <a:spcPts val="0"/>
              </a:spcBef>
              <a:spcAft>
                <a:spcPts val="0"/>
              </a:spcAft>
              <a:buSzPts val="2400"/>
              <a:buChar char="•"/>
            </a:pPr>
            <a:r>
              <a:rPr lang="en-US" sz="24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Out-of-State State Agency Placements</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a5d97819b6_0_40"/>
          <p:cNvSpPr txBox="1">
            <a:spLocks noGrp="1"/>
          </p:cNvSpPr>
          <p:nvPr>
            <p:ph type="title"/>
          </p:nvPr>
        </p:nvSpPr>
        <p:spPr>
          <a:xfrm>
            <a:off x="831850" y="1780750"/>
            <a:ext cx="10515600" cy="41412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Clr>
                <a:schemeClr val="dk1"/>
              </a:buClr>
              <a:buSzPts val="1100"/>
              <a:buFont typeface="Arial"/>
              <a:buNone/>
            </a:pPr>
            <a:r>
              <a:rPr lang="en-US"/>
              <a:t>IEP team placements must be based on the child’s educationally related needs in accordance with the requirement of LRE</a:t>
            </a:r>
            <a:endParaRPr sz="6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3ae9e1cde2f_0_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LRE </a:t>
            </a:r>
            <a:endParaRPr/>
          </a:p>
        </p:txBody>
      </p:sp>
      <p:sp>
        <p:nvSpPr>
          <p:cNvPr id="314" name="Google Shape;314;g3ae9e1cde2f_0_6"/>
          <p:cNvSpPr txBox="1">
            <a:spLocks noGrp="1"/>
          </p:cNvSpPr>
          <p:nvPr>
            <p:ph type="body" idx="1"/>
          </p:nvPr>
        </p:nvSpPr>
        <p:spPr>
          <a:xfrm>
            <a:off x="339225" y="737400"/>
            <a:ext cx="11567100" cy="5743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900"/>
              <a:t>This means: </a:t>
            </a:r>
            <a:endParaRPr sz="1900"/>
          </a:p>
          <a:p>
            <a:pPr marL="457200" lvl="0" indent="-349250" algn="l" rtl="0">
              <a:spcBef>
                <a:spcPts val="750"/>
              </a:spcBef>
              <a:spcAft>
                <a:spcPts val="0"/>
              </a:spcAft>
              <a:buSzPts val="1900"/>
              <a:buChar char="•"/>
            </a:pPr>
            <a:r>
              <a:rPr lang="en-US" sz="1900"/>
              <a:t>There is ongoing obligation to assess why the placement is necessary and the district should operate under the assumption that the student will be returning - </a:t>
            </a:r>
            <a:r>
              <a:rPr lang="en-US" sz="1900" i="1"/>
              <a:t>portability test</a:t>
            </a:r>
            <a:r>
              <a:rPr lang="en-US" sz="1900"/>
              <a:t>, what are we learning from this special placement </a:t>
            </a:r>
            <a:endParaRPr sz="1900"/>
          </a:p>
          <a:p>
            <a:pPr marL="457200" lvl="0" indent="-349250" algn="l" rtl="0">
              <a:spcBef>
                <a:spcPts val="0"/>
              </a:spcBef>
              <a:spcAft>
                <a:spcPts val="0"/>
              </a:spcAft>
              <a:buSzPts val="1900"/>
              <a:buChar char="•"/>
            </a:pPr>
            <a:r>
              <a:rPr lang="en-US" sz="1900"/>
              <a:t>Districts should not place a student is a more restrictive environment just because it is requested by the parent </a:t>
            </a:r>
            <a:endParaRPr sz="1900"/>
          </a:p>
          <a:p>
            <a:pPr marL="457200" lvl="0" indent="-349250" algn="l" rtl="0">
              <a:spcBef>
                <a:spcPts val="0"/>
              </a:spcBef>
              <a:spcAft>
                <a:spcPts val="0"/>
              </a:spcAft>
              <a:buSzPts val="1900"/>
              <a:buChar char="•"/>
            </a:pPr>
            <a:r>
              <a:rPr lang="en-US" sz="1900"/>
              <a:t>Child or family needs that do not adversely impact the child’s education performance are not valid reasons for an IEP/placement team placement </a:t>
            </a:r>
            <a:endParaRPr sz="1900"/>
          </a:p>
          <a:p>
            <a:pPr marL="0" lvl="0" indent="0" algn="l" rtl="0">
              <a:spcBef>
                <a:spcPts val="750"/>
              </a:spcBef>
              <a:spcAft>
                <a:spcPts val="0"/>
              </a:spcAft>
              <a:buNone/>
            </a:pPr>
            <a:endParaRPr sz="1900"/>
          </a:p>
          <a:p>
            <a:pPr marL="0" lvl="0" indent="0" algn="l" rtl="0">
              <a:spcBef>
                <a:spcPts val="750"/>
              </a:spcBef>
              <a:spcAft>
                <a:spcPts val="0"/>
              </a:spcAft>
              <a:buNone/>
            </a:pPr>
            <a:r>
              <a:rPr lang="en-US" sz="1900" i="1"/>
              <a:t>In re Richard U.</a:t>
            </a:r>
            <a:r>
              <a:rPr lang="en-US" sz="1900"/>
              <a:t>, 17 D.o.E. App. Dec. 20 (Iowa Dep’t of Educ. 1999): </a:t>
            </a:r>
            <a:r>
              <a:rPr lang="en-US" sz="1900">
                <a:solidFill>
                  <a:srgbClr val="1F1F1F"/>
                </a:solidFill>
              </a:rPr>
              <a:t>educational placement decisions may not be based on matters unrelated to the child’s ability to access a free appropriate public education (FAPE) and only the student’s IEP team is authorized to determine the educational placement the student requires. </a:t>
            </a:r>
            <a:endParaRPr sz="1900"/>
          </a:p>
          <a:p>
            <a:pPr marL="0" lvl="0" indent="0" algn="l" rtl="0">
              <a:spcBef>
                <a:spcPts val="750"/>
              </a:spcBef>
              <a:spcAft>
                <a:spcPts val="0"/>
              </a:spcAft>
              <a:buNone/>
            </a:pPr>
            <a:r>
              <a:rPr lang="en-US" sz="1900" i="1"/>
              <a:t>Ashland Sch. Dist. v. R.J.</a:t>
            </a:r>
            <a:r>
              <a:rPr lang="en-US" sz="1900"/>
              <a:t>, 53 IDELR 176 (9th Cir. 2009) - denying placement in a residential facility when the need steamed from “risky” and “defiant” behaviors outside of school. </a:t>
            </a:r>
            <a:endParaRPr sz="1900"/>
          </a:p>
          <a:p>
            <a:pPr marL="0" lvl="0" indent="0" algn="l" rtl="0">
              <a:spcBef>
                <a:spcPts val="750"/>
              </a:spcBef>
              <a:spcAft>
                <a:spcPts val="0"/>
              </a:spcAft>
              <a:buNone/>
            </a:pPr>
            <a:r>
              <a:rPr lang="en-US" sz="1900" i="1"/>
              <a:t>Edmonds Sch. Distri. v. A.T.</a:t>
            </a:r>
            <a:r>
              <a:rPr lang="en-US" sz="1900"/>
              <a:t>, 74 IDELR 218 (9th Cir. 2019) : to be appropriate, “residential placement must have been (1) necessary for [the student] to receive benefit from her education” and “(2) for educational purposes, rather than “a response to medical, social, or emotional problems . . . quite apart from the learning process.” (citations omitted)</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a5d97819b6_0_50"/>
          <p:cNvSpPr txBox="1">
            <a:spLocks noGrp="1"/>
          </p:cNvSpPr>
          <p:nvPr>
            <p:ph type="title"/>
          </p:nvPr>
        </p:nvSpPr>
        <p:spPr>
          <a:xfrm>
            <a:off x="831850" y="1709752"/>
            <a:ext cx="10515600" cy="3508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Districts must continue to comply with procedures set out under the IDEA</a:t>
            </a:r>
            <a:endParaRPr sz="2455" b="0">
              <a:solidFill>
                <a:schemeClr val="dk1"/>
              </a:solidFill>
            </a:endParaRPr>
          </a:p>
          <a:p>
            <a:pPr marL="0" lvl="0" indent="0" algn="l" rtl="0">
              <a:spcBef>
                <a:spcPts val="0"/>
              </a:spcBef>
              <a:spcAft>
                <a:spcPts val="0"/>
              </a:spcAft>
              <a:buNone/>
            </a:pPr>
            <a:r>
              <a:rPr lang="en-US" sz="2455"/>
              <a:t> </a:t>
            </a:r>
            <a:endParaRPr sz="2455"/>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a5d97819b6_0_4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Procedural Compliance </a:t>
            </a:r>
            <a:endParaRPr/>
          </a:p>
        </p:txBody>
      </p:sp>
      <p:sp>
        <p:nvSpPr>
          <p:cNvPr id="325" name="Google Shape;325;g3a5d97819b6_0_45"/>
          <p:cNvSpPr txBox="1">
            <a:spLocks noGrp="1"/>
          </p:cNvSpPr>
          <p:nvPr>
            <p:ph type="body" idx="1"/>
          </p:nvPr>
        </p:nvSpPr>
        <p:spPr>
          <a:xfrm>
            <a:off x="689100" y="869675"/>
            <a:ext cx="10813800" cy="53217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This means: </a:t>
            </a:r>
            <a:endParaRPr/>
          </a:p>
          <a:p>
            <a:pPr marL="457200" lvl="0" indent="-342900" algn="l" rtl="0">
              <a:spcBef>
                <a:spcPts val="750"/>
              </a:spcBef>
              <a:spcAft>
                <a:spcPts val="0"/>
              </a:spcAft>
              <a:buSzPts val="1800"/>
              <a:buChar char="●"/>
            </a:pPr>
            <a:r>
              <a:rPr lang="en-US"/>
              <a:t>The necessary individuals are included in IEP team meetings, including the parent, the child, as appropriate, and a representative of facility </a:t>
            </a:r>
            <a:endParaRPr>
              <a:highlight>
                <a:srgbClr val="FFFF00"/>
              </a:highlight>
            </a:endParaRPr>
          </a:p>
          <a:p>
            <a:pPr marL="457200" lvl="0" indent="-342900" algn="l" rtl="0">
              <a:spcBef>
                <a:spcPts val="1000"/>
              </a:spcBef>
              <a:spcAft>
                <a:spcPts val="0"/>
              </a:spcAft>
              <a:buSzPts val="1800"/>
              <a:buChar char="●"/>
            </a:pPr>
            <a:r>
              <a:rPr lang="en-US"/>
              <a:t>Educational decisions are documented in prior written notices and appropriately reflected in the IEP </a:t>
            </a:r>
            <a:endParaRPr/>
          </a:p>
          <a:p>
            <a:pPr marL="457200" lvl="0" indent="-342900" algn="l" rtl="0">
              <a:spcBef>
                <a:spcPts val="1000"/>
              </a:spcBef>
              <a:spcAft>
                <a:spcPts val="0"/>
              </a:spcAft>
              <a:buSzPts val="1800"/>
              <a:buChar char="●"/>
            </a:pPr>
            <a:r>
              <a:rPr lang="en-US"/>
              <a:t>Parents are provided with their procedural safeguards </a:t>
            </a:r>
            <a:endParaRPr/>
          </a:p>
          <a:p>
            <a:pPr marL="0" lvl="0" indent="0" algn="l" rtl="0">
              <a:spcBef>
                <a:spcPts val="1000"/>
              </a:spcBef>
              <a:spcAft>
                <a:spcPts val="0"/>
              </a:spcAft>
              <a:buNone/>
            </a:pPr>
            <a:endParaRPr/>
          </a:p>
          <a:p>
            <a:pPr marL="0" lvl="0" indent="0" algn="l" rtl="0">
              <a:spcBef>
                <a:spcPts val="75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3a4b233a962_4_10"/>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Useful Links/Resources</a:t>
            </a:r>
            <a:endParaRPr/>
          </a:p>
        </p:txBody>
      </p:sp>
      <p:sp>
        <p:nvSpPr>
          <p:cNvPr id="331" name="Google Shape;331;g3a4b233a962_4_10"/>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p>
            <a:pPr marL="457200" lvl="0" indent="-381000" algn="l" rtl="0">
              <a:lnSpc>
                <a:spcPct val="115000"/>
              </a:lnSpc>
              <a:spcBef>
                <a:spcPts val="0"/>
              </a:spcBef>
              <a:spcAft>
                <a:spcPts val="0"/>
              </a:spcAft>
              <a:buSzPts val="2400"/>
              <a:buChar char="•"/>
            </a:pPr>
            <a:r>
              <a:rPr lang="en-US" sz="2400" u="sng">
                <a:solidFill>
                  <a:schemeClr val="hlink"/>
                </a:solidFill>
                <a:hlinkClick r:id="rId3"/>
              </a:rPr>
              <a:t>Learner Reporting in Iowa | Department of Education</a:t>
            </a:r>
            <a:r>
              <a:rPr lang="en-US" sz="2400"/>
              <a:t> </a:t>
            </a:r>
            <a:endParaRPr sz="2400"/>
          </a:p>
          <a:p>
            <a:pPr marL="457200" lvl="0" indent="-381000" algn="l" rtl="0">
              <a:lnSpc>
                <a:spcPct val="115000"/>
              </a:lnSpc>
              <a:spcBef>
                <a:spcPts val="1000"/>
              </a:spcBef>
              <a:spcAft>
                <a:spcPts val="0"/>
              </a:spcAft>
              <a:buSzPts val="2400"/>
              <a:buChar char="•"/>
            </a:pPr>
            <a:r>
              <a:rPr lang="en-US" sz="2400" u="sng">
                <a:solidFill>
                  <a:schemeClr val="hlink"/>
                </a:solidFill>
                <a:hlinkClick r:id="rId4"/>
              </a:rPr>
              <a:t>Addendum I: Service Provider and Type</a:t>
            </a:r>
            <a:r>
              <a:rPr lang="en-US" sz="2400"/>
              <a:t> </a:t>
            </a:r>
            <a:endParaRPr sz="2400"/>
          </a:p>
          <a:p>
            <a:pPr marL="457200" lvl="0" indent="-381000" algn="l" rtl="0">
              <a:lnSpc>
                <a:spcPct val="115000"/>
              </a:lnSpc>
              <a:spcBef>
                <a:spcPts val="1000"/>
              </a:spcBef>
              <a:spcAft>
                <a:spcPts val="0"/>
              </a:spcAft>
              <a:buSzPts val="2400"/>
              <a:buChar char="•"/>
            </a:pPr>
            <a:r>
              <a:rPr lang="en-US" sz="2400" u="sng">
                <a:solidFill>
                  <a:schemeClr val="hlink"/>
                </a:solidFill>
                <a:hlinkClick r:id="rId5"/>
              </a:rPr>
              <a:t>Unique Settings (i3)</a:t>
            </a:r>
            <a:r>
              <a:rPr lang="en-US" sz="2400"/>
              <a:t> </a:t>
            </a:r>
            <a:endParaRPr sz="2400"/>
          </a:p>
          <a:p>
            <a:pPr marL="457200" lvl="0" indent="0" algn="l" rtl="0">
              <a:lnSpc>
                <a:spcPct val="115000"/>
              </a:lnSpc>
              <a:spcBef>
                <a:spcPts val="1000"/>
              </a:spcBef>
              <a:spcAft>
                <a:spcPts val="1000"/>
              </a:spcAft>
              <a:buNone/>
            </a:pPr>
            <a:endParaRPr sz="29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a4b233a962_4_1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Questions from the Field</a:t>
            </a:r>
            <a:endParaRPr/>
          </a:p>
        </p:txBody>
      </p:sp>
      <p:sp>
        <p:nvSpPr>
          <p:cNvPr id="337" name="Google Shape;337;g3a4b233a962_4_1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81000" algn="l" rtl="0">
              <a:lnSpc>
                <a:spcPct val="115000"/>
              </a:lnSpc>
              <a:spcBef>
                <a:spcPts val="600"/>
              </a:spcBef>
              <a:spcAft>
                <a:spcPts val="0"/>
              </a:spcAft>
              <a:buSzPts val="2400"/>
              <a:buChar char="•"/>
            </a:pPr>
            <a:r>
              <a:rPr lang="en-US" sz="2400"/>
              <a:t>Please post your questions in the Q&amp;A</a:t>
            </a:r>
            <a:endParaRPr sz="2400"/>
          </a:p>
          <a:p>
            <a:pPr marL="457200" lvl="0" indent="-381000" algn="l" rtl="0">
              <a:lnSpc>
                <a:spcPct val="115000"/>
              </a:lnSpc>
              <a:spcBef>
                <a:spcPts val="1000"/>
              </a:spcBef>
              <a:spcAft>
                <a:spcPts val="0"/>
              </a:spcAft>
              <a:buSzPts val="2400"/>
              <a:buChar char="•"/>
            </a:pPr>
            <a:r>
              <a:rPr lang="en-US" sz="2400"/>
              <a:t>Contact your RSED with any follow up questions </a:t>
            </a:r>
            <a:endParaRPr sz="2400"/>
          </a:p>
          <a:p>
            <a:pPr marL="457200" lvl="0" indent="-381000" algn="l" rtl="0">
              <a:lnSpc>
                <a:spcPct val="115000"/>
              </a:lnSpc>
              <a:spcBef>
                <a:spcPts val="1000"/>
              </a:spcBef>
              <a:spcAft>
                <a:spcPts val="0"/>
              </a:spcAft>
              <a:buSzPts val="2400"/>
              <a:buChar char="•"/>
            </a:pPr>
            <a:r>
              <a:rPr lang="en-US" sz="2400"/>
              <a:t>Slides will be posted on the DE website after the webinar</a:t>
            </a:r>
            <a:endParaRPr sz="2400"/>
          </a:p>
          <a:p>
            <a:pPr marL="457200" lvl="0" indent="0" algn="l" rtl="0">
              <a:lnSpc>
                <a:spcPct val="115000"/>
              </a:lnSpc>
              <a:spcBef>
                <a:spcPts val="1000"/>
              </a:spcBef>
              <a:spcAft>
                <a:spcPts val="0"/>
              </a:spcAft>
              <a:buClr>
                <a:schemeClr val="dk1"/>
              </a:buClr>
              <a:buSzPts val="1100"/>
              <a:buFont typeface="Arial"/>
              <a:buNone/>
            </a:pPr>
            <a:r>
              <a:rPr lang="en-US" sz="2000" u="sng">
                <a:solidFill>
                  <a:schemeClr val="hlink"/>
                </a:solidFill>
                <a:hlinkClick r:id="rId3"/>
              </a:rPr>
              <a:t>Policy &amp; Practice Webinar Series &amp; Recordings | Department of Education</a:t>
            </a:r>
            <a:endParaRPr sz="2000" u="sng">
              <a:solidFill>
                <a:schemeClr val="hlink"/>
              </a:solidFill>
            </a:endParaRPr>
          </a:p>
          <a:p>
            <a:pPr marL="0" lvl="0" indent="0" algn="l" rtl="0">
              <a:spcBef>
                <a:spcPts val="10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82f09c339b_25_246"/>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Future Policy and Practice Webinars</a:t>
            </a:r>
            <a:endParaRPr/>
          </a:p>
        </p:txBody>
      </p:sp>
      <p:sp>
        <p:nvSpPr>
          <p:cNvPr id="343" name="Google Shape;343;g382f09c339b_25_246"/>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900" u="sng">
                <a:solidFill>
                  <a:schemeClr val="hlink"/>
                </a:solidFill>
                <a:hlinkClick r:id="rId3"/>
              </a:rPr>
              <a:t>Upcoming Topics and Dates</a:t>
            </a:r>
            <a:r>
              <a:rPr lang="en-US" sz="2900"/>
              <a:t> </a:t>
            </a:r>
            <a:r>
              <a:rPr lang="en-US" sz="2000"/>
              <a:t>(</a:t>
            </a:r>
            <a:r>
              <a:rPr lang="en-US" sz="2000">
                <a:solidFill>
                  <a:srgbClr val="262828"/>
                </a:solidFill>
              </a:rPr>
              <a:t>8:30 am - 9:30 am )</a:t>
            </a:r>
            <a:endParaRPr sz="2050">
              <a:solidFill>
                <a:srgbClr val="262828"/>
              </a:solidFill>
            </a:endParaRPr>
          </a:p>
          <a:p>
            <a:pPr marL="457200" lvl="0" indent="-358775" algn="l" rtl="0">
              <a:lnSpc>
                <a:spcPct val="115000"/>
              </a:lnSpc>
              <a:spcBef>
                <a:spcPts val="1000"/>
              </a:spcBef>
              <a:spcAft>
                <a:spcPts val="0"/>
              </a:spcAft>
              <a:buClr>
                <a:srgbClr val="262828"/>
              </a:buClr>
              <a:buSzPts val="2050"/>
              <a:buChar char="•"/>
            </a:pPr>
            <a:r>
              <a:rPr lang="en-US" sz="2050">
                <a:solidFill>
                  <a:srgbClr val="262828"/>
                </a:solidFill>
              </a:rPr>
              <a:t>Jan. 14, 2026: Behavior and Discipline</a:t>
            </a:r>
            <a:endParaRPr sz="2050">
              <a:solidFill>
                <a:srgbClr val="262828"/>
              </a:solidFill>
            </a:endParaRPr>
          </a:p>
          <a:p>
            <a:pPr marL="457200" lvl="0" indent="-358775" algn="l" rtl="0">
              <a:lnSpc>
                <a:spcPct val="115000"/>
              </a:lnSpc>
              <a:spcBef>
                <a:spcPts val="0"/>
              </a:spcBef>
              <a:spcAft>
                <a:spcPts val="0"/>
              </a:spcAft>
              <a:buClr>
                <a:srgbClr val="262828"/>
              </a:buClr>
              <a:buSzPts val="2050"/>
              <a:buChar char="•"/>
            </a:pPr>
            <a:r>
              <a:rPr lang="en-US" sz="2050">
                <a:solidFill>
                  <a:srgbClr val="262828"/>
                </a:solidFill>
              </a:rPr>
              <a:t>Feb. 11, 2026: Connecting Alternate Assessment (DLM) to Instruction &amp; Licensure</a:t>
            </a:r>
            <a:endParaRPr sz="2050">
              <a:solidFill>
                <a:srgbClr val="262828"/>
              </a:solidFill>
            </a:endParaRPr>
          </a:p>
          <a:p>
            <a:pPr marL="457200" lvl="0" indent="-358775" algn="l" rtl="0">
              <a:lnSpc>
                <a:spcPct val="115000"/>
              </a:lnSpc>
              <a:spcBef>
                <a:spcPts val="0"/>
              </a:spcBef>
              <a:spcAft>
                <a:spcPts val="0"/>
              </a:spcAft>
              <a:buClr>
                <a:srgbClr val="262828"/>
              </a:buClr>
              <a:buSzPts val="2050"/>
              <a:buChar char="•"/>
            </a:pPr>
            <a:r>
              <a:rPr lang="en-US" sz="2050">
                <a:solidFill>
                  <a:srgbClr val="262828"/>
                </a:solidFill>
              </a:rPr>
              <a:t>Mar. 11, 2026:  Extended School Year (ESY)</a:t>
            </a:r>
            <a:endParaRPr sz="2050">
              <a:solidFill>
                <a:srgbClr val="262828"/>
              </a:solidFill>
            </a:endParaRPr>
          </a:p>
          <a:p>
            <a:pPr marL="457200" lvl="0" indent="-358775" algn="l" rtl="0">
              <a:lnSpc>
                <a:spcPct val="115000"/>
              </a:lnSpc>
              <a:spcBef>
                <a:spcPts val="0"/>
              </a:spcBef>
              <a:spcAft>
                <a:spcPts val="0"/>
              </a:spcAft>
              <a:buClr>
                <a:srgbClr val="262828"/>
              </a:buClr>
              <a:buSzPts val="2050"/>
              <a:buChar char="•"/>
            </a:pPr>
            <a:r>
              <a:rPr lang="en-US" sz="2050">
                <a:solidFill>
                  <a:srgbClr val="262828"/>
                </a:solidFill>
              </a:rPr>
              <a:t>April 8, 2026: FAPE - Special Requests</a:t>
            </a:r>
            <a:endParaRPr sz="2050">
              <a:solidFill>
                <a:srgbClr val="262828"/>
              </a:solidFill>
            </a:endParaRPr>
          </a:p>
          <a:p>
            <a:pPr marL="457200" lvl="0" indent="-358775" algn="l" rtl="0">
              <a:lnSpc>
                <a:spcPct val="115000"/>
              </a:lnSpc>
              <a:spcBef>
                <a:spcPts val="0"/>
              </a:spcBef>
              <a:spcAft>
                <a:spcPts val="0"/>
              </a:spcAft>
              <a:buClr>
                <a:srgbClr val="262828"/>
              </a:buClr>
              <a:buSzPts val="2050"/>
              <a:buChar char="•"/>
            </a:pPr>
            <a:r>
              <a:rPr lang="en-US" sz="2050">
                <a:solidFill>
                  <a:srgbClr val="262828"/>
                </a:solidFill>
              </a:rPr>
              <a:t>May 13, 2026: Dispute Resolution</a:t>
            </a:r>
            <a:endParaRPr sz="2050">
              <a:solidFill>
                <a:srgbClr val="262828"/>
              </a:solidFill>
            </a:endParaRPr>
          </a:p>
          <a:p>
            <a:pPr marL="457200" lvl="0" indent="-358775" algn="l" rtl="0">
              <a:lnSpc>
                <a:spcPct val="115000"/>
              </a:lnSpc>
              <a:spcBef>
                <a:spcPts val="0"/>
              </a:spcBef>
              <a:spcAft>
                <a:spcPts val="0"/>
              </a:spcAft>
              <a:buClr>
                <a:srgbClr val="262828"/>
              </a:buClr>
              <a:buSzPts val="2050"/>
              <a:buChar char="•"/>
            </a:pPr>
            <a:r>
              <a:rPr lang="en-US" sz="2050">
                <a:solidFill>
                  <a:srgbClr val="262828"/>
                </a:solidFill>
              </a:rPr>
              <a:t>June 10, 2026: End of Year Program Evaluation (ACHIEVE) and Year-to-Year Data Comparison</a:t>
            </a:r>
            <a:endParaRPr sz="29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dirty="0"/>
              <a:t>Thank You!</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8d9ced3ad2_0_8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Terms to Know </a:t>
            </a:r>
            <a:endParaRPr/>
          </a:p>
        </p:txBody>
      </p:sp>
      <p:sp>
        <p:nvSpPr>
          <p:cNvPr id="98" name="Google Shape;98;g38d9ced3ad2_0_89"/>
          <p:cNvSpPr txBox="1">
            <a:spLocks noGrp="1"/>
          </p:cNvSpPr>
          <p:nvPr>
            <p:ph type="body" idx="1"/>
          </p:nvPr>
        </p:nvSpPr>
        <p:spPr>
          <a:xfrm>
            <a:off x="689100" y="1253325"/>
            <a:ext cx="10813800" cy="5080200"/>
          </a:xfrm>
          <a:prstGeom prst="rect">
            <a:avLst/>
          </a:prstGeom>
        </p:spPr>
        <p:txBody>
          <a:bodyPr spcFirstLastPara="1" wrap="square" lIns="91425" tIns="45700" rIns="91425" bIns="45700" anchor="t" anchorCtr="0">
            <a:normAutofit fontScale="85000" lnSpcReduction="20000"/>
          </a:bodyPr>
          <a:lstStyle/>
          <a:p>
            <a:pPr marL="457200" lvl="0" indent="-358140" algn="l" rtl="0">
              <a:lnSpc>
                <a:spcPct val="115000"/>
              </a:lnSpc>
              <a:spcBef>
                <a:spcPts val="750"/>
              </a:spcBef>
              <a:spcAft>
                <a:spcPts val="0"/>
              </a:spcAft>
              <a:buSzPct val="100000"/>
              <a:buChar char="•"/>
            </a:pPr>
            <a:r>
              <a:rPr lang="en-US" sz="2400" b="1"/>
              <a:t>SIS</a:t>
            </a:r>
            <a:r>
              <a:rPr lang="en-US" sz="2400"/>
              <a:t> = Student Information System</a:t>
            </a:r>
            <a:endParaRPr sz="2400" b="1"/>
          </a:p>
          <a:p>
            <a:pPr marL="457200" lvl="0" indent="-358140" algn="l" rtl="0">
              <a:lnSpc>
                <a:spcPct val="115000"/>
              </a:lnSpc>
              <a:spcBef>
                <a:spcPts val="1000"/>
              </a:spcBef>
              <a:spcAft>
                <a:spcPts val="0"/>
              </a:spcAft>
              <a:buSzPct val="100000"/>
              <a:buChar char="•"/>
            </a:pPr>
            <a:r>
              <a:rPr lang="en-US" sz="2400" b="1"/>
              <a:t>*</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District of Residence</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the</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school district where the</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 p</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arents are physically located </a:t>
            </a:r>
            <a:endParaRPr sz="2616"/>
          </a:p>
          <a:p>
            <a:pPr marL="457200" lvl="0" indent="-358140" algn="l" rtl="0">
              <a:lnSpc>
                <a:spcPct val="115000"/>
              </a:lnSpc>
              <a:spcBef>
                <a:spcPts val="1000"/>
              </a:spcBef>
              <a:spcAft>
                <a:spcPts val="0"/>
              </a:spcAft>
              <a:buSzPct val="100000"/>
              <a:buChar char="•"/>
            </a:pPr>
            <a:r>
              <a:rPr lang="en-US" sz="2400" b="1"/>
              <a:t>FAPE </a:t>
            </a:r>
            <a:r>
              <a:rPr lang="en-US" sz="2400"/>
              <a:t>= </a:t>
            </a:r>
            <a:r>
              <a:rPr lang="en-US" sz="2400" u="sng">
                <a:solidFill>
                  <a:schemeClr val="hlink"/>
                </a:solidFill>
                <a:hlinkClick r:id="rId3"/>
              </a:rPr>
              <a:t>Free and Appropriat</a:t>
            </a:r>
            <a:r>
              <a:rPr lang="en-US" sz="2400" u="sng">
                <a:solidFill>
                  <a:srgbClr val="0563C1"/>
                </a:solidFill>
                <a:hlinkClick r:id="rId3">
                  <a:extLst>
                    <a:ext uri="{A12FA001-AC4F-418D-AE19-62706E023703}">
                      <ahyp:hlinkClr xmlns:ahyp="http://schemas.microsoft.com/office/drawing/2018/hyperlinkcolor" val="tx"/>
                    </a:ext>
                  </a:extLst>
                </a:hlinkClick>
              </a:rPr>
              <a:t>e</a:t>
            </a:r>
            <a:r>
              <a:rPr lang="en-US" sz="2400" u="sng">
                <a:solidFill>
                  <a:schemeClr val="hlink"/>
                </a:solidFill>
                <a:hlinkClick r:id="rId3"/>
              </a:rPr>
              <a:t> Public Education</a:t>
            </a:r>
            <a:r>
              <a:rPr lang="en-US" sz="2400"/>
              <a:t> </a:t>
            </a:r>
            <a:endParaRPr sz="2400"/>
          </a:p>
          <a:p>
            <a:pPr marL="457200" lvl="0" indent="-358140" algn="l" rtl="0">
              <a:lnSpc>
                <a:spcPct val="115000"/>
              </a:lnSpc>
              <a:spcBef>
                <a:spcPts val="1000"/>
              </a:spcBef>
              <a:spcAft>
                <a:spcPts val="0"/>
              </a:spcAft>
              <a:buSzPct val="100000"/>
              <a:buChar char="•"/>
            </a:pPr>
            <a:r>
              <a:rPr lang="en-US" sz="2400" b="1"/>
              <a:t>LRE </a:t>
            </a:r>
            <a:r>
              <a:rPr lang="en-US" sz="2400"/>
              <a:t>= </a:t>
            </a:r>
            <a:r>
              <a:rPr lang="en-US" sz="2400" u="sng">
                <a:solidFill>
                  <a:schemeClr val="hlink"/>
                </a:solidFill>
                <a:hlinkClick r:id="rId4"/>
              </a:rPr>
              <a:t>Least Restrictive Environment</a:t>
            </a:r>
            <a:r>
              <a:rPr lang="en-US" sz="2400"/>
              <a:t> </a:t>
            </a:r>
            <a:endParaRPr sz="2400"/>
          </a:p>
          <a:p>
            <a:pPr marL="457200" lvl="0" indent="-358140" algn="l" rtl="0">
              <a:lnSpc>
                <a:spcPct val="115000"/>
              </a:lnSpc>
              <a:spcBef>
                <a:spcPts val="1000"/>
              </a:spcBef>
              <a:spcAft>
                <a:spcPts val="0"/>
              </a:spcAft>
              <a:buSzPct val="100000"/>
              <a:buChar char="•"/>
            </a:pPr>
            <a:r>
              <a:rPr lang="en-US" sz="2400" b="1"/>
              <a:t>HHS </a:t>
            </a:r>
            <a:r>
              <a:rPr lang="en-US" sz="2400"/>
              <a:t>= Department of Health and Human Services </a:t>
            </a:r>
            <a:endParaRPr sz="2400"/>
          </a:p>
          <a:p>
            <a:pPr marL="457200" lvl="0" indent="-358140" algn="l" rtl="0">
              <a:lnSpc>
                <a:spcPct val="115000"/>
              </a:lnSpc>
              <a:spcBef>
                <a:spcPts val="1000"/>
              </a:spcBef>
              <a:spcAft>
                <a:spcPts val="0"/>
              </a:spcAft>
              <a:buSzPct val="100000"/>
              <a:buChar char="•"/>
            </a:pPr>
            <a:r>
              <a:rPr lang="en-US" sz="2400" b="1"/>
              <a:t>JCS </a:t>
            </a:r>
            <a:r>
              <a:rPr lang="en-US" sz="2400"/>
              <a:t> = Juvenile Court Services</a:t>
            </a:r>
            <a:endParaRPr sz="2400"/>
          </a:p>
          <a:p>
            <a:pPr marL="457200" lvl="0" indent="-358140" algn="l" rtl="0">
              <a:lnSpc>
                <a:spcPct val="115000"/>
              </a:lnSpc>
              <a:spcBef>
                <a:spcPts val="1000"/>
              </a:spcBef>
              <a:spcAft>
                <a:spcPts val="0"/>
              </a:spcAft>
              <a:buSzPct val="100000"/>
              <a:buChar char="•"/>
            </a:pPr>
            <a:r>
              <a:rPr lang="en-US" sz="2400" b="1"/>
              <a:t>OOS </a:t>
            </a:r>
            <a:r>
              <a:rPr lang="en-US" sz="2400"/>
              <a:t>= Out-of-State</a:t>
            </a:r>
            <a:endParaRPr sz="2400"/>
          </a:p>
          <a:p>
            <a:pPr marL="457200" lvl="0" indent="-358140" algn="l" rtl="0">
              <a:lnSpc>
                <a:spcPct val="115000"/>
              </a:lnSpc>
              <a:spcBef>
                <a:spcPts val="1000"/>
              </a:spcBef>
              <a:spcAft>
                <a:spcPts val="0"/>
              </a:spcAft>
              <a:buSzPct val="100000"/>
              <a:buChar char="•"/>
            </a:pPr>
            <a:r>
              <a:rPr lang="en-US" sz="2400" b="1"/>
              <a:t>State Operated Program</a:t>
            </a:r>
            <a:r>
              <a:rPr lang="en-US" sz="2400"/>
              <a:t> = HHS education programs, State Training School and Independence Mental Health Institute </a:t>
            </a:r>
            <a:endParaRPr sz="2400"/>
          </a:p>
          <a:p>
            <a:pPr marL="457200" lvl="0" indent="-358140" algn="l" rtl="0">
              <a:lnSpc>
                <a:spcPct val="115000"/>
              </a:lnSpc>
              <a:spcBef>
                <a:spcPts val="1000"/>
              </a:spcBef>
              <a:spcAft>
                <a:spcPts val="0"/>
              </a:spcAft>
              <a:buSzPct val="100000"/>
              <a:buChar char="•"/>
            </a:pPr>
            <a:r>
              <a:rPr lang="en-US" sz="2400" b="1"/>
              <a:t>PMIC </a:t>
            </a:r>
            <a:r>
              <a:rPr lang="en-US" sz="2400"/>
              <a:t>= Psychiatric Medical Institute for Children</a:t>
            </a:r>
            <a:endParaRPr sz="2400"/>
          </a:p>
          <a:p>
            <a:pPr marL="0" lvl="0" indent="0" algn="l" rtl="0">
              <a:lnSpc>
                <a:spcPct val="115000"/>
              </a:lnSpc>
              <a:spcBef>
                <a:spcPts val="1000"/>
              </a:spcBef>
              <a:spcAft>
                <a:spcPts val="1000"/>
              </a:spcAft>
              <a:buNone/>
            </a:pPr>
            <a:r>
              <a:rPr lang="en-US" sz="2400"/>
              <a:t>*</a:t>
            </a:r>
            <a:r>
              <a:rPr lang="en-US" sz="1216"/>
              <a:t>For purposes of this webinar, the district of residence is generally that in which the parent resides. However, please know that there can be many caveats to this and thus, again, we are speaking in generalities.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99e2284859_3_81"/>
          <p:cNvSpPr txBox="1">
            <a:spLocks noGrp="1"/>
          </p:cNvSpPr>
          <p:nvPr>
            <p:ph type="title"/>
          </p:nvPr>
        </p:nvSpPr>
        <p:spPr>
          <a:xfrm>
            <a:off x="838201" y="2516140"/>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SzPct val="111111"/>
              <a:buNone/>
            </a:pPr>
            <a:r>
              <a:rPr lang="en-US"/>
              <a:t>All educational placements must meet the standards set forth in Iowa’s Administrative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Rules of Special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Education </a:t>
            </a:r>
            <a:endParaRPr/>
          </a:p>
          <a:p>
            <a:pPr marL="0" lvl="0" indent="0" algn="l" rtl="0">
              <a:lnSpc>
                <a:spcPct val="115000"/>
              </a:lnSpc>
              <a:spcBef>
                <a:spcPts val="1000"/>
              </a:spcBef>
              <a:spcAft>
                <a:spcPts val="0"/>
              </a:spcAft>
              <a:buSzPct val="111111"/>
              <a:buNone/>
            </a:pPr>
            <a:r>
              <a:rPr lang="en-US">
                <a:solidFill>
                  <a:srgbClr val="FFF2CC"/>
                </a:solidFill>
              </a:rPr>
              <a:t>(</a:t>
            </a:r>
            <a:r>
              <a:rPr lang="en-US" u="sng">
                <a:solidFill>
                  <a:srgbClr val="FFF2CC"/>
                </a:solidFill>
                <a:hlinkClick r:id="rId3">
                  <a:extLst>
                    <a:ext uri="{A12FA001-AC4F-418D-AE19-62706E023703}">
                      <ahyp:hlinkClr xmlns:ahyp="http://schemas.microsoft.com/office/drawing/2018/hyperlinkcolor" val="tx"/>
                    </a:ext>
                  </a:extLst>
                </a:hlinkClick>
              </a:rPr>
              <a:t>IAC 281 Chapter 41</a:t>
            </a:r>
            <a:r>
              <a:rPr lang="en-US">
                <a:solidFill>
                  <a:srgbClr val="FFF2CC"/>
                </a:solidFill>
              </a:rPr>
              <a:t>)</a:t>
            </a:r>
            <a:endParaRPr>
              <a:solidFill>
                <a:srgbClr val="FFF2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82f09c339b_25_241"/>
          <p:cNvSpPr txBox="1">
            <a:spLocks noGrp="1"/>
          </p:cNvSpPr>
          <p:nvPr>
            <p:ph type="title"/>
          </p:nvPr>
        </p:nvSpPr>
        <p:spPr>
          <a:xfrm>
            <a:off x="893975" y="2806300"/>
            <a:ext cx="10866900" cy="2162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1300"/>
              </a:spcAft>
              <a:buNone/>
            </a:pPr>
            <a:r>
              <a:rPr lang="en-US"/>
              <a:t>In-State State Agency Placements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99e2284859_3_374"/>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State-Initiated Placements in Iowa </a:t>
            </a:r>
            <a:endParaRPr/>
          </a:p>
        </p:txBody>
      </p:sp>
      <p:sp>
        <p:nvSpPr>
          <p:cNvPr id="115" name="Google Shape;115;g399e2284859_3_374"/>
          <p:cNvSpPr txBox="1">
            <a:spLocks noGrp="1"/>
          </p:cNvSpPr>
          <p:nvPr>
            <p:ph type="body" idx="1"/>
          </p:nvPr>
        </p:nvSpPr>
        <p:spPr>
          <a:xfrm>
            <a:off x="689112" y="1253336"/>
            <a:ext cx="108138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750"/>
              </a:spcBef>
              <a:spcAft>
                <a:spcPts val="0"/>
              </a:spcAft>
              <a:buSzPts val="2400"/>
              <a:buChar char="•"/>
            </a:pPr>
            <a:r>
              <a:rPr lang="en-US" sz="2400" u="sng"/>
              <a:t>Juvenile Home – Shelter under </a:t>
            </a:r>
            <a:r>
              <a:rPr lang="en-US" sz="2400" u="sng">
                <a:solidFill>
                  <a:schemeClr val="hlink"/>
                </a:solidFill>
                <a:hlinkClick r:id="rId3"/>
              </a:rPr>
              <a:t>Chapter 63</a:t>
            </a:r>
            <a:r>
              <a:rPr lang="en-US" sz="2400"/>
              <a:t> provides a temporary home setting for children and youth awaiting a more permanent placement.</a:t>
            </a:r>
            <a:endParaRPr sz="2400"/>
          </a:p>
          <a:p>
            <a:pPr marL="457200" lvl="0" indent="-381000" algn="l" rtl="0">
              <a:lnSpc>
                <a:spcPct val="115000"/>
              </a:lnSpc>
              <a:spcBef>
                <a:spcPts val="1000"/>
              </a:spcBef>
              <a:spcAft>
                <a:spcPts val="0"/>
              </a:spcAft>
              <a:buSzPts val="2400"/>
              <a:buChar char="•"/>
            </a:pPr>
            <a:r>
              <a:rPr lang="en-US" sz="2400" u="sng">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Juvenile Home</a:t>
            </a:r>
            <a:r>
              <a:rPr lang="en-US" sz="2400" u="sng"/>
              <a:t> – Juvenile Detention Center under </a:t>
            </a:r>
            <a:r>
              <a:rPr lang="en-US" sz="2400" u="sng">
                <a:solidFill>
                  <a:schemeClr val="hlink"/>
                </a:solidFill>
                <a:hlinkClick r:id="rId3"/>
              </a:rPr>
              <a:t>Chapter 63</a:t>
            </a:r>
            <a:r>
              <a:rPr lang="en-US" sz="2400"/>
              <a:t> provides short term care for children and youth awaiting further adjudication.</a:t>
            </a:r>
            <a:endParaRPr sz="2400"/>
          </a:p>
          <a:p>
            <a:pPr marL="457200" lvl="0" indent="-381000" algn="l" rtl="0">
              <a:lnSpc>
                <a:spcPct val="115000"/>
              </a:lnSpc>
              <a:spcBef>
                <a:spcPts val="1000"/>
              </a:spcBef>
              <a:spcAft>
                <a:spcPts val="0"/>
              </a:spcAft>
              <a:buSzPts val="2400"/>
              <a:buChar char="•"/>
            </a:pPr>
            <a:r>
              <a:rPr lang="en-US" sz="2400" u="sng"/>
              <a:t>The State Training School</a:t>
            </a:r>
            <a:r>
              <a:rPr lang="en-US" sz="2400"/>
              <a:t> provides long term care for children and youth adjudicated delinquent by the Juvenile Courts, overseen by HHS. </a:t>
            </a:r>
            <a:endParaRPr sz="2400" u="sng"/>
          </a:p>
          <a:p>
            <a:pPr marL="457200" lvl="0" indent="-381000" algn="l" rtl="0">
              <a:lnSpc>
                <a:spcPct val="115000"/>
              </a:lnSpc>
              <a:spcBef>
                <a:spcPts val="1000"/>
              </a:spcBef>
              <a:spcAft>
                <a:spcPts val="0"/>
              </a:spcAft>
              <a:buSzPts val="2400"/>
              <a:buChar char="•"/>
            </a:pPr>
            <a:r>
              <a:rPr lang="en-US" sz="2400" u="sng"/>
              <a:t>Psychiatric Medical Institution for Children (PMIC)</a:t>
            </a:r>
            <a:r>
              <a:rPr lang="en-US" sz="2400"/>
              <a:t> serves children and youth in need of treatment for mental health or psychiatric care. </a:t>
            </a:r>
            <a:endParaRPr sz="2400"/>
          </a:p>
          <a:p>
            <a:pPr marL="914400" lvl="1" indent="-355600" algn="l" rtl="0">
              <a:lnSpc>
                <a:spcPct val="115000"/>
              </a:lnSpc>
              <a:spcBef>
                <a:spcPts val="1000"/>
              </a:spcBef>
              <a:spcAft>
                <a:spcPts val="1000"/>
              </a:spcAft>
              <a:buSzPts val="2000"/>
              <a:buChar char="•"/>
            </a:pPr>
            <a:r>
              <a:rPr lang="en-US" sz="2000" u="sng"/>
              <a:t>The Independence Mental Health Institute (IMHI)</a:t>
            </a:r>
            <a:r>
              <a:rPr lang="en-US" sz="2000"/>
              <a:t> is a state-operated PMIC overseen by HHS.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ac53edd25c_1_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Juvenile Homes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t>
            </a:r>
            <a:r>
              <a:rPr lang="en-US"/>
              <a:t> Home School vs. District of Residence </a:t>
            </a:r>
            <a:endParaRPr/>
          </a:p>
        </p:txBody>
      </p:sp>
      <p:sp>
        <p:nvSpPr>
          <p:cNvPr id="121" name="Google Shape;121;g3ac53edd25c_1_0"/>
          <p:cNvSpPr txBox="1">
            <a:spLocks noGrp="1"/>
          </p:cNvSpPr>
          <p:nvPr>
            <p:ph type="body" idx="1"/>
          </p:nvPr>
        </p:nvSpPr>
        <p:spPr>
          <a:xfrm>
            <a:off x="689112" y="1253336"/>
            <a:ext cx="10813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District of Residence</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 = </a:t>
            </a:r>
            <a:r>
              <a:rPr lang="en-US" sz="24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for billing purposes</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typically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the school district where the primary/biological parents are physically located</a:t>
            </a:r>
            <a:r>
              <a:rPr lang="en-US" sz="2400"/>
              <a:t>. </a:t>
            </a:r>
            <a:endParaRPr sz="2400"/>
          </a:p>
          <a:p>
            <a:pPr marL="0" lvl="0" indent="0" algn="l" rtl="0">
              <a:lnSpc>
                <a:spcPct val="115000"/>
              </a:lnSpc>
              <a:spcBef>
                <a:spcPts val="1000"/>
              </a:spcBef>
              <a:spcAft>
                <a:spcPts val="0"/>
              </a:spcAft>
              <a:buNone/>
            </a:pPr>
            <a:endParaRPr sz="2400">
              <a:highlight>
                <a:srgbClr val="FFF2CC"/>
              </a:highlight>
            </a:endParaRPr>
          </a:p>
          <a:p>
            <a:pPr marL="0" lvl="0" indent="0" algn="l" rtl="0">
              <a:lnSpc>
                <a:spcPct val="115000"/>
              </a:lnSpc>
              <a:spcBef>
                <a:spcPts val="1000"/>
              </a:spcBef>
              <a:spcAft>
                <a:spcPts val="1000"/>
              </a:spcAft>
              <a:buNone/>
            </a:pPr>
            <a:r>
              <a:rPr lang="en-US" sz="2400" b="1"/>
              <a:t>Home School </a:t>
            </a:r>
            <a:r>
              <a:rPr lang="en-US" sz="2400"/>
              <a:t>= for the purpose of </a:t>
            </a:r>
            <a:r>
              <a:rPr lang="en-US" sz="2400" i="1"/>
              <a:t>serving learners in shelter or detention settings</a:t>
            </a:r>
            <a:r>
              <a:rPr lang="en-US" sz="2400"/>
              <a:t>, the school where the learner most recently attended (which may be different from the learner’s District of Residence). </a:t>
            </a:r>
            <a:endParaRPr sz="240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3171</Words>
  <Application>Microsoft Office PowerPoint</Application>
  <PresentationFormat>Widescreen</PresentationFormat>
  <Paragraphs>220</Paragraphs>
  <Slides>47</Slides>
  <Notes>47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47</vt:i4>
      </vt:variant>
    </vt:vector>
  </HeadingPairs>
  <TitlesOfParts>
    <vt:vector size="49" baseType="lpstr">
      <vt:lpstr>Arial</vt:lpstr>
      <vt:lpstr>Theme1</vt:lpstr>
      <vt:lpstr>Unique Placements</vt:lpstr>
      <vt:lpstr>Welcome</vt:lpstr>
      <vt:lpstr>Today’s Presenters</vt:lpstr>
      <vt:lpstr>Participants will:</vt:lpstr>
      <vt:lpstr>Terms to Know </vt:lpstr>
      <vt:lpstr>All educational placements must meet the standards set forth in Iowa’s Administrative Rules of Special Education  (IAC 281 Chapter 41)</vt:lpstr>
      <vt:lpstr>In-State State Agency Placements</vt:lpstr>
      <vt:lpstr>State-Initiated Placements in Iowa </vt:lpstr>
      <vt:lpstr>Juvenile Homes: Home School vs. District of Residence </vt:lpstr>
      <vt:lpstr>Shelter and Juvenile Detention: Enrollment &amp; Coding  </vt:lpstr>
      <vt:lpstr>Shelter and Juvenile Detention: IEP Management</vt:lpstr>
      <vt:lpstr>PMIC: Enrollment &amp; Coding  </vt:lpstr>
      <vt:lpstr>IMHI: Enrollment &amp; Coding </vt:lpstr>
      <vt:lpstr>State Training School: Enrollment &amp; Coding </vt:lpstr>
      <vt:lpstr>PMIC, IMHI &amp; State Training School: IEP Management</vt:lpstr>
      <vt:lpstr>Progress Monitoring &amp; Meaningful Participation </vt:lpstr>
      <vt:lpstr>Out-of-State IEP Team Placements</vt:lpstr>
      <vt:lpstr>Out of State Placement </vt:lpstr>
      <vt:lpstr>Learners should only go out of state when …</vt:lpstr>
      <vt:lpstr>Before making a placement decision … </vt:lpstr>
      <vt:lpstr>The IEP team must … </vt:lpstr>
      <vt:lpstr>Process for out-of-state placement (LEA)</vt:lpstr>
      <vt:lpstr>Process for out-of-state placement (AEA)</vt:lpstr>
      <vt:lpstr>Identifying an appropriate setting </vt:lpstr>
      <vt:lpstr>Parent Input</vt:lpstr>
      <vt:lpstr>IEP Team OOS Placement: Funding and Coding </vt:lpstr>
      <vt:lpstr>Administering the IEP (Two Possibilities)</vt:lpstr>
      <vt:lpstr>Recording Non-Iowa IEPs</vt:lpstr>
      <vt:lpstr>Out-of-State State Agency Placements</vt:lpstr>
      <vt:lpstr>Why are learners placed out of state by a State Agency? </vt:lpstr>
      <vt:lpstr>An IEP team does not have the authority to deny an HHS or JCS placement, even if they believe they can provide a FAPE</vt:lpstr>
      <vt:lpstr>HHS and JCS Decisions </vt:lpstr>
      <vt:lpstr>HHS and JCS Out-of-State Placement Decisions</vt:lpstr>
      <vt:lpstr>Process for HHS and JCS Placements </vt:lpstr>
      <vt:lpstr>State Agency OOS Placement: Funding and Coding </vt:lpstr>
      <vt:lpstr>Progress Monitoring &amp; Meaningful Participation </vt:lpstr>
      <vt:lpstr>Legal Overview</vt:lpstr>
      <vt:lpstr>The district of residence remains responsible for ensuring FAPE regardless of whether the child’s placement, in or out of state, was an IEP team placement or a placement by a state agency </vt:lpstr>
      <vt:lpstr>Continuing FAPE Entitlement </vt:lpstr>
      <vt:lpstr>IEP team placements must be based on the child’s educationally related needs in accordance with the requirement of LRE</vt:lpstr>
      <vt:lpstr>LRE </vt:lpstr>
      <vt:lpstr>Districts must continue to comply with procedures set out under the IDEA  </vt:lpstr>
      <vt:lpstr>Procedural Compliance </vt:lpstr>
      <vt:lpstr>Useful Links/Resources</vt:lpstr>
      <vt:lpstr>Questions from the Field</vt:lpstr>
      <vt:lpstr>Future Policy and Practice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Iowa Department of Education</dc:creator>
  <cp:lastModifiedBy>Albers, Lisa [IDOE]</cp:lastModifiedBy>
  <cp:revision>6</cp:revision>
  <dcterms:created xsi:type="dcterms:W3CDTF">2022-10-28T01:47:54Z</dcterms:created>
  <dcterms:modified xsi:type="dcterms:W3CDTF">2025-12-11T23:12:29Z</dcterms:modified>
</cp:coreProperties>
</file>