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Robo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RZZCgjXqgpxZBBw03ubmv+Oej5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 Leisa</a:t>
            </a:r>
            <a:endParaRPr/>
          </a:p>
          <a:p>
            <a:pPr marL="0" lvl="0" indent="0" algn="l" rtl="0">
              <a:spcBef>
                <a:spcPts val="0"/>
              </a:spcBef>
              <a:spcAft>
                <a:spcPts val="0"/>
              </a:spcAft>
              <a:buNone/>
            </a:pPr>
            <a:r>
              <a:rPr lang="en-US"/>
              <a:t>Questions can be entered in the Q&amp;A</a:t>
            </a:r>
            <a:endParaRPr/>
          </a:p>
          <a:p>
            <a:pPr marL="0" lvl="0" indent="0" algn="l" rtl="0">
              <a:spcBef>
                <a:spcPts val="0"/>
              </a:spcBef>
              <a:spcAft>
                <a:spcPts val="0"/>
              </a:spcAft>
              <a:buNone/>
            </a:pPr>
            <a:r>
              <a:rPr lang="en-US"/>
              <a:t>Webinar is recorded and will be posted along with PPT on Iowa Department of Education School Based Medicaid website</a:t>
            </a:r>
            <a:endParaRPr/>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Shannon</a:t>
            </a:r>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ac51203e60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ac51203e60_2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Shannon</a:t>
            </a:r>
            <a:endParaRPr/>
          </a:p>
        </p:txBody>
      </p:sp>
      <p:sp>
        <p:nvSpPr>
          <p:cNvPr id="109" name="Google Shape;109;g3ac51203e60_2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ac51203e6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3ac51203e6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Shannon</a:t>
            </a:r>
            <a:endParaRPr/>
          </a:p>
        </p:txBody>
      </p:sp>
      <p:sp>
        <p:nvSpPr>
          <p:cNvPr id="116" name="Google Shape;116;g3ac51203e60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ac755e643a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ac755e643a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Shannon</a:t>
            </a:r>
            <a:endParaRPr/>
          </a:p>
        </p:txBody>
      </p:sp>
      <p:sp>
        <p:nvSpPr>
          <p:cNvPr id="124" name="Google Shape;124;g3ac755e643a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ac51203e60_2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ac51203e60_2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Shannon</a:t>
            </a:r>
            <a:endParaRPr/>
          </a:p>
        </p:txBody>
      </p:sp>
      <p:sp>
        <p:nvSpPr>
          <p:cNvPr id="131" name="Google Shape;131;g3ac51203e60_2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ac755e643a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ac755e643a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Shannon</a:t>
            </a:r>
            <a:endParaRPr/>
          </a:p>
        </p:txBody>
      </p:sp>
      <p:sp>
        <p:nvSpPr>
          <p:cNvPr id="138" name="Google Shape;138;g3ac755e643a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ac755e643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ac755e643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Shannon</a:t>
            </a:r>
            <a:endParaRPr sz="100"/>
          </a:p>
        </p:txBody>
      </p:sp>
      <p:sp>
        <p:nvSpPr>
          <p:cNvPr id="145" name="Google Shape;145;g3ac755e643a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Shannon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ac755e643a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ac755e643a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Shannon</a:t>
            </a:r>
            <a:endParaRPr/>
          </a:p>
          <a:p>
            <a:pPr marL="0" lvl="0" indent="0" algn="l" rtl="0">
              <a:spcBef>
                <a:spcPts val="0"/>
              </a:spcBef>
              <a:spcAft>
                <a:spcPts val="0"/>
              </a:spcAft>
              <a:buClr>
                <a:schemeClr val="dk1"/>
              </a:buClr>
              <a:buFont typeface="Arial"/>
              <a:buNone/>
            </a:pPr>
            <a:r>
              <a:rPr lang="en-US"/>
              <a:t>Note: If you have already signed up for the role, no need to do so again.</a:t>
            </a:r>
            <a:endParaRPr/>
          </a:p>
        </p:txBody>
      </p:sp>
      <p:sp>
        <p:nvSpPr>
          <p:cNvPr id="159" name="Google Shape;159;g3ac755e643a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Tashina - Discuss future school-based Medicaid website and explain that registration info will be housed here</a:t>
            </a: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Leisa</a:t>
            </a:r>
            <a:endParaRPr/>
          </a:p>
        </p:txBody>
      </p:sp>
      <p:sp>
        <p:nvSpPr>
          <p:cNvPr id="45" name="Google Shape;4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Tashina</a:t>
            </a:r>
            <a:endParaRPr/>
          </a:p>
        </p:txBody>
      </p:sp>
      <p:sp>
        <p:nvSpPr>
          <p:cNvPr id="174" name="Google Shape;17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Leisa</a:t>
            </a:r>
            <a:endParaRPr/>
          </a:p>
        </p:txBody>
      </p:sp>
      <p:sp>
        <p:nvSpPr>
          <p:cNvPr id="181" name="Google Shape;18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Leisa</a:t>
            </a:r>
            <a:endParaRPr/>
          </a:p>
          <a:p>
            <a:pPr marL="457200" lvl="0" indent="-317500" algn="l" rtl="0">
              <a:spcBef>
                <a:spcPts val="0"/>
              </a:spcBef>
              <a:spcAft>
                <a:spcPts val="0"/>
              </a:spcAft>
              <a:buSzPts val="1400"/>
              <a:buChar char="-"/>
            </a:pPr>
            <a:r>
              <a:rPr lang="en-US"/>
              <a:t>How this impacts school counselors and outside agencies requesting access to ACHIEVE</a:t>
            </a:r>
            <a:endParaRPr/>
          </a:p>
          <a:p>
            <a:pPr marL="457200" lvl="0" indent="-317500" algn="l" rtl="0">
              <a:spcBef>
                <a:spcPts val="0"/>
              </a:spcBef>
              <a:spcAft>
                <a:spcPts val="0"/>
              </a:spcAft>
              <a:buSzPts val="1400"/>
              <a:buChar char="-"/>
            </a:pPr>
            <a:r>
              <a:rPr lang="en-US"/>
              <a:t>Impact on LEA and AEA staff</a:t>
            </a:r>
            <a:endParaRPr/>
          </a:p>
        </p:txBody>
      </p:sp>
      <p:sp>
        <p:nvSpPr>
          <p:cNvPr id="52" name="Google Shape;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ac51203e60_2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ac51203e60_2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Leisa</a:t>
            </a:r>
            <a:endParaRPr/>
          </a:p>
        </p:txBody>
      </p:sp>
      <p:sp>
        <p:nvSpPr>
          <p:cNvPr id="59" name="Google Shape;59;g3ac51203e60_2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Leisa</a:t>
            </a:r>
            <a:endParaRPr/>
          </a:p>
          <a:p>
            <a:pPr marL="0" lvl="0" indent="0" algn="l" rtl="0">
              <a:spcBef>
                <a:spcPts val="0"/>
              </a:spcBef>
              <a:spcAft>
                <a:spcPts val="0"/>
              </a:spcAft>
              <a:buNone/>
            </a:pPr>
            <a:r>
              <a:rPr lang="en-US" sz="1050">
                <a:solidFill>
                  <a:srgbClr val="444746"/>
                </a:solidFill>
                <a:latin typeface="Roboto"/>
                <a:ea typeface="Roboto"/>
                <a:cs typeface="Roboto"/>
                <a:sym typeface="Roboto"/>
              </a:rPr>
              <a:t>They were claiming entire routes (non eligible and eligible learners) and other things.</a:t>
            </a:r>
            <a:endParaRPr sz="1050">
              <a:solidFill>
                <a:srgbClr val="444746"/>
              </a:solidFill>
              <a:latin typeface="Roboto"/>
              <a:ea typeface="Roboto"/>
              <a:cs typeface="Roboto"/>
              <a:sym typeface="Roboto"/>
            </a:endParaRPr>
          </a:p>
          <a:p>
            <a:pPr marL="0" lvl="0" indent="0" algn="l" rtl="0">
              <a:spcBef>
                <a:spcPts val="0"/>
              </a:spcBef>
              <a:spcAft>
                <a:spcPts val="0"/>
              </a:spcAft>
              <a:buNone/>
            </a:pPr>
            <a:r>
              <a:rPr lang="en-US" sz="1050">
                <a:solidFill>
                  <a:srgbClr val="444746"/>
                </a:solidFill>
                <a:latin typeface="Roboto"/>
                <a:ea typeface="Roboto"/>
                <a:cs typeface="Roboto"/>
                <a:sym typeface="Roboto"/>
              </a:rPr>
              <a:t>Leisa will notify the 45 districts impacted and additional directions will come from Iowa HHS</a:t>
            </a:r>
            <a:endParaRPr sz="1050">
              <a:solidFill>
                <a:srgbClr val="444746"/>
              </a:solidFill>
              <a:latin typeface="Roboto"/>
              <a:ea typeface="Roboto"/>
              <a:cs typeface="Roboto"/>
              <a:sym typeface="Roboto"/>
            </a:endParaRPr>
          </a:p>
        </p:txBody>
      </p:sp>
      <p:sp>
        <p:nvSpPr>
          <p:cNvPr id="66" name="Google Shape;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Melissa</a:t>
            </a:r>
            <a:endParaRPr/>
          </a:p>
        </p:txBody>
      </p:sp>
      <p:sp>
        <p:nvSpPr>
          <p:cNvPr id="73" name="Google Shape;7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Melissa</a:t>
            </a:r>
            <a:endParaRPr/>
          </a:p>
        </p:txBody>
      </p:sp>
      <p:sp>
        <p:nvSpPr>
          <p:cNvPr id="81" name="Google Shape;8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ac51203e60_2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ac51203e60_2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Melissa/Tashina?</a:t>
            </a:r>
            <a:endParaRPr/>
          </a:p>
        </p:txBody>
      </p:sp>
      <p:sp>
        <p:nvSpPr>
          <p:cNvPr id="88" name="Google Shape;88;g3ac51203e60_2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ac51203e60_2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ac51203e60_2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Shannon</a:t>
            </a:r>
            <a:endParaRPr/>
          </a:p>
        </p:txBody>
      </p:sp>
      <p:sp>
        <p:nvSpPr>
          <p:cNvPr id="95" name="Google Shape;95;g3ac51203e60_2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289270" y="1074695"/>
            <a:ext cx="11636700" cy="2160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5" name="Google Shape;15;p14" title="HHS + DoEducation.png"/>
          <p:cNvPicPr preferRelativeResize="0"/>
          <p:nvPr/>
        </p:nvPicPr>
        <p:blipFill>
          <a:blip r:embed="rId2">
            <a:alphaModFix/>
          </a:blip>
          <a:stretch>
            <a:fillRect/>
          </a:stretch>
        </p:blipFill>
        <p:spPr>
          <a:xfrm>
            <a:off x="289263" y="4707025"/>
            <a:ext cx="5381625" cy="1905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6"/>
        <p:cNvGrpSpPr/>
        <p:nvPr/>
      </p:nvGrpSpPr>
      <p:grpSpPr>
        <a:xfrm>
          <a:off x="0" y="0"/>
          <a:ext cx="0" cy="0"/>
          <a:chOff x="0" y="0"/>
          <a:chExt cx="0" cy="0"/>
        </a:xfrm>
      </p:grpSpPr>
      <p:sp>
        <p:nvSpPr>
          <p:cNvPr id="17" name="Google Shape;17;p15"/>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15"/>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20"/>
        <p:cNvGrpSpPr/>
        <p:nvPr/>
      </p:nvGrpSpPr>
      <p:grpSpPr>
        <a:xfrm>
          <a:off x="0" y="0"/>
          <a:ext cx="0" cy="0"/>
          <a:chOff x="0" y="0"/>
          <a:chExt cx="0" cy="0"/>
        </a:xfrm>
      </p:grpSpPr>
      <p:sp>
        <p:nvSpPr>
          <p:cNvPr id="21" name="Google Shape;21;p16"/>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16"/>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4"/>
        <p:cNvGrpSpPr/>
        <p:nvPr/>
      </p:nvGrpSpPr>
      <p:grpSpPr>
        <a:xfrm>
          <a:off x="0" y="0"/>
          <a:ext cx="0" cy="0"/>
          <a:chOff x="0" y="0"/>
          <a:chExt cx="0" cy="0"/>
        </a:xfrm>
      </p:grpSpPr>
      <p:sp>
        <p:nvSpPr>
          <p:cNvPr id="25" name="Google Shape;25;p17"/>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17"/>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8" name="Google Shape;28;p17"/>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17"/>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0" name="Google Shape;30;p17"/>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Google Shape;33;p18"/>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e.iowa.gov/media/11665/download?inlin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manuall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educate.iowa.gov/media/11665/download?inlin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educate.iowa.gov/media/12000/download?inlin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ducate.iowa.gov/media/12000/download?inlin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forms.gle/XC6DeP2qa3ApjwRL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educate.iowa.gov/media/11716/download?inlin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elissa.walker@iowa.gov"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mailto:tashina.hornady@hhs.iowa.gov" TargetMode="External"/><Relationship Id="rId5" Type="http://schemas.openxmlformats.org/officeDocument/2006/relationships/hyperlink" Target="mailto:lisa.lohman@iowa.gov" TargetMode="External"/><Relationship Id="rId4" Type="http://schemas.openxmlformats.org/officeDocument/2006/relationships/hyperlink" Target="mailto:shannon.grundmeier@iowa.go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e.iowa.gov/media/12128/download?inlin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educate.iowa.gov/media/12130/download?inlin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ducate.iowa.gov/media/12129/download?inlin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mihneta.lisinovic@hhs.iow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8DDEF"/>
            </a:gs>
            <a:gs pos="100000">
              <a:srgbClr val="699ECB"/>
            </a:gs>
          </a:gsLst>
          <a:lin ang="16200038"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289270" y="1074695"/>
            <a:ext cx="11636700" cy="2160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500"/>
              <a:buFont typeface="Arial"/>
              <a:buNone/>
            </a:pPr>
            <a:r>
              <a:rPr lang="en-US" sz="460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Medicaid Updates</a:t>
            </a:r>
            <a:endParaRPr sz="4600">
              <a:solidFill>
                <a:schemeClr val="dk2"/>
              </a:solidFill>
            </a:endParaRPr>
          </a:p>
        </p:txBody>
      </p:sp>
      <p:sp>
        <p:nvSpPr>
          <p:cNvPr id="41" name="Google Shape;41;p1"/>
          <p:cNvSpPr txBox="1">
            <a:spLocks noGrp="1"/>
          </p:cNvSpPr>
          <p:nvPr>
            <p:ph type="subTitle" idx="1"/>
          </p:nvPr>
        </p:nvSpPr>
        <p:spPr>
          <a:xfrm>
            <a:off x="289270" y="3440900"/>
            <a:ext cx="11636700" cy="1282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solidFill>
                  <a:schemeClr val="dk2"/>
                </a:solidFill>
              </a:rPr>
              <a:t>December 2, 2025</a:t>
            </a:r>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Medicaid Consent Form</a:t>
            </a:r>
            <a:endParaRPr/>
          </a:p>
        </p:txBody>
      </p:sp>
      <p:sp>
        <p:nvSpPr>
          <p:cNvPr id="105" name="Google Shape;105;p3"/>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b="1"/>
              <a:t>What is covered by the Medicaid Consent form?</a:t>
            </a:r>
            <a:endParaRPr b="1"/>
          </a:p>
          <a:p>
            <a:pPr marL="342900" lvl="1" indent="-342900" algn="l" rtl="0">
              <a:lnSpc>
                <a:spcPct val="115000"/>
              </a:lnSpc>
              <a:spcBef>
                <a:spcPts val="1000"/>
              </a:spcBef>
              <a:spcAft>
                <a:spcPts val="0"/>
              </a:spcAft>
              <a:buClr>
                <a:schemeClr val="dk1"/>
              </a:buClr>
              <a:buSzPts val="1800"/>
              <a:buChar char="•"/>
            </a:pPr>
            <a:r>
              <a:rPr lang="en-US"/>
              <a:t>Both the </a:t>
            </a:r>
            <a:r>
              <a:rPr lang="en-US"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one-page consent</a:t>
            </a:r>
            <a:r>
              <a:rPr lang="en-US"/>
              <a:t> AND the existing Medicaid consents in ACHIEVE cover the following:</a:t>
            </a:r>
            <a:endParaRPr/>
          </a:p>
          <a:p>
            <a:pPr marL="914400" lvl="2" indent="-342900" algn="l" rtl="0">
              <a:lnSpc>
                <a:spcPct val="115000"/>
              </a:lnSpc>
              <a:spcBef>
                <a:spcPts val="1000"/>
              </a:spcBef>
              <a:spcAft>
                <a:spcPts val="0"/>
              </a:spcAft>
              <a:buClr>
                <a:schemeClr val="dk1"/>
              </a:buClr>
              <a:buSzPts val="1800"/>
              <a:buChar char="•"/>
            </a:pPr>
            <a:r>
              <a:rPr lang="en-US" sz="1800"/>
              <a:t>eligibility determination,</a:t>
            </a:r>
            <a:endParaRPr sz="1800"/>
          </a:p>
          <a:p>
            <a:pPr marL="914400" lvl="2" indent="-342900" algn="l" rtl="0">
              <a:lnSpc>
                <a:spcPct val="115000"/>
              </a:lnSpc>
              <a:spcBef>
                <a:spcPts val="1000"/>
              </a:spcBef>
              <a:spcAft>
                <a:spcPts val="0"/>
              </a:spcAft>
              <a:buClr>
                <a:schemeClr val="dk1"/>
              </a:buClr>
              <a:buSzPts val="1800"/>
              <a:buChar char="•"/>
            </a:pPr>
            <a:r>
              <a:rPr lang="en-US" sz="1800"/>
              <a:t>reimbursement of Medicaid eligible services,</a:t>
            </a:r>
            <a:endParaRPr sz="1800"/>
          </a:p>
          <a:p>
            <a:pPr marL="914400" lvl="2" indent="-342900" algn="l" rtl="0">
              <a:lnSpc>
                <a:spcPct val="115000"/>
              </a:lnSpc>
              <a:spcBef>
                <a:spcPts val="1000"/>
              </a:spcBef>
              <a:spcAft>
                <a:spcPts val="0"/>
              </a:spcAft>
              <a:buClr>
                <a:schemeClr val="dk1"/>
              </a:buClr>
              <a:buSzPts val="1800"/>
              <a:buChar char="•"/>
            </a:pPr>
            <a:r>
              <a:rPr lang="en-US" sz="1800"/>
              <a:t>sharing records requested by Iowa HHS Medicaid, and</a:t>
            </a:r>
            <a:endParaRPr sz="1800"/>
          </a:p>
          <a:p>
            <a:pPr marL="914400" lvl="2" indent="-342900" algn="l" rtl="0">
              <a:lnSpc>
                <a:spcPct val="115000"/>
              </a:lnSpc>
              <a:spcBef>
                <a:spcPts val="1000"/>
              </a:spcBef>
              <a:spcAft>
                <a:spcPts val="0"/>
              </a:spcAft>
              <a:buClr>
                <a:schemeClr val="dk1"/>
              </a:buClr>
              <a:buSzPts val="1800"/>
              <a:buChar char="•"/>
            </a:pPr>
            <a:r>
              <a:rPr lang="en-US" sz="1800">
                <a:highlight>
                  <a:srgbClr val="FFFFFF"/>
                </a:highlight>
              </a:rPr>
              <a:t>release of records into a vendor's system (as outlined within the contract with the vendor and the LEA or AEA).</a:t>
            </a:r>
            <a:endParaRPr sz="1800">
              <a:highlight>
                <a:srgbClr val="FFFFFF"/>
              </a:highlight>
            </a:endParaRPr>
          </a:p>
          <a:p>
            <a:pPr marL="0" lvl="0" indent="0" algn="l" rtl="0">
              <a:lnSpc>
                <a:spcPct val="115000"/>
              </a:lnSpc>
              <a:spcBef>
                <a:spcPts val="2000"/>
              </a:spcBef>
              <a:spcAft>
                <a:spcPts val="1000"/>
              </a:spcAft>
              <a:buNone/>
            </a:pPr>
            <a:r>
              <a:rPr lang="en-US">
                <a:highlight>
                  <a:srgbClr val="FFFFFF"/>
                </a:highlight>
              </a:rPr>
              <a:t>Note: FERPA regulations continue to require a separate release of information prior to requesting healthcare records from a child's provider for the purposes of reimbursement.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ac51203e60_2_1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Medicaid Consent Form (con’t)</a:t>
            </a:r>
            <a:endParaRPr/>
          </a:p>
        </p:txBody>
      </p:sp>
      <p:sp>
        <p:nvSpPr>
          <p:cNvPr id="112" name="Google Shape;112;g3ac51203e60_2_15"/>
          <p:cNvSpPr txBox="1">
            <a:spLocks noGrp="1"/>
          </p:cNvSpPr>
          <p:nvPr>
            <p:ph type="body" idx="1"/>
          </p:nvPr>
        </p:nvSpPr>
        <p:spPr>
          <a:xfrm>
            <a:off x="689100" y="1460500"/>
            <a:ext cx="10813800" cy="46149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b="1"/>
              <a:t>Can one Medicaid consent form be obtained to cover multiple agencies?</a:t>
            </a:r>
            <a:endParaRPr b="1"/>
          </a:p>
          <a:p>
            <a:pPr marL="457200" lvl="0" indent="-323850" algn="l" rtl="0">
              <a:lnSpc>
                <a:spcPct val="115000"/>
              </a:lnSpc>
              <a:spcBef>
                <a:spcPts val="1000"/>
              </a:spcBef>
              <a:spcAft>
                <a:spcPts val="0"/>
              </a:spcAft>
              <a:buSzPts val="1500"/>
              <a:buChar char="•"/>
            </a:pPr>
            <a:r>
              <a:rPr lang="en-US" sz="1800"/>
              <a:t>No, families must provide informed consent on behalf of each agency (AEA, CHSC, and/or LEA) prior to determining Medicaid eligibility and seeking reimbursement.</a:t>
            </a:r>
            <a:endParaRPr sz="1800"/>
          </a:p>
          <a:p>
            <a:pPr marL="0" lvl="0" indent="0" algn="l" rtl="0">
              <a:lnSpc>
                <a:spcPct val="115000"/>
              </a:lnSpc>
              <a:spcBef>
                <a:spcPts val="2000"/>
              </a:spcBef>
              <a:spcAft>
                <a:spcPts val="0"/>
              </a:spcAft>
              <a:buNone/>
            </a:pPr>
            <a:r>
              <a:rPr lang="en-US" b="1"/>
              <a:t>How often must Medicaid consent be obtained?</a:t>
            </a:r>
            <a:endParaRPr b="1"/>
          </a:p>
          <a:p>
            <a:pPr marL="457200" lvl="0" indent="-323850" algn="l" rtl="0">
              <a:lnSpc>
                <a:spcPct val="115000"/>
              </a:lnSpc>
              <a:spcBef>
                <a:spcPts val="1000"/>
              </a:spcBef>
              <a:spcAft>
                <a:spcPts val="0"/>
              </a:spcAft>
              <a:buSzPts val="1500"/>
              <a:buChar char="•"/>
            </a:pPr>
            <a:r>
              <a:rPr lang="en-US" sz="1800"/>
              <a:t>Prior to determining eligibility and seeking reimbursement for AEA and/or CHSC services provided to Early ACCESS learners.</a:t>
            </a:r>
            <a:endParaRPr sz="1800"/>
          </a:p>
          <a:p>
            <a:pPr marL="457200" lvl="0" indent="-323850" algn="l" rtl="0">
              <a:lnSpc>
                <a:spcPct val="115000"/>
              </a:lnSpc>
              <a:spcBef>
                <a:spcPts val="1000"/>
              </a:spcBef>
              <a:spcAft>
                <a:spcPts val="0"/>
              </a:spcAft>
              <a:buSzPts val="1500"/>
              <a:buChar char="•"/>
            </a:pPr>
            <a:r>
              <a:rPr lang="en-US" sz="1800"/>
              <a:t>Prior to determining eligibility and seeking reimbursement for AEA and/or LEA services provided to Special Education learners.</a:t>
            </a:r>
            <a:endParaRPr sz="1800"/>
          </a:p>
          <a:p>
            <a:pPr marL="457200" lvl="0" indent="-323850" algn="l" rtl="0">
              <a:lnSpc>
                <a:spcPct val="115000"/>
              </a:lnSpc>
              <a:spcBef>
                <a:spcPts val="1000"/>
              </a:spcBef>
              <a:spcAft>
                <a:spcPts val="1000"/>
              </a:spcAft>
              <a:buSzPts val="1500"/>
              <a:buChar char="•"/>
            </a:pPr>
            <a:r>
              <a:rPr lang="en-US" sz="1800"/>
              <a:t>If the learner and family move and begin receiving services from a new agency (i.e., AEA, CHSC, or LEA), the new agency must obtain consent prior to determining eligibility and seeking reimbursement.</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3ac51203e60_0_6"/>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Medicaid Consent Status in ACHIEVE</a:t>
            </a:r>
            <a:endParaRPr/>
          </a:p>
        </p:txBody>
      </p:sp>
      <p:sp>
        <p:nvSpPr>
          <p:cNvPr id="119" name="Google Shape;119;g3ac51203e60_0_6"/>
          <p:cNvSpPr txBox="1">
            <a:spLocks noGrp="1"/>
          </p:cNvSpPr>
          <p:nvPr>
            <p:ph type="body" idx="1"/>
          </p:nvPr>
        </p:nvSpPr>
        <p:spPr>
          <a:xfrm>
            <a:off x="689100" y="1460500"/>
            <a:ext cx="61749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b="1"/>
              <a:t>To ensure learners are included on future Medicaid Eligibility reports in ACHIEVE, IFSP/IEP teams must</a:t>
            </a:r>
            <a:r>
              <a:rPr lang="en-US"/>
              <a:t>:</a:t>
            </a:r>
            <a:endParaRPr/>
          </a:p>
          <a:p>
            <a:pPr marL="457200" lvl="0" indent="-323850" algn="l" rtl="0">
              <a:lnSpc>
                <a:spcPct val="115000"/>
              </a:lnSpc>
              <a:spcBef>
                <a:spcPts val="1000"/>
              </a:spcBef>
              <a:spcAft>
                <a:spcPts val="0"/>
              </a:spcAft>
              <a:buSzPts val="1500"/>
              <a:buChar char="•"/>
            </a:pPr>
            <a:r>
              <a:rPr lang="en-US" sz="1800"/>
              <a:t>Request the appropriate </a:t>
            </a:r>
            <a:r>
              <a:rPr lang="en-US" sz="1800" i="1"/>
              <a:t>Consent for Medicaid Reimbursement</a:t>
            </a:r>
            <a:r>
              <a:rPr lang="en-US" sz="1800"/>
              <a:t> in ACHIEVE and</a:t>
            </a:r>
            <a:endParaRPr sz="1800"/>
          </a:p>
          <a:p>
            <a:pPr marL="457200" lvl="0" indent="-323850" algn="l" rtl="0">
              <a:lnSpc>
                <a:spcPct val="115000"/>
              </a:lnSpc>
              <a:spcBef>
                <a:spcPts val="1000"/>
              </a:spcBef>
              <a:spcAft>
                <a:spcPts val="0"/>
              </a:spcAft>
              <a:buSzPts val="1500"/>
              <a:buChar char="•"/>
            </a:pPr>
            <a:r>
              <a:rPr lang="en-US" sz="1800"/>
              <a:t>Document the approval or declination of this consent.</a:t>
            </a:r>
            <a:endParaRPr sz="1800"/>
          </a:p>
          <a:p>
            <a:pPr marL="0" lvl="0" indent="0" algn="l" rtl="0">
              <a:lnSpc>
                <a:spcPct val="115000"/>
              </a:lnSpc>
              <a:spcBef>
                <a:spcPts val="2000"/>
              </a:spcBef>
              <a:spcAft>
                <a:spcPts val="1000"/>
              </a:spcAft>
              <a:buNone/>
            </a:pPr>
            <a:r>
              <a:rPr lang="en-US"/>
              <a:t>Note: Only ACHIEVE case owners (i.e., IFSP Service Coordinators and IEP facilitators) may </a:t>
            </a:r>
            <a:r>
              <a:rPr lang="en-US" u="sng">
                <a:solidFill>
                  <a:schemeClr val="hlink"/>
                </a:solidFill>
                <a:hlinkClick r:id="rId3"/>
              </a:rPr>
              <a:t>upload and manually change consent status</a:t>
            </a:r>
            <a:r>
              <a:rPr lang="en-US"/>
              <a:t>.</a:t>
            </a:r>
            <a:endParaRPr/>
          </a:p>
        </p:txBody>
      </p:sp>
      <p:pic>
        <p:nvPicPr>
          <p:cNvPr id="120" name="Google Shape;120;g3ac51203e60_0_6">
            <a:extLst>
              <a:ext uri="{C183D7F6-B498-43B3-948B-1728B52AA6E4}">
                <adec:decorative xmlns:adec="http://schemas.microsoft.com/office/drawing/2017/decorative" val="1"/>
              </a:ext>
            </a:extLst>
          </p:cNvPr>
          <p:cNvPicPr preferRelativeResize="0"/>
          <p:nvPr/>
        </p:nvPicPr>
        <p:blipFill rotWithShape="1">
          <a:blip r:embed="rId4">
            <a:alphaModFix/>
          </a:blip>
          <a:srcRect l="606"/>
          <a:stretch/>
        </p:blipFill>
        <p:spPr>
          <a:xfrm>
            <a:off x="7142400" y="889783"/>
            <a:ext cx="4466625" cy="58158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ac755e643a_0_32"/>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300"/>
              <a:buFont typeface="Arial"/>
              <a:buNone/>
            </a:pPr>
            <a:r>
              <a:rPr lang="en-US"/>
              <a:t>Methods of Providing Informed Consent</a:t>
            </a:r>
            <a:endParaRPr/>
          </a:p>
        </p:txBody>
      </p:sp>
      <p:sp>
        <p:nvSpPr>
          <p:cNvPr id="127" name="Google Shape;127;g3ac755e643a_0_32"/>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b="1"/>
              <a:t>Once the appropriate </a:t>
            </a:r>
            <a:r>
              <a:rPr lang="en-US" b="1"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Consent for Medicaid Reimbursement </a:t>
            </a:r>
            <a:r>
              <a:rPr lang="en-US" b="1"/>
              <a:t>has been requested in ACHIEVE, the family may:</a:t>
            </a:r>
            <a:endParaRPr b="1"/>
          </a:p>
          <a:p>
            <a:pPr marL="457200" lvl="0" indent="-342900" algn="l" rtl="0">
              <a:lnSpc>
                <a:spcPct val="115000"/>
              </a:lnSpc>
              <a:spcBef>
                <a:spcPts val="1000"/>
              </a:spcBef>
              <a:spcAft>
                <a:spcPts val="0"/>
              </a:spcAft>
              <a:buSzPts val="1800"/>
              <a:buAutoNum type="arabicPeriod"/>
            </a:pPr>
            <a:r>
              <a:rPr lang="en-US" sz="1800"/>
              <a:t>Digitally sign the existing two-page consent form in ACHIEVE,</a:t>
            </a:r>
            <a:endParaRPr sz="1800"/>
          </a:p>
          <a:p>
            <a:pPr marL="457200" lvl="0" indent="-342900" algn="l" rtl="0">
              <a:lnSpc>
                <a:spcPct val="115000"/>
              </a:lnSpc>
              <a:spcBef>
                <a:spcPts val="1000"/>
              </a:spcBef>
              <a:spcAft>
                <a:spcPts val="0"/>
              </a:spcAft>
              <a:buSzPts val="1800"/>
              <a:buAutoNum type="arabicPeriod"/>
            </a:pPr>
            <a:r>
              <a:rPr lang="en-US" sz="1800"/>
              <a:t>Physically sign the existing two-page consent form in ACHIEVE (a copy of which must be uploaded into ACHIEVE while manually changing consent status), OR</a:t>
            </a:r>
            <a:endParaRPr sz="1800"/>
          </a:p>
          <a:p>
            <a:pPr marL="457200" lvl="0" indent="-342900" algn="l" rtl="0">
              <a:lnSpc>
                <a:spcPct val="115000"/>
              </a:lnSpc>
              <a:spcBef>
                <a:spcPts val="1000"/>
              </a:spcBef>
              <a:spcAft>
                <a:spcPts val="0"/>
              </a:spcAft>
              <a:buSzPts val="1800"/>
              <a:buAutoNum type="arabicPeriod"/>
            </a:pPr>
            <a:r>
              <a:rPr lang="en-US" sz="1800"/>
              <a:t>Physically sign the </a:t>
            </a:r>
            <a:r>
              <a:rPr lang="en-US" sz="1800" u="sng">
                <a:solidFill>
                  <a:srgbClr val="1155CC"/>
                </a:solidFill>
                <a:hlinkClick r:id="rId3">
                  <a:extLst>
                    <a:ext uri="{A12FA001-AC4F-418D-AE19-62706E023703}">
                      <ahyp:hlinkClr xmlns:ahyp="http://schemas.microsoft.com/office/drawing/2018/hyperlinkcolor" val="tx"/>
                    </a:ext>
                  </a:extLst>
                </a:hlinkClick>
              </a:rPr>
              <a:t>one-page consent form</a:t>
            </a:r>
            <a:r>
              <a:rPr lang="en-US" sz="1800"/>
              <a:t> (a copy of which must be uploaded into ACHIEVE while manually changing consent status).</a:t>
            </a:r>
            <a:endParaRPr/>
          </a:p>
          <a:p>
            <a:pPr marL="0" lvl="0" indent="0" algn="l" rtl="0">
              <a:lnSpc>
                <a:spcPct val="115000"/>
              </a:lnSpc>
              <a:spcBef>
                <a:spcPts val="2000"/>
              </a:spcBef>
              <a:spcAft>
                <a:spcPts val="1000"/>
              </a:spcAft>
              <a:buClr>
                <a:schemeClr val="dk1"/>
              </a:buClr>
              <a:buSzPts val="1100"/>
              <a:buFont typeface="Arial"/>
              <a:buNone/>
            </a:pPr>
            <a:r>
              <a:rPr lang="en-US"/>
              <a:t>Note: If the family provides consent via option 2 or 3, case owners must manually </a:t>
            </a:r>
            <a:r>
              <a:rPr lang="en-US" u="sng">
                <a:solidFill>
                  <a:schemeClr val="hlink"/>
                </a:solidFill>
                <a:hlinkClick r:id="rId4"/>
              </a:rPr>
              <a:t>upload a copy of the signed consent into ACHIEVE</a:t>
            </a:r>
            <a:r>
              <a:rPr lang="en-US"/>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ac51203e60_2_4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Previously Signed Medicaid Consent Forms</a:t>
            </a:r>
            <a:endParaRPr/>
          </a:p>
        </p:txBody>
      </p:sp>
      <p:sp>
        <p:nvSpPr>
          <p:cNvPr id="134" name="Google Shape;134;g3ac51203e60_2_41"/>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b="1"/>
              <a:t>Families may have completed Medicaid Consent forms prior to launch of ACHIEVE.</a:t>
            </a:r>
            <a:endParaRPr b="1"/>
          </a:p>
          <a:p>
            <a:pPr marL="457200" lvl="0" indent="-342900" algn="l" rtl="0">
              <a:lnSpc>
                <a:spcPct val="115000"/>
              </a:lnSpc>
              <a:spcBef>
                <a:spcPts val="1000"/>
              </a:spcBef>
              <a:spcAft>
                <a:spcPts val="0"/>
              </a:spcAft>
              <a:buSzPts val="1800"/>
              <a:buChar char="•"/>
            </a:pPr>
            <a:r>
              <a:rPr lang="en-US"/>
              <a:t>Copies of these consent forms are required to be stored in the Medicaid Audit file.</a:t>
            </a:r>
            <a:endParaRPr/>
          </a:p>
          <a:p>
            <a:pPr marL="0" lvl="0" indent="0" algn="l" rtl="0">
              <a:lnSpc>
                <a:spcPct val="115000"/>
              </a:lnSpc>
              <a:spcBef>
                <a:spcPts val="2000"/>
              </a:spcBef>
              <a:spcAft>
                <a:spcPts val="0"/>
              </a:spcAft>
              <a:buNone/>
            </a:pPr>
            <a:r>
              <a:rPr lang="en-US" b="1"/>
              <a:t>ACHIEVE can only recognize consent statuses that have been electronically or manually approved or declined within the system. </a:t>
            </a:r>
            <a:endParaRPr b="1"/>
          </a:p>
          <a:p>
            <a:pPr marL="457200" lvl="0" indent="-342900" algn="l" rtl="0">
              <a:lnSpc>
                <a:spcPct val="115000"/>
              </a:lnSpc>
              <a:spcBef>
                <a:spcPts val="1000"/>
              </a:spcBef>
              <a:spcAft>
                <a:spcPts val="0"/>
              </a:spcAft>
              <a:buSzPts val="1800"/>
              <a:buChar char="•"/>
            </a:pPr>
            <a:r>
              <a:rPr lang="en-US"/>
              <a:t>In some cases, a copy of the signed consent was uploaded into the Documentation stepper. Unfortunately, this is not sufficient for inclusion in Medicaid Eligibility reports.</a:t>
            </a:r>
            <a:endParaRPr/>
          </a:p>
          <a:p>
            <a:pPr marL="457200" lvl="0" indent="-342900" algn="l" rtl="0">
              <a:lnSpc>
                <a:spcPct val="115000"/>
              </a:lnSpc>
              <a:spcBef>
                <a:spcPts val="1000"/>
              </a:spcBef>
              <a:spcAft>
                <a:spcPts val="1000"/>
              </a:spcAft>
              <a:buSzPts val="1800"/>
              <a:buChar char="•"/>
            </a:pPr>
            <a:r>
              <a:rPr lang="en-US"/>
              <a:t>ACHIEVE will require an approved status for the appropriate </a:t>
            </a:r>
            <a:r>
              <a:rPr lang="en-US" i="1"/>
              <a:t>Consent for Medicaid Reimbursement</a:t>
            </a:r>
            <a:r>
              <a:rPr lang="en-US"/>
              <a:t>. All Medicaid consents received prior to the launch of ACHIEVE must be </a:t>
            </a:r>
            <a:r>
              <a:rPr lang="en-US" u="sng">
                <a:solidFill>
                  <a:schemeClr val="hlink"/>
                </a:solidFill>
                <a:hlinkClick r:id="rId3"/>
              </a:rPr>
              <a:t>manually added</a:t>
            </a:r>
            <a:r>
              <a:rPr lang="en-US"/>
              <a:t> by the case owner (IFSP Service Coordinator or IEP Facilitator).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ac755e643a_0_3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Identifying Learners with Prior Medicaid Consent</a:t>
            </a:r>
            <a:endParaRPr/>
          </a:p>
        </p:txBody>
      </p:sp>
      <p:sp>
        <p:nvSpPr>
          <p:cNvPr id="141" name="Google Shape;141;g3ac755e643a_0_38"/>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b="1">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SE-All IEPs Status Report</a:t>
            </a:r>
            <a:r>
              <a:rPr lang="en-US" b="1">
                <a:highlight>
                  <a:srgbClr val="FFFFFF"/>
                </a:highlight>
              </a:rPr>
              <a:t> in ACHIEVE</a:t>
            </a:r>
            <a:endParaRPr b="1">
              <a:highlight>
                <a:srgbClr val="FFFFFF"/>
              </a:highlight>
            </a:endParaRPr>
          </a:p>
          <a:p>
            <a:pPr marL="457200" lvl="0" indent="-342900" algn="l" rtl="0">
              <a:lnSpc>
                <a:spcPct val="115000"/>
              </a:lnSpc>
              <a:spcBef>
                <a:spcPts val="1000"/>
              </a:spcBef>
              <a:spcAft>
                <a:spcPts val="0"/>
              </a:spcAft>
              <a:buSzPts val="1800"/>
              <a:buChar char="•"/>
            </a:pPr>
            <a:r>
              <a:rPr lang="en-US" sz="1800">
                <a:highlight>
                  <a:srgbClr val="FFFFFF"/>
                </a:highlight>
              </a:rPr>
              <a:t>Column BG: AEA Medicaid Consent Approved (Yes/No) </a:t>
            </a:r>
            <a:endParaRPr sz="1800">
              <a:highlight>
                <a:srgbClr val="FFFFFF"/>
              </a:highlight>
            </a:endParaRPr>
          </a:p>
          <a:p>
            <a:pPr marL="457200" lvl="0" indent="-342900" algn="l" rtl="0">
              <a:lnSpc>
                <a:spcPct val="115000"/>
              </a:lnSpc>
              <a:spcBef>
                <a:spcPts val="1000"/>
              </a:spcBef>
              <a:spcAft>
                <a:spcPts val="0"/>
              </a:spcAft>
              <a:buSzPts val="1800"/>
              <a:buChar char="•"/>
            </a:pPr>
            <a:r>
              <a:rPr lang="en-US" sz="1800">
                <a:highlight>
                  <a:srgbClr val="FFFFFF"/>
                </a:highlight>
              </a:rPr>
              <a:t>Column BH: AEA Medicaid Consent Approved Date (most recent)</a:t>
            </a:r>
            <a:endParaRPr sz="1800">
              <a:highlight>
                <a:srgbClr val="FFFFFF"/>
              </a:highlight>
            </a:endParaRPr>
          </a:p>
          <a:p>
            <a:pPr marL="457200" lvl="0" indent="-342900" algn="l" rtl="0">
              <a:lnSpc>
                <a:spcPct val="115000"/>
              </a:lnSpc>
              <a:spcBef>
                <a:spcPts val="1000"/>
              </a:spcBef>
              <a:spcAft>
                <a:spcPts val="0"/>
              </a:spcAft>
              <a:buSzPts val="1800"/>
              <a:buChar char="•"/>
            </a:pPr>
            <a:r>
              <a:rPr lang="en-US" sz="1800">
                <a:highlight>
                  <a:srgbClr val="FFFFFF"/>
                </a:highlight>
              </a:rPr>
              <a:t>Column BI: AEA Medicaid Consent Declined (Yes/No)</a:t>
            </a:r>
            <a:endParaRPr sz="1800">
              <a:highlight>
                <a:srgbClr val="FFFFFF"/>
              </a:highlight>
            </a:endParaRPr>
          </a:p>
          <a:p>
            <a:pPr marL="457200" lvl="0" indent="-342900" algn="l" rtl="0">
              <a:lnSpc>
                <a:spcPct val="115000"/>
              </a:lnSpc>
              <a:spcBef>
                <a:spcPts val="1000"/>
              </a:spcBef>
              <a:spcAft>
                <a:spcPts val="0"/>
              </a:spcAft>
              <a:buSzPts val="1800"/>
              <a:buChar char="•"/>
            </a:pPr>
            <a:r>
              <a:rPr lang="en-US" sz="1800">
                <a:highlight>
                  <a:srgbClr val="FFFFFF"/>
                </a:highlight>
              </a:rPr>
              <a:t>Column BJ: LEA Medicaid Consent Approved (Yes/No)</a:t>
            </a:r>
            <a:endParaRPr sz="1800">
              <a:highlight>
                <a:srgbClr val="FFFFFF"/>
              </a:highlight>
            </a:endParaRPr>
          </a:p>
          <a:p>
            <a:pPr marL="457200" lvl="0" indent="-342900" algn="l" rtl="0">
              <a:lnSpc>
                <a:spcPct val="115000"/>
              </a:lnSpc>
              <a:spcBef>
                <a:spcPts val="1000"/>
              </a:spcBef>
              <a:spcAft>
                <a:spcPts val="0"/>
              </a:spcAft>
              <a:buSzPts val="1800"/>
              <a:buChar char="•"/>
            </a:pPr>
            <a:r>
              <a:rPr lang="en-US" sz="1800">
                <a:highlight>
                  <a:srgbClr val="FFFFFF"/>
                </a:highlight>
              </a:rPr>
              <a:t>Column BK: LEA Medicaid Consent Approved Date (most recent)</a:t>
            </a:r>
            <a:endParaRPr sz="1800">
              <a:highlight>
                <a:srgbClr val="FFFFFF"/>
              </a:highlight>
            </a:endParaRPr>
          </a:p>
          <a:p>
            <a:pPr marL="457200" lvl="0" indent="-342900" algn="l" rtl="0">
              <a:lnSpc>
                <a:spcPct val="115000"/>
              </a:lnSpc>
              <a:spcBef>
                <a:spcPts val="1000"/>
              </a:spcBef>
              <a:spcAft>
                <a:spcPts val="0"/>
              </a:spcAft>
              <a:buSzPts val="1800"/>
              <a:buChar char="•"/>
            </a:pPr>
            <a:r>
              <a:rPr lang="en-US" sz="1800">
                <a:highlight>
                  <a:srgbClr val="FFFFFF"/>
                </a:highlight>
              </a:rPr>
              <a:t>Column BL: LEA Medicaid Consent Declined (Yes/No)</a:t>
            </a:r>
            <a:endParaRPr sz="1800">
              <a:highlight>
                <a:srgbClr val="FFFFFF"/>
              </a:highlight>
            </a:endParaRPr>
          </a:p>
          <a:p>
            <a:pPr marL="0" lvl="0" indent="0" algn="l" rtl="0">
              <a:lnSpc>
                <a:spcPct val="115000"/>
              </a:lnSpc>
              <a:spcBef>
                <a:spcPts val="1000"/>
              </a:spcBef>
              <a:spcAft>
                <a:spcPts val="1000"/>
              </a:spcAft>
              <a:buNone/>
            </a:pPr>
            <a:r>
              <a:rPr lang="en-US" sz="2300"/>
              <a:t>Note: This report does not currently list the AEA or District of where the Medicaid consent form was approved or declined.</a:t>
            </a:r>
            <a:endParaRPr sz="2300">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ac755e643a_0_14"/>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ACHIEVE Access for School Nurses</a:t>
            </a:r>
            <a:endParaRPr/>
          </a:p>
        </p:txBody>
      </p:sp>
      <p:sp>
        <p:nvSpPr>
          <p:cNvPr id="148" name="Google Shape;148;g3ac755e643a_0_14"/>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b="1"/>
              <a:t>School nurses may require access to ACHIEVE to support development of Individualized Health Plans and Medicaid reimbursement processes.</a:t>
            </a:r>
            <a:endParaRPr b="1"/>
          </a:p>
          <a:p>
            <a:pPr marL="457200" lvl="0" indent="-342900" algn="l" rtl="0">
              <a:lnSpc>
                <a:spcPct val="115000"/>
              </a:lnSpc>
              <a:spcBef>
                <a:spcPts val="1000"/>
              </a:spcBef>
              <a:spcAft>
                <a:spcPts val="0"/>
              </a:spcAft>
              <a:buSzPts val="1800"/>
              <a:buChar char="•"/>
            </a:pPr>
            <a:r>
              <a:rPr lang="en-US"/>
              <a:t>Contact district Student Information System manager to initiate request for access</a:t>
            </a:r>
            <a:endParaRPr/>
          </a:p>
          <a:p>
            <a:pPr marL="457200" lvl="0" indent="-342900" algn="l" rtl="0">
              <a:lnSpc>
                <a:spcPct val="115000"/>
              </a:lnSpc>
              <a:spcBef>
                <a:spcPts val="1000"/>
              </a:spcBef>
              <a:spcAft>
                <a:spcPts val="0"/>
              </a:spcAft>
              <a:buSzPts val="1800"/>
              <a:buChar char="•"/>
            </a:pPr>
            <a:r>
              <a:rPr lang="en-US"/>
              <a:t>ACHIEVE Data Team will assign either a view-only or edit user role</a:t>
            </a:r>
            <a:endParaRPr sz="2000"/>
          </a:p>
          <a:p>
            <a:pPr marL="914400" lvl="1" indent="-342900" algn="l" rtl="0">
              <a:lnSpc>
                <a:spcPct val="115000"/>
              </a:lnSpc>
              <a:spcBef>
                <a:spcPts val="1000"/>
              </a:spcBef>
              <a:spcAft>
                <a:spcPts val="0"/>
              </a:spcAft>
              <a:buSzPts val="1800"/>
              <a:buChar char="•"/>
            </a:pPr>
            <a:r>
              <a:rPr lang="en-US" b="1"/>
              <a:t>View-only: </a:t>
            </a:r>
            <a:r>
              <a:rPr lang="en-US"/>
              <a:t>Allows users to view PDF documents</a:t>
            </a:r>
            <a:endParaRPr/>
          </a:p>
          <a:p>
            <a:pPr marL="914400" lvl="1" indent="-342900" algn="l" rtl="0">
              <a:lnSpc>
                <a:spcPct val="115000"/>
              </a:lnSpc>
              <a:spcBef>
                <a:spcPts val="1000"/>
              </a:spcBef>
              <a:spcAft>
                <a:spcPts val="1000"/>
              </a:spcAft>
              <a:buSzPts val="1800"/>
              <a:buChar char="•"/>
            </a:pPr>
            <a:r>
              <a:rPr lang="en-US" b="1"/>
              <a:t>Edit:</a:t>
            </a:r>
            <a:r>
              <a:rPr lang="en-US"/>
              <a:t> Allows users to add/edit IEP information, including Individualized Health Plans</a:t>
            </a:r>
            <a:endParaRPr>
              <a:highlight>
                <a:schemeClr val="accent2"/>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Next Steps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ac755e643a_0_26"/>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Medicaid Eligibility Information in ACHIEVE</a:t>
            </a:r>
            <a:endParaRPr/>
          </a:p>
        </p:txBody>
      </p:sp>
      <p:sp>
        <p:nvSpPr>
          <p:cNvPr id="162" name="Google Shape;162;g3ac755e643a_0_26"/>
          <p:cNvSpPr txBox="1">
            <a:spLocks noGrp="1"/>
          </p:cNvSpPr>
          <p:nvPr>
            <p:ph type="body" idx="1"/>
          </p:nvPr>
        </p:nvSpPr>
        <p:spPr>
          <a:xfrm>
            <a:off x="689100" y="1460500"/>
            <a:ext cx="5230200" cy="50751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b="1"/>
              <a:t>IDOE and HHS staff meet December 3rd</a:t>
            </a:r>
            <a:r>
              <a:rPr lang="en-US"/>
              <a:t>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endParaRPr>
          </a:p>
          <a:p>
            <a:pPr marL="342900" lvl="1" indent="-342900" algn="l" rtl="0">
              <a:lnSpc>
                <a:spcPct val="115000"/>
              </a:lnSpc>
              <a:spcBef>
                <a:spcPts val="1000"/>
              </a:spcBef>
              <a:spcAft>
                <a:spcPts val="0"/>
              </a:spcAft>
              <a:buSzPts val="18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Determine next steps and timeline for release of Medicaid eligibility information to ACHIEVE</a:t>
            </a:r>
            <a:r>
              <a:rPr lang="en-US"/>
              <a:t> and assignment of Medicaid Reporting roles</a:t>
            </a:r>
            <a:endParaRPr sz="2800"/>
          </a:p>
          <a:p>
            <a:pPr marL="0" lvl="0" indent="0" algn="l" rtl="0">
              <a:lnSpc>
                <a:spcPct val="115000"/>
              </a:lnSpc>
              <a:spcBef>
                <a:spcPts val="2000"/>
              </a:spcBef>
              <a:spcAft>
                <a:spcPts val="0"/>
              </a:spcAft>
              <a:buClr>
                <a:schemeClr val="dk1"/>
              </a:buClr>
              <a:buSzPts val="1100"/>
              <a:buFont typeface="Arial"/>
              <a:buNone/>
            </a:pPr>
            <a:r>
              <a:rPr lang="en-US" b="1"/>
              <a:t>New ACHIEVE User Role: </a:t>
            </a:r>
            <a:endParaRPr b="1"/>
          </a:p>
          <a:p>
            <a:pPr marL="457200" lvl="0" indent="-323850" algn="l" rtl="0">
              <a:lnSpc>
                <a:spcPct val="115000"/>
              </a:lnSpc>
              <a:spcBef>
                <a:spcPts val="1000"/>
              </a:spcBef>
              <a:spcAft>
                <a:spcPts val="0"/>
              </a:spcAft>
              <a:buSzPts val="1500"/>
              <a:buChar char="•"/>
            </a:pPr>
            <a:r>
              <a:rPr lang="en-US" sz="1800"/>
              <a:t>AEAs, LEAs, and Signatory Agencies must complete </a:t>
            </a:r>
            <a:r>
              <a:rPr lang="en-US" sz="1800" u="sng">
                <a:solidFill>
                  <a:schemeClr val="hlink"/>
                </a:solidFill>
                <a:hlinkClick r:id="rId3"/>
              </a:rPr>
              <a:t>this form</a:t>
            </a:r>
            <a:r>
              <a:rPr lang="en-US" sz="1800"/>
              <a:t> to identify individuals who will require access the Medicaid Eligibility report in ACHIEVE</a:t>
            </a:r>
            <a:endParaRPr sz="1800"/>
          </a:p>
          <a:p>
            <a:pPr marL="0" lvl="0" indent="0" algn="l" rtl="0">
              <a:lnSpc>
                <a:spcPct val="115000"/>
              </a:lnSpc>
              <a:spcBef>
                <a:spcPts val="2000"/>
              </a:spcBef>
              <a:spcAft>
                <a:spcPts val="1000"/>
              </a:spcAft>
              <a:buClr>
                <a:schemeClr val="dk1"/>
              </a:buClr>
              <a:buSzPts val="1100"/>
              <a:buFont typeface="Arial"/>
              <a:buNone/>
            </a:pPr>
            <a:r>
              <a:rPr lang="en-US" u="sng">
                <a:solidFill>
                  <a:schemeClr val="hlink"/>
                </a:solidFill>
                <a:hlinkClick r:id="rId4"/>
              </a:rPr>
              <a:t>Details for Impacted Stakeholders</a:t>
            </a:r>
            <a:endParaRPr/>
          </a:p>
        </p:txBody>
      </p:sp>
      <p:pic>
        <p:nvPicPr>
          <p:cNvPr id="163" name="Google Shape;163;g3ac755e643a_0_26">
            <a:hlinkClick r:id="rId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472431" y="926227"/>
            <a:ext cx="4869931" cy="581579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LEA and AEA Meetings</a:t>
            </a:r>
            <a:endParaRPr/>
          </a:p>
        </p:txBody>
      </p:sp>
      <p:sp>
        <p:nvSpPr>
          <p:cNvPr id="170" name="Google Shape;170;p8"/>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a:t>Quality Improvement Measure for LEA and AEA scheduled meetings</a:t>
            </a:r>
            <a:endParaRPr/>
          </a:p>
          <a:p>
            <a:pPr marL="0" lvl="0" indent="0" algn="l" rtl="0">
              <a:lnSpc>
                <a:spcPct val="115000"/>
              </a:lnSpc>
              <a:spcBef>
                <a:spcPts val="2000"/>
              </a:spcBef>
              <a:spcAft>
                <a:spcPts val="0"/>
              </a:spcAft>
              <a:buNone/>
            </a:pPr>
            <a:r>
              <a:rPr lang="en-US" i="1"/>
              <a:t>Issue: Prior meetings were not reaching all personnel involved with medicaid reimbursement at the LEA or AEA Level</a:t>
            </a:r>
            <a:endParaRPr i="1"/>
          </a:p>
          <a:p>
            <a:pPr marL="0" lvl="0" indent="0" algn="l" rtl="0">
              <a:lnSpc>
                <a:spcPct val="115000"/>
              </a:lnSpc>
              <a:spcBef>
                <a:spcPts val="2000"/>
              </a:spcBef>
              <a:spcAft>
                <a:spcPts val="0"/>
              </a:spcAft>
              <a:buNone/>
            </a:pPr>
            <a:r>
              <a:rPr lang="en-US"/>
              <a:t>Solution: A new meeting cadence will begin in 2026 with structured meetings that will:</a:t>
            </a:r>
            <a:endParaRPr/>
          </a:p>
          <a:p>
            <a:pPr marL="342900" lvl="1" indent="-285750" algn="l" rtl="0">
              <a:lnSpc>
                <a:spcPct val="115000"/>
              </a:lnSpc>
              <a:spcBef>
                <a:spcPts val="1000"/>
              </a:spcBef>
              <a:spcAft>
                <a:spcPts val="0"/>
              </a:spcAft>
              <a:buSzPts val="1800"/>
              <a:buChar char="•"/>
            </a:pPr>
            <a:r>
              <a:rPr lang="en-US"/>
              <a:t>Alternate from LEA one month to AEA the next</a:t>
            </a:r>
            <a:endParaRPr/>
          </a:p>
          <a:p>
            <a:pPr marL="342900" lvl="1" indent="-285750" algn="l" rtl="0">
              <a:lnSpc>
                <a:spcPct val="115000"/>
              </a:lnSpc>
              <a:spcBef>
                <a:spcPts val="1000"/>
              </a:spcBef>
              <a:spcAft>
                <a:spcPts val="0"/>
              </a:spcAft>
              <a:buSzPts val="1800"/>
              <a:buChar char="•"/>
            </a:pPr>
            <a:r>
              <a:rPr lang="en-US"/>
              <a:t>Provide coaching on process during the first half of the meeting</a:t>
            </a:r>
            <a:r>
              <a:rPr lang="en-US" strike="sngStrike"/>
              <a:t> </a:t>
            </a:r>
            <a:endParaRPr sz="1800" strike="sngStrike"/>
          </a:p>
          <a:p>
            <a:pPr marL="342900" lvl="1" indent="-285750" algn="l" rtl="0">
              <a:lnSpc>
                <a:spcPct val="115000"/>
              </a:lnSpc>
              <a:spcBef>
                <a:spcPts val="1000"/>
              </a:spcBef>
              <a:spcAft>
                <a:spcPts val="0"/>
              </a:spcAft>
              <a:buSzPts val="1800"/>
              <a:buChar char="•"/>
            </a:pPr>
            <a:r>
              <a:rPr lang="en-US"/>
              <a:t>Q and A during the second half of the meeting </a:t>
            </a:r>
            <a:r>
              <a:rPr lang="en-US" sz="1800"/>
              <a:t> </a:t>
            </a:r>
            <a:endParaRPr sz="1800"/>
          </a:p>
          <a:p>
            <a:pPr marL="342900" lvl="1" indent="-285750" algn="l" rtl="0">
              <a:lnSpc>
                <a:spcPct val="115000"/>
              </a:lnSpc>
              <a:spcBef>
                <a:spcPts val="1000"/>
              </a:spcBef>
              <a:spcAft>
                <a:spcPts val="0"/>
              </a:spcAft>
              <a:buSzPts val="18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Registration</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 will be required to attend</a:t>
            </a:r>
            <a:r>
              <a:rPr lang="en-US"/>
              <a:t> </a:t>
            </a:r>
            <a:endParaRPr sz="1800" strike="sngStrike"/>
          </a:p>
          <a:p>
            <a:pPr marL="342900" lvl="1" indent="-285750" algn="l" rtl="0">
              <a:lnSpc>
                <a:spcPct val="115000"/>
              </a:lnSpc>
              <a:spcBef>
                <a:spcPts val="1000"/>
              </a:spcBef>
              <a:spcAft>
                <a:spcPts val="0"/>
              </a:spcAft>
              <a:buSzPts val="1800"/>
              <a:buChar char="•"/>
            </a:pPr>
            <a:r>
              <a:rPr lang="en-US"/>
              <a:t>Recorded meetings will be posted on the Medicaid site along with past meeting minutes</a:t>
            </a:r>
            <a:endParaRPr/>
          </a:p>
          <a:p>
            <a:pPr marL="0" lvl="0" indent="0" algn="l" rtl="0">
              <a:lnSpc>
                <a:spcPct val="80000"/>
              </a:lnSpc>
              <a:spcBef>
                <a:spcPts val="1000"/>
              </a:spcBef>
              <a:spcAft>
                <a:spcPts val="0"/>
              </a:spcAft>
              <a:buClr>
                <a:schemeClr val="dk1"/>
              </a:buClr>
              <a:buSzPts val="2100"/>
              <a:buNone/>
            </a:pPr>
            <a:endParaRPr sz="2300"/>
          </a:p>
          <a:p>
            <a:pPr marL="0" lvl="0" indent="0" algn="l" rtl="0">
              <a:lnSpc>
                <a:spcPct val="80000"/>
              </a:lnSpc>
              <a:spcBef>
                <a:spcPts val="750"/>
              </a:spcBef>
              <a:spcAft>
                <a:spcPts val="0"/>
              </a:spcAft>
              <a:buClr>
                <a:schemeClr val="dk1"/>
              </a:buClr>
              <a:buSzPts val="2100"/>
              <a:buNone/>
            </a:pP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Agenda</a:t>
            </a:r>
            <a:endParaRPr/>
          </a:p>
        </p:txBody>
      </p:sp>
      <p:sp>
        <p:nvSpPr>
          <p:cNvPr id="48" name="Google Shape;48;p2"/>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fontScale="92500" lnSpcReduction="10000"/>
          </a:bodyPr>
          <a:lstStyle/>
          <a:p>
            <a:pPr marL="342900" lvl="0" indent="-361950" algn="l" rtl="0">
              <a:lnSpc>
                <a:spcPct val="115000"/>
              </a:lnSpc>
              <a:spcBef>
                <a:spcPts val="750"/>
              </a:spcBef>
              <a:spcAft>
                <a:spcPts val="0"/>
              </a:spcAft>
              <a:buSzPts val="21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Behavior Log Requirements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342900" lvl="0" indent="-361950" algn="l" rtl="0">
              <a:lnSpc>
                <a:spcPct val="115000"/>
              </a:lnSpc>
              <a:spcBef>
                <a:spcPts val="750"/>
              </a:spcBef>
              <a:spcAft>
                <a:spcPts val="0"/>
              </a:spcAft>
              <a:buSzPts val="21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Iowa Department of Health and Human Services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HHS</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Audit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342900" lvl="0" indent="-361950" algn="l" rtl="0">
              <a:lnSpc>
                <a:spcPct val="115000"/>
              </a:lnSpc>
              <a:spcBef>
                <a:spcPts val="750"/>
              </a:spcBef>
              <a:spcAft>
                <a:spcPts val="0"/>
              </a:spcAft>
              <a:buSzPts val="21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Audit File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342900" lvl="0" indent="-361950" algn="l" rtl="0">
              <a:lnSpc>
                <a:spcPct val="115000"/>
              </a:lnSpc>
              <a:spcBef>
                <a:spcPts val="750"/>
              </a:spcBef>
              <a:spcAft>
                <a:spcPts val="0"/>
              </a:spcAft>
              <a:buSzPts val="21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Medicaid Exclusion and Sanction Checks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342900" lvl="0" indent="-361950" algn="l" rtl="0">
              <a:lnSpc>
                <a:spcPct val="115000"/>
              </a:lnSpc>
              <a:spcBef>
                <a:spcPts val="750"/>
              </a:spcBef>
              <a:spcAft>
                <a:spcPts val="0"/>
              </a:spcAft>
              <a:buSzPts val="21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Local Education Agency (LEA) and Area Education Agency (AEA) Meetings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342900" lvl="0" indent="-342900" algn="l" rtl="0">
              <a:lnSpc>
                <a:spcPct val="115000"/>
              </a:lnSpc>
              <a:spcBef>
                <a:spcPts val="750"/>
              </a:spcBef>
              <a:spcAft>
                <a:spcPts val="0"/>
              </a:spcAft>
              <a:buSzPts val="18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Financial Requirements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342900" lvl="0" indent="-361950" algn="l" rtl="0">
              <a:lnSpc>
                <a:spcPct val="115000"/>
              </a:lnSpc>
              <a:spcBef>
                <a:spcPts val="750"/>
              </a:spcBef>
              <a:spcAft>
                <a:spcPts val="0"/>
              </a:spcAft>
              <a:buSzPts val="21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Other Information</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342900" lvl="0" indent="-361950" algn="l" rtl="0">
              <a:lnSpc>
                <a:spcPct val="115000"/>
              </a:lnSpc>
              <a:spcBef>
                <a:spcPts val="750"/>
              </a:spcBef>
              <a:spcAft>
                <a:spcPts val="0"/>
              </a:spcAft>
              <a:buSzPts val="21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Iowa Department of Education (Department) Consent Form</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342900" lvl="0" indent="-361950" algn="l" rtl="0">
              <a:lnSpc>
                <a:spcPct val="115000"/>
              </a:lnSpc>
              <a:spcBef>
                <a:spcPts val="750"/>
              </a:spcBef>
              <a:spcAft>
                <a:spcPts val="0"/>
              </a:spcAft>
              <a:buSzPts val="21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Sharing Medicaid File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endParaRPr>
          </a:p>
          <a:p>
            <a:pPr marL="342900" lvl="0" indent="-361950" algn="l" rtl="0">
              <a:lnSpc>
                <a:spcPct val="115000"/>
              </a:lnSpc>
              <a:spcBef>
                <a:spcPts val="750"/>
              </a:spcBef>
              <a:spcAft>
                <a:spcPts val="0"/>
              </a:spcAft>
              <a:buSzPts val="21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Contacts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Medicaid Reimbursement for BCBA Services</a:t>
            </a:r>
            <a:endParaRPr/>
          </a:p>
        </p:txBody>
      </p:sp>
      <p:sp>
        <p:nvSpPr>
          <p:cNvPr id="177" name="Google Shape;177;p10"/>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Clr>
                <a:schemeClr val="dk1"/>
              </a:buClr>
              <a:buSzPts val="1800"/>
              <a:buChar char="•"/>
            </a:pPr>
            <a:r>
              <a:rPr lang="en-US"/>
              <a:t>HHS has reviewed the role of BCBA’s and these services will soon be reimbursable.  </a:t>
            </a:r>
            <a:endParaRPr/>
          </a:p>
          <a:p>
            <a:pPr marL="342900" lvl="0" indent="-342900" algn="l" rtl="0">
              <a:lnSpc>
                <a:spcPct val="115000"/>
              </a:lnSpc>
              <a:spcBef>
                <a:spcPts val="1000"/>
              </a:spcBef>
              <a:spcAft>
                <a:spcPts val="1000"/>
              </a:spcAft>
              <a:buClr>
                <a:schemeClr val="dk1"/>
              </a:buClr>
              <a:buSzPts val="1800"/>
              <a:buChar char="•"/>
            </a:pPr>
            <a:r>
              <a:rPr lang="en-US"/>
              <a:t>HHS is creating additional guidance to ensure their state plan covers this service.</a:t>
            </a:r>
            <a:endParaRPr strike="sngStrik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Contacts</a:t>
            </a:r>
            <a:endParaRPr/>
          </a:p>
        </p:txBody>
      </p:sp>
      <p:sp>
        <p:nvSpPr>
          <p:cNvPr id="184" name="Google Shape;184;p11"/>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en-US" sz="2100"/>
              <a:t>Department of Education School Based Medicaid Contact</a:t>
            </a:r>
            <a:endParaRPr sz="2100"/>
          </a:p>
        </p:txBody>
      </p:sp>
      <p:sp>
        <p:nvSpPr>
          <p:cNvPr id="185" name="Google Shape;185;p11"/>
          <p:cNvSpPr txBox="1">
            <a:spLocks noGrp="1"/>
          </p:cNvSpPr>
          <p:nvPr>
            <p:ph type="body" idx="2"/>
          </p:nvPr>
        </p:nvSpPr>
        <p:spPr>
          <a:xfrm>
            <a:off x="892800" y="2372552"/>
            <a:ext cx="5157900" cy="1609500"/>
          </a:xfrm>
          <a:prstGeom prst="rect">
            <a:avLst/>
          </a:prstGeom>
          <a:noFill/>
          <a:ln>
            <a:noFill/>
          </a:ln>
        </p:spPr>
        <p:txBody>
          <a:bodyPr spcFirstLastPara="1" wrap="square" lIns="91425" tIns="45700" rIns="91425" bIns="45700" anchor="t" anchorCtr="0">
            <a:normAutofit lnSpcReduction="10000"/>
          </a:bodyPr>
          <a:lstStyle/>
          <a:p>
            <a:pPr marL="342900" lvl="0" indent="-349250" algn="l" rtl="0">
              <a:lnSpc>
                <a:spcPct val="115000"/>
              </a:lnSpc>
              <a:spcBef>
                <a:spcPts val="0"/>
              </a:spcBef>
              <a:spcAft>
                <a:spcPts val="0"/>
              </a:spcAft>
              <a:buClr>
                <a:schemeClr val="dk1"/>
              </a:buClr>
              <a:buSzPts val="1900"/>
              <a:buChar char="•"/>
            </a:pPr>
            <a:r>
              <a:rPr lang="en-US" sz="1900"/>
              <a:t>Position currently posted and open until December 16</a:t>
            </a:r>
            <a:r>
              <a:rPr lang="en-US" sz="1900" baseline="30000"/>
              <a:t>th</a:t>
            </a:r>
            <a:endParaRPr sz="1900"/>
          </a:p>
          <a:p>
            <a:pPr marL="342900" lvl="0" indent="-349250" algn="l" rtl="0">
              <a:lnSpc>
                <a:spcPct val="115000"/>
              </a:lnSpc>
              <a:spcBef>
                <a:spcPts val="1000"/>
              </a:spcBef>
              <a:spcAft>
                <a:spcPts val="1000"/>
              </a:spcAft>
              <a:buClr>
                <a:schemeClr val="dk1"/>
              </a:buClr>
              <a:buSzPts val="1900"/>
              <a:buChar char="•"/>
            </a:pPr>
            <a:r>
              <a:rPr lang="en-US" sz="1900"/>
              <a:t>Interim: </a:t>
            </a:r>
            <a:r>
              <a:rPr lang="en-US" sz="1900" b="1"/>
              <a:t>Melissa Walker: </a:t>
            </a:r>
            <a:r>
              <a:rPr lang="en-US" sz="1900"/>
              <a:t>(515) 864-6701, </a:t>
            </a:r>
            <a:r>
              <a:rPr lang="en-US" sz="1900" u="sng">
                <a:solidFill>
                  <a:schemeClr val="hlink"/>
                </a:solidFill>
                <a:hlinkClick r:id="rId3"/>
              </a:rPr>
              <a:t>melissa.walker@iowa.gov</a:t>
            </a:r>
            <a:endParaRPr/>
          </a:p>
        </p:txBody>
      </p:sp>
      <p:sp>
        <p:nvSpPr>
          <p:cNvPr id="186" name="Google Shape;186;p11"/>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en-US" sz="2100"/>
              <a:t>Department of Education ACHIEVE Medicaid Contacts</a:t>
            </a:r>
            <a:endParaRPr sz="2100"/>
          </a:p>
        </p:txBody>
      </p:sp>
      <p:sp>
        <p:nvSpPr>
          <p:cNvPr id="187" name="Google Shape;187;p11"/>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p>
            <a:pPr marL="457200" lvl="0" indent="-349250" algn="l" rtl="0">
              <a:lnSpc>
                <a:spcPct val="115000"/>
              </a:lnSpc>
              <a:spcBef>
                <a:spcPts val="1000"/>
              </a:spcBef>
              <a:spcAft>
                <a:spcPts val="0"/>
              </a:spcAft>
              <a:buSzPts val="1900"/>
              <a:buChar char="•"/>
            </a:pPr>
            <a:r>
              <a:rPr lang="en-US" sz="1900" b="1"/>
              <a:t>Shannon Grundmeier:</a:t>
            </a:r>
            <a:r>
              <a:rPr lang="en-US" sz="1900"/>
              <a:t> (515) 402-8742, </a:t>
            </a:r>
            <a:r>
              <a:rPr lang="en-US" sz="1900" u="sng">
                <a:solidFill>
                  <a:schemeClr val="hlink"/>
                </a:solidFill>
                <a:hlinkClick r:id="rId4"/>
              </a:rPr>
              <a:t>shannon.grundmeier@iowa.gov</a:t>
            </a:r>
            <a:endParaRPr sz="1900"/>
          </a:p>
          <a:p>
            <a:pPr marL="457200" lvl="0" indent="-349250" algn="l" rtl="0">
              <a:lnSpc>
                <a:spcPct val="115000"/>
              </a:lnSpc>
              <a:spcBef>
                <a:spcPts val="1000"/>
              </a:spcBef>
              <a:spcAft>
                <a:spcPts val="1000"/>
              </a:spcAft>
              <a:buSzPts val="1900"/>
              <a:buChar char="•"/>
            </a:pPr>
            <a:r>
              <a:rPr lang="en-US" sz="1900" b="1"/>
              <a:t>Lisa Lohman:</a:t>
            </a:r>
            <a:r>
              <a:rPr lang="en-US" sz="1900"/>
              <a:t> (</a:t>
            </a:r>
            <a:r>
              <a:rPr lang="en-US" sz="1900">
                <a:solidFill>
                  <a:srgbClr val="222222"/>
                </a:solidFill>
                <a:highlight>
                  <a:srgbClr val="FFFFFF"/>
                </a:highlight>
              </a:rPr>
              <a:t>515) 210-9077, </a:t>
            </a:r>
            <a:r>
              <a:rPr lang="en-US" sz="1900" u="sng">
                <a:solidFill>
                  <a:schemeClr val="hlink"/>
                </a:solidFill>
                <a:hlinkClick r:id="rId5"/>
              </a:rPr>
              <a:t>lisa.lohman@iowa.gov</a:t>
            </a:r>
            <a:endParaRPr sz="1900"/>
          </a:p>
        </p:txBody>
      </p:sp>
      <p:sp>
        <p:nvSpPr>
          <p:cNvPr id="188" name="Google Shape;188;p11"/>
          <p:cNvSpPr txBox="1"/>
          <p:nvPr/>
        </p:nvSpPr>
        <p:spPr>
          <a:xfrm>
            <a:off x="892800" y="5096600"/>
            <a:ext cx="5157900" cy="813600"/>
          </a:xfrm>
          <a:prstGeom prst="rect">
            <a:avLst/>
          </a:prstGeom>
          <a:noFill/>
          <a:ln>
            <a:noFill/>
          </a:ln>
        </p:spPr>
        <p:txBody>
          <a:bodyPr spcFirstLastPara="1" wrap="square" lIns="91425" tIns="91425" rIns="91425" bIns="91425" anchor="t" anchorCtr="0">
            <a:spAutoFit/>
          </a:bodyPr>
          <a:lstStyle/>
          <a:p>
            <a:pPr marL="342900" lvl="0" indent="-349250" algn="l" rtl="0">
              <a:lnSpc>
                <a:spcPct val="115000"/>
              </a:lnSpc>
              <a:spcBef>
                <a:spcPts val="0"/>
              </a:spcBef>
              <a:spcAft>
                <a:spcPts val="1000"/>
              </a:spcAft>
              <a:buClr>
                <a:schemeClr val="dk1"/>
              </a:buClr>
              <a:buSzPts val="1900"/>
              <a:buChar char="•"/>
            </a:pPr>
            <a:r>
              <a:rPr lang="en-US" sz="1900" b="1">
                <a:solidFill>
                  <a:schemeClr val="dk1"/>
                </a:solidFill>
              </a:rPr>
              <a:t>Tashina Hornaday:</a:t>
            </a:r>
            <a:r>
              <a:rPr lang="en-US" sz="1900">
                <a:solidFill>
                  <a:schemeClr val="dk1"/>
                </a:solidFill>
              </a:rPr>
              <a:t> (515) 201-3553, </a:t>
            </a:r>
            <a:r>
              <a:rPr lang="en-US" sz="1900" u="sng">
                <a:solidFill>
                  <a:schemeClr val="hlink"/>
                </a:solidFill>
                <a:hlinkClick r:id="rId6"/>
              </a:rPr>
              <a:t>tashina.hornaday@hhs.iowa.gov</a:t>
            </a:r>
            <a:endParaRPr/>
          </a:p>
        </p:txBody>
      </p:sp>
      <p:sp>
        <p:nvSpPr>
          <p:cNvPr id="189" name="Google Shape;189;p11"/>
          <p:cNvSpPr txBox="1">
            <a:spLocks noGrp="1"/>
          </p:cNvSpPr>
          <p:nvPr>
            <p:ph type="body" idx="1"/>
          </p:nvPr>
        </p:nvSpPr>
        <p:spPr>
          <a:xfrm>
            <a:off x="892749" y="4272791"/>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en-US" sz="2100"/>
              <a:t>Iowa Health and Human Services Medicaid Policy Contact</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title"/>
          </p:nvPr>
        </p:nvSpPr>
        <p:spPr>
          <a:xfrm>
            <a:off x="838200" y="21004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Thank You!</a:t>
            </a:r>
            <a:br>
              <a:rPr lang="en-US"/>
            </a:br>
            <a:br>
              <a:rPr lang="en-US"/>
            </a:br>
            <a:r>
              <a:rPr lang="en-US"/>
              <a:t>Questions For Us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Behavior Log Requirements</a:t>
            </a:r>
            <a:endParaRPr/>
          </a:p>
        </p:txBody>
      </p:sp>
      <p:sp>
        <p:nvSpPr>
          <p:cNvPr id="55" name="Google Shape;55;p4"/>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SzPts val="1800"/>
              <a:buChar char="•"/>
            </a:pPr>
            <a:r>
              <a:rPr lang="en-US"/>
              <a:t>Daily behavior logs are required to document the provider’s time spent supporting the learner as specified in the Individual Education Program (IEP)</a:t>
            </a:r>
            <a:endParaRPr/>
          </a:p>
          <a:p>
            <a:pPr marL="457200" lvl="0" indent="-342900" algn="l" rtl="0">
              <a:lnSpc>
                <a:spcPct val="115000"/>
              </a:lnSpc>
              <a:spcBef>
                <a:spcPts val="1000"/>
              </a:spcBef>
              <a:spcAft>
                <a:spcPts val="0"/>
              </a:spcAft>
              <a:buSzPts val="18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Weekly behavior summaries are no longer required</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effective</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 immediately)</a:t>
            </a:r>
            <a:endParaRPr/>
          </a:p>
          <a:p>
            <a:pPr marL="457200" lvl="0" indent="-342900" algn="l" rtl="0">
              <a:lnSpc>
                <a:spcPct val="115000"/>
              </a:lnSpc>
              <a:spcBef>
                <a:spcPts val="1000"/>
              </a:spcBef>
              <a:spcAft>
                <a:spcPts val="1000"/>
              </a:spcAft>
              <a:buSzPts val="1800"/>
              <a:buChar char="•"/>
            </a:pPr>
            <a:r>
              <a:rPr lang="en-US"/>
              <a:t>Updated paraprofessional documentation is coming soon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3ac51203e60_2_21"/>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Compliance</a:t>
            </a:r>
            <a:endParaRPr/>
          </a:p>
        </p:txBody>
      </p:sp>
      <p:sp>
        <p:nvSpPr>
          <p:cNvPr id="62" name="Google Shape;62;g3ac51203e60_2_21"/>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HHS Audit</a:t>
            </a:r>
            <a:endParaRPr/>
          </a:p>
        </p:txBody>
      </p:sp>
      <p:sp>
        <p:nvSpPr>
          <p:cNvPr id="69" name="Google Shape;69;p7"/>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1800"/>
              <a:buChar char="•"/>
            </a:pPr>
            <a:r>
              <a:rPr lang="en-US"/>
              <a:t>HHS had an audit conducted and found 45 districts were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incorrectly</a:t>
            </a:r>
            <a:r>
              <a:rPr lang="en-US"/>
              <a:t> billing transportation services </a:t>
            </a:r>
            <a:endParaRPr/>
          </a:p>
          <a:p>
            <a:pPr marL="342900" lvl="0" indent="-342900" algn="l" rtl="0">
              <a:lnSpc>
                <a:spcPct val="115000"/>
              </a:lnSpc>
              <a:spcBef>
                <a:spcPts val="1000"/>
              </a:spcBef>
              <a:spcAft>
                <a:spcPts val="0"/>
              </a:spcAft>
              <a:buSzPts val="1800"/>
              <a:buChar char="•"/>
            </a:pPr>
            <a:r>
              <a:rPr lang="en-US"/>
              <a:t>These districts will be notified by Iowa HHS Medicaid Program Integrity to complete a self audit with instructions </a:t>
            </a:r>
            <a:r>
              <a:rPr lang="en-US">
                <a:highlight>
                  <a:srgbClr val="FFFFFF"/>
                </a:highlight>
              </a:rPr>
              <a:t> </a:t>
            </a:r>
            <a:endParaRPr>
              <a:highlight>
                <a:srgbClr val="FFFFFF"/>
              </a:highlight>
            </a:endParaRPr>
          </a:p>
          <a:p>
            <a:pPr marL="342900" lvl="0" indent="-342900" algn="l" rtl="0">
              <a:lnSpc>
                <a:spcPct val="115000"/>
              </a:lnSpc>
              <a:spcBef>
                <a:spcPts val="1000"/>
              </a:spcBef>
              <a:spcAft>
                <a:spcPts val="1000"/>
              </a:spcAft>
              <a:buSzPts val="1800"/>
              <a:buChar char="•"/>
            </a:pPr>
            <a:r>
              <a:rPr lang="en-US">
                <a:highlight>
                  <a:srgbClr val="FFFFFF"/>
                </a:highlight>
              </a:rPr>
              <a:t>Self-Audit results will need to be submitted within 60 days to Iowa HHS</a:t>
            </a:r>
            <a:endParaRPr>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Audit File</a:t>
            </a:r>
            <a:endParaRPr/>
          </a:p>
        </p:txBody>
      </p:sp>
      <p:sp>
        <p:nvSpPr>
          <p:cNvPr id="76" name="Google Shape;76;p5"/>
          <p:cNvSpPr txBox="1">
            <a:spLocks noGrp="1"/>
          </p:cNvSpPr>
          <p:nvPr>
            <p:ph type="body" idx="1"/>
          </p:nvPr>
        </p:nvSpPr>
        <p:spPr>
          <a:xfrm>
            <a:off x="689100" y="1460500"/>
            <a:ext cx="5756700" cy="43512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Clr>
                <a:schemeClr val="dk1"/>
              </a:buClr>
              <a:buSzPts val="1800"/>
              <a:buChar char="•"/>
            </a:pPr>
            <a:r>
              <a:rPr lang="en-US"/>
              <a:t>New </a:t>
            </a:r>
            <a:r>
              <a:rPr lang="en-US" u="sng">
                <a:solidFill>
                  <a:schemeClr val="hlink"/>
                </a:solidFill>
                <a:hlinkClick r:id="rId3"/>
              </a:rPr>
              <a:t>Medicaid Audit File Resource</a:t>
            </a:r>
            <a:r>
              <a:rPr lang="en-US"/>
              <a:t> available on the School-Based Medicaid web page.</a:t>
            </a:r>
            <a:endParaRPr/>
          </a:p>
          <a:p>
            <a:pPr marL="342900" lvl="0" indent="-342900" algn="l" rtl="0">
              <a:lnSpc>
                <a:spcPct val="115000"/>
              </a:lnSpc>
              <a:spcBef>
                <a:spcPts val="2000"/>
              </a:spcBef>
              <a:spcAft>
                <a:spcPts val="1000"/>
              </a:spcAft>
              <a:buSzPts val="1800"/>
              <a:buChar char="•"/>
            </a:pPr>
            <a:r>
              <a:rPr lang="en-US"/>
              <a:t>Obtaining an ICD 10 (International Classification of Diseases) code for LEA or AEA reimbursement is only required prior to requesting reimbursement or as required to align with changing provider services identified in the learner’s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IEP</a:t>
            </a:r>
            <a:endParaRPr/>
          </a:p>
        </p:txBody>
      </p:sp>
      <p:pic>
        <p:nvPicPr>
          <p:cNvPr id="77" name="Google Shape;77;p5">
            <a:hlinkClick r:id="rId3"/>
            <a:extLst>
              <a:ext uri="{C183D7F6-B498-43B3-948B-1728B52AA6E4}">
                <adec:decorative xmlns:adec="http://schemas.microsoft.com/office/drawing/2017/decorative" val="1"/>
              </a:ext>
            </a:extLst>
          </p:cNvPr>
          <p:cNvPicPr preferRelativeResize="0"/>
          <p:nvPr/>
        </p:nvPicPr>
        <p:blipFill rotWithShape="1">
          <a:blip r:embed="rId4">
            <a:alphaModFix/>
          </a:blip>
          <a:srcRect l="852"/>
          <a:stretch/>
        </p:blipFill>
        <p:spPr>
          <a:xfrm>
            <a:off x="6793650" y="871575"/>
            <a:ext cx="4558451" cy="58158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Medicaid Exclusion and Sanction Checks</a:t>
            </a:r>
            <a:endParaRPr/>
          </a:p>
        </p:txBody>
      </p:sp>
      <p:sp>
        <p:nvSpPr>
          <p:cNvPr id="84" name="Google Shape;84;p6"/>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1800"/>
              <a:buChar char="•"/>
            </a:pPr>
            <a:r>
              <a:rPr lang="en-US">
                <a:highlight>
                  <a:srgbClr val="FFFFFF"/>
                </a:highlight>
              </a:rPr>
              <a:t>This task is completed monthly by the LEA and AEA </a:t>
            </a:r>
            <a:endParaRPr>
              <a:highlight>
                <a:srgbClr val="FFFFFF"/>
              </a:highlight>
            </a:endParaRPr>
          </a:p>
          <a:p>
            <a:pPr marL="342900" lvl="0" indent="-342900" algn="l" rtl="0">
              <a:lnSpc>
                <a:spcPct val="115000"/>
              </a:lnSpc>
              <a:spcBef>
                <a:spcPts val="1000"/>
              </a:spcBef>
              <a:spcAft>
                <a:spcPts val="0"/>
              </a:spcAft>
              <a:buSzPts val="1800"/>
              <a:buChar char="•"/>
            </a:pPr>
            <a:r>
              <a:rPr lang="en-US">
                <a:highlight>
                  <a:srgbClr val="FFFFFF"/>
                </a:highlight>
              </a:rPr>
              <a:t>A copy of the monthly Office of Inspector General (OIG) checks for exclusions and reinstatements of all providers involved in medicaid reimbursable services is kept in the audit file and released to Iowa HHS Medicaid if requested for program or audit </a:t>
            </a:r>
            <a:r>
              <a:rPr lang="en-US">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requirements</a:t>
            </a:r>
            <a:endParaRPr>
              <a:highlight>
                <a:srgbClr val="FFFFFF"/>
              </a:highlight>
            </a:endParaRPr>
          </a:p>
          <a:p>
            <a:pPr marL="342900" lvl="0" indent="-342900" algn="l" rtl="0">
              <a:lnSpc>
                <a:spcPct val="115000"/>
              </a:lnSpc>
              <a:spcBef>
                <a:spcPts val="1000"/>
              </a:spcBef>
              <a:spcAft>
                <a:spcPts val="0"/>
              </a:spcAft>
              <a:buSzPts val="1800"/>
              <a:buChar char="•"/>
            </a:pPr>
            <a:r>
              <a:rPr lang="en-US"/>
              <a:t>Quarterly Reporting does NOT need to be sent to the Department</a:t>
            </a:r>
            <a:endParaRPr>
              <a:highlight>
                <a:srgbClr val="FFFFFF"/>
              </a:highlight>
            </a:endParaRPr>
          </a:p>
          <a:p>
            <a:pPr marL="342900" lvl="0" indent="-228600" algn="l" rtl="0">
              <a:lnSpc>
                <a:spcPct val="105000"/>
              </a:lnSpc>
              <a:spcBef>
                <a:spcPts val="2000"/>
              </a:spcBef>
              <a:spcAft>
                <a:spcPts val="0"/>
              </a:spcAft>
              <a:buNone/>
            </a:pPr>
            <a:r>
              <a:rPr lang="en-US" b="1">
                <a:highlight>
                  <a:srgbClr val="FFFFFF"/>
                </a:highlight>
              </a:rPr>
              <a:t>Resources</a:t>
            </a:r>
            <a:r>
              <a:rPr lang="en-US">
                <a:highlight>
                  <a:srgbClr val="FFFFFF"/>
                </a:highlight>
              </a:rPr>
              <a:t>:</a:t>
            </a:r>
            <a:endParaRPr>
              <a:highlight>
                <a:srgbClr val="FFFFFF"/>
              </a:highlight>
            </a:endParaRPr>
          </a:p>
          <a:p>
            <a:pPr marL="342900" lvl="0" indent="-228600" algn="l" rtl="0">
              <a:lnSpc>
                <a:spcPct val="115000"/>
              </a:lnSpc>
              <a:spcBef>
                <a:spcPts val="1000"/>
              </a:spcBef>
              <a:spcAft>
                <a:spcPts val="0"/>
              </a:spcAft>
              <a:buNone/>
            </a:pPr>
            <a:r>
              <a:rPr lang="en-US" u="sng">
                <a:solidFill>
                  <a:schemeClr val="accent1"/>
                </a:solidFill>
                <a:highlight>
                  <a:srgbClr val="FFFFFF"/>
                </a:highlight>
                <a:hlinkClick r:id="rId3">
                  <a:extLst>
                    <a:ext uri="{A12FA001-AC4F-418D-AE19-62706E023703}">
                      <ahyp:hlinkClr xmlns:ahyp="http://schemas.microsoft.com/office/drawing/2018/hyperlinkcolor" val="tx"/>
                    </a:ext>
                  </a:extLst>
                </a:hlinkClick>
              </a:rPr>
              <a:t>Medicaid Monthly Compliance Exclusion and Sanctions Provider Template</a:t>
            </a:r>
            <a:endParaRPr>
              <a:solidFill>
                <a:schemeClr val="accent1"/>
              </a:solidFill>
              <a:highlight>
                <a:srgbClr val="FFFFFF"/>
              </a:highlight>
            </a:endParaRPr>
          </a:p>
          <a:p>
            <a:pPr marL="342900" lvl="0" indent="-228600" algn="l" rtl="0">
              <a:lnSpc>
                <a:spcPct val="115000"/>
              </a:lnSpc>
              <a:spcBef>
                <a:spcPts val="1000"/>
              </a:spcBef>
              <a:spcAft>
                <a:spcPts val="1000"/>
              </a:spcAft>
              <a:buNone/>
            </a:pPr>
            <a:r>
              <a:rPr lang="en-US" u="sng">
                <a:solidFill>
                  <a:schemeClr val="accent1"/>
                </a:solidFill>
                <a:highlight>
                  <a:srgbClr val="FFFFFF"/>
                </a:highlight>
                <a:hlinkClick r:id="rId4">
                  <a:extLst>
                    <a:ext uri="{A12FA001-AC4F-418D-AE19-62706E023703}">
                      <ahyp:hlinkClr xmlns:ahyp="http://schemas.microsoft.com/office/drawing/2018/hyperlinkcolor" val="tx"/>
                    </a:ext>
                  </a:extLst>
                </a:hlinkClick>
              </a:rPr>
              <a:t>Medicaid Monthly Compliance Exclusion and Sanctions  Provider Tip Sheet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3ac51203e60_2_5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Financial Requirements</a:t>
            </a:r>
            <a:endParaRPr/>
          </a:p>
        </p:txBody>
      </p:sp>
      <p:sp>
        <p:nvSpPr>
          <p:cNvPr id="91" name="Google Shape;91;g3ac51203e60_2_50"/>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fontScale="92500" lnSpcReduction="10000"/>
          </a:bodyPr>
          <a:lstStyle/>
          <a:p>
            <a:pPr marL="342900" lvl="0" indent="-342900" algn="l" rtl="0">
              <a:lnSpc>
                <a:spcPct val="115000"/>
              </a:lnSpc>
              <a:spcBef>
                <a:spcPts val="0"/>
              </a:spcBef>
              <a:spcAft>
                <a:spcPts val="0"/>
              </a:spcAft>
              <a:buSzPts val="1800"/>
              <a:buChar char="•"/>
            </a:pPr>
            <a:r>
              <a:rPr lang="en-US">
                <a:highlight>
                  <a:schemeClr val="lt1"/>
                </a:highlight>
              </a:rPr>
              <a:t>T</a:t>
            </a:r>
            <a:r>
              <a:rPr lang="en-US"/>
              <a:t>he Iowa Medicaid Portal Application (IMPA) system does not show the LEA or AEA amount of overpayment or underpayment via the invoice</a:t>
            </a:r>
            <a:endParaRPr/>
          </a:p>
          <a:p>
            <a:pPr marL="342900" lvl="0" indent="-342900" algn="l" rtl="0">
              <a:lnSpc>
                <a:spcPct val="115000"/>
              </a:lnSpc>
              <a:spcBef>
                <a:spcPts val="1000"/>
              </a:spcBef>
              <a:spcAft>
                <a:spcPts val="0"/>
              </a:spcAft>
              <a:buSzPts val="1800"/>
              <a:buChar char="•"/>
            </a:pPr>
            <a:r>
              <a:rPr lang="en-US"/>
              <a:t>Iowa HHS has the option for education agencies to make their payments electronically via an automated clearing house (ACH) deposit in agreement with the State of Iowa Treasurer’s Office and Wells Fargo (Sending a payment electronic is applied the same day and offers system-wide efficiency)</a:t>
            </a:r>
            <a:endParaRPr/>
          </a:p>
          <a:p>
            <a:pPr marL="342900" lvl="0" indent="-342900" algn="l" rtl="0">
              <a:lnSpc>
                <a:spcPct val="115000"/>
              </a:lnSpc>
              <a:spcBef>
                <a:spcPts val="1000"/>
              </a:spcBef>
              <a:spcAft>
                <a:spcPts val="0"/>
              </a:spcAft>
              <a:buSzPts val="1800"/>
              <a:buChar char="•"/>
            </a:pPr>
            <a:r>
              <a:rPr lang="en-US"/>
              <a:t>Once the LEA or AEA agree to send electronic payment, the contact below will send the Identifier number and the bank routing numbers for the individual entity</a:t>
            </a:r>
            <a:endParaRPr/>
          </a:p>
          <a:p>
            <a:pPr marL="342900" lvl="0" indent="-342900" algn="l" rtl="0">
              <a:lnSpc>
                <a:spcPct val="115000"/>
              </a:lnSpc>
              <a:spcBef>
                <a:spcPts val="1000"/>
              </a:spcBef>
              <a:spcAft>
                <a:spcPts val="0"/>
              </a:spcAft>
              <a:buSzPts val="1800"/>
              <a:buChar char="•"/>
            </a:pPr>
            <a:r>
              <a:rPr lang="en-US"/>
              <a:t>The LEA and AEA is required to use that identifier number for making payments </a:t>
            </a:r>
            <a:endParaRPr/>
          </a:p>
          <a:p>
            <a:pPr marL="0" lvl="0" indent="0" algn="l" rtl="0">
              <a:lnSpc>
                <a:spcPct val="115000"/>
              </a:lnSpc>
              <a:spcBef>
                <a:spcPts val="1000"/>
              </a:spcBef>
              <a:spcAft>
                <a:spcPts val="1000"/>
              </a:spcAft>
              <a:buNone/>
            </a:pPr>
            <a:r>
              <a:rPr lang="en-US"/>
              <a:t>If you would like to set up the option to make payments electronically or find out if the LEA or AEA has an overpayment or underpayment, reach out directly to: </a:t>
            </a:r>
            <a:r>
              <a:rPr lang="en-US" u="sng">
                <a:solidFill>
                  <a:schemeClr val="hlink"/>
                </a:solidFill>
                <a:highlight>
                  <a:schemeClr val="lt1"/>
                </a:highlight>
                <a:hlinkClick r:id="rId3"/>
              </a:rPr>
              <a:t>mihneta.lisinovic@hhs.iowa.gov</a:t>
            </a:r>
            <a:r>
              <a:rPr lang="en-US"/>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ac51203e60_2_9"/>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Consent Q&amp;A</a:t>
            </a:r>
            <a:endParaRPr/>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5BDE0"/>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1619</Words>
  <Application>Microsoft Office PowerPoint</Application>
  <PresentationFormat>Widescreen</PresentationFormat>
  <Paragraphs>164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Roboto</vt:lpstr>
      <vt:lpstr>Theme1</vt:lpstr>
      <vt:lpstr>Medicaid Updates</vt:lpstr>
      <vt:lpstr>Agenda</vt:lpstr>
      <vt:lpstr>Behavior Log Requirements</vt:lpstr>
      <vt:lpstr>Compliance</vt:lpstr>
      <vt:lpstr>HHS Audit</vt:lpstr>
      <vt:lpstr>Audit File</vt:lpstr>
      <vt:lpstr>Medicaid Exclusion and Sanction Checks</vt:lpstr>
      <vt:lpstr>Financial Requirements</vt:lpstr>
      <vt:lpstr>Consent Q&amp;A</vt:lpstr>
      <vt:lpstr>Medicaid Consent Form</vt:lpstr>
      <vt:lpstr>Medicaid Consent Form (con’t)</vt:lpstr>
      <vt:lpstr>Medicaid Consent Status in ACHIEVE</vt:lpstr>
      <vt:lpstr>Methods of Providing Informed Consent</vt:lpstr>
      <vt:lpstr>Previously Signed Medicaid Consent Forms</vt:lpstr>
      <vt:lpstr>Identifying Learners with Prior Medicaid Consent</vt:lpstr>
      <vt:lpstr>ACHIEVE Access for School Nurses</vt:lpstr>
      <vt:lpstr>Next Steps</vt:lpstr>
      <vt:lpstr>Medicaid Eligibility Information in ACHIEVE</vt:lpstr>
      <vt:lpstr>LEA and AEA Meetings</vt:lpstr>
      <vt:lpstr>Medicaid Reimbursement for BCBA Services</vt:lpstr>
      <vt:lpstr>Contacts</vt:lpstr>
      <vt:lpstr>Thank You!  Questions For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Updates</dc:title>
  <dc:creator>Breitfelder, Leisa [IDOE]</dc:creator>
  <cp:lastModifiedBy>Albers, Lisa [IDOE]</cp:lastModifiedBy>
  <cp:revision>1</cp:revision>
  <dcterms:created xsi:type="dcterms:W3CDTF">2025-11-30T14:32:51Z</dcterms:created>
  <dcterms:modified xsi:type="dcterms:W3CDTF">2025-12-08T19:41:05Z</dcterms:modified>
</cp:coreProperties>
</file>