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5143500" type="screen16x9"/>
  <p:notesSz cx="6858000" cy="9144000"/>
  <p:embeddedFontLst>
    <p:embeddedFont>
      <p:font typeface="Cabin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ill Sans" panose="020B0604020202020204" charset="0"/>
      <p:regular r:id="rId41"/>
      <p:bold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  <p:embeddedFont>
      <p:font typeface="Lato Black" panose="020B0604020202020204" charset="0"/>
      <p:bold r:id="rId47"/>
      <p:boldItalic r:id="rId48"/>
    </p:embeddedFont>
    <p:embeddedFont>
      <p:font typeface="Libre Baskerville" panose="020B0604020202020204" charset="0"/>
      <p:regular r:id="rId49"/>
      <p:bold r:id="rId50"/>
      <p:italic r:id="rId51"/>
      <p:boldItalic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7" autoAdjust="0"/>
  </p:normalViewPr>
  <p:slideViewPr>
    <p:cSldViewPr snapToGrid="0">
      <p:cViewPr varScale="1">
        <p:scale>
          <a:sx n="47" d="100"/>
          <a:sy n="47" d="100"/>
        </p:scale>
        <p:origin x="36" y="3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03c9ba112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f03c9ba112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3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a5a0797b87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78" name="Google Shape;278;g3a5a0797b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03c9ba112_0_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5" name="Google Shape;285;gf03c9ba1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03c9ba112_0_1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spcBef>
                <a:spcPts val="55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00" name="Google Shape;300;gf03c9ba1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5a0797b87_0_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g3a5a0797b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7f104f75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a7f104f75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65db1a20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865db1a20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a7f104f7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a7f104f75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03c9ba112_0_1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  <p:sp>
        <p:nvSpPr>
          <p:cNvPr id="338" name="Google Shape;338;gf03c9ba11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65db1a2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865db1a2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03c9ba112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03c9ba112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45fe180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45fe180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03c9ba112_0_55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highlight>
                <a:srgbClr val="FFFF00"/>
              </a:highlight>
            </a:endParaRPr>
          </a:p>
        </p:txBody>
      </p:sp>
      <p:sp>
        <p:nvSpPr>
          <p:cNvPr id="364" name="Google Shape;364;gf03c9ba112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9637fc50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9637fc50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03c9ba112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f03c9ba112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e2c022eaa_0_35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95" name="Google Shape;395;gde2c022eaa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e2c022eaa_0_36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1543050" lvl="0" indent="0" algn="l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3200"/>
              <a:buFont typeface="Calibri"/>
              <a:buNone/>
            </a:pPr>
            <a:endParaRPr sz="100" dirty="0">
              <a:solidFill>
                <a:schemeClr val="dk1"/>
              </a:solidFill>
            </a:endParaRPr>
          </a:p>
        </p:txBody>
      </p:sp>
      <p:sp>
        <p:nvSpPr>
          <p:cNvPr id="402" name="Google Shape;402;gde2c022eaa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e2c022eaa_0_36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409" name="Google Shape;409;gde2c022ea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03c9ba112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f03c9ba112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7905c34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a7905c34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a7905c34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a7905c347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e2c022eaa_0_43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37" name="Google Shape;437;gde2c022eaa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5a0797b8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5a0797b8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a5a0797b87_0_2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600" dirty="0"/>
          </a:p>
        </p:txBody>
      </p:sp>
      <p:sp>
        <p:nvSpPr>
          <p:cNvPr id="444" name="Google Shape;444;g3a5a0797b8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326968d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326968d2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3fe024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3fe024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7f104f75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7f104f75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03c9ba112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57" name="Google Shape;257;gf03c9ba1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03c9ba112_0_13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000" dirty="0"/>
          </a:p>
        </p:txBody>
      </p:sp>
      <p:sp>
        <p:nvSpPr>
          <p:cNvPr id="264" name="Google Shape;264;gf03c9ba11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5a0797b87_0_3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22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6725" rIns="8985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71" name="Google Shape;271;g3a5a0797b8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89650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188725"/>
            <a:ext cx="9144000" cy="4004100"/>
          </a:xfrm>
          <a:prstGeom prst="rect">
            <a:avLst/>
          </a:prstGeom>
          <a:solidFill>
            <a:srgbClr val="A8B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18113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F8C"/>
              </a:buClr>
              <a:buSzPts val="5200"/>
              <a:buNone/>
              <a:defRPr sz="5200" b="1">
                <a:solidFill>
                  <a:srgbClr val="263F8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3900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672596" y="1673925"/>
            <a:ext cx="1798800" cy="100500"/>
            <a:chOff x="3672600" y="1292925"/>
            <a:chExt cx="1798800" cy="100500"/>
          </a:xfrm>
        </p:grpSpPr>
        <p:sp>
          <p:nvSpPr>
            <p:cNvPr id="14" name="Google Shape;14;p2"/>
            <p:cNvSpPr/>
            <p:nvPr/>
          </p:nvSpPr>
          <p:spPr>
            <a:xfrm>
              <a:off x="4572000" y="12929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72600" y="12929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4487" y="224600"/>
            <a:ext cx="2895027" cy="7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-6150" y="4154375"/>
            <a:ext cx="9156300" cy="1023600"/>
          </a:xfrm>
          <a:prstGeom prst="rect">
            <a:avLst/>
          </a:prstGeom>
          <a:solidFill>
            <a:srgbClr val="A8B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1572600" y="415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chemeClr val="lt1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3242950" y="268325"/>
            <a:ext cx="2658100" cy="100500"/>
            <a:chOff x="412900" y="344525"/>
            <a:chExt cx="2658100" cy="100500"/>
          </a:xfrm>
        </p:grpSpPr>
        <p:sp>
          <p:nvSpPr>
            <p:cNvPr id="94" name="Google Shape;94;p13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412900" y="1144900"/>
            <a:ext cx="1754100" cy="36987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2391075" y="1182250"/>
            <a:ext cx="6276600" cy="3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0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12" name="Google Shape;112;p16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22" name="Google Shape;122;p18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27" name="Google Shape;127;p19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50" y="4600750"/>
            <a:ext cx="9144000" cy="582900"/>
          </a:xfrm>
          <a:prstGeom prst="rect">
            <a:avLst/>
          </a:prstGeom>
          <a:solidFill>
            <a:srgbClr val="A8B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3242950" y="1434375"/>
            <a:ext cx="2658100" cy="100500"/>
            <a:chOff x="412900" y="344525"/>
            <a:chExt cx="2658100" cy="100500"/>
          </a:xfrm>
        </p:grpSpPr>
        <p:sp>
          <p:nvSpPr>
            <p:cNvPr id="22" name="Google Shape;22;p3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chemeClr val="lt1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37" name="Google Shape;137;p21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6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42" name="Google Shape;142;p22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7">
  <p:cSld name="TITLE_AND_BODY_7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47" name="Google Shape;147;p23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sz="1800" b="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>
            <a:spLocks noGrp="1"/>
          </p:cNvSpPr>
          <p:nvPr>
            <p:ph type="pic" idx="2"/>
          </p:nvPr>
        </p:nvSpPr>
        <p:spPr>
          <a:xfrm>
            <a:off x="335863" y="449794"/>
            <a:ext cx="8468100" cy="26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35894" y="3945095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8">
  <p:cSld name="TITLE_AND_BODY_8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59" name="Google Shape;159;p25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0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None/>
              <a:defRPr sz="3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905256" y="1590040"/>
            <a:ext cx="459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2"/>
          </p:nvPr>
        </p:nvSpPr>
        <p:spPr>
          <a:xfrm>
            <a:off x="5841767" y="1610614"/>
            <a:ext cx="24003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700"/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9">
  <p:cSld name="TITLE_AND_BODY_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71" name="Google Shape;171;p27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_AND_BODY_10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76" name="Google Shape;176;p28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_AND_BODY_1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81" name="Google Shape;181;p29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_AND_BODY_1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86" name="Google Shape;186;p30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3242950" y="268325"/>
            <a:ext cx="2658100" cy="100500"/>
            <a:chOff x="412900" y="344525"/>
            <a:chExt cx="2658100" cy="100500"/>
          </a:xfrm>
        </p:grpSpPr>
        <p:sp>
          <p:nvSpPr>
            <p:cNvPr id="30" name="Google Shape;30;p4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3">
  <p:cSld name="TITLE_AND_BODY_1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91" name="Google Shape;191;p31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4">
  <p:cSld name="TITLE_AND_BODY_14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96" name="Google Shape;196;p32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5">
  <p:cSld name="TITLE_AND_BODY_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01" name="Google Shape;201;p33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6">
  <p:cSld name="TITLE_AND_BODY_16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06" name="Google Shape;206;p34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7">
  <p:cSld name="TITLE_AND_BODY_17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455350" y="172900"/>
            <a:ext cx="37284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11700" y="128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11" name="Google Shape;211;p35"/>
          <p:cNvCxnSpPr/>
          <p:nvPr/>
        </p:nvCxnSpPr>
        <p:spPr>
          <a:xfrm>
            <a:off x="442675" y="342000"/>
            <a:ext cx="0" cy="69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3242950" y="268325"/>
            <a:ext cx="2658100" cy="100500"/>
            <a:chOff x="412900" y="344525"/>
            <a:chExt cx="2658100" cy="100500"/>
          </a:xfrm>
        </p:grpSpPr>
        <p:sp>
          <p:nvSpPr>
            <p:cNvPr id="39" name="Google Shape;39;p5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SECTION_HEADER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50" y="4600750"/>
            <a:ext cx="9144000" cy="582900"/>
          </a:xfrm>
          <a:prstGeom prst="rect">
            <a:avLst/>
          </a:prstGeom>
          <a:solidFill>
            <a:srgbClr val="A8B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6"/>
          <p:cNvGrpSpPr/>
          <p:nvPr/>
        </p:nvGrpSpPr>
        <p:grpSpPr>
          <a:xfrm>
            <a:off x="3242950" y="1434375"/>
            <a:ext cx="2658100" cy="100500"/>
            <a:chOff x="412900" y="344525"/>
            <a:chExt cx="2658100" cy="100500"/>
          </a:xfrm>
        </p:grpSpPr>
        <p:sp>
          <p:nvSpPr>
            <p:cNvPr id="46" name="Google Shape;46;p6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"/>
          <p:cNvSpPr txBox="1"/>
          <p:nvPr/>
        </p:nvSpPr>
        <p:spPr>
          <a:xfrm>
            <a:off x="1332475" y="2078175"/>
            <a:ext cx="638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263F8C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4800" b="1" i="0" u="none" strike="noStrike" cap="none">
              <a:solidFill>
                <a:srgbClr val="263F8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chemeClr val="lt1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3242950" y="268325"/>
            <a:ext cx="2658100" cy="100500"/>
            <a:chOff x="412900" y="344525"/>
            <a:chExt cx="2658100" cy="100500"/>
          </a:xfrm>
        </p:grpSpPr>
        <p:sp>
          <p:nvSpPr>
            <p:cNvPr id="54" name="Google Shape;54;p7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61" name="Google Shape;61;p8"/>
          <p:cNvGrpSpPr/>
          <p:nvPr/>
        </p:nvGrpSpPr>
        <p:grpSpPr>
          <a:xfrm>
            <a:off x="412900" y="268325"/>
            <a:ext cx="2658100" cy="100500"/>
            <a:chOff x="412900" y="344525"/>
            <a:chExt cx="2658100" cy="100500"/>
          </a:xfrm>
        </p:grpSpPr>
        <p:sp>
          <p:nvSpPr>
            <p:cNvPr id="62" name="Google Shape;62;p8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3242950" y="1434375"/>
            <a:ext cx="2658100" cy="100500"/>
            <a:chOff x="412900" y="344525"/>
            <a:chExt cx="2658100" cy="100500"/>
          </a:xfrm>
        </p:grpSpPr>
        <p:sp>
          <p:nvSpPr>
            <p:cNvPr id="69" name="Google Shape;69;p9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265500" y="17665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ubTitle" idx="1"/>
          </p:nvPr>
        </p:nvSpPr>
        <p:spPr>
          <a:xfrm>
            <a:off x="265500" y="33364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" name="Google Shape;78;p10"/>
          <p:cNvGrpSpPr/>
          <p:nvPr/>
        </p:nvGrpSpPr>
        <p:grpSpPr>
          <a:xfrm>
            <a:off x="959050" y="416300"/>
            <a:ext cx="2658100" cy="100500"/>
            <a:chOff x="412900" y="344525"/>
            <a:chExt cx="2658100" cy="100500"/>
          </a:xfrm>
        </p:grpSpPr>
        <p:sp>
          <p:nvSpPr>
            <p:cNvPr id="79" name="Google Shape;79;p10"/>
            <p:cNvSpPr/>
            <p:nvPr/>
          </p:nvSpPr>
          <p:spPr>
            <a:xfrm>
              <a:off x="2171600" y="344525"/>
              <a:ext cx="899400" cy="100500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272200" y="344525"/>
              <a:ext cx="899400" cy="100500"/>
            </a:xfrm>
            <a:prstGeom prst="rect">
              <a:avLst/>
            </a:prstGeom>
            <a:solidFill>
              <a:srgbClr val="9B2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412900" y="344525"/>
              <a:ext cx="899400" cy="100500"/>
            </a:xfrm>
            <a:prstGeom prst="rect">
              <a:avLst/>
            </a:prstGeom>
            <a:solidFill>
              <a:srgbClr val="A8B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B2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263F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2242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9B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ctrTitle"/>
          </p:nvPr>
        </p:nvSpPr>
        <p:spPr>
          <a:xfrm>
            <a:off x="311704" y="192479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dirty="0"/>
              <a:t>ACHIEVE: </a:t>
            </a:r>
            <a:endParaRPr sz="4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dirty="0"/>
              <a:t>Progress Monitoring Enhancements</a:t>
            </a:r>
            <a:endParaRPr sz="4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lt1"/>
                </a:solidFill>
              </a:rPr>
              <a:t> 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217" name="Google Shape;21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Teams must answer: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Are we increasing or decreasing something?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Increase→ At/Above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Decrease→At/Below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How many data points are required?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Depends on the skill type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Prevents “one good day” mastery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Under what conditions?</a:t>
            </a:r>
            <a:endParaRPr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Consecutively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Independently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Across Settings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Within a timeframe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Deep Dive: What Goal Mastery Means</a:t>
            </a:r>
            <a:endParaRPr dirty="0"/>
          </a:p>
        </p:txBody>
      </p:sp>
      <p:sp>
        <p:nvSpPr>
          <p:cNvPr id="282" name="Google Shape;282;p45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10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415925" y="1533275"/>
            <a:ext cx="40527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Teams consider:</a:t>
            </a:r>
            <a:endParaRPr sz="2000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Type of skill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Discrete vs. complex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Variability of Performance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Prevents “one good day” mastery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Frequency of Measurement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Daily vs. weekly data collection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Teams Determine Data Points &amp; Mastery Conditions</a:t>
            </a:r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11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4691075" y="1533275"/>
            <a:ext cx="41412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Teams consider:</a:t>
            </a:r>
            <a:endParaRPr sz="15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Generalization needs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Across people, setting, materials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Independence expectations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With or without support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Functional use of the skill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mastery must look like in real life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Academic (Fluency)</a:t>
            </a:r>
            <a:r>
              <a:rPr lang="en" sz="2000"/>
              <a:t>: At/Above 130 wcpm for 3 consecutive weeks.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Academic (Accuracy): </a:t>
            </a:r>
            <a:r>
              <a:rPr lang="en" sz="2000"/>
              <a:t>At/Above 80% accuracy across 3 sessions.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Behavior</a:t>
            </a:r>
            <a:r>
              <a:rPr lang="en" sz="2000"/>
              <a:t>: At/Below 2 incidents per week across 4 weeks.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b="1"/>
              <a:t>Communication</a:t>
            </a:r>
            <a:r>
              <a:rPr lang="en" sz="2000"/>
              <a:t>: At/Above 80% successful requests across 3 sessions without prompts.</a:t>
            </a:r>
            <a:endParaRPr sz="2000"/>
          </a:p>
        </p:txBody>
      </p:sp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Mastery Examples (By Domain)</a:t>
            </a:r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12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Providers will now see:</a:t>
            </a:r>
            <a:endParaRPr sz="2000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Cleaner accordion layout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Baseline, target, and mastery criteria grouped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lines + comments aligned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Alternating color bands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Previously Entered data and Graph consolidated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CC0000"/>
              </a:solidFill>
            </a:endParaRPr>
          </a:p>
        </p:txBody>
      </p:sp>
      <p:sp>
        <p:nvSpPr>
          <p:cNvPr id="310" name="Google Shape;31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Monitoring: What it looks like</a:t>
            </a:r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13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14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319" name="Google Shape;319;p50" descr="Screenshot of ACHIEVE new goal layou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6278099" cy="1789325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ACHIEVE Goal Enhancements</a:t>
            </a:r>
            <a:endParaRPr dirty="0"/>
          </a:p>
        </p:txBody>
      </p:sp>
      <p:pic>
        <p:nvPicPr>
          <p:cNvPr id="320" name="Google Shape;320;p50" descr="Screenshot of ACHIEVE Goal Nickna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857" y="2168434"/>
            <a:ext cx="4913432" cy="2494792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15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328" name="Google Shape;328;p51" descr="Screenshot of ACHIEVE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792" y="1123644"/>
            <a:ext cx="5012415" cy="3736381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ACHIEVE Graph and Progress History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Entry Enhancements</a:t>
            </a:r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672900" y="1046850"/>
            <a:ext cx="7677000" cy="30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Updates include: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longer required to enter a value for Phase Line and Comment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>
                <a:solidFill>
                  <a:schemeClr val="dk1"/>
                </a:solidFill>
              </a:rPr>
              <a:t>Extended Absence Continued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Refusal to Complete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Standardized options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Improved layout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  <p:sp>
        <p:nvSpPr>
          <p:cNvPr id="335" name="Google Shape;335;p52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16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17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343" name="Google Shape;343;p53" descr="Screenshot of where to find ACHIEVE multiple data ent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13249"/>
            <a:ext cx="4098125" cy="3451875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1" name="Google Shape;341;p53"/>
          <p:cNvSpPr txBox="1">
            <a:spLocks noGrp="1"/>
          </p:cNvSpPr>
          <p:nvPr>
            <p:ph type="body" idx="1"/>
          </p:nvPr>
        </p:nvSpPr>
        <p:spPr>
          <a:xfrm>
            <a:off x="179825" y="1113250"/>
            <a:ext cx="4260300" cy="4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Providers can now: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multiple dates at once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multiple values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notes efficiently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Auto-generate additional data rows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scale icons to open the goal’s scale model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Save each row individually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 last entered date for quick references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the Progress Entry Multiple</a:t>
            </a:r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Multiple Data Entry Modal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18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2" name="Picture 1" descr="Screenshot of ACHIEVE multiple data entry">
            <a:extLst>
              <a:ext uri="{FF2B5EF4-FFF2-40B4-BE49-F238E27FC236}">
                <a16:creationId xmlns:a16="http://schemas.microsoft.com/office/drawing/2014/main" id="{2FCBF451-6AD6-4701-B8DD-1677C87AF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5" y="1819414"/>
            <a:ext cx="7973538" cy="943107"/>
          </a:xfrm>
          <a:prstGeom prst="rect">
            <a:avLst/>
          </a:prstGeom>
        </p:spPr>
      </p:pic>
      <p:sp>
        <p:nvSpPr>
          <p:cNvPr id="348" name="Google Shape;34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Data Entry Features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19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2" name="Picture 1" descr="Screenshot of ACHIEVE's new icons">
            <a:extLst>
              <a:ext uri="{FF2B5EF4-FFF2-40B4-BE49-F238E27FC236}">
                <a16:creationId xmlns:a16="http://schemas.microsoft.com/office/drawing/2014/main" id="{855B9591-3757-4BF6-8DF0-C028AD9D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6" y="3755368"/>
            <a:ext cx="7973538" cy="943107"/>
          </a:xfrm>
          <a:prstGeom prst="rect">
            <a:avLst/>
          </a:prstGeom>
        </p:spPr>
      </p:pic>
      <p:pic>
        <p:nvPicPr>
          <p:cNvPr id="361" name="Google Shape;361;p55" descr="Screenshot of ACHIEVE scale mod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225" y="1017725"/>
            <a:ext cx="3968775" cy="2658050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63F8C"/>
                </a:solidFill>
              </a:rPr>
              <a:t>ACHIEVE now prevents: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Entering values above a scale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Entering values below a scale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Scale descriptors shown in modal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57" name="Google Shape;35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Goals: Guardrails Added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5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this Release </a:t>
            </a:r>
            <a:endParaRPr sz="2600"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84725" y="1082900"/>
            <a:ext cx="8520600" cy="417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Enhancements include: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Goal Creation Enhancements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Progress Monitoring Redesign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Graphs and Data History Enhancements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Multiple Data Entry Enhancements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Service &amp; LRE Section Alignment Updates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Scale Model &amp; Comments Enhancements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IFSP Service Log and Documentation Enhancements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IEP View Page Updates (including restored View Graphs button)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Graphs and Data History</a:t>
            </a:r>
            <a:endParaRPr i="1"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311700" y="111260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Providers will notice:</a:t>
            </a:r>
            <a:endParaRPr sz="2000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Goal Nickname used as graph title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Milestones shown on timeline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Full graph is now read-only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History now includes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Baseline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Target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Monitoring criteria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8" name="Google Shape;368;p56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20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21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382" name="Google Shape;382;p58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21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384" name="Google Shape;384;p58" descr="Screenshot of ACHIEVE service layou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525" y="880675"/>
            <a:ext cx="4875525" cy="3416400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3" name="Google Shape;383;p58"/>
          <p:cNvSpPr txBox="1">
            <a:spLocks noGrp="1"/>
          </p:cNvSpPr>
          <p:nvPr>
            <p:ph type="body" idx="1"/>
          </p:nvPr>
        </p:nvSpPr>
        <p:spPr>
          <a:xfrm>
            <a:off x="187250" y="863550"/>
            <a:ext cx="388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Changes include: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“Gen Ed Removal” </a:t>
            </a:r>
            <a:r>
              <a:rPr lang="en">
                <a:solidFill>
                  <a:schemeClr val="dk1"/>
                </a:solidFill>
              </a:rPr>
              <a:t>renamed </a:t>
            </a:r>
            <a:r>
              <a:rPr lang="en" b="1">
                <a:solidFill>
                  <a:schemeClr val="dk1"/>
                </a:solidFill>
              </a:rPr>
              <a:t>Special Education Environments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</a:t>
            </a:r>
            <a:r>
              <a:rPr lang="en" b="1">
                <a:solidFill>
                  <a:schemeClr val="dk1"/>
                </a:solidFill>
              </a:rPr>
              <a:t>General Education Environments </a:t>
            </a:r>
            <a:r>
              <a:rPr lang="en">
                <a:solidFill>
                  <a:schemeClr val="dk1"/>
                </a:solidFill>
              </a:rPr>
              <a:t>column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Automatic environment minute calculations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Cleaner spacing and alignment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381" name="Google Shape;381;p58"/>
          <p:cNvSpPr txBox="1">
            <a:spLocks noGrp="1"/>
          </p:cNvSpPr>
          <p:nvPr>
            <p:ph type="title"/>
          </p:nvPr>
        </p:nvSpPr>
        <p:spPr>
          <a:xfrm>
            <a:off x="311700" y="30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Services: Updated Layout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22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392" name="Google Shape;392;p59" descr="Screenshot of L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249" y="1342974"/>
            <a:ext cx="5416051" cy="2268975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8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Providers now see: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layout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static text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Revised output tables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connections to service entries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389" name="Google Shape;389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LRE: Updated View</a:t>
            </a:r>
            <a:endParaRPr sz="2600">
              <a:solidFill>
                <a:srgbClr val="263F8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23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397" name="Google Shape;397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Changes include: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Entry through Quick Access only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View-only log entries display when opened from the main log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Editable entries available only through Quick Access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Cleaner, simpler display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Fewer clicks</a:t>
            </a:r>
            <a:endParaRPr/>
          </a:p>
        </p:txBody>
      </p:sp>
      <p:sp>
        <p:nvSpPr>
          <p:cNvPr id="398" name="Google Shape;39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IFSP: Service Log Updates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1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24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04" name="Google Shape;404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" sz="2000" b="1">
                <a:solidFill>
                  <a:srgbClr val="263F8C"/>
                </a:solidFill>
              </a:rPr>
              <a:t>Providers can now: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Search by title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Filter by document type (IEP, IFSP, PWN, Reports, Amendments, Meeting Notices)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05" name="Google Shape;405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Search Enhancements</a:t>
            </a:r>
            <a:endParaRPr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25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11" name="Google Shape;411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Families will see</a:t>
            </a:r>
            <a:r>
              <a:rPr lang="en" sz="2000" b="1"/>
              <a:t>: </a:t>
            </a:r>
            <a:endParaRPr sz="20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Clearer mastery wording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Monitoring notes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Revised Service tables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Cleaner formatting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412" name="Google Shape;412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Printed IEP Changes</a:t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26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20" name="Google Shape;420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Families will see:</a:t>
            </a:r>
            <a:endParaRPr sz="20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service logs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Monitoring summaries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title “Early Access/Special Education”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Cleaner formatting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ranges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>
              <a:solidFill>
                <a:srgbClr val="FF0000"/>
              </a:solidFill>
            </a:endParaRPr>
          </a:p>
        </p:txBody>
      </p:sp>
      <p:sp>
        <p:nvSpPr>
          <p:cNvPr id="418" name="Google Shape;41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Printed IFSP Changes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 Enhancements: IEP and IFSP</a:t>
            </a:r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27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ACHIEVE now automatically creates an archive version at exit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Archive includes all progress monitoring data through the exit date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Captures the plan and data as of that time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Ensures accurate records for transfers, audits, and compliance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Monitoring Output Enhancements</a:t>
            </a:r>
            <a:endParaRPr/>
          </a:p>
        </p:txBody>
      </p:sp>
      <p:sp>
        <p:nvSpPr>
          <p:cNvPr id="433" name="Google Shape;433;p65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28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34" name="Google Shape;434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Monitoring notes are now included in the printed output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Date range displayed to show which data points are included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Graphs now include a key explaining each line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Progress Reports titles now include the IEP/IFSP data range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More transparent, family-friendly and compliant reporting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Key Takeaways</a:t>
            </a:r>
            <a:endParaRPr i="1"/>
          </a:p>
        </p:txBody>
      </p:sp>
      <p:sp>
        <p:nvSpPr>
          <p:cNvPr id="440" name="Google Shape;440;p66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29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41" name="Google Shape;441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These updates support: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integrity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Provider efficiency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Understanding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Accurate monitoring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36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will cover</a:t>
            </a:r>
            <a:endParaRPr sz="2600"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374250" y="1090515"/>
            <a:ext cx="85206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We will walk through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Why the updates were needed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changed in the system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to use the new components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Where providers’ workflow shifts occur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stays the same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to look for when opening an IEP or IFSP after the release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3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30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449" name="Google Shape;449;p67" descr="ACHIEVE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000" y="1601134"/>
            <a:ext cx="3616000" cy="11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Thank You 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311700" y="37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These Changes</a:t>
            </a:r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311700" y="1210203"/>
            <a:ext cx="8520600" cy="3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These enhancements improve: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Clarity for families and teams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Consistency across Iowa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integrity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Usability (less scrolling, fewer clicks)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Progress monitoring reliability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39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4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IEP Goal Creation: Updated Fields</a:t>
            </a:r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New fields visible to providers: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Goal Nickname</a:t>
            </a:r>
            <a:r>
              <a:rPr lang="en">
                <a:solidFill>
                  <a:schemeClr val="dk1"/>
                </a:solidFill>
              </a:rPr>
              <a:t> (Required)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Objective Nickname</a:t>
            </a:r>
            <a:r>
              <a:rPr lang="en">
                <a:solidFill>
                  <a:schemeClr val="dk1"/>
                </a:solidFill>
              </a:rPr>
              <a:t> (Optional)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Standardized Mastery Fields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At/Above or At/Below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Number of Data Points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Goal Mastery Description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“Other” added to “Listed Assessment”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63F8C"/>
                </a:solidFill>
              </a:rPr>
              <a:t>Helper text exists under several fields</a:t>
            </a:r>
            <a:endParaRPr sz="2000" b="1">
              <a:solidFill>
                <a:srgbClr val="263F8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5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6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253" name="Google Shape;253;p41" descr="Screenshot of ACHIEVE Goal Mastery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96" y="1047499"/>
            <a:ext cx="6512100" cy="1792975"/>
          </a:xfrm>
          <a:prstGeom prst="rect">
            <a:avLst/>
          </a:prstGeom>
          <a:noFill/>
          <a:ln w="28575" cap="flat" cmpd="sng">
            <a:solidFill>
              <a:srgbClr val="263F8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Screenshot of Annual Measurable Goal">
            <a:extLst>
              <a:ext uri="{FF2B5EF4-FFF2-40B4-BE49-F238E27FC236}">
                <a16:creationId xmlns:a16="http://schemas.microsoft.com/office/drawing/2014/main" id="{814566F5-C15E-4596-AE92-8C4471B28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236" y="2075242"/>
            <a:ext cx="4841612" cy="26480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Goal, Objectives, and Mastery: What it looks like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1543125"/>
            <a:ext cx="8520600" cy="25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b="1">
                <a:solidFill>
                  <a:srgbClr val="263F8C"/>
                </a:solidFill>
              </a:rPr>
              <a:t>Goal Mastery = the specific, objective condition under which the goal is considered met</a:t>
            </a:r>
            <a:r>
              <a:rPr lang="en" sz="3500">
                <a:solidFill>
                  <a:srgbClr val="263F8C"/>
                </a:solidFill>
              </a:rPr>
              <a:t>. </a:t>
            </a:r>
            <a:endParaRPr sz="3300"/>
          </a:p>
        </p:txBody>
      </p:sp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Goal Mastery Means</a:t>
            </a:r>
            <a:endParaRPr dirty="0"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7</a:t>
            </a:fld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Why Goal Mastery Changed</a:t>
            </a:r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8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wentieth Century"/>
              <a:buNone/>
            </a:pPr>
            <a:r>
              <a:rPr lang="en" sz="2000" b="1">
                <a:solidFill>
                  <a:srgbClr val="263F8C"/>
                </a:solidFill>
              </a:rPr>
              <a:t>Previously: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Mastery statements varied across teams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Narrative descriptions lacked precision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Progress monitoring decisions differed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Families had difficulty understanding how mastery was determined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75F55"/>
              </a:buClr>
              <a:buSzPts val="4800"/>
              <a:buFont typeface="Twentieth Century"/>
              <a:buNone/>
            </a:pPr>
            <a:r>
              <a:rPr lang="en"/>
              <a:t>Not Decision-Making Rules</a:t>
            </a:r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sldNum" idx="12"/>
          </p:nvPr>
        </p:nvSpPr>
        <p:spPr>
          <a:xfrm>
            <a:off x="6686825" y="4663225"/>
            <a:ext cx="233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/>
              <a:t>ACHIEVE  </a:t>
            </a:r>
            <a:r>
              <a:rPr lang="en">
                <a:solidFill>
                  <a:srgbClr val="A8BADB"/>
                </a:solidFill>
              </a:rPr>
              <a:t>|</a:t>
            </a:r>
            <a:r>
              <a:rPr lang="en"/>
              <a:t>  Iowa IDEA</a:t>
            </a:r>
            <a:r>
              <a:rPr lang="en" b="0">
                <a:solidFill>
                  <a:srgbClr val="000000"/>
                </a:solidFill>
              </a:rPr>
              <a:t>    </a:t>
            </a:r>
            <a:fld id="{00000000-1234-1234-1234-123412341234}" type="slidenum">
              <a:rPr lang="en" b="0">
                <a:solidFill>
                  <a:srgbClr val="000000"/>
                </a:solidFill>
              </a:rPr>
              <a:t>9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1"/>
          </p:nvPr>
        </p:nvSpPr>
        <p:spPr>
          <a:xfrm>
            <a:off x="368575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wentieth Century"/>
              <a:buNone/>
            </a:pPr>
            <a:r>
              <a:rPr lang="en" sz="2000" b="1">
                <a:solidFill>
                  <a:srgbClr val="263F8C"/>
                </a:solidFill>
              </a:rPr>
              <a:t>Mastery components:</a:t>
            </a:r>
            <a:endParaRPr sz="2000" b="1">
              <a:solidFill>
                <a:srgbClr val="263F8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Organize information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 clarity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Reduce interpretation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1046</Words>
  <Application>Microsoft Office PowerPoint</Application>
  <PresentationFormat>On-screen Show (16:9)</PresentationFormat>
  <Paragraphs>218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Twentieth Century</vt:lpstr>
      <vt:lpstr>Lato Black</vt:lpstr>
      <vt:lpstr>Proxima Nova</vt:lpstr>
      <vt:lpstr>Arial</vt:lpstr>
      <vt:lpstr>Gill Sans</vt:lpstr>
      <vt:lpstr>Noto Sans Symbols</vt:lpstr>
      <vt:lpstr>Libre Baskerville</vt:lpstr>
      <vt:lpstr>Cabin</vt:lpstr>
      <vt:lpstr>Lato</vt:lpstr>
      <vt:lpstr>Calibri</vt:lpstr>
      <vt:lpstr>Simple Light</vt:lpstr>
      <vt:lpstr>ACHIEVE:  Progress Monitoring Enhancements  </vt:lpstr>
      <vt:lpstr>What’s Included in this Release </vt:lpstr>
      <vt:lpstr>What we will cover</vt:lpstr>
      <vt:lpstr>Why These Changes</vt:lpstr>
      <vt:lpstr>IEP Goal Creation: Updated Fields</vt:lpstr>
      <vt:lpstr>Goal, Objectives, and Mastery: What it looks like </vt:lpstr>
      <vt:lpstr>What Goal Mastery Means</vt:lpstr>
      <vt:lpstr>Why Goal Mastery Changed</vt:lpstr>
      <vt:lpstr>Not Decision-Making Rules</vt:lpstr>
      <vt:lpstr>Deep Dive: What Goal Mastery Means</vt:lpstr>
      <vt:lpstr>How do Teams Determine Data Points &amp; Mastery Conditions</vt:lpstr>
      <vt:lpstr>Goal Mastery Examples (By Domain)</vt:lpstr>
      <vt:lpstr>Progress Monitoring: What it looks like</vt:lpstr>
      <vt:lpstr>ACHIEVE Goal Enhancements</vt:lpstr>
      <vt:lpstr>ACHIEVE Graph and Progress History</vt:lpstr>
      <vt:lpstr>Progress Entry Enhancements</vt:lpstr>
      <vt:lpstr>Multiple Data Entry Modal</vt:lpstr>
      <vt:lpstr>Multiple Data Entry Features</vt:lpstr>
      <vt:lpstr>Scale Goals: Guardrails Added</vt:lpstr>
      <vt:lpstr>Graphs and Data History</vt:lpstr>
      <vt:lpstr>Services: Updated Layout</vt:lpstr>
      <vt:lpstr>LRE: Updated View</vt:lpstr>
      <vt:lpstr>IFSP: Service Log Updates</vt:lpstr>
      <vt:lpstr>Documentation Search Enhancements</vt:lpstr>
      <vt:lpstr>Printed IEP Changes</vt:lpstr>
      <vt:lpstr>Printed IFSP Changes</vt:lpstr>
      <vt:lpstr>Archive Enhancements: IEP and IFSP</vt:lpstr>
      <vt:lpstr>Progress Monitoring Output Enhancements</vt:lpstr>
      <vt:lpstr>Key Takeaways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ACHIEVE:  Progress Monitoring Enhancements Released: December 4, 2025 Go Live Date: December 5, 2025</dc:title>
  <dc:creator>Hall, Katherine</dc:creator>
  <cp:lastModifiedBy>Albers, Lisa [IDOE]</cp:lastModifiedBy>
  <cp:revision>9</cp:revision>
  <dcterms:modified xsi:type="dcterms:W3CDTF">2025-12-05T17:58:02Z</dcterms:modified>
</cp:coreProperties>
</file>