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</p:sldIdLst>
  <p:sldSz cx="9144000" cy="5143500" type="screen16x9"/>
  <p:notesSz cx="6858000" cy="9144000"/>
  <p:embeddedFontLst>
    <p:embeddedFont>
      <p:font typeface="Cabin" panose="020B0604020202020204" charset="0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Gill Sans" panose="020B0604020202020204" charset="0"/>
      <p:regular r:id="rId41"/>
      <p:bold r:id="rId42"/>
    </p:embeddedFont>
    <p:embeddedFont>
      <p:font typeface="Lato" panose="020B0604020202020204" charset="0"/>
      <p:regular r:id="rId43"/>
      <p:bold r:id="rId44"/>
      <p:italic r:id="rId45"/>
      <p:boldItalic r:id="rId46"/>
    </p:embeddedFont>
    <p:embeddedFont>
      <p:font typeface="Lato Black" panose="020B0604020202020204" charset="0"/>
      <p:bold r:id="rId47"/>
      <p:boldItalic r:id="rId48"/>
    </p:embeddedFont>
    <p:embeddedFont>
      <p:font typeface="Libre Baskerville" panose="020B0604020202020204" charset="0"/>
      <p:regular r:id="rId49"/>
      <p:bold r:id="rId50"/>
      <p:italic r:id="rId51"/>
      <p:boldItalic r:id="rId52"/>
    </p:embeddedFont>
    <p:embeddedFont>
      <p:font typeface="Proxima Nova" panose="020B060402020202020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27" autoAdjust="0"/>
  </p:normalViewPr>
  <p:slideViewPr>
    <p:cSldViewPr snapToGrid="0">
      <p:cViewPr varScale="1">
        <p:scale>
          <a:sx n="47" d="100"/>
          <a:sy n="47" d="100"/>
        </p:scale>
        <p:origin x="36" y="38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font" Target="fonts/font2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font" Target="fonts/font24.fntdata"/><Relationship Id="rId8" Type="http://schemas.openxmlformats.org/officeDocument/2006/relationships/slide" Target="slides/slide7.xml"/><Relationship Id="rId51" Type="http://schemas.openxmlformats.org/officeDocument/2006/relationships/font" Target="fonts/font1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f03c9ba112_0_17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gf03c9ba112_0_17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sz="33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a5a0797b87_0_0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22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50" tIns="46725" rIns="89850" bIns="467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400" dirty="0"/>
          </a:p>
        </p:txBody>
      </p:sp>
      <p:sp>
        <p:nvSpPr>
          <p:cNvPr id="278" name="Google Shape;278;g3a5a0797b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89650" cy="3425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f03c9ba112_0_5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22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50" tIns="46725" rIns="89850" bIns="467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85" name="Google Shape;285;gf03c9ba11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89650" cy="3425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f03c9ba112_0_10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22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50" tIns="46725" rIns="89850" bIns="46725" anchor="t" anchorCtr="0">
            <a:noAutofit/>
          </a:bodyPr>
          <a:lstStyle/>
          <a:p>
            <a:pPr marL="0" lvl="0" indent="0" algn="l" rtl="0">
              <a:spcBef>
                <a:spcPts val="55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</a:endParaRPr>
          </a:p>
        </p:txBody>
      </p:sp>
      <p:sp>
        <p:nvSpPr>
          <p:cNvPr id="300" name="Google Shape;300;gf03c9ba11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89650" cy="3425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a5a0797b87_0_6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22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50" tIns="46725" rIns="89850" bIns="467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 sz="14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07" name="Google Shape;307;g3a5a0797b87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89650" cy="3425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a7f104f75d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a7f104f75d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865db1a208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865db1a208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a7f104f75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a7f104f75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f03c9ba112_0_15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22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50" tIns="46725" rIns="89850" bIns="467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 sz="1200" dirty="0"/>
          </a:p>
        </p:txBody>
      </p:sp>
      <p:sp>
        <p:nvSpPr>
          <p:cNvPr id="338" name="Google Shape;338;gf03c9ba11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89650" cy="3425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865db1a208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865db1a208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f03c9ba112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f03c9ba112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145fe1809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145fe1809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600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f03c9ba112_0_551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22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50" tIns="46725" rIns="89850" bIns="467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>
              <a:highlight>
                <a:srgbClr val="FFFF00"/>
              </a:highlight>
            </a:endParaRPr>
          </a:p>
        </p:txBody>
      </p:sp>
      <p:sp>
        <p:nvSpPr>
          <p:cNvPr id="364" name="Google Shape;364;gf03c9ba112_0_5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89650" cy="3425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119637fc50e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119637fc50e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f03c9ba112_0_1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f03c9ba112_0_1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de2c022eaa_0_356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22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50" tIns="46725" rIns="89850" bIns="467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</p:txBody>
      </p:sp>
      <p:sp>
        <p:nvSpPr>
          <p:cNvPr id="395" name="Google Shape;395;gde2c022eaa_0_3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89650" cy="3425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de2c022eaa_0_361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22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50" tIns="46725" rIns="89850" bIns="46725" anchor="t" anchorCtr="0">
            <a:noAutofit/>
          </a:bodyPr>
          <a:lstStyle/>
          <a:p>
            <a:pPr marL="1543050" lvl="0" indent="0" algn="l" rtl="0">
              <a:spcBef>
                <a:spcPts val="0"/>
              </a:spcBef>
              <a:spcAft>
                <a:spcPts val="0"/>
              </a:spcAft>
              <a:buClr>
                <a:srgbClr val="FFAB40"/>
              </a:buClr>
              <a:buSzPts val="3200"/>
              <a:buFont typeface="Calibri"/>
              <a:buNone/>
            </a:pPr>
            <a:endParaRPr sz="100" dirty="0">
              <a:solidFill>
                <a:schemeClr val="dk1"/>
              </a:solidFill>
            </a:endParaRPr>
          </a:p>
        </p:txBody>
      </p:sp>
      <p:sp>
        <p:nvSpPr>
          <p:cNvPr id="402" name="Google Shape;402;gde2c022eaa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89650" cy="3425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de2c022eaa_0_366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22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50" tIns="46725" rIns="89850" bIns="467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200" dirty="0">
              <a:solidFill>
                <a:schemeClr val="dk1"/>
              </a:solidFill>
            </a:endParaRPr>
          </a:p>
        </p:txBody>
      </p:sp>
      <p:sp>
        <p:nvSpPr>
          <p:cNvPr id="409" name="Google Shape;409;gde2c022eaa_0_3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89650" cy="3425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f03c9ba112_0_1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f03c9ba112_0_1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a7905c347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3a7905c347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3a7905c347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3a7905c3479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de2c022eaa_0_431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22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50" tIns="46725" rIns="89850" bIns="467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400" dirty="0">
              <a:solidFill>
                <a:schemeClr val="dk1"/>
              </a:solidFill>
            </a:endParaRPr>
          </a:p>
        </p:txBody>
      </p:sp>
      <p:sp>
        <p:nvSpPr>
          <p:cNvPr id="437" name="Google Shape;437;gde2c022eaa_0_4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89650" cy="3425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a5a0797b87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a5a0797b87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a5a0797b87_0_26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22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50" tIns="46725" rIns="89850" bIns="467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endParaRPr sz="1600" dirty="0"/>
          </a:p>
        </p:txBody>
      </p:sp>
      <p:sp>
        <p:nvSpPr>
          <p:cNvPr id="444" name="Google Shape;444;g3a5a0797b87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89650" cy="3425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1326968d2a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1326968d2a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3fe02431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3fe02431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a7f104f75d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a7f104f75d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1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f03c9ba112_0_0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22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50" tIns="46725" rIns="89850" bIns="467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400" dirty="0"/>
          </a:p>
        </p:txBody>
      </p:sp>
      <p:sp>
        <p:nvSpPr>
          <p:cNvPr id="257" name="Google Shape;257;gf03c9ba1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89650" cy="3425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f03c9ba112_0_137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22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50" tIns="46725" rIns="89850" bIns="467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2000" dirty="0"/>
          </a:p>
        </p:txBody>
      </p:sp>
      <p:sp>
        <p:nvSpPr>
          <p:cNvPr id="264" name="Google Shape;264;gf03c9ba112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89650" cy="3425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a5a0797b87_0_39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22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50" tIns="46725" rIns="89850" bIns="467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271" name="Google Shape;271;g3a5a0797b8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89650" cy="3425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1188725"/>
            <a:ext cx="9144000" cy="4004100"/>
          </a:xfrm>
          <a:prstGeom prst="rect">
            <a:avLst/>
          </a:prstGeom>
          <a:solidFill>
            <a:srgbClr val="A8B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4" y="18113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F8C"/>
              </a:buClr>
              <a:buSzPts val="5200"/>
              <a:buNone/>
              <a:defRPr sz="5200" b="1">
                <a:solidFill>
                  <a:srgbClr val="263F8C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696" y="39009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3672596" y="1673925"/>
            <a:ext cx="1798800" cy="100500"/>
            <a:chOff x="3672600" y="1292925"/>
            <a:chExt cx="1798800" cy="100500"/>
          </a:xfrm>
        </p:grpSpPr>
        <p:sp>
          <p:nvSpPr>
            <p:cNvPr id="14" name="Google Shape;14;p2"/>
            <p:cNvSpPr/>
            <p:nvPr/>
          </p:nvSpPr>
          <p:spPr>
            <a:xfrm>
              <a:off x="4572000" y="1292925"/>
              <a:ext cx="899400" cy="100500"/>
            </a:xfrm>
            <a:prstGeom prst="rect">
              <a:avLst/>
            </a:prstGeom>
            <a:solidFill>
              <a:srgbClr val="F0B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672600" y="1292925"/>
              <a:ext cx="899400" cy="100500"/>
            </a:xfrm>
            <a:prstGeom prst="rect">
              <a:avLst/>
            </a:prstGeom>
            <a:solidFill>
              <a:srgbClr val="9B2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24487" y="224600"/>
            <a:ext cx="2895027" cy="7335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1"/>
          <p:cNvSpPr/>
          <p:nvPr/>
        </p:nvSpPr>
        <p:spPr>
          <a:xfrm>
            <a:off x="-6150" y="4154375"/>
            <a:ext cx="9156300" cy="1023600"/>
          </a:xfrm>
          <a:prstGeom prst="rect">
            <a:avLst/>
          </a:prstGeom>
          <a:solidFill>
            <a:srgbClr val="A8B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1"/>
          <p:cNvSpPr txBox="1">
            <a:spLocks noGrp="1"/>
          </p:cNvSpPr>
          <p:nvPr>
            <p:ph type="body" idx="1"/>
          </p:nvPr>
        </p:nvSpPr>
        <p:spPr>
          <a:xfrm>
            <a:off x="1572600" y="41543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ACHIEVE  </a:t>
            </a:r>
            <a:r>
              <a:rPr lang="en">
                <a:solidFill>
                  <a:schemeClr val="lt1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9" name="Google Shape;89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93" name="Google Shape;93;p13"/>
          <p:cNvGrpSpPr/>
          <p:nvPr/>
        </p:nvGrpSpPr>
        <p:grpSpPr>
          <a:xfrm>
            <a:off x="3242950" y="268325"/>
            <a:ext cx="2658100" cy="100500"/>
            <a:chOff x="412900" y="344525"/>
            <a:chExt cx="2658100" cy="100500"/>
          </a:xfrm>
        </p:grpSpPr>
        <p:sp>
          <p:nvSpPr>
            <p:cNvPr id="94" name="Google Shape;94;p13"/>
            <p:cNvSpPr/>
            <p:nvPr/>
          </p:nvSpPr>
          <p:spPr>
            <a:xfrm>
              <a:off x="2171600" y="344525"/>
              <a:ext cx="899400" cy="100500"/>
            </a:xfrm>
            <a:prstGeom prst="rect">
              <a:avLst/>
            </a:prstGeom>
            <a:solidFill>
              <a:srgbClr val="F0B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1272200" y="344525"/>
              <a:ext cx="899400" cy="100500"/>
            </a:xfrm>
            <a:prstGeom prst="rect">
              <a:avLst/>
            </a:prstGeom>
            <a:solidFill>
              <a:srgbClr val="9B2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412900" y="344525"/>
              <a:ext cx="899400" cy="100500"/>
            </a:xfrm>
            <a:prstGeom prst="rect">
              <a:avLst/>
            </a:prstGeom>
            <a:solidFill>
              <a:srgbClr val="A8B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" name="Google Shape;97;p13"/>
          <p:cNvSpPr txBox="1">
            <a:spLocks noGrp="1"/>
          </p:cNvSpPr>
          <p:nvPr>
            <p:ph type="body" idx="1"/>
          </p:nvPr>
        </p:nvSpPr>
        <p:spPr>
          <a:xfrm>
            <a:off x="412900" y="1144900"/>
            <a:ext cx="1754100" cy="3698700"/>
          </a:xfrm>
          <a:prstGeom prst="rect">
            <a:avLst/>
          </a:prstGeom>
          <a:solidFill>
            <a:srgbClr val="F0B32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body" idx="2"/>
          </p:nvPr>
        </p:nvSpPr>
        <p:spPr>
          <a:xfrm>
            <a:off x="2391075" y="1182250"/>
            <a:ext cx="6276600" cy="3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90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90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0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0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0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0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0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0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0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0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0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_AND_BODY_1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10" name="Google Shape;110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1" name="Google Shape;111;p16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12" name="Google Shape;112;p16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TITLE_AND_BODY_2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15" name="Google Shape;115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6" name="Google Shape;116;p17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17" name="Google Shape;117;p17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3">
  <p:cSld name="TITLE_AND_BODY_3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22" name="Google Shape;122;p18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4">
  <p:cSld name="TITLE_AND_BODY_4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27" name="Google Shape;127;p19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able" type="tbl">
  <p:cSld name="TABLE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-50" y="4600750"/>
            <a:ext cx="9144000" cy="582900"/>
          </a:xfrm>
          <a:prstGeom prst="rect">
            <a:avLst/>
          </a:prstGeom>
          <a:solidFill>
            <a:srgbClr val="A8B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21" name="Google Shape;21;p3"/>
          <p:cNvGrpSpPr/>
          <p:nvPr/>
        </p:nvGrpSpPr>
        <p:grpSpPr>
          <a:xfrm>
            <a:off x="3242950" y="1434375"/>
            <a:ext cx="2658100" cy="100500"/>
            <a:chOff x="412900" y="344525"/>
            <a:chExt cx="2658100" cy="100500"/>
          </a:xfrm>
        </p:grpSpPr>
        <p:sp>
          <p:nvSpPr>
            <p:cNvPr id="22" name="Google Shape;22;p3"/>
            <p:cNvSpPr/>
            <p:nvPr/>
          </p:nvSpPr>
          <p:spPr>
            <a:xfrm>
              <a:off x="2171600" y="344525"/>
              <a:ext cx="899400" cy="100500"/>
            </a:xfrm>
            <a:prstGeom prst="rect">
              <a:avLst/>
            </a:prstGeom>
            <a:solidFill>
              <a:srgbClr val="F0B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1272200" y="344525"/>
              <a:ext cx="899400" cy="100500"/>
            </a:xfrm>
            <a:prstGeom prst="rect">
              <a:avLst/>
            </a:prstGeom>
            <a:solidFill>
              <a:srgbClr val="9B2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412900" y="344525"/>
              <a:ext cx="899400" cy="100500"/>
            </a:xfrm>
            <a:prstGeom prst="rect">
              <a:avLst/>
            </a:prstGeom>
            <a:solidFill>
              <a:srgbClr val="A8B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ACHIEVE  </a:t>
            </a:r>
            <a:r>
              <a:rPr lang="en">
                <a:solidFill>
                  <a:schemeClr val="lt1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5">
  <p:cSld name="TITLE_AND_BODY_5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37" name="Google Shape;137;p21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6">
  <p:cSld name="TITLE_AND_BODY_6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42" name="Google Shape;142;p22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7">
  <p:cSld name="TITLE_AND_BODY_7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6" name="Google Shape;146;p23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47" name="Google Shape;147;p23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"/>
          <p:cNvSpPr txBox="1">
            <a:spLocks noGrp="1"/>
          </p:cNvSpPr>
          <p:nvPr>
            <p:ph type="title"/>
          </p:nvPr>
        </p:nvSpPr>
        <p:spPr>
          <a:xfrm>
            <a:off x="435895" y="3520042"/>
            <a:ext cx="82722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Gill Sans"/>
              <a:buNone/>
              <a:defRPr sz="1800" b="0">
                <a:solidFill>
                  <a:schemeClr val="accen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4"/>
          <p:cNvSpPr>
            <a:spLocks noGrp="1"/>
          </p:cNvSpPr>
          <p:nvPr>
            <p:ph type="pic" idx="2"/>
          </p:nvPr>
        </p:nvSpPr>
        <p:spPr>
          <a:xfrm>
            <a:off x="335863" y="449794"/>
            <a:ext cx="8468100" cy="26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ctr" rtl="0">
              <a:spcBef>
                <a:spcPts val="2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500"/>
              </a:spcBef>
              <a:spcAft>
                <a:spcPts val="500"/>
              </a:spcAft>
              <a:buClr>
                <a:schemeClr val="accent2"/>
              </a:buClr>
              <a:buSzPts val="1100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51" name="Google Shape;151;p24"/>
          <p:cNvSpPr txBox="1">
            <a:spLocks noGrp="1"/>
          </p:cNvSpPr>
          <p:nvPr>
            <p:ph type="body" idx="1"/>
          </p:nvPr>
        </p:nvSpPr>
        <p:spPr>
          <a:xfrm>
            <a:off x="435894" y="3945095"/>
            <a:ext cx="8272200" cy="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spcBef>
                <a:spcPts val="200"/>
              </a:spcBef>
              <a:spcAft>
                <a:spcPts val="0"/>
              </a:spcAft>
              <a:buSzPts val="800"/>
              <a:buNone/>
              <a:defRPr sz="900"/>
            </a:lvl1pPr>
            <a:lvl2pPr marL="914400" lvl="1" indent="-228600" algn="l" rtl="0">
              <a:spcBef>
                <a:spcPts val="500"/>
              </a:spcBef>
              <a:spcAft>
                <a:spcPts val="0"/>
              </a:spcAft>
              <a:buSzPts val="800"/>
              <a:buNone/>
              <a:defRPr sz="900"/>
            </a:lvl2pPr>
            <a:lvl3pPr marL="1371600" lvl="2" indent="-228600" algn="l" rtl="0">
              <a:spcBef>
                <a:spcPts val="500"/>
              </a:spcBef>
              <a:spcAft>
                <a:spcPts val="0"/>
              </a:spcAft>
              <a:buSzPts val="700"/>
              <a:buNone/>
              <a:defRPr sz="800"/>
            </a:lvl3pPr>
            <a:lvl4pPr marL="1828800" lvl="3" indent="-228600" algn="l" rtl="0">
              <a:spcBef>
                <a:spcPts val="500"/>
              </a:spcBef>
              <a:spcAft>
                <a:spcPts val="0"/>
              </a:spcAft>
              <a:buSzPts val="600"/>
              <a:buNone/>
              <a:defRPr sz="700"/>
            </a:lvl4pPr>
            <a:lvl5pPr marL="2286000" lvl="4" indent="-228600" algn="l" rtl="0">
              <a:spcBef>
                <a:spcPts val="500"/>
              </a:spcBef>
              <a:spcAft>
                <a:spcPts val="0"/>
              </a:spcAft>
              <a:buSzPts val="600"/>
              <a:buNone/>
              <a:defRPr sz="700"/>
            </a:lvl5pPr>
            <a:lvl6pPr marL="2743200" lvl="5" indent="-228600" algn="l" rtl="0">
              <a:spcBef>
                <a:spcPts val="500"/>
              </a:spcBef>
              <a:spcAft>
                <a:spcPts val="0"/>
              </a:spcAft>
              <a:buSzPts val="600"/>
              <a:buNone/>
              <a:defRPr sz="700"/>
            </a:lvl6pPr>
            <a:lvl7pPr marL="3200400" lvl="6" indent="-228600" algn="l" rtl="0">
              <a:spcBef>
                <a:spcPts val="500"/>
              </a:spcBef>
              <a:spcAft>
                <a:spcPts val="0"/>
              </a:spcAft>
              <a:buSzPts val="600"/>
              <a:buNone/>
              <a:defRPr sz="700"/>
            </a:lvl7pPr>
            <a:lvl8pPr marL="3657600" lvl="7" indent="-228600" algn="l" rtl="0">
              <a:spcBef>
                <a:spcPts val="500"/>
              </a:spcBef>
              <a:spcAft>
                <a:spcPts val="0"/>
              </a:spcAft>
              <a:buSzPts val="600"/>
              <a:buNone/>
              <a:defRPr sz="700"/>
            </a:lvl8pPr>
            <a:lvl9pPr marL="4114800" lvl="8" indent="-228600" algn="l" rtl="0">
              <a:spcBef>
                <a:spcPts val="500"/>
              </a:spcBef>
              <a:spcAft>
                <a:spcPts val="500"/>
              </a:spcAft>
              <a:buSzPts val="600"/>
              <a:buNone/>
              <a:defRPr sz="700"/>
            </a:lvl9pPr>
          </a:lstStyle>
          <a:p>
            <a:endParaRPr/>
          </a:p>
        </p:txBody>
      </p:sp>
      <p:sp>
        <p:nvSpPr>
          <p:cNvPr id="152" name="Google Shape;152;p24"/>
          <p:cNvSpPr txBox="1">
            <a:spLocks noGrp="1"/>
          </p:cNvSpPr>
          <p:nvPr>
            <p:ph type="dt" idx="10"/>
          </p:nvPr>
        </p:nvSpPr>
        <p:spPr>
          <a:xfrm>
            <a:off x="5704463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ftr" idx="11"/>
          </p:nvPr>
        </p:nvSpPr>
        <p:spPr>
          <a:xfrm>
            <a:off x="435894" y="4463858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sldNum" idx="12"/>
          </p:nvPr>
        </p:nvSpPr>
        <p:spPr>
          <a:xfrm>
            <a:off x="7918725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8">
  <p:cSld name="TITLE_AND_BODY_8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57" name="Google Shape;157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8" name="Google Shape;158;p25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59" name="Google Shape;159;p25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6"/>
          <p:cNvSpPr txBox="1">
            <a:spLocks noGrp="1"/>
          </p:cNvSpPr>
          <p:nvPr>
            <p:ph type="title"/>
          </p:nvPr>
        </p:nvSpPr>
        <p:spPr>
          <a:xfrm>
            <a:off x="902189" y="213132"/>
            <a:ext cx="73380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abin"/>
              <a:buNone/>
              <a:defRPr sz="30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body" idx="1"/>
          </p:nvPr>
        </p:nvSpPr>
        <p:spPr>
          <a:xfrm>
            <a:off x="905256" y="1590040"/>
            <a:ext cx="45948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oto Sans Symbols"/>
              <a:buChar char="▪"/>
              <a:defRPr sz="15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oto Sans Symbols"/>
              <a:buChar char="▪"/>
              <a:defRPr sz="15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2743200" marR="0" lvl="5" indent="-3238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oto Sans Symbols"/>
              <a:buChar char="▪"/>
              <a:defRPr sz="15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3200400" marR="0" lvl="6" indent="-3238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oto Sans Symbols"/>
              <a:buChar char="▪"/>
              <a:defRPr sz="15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3657600" marR="0" lvl="7" indent="-3238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oto Sans Symbols"/>
              <a:buChar char="▪"/>
              <a:defRPr sz="15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4114800" marR="0" lvl="8" indent="-32385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lt1"/>
              </a:buClr>
              <a:buSzPts val="1500"/>
              <a:buFont typeface="Noto Sans Symbols"/>
              <a:buChar char="▪"/>
              <a:defRPr sz="15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body" idx="2"/>
          </p:nvPr>
        </p:nvSpPr>
        <p:spPr>
          <a:xfrm>
            <a:off x="5841767" y="1610614"/>
            <a:ext cx="2400300" cy="25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5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Noto Sans Symbols"/>
              <a:buNone/>
              <a:defRPr sz="8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l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164" name="Google Shape;164;p26"/>
          <p:cNvSpPr txBox="1">
            <a:spLocks noGrp="1"/>
          </p:cNvSpPr>
          <p:nvPr>
            <p:ph type="dt" idx="10"/>
          </p:nvPr>
        </p:nvSpPr>
        <p:spPr>
          <a:xfrm>
            <a:off x="901700" y="4817140"/>
            <a:ext cx="2250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ftr" idx="11"/>
          </p:nvPr>
        </p:nvSpPr>
        <p:spPr>
          <a:xfrm>
            <a:off x="4197353" y="4817140"/>
            <a:ext cx="3783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sldNum" idx="12"/>
          </p:nvPr>
        </p:nvSpPr>
        <p:spPr>
          <a:xfrm>
            <a:off x="7994196" y="4817140"/>
            <a:ext cx="7098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68575" bIns="3427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9">
  <p:cSld name="TITLE_AND_BODY_9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7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69" name="Google Shape;169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0" name="Google Shape;170;p27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71" name="Google Shape;171;p27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0">
  <p:cSld name="TITLE_AND_BODY_10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8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74" name="Google Shape;174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5" name="Google Shape;175;p28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76" name="Google Shape;176;p28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1">
  <p:cSld name="TITLE_AND_BODY_11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79" name="Google Shape;179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0" name="Google Shape;180;p29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81" name="Google Shape;181;p29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2">
  <p:cSld name="TITLE_AND_BODY_12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0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84" name="Google Shape;184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5" name="Google Shape;185;p30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86" name="Google Shape;186;p30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9" name="Google Shape;29;p4"/>
          <p:cNvGrpSpPr/>
          <p:nvPr/>
        </p:nvGrpSpPr>
        <p:grpSpPr>
          <a:xfrm>
            <a:off x="3242950" y="268325"/>
            <a:ext cx="2658100" cy="100500"/>
            <a:chOff x="412900" y="344525"/>
            <a:chExt cx="2658100" cy="100500"/>
          </a:xfrm>
        </p:grpSpPr>
        <p:sp>
          <p:nvSpPr>
            <p:cNvPr id="30" name="Google Shape;30;p4"/>
            <p:cNvSpPr/>
            <p:nvPr/>
          </p:nvSpPr>
          <p:spPr>
            <a:xfrm>
              <a:off x="2171600" y="344525"/>
              <a:ext cx="899400" cy="100500"/>
            </a:xfrm>
            <a:prstGeom prst="rect">
              <a:avLst/>
            </a:prstGeom>
            <a:solidFill>
              <a:srgbClr val="F0B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1272200" y="344525"/>
              <a:ext cx="899400" cy="100500"/>
            </a:xfrm>
            <a:prstGeom prst="rect">
              <a:avLst/>
            </a:prstGeom>
            <a:solidFill>
              <a:srgbClr val="9B2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412900" y="344525"/>
              <a:ext cx="899400" cy="100500"/>
            </a:xfrm>
            <a:prstGeom prst="rect">
              <a:avLst/>
            </a:prstGeom>
            <a:solidFill>
              <a:srgbClr val="A8B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3">
  <p:cSld name="TITLE_AND_BODY_13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1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89" name="Google Shape;18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0" name="Google Shape;190;p31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91" name="Google Shape;191;p31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4">
  <p:cSld name="TITLE_AND_BODY_14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2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94" name="Google Shape;194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5" name="Google Shape;195;p32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96" name="Google Shape;196;p32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5">
  <p:cSld name="TITLE_AND_BODY_15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3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99" name="Google Shape;199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0" name="Google Shape;200;p33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201" name="Google Shape;201;p33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6">
  <p:cSld name="TITLE_AND_BODY_16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204" name="Google Shape;204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5" name="Google Shape;205;p34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206" name="Google Shape;206;p34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7">
  <p:cSld name="TITLE_AND_BODY_17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5"/>
          <p:cNvSpPr txBox="1">
            <a:spLocks noGrp="1"/>
          </p:cNvSpPr>
          <p:nvPr>
            <p:ph type="title"/>
          </p:nvPr>
        </p:nvSpPr>
        <p:spPr>
          <a:xfrm>
            <a:off x="455350" y="172900"/>
            <a:ext cx="37284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209" name="Google Shape;209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0" name="Google Shape;210;p35"/>
          <p:cNvSpPr txBox="1">
            <a:spLocks noGrp="1"/>
          </p:cNvSpPr>
          <p:nvPr>
            <p:ph type="body" idx="1"/>
          </p:nvPr>
        </p:nvSpPr>
        <p:spPr>
          <a:xfrm>
            <a:off x="311700" y="1282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●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○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Char char="■"/>
              <a:def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211" name="Google Shape;211;p35"/>
          <p:cNvCxnSpPr/>
          <p:nvPr/>
        </p:nvCxnSpPr>
        <p:spPr>
          <a:xfrm>
            <a:off x="442675" y="342000"/>
            <a:ext cx="0" cy="6978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38" name="Google Shape;38;p5"/>
          <p:cNvGrpSpPr/>
          <p:nvPr/>
        </p:nvGrpSpPr>
        <p:grpSpPr>
          <a:xfrm>
            <a:off x="3242950" y="268325"/>
            <a:ext cx="2658100" cy="100500"/>
            <a:chOff x="412900" y="344525"/>
            <a:chExt cx="2658100" cy="100500"/>
          </a:xfrm>
        </p:grpSpPr>
        <p:sp>
          <p:nvSpPr>
            <p:cNvPr id="39" name="Google Shape;39;p5"/>
            <p:cNvSpPr/>
            <p:nvPr/>
          </p:nvSpPr>
          <p:spPr>
            <a:xfrm>
              <a:off x="2171600" y="344525"/>
              <a:ext cx="899400" cy="100500"/>
            </a:xfrm>
            <a:prstGeom prst="rect">
              <a:avLst/>
            </a:prstGeom>
            <a:solidFill>
              <a:srgbClr val="F0B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5"/>
            <p:cNvSpPr/>
            <p:nvPr/>
          </p:nvSpPr>
          <p:spPr>
            <a:xfrm>
              <a:off x="1272200" y="344525"/>
              <a:ext cx="899400" cy="100500"/>
            </a:xfrm>
            <a:prstGeom prst="rect">
              <a:avLst/>
            </a:prstGeom>
            <a:solidFill>
              <a:srgbClr val="9B2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5"/>
            <p:cNvSpPr/>
            <p:nvPr/>
          </p:nvSpPr>
          <p:spPr>
            <a:xfrm>
              <a:off x="412900" y="344525"/>
              <a:ext cx="899400" cy="100500"/>
            </a:xfrm>
            <a:prstGeom prst="rect">
              <a:avLst/>
            </a:prstGeom>
            <a:solidFill>
              <a:srgbClr val="A8B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SECTION_HEADER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/>
          <p:nvPr/>
        </p:nvSpPr>
        <p:spPr>
          <a:xfrm>
            <a:off x="-50" y="4600750"/>
            <a:ext cx="9144000" cy="582900"/>
          </a:xfrm>
          <a:prstGeom prst="rect">
            <a:avLst/>
          </a:prstGeom>
          <a:solidFill>
            <a:srgbClr val="A8B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" name="Google Shape;45;p6"/>
          <p:cNvGrpSpPr/>
          <p:nvPr/>
        </p:nvGrpSpPr>
        <p:grpSpPr>
          <a:xfrm>
            <a:off x="3242950" y="1434375"/>
            <a:ext cx="2658100" cy="100500"/>
            <a:chOff x="412900" y="344525"/>
            <a:chExt cx="2658100" cy="100500"/>
          </a:xfrm>
        </p:grpSpPr>
        <p:sp>
          <p:nvSpPr>
            <p:cNvPr id="46" name="Google Shape;46;p6"/>
            <p:cNvSpPr/>
            <p:nvPr/>
          </p:nvSpPr>
          <p:spPr>
            <a:xfrm>
              <a:off x="2171600" y="344525"/>
              <a:ext cx="899400" cy="100500"/>
            </a:xfrm>
            <a:prstGeom prst="rect">
              <a:avLst/>
            </a:prstGeom>
            <a:solidFill>
              <a:srgbClr val="F0B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6"/>
            <p:cNvSpPr/>
            <p:nvPr/>
          </p:nvSpPr>
          <p:spPr>
            <a:xfrm>
              <a:off x="1272200" y="344525"/>
              <a:ext cx="899400" cy="100500"/>
            </a:xfrm>
            <a:prstGeom prst="rect">
              <a:avLst/>
            </a:prstGeom>
            <a:solidFill>
              <a:srgbClr val="9B2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6"/>
            <p:cNvSpPr/>
            <p:nvPr/>
          </p:nvSpPr>
          <p:spPr>
            <a:xfrm>
              <a:off x="412900" y="344525"/>
              <a:ext cx="899400" cy="100500"/>
            </a:xfrm>
            <a:prstGeom prst="rect">
              <a:avLst/>
            </a:prstGeom>
            <a:solidFill>
              <a:srgbClr val="A8B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" name="Google Shape;49;p6"/>
          <p:cNvSpPr txBox="1"/>
          <p:nvPr/>
        </p:nvSpPr>
        <p:spPr>
          <a:xfrm>
            <a:off x="1332475" y="2078175"/>
            <a:ext cx="6381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" sz="4800" b="1" i="0" u="none" strike="noStrike" cap="none">
                <a:solidFill>
                  <a:srgbClr val="263F8C"/>
                </a:solidFill>
                <a:latin typeface="Proxima Nova"/>
                <a:ea typeface="Proxima Nova"/>
                <a:cs typeface="Proxima Nova"/>
                <a:sym typeface="Proxima Nova"/>
              </a:rPr>
              <a:t>Thank you!</a:t>
            </a:r>
            <a:endParaRPr sz="4800" b="1" i="0" u="none" strike="noStrike" cap="none">
              <a:solidFill>
                <a:srgbClr val="263F8C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ACHIEVE  </a:t>
            </a:r>
            <a:r>
              <a:rPr lang="en">
                <a:solidFill>
                  <a:schemeClr val="lt1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3" name="Google Shape;53;p7"/>
          <p:cNvGrpSpPr/>
          <p:nvPr/>
        </p:nvGrpSpPr>
        <p:grpSpPr>
          <a:xfrm>
            <a:off x="3242950" y="268325"/>
            <a:ext cx="2658100" cy="100500"/>
            <a:chOff x="412900" y="344525"/>
            <a:chExt cx="2658100" cy="100500"/>
          </a:xfrm>
        </p:grpSpPr>
        <p:sp>
          <p:nvSpPr>
            <p:cNvPr id="54" name="Google Shape;54;p7"/>
            <p:cNvSpPr/>
            <p:nvPr/>
          </p:nvSpPr>
          <p:spPr>
            <a:xfrm>
              <a:off x="2171600" y="344525"/>
              <a:ext cx="899400" cy="100500"/>
            </a:xfrm>
            <a:prstGeom prst="rect">
              <a:avLst/>
            </a:prstGeom>
            <a:solidFill>
              <a:srgbClr val="F0B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7"/>
            <p:cNvSpPr/>
            <p:nvPr/>
          </p:nvSpPr>
          <p:spPr>
            <a:xfrm>
              <a:off x="1272200" y="344525"/>
              <a:ext cx="899400" cy="100500"/>
            </a:xfrm>
            <a:prstGeom prst="rect">
              <a:avLst/>
            </a:prstGeom>
            <a:solidFill>
              <a:srgbClr val="9B2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7"/>
            <p:cNvSpPr/>
            <p:nvPr/>
          </p:nvSpPr>
          <p:spPr>
            <a:xfrm>
              <a:off x="412900" y="344525"/>
              <a:ext cx="899400" cy="100500"/>
            </a:xfrm>
            <a:prstGeom prst="rect">
              <a:avLst/>
            </a:prstGeom>
            <a:solidFill>
              <a:srgbClr val="A8B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61" name="Google Shape;61;p8"/>
          <p:cNvGrpSpPr/>
          <p:nvPr/>
        </p:nvGrpSpPr>
        <p:grpSpPr>
          <a:xfrm>
            <a:off x="412900" y="268325"/>
            <a:ext cx="2658100" cy="100500"/>
            <a:chOff x="412900" y="344525"/>
            <a:chExt cx="2658100" cy="100500"/>
          </a:xfrm>
        </p:grpSpPr>
        <p:sp>
          <p:nvSpPr>
            <p:cNvPr id="62" name="Google Shape;62;p8"/>
            <p:cNvSpPr/>
            <p:nvPr/>
          </p:nvSpPr>
          <p:spPr>
            <a:xfrm>
              <a:off x="2171600" y="344525"/>
              <a:ext cx="899400" cy="100500"/>
            </a:xfrm>
            <a:prstGeom prst="rect">
              <a:avLst/>
            </a:prstGeom>
            <a:solidFill>
              <a:srgbClr val="F0B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8"/>
            <p:cNvSpPr/>
            <p:nvPr/>
          </p:nvSpPr>
          <p:spPr>
            <a:xfrm>
              <a:off x="1272200" y="344525"/>
              <a:ext cx="899400" cy="100500"/>
            </a:xfrm>
            <a:prstGeom prst="rect">
              <a:avLst/>
            </a:prstGeom>
            <a:solidFill>
              <a:srgbClr val="9B2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8"/>
            <p:cNvSpPr/>
            <p:nvPr/>
          </p:nvSpPr>
          <p:spPr>
            <a:xfrm>
              <a:off x="412900" y="344525"/>
              <a:ext cx="899400" cy="100500"/>
            </a:xfrm>
            <a:prstGeom prst="rect">
              <a:avLst/>
            </a:prstGeom>
            <a:solidFill>
              <a:srgbClr val="A8B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" name="Google Shape;65;p8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>
            <a:spLocks noGrp="1"/>
          </p:cNvSpPr>
          <p:nvPr>
            <p:ph type="title"/>
          </p:nvPr>
        </p:nvSpPr>
        <p:spPr>
          <a:xfrm>
            <a:off x="138810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68" name="Google Shape;68;p9"/>
          <p:cNvGrpSpPr/>
          <p:nvPr/>
        </p:nvGrpSpPr>
        <p:grpSpPr>
          <a:xfrm>
            <a:off x="3242950" y="1434375"/>
            <a:ext cx="2658100" cy="100500"/>
            <a:chOff x="412900" y="344525"/>
            <a:chExt cx="2658100" cy="100500"/>
          </a:xfrm>
        </p:grpSpPr>
        <p:sp>
          <p:nvSpPr>
            <p:cNvPr id="69" name="Google Shape;69;p9"/>
            <p:cNvSpPr/>
            <p:nvPr/>
          </p:nvSpPr>
          <p:spPr>
            <a:xfrm>
              <a:off x="2171600" y="344525"/>
              <a:ext cx="899400" cy="100500"/>
            </a:xfrm>
            <a:prstGeom prst="rect">
              <a:avLst/>
            </a:prstGeom>
            <a:solidFill>
              <a:srgbClr val="F0B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9"/>
            <p:cNvSpPr/>
            <p:nvPr/>
          </p:nvSpPr>
          <p:spPr>
            <a:xfrm>
              <a:off x="1272200" y="344525"/>
              <a:ext cx="899400" cy="100500"/>
            </a:xfrm>
            <a:prstGeom prst="rect">
              <a:avLst/>
            </a:prstGeom>
            <a:solidFill>
              <a:srgbClr val="9B2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9"/>
            <p:cNvSpPr/>
            <p:nvPr/>
          </p:nvSpPr>
          <p:spPr>
            <a:xfrm>
              <a:off x="412900" y="344525"/>
              <a:ext cx="899400" cy="100500"/>
            </a:xfrm>
            <a:prstGeom prst="rect">
              <a:avLst/>
            </a:prstGeom>
            <a:solidFill>
              <a:srgbClr val="A8B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" name="Google Shape;72;p9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265500" y="17665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subTitle" idx="1"/>
          </p:nvPr>
        </p:nvSpPr>
        <p:spPr>
          <a:xfrm>
            <a:off x="265500" y="33364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78" name="Google Shape;78;p10"/>
          <p:cNvGrpSpPr/>
          <p:nvPr/>
        </p:nvGrpSpPr>
        <p:grpSpPr>
          <a:xfrm>
            <a:off x="959050" y="416300"/>
            <a:ext cx="2658100" cy="100500"/>
            <a:chOff x="412900" y="344525"/>
            <a:chExt cx="2658100" cy="100500"/>
          </a:xfrm>
        </p:grpSpPr>
        <p:sp>
          <p:nvSpPr>
            <p:cNvPr id="79" name="Google Shape;79;p10"/>
            <p:cNvSpPr/>
            <p:nvPr/>
          </p:nvSpPr>
          <p:spPr>
            <a:xfrm>
              <a:off x="2171600" y="344525"/>
              <a:ext cx="899400" cy="100500"/>
            </a:xfrm>
            <a:prstGeom prst="rect">
              <a:avLst/>
            </a:prstGeom>
            <a:solidFill>
              <a:srgbClr val="F0B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0"/>
            <p:cNvSpPr/>
            <p:nvPr/>
          </p:nvSpPr>
          <p:spPr>
            <a:xfrm>
              <a:off x="1272200" y="344525"/>
              <a:ext cx="899400" cy="100500"/>
            </a:xfrm>
            <a:prstGeom prst="rect">
              <a:avLst/>
            </a:prstGeom>
            <a:solidFill>
              <a:srgbClr val="9B2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0"/>
            <p:cNvSpPr/>
            <p:nvPr/>
          </p:nvSpPr>
          <p:spPr>
            <a:xfrm>
              <a:off x="412900" y="344525"/>
              <a:ext cx="899400" cy="100500"/>
            </a:xfrm>
            <a:prstGeom prst="rect">
              <a:avLst/>
            </a:prstGeom>
            <a:solidFill>
              <a:srgbClr val="A8B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9B22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" name="Google Shape;82;p10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263F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‹#›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2242"/>
              </a:buClr>
              <a:buSzPts val="2800"/>
              <a:buFont typeface="Proxima Nova"/>
              <a:buNone/>
              <a:defRPr sz="2800" b="1" i="0" u="none" strike="noStrike" cap="none">
                <a:solidFill>
                  <a:srgbClr val="9B224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Char char="●"/>
              <a:defRPr sz="1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6"/>
          <p:cNvSpPr txBox="1">
            <a:spLocks noGrp="1"/>
          </p:cNvSpPr>
          <p:nvPr>
            <p:ph type="ctrTitle"/>
          </p:nvPr>
        </p:nvSpPr>
        <p:spPr>
          <a:xfrm>
            <a:off x="311704" y="192479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200" dirty="0"/>
              <a:t>ACHIEVE: </a:t>
            </a:r>
            <a:endParaRPr sz="42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200" dirty="0"/>
              <a:t>Progress Monitoring Enhancements</a:t>
            </a:r>
            <a:endParaRPr sz="42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dirty="0">
                <a:solidFill>
                  <a:schemeClr val="lt1"/>
                </a:solidFill>
              </a:rPr>
              <a:t> </a:t>
            </a:r>
            <a:endParaRPr sz="1900" dirty="0">
              <a:solidFill>
                <a:schemeClr val="lt1"/>
              </a:solidFill>
            </a:endParaRPr>
          </a:p>
        </p:txBody>
      </p:sp>
      <p:sp>
        <p:nvSpPr>
          <p:cNvPr id="217" name="Google Shape;217;p3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5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5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Teams must answer:</a:t>
            </a:r>
            <a:endParaRPr sz="2000" b="1">
              <a:solidFill>
                <a:srgbClr val="263F8C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Are we increasing or decreasing something?</a:t>
            </a:r>
            <a:endParaRPr b="1"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Increase→ At/Above</a:t>
            </a:r>
            <a:endParaRPr sz="1800"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Decrease→At/Below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How many data points are required?</a:t>
            </a:r>
            <a:endParaRPr b="1"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Depends on the skill type</a:t>
            </a:r>
            <a:endParaRPr sz="1800"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Prevents “one good day” mastery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b="1">
                <a:solidFill>
                  <a:schemeClr val="dk1"/>
                </a:solidFill>
              </a:rPr>
              <a:t>Under what conditions?</a:t>
            </a:r>
            <a:endParaRPr b="1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Consecutively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Independently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Across Settings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Within a timeframe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81" name="Google Shape;281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Deep Dive: What Goal Mastery Means</a:t>
            </a:r>
            <a:endParaRPr dirty="0"/>
          </a:p>
        </p:txBody>
      </p:sp>
      <p:sp>
        <p:nvSpPr>
          <p:cNvPr id="282" name="Google Shape;282;p45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10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6"/>
          <p:cNvSpPr txBox="1">
            <a:spLocks noGrp="1"/>
          </p:cNvSpPr>
          <p:nvPr>
            <p:ph type="body" idx="1"/>
          </p:nvPr>
        </p:nvSpPr>
        <p:spPr>
          <a:xfrm>
            <a:off x="415925" y="1533275"/>
            <a:ext cx="4052700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Teams consider:</a:t>
            </a:r>
            <a:endParaRPr sz="2000">
              <a:solidFill>
                <a:srgbClr val="263F8C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Type of skill</a:t>
            </a:r>
            <a:endParaRPr b="1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Discrete vs. complex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Variability of Performance</a:t>
            </a:r>
            <a:endParaRPr b="1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Prevents “one good day” mastery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Frequency of Measurement</a:t>
            </a:r>
            <a:endParaRPr b="1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Daily vs. weekly data collection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</p:txBody>
      </p:sp>
      <p:sp>
        <p:nvSpPr>
          <p:cNvPr id="288" name="Google Shape;288;p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 Teams Determine Data Points &amp; Mastery Conditions</a:t>
            </a:r>
            <a:endParaRPr/>
          </a:p>
        </p:txBody>
      </p:sp>
      <p:sp>
        <p:nvSpPr>
          <p:cNvPr id="289" name="Google Shape;289;p46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11</a:t>
            </a:fld>
            <a:endParaRPr b="0">
              <a:solidFill>
                <a:srgbClr val="000000"/>
              </a:solidFill>
            </a:endParaRPr>
          </a:p>
        </p:txBody>
      </p:sp>
      <p:sp>
        <p:nvSpPr>
          <p:cNvPr id="290" name="Google Shape;290;p46"/>
          <p:cNvSpPr txBox="1">
            <a:spLocks noGrp="1"/>
          </p:cNvSpPr>
          <p:nvPr>
            <p:ph type="body" idx="1"/>
          </p:nvPr>
        </p:nvSpPr>
        <p:spPr>
          <a:xfrm>
            <a:off x="4691075" y="1533275"/>
            <a:ext cx="4141200" cy="23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Teams consider:</a:t>
            </a:r>
            <a:endParaRPr sz="150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Generalization needs</a:t>
            </a:r>
            <a:endParaRPr b="1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Across people, setting, materials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Independence expectations</a:t>
            </a:r>
            <a:endParaRPr b="1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With or without support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Functional use of the skill</a:t>
            </a:r>
            <a:endParaRPr b="1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What mastery must look like in real life</a:t>
            </a:r>
            <a:endParaRPr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Academic (Fluency)</a:t>
            </a:r>
            <a:r>
              <a:rPr lang="en" sz="2000"/>
              <a:t>: At/Above 130 wcpm for 3 consecutive weeks.</a:t>
            </a: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 b="1"/>
              <a:t>Academic (Accuracy): </a:t>
            </a:r>
            <a:r>
              <a:rPr lang="en" sz="2000"/>
              <a:t>At/Above 80% accuracy across 3 sessions.</a:t>
            </a: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 b="1"/>
              <a:t>Behavior</a:t>
            </a:r>
            <a:r>
              <a:rPr lang="en" sz="2000"/>
              <a:t>: At/Below 2 incidents per week across 4 weeks.</a:t>
            </a: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000" b="1"/>
              <a:t>Communication</a:t>
            </a:r>
            <a:r>
              <a:rPr lang="en" sz="2000"/>
              <a:t>: At/Above 80% successful requests across 3 sessions without prompts.</a:t>
            </a:r>
            <a:endParaRPr sz="2000"/>
          </a:p>
        </p:txBody>
      </p:sp>
      <p:sp>
        <p:nvSpPr>
          <p:cNvPr id="303" name="Google Shape;303;p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 Mastery Examples (By Domain)</a:t>
            </a:r>
            <a:endParaRPr/>
          </a:p>
        </p:txBody>
      </p:sp>
      <p:sp>
        <p:nvSpPr>
          <p:cNvPr id="304" name="Google Shape;304;p48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12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9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Providers will now see:</a:t>
            </a:r>
            <a:endParaRPr sz="2000">
              <a:solidFill>
                <a:srgbClr val="263F8C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Cleaner accordion layout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Baseline, target, and mastery criteria grouped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Phase lines + comments aligned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Alternating color bands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Previously Entered data and Graph consolidated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CC0000"/>
              </a:solidFill>
            </a:endParaRPr>
          </a:p>
        </p:txBody>
      </p:sp>
      <p:sp>
        <p:nvSpPr>
          <p:cNvPr id="310" name="Google Shape;310;p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Progress Monitoring: What it looks like</a:t>
            </a:r>
            <a:endParaRPr/>
          </a:p>
        </p:txBody>
      </p:sp>
      <p:sp>
        <p:nvSpPr>
          <p:cNvPr id="311" name="Google Shape;311;p49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13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0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14</a:t>
            </a:fld>
            <a:endParaRPr b="0">
              <a:solidFill>
                <a:srgbClr val="000000"/>
              </a:solidFill>
            </a:endParaRPr>
          </a:p>
        </p:txBody>
      </p:sp>
      <p:pic>
        <p:nvPicPr>
          <p:cNvPr id="319" name="Google Shape;319;p50" descr="Screenshot of ACHIEVE new goal layou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17725"/>
            <a:ext cx="6278099" cy="1789325"/>
          </a:xfrm>
          <a:prstGeom prst="rect">
            <a:avLst/>
          </a:prstGeom>
          <a:noFill/>
          <a:ln w="28575" cap="flat" cmpd="sng">
            <a:solidFill>
              <a:srgbClr val="263F8C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16" name="Google Shape;316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ACHIEVE Goal Enhancements</a:t>
            </a:r>
            <a:endParaRPr dirty="0"/>
          </a:p>
        </p:txBody>
      </p:sp>
      <p:pic>
        <p:nvPicPr>
          <p:cNvPr id="320" name="Google Shape;320;p50" descr="Screenshot of ACHIEVE Goal Nicknam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18857" y="2168434"/>
            <a:ext cx="4913432" cy="2494792"/>
          </a:xfrm>
          <a:prstGeom prst="rect">
            <a:avLst/>
          </a:prstGeom>
          <a:noFill/>
          <a:ln w="28575" cap="flat" cmpd="sng">
            <a:solidFill>
              <a:srgbClr val="263F8C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1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15</a:t>
            </a:fld>
            <a:endParaRPr b="0">
              <a:solidFill>
                <a:srgbClr val="000000"/>
              </a:solidFill>
            </a:endParaRPr>
          </a:p>
        </p:txBody>
      </p:sp>
      <p:pic>
        <p:nvPicPr>
          <p:cNvPr id="328" name="Google Shape;328;p51" descr="Screenshot of ACHIEVE Graph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5792" y="1123644"/>
            <a:ext cx="5012415" cy="3736381"/>
          </a:xfrm>
          <a:prstGeom prst="rect">
            <a:avLst/>
          </a:prstGeom>
          <a:noFill/>
          <a:ln w="28575" cap="flat" cmpd="sng">
            <a:solidFill>
              <a:srgbClr val="263F8C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5" name="Google Shape;325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ACHIEVE Graph and Progress History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Progress Entry Enhancements</a:t>
            </a:r>
            <a:endParaRPr/>
          </a:p>
        </p:txBody>
      </p:sp>
      <p:sp>
        <p:nvSpPr>
          <p:cNvPr id="334" name="Google Shape;334;p52"/>
          <p:cNvSpPr txBox="1">
            <a:spLocks noGrp="1"/>
          </p:cNvSpPr>
          <p:nvPr>
            <p:ph type="body" idx="1"/>
          </p:nvPr>
        </p:nvSpPr>
        <p:spPr>
          <a:xfrm>
            <a:off x="672900" y="1046850"/>
            <a:ext cx="7677000" cy="30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Updates include:</a:t>
            </a:r>
            <a:endParaRPr sz="2000" b="1">
              <a:solidFill>
                <a:srgbClr val="263F8C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No longer required to enter a value for Phase Line and Comment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 sz="1600">
                <a:solidFill>
                  <a:schemeClr val="dk1"/>
                </a:solidFill>
              </a:rPr>
              <a:t>Extended Absence Continued</a:t>
            </a:r>
            <a:endParaRPr sz="1600">
              <a:solidFill>
                <a:schemeClr val="dk1"/>
              </a:solidFill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Refusal to Complete</a:t>
            </a:r>
            <a:endParaRPr sz="16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Standardized options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Improved layout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CC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</a:endParaRPr>
          </a:p>
        </p:txBody>
      </p:sp>
      <p:sp>
        <p:nvSpPr>
          <p:cNvPr id="335" name="Google Shape;335;p52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16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3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17</a:t>
            </a:fld>
            <a:endParaRPr b="0">
              <a:solidFill>
                <a:srgbClr val="000000"/>
              </a:solidFill>
            </a:endParaRPr>
          </a:p>
        </p:txBody>
      </p:sp>
      <p:pic>
        <p:nvPicPr>
          <p:cNvPr id="343" name="Google Shape;343;p53" descr="Screenshot of where to find ACHIEVE multiple data entry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113249"/>
            <a:ext cx="4098125" cy="3451875"/>
          </a:xfrm>
          <a:prstGeom prst="rect">
            <a:avLst/>
          </a:prstGeom>
          <a:noFill/>
          <a:ln w="28575" cap="flat" cmpd="sng">
            <a:solidFill>
              <a:srgbClr val="263F8C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41" name="Google Shape;341;p53"/>
          <p:cNvSpPr txBox="1">
            <a:spLocks noGrp="1"/>
          </p:cNvSpPr>
          <p:nvPr>
            <p:ph type="body" idx="1"/>
          </p:nvPr>
        </p:nvSpPr>
        <p:spPr>
          <a:xfrm>
            <a:off x="179825" y="1113250"/>
            <a:ext cx="4260300" cy="40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Providers can now:</a:t>
            </a:r>
            <a:endParaRPr sz="2000" b="1">
              <a:solidFill>
                <a:srgbClr val="263F8C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Enter multiple dates at once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 multiple values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 notes efficiently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Auto-generate additional data rows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View scale icons to open the goal’s scale model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Save each row individually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See last entered date for quick references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Click the Progress Entry Multiple</a:t>
            </a:r>
            <a:endParaRPr/>
          </a:p>
        </p:txBody>
      </p:sp>
      <p:sp>
        <p:nvSpPr>
          <p:cNvPr id="340" name="Google Shape;340;p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75F55"/>
              </a:buClr>
              <a:buSzPts val="4800"/>
              <a:buFont typeface="Twentieth Century"/>
              <a:buNone/>
            </a:pPr>
            <a:r>
              <a:rPr lang="en"/>
              <a:t>Multiple Data Entry Modal</a:t>
            </a:r>
            <a:endParaRPr i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4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18</a:t>
            </a:fld>
            <a:endParaRPr b="0">
              <a:solidFill>
                <a:srgbClr val="000000"/>
              </a:solidFill>
            </a:endParaRPr>
          </a:p>
        </p:txBody>
      </p:sp>
      <p:pic>
        <p:nvPicPr>
          <p:cNvPr id="2" name="Picture 1" descr="Screenshot of ACHIEVE multiple data entry">
            <a:extLst>
              <a:ext uri="{FF2B5EF4-FFF2-40B4-BE49-F238E27FC236}">
                <a16:creationId xmlns:a16="http://schemas.microsoft.com/office/drawing/2014/main" id="{2FCBF451-6AD6-4701-B8DD-1677C87AF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525" y="1819414"/>
            <a:ext cx="7973538" cy="943107"/>
          </a:xfrm>
          <a:prstGeom prst="rect">
            <a:avLst/>
          </a:prstGeom>
        </p:spPr>
      </p:pic>
      <p:sp>
        <p:nvSpPr>
          <p:cNvPr id="348" name="Google Shape;348;p5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Multiple Data Entry Features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5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19</a:t>
            </a:fld>
            <a:endParaRPr b="0">
              <a:solidFill>
                <a:srgbClr val="000000"/>
              </a:solidFill>
            </a:endParaRPr>
          </a:p>
        </p:txBody>
      </p:sp>
      <p:pic>
        <p:nvPicPr>
          <p:cNvPr id="2" name="Picture 1" descr="Screenshot of ACHIEVE's new icons">
            <a:extLst>
              <a:ext uri="{FF2B5EF4-FFF2-40B4-BE49-F238E27FC236}">
                <a16:creationId xmlns:a16="http://schemas.microsoft.com/office/drawing/2014/main" id="{855B9591-3757-4BF6-8DF0-C028AD9DF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56" y="3755368"/>
            <a:ext cx="7973538" cy="943107"/>
          </a:xfrm>
          <a:prstGeom prst="rect">
            <a:avLst/>
          </a:prstGeom>
        </p:spPr>
      </p:pic>
      <p:pic>
        <p:nvPicPr>
          <p:cNvPr id="361" name="Google Shape;361;p55" descr="Screenshot of ACHIEVE scale modal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2225" y="1017725"/>
            <a:ext cx="3968775" cy="2658050"/>
          </a:xfrm>
          <a:prstGeom prst="rect">
            <a:avLst/>
          </a:prstGeom>
          <a:noFill/>
          <a:ln w="28575" cap="flat" cmpd="sng">
            <a:solidFill>
              <a:srgbClr val="263F8C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59" name="Google Shape;359;p55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263F8C"/>
                </a:solidFill>
              </a:rPr>
              <a:t>ACHIEVE now prevents:</a:t>
            </a:r>
            <a:endParaRPr sz="2000" b="1">
              <a:solidFill>
                <a:srgbClr val="263F8C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Entering values above a scale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Entering values below a scale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Scale descriptors shown in modal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i="1"/>
          </a:p>
        </p:txBody>
      </p:sp>
      <p:sp>
        <p:nvSpPr>
          <p:cNvPr id="357" name="Google Shape;357;p5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Scale Goals: Guardrails Added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7"/>
          <p:cNvSpPr txBox="1">
            <a:spLocks noGrp="1"/>
          </p:cNvSpPr>
          <p:nvPr>
            <p:ph type="title"/>
          </p:nvPr>
        </p:nvSpPr>
        <p:spPr>
          <a:xfrm>
            <a:off x="311700" y="4577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Included in this Release </a:t>
            </a:r>
            <a:endParaRPr sz="2600"/>
          </a:p>
        </p:txBody>
      </p:sp>
      <p:sp>
        <p:nvSpPr>
          <p:cNvPr id="223" name="Google Shape;223;p37"/>
          <p:cNvSpPr txBox="1">
            <a:spLocks noGrp="1"/>
          </p:cNvSpPr>
          <p:nvPr>
            <p:ph type="body" idx="1"/>
          </p:nvPr>
        </p:nvSpPr>
        <p:spPr>
          <a:xfrm>
            <a:off x="384725" y="1082900"/>
            <a:ext cx="8520600" cy="417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Enhancements include:</a:t>
            </a:r>
            <a:endParaRPr sz="2000" b="1">
              <a:solidFill>
                <a:srgbClr val="263F8C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Goal Creation Enhancements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Progress Monitoring Redesign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Graphs and Data History Enhancements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Multiple Data Entry Enhancements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Service &amp; LRE Section Alignment Updates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Scale Model &amp; Comments Enhancements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IFSP Service Log and Documentation Enhancements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IEP View Page Updates (including restored View Graphs button)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4" name="Google Shape;224;p37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2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75F55"/>
              </a:buClr>
              <a:buSzPts val="4800"/>
              <a:buFont typeface="Twentieth Century"/>
              <a:buNone/>
            </a:pPr>
            <a:r>
              <a:rPr lang="en"/>
              <a:t>Graphs and Data History</a:t>
            </a:r>
            <a:endParaRPr i="1"/>
          </a:p>
        </p:txBody>
      </p:sp>
      <p:sp>
        <p:nvSpPr>
          <p:cNvPr id="367" name="Google Shape;367;p56"/>
          <p:cNvSpPr txBox="1">
            <a:spLocks noGrp="1"/>
          </p:cNvSpPr>
          <p:nvPr>
            <p:ph type="body" idx="1"/>
          </p:nvPr>
        </p:nvSpPr>
        <p:spPr>
          <a:xfrm>
            <a:off x="311700" y="1112603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Providers will notice:</a:t>
            </a:r>
            <a:endParaRPr sz="2000">
              <a:solidFill>
                <a:srgbClr val="263F8C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Goal Nickname used as graph title 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Milestones shown on timeline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Full graph is now read-only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Data History now includes</a:t>
            </a:r>
            <a:endParaRPr>
              <a:solidFill>
                <a:schemeClr val="dk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Baseline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Target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Monitoring criteria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68" name="Google Shape;368;p56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20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8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21</a:t>
            </a:fld>
            <a:endParaRPr b="0">
              <a:solidFill>
                <a:srgbClr val="000000"/>
              </a:solidFill>
            </a:endParaRPr>
          </a:p>
        </p:txBody>
      </p:sp>
      <p:sp>
        <p:nvSpPr>
          <p:cNvPr id="382" name="Google Shape;382;p58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21</a:t>
            </a:fld>
            <a:endParaRPr b="0">
              <a:solidFill>
                <a:srgbClr val="000000"/>
              </a:solidFill>
            </a:endParaRPr>
          </a:p>
        </p:txBody>
      </p:sp>
      <p:pic>
        <p:nvPicPr>
          <p:cNvPr id="384" name="Google Shape;384;p58" descr="Screenshot of ACHIEVE service layou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0525" y="880675"/>
            <a:ext cx="4875525" cy="3416400"/>
          </a:xfrm>
          <a:prstGeom prst="rect">
            <a:avLst/>
          </a:prstGeom>
          <a:noFill/>
          <a:ln w="28575" cap="flat" cmpd="sng">
            <a:solidFill>
              <a:srgbClr val="263F8C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83" name="Google Shape;383;p58"/>
          <p:cNvSpPr txBox="1">
            <a:spLocks noGrp="1"/>
          </p:cNvSpPr>
          <p:nvPr>
            <p:ph type="body" idx="1"/>
          </p:nvPr>
        </p:nvSpPr>
        <p:spPr>
          <a:xfrm>
            <a:off x="187250" y="863550"/>
            <a:ext cx="3883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Changes include:</a:t>
            </a:r>
            <a:endParaRPr sz="2000" b="1">
              <a:solidFill>
                <a:srgbClr val="263F8C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b="1">
                <a:solidFill>
                  <a:schemeClr val="dk1"/>
                </a:solidFill>
              </a:rPr>
              <a:t>“Gen Ed Removal” </a:t>
            </a:r>
            <a:r>
              <a:rPr lang="en">
                <a:solidFill>
                  <a:schemeClr val="dk1"/>
                </a:solidFill>
              </a:rPr>
              <a:t>renamed </a:t>
            </a:r>
            <a:r>
              <a:rPr lang="en" b="1">
                <a:solidFill>
                  <a:schemeClr val="dk1"/>
                </a:solidFill>
              </a:rPr>
              <a:t>Special Education Environments</a:t>
            </a:r>
            <a:endParaRPr b="1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New </a:t>
            </a:r>
            <a:r>
              <a:rPr lang="en" b="1">
                <a:solidFill>
                  <a:schemeClr val="dk1"/>
                </a:solidFill>
              </a:rPr>
              <a:t>General Education Environments </a:t>
            </a:r>
            <a:r>
              <a:rPr lang="en">
                <a:solidFill>
                  <a:schemeClr val="dk1"/>
                </a:solidFill>
              </a:rPr>
              <a:t>column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Automatic environment minute calculations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Cleaner spacing and alignment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</p:txBody>
      </p:sp>
      <p:sp>
        <p:nvSpPr>
          <p:cNvPr id="381" name="Google Shape;381;p58"/>
          <p:cNvSpPr txBox="1">
            <a:spLocks noGrp="1"/>
          </p:cNvSpPr>
          <p:nvPr>
            <p:ph type="title"/>
          </p:nvPr>
        </p:nvSpPr>
        <p:spPr>
          <a:xfrm>
            <a:off x="311700" y="3079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Services: Updated Layout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9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22</a:t>
            </a:fld>
            <a:endParaRPr b="0">
              <a:solidFill>
                <a:srgbClr val="000000"/>
              </a:solidFill>
            </a:endParaRPr>
          </a:p>
        </p:txBody>
      </p:sp>
      <p:pic>
        <p:nvPicPr>
          <p:cNvPr id="392" name="Google Shape;392;p59" descr="Screenshot of LR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6249" y="1342974"/>
            <a:ext cx="5416051" cy="2268975"/>
          </a:xfrm>
          <a:prstGeom prst="rect">
            <a:avLst/>
          </a:prstGeom>
          <a:noFill/>
          <a:ln w="28575" cap="flat" cmpd="sng">
            <a:solidFill>
              <a:srgbClr val="263F8C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91" name="Google Shape;391;p5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289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Providers now see:</a:t>
            </a:r>
            <a:endParaRPr sz="2000" b="1">
              <a:solidFill>
                <a:srgbClr val="263F8C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Updated layout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Updated static text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Revised output tables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New connections to service entries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</p:txBody>
      </p:sp>
      <p:sp>
        <p:nvSpPr>
          <p:cNvPr id="389" name="Google Shape;389;p5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500"/>
              </a:spcAft>
              <a:buNone/>
            </a:pPr>
            <a:r>
              <a:rPr lang="en"/>
              <a:t>LRE: Updated View</a:t>
            </a:r>
            <a:endParaRPr sz="2600">
              <a:solidFill>
                <a:srgbClr val="263F8C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60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23</a:t>
            </a:fld>
            <a:endParaRPr b="0">
              <a:solidFill>
                <a:srgbClr val="000000"/>
              </a:solidFill>
            </a:endParaRPr>
          </a:p>
        </p:txBody>
      </p:sp>
      <p:sp>
        <p:nvSpPr>
          <p:cNvPr id="397" name="Google Shape;397;p6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Changes include:</a:t>
            </a:r>
            <a:endParaRPr sz="2000" b="1">
              <a:solidFill>
                <a:srgbClr val="263F8C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Entry through Quick Access only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View-only log entries display when opened from the main log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Editable entries available only through Quick Access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Cleaner, simpler display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Fewer clicks</a:t>
            </a:r>
            <a:endParaRPr/>
          </a:p>
        </p:txBody>
      </p:sp>
      <p:sp>
        <p:nvSpPr>
          <p:cNvPr id="398" name="Google Shape;398;p6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IFSP: Service Log Updates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1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24</a:t>
            </a:fld>
            <a:endParaRPr b="0">
              <a:solidFill>
                <a:srgbClr val="000000"/>
              </a:solidFill>
            </a:endParaRPr>
          </a:p>
        </p:txBody>
      </p:sp>
      <p:sp>
        <p:nvSpPr>
          <p:cNvPr id="404" name="Google Shape;404;p6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</a:pPr>
            <a:r>
              <a:rPr lang="en" sz="2000" b="1">
                <a:solidFill>
                  <a:srgbClr val="263F8C"/>
                </a:solidFill>
              </a:rPr>
              <a:t>Providers can now:</a:t>
            </a:r>
            <a:endParaRPr sz="2000" b="1">
              <a:solidFill>
                <a:srgbClr val="263F8C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Search by title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Filter by document type (IEP, IFSP, PWN, Reports, Amendments, Meeting Notices)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b="1">
              <a:solidFill>
                <a:srgbClr val="FF000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405" name="Google Shape;405;p6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Documentation Search Enhancements</a:t>
            </a:r>
            <a:endParaRPr i="1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62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25</a:t>
            </a:fld>
            <a:endParaRPr b="0">
              <a:solidFill>
                <a:srgbClr val="000000"/>
              </a:solidFill>
            </a:endParaRPr>
          </a:p>
        </p:txBody>
      </p:sp>
      <p:sp>
        <p:nvSpPr>
          <p:cNvPr id="411" name="Google Shape;411;p6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Families will see</a:t>
            </a:r>
            <a:r>
              <a:rPr lang="en" sz="2000" b="1"/>
              <a:t>: </a:t>
            </a:r>
            <a:endParaRPr sz="2000" b="1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Clearer mastery wording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Monitoring notes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Data Range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Revised Service tables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Cleaner formatting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0000"/>
              </a:solidFill>
            </a:endParaRPr>
          </a:p>
        </p:txBody>
      </p:sp>
      <p:sp>
        <p:nvSpPr>
          <p:cNvPr id="412" name="Google Shape;412;p6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Printed IEP Changes</a:t>
            </a:r>
            <a:endParaRPr i="1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63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26</a:t>
            </a:fld>
            <a:endParaRPr b="0">
              <a:solidFill>
                <a:srgbClr val="000000"/>
              </a:solidFill>
            </a:endParaRPr>
          </a:p>
        </p:txBody>
      </p:sp>
      <p:sp>
        <p:nvSpPr>
          <p:cNvPr id="420" name="Google Shape;420;p6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9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Families will see:</a:t>
            </a:r>
            <a:endParaRPr sz="2000" b="1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Updated service logs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Monitoring summaries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Updated title “Early Access/Special Education”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Cleaner formatting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Data ranges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 b="1">
              <a:solidFill>
                <a:srgbClr val="FF0000"/>
              </a:solidFill>
            </a:endParaRPr>
          </a:p>
        </p:txBody>
      </p:sp>
      <p:sp>
        <p:nvSpPr>
          <p:cNvPr id="418" name="Google Shape;418;p6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Printed IFSP Changes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Archive Enhancements: IEP and IFSP</a:t>
            </a:r>
            <a:endParaRPr/>
          </a:p>
        </p:txBody>
      </p:sp>
      <p:sp>
        <p:nvSpPr>
          <p:cNvPr id="426" name="Google Shape;426;p64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27</a:t>
            </a:fld>
            <a:endParaRPr b="0">
              <a:solidFill>
                <a:srgbClr val="000000"/>
              </a:solidFill>
            </a:endParaRPr>
          </a:p>
        </p:txBody>
      </p:sp>
      <p:sp>
        <p:nvSpPr>
          <p:cNvPr id="427" name="Google Shape;427;p6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9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ACHIEVE now automatically creates an archive version at exit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Archive includes all progress monitoring data through the exit date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Captures the plan and data as of that time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Ensures accurate records for transfers, audits, and compliance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Progress Monitoring Output Enhancements</a:t>
            </a:r>
            <a:endParaRPr/>
          </a:p>
        </p:txBody>
      </p:sp>
      <p:sp>
        <p:nvSpPr>
          <p:cNvPr id="433" name="Google Shape;433;p65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28</a:t>
            </a:fld>
            <a:endParaRPr b="0">
              <a:solidFill>
                <a:srgbClr val="000000"/>
              </a:solidFill>
            </a:endParaRPr>
          </a:p>
        </p:txBody>
      </p:sp>
      <p:sp>
        <p:nvSpPr>
          <p:cNvPr id="434" name="Google Shape;434;p6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9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Monitoring notes are now included in the printed output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Date range displayed to show which data points are included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Graphs now include a key explaining each line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Progress Reports titles now include the IEP/IFSP data range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More transparent, family-friendly and compliant reporting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75F55"/>
              </a:buClr>
              <a:buSzPts val="4800"/>
              <a:buFont typeface="Twentieth Century"/>
              <a:buNone/>
            </a:pPr>
            <a:r>
              <a:rPr lang="en"/>
              <a:t>Key Takeaways</a:t>
            </a:r>
            <a:endParaRPr i="1"/>
          </a:p>
        </p:txBody>
      </p:sp>
      <p:sp>
        <p:nvSpPr>
          <p:cNvPr id="440" name="Google Shape;440;p66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29</a:t>
            </a:fld>
            <a:endParaRPr b="0">
              <a:solidFill>
                <a:srgbClr val="000000"/>
              </a:solidFill>
            </a:endParaRPr>
          </a:p>
        </p:txBody>
      </p:sp>
      <p:sp>
        <p:nvSpPr>
          <p:cNvPr id="441" name="Google Shape;441;p6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These updates support:</a:t>
            </a:r>
            <a:endParaRPr sz="2000" b="1">
              <a:solidFill>
                <a:srgbClr val="263F8C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Consistency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Clarity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Data integrity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Provider efficiency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Family Understanding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Accurate monitoring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8"/>
          <p:cNvSpPr txBox="1">
            <a:spLocks noGrp="1"/>
          </p:cNvSpPr>
          <p:nvPr>
            <p:ph type="title"/>
          </p:nvPr>
        </p:nvSpPr>
        <p:spPr>
          <a:xfrm>
            <a:off x="311700" y="3615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we will cover</a:t>
            </a:r>
            <a:endParaRPr sz="2600"/>
          </a:p>
        </p:txBody>
      </p:sp>
      <p:sp>
        <p:nvSpPr>
          <p:cNvPr id="230" name="Google Shape;230;p38"/>
          <p:cNvSpPr txBox="1">
            <a:spLocks noGrp="1"/>
          </p:cNvSpPr>
          <p:nvPr>
            <p:ph type="body" idx="1"/>
          </p:nvPr>
        </p:nvSpPr>
        <p:spPr>
          <a:xfrm>
            <a:off x="374250" y="1090515"/>
            <a:ext cx="8520600" cy="341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We will walk through</a:t>
            </a:r>
            <a:endParaRPr sz="2000" b="1">
              <a:solidFill>
                <a:srgbClr val="263F8C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Why the updates were needed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What changed in the system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How to use the new components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Where providers’ workflow shifts occur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What stays the same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What to look for when opening an IEP or IFSP after the release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231" name="Google Shape;231;p38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3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67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30</a:t>
            </a:fld>
            <a:endParaRPr b="0">
              <a:solidFill>
                <a:srgbClr val="000000"/>
              </a:solidFill>
            </a:endParaRPr>
          </a:p>
        </p:txBody>
      </p:sp>
      <p:pic>
        <p:nvPicPr>
          <p:cNvPr id="449" name="Google Shape;449;p67" descr="ACHIEVE 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4000" y="1601134"/>
            <a:ext cx="3616000" cy="110660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6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75F55"/>
              </a:buClr>
              <a:buSzPts val="4800"/>
              <a:buFont typeface="Twentieth Century"/>
              <a:buNone/>
            </a:pPr>
            <a:r>
              <a:rPr lang="en"/>
              <a:t>Thank You </a:t>
            </a:r>
            <a:endParaRPr i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9"/>
          <p:cNvSpPr txBox="1">
            <a:spLocks noGrp="1"/>
          </p:cNvSpPr>
          <p:nvPr>
            <p:ph type="title"/>
          </p:nvPr>
        </p:nvSpPr>
        <p:spPr>
          <a:xfrm>
            <a:off x="311700" y="3773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These Changes</a:t>
            </a:r>
            <a:endParaRPr/>
          </a:p>
        </p:txBody>
      </p:sp>
      <p:sp>
        <p:nvSpPr>
          <p:cNvPr id="237" name="Google Shape;237;p39"/>
          <p:cNvSpPr txBox="1">
            <a:spLocks noGrp="1"/>
          </p:cNvSpPr>
          <p:nvPr>
            <p:ph type="body" idx="1"/>
          </p:nvPr>
        </p:nvSpPr>
        <p:spPr>
          <a:xfrm>
            <a:off x="311700" y="1210203"/>
            <a:ext cx="8520600" cy="384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These enhancements improve:</a:t>
            </a:r>
            <a:endParaRPr sz="2000" b="1">
              <a:solidFill>
                <a:srgbClr val="263F8C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Clarity for families and teams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Consistency across Iowa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Data integrity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Usability (less scrolling, fewer clicks)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Progress monitoring reliability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38" name="Google Shape;238;p39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4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IEP Goal Creation: Updated Fields</a:t>
            </a:r>
            <a:endParaRPr/>
          </a:p>
        </p:txBody>
      </p:sp>
      <p:sp>
        <p:nvSpPr>
          <p:cNvPr id="244" name="Google Shape;244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New fields visible to providers:</a:t>
            </a:r>
            <a:endParaRPr sz="2000" b="1">
              <a:solidFill>
                <a:srgbClr val="263F8C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b="1">
                <a:solidFill>
                  <a:schemeClr val="dk1"/>
                </a:solidFill>
              </a:rPr>
              <a:t>Goal Nickname</a:t>
            </a:r>
            <a:r>
              <a:rPr lang="en">
                <a:solidFill>
                  <a:schemeClr val="dk1"/>
                </a:solidFill>
              </a:rPr>
              <a:t> (Required)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b="1">
                <a:solidFill>
                  <a:schemeClr val="dk1"/>
                </a:solidFill>
              </a:rPr>
              <a:t>Objective Nickname</a:t>
            </a:r>
            <a:r>
              <a:rPr lang="en">
                <a:solidFill>
                  <a:schemeClr val="dk1"/>
                </a:solidFill>
              </a:rPr>
              <a:t> (Optional)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b="1">
                <a:solidFill>
                  <a:schemeClr val="dk1"/>
                </a:solidFill>
              </a:rPr>
              <a:t>Standardized Mastery Fields</a:t>
            </a:r>
            <a:r>
              <a:rPr lang="en">
                <a:solidFill>
                  <a:schemeClr val="dk1"/>
                </a:solidFill>
              </a:rPr>
              <a:t>:</a:t>
            </a:r>
            <a:endParaRPr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At/Above or At/Below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Number of Data Points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Goal Mastery Description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“Other” added to “Listed Assessment”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63F8C"/>
                </a:solidFill>
              </a:rPr>
              <a:t>Helper text exists under several fields</a:t>
            </a:r>
            <a:endParaRPr sz="2000" b="1">
              <a:solidFill>
                <a:srgbClr val="263F8C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2100">
              <a:solidFill>
                <a:schemeClr val="dk1"/>
              </a:solidFill>
            </a:endParaRPr>
          </a:p>
        </p:txBody>
      </p:sp>
      <p:sp>
        <p:nvSpPr>
          <p:cNvPr id="245" name="Google Shape;245;p40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5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1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6</a:t>
            </a:fld>
            <a:endParaRPr b="0">
              <a:solidFill>
                <a:srgbClr val="000000"/>
              </a:solidFill>
            </a:endParaRPr>
          </a:p>
        </p:txBody>
      </p:sp>
      <p:pic>
        <p:nvPicPr>
          <p:cNvPr id="253" name="Google Shape;253;p41" descr="Screenshot of ACHIEVE Goal Mastery pag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996" y="1047499"/>
            <a:ext cx="6512100" cy="1792975"/>
          </a:xfrm>
          <a:prstGeom prst="rect">
            <a:avLst/>
          </a:prstGeom>
          <a:noFill/>
          <a:ln w="28575" cap="flat" cmpd="sng">
            <a:solidFill>
              <a:srgbClr val="263F8C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Picture 1" descr="Screenshot of Annual Measurable Goal">
            <a:extLst>
              <a:ext uri="{FF2B5EF4-FFF2-40B4-BE49-F238E27FC236}">
                <a16:creationId xmlns:a16="http://schemas.microsoft.com/office/drawing/2014/main" id="{814566F5-C15E-4596-AE92-8C4471B288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3236" y="2075242"/>
            <a:ext cx="4841612" cy="2648036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sp>
        <p:nvSpPr>
          <p:cNvPr id="250" name="Google Shape;250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Goal, Objectives, and Mastery: What it looks like 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2"/>
          <p:cNvSpPr txBox="1">
            <a:spLocks noGrp="1"/>
          </p:cNvSpPr>
          <p:nvPr>
            <p:ph type="body" idx="1"/>
          </p:nvPr>
        </p:nvSpPr>
        <p:spPr>
          <a:xfrm>
            <a:off x="311700" y="1543125"/>
            <a:ext cx="8520600" cy="25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500" b="1">
                <a:solidFill>
                  <a:srgbClr val="263F8C"/>
                </a:solidFill>
              </a:rPr>
              <a:t>Goal Mastery = the specific, objective condition under which the goal is considered met</a:t>
            </a:r>
            <a:r>
              <a:rPr lang="en" sz="3500">
                <a:solidFill>
                  <a:srgbClr val="263F8C"/>
                </a:solidFill>
              </a:rPr>
              <a:t>. </a:t>
            </a:r>
            <a:endParaRPr sz="3300"/>
          </a:p>
        </p:txBody>
      </p:sp>
      <p:sp>
        <p:nvSpPr>
          <p:cNvPr id="260" name="Google Shape;260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Goal Mastery Means</a:t>
            </a:r>
            <a:endParaRPr dirty="0"/>
          </a:p>
        </p:txBody>
      </p:sp>
      <p:sp>
        <p:nvSpPr>
          <p:cNvPr id="261" name="Google Shape;261;p42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7</a:t>
            </a:fld>
            <a:endParaRPr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75F55"/>
              </a:buClr>
              <a:buSzPts val="4800"/>
              <a:buFont typeface="Twentieth Century"/>
              <a:buNone/>
            </a:pPr>
            <a:r>
              <a:rPr lang="en"/>
              <a:t>Why Goal Mastery Changed</a:t>
            </a:r>
            <a:endParaRPr/>
          </a:p>
        </p:txBody>
      </p:sp>
      <p:sp>
        <p:nvSpPr>
          <p:cNvPr id="267" name="Google Shape;267;p43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8</a:t>
            </a:fld>
            <a:endParaRPr b="0">
              <a:solidFill>
                <a:srgbClr val="000000"/>
              </a:solidFill>
            </a:endParaRPr>
          </a:p>
        </p:txBody>
      </p:sp>
      <p:sp>
        <p:nvSpPr>
          <p:cNvPr id="268" name="Google Shape;268;p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Twentieth Century"/>
              <a:buNone/>
            </a:pPr>
            <a:r>
              <a:rPr lang="en" sz="2000" b="1">
                <a:solidFill>
                  <a:srgbClr val="263F8C"/>
                </a:solidFill>
              </a:rPr>
              <a:t>Previously:</a:t>
            </a:r>
            <a:endParaRPr sz="2000" b="1">
              <a:solidFill>
                <a:srgbClr val="263F8C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Mastery statements varied across teams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Narrative descriptions lacked precision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Progress monitoring decisions differed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Families had difficulty understanding how mastery was determined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75F55"/>
              </a:buClr>
              <a:buSzPts val="4800"/>
              <a:buFont typeface="Twentieth Century"/>
              <a:buNone/>
            </a:pPr>
            <a:r>
              <a:rPr lang="en"/>
              <a:t>Not Decision-Making Rules</a:t>
            </a:r>
            <a:endParaRPr/>
          </a:p>
        </p:txBody>
      </p:sp>
      <p:sp>
        <p:nvSpPr>
          <p:cNvPr id="274" name="Google Shape;274;p44"/>
          <p:cNvSpPr txBox="1">
            <a:spLocks noGrp="1"/>
          </p:cNvSpPr>
          <p:nvPr>
            <p:ph type="sldNum" idx="12"/>
          </p:nvPr>
        </p:nvSpPr>
        <p:spPr>
          <a:xfrm>
            <a:off x="6686825" y="4663225"/>
            <a:ext cx="23343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/>
              <a:t>ACHIEVE  </a:t>
            </a:r>
            <a:r>
              <a:rPr lang="en">
                <a:solidFill>
                  <a:srgbClr val="A8BADB"/>
                </a:solidFill>
              </a:rPr>
              <a:t>|</a:t>
            </a:r>
            <a:r>
              <a:rPr lang="en"/>
              <a:t>  Iowa IDEA</a:t>
            </a:r>
            <a:r>
              <a:rPr lang="en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" b="0">
                <a:solidFill>
                  <a:srgbClr val="000000"/>
                </a:solidFill>
              </a:rPr>
              <a:t>9</a:t>
            </a:fld>
            <a:endParaRPr b="0">
              <a:solidFill>
                <a:srgbClr val="000000"/>
              </a:solidFill>
            </a:endParaRPr>
          </a:p>
        </p:txBody>
      </p:sp>
      <p:sp>
        <p:nvSpPr>
          <p:cNvPr id="275" name="Google Shape;275;p44"/>
          <p:cNvSpPr txBox="1">
            <a:spLocks noGrp="1"/>
          </p:cNvSpPr>
          <p:nvPr>
            <p:ph type="body" idx="1"/>
          </p:nvPr>
        </p:nvSpPr>
        <p:spPr>
          <a:xfrm>
            <a:off x="368575" y="12468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Twentieth Century"/>
              <a:buNone/>
            </a:pPr>
            <a:r>
              <a:rPr lang="en" sz="2000" b="1">
                <a:solidFill>
                  <a:srgbClr val="263F8C"/>
                </a:solidFill>
              </a:rPr>
              <a:t>Mastery components:</a:t>
            </a:r>
            <a:endParaRPr sz="2000" b="1">
              <a:solidFill>
                <a:srgbClr val="263F8C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Organize information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Increase clarity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Reduce interpretation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1155C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1046</Words>
  <Application>Microsoft Office PowerPoint</Application>
  <PresentationFormat>On-screen Show (16:9)</PresentationFormat>
  <Paragraphs>218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Twentieth Century</vt:lpstr>
      <vt:lpstr>Lato Black</vt:lpstr>
      <vt:lpstr>Proxima Nova</vt:lpstr>
      <vt:lpstr>Arial</vt:lpstr>
      <vt:lpstr>Gill Sans</vt:lpstr>
      <vt:lpstr>Noto Sans Symbols</vt:lpstr>
      <vt:lpstr>Libre Baskerville</vt:lpstr>
      <vt:lpstr>Cabin</vt:lpstr>
      <vt:lpstr>Lato</vt:lpstr>
      <vt:lpstr>Calibri</vt:lpstr>
      <vt:lpstr>Simple Light</vt:lpstr>
      <vt:lpstr>ACHIEVE:  Progress Monitoring Enhancements  </vt:lpstr>
      <vt:lpstr>What’s Included in this Release </vt:lpstr>
      <vt:lpstr>What we will cover</vt:lpstr>
      <vt:lpstr>Why These Changes</vt:lpstr>
      <vt:lpstr>IEP Goal Creation: Updated Fields</vt:lpstr>
      <vt:lpstr>Goal, Objectives, and Mastery: What it looks like </vt:lpstr>
      <vt:lpstr>What Goal Mastery Means</vt:lpstr>
      <vt:lpstr>Why Goal Mastery Changed</vt:lpstr>
      <vt:lpstr>Not Decision-Making Rules</vt:lpstr>
      <vt:lpstr>Deep Dive: What Goal Mastery Means</vt:lpstr>
      <vt:lpstr>How do Teams Determine Data Points &amp; Mastery Conditions</vt:lpstr>
      <vt:lpstr>Goal Mastery Examples (By Domain)</vt:lpstr>
      <vt:lpstr>Progress Monitoring: What it looks like</vt:lpstr>
      <vt:lpstr>ACHIEVE Goal Enhancements</vt:lpstr>
      <vt:lpstr>ACHIEVE Graph and Progress History</vt:lpstr>
      <vt:lpstr>Progress Entry Enhancements</vt:lpstr>
      <vt:lpstr>Multiple Data Entry Modal</vt:lpstr>
      <vt:lpstr>Multiple Data Entry Features</vt:lpstr>
      <vt:lpstr>Scale Goals: Guardrails Added</vt:lpstr>
      <vt:lpstr>Graphs and Data History</vt:lpstr>
      <vt:lpstr>Services: Updated Layout</vt:lpstr>
      <vt:lpstr>LRE: Updated View</vt:lpstr>
      <vt:lpstr>IFSP: Service Log Updates</vt:lpstr>
      <vt:lpstr>Documentation Search Enhancements</vt:lpstr>
      <vt:lpstr>Printed IEP Changes</vt:lpstr>
      <vt:lpstr>Printed IFSP Changes</vt:lpstr>
      <vt:lpstr>Archive Enhancements: IEP and IFSP</vt:lpstr>
      <vt:lpstr>Progress Monitoring Output Enhancements</vt:lpstr>
      <vt:lpstr>Key Takeaways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ACHIEVE:  Progress Monitoring Enhancements Released: December 4, 2025 Go Live Date: December 5, 2025</dc:title>
  <dc:creator>Hall, Katherine</dc:creator>
  <cp:lastModifiedBy>Albers, Lisa [IDOE]</cp:lastModifiedBy>
  <cp:revision>9</cp:revision>
  <dcterms:modified xsi:type="dcterms:W3CDTF">2025-12-05T17:58:02Z</dcterms:modified>
</cp:coreProperties>
</file>