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7">
          <p15:clr>
            <a:srgbClr val="747775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f5KqNP750IEc++cICrogztk6a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E8A3ED-6817-4842-BEAF-132735418FE4}">
  <a:tblStyle styleId="{DEE8A3ED-6817-4842-BEAF-132735418F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369" autoAdjust="0"/>
  </p:normalViewPr>
  <p:slideViewPr>
    <p:cSldViewPr snapToGrid="0">
      <p:cViewPr varScale="1">
        <p:scale>
          <a:sx n="66" d="100"/>
          <a:sy n="66" d="100"/>
        </p:scale>
        <p:origin x="996" y="66"/>
      </p:cViewPr>
      <p:guideLst>
        <p:guide orient="horz" pos="35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9bdc4a70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8" name="Google Shape;48;g39bdc4a70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bdc4a70e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9bdc4a70e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bdc4a70e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bdc4a70e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</a:ext>
              </a:extLs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bdc4a70e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bdc4a70e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19582bce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19582bce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bdc4a70e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42" name="Google Shape;142;g39bdc4a70e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bdc4a70e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9bdc4a70e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bdc4a70e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9bdc4a70e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bdc4a70e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9bdc4a70e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bdc4a70e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9bdc4a70e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bdc4a70e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9bdc4a70e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9bdc4a70e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55" name="Google Shape;55;g39bdc4a70e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bdc4a70e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9bdc4a70e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bdc4a70e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01" name="Google Shape;201;g39bdc4a70e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bdc4a70e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bdc4a70e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bdc4a70e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214" name="Google Shape;214;g39bdc4a70e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bdc4a70e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9bdc4a70e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bfbf69c2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bfbf69c2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bdc4a70e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9bdc4a70e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bdc4a70e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/>
          </a:p>
        </p:txBody>
      </p:sp>
      <p:sp>
        <p:nvSpPr>
          <p:cNvPr id="239" name="Google Shape;239;g39bdc4a70e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d221589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9d2215893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bdc4a70e7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250" name="Google Shape;250;g39bdc4a70e7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bdc4a70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9bdc4a70e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9bdc4a70e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57" name="Google Shape;257;g39bdc4a70e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bdc4a70e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63" name="Google Shape;263;g39bdc4a70e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bdc4a70e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269" name="Google Shape;269;g39bdc4a70e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bdc4a70e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74" name="Google Shape;74;g39bdc4a70e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9bdc4a70e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39bdc4a70e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bdc4a70e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88" name="Google Shape;88;g39bdc4a70e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bdc4a70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9bdc4a70e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bfbf69c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bfbf69c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bdc4a70e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bdc4a70e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  <a:defRPr sz="4500" b="1">
                <a:solidFill>
                  <a:srgbClr val="0361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  <a:defRPr sz="2400" b="1">
                <a:solidFill>
                  <a:srgbClr val="03617A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0" y="6429983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2894" y="6429982"/>
            <a:ext cx="8009106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8e45b333e0_0_1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38e45b333e0_0_1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38e45b333e0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87b4a1102f_1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387b4a1102f_1_145"/>
          <p:cNvSpPr txBox="1">
            <a:spLocks noGrp="1"/>
          </p:cNvSpPr>
          <p:nvPr>
            <p:ph type="sldNum" idx="12"/>
          </p:nvPr>
        </p:nvSpPr>
        <p:spPr>
          <a:xfrm>
            <a:off x="8915766" y="6217633"/>
            <a:ext cx="3112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 b="1">
                <a:solidFill>
                  <a:srgbClr val="9B2242"/>
                </a:solidFill>
              </a:defRPr>
            </a:lvl1pPr>
            <a:lvl2pPr lvl="1">
              <a:buNone/>
              <a:defRPr sz="1900" b="1">
                <a:solidFill>
                  <a:srgbClr val="9B2242"/>
                </a:solidFill>
              </a:defRPr>
            </a:lvl2pPr>
            <a:lvl3pPr lvl="2">
              <a:buNone/>
              <a:defRPr sz="1900" b="1">
                <a:solidFill>
                  <a:srgbClr val="9B2242"/>
                </a:solidFill>
              </a:defRPr>
            </a:lvl3pPr>
            <a:lvl4pPr lvl="3">
              <a:buNone/>
              <a:defRPr sz="1900" b="1">
                <a:solidFill>
                  <a:srgbClr val="9B2242"/>
                </a:solidFill>
              </a:defRPr>
            </a:lvl4pPr>
            <a:lvl5pPr lvl="4">
              <a:buNone/>
              <a:defRPr sz="1900" b="1">
                <a:solidFill>
                  <a:srgbClr val="9B2242"/>
                </a:solidFill>
              </a:defRPr>
            </a:lvl5pPr>
            <a:lvl6pPr lvl="5">
              <a:buNone/>
              <a:defRPr sz="1900" b="1">
                <a:solidFill>
                  <a:srgbClr val="9B2242"/>
                </a:solidFill>
              </a:defRPr>
            </a:lvl6pPr>
            <a:lvl7pPr lvl="6">
              <a:buNone/>
              <a:defRPr sz="1900" b="1">
                <a:solidFill>
                  <a:srgbClr val="9B2242"/>
                </a:solidFill>
              </a:defRPr>
            </a:lvl7pPr>
            <a:lvl8pPr lvl="7">
              <a:buNone/>
              <a:defRPr sz="1900" b="1">
                <a:solidFill>
                  <a:srgbClr val="9B2242"/>
                </a:solidFill>
              </a:defRPr>
            </a:lvl8pPr>
            <a:lvl9pPr lvl="8">
              <a:buNone/>
              <a:defRPr sz="1900" b="1">
                <a:solidFill>
                  <a:srgbClr val="9B224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Iowa Plus  </a:t>
            </a:r>
            <a:r>
              <a:rPr lang="en-US">
                <a:solidFill>
                  <a:srgbClr val="263F8C"/>
                </a:solidFill>
              </a:rPr>
              <a:t>|</a:t>
            </a:r>
            <a:r>
              <a:rPr lang="en-US"/>
              <a:t>  Iowa IDEA</a:t>
            </a:r>
            <a:r>
              <a:rPr lang="en-US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-US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  <p:grpSp>
        <p:nvGrpSpPr>
          <p:cNvPr id="42" name="Google Shape;42;g387b4a1102f_1_145"/>
          <p:cNvGrpSpPr/>
          <p:nvPr/>
        </p:nvGrpSpPr>
        <p:grpSpPr>
          <a:xfrm>
            <a:off x="4297093" y="357758"/>
            <a:ext cx="3597510" cy="133997"/>
            <a:chOff x="3202850" y="268325"/>
            <a:chExt cx="2698200" cy="100500"/>
          </a:xfrm>
        </p:grpSpPr>
        <p:sp>
          <p:nvSpPr>
            <p:cNvPr id="43" name="Google Shape;43;g387b4a1102f_1_145"/>
            <p:cNvSpPr/>
            <p:nvPr/>
          </p:nvSpPr>
          <p:spPr>
            <a:xfrm>
              <a:off x="5001650" y="2683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9B2242"/>
                </a:solidFill>
              </a:endParaRPr>
            </a:p>
          </p:txBody>
        </p:sp>
        <p:sp>
          <p:nvSpPr>
            <p:cNvPr id="44" name="Google Shape;44;g387b4a1102f_1_145"/>
            <p:cNvSpPr/>
            <p:nvPr/>
          </p:nvSpPr>
          <p:spPr>
            <a:xfrm>
              <a:off x="4102250" y="268325"/>
              <a:ext cx="899400" cy="100500"/>
            </a:xfrm>
            <a:prstGeom prst="rect">
              <a:avLst/>
            </a:prstGeom>
            <a:solidFill>
              <a:srgbClr val="263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9B2242"/>
                </a:solidFill>
              </a:endParaRPr>
            </a:p>
          </p:txBody>
        </p:sp>
        <p:sp>
          <p:nvSpPr>
            <p:cNvPr id="45" name="Google Shape;45;g387b4a1102f_1_145"/>
            <p:cNvSpPr/>
            <p:nvPr/>
          </p:nvSpPr>
          <p:spPr>
            <a:xfrm>
              <a:off x="3202850" y="2683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9B2242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programs-services/secondary-transition#servic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39bdc4a70e7_0_5" descr="Special Education Policy and Practice Webinar Serie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58" y="726224"/>
            <a:ext cx="11782263" cy="33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B18BF1-6390-4326-8284-6D811CB4A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457" y="2300975"/>
            <a:ext cx="9914273" cy="2160104"/>
          </a:xfrm>
        </p:spPr>
        <p:txBody>
          <a:bodyPr/>
          <a:lstStyle/>
          <a:p>
            <a:r>
              <a:rPr lang="en-US" dirty="0"/>
              <a:t>Secondary Transition</a:t>
            </a:r>
          </a:p>
        </p:txBody>
      </p:sp>
      <p:sp>
        <p:nvSpPr>
          <p:cNvPr id="51" name="Google Shape;51;g39bdc4a70e7_0_5"/>
          <p:cNvSpPr txBox="1">
            <a:spLocks noGrp="1"/>
          </p:cNvSpPr>
          <p:nvPr>
            <p:ph type="subTitle" idx="1"/>
          </p:nvPr>
        </p:nvSpPr>
        <p:spPr>
          <a:xfrm>
            <a:off x="2011838" y="4423779"/>
            <a:ext cx="9914273" cy="670729"/>
          </a:xfrm>
        </p:spPr>
        <p:txBody>
          <a:bodyPr/>
          <a:lstStyle/>
          <a:p>
            <a:pPr lvl="0"/>
            <a:r>
              <a:rPr lang="en-US" dirty="0"/>
              <a:t>November 12, 2025</a:t>
            </a:r>
          </a:p>
        </p:txBody>
      </p:sp>
      <p:pic>
        <p:nvPicPr>
          <p:cNvPr id="52" name="Google Shape;52;g39bdc4a70e7_0_5" descr="Iowa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972" y="5599160"/>
            <a:ext cx="5790057" cy="53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bdc4a70e7_0_7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Services: Defined</a:t>
            </a:r>
            <a:endParaRPr/>
          </a:p>
        </p:txBody>
      </p:sp>
      <p:sp>
        <p:nvSpPr>
          <p:cNvPr id="117" name="Google Shape;117;g39bdc4a70e7_0_78"/>
          <p:cNvSpPr txBox="1">
            <a:spLocks noGrp="1"/>
          </p:cNvSpPr>
          <p:nvPr>
            <p:ph type="body" idx="1"/>
          </p:nvPr>
        </p:nvSpPr>
        <p:spPr>
          <a:xfrm>
            <a:off x="193725" y="1158550"/>
            <a:ext cx="11929800" cy="479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1" indent="-393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Designed to be </a:t>
            </a:r>
            <a:r>
              <a:rPr lang="en-US" sz="2600" b="1"/>
              <a:t>within a results-oriented process</a:t>
            </a:r>
            <a:r>
              <a:rPr lang="en-US" sz="2600"/>
              <a:t> that is focused on improving the academic and functional achievement of the child; and</a:t>
            </a:r>
            <a:endParaRPr sz="260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/>
              <a:t>Facilitates the child’s movement from school to post-school activities</a:t>
            </a:r>
            <a:r>
              <a:rPr lang="en-US" sz="2600"/>
              <a:t>, including postsecondary education, vocational education, integrated employment (including supported employment), continuing and adult education, adult services, independent living or community participation</a:t>
            </a:r>
            <a:endParaRPr sz="2600"/>
          </a:p>
        </p:txBody>
      </p:sp>
      <p:sp>
        <p:nvSpPr>
          <p:cNvPr id="118" name="Google Shape;118;g39bdc4a70e7_0_78"/>
          <p:cNvSpPr txBox="1"/>
          <p:nvPr/>
        </p:nvSpPr>
        <p:spPr>
          <a:xfrm>
            <a:off x="6621525" y="5882275"/>
            <a:ext cx="55020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</a:rPr>
              <a:t>281 Iowa Admin. Code r. 281.41.43; 34 C.F.R 300.43</a:t>
            </a:r>
            <a:endParaRPr sz="17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bdc4a70e7_0_9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Services: The IEP</a:t>
            </a:r>
            <a:endParaRPr/>
          </a:p>
        </p:txBody>
      </p:sp>
      <p:sp>
        <p:nvSpPr>
          <p:cNvPr id="124" name="Google Shape;124;g39bdc4a70e7_0_90"/>
          <p:cNvSpPr txBox="1">
            <a:spLocks noGrp="1"/>
          </p:cNvSpPr>
          <p:nvPr>
            <p:ph type="body" idx="1"/>
          </p:nvPr>
        </p:nvSpPr>
        <p:spPr>
          <a:xfrm>
            <a:off x="689100" y="952300"/>
            <a:ext cx="10813800" cy="485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Beginning</a:t>
            </a:r>
            <a:r>
              <a:rPr lang="en-US" sz="2500" b="1"/>
              <a:t> not later than the first IEP to be in effect when the child turns 14</a:t>
            </a:r>
            <a:r>
              <a:rPr lang="en-US" sz="2500"/>
              <a:t>, </a:t>
            </a:r>
            <a:r>
              <a:rPr lang="en-US" sz="2500" b="1"/>
              <a:t>or younger</a:t>
            </a:r>
            <a:r>
              <a:rPr lang="en-US" sz="2500"/>
              <a:t> if determined appropriate by the IEP team, and updated annually, thereafter, the IEP must include: </a:t>
            </a:r>
            <a:endParaRPr sz="25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500" b="1"/>
              <a:t>Appropriate measurable postsecondary goals based upon age-appropriate transition assessments</a:t>
            </a:r>
            <a:r>
              <a:rPr lang="en-US" sz="2500"/>
              <a:t> related to training, education, employment, and, where appropriate, independent living skills;</a:t>
            </a:r>
            <a:endParaRPr sz="25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-US" sz="2500"/>
              <a:t>The </a:t>
            </a:r>
            <a:r>
              <a:rPr lang="en-US" sz="2500" b="1"/>
              <a:t>transition services, including courses of study, needed</a:t>
            </a:r>
            <a:r>
              <a:rPr lang="en-US" sz="2500"/>
              <a:t> to assist the child in reaching those goals.</a:t>
            </a:r>
            <a:endParaRPr sz="2500"/>
          </a:p>
        </p:txBody>
      </p:sp>
      <p:sp>
        <p:nvSpPr>
          <p:cNvPr id="125" name="Google Shape;125;g39bdc4a70e7_0_90"/>
          <p:cNvSpPr txBox="1"/>
          <p:nvPr/>
        </p:nvSpPr>
        <p:spPr>
          <a:xfrm>
            <a:off x="6546300" y="5936825"/>
            <a:ext cx="56457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</a:rPr>
              <a:t>281 Iowa Admin. Code r. 41.320(2); 34 C.F.R 300.320(b)</a:t>
            </a:r>
            <a:endParaRPr sz="17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bdc4a70e7_0_8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Services: Individualized</a:t>
            </a:r>
            <a:endParaRPr/>
          </a:p>
        </p:txBody>
      </p:sp>
      <p:sp>
        <p:nvSpPr>
          <p:cNvPr id="131" name="Google Shape;131;g39bdc4a70e7_0_84"/>
          <p:cNvSpPr txBox="1">
            <a:spLocks noGrp="1"/>
          </p:cNvSpPr>
          <p:nvPr>
            <p:ph type="body" idx="1"/>
          </p:nvPr>
        </p:nvSpPr>
        <p:spPr>
          <a:xfrm>
            <a:off x="79650" y="1190825"/>
            <a:ext cx="12032700" cy="470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700"/>
              <a:t>Is based on the</a:t>
            </a:r>
            <a:r>
              <a:rPr lang="en-US" sz="2700" b="1"/>
              <a:t> individual child’s needs</a:t>
            </a:r>
            <a:r>
              <a:rPr lang="en-US" sz="2700"/>
              <a:t>, taking into account the child’s </a:t>
            </a:r>
            <a:r>
              <a:rPr lang="en-US" sz="2700" b="1"/>
              <a:t>strengths, preferences and interests</a:t>
            </a:r>
            <a:r>
              <a:rPr lang="en-US" sz="2700"/>
              <a:t>; and includes the following: </a:t>
            </a:r>
            <a:endParaRPr sz="2700"/>
          </a:p>
          <a:p>
            <a:pPr marL="914400" lvl="1" indent="-3810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2400"/>
              <a:buAutoNum type="arabicParenBoth"/>
            </a:pPr>
            <a:r>
              <a:rPr lang="en-US" sz="2400"/>
              <a:t>Instruction; 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Both"/>
            </a:pPr>
            <a:r>
              <a:rPr lang="en-US" sz="2400"/>
              <a:t>Related services; 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Both"/>
            </a:pPr>
            <a:r>
              <a:rPr lang="en-US" sz="2400"/>
              <a:t>Community experiences; 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Both"/>
            </a:pPr>
            <a:r>
              <a:rPr lang="en-US" sz="2400"/>
              <a:t>The development of employment and other post-school adult living objectives; 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Both"/>
            </a:pPr>
            <a:r>
              <a:rPr lang="en-US" sz="2400"/>
              <a:t>If appropriate, acquisition of daily living skills and provision of a functional vocational evaluation. </a:t>
            </a:r>
            <a:endParaRPr sz="2400"/>
          </a:p>
        </p:txBody>
      </p:sp>
      <p:sp>
        <p:nvSpPr>
          <p:cNvPr id="132" name="Google Shape;132;g39bdc4a70e7_0_84"/>
          <p:cNvSpPr txBox="1"/>
          <p:nvPr/>
        </p:nvSpPr>
        <p:spPr>
          <a:xfrm>
            <a:off x="6880450" y="5972050"/>
            <a:ext cx="53115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</a:rPr>
              <a:t>281 Iowa Admin. Code r. 281.41.43; 34 C.F.R 300.43</a:t>
            </a:r>
            <a:endParaRPr sz="17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19582bcee_0_3"/>
          <p:cNvSpPr txBox="1">
            <a:spLocks noGrp="1"/>
          </p:cNvSpPr>
          <p:nvPr>
            <p:ph type="body" idx="1"/>
          </p:nvPr>
        </p:nvSpPr>
        <p:spPr>
          <a:xfrm>
            <a:off x="422850" y="879200"/>
            <a:ext cx="11080200" cy="493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700"/>
              <a:t>If IEP meeting purpose includes consideration of postsecondary goals and the transition services needed: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</a:t>
            </a:r>
            <a:r>
              <a:rPr lang="en-US" sz="2700" b="1"/>
              <a:t>student must be invited </a:t>
            </a:r>
            <a:r>
              <a:rPr lang="en-US" sz="2700"/>
              <a:t>that meeting</a:t>
            </a:r>
            <a:endParaRPr sz="2700"/>
          </a:p>
          <a:p>
            <a:pPr marL="142875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en-US" sz="2700"/>
              <a:t>If the student does not attend, other steps to </a:t>
            </a:r>
            <a:r>
              <a:rPr lang="en-US" sz="2700" b="1"/>
              <a:t>ensure the student’s preferences and interests are considered</a:t>
            </a:r>
            <a:r>
              <a:rPr lang="en-US" sz="2700"/>
              <a:t> 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 representative of </a:t>
            </a:r>
            <a:r>
              <a:rPr lang="en-US" sz="2700" b="1"/>
              <a:t>any participating agency</a:t>
            </a:r>
            <a:r>
              <a:rPr lang="en-US" sz="2700"/>
              <a:t> that is likely to be responsible for </a:t>
            </a:r>
            <a:r>
              <a:rPr lang="en-US" sz="2700" b="1"/>
              <a:t>providing or paying for transition services</a:t>
            </a:r>
            <a:endParaRPr sz="2700" b="1"/>
          </a:p>
          <a:p>
            <a:pPr marL="142875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en-US" sz="2700"/>
              <a:t>To the extent appropriate, and with the consent of the parents or a child who has reached the age of majority</a:t>
            </a:r>
            <a:endParaRPr sz="2700"/>
          </a:p>
        </p:txBody>
      </p:sp>
      <p:sp>
        <p:nvSpPr>
          <p:cNvPr id="138" name="Google Shape;138;g3a19582bcee_0_3"/>
          <p:cNvSpPr txBox="1"/>
          <p:nvPr/>
        </p:nvSpPr>
        <p:spPr>
          <a:xfrm>
            <a:off x="6279025" y="5972050"/>
            <a:ext cx="59127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</a:rPr>
              <a:t>281 Iowa Admin. Code r. 281.321(2); 34 C.F.R 300.321(b)</a:t>
            </a:r>
            <a:endParaRPr sz="1700" i="1">
              <a:solidFill>
                <a:schemeClr val="dk1"/>
              </a:solidFill>
            </a:endParaRPr>
          </a:p>
        </p:txBody>
      </p:sp>
      <p:sp>
        <p:nvSpPr>
          <p:cNvPr id="139" name="Google Shape;139;g3a19582bcee_0_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Services: IEP Team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bdc4a70e7_0_96"/>
          <p:cNvSpPr txBox="1">
            <a:spLocks noGrp="1"/>
          </p:cNvSpPr>
          <p:nvPr>
            <p:ph type="title"/>
          </p:nvPr>
        </p:nvSpPr>
        <p:spPr>
          <a:xfrm>
            <a:off x="651456" y="2430125"/>
            <a:ext cx="10733400" cy="28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Compliance and Improved Outcomes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bdc4a70e7_0_100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Indicator B13: Student Voice and Participation</a:t>
            </a:r>
            <a:endParaRPr/>
          </a:p>
        </p:txBody>
      </p:sp>
      <p:sp>
        <p:nvSpPr>
          <p:cNvPr id="150" name="Google Shape;150;g39bdc4a70e7_0_100"/>
          <p:cNvSpPr txBox="1"/>
          <p:nvPr/>
        </p:nvSpPr>
        <p:spPr>
          <a:xfrm>
            <a:off x="2198525" y="793725"/>
            <a:ext cx="97059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student was invited to the IEP meeting and the IEP includes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student’s strengths, interests and preferences.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1" name="Google Shape;151;g39bdc4a70e7_0_100"/>
          <p:cNvSpPr txBox="1"/>
          <p:nvPr/>
        </p:nvSpPr>
        <p:spPr>
          <a:xfrm>
            <a:off x="2198525" y="3621502"/>
            <a:ext cx="97059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Self Determination/Self Advocacy:</a:t>
            </a:r>
            <a:r>
              <a:rPr lang="en-US" sz="1800">
                <a:solidFill>
                  <a:schemeClr val="dk1"/>
                </a:solidFill>
              </a:rPr>
              <a:t> Research-based for education and employment outcomes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Youth Autonomy/Decision Making: </a:t>
            </a:r>
            <a:r>
              <a:rPr lang="en-US" sz="1800">
                <a:solidFill>
                  <a:schemeClr val="dk1"/>
                </a:solidFill>
              </a:rPr>
              <a:t>Research-based for education and employment outcomes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2" name="Google Shape;152;g39bdc4a70e7_0_100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206" y="5614405"/>
            <a:ext cx="3159952" cy="65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9bdc4a70e7_0_100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663" y="952975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bdc4a70e7_0_132"/>
          <p:cNvSpPr txBox="1">
            <a:spLocks noGrp="1"/>
          </p:cNvSpPr>
          <p:nvPr>
            <p:ph type="title"/>
          </p:nvPr>
        </p:nvSpPr>
        <p:spPr>
          <a:xfrm>
            <a:off x="103751" y="0"/>
            <a:ext cx="11852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Indicator B13: Transition Services Provider Participation</a:t>
            </a:r>
            <a:endParaRPr/>
          </a:p>
        </p:txBody>
      </p:sp>
      <p:sp>
        <p:nvSpPr>
          <p:cNvPr id="159" name="Google Shape;159;g39bdc4a70e7_0_132"/>
          <p:cNvSpPr txBox="1"/>
          <p:nvPr/>
        </p:nvSpPr>
        <p:spPr>
          <a:xfrm>
            <a:off x="1787500" y="809275"/>
            <a:ext cx="10234800" cy="3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A </a:t>
            </a:r>
            <a:r>
              <a:rPr lang="en-US" sz="3000" b="1">
                <a:solidFill>
                  <a:schemeClr val="dk1"/>
                </a:solidFill>
              </a:rPr>
              <a:t>representative of each participating agency</a:t>
            </a:r>
            <a:r>
              <a:rPr lang="en-US" sz="3000">
                <a:solidFill>
                  <a:schemeClr val="dk1"/>
                </a:solidFill>
              </a:rPr>
              <a:t> was invited to the IEP Team meeting </a:t>
            </a:r>
            <a:r>
              <a:rPr lang="en-US" sz="3000" b="1">
                <a:solidFill>
                  <a:schemeClr val="dk1"/>
                </a:solidFill>
              </a:rPr>
              <a:t>with prior consent </a:t>
            </a:r>
            <a:r>
              <a:rPr lang="en-US" sz="3000">
                <a:solidFill>
                  <a:schemeClr val="dk1"/>
                </a:solidFill>
              </a:rPr>
              <a:t>of the IDEA Parent or Student who has reached the age of majority.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9bdc4a70e7_0_132"/>
          <p:cNvSpPr txBox="1"/>
          <p:nvPr/>
        </p:nvSpPr>
        <p:spPr>
          <a:xfrm>
            <a:off x="1848900" y="4070225"/>
            <a:ext cx="10234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Interagency Collaboration: </a:t>
            </a:r>
            <a:r>
              <a:rPr lang="en-US" sz="1800">
                <a:solidFill>
                  <a:schemeClr val="dk1"/>
                </a:solidFill>
              </a:rPr>
              <a:t>Promising for education and employment outcomes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Student Support: </a:t>
            </a:r>
            <a:r>
              <a:rPr lang="en-US" sz="1800">
                <a:solidFill>
                  <a:schemeClr val="dk1"/>
                </a:solidFill>
              </a:rPr>
              <a:t>Research-based for employment outcomes, Promising for education and independent living outcomes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1" name="Google Shape;161;g39bdc4a70e7_0_132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432" y="5673676"/>
            <a:ext cx="3075938" cy="63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9bdc4a70e7_0_132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75" y="952975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bdc4a70e7_0_116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Indicator B13: Postsecondary Expectations</a:t>
            </a:r>
            <a:endParaRPr/>
          </a:p>
        </p:txBody>
      </p:sp>
      <p:sp>
        <p:nvSpPr>
          <p:cNvPr id="168" name="Google Shape;168;g39bdc4a70e7_0_116"/>
          <p:cNvSpPr txBox="1"/>
          <p:nvPr/>
        </p:nvSpPr>
        <p:spPr>
          <a:xfrm>
            <a:off x="1848900" y="924150"/>
            <a:ext cx="102555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</a:rPr>
              <a:t>Observable, measurable statements describing what the student will do after the completion of all secondary services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(high school) in each postsecondary expectation area,</a:t>
            </a:r>
            <a:r>
              <a:rPr lang="en-US" sz="2900" b="1" i="0" u="none" strike="noStrike" cap="none">
                <a:solidFill>
                  <a:schemeClr val="dk1"/>
                </a:solidFill>
              </a:rPr>
              <a:t> aligned with transition assessment data.</a:t>
            </a:r>
            <a:endParaRPr sz="29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9" name="Google Shape;169;g39bdc4a70e7_0_116"/>
          <p:cNvSpPr txBox="1"/>
          <p:nvPr/>
        </p:nvSpPr>
        <p:spPr>
          <a:xfrm>
            <a:off x="1921775" y="4223062"/>
            <a:ext cx="100635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Parent Expectations: </a:t>
            </a:r>
            <a:r>
              <a:rPr lang="en-US" sz="1800">
                <a:solidFill>
                  <a:schemeClr val="dk1"/>
                </a:solidFill>
              </a:rPr>
              <a:t>Research-based for employment outcomes and promising for education outcomes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Self-Realization: </a:t>
            </a:r>
            <a:r>
              <a:rPr lang="en-US" sz="1800">
                <a:solidFill>
                  <a:schemeClr val="dk1"/>
                </a:solidFill>
              </a:rPr>
              <a:t>Promising for employment and independent living outcomes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70" name="Google Shape;170;g39bdc4a70e7_0_116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4127" y="5662501"/>
            <a:ext cx="3075938" cy="63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9bdc4a70e7_0_116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75" y="952975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bdc4a70e7_0_108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Indicator B13: Transition Assessment</a:t>
            </a:r>
            <a:endParaRPr/>
          </a:p>
        </p:txBody>
      </p:sp>
      <p:sp>
        <p:nvSpPr>
          <p:cNvPr id="177" name="Google Shape;177;g39bdc4a70e7_0_108"/>
          <p:cNvSpPr txBox="1"/>
          <p:nvPr/>
        </p:nvSpPr>
        <p:spPr>
          <a:xfrm>
            <a:off x="2217125" y="737400"/>
            <a:ext cx="9687000" cy="26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postsecondary expectation area of Living, Learning and Working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be thoroughly assessed and used as the foundation of IEP development.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8" name="Google Shape;178;g39bdc4a70e7_0_108"/>
          <p:cNvSpPr txBox="1"/>
          <p:nvPr/>
        </p:nvSpPr>
        <p:spPr>
          <a:xfrm>
            <a:off x="2217125" y="3818400"/>
            <a:ext cx="9484800" cy="1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Career Exploration:</a:t>
            </a:r>
            <a:r>
              <a:rPr lang="en-US" sz="1800">
                <a:solidFill>
                  <a:schemeClr val="dk1"/>
                </a:solidFill>
              </a:rPr>
              <a:t> Promising for education and employment outcomes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Goal-Setting:</a:t>
            </a:r>
            <a:r>
              <a:rPr lang="en-US" sz="1800">
                <a:solidFill>
                  <a:schemeClr val="dk1"/>
                </a:solidFill>
              </a:rPr>
              <a:t> Research-based for education, employment and independent living outcomes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9" name="Google Shape;179;g39bdc4a70e7_0_108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7319" y="5595497"/>
            <a:ext cx="3159952" cy="65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9bdc4a70e7_0_108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75" y="952975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bdc4a70e7_0_140"/>
          <p:cNvSpPr txBox="1">
            <a:spLocks noGrp="1"/>
          </p:cNvSpPr>
          <p:nvPr>
            <p:ph type="title"/>
          </p:nvPr>
        </p:nvSpPr>
        <p:spPr>
          <a:xfrm>
            <a:off x="103751" y="0"/>
            <a:ext cx="11852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400"/>
              <a:t>Indicator B13: Annual Goals</a:t>
            </a:r>
            <a:endParaRPr sz="3400"/>
          </a:p>
        </p:txBody>
      </p:sp>
      <p:sp>
        <p:nvSpPr>
          <p:cNvPr id="186" name="Google Shape;186;g39bdc4a70e7_0_140"/>
          <p:cNvSpPr txBox="1"/>
          <p:nvPr/>
        </p:nvSpPr>
        <p:spPr>
          <a:xfrm>
            <a:off x="1936575" y="784250"/>
            <a:ext cx="100197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annual goals represent relevant skills/behaviors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are </a:t>
            </a:r>
            <a:r>
              <a:rPr lang="en-US" sz="3000" b="1" i="0" u="none" strike="noStrike" cap="none">
                <a:solidFill>
                  <a:schemeClr val="dk1"/>
                </a:solidFill>
              </a:rPr>
              <a:t>well-aligned with the transition assessment information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are priorities for the student’s postsecondary expectations.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9bdc4a70e7_0_140"/>
          <p:cNvSpPr txBox="1"/>
          <p:nvPr/>
        </p:nvSpPr>
        <p:spPr>
          <a:xfrm>
            <a:off x="1936800" y="4111000"/>
            <a:ext cx="10019700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Goal-Setting:</a:t>
            </a:r>
            <a:r>
              <a:rPr lang="en-US" sz="1800">
                <a:solidFill>
                  <a:schemeClr val="dk1"/>
                </a:solidFill>
              </a:rPr>
              <a:t> Research-based for education, employment and independent living outcomes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8" name="Google Shape;188;g39bdc4a70e7_0_140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848" y="5702039"/>
            <a:ext cx="3159952" cy="65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9bdc4a70e7_0_140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75" y="952975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bdc4a70e7_0_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58" name="Google Shape;58;g39bdc4a70e7_0_12"/>
          <p:cNvSpPr txBox="1">
            <a:spLocks noGrp="1"/>
          </p:cNvSpPr>
          <p:nvPr>
            <p:ph type="body" idx="1"/>
          </p:nvPr>
        </p:nvSpPr>
        <p:spPr>
          <a:xfrm>
            <a:off x="689100" y="1493324"/>
            <a:ext cx="108138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Please post your questions in the Q&amp;A</a:t>
            </a:r>
            <a:endParaRPr sz="250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Slides will be posted on the DE website after the webinar</a:t>
            </a:r>
            <a:endParaRPr sz="25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Policy &amp; Practice Webinar Series &amp; Recordings | Department of Education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9" name="Google Shape;59;g39bdc4a70e7_0_12" descr="Decorativ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6176" y="3634025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bdc4a70e7_0_124"/>
          <p:cNvSpPr txBox="1">
            <a:spLocks noGrp="1"/>
          </p:cNvSpPr>
          <p:nvPr>
            <p:ph type="title"/>
          </p:nvPr>
        </p:nvSpPr>
        <p:spPr>
          <a:xfrm>
            <a:off x="103750" y="0"/>
            <a:ext cx="120882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900"/>
              <a:t>Indicator B13: Courses of Study, Activities, Services, and Supports</a:t>
            </a:r>
            <a:endParaRPr sz="2900"/>
          </a:p>
        </p:txBody>
      </p:sp>
      <p:sp>
        <p:nvSpPr>
          <p:cNvPr id="195" name="Google Shape;195;g39bdc4a70e7_0_124"/>
          <p:cNvSpPr txBox="1"/>
          <p:nvPr/>
        </p:nvSpPr>
        <p:spPr>
          <a:xfrm>
            <a:off x="1876950" y="583526"/>
            <a:ext cx="10138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course of study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en-US" sz="2800" b="1">
                <a:solidFill>
                  <a:schemeClr val="dk1"/>
                </a:solidFill>
              </a:rPr>
              <a:t>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 and activities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including linkages specific for the student to pursue the postsecondary expectations and </a:t>
            </a:r>
            <a:r>
              <a:rPr lang="en-US" sz="2800">
                <a:solidFill>
                  <a:schemeClr val="dk1"/>
                </a:solidFill>
              </a:rPr>
              <a:t>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n-US" sz="2800">
                <a:solidFill>
                  <a:schemeClr val="dk1"/>
                </a:solidFill>
              </a:rPr>
              <a:t>e are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courses, activities, services, supports and/or accommodations for every NEED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identified in the I</a:t>
            </a:r>
            <a:r>
              <a:rPr lang="en-US" sz="2800">
                <a:solidFill>
                  <a:schemeClr val="dk1"/>
                </a:solidFill>
              </a:rPr>
              <a:t>EP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priority for the year.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9bdc4a70e7_0_124"/>
          <p:cNvSpPr txBox="1"/>
          <p:nvPr/>
        </p:nvSpPr>
        <p:spPr>
          <a:xfrm>
            <a:off x="1876950" y="4271175"/>
            <a:ext cx="99267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Example 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Career Technical Education (CTE): Evidence-based for employment outcomes and research-based for education outcomes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Work-Based Learning (WBL): Research-based for education and employment outcomes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97" name="Google Shape;197;g39bdc4a70e7_0_124" descr="Link to NTACT the Collaborative: National Technical Center on Transition&#10;&#10;https://transitionta.org/topics/effective-practices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2580" y="5803001"/>
            <a:ext cx="3075938" cy="63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9bdc4a70e7_0_124" descr="image: check box with a checkmark" title="Check Mark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50" y="893350"/>
            <a:ext cx="1724625" cy="1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bdc4a70e7_0_67"/>
          <p:cNvSpPr txBox="1">
            <a:spLocks noGrp="1"/>
          </p:cNvSpPr>
          <p:nvPr>
            <p:ph type="title"/>
          </p:nvPr>
        </p:nvSpPr>
        <p:spPr>
          <a:xfrm>
            <a:off x="183988" y="-17773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B14 Predictors: Supports</a:t>
            </a:r>
            <a:endParaRPr/>
          </a:p>
        </p:txBody>
      </p:sp>
      <p:sp>
        <p:nvSpPr>
          <p:cNvPr id="204" name="Google Shape;204;g39bdc4a70e7_0_67"/>
          <p:cNvSpPr txBox="1"/>
          <p:nvPr/>
        </p:nvSpPr>
        <p:spPr>
          <a:xfrm>
            <a:off x="642600" y="1096825"/>
            <a:ext cx="10906800" cy="4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✓"/>
            </a:pPr>
            <a:r>
              <a:rPr lang="en-US" sz="2600">
                <a:solidFill>
                  <a:schemeClr val="dk1"/>
                </a:solidFill>
              </a:rPr>
              <a:t>Provided in student’s Least Restrictive Environment (LRE)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General education setting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Community integrated setting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Special Education setting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and provide necessary supplemental aids and services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✓"/>
            </a:pPr>
            <a:r>
              <a:rPr lang="en-US" sz="2600">
                <a:solidFill>
                  <a:schemeClr val="dk1"/>
                </a:solidFill>
              </a:rPr>
              <a:t>FAPE and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Individualization: Provided in alignment with student’s strengths, interests, preferences, needs, and </a:t>
            </a:r>
            <a:r>
              <a:rPr lang="en-US" sz="2600">
                <a:solidFill>
                  <a:schemeClr val="dk1"/>
                </a:solidFill>
              </a:rPr>
              <a:t>postsecondary expectations (PSEs)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bdc4a70e7_0_14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/>
              <a:t>Resource: Administrator Checklist for Indicator B13 and B14</a:t>
            </a:r>
            <a:endParaRPr sz="3000"/>
          </a:p>
        </p:txBody>
      </p:sp>
      <p:pic>
        <p:nvPicPr>
          <p:cNvPr id="210" name="Google Shape;210;g39bdc4a70e7_0_148" descr="Image of the first page of the Secondary Transition IEP Checklist for Administrators"/>
          <p:cNvPicPr preferRelativeResize="0"/>
          <p:nvPr/>
        </p:nvPicPr>
        <p:blipFill rotWithShape="1">
          <a:blip r:embed="rId3">
            <a:alphaModFix/>
          </a:blip>
          <a:srcRect l="1565" t="2875" r="4669" b="1913"/>
          <a:stretch/>
        </p:blipFill>
        <p:spPr>
          <a:xfrm rot="-737587">
            <a:off x="593850" y="1399298"/>
            <a:ext cx="5502051" cy="434663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g39bdc4a70e7_0_148" descr="Image: Part of the Secondary Transition IEP Checklist for Administrators"/>
          <p:cNvPicPr preferRelativeResize="0"/>
          <p:nvPr/>
        </p:nvPicPr>
        <p:blipFill rotWithShape="1">
          <a:blip r:embed="rId4">
            <a:alphaModFix/>
          </a:blip>
          <a:srcRect l="3375" t="13008" r="3366" b="2574"/>
          <a:stretch/>
        </p:blipFill>
        <p:spPr>
          <a:xfrm rot="560809">
            <a:off x="6134874" y="1956264"/>
            <a:ext cx="5726502" cy="310034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bdc4a70e7_0_159"/>
          <p:cNvSpPr txBox="1">
            <a:spLocks noGrp="1"/>
          </p:cNvSpPr>
          <p:nvPr>
            <p:ph type="title"/>
          </p:nvPr>
        </p:nvSpPr>
        <p:spPr>
          <a:xfrm>
            <a:off x="408550" y="150"/>
            <a:ext cx="3540900" cy="6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700" b="0"/>
              <a:t>Before Graduating or Exiting</a:t>
            </a:r>
            <a:endParaRPr sz="3700"/>
          </a:p>
        </p:txBody>
      </p:sp>
      <p:sp>
        <p:nvSpPr>
          <p:cNvPr id="217" name="Google Shape;217;g39bdc4a70e7_0_159"/>
          <p:cNvSpPr txBox="1">
            <a:spLocks noGrp="1"/>
          </p:cNvSpPr>
          <p:nvPr>
            <p:ph type="body" idx="1"/>
          </p:nvPr>
        </p:nvSpPr>
        <p:spPr>
          <a:xfrm>
            <a:off x="4209750" y="0"/>
            <a:ext cx="7814700" cy="6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Analyze and triangulate the student’s data:</a:t>
            </a:r>
            <a:endParaRPr sz="230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300"/>
              <a:t>Postsecondary Expectations</a:t>
            </a:r>
            <a:endParaRPr sz="230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300"/>
              <a:t>Current levels academic achievement and functional performance</a:t>
            </a:r>
            <a:endParaRPr sz="2300"/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300"/>
              <a:t>Necessary skills, services, and support required for post-school success </a:t>
            </a:r>
            <a:endParaRPr sz="23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300"/>
              <a:t>If gaps exist, they must be addressed</a:t>
            </a:r>
            <a:endParaRPr sz="2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bdc4a70e7_0_16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Consideration of 4+ Services</a:t>
            </a:r>
            <a:endParaRPr/>
          </a:p>
        </p:txBody>
      </p:sp>
      <p:sp>
        <p:nvSpPr>
          <p:cNvPr id="223" name="Google Shape;223;g39bdc4a70e7_0_165"/>
          <p:cNvSpPr txBox="1">
            <a:spLocks noGrp="1"/>
          </p:cNvSpPr>
          <p:nvPr>
            <p:ph type="body" idx="1"/>
          </p:nvPr>
        </p:nvSpPr>
        <p:spPr>
          <a:xfrm>
            <a:off x="260850" y="977175"/>
            <a:ext cx="11763600" cy="5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4+ students may not be a graduate or issued a diploma until the completion of all IEP services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4+ students are secondary high school students of their resident district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District may also consider:</a:t>
            </a:r>
            <a:endParaRPr sz="2600"/>
          </a:p>
          <a:p>
            <a:pPr marL="1143000" lvl="1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00"/>
              <a:buChar char="➢"/>
            </a:pPr>
            <a:r>
              <a:rPr lang="en-US" sz="2600"/>
              <a:t>Provide special education services internally</a:t>
            </a:r>
            <a:endParaRPr sz="2600"/>
          </a:p>
          <a:p>
            <a:pPr marL="1143000" lvl="1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00"/>
              <a:buChar char="➢"/>
            </a:pPr>
            <a:r>
              <a:rPr lang="en-US" sz="2600"/>
              <a:t>Partner with their AEA to provide services</a:t>
            </a:r>
            <a:endParaRPr sz="2600"/>
          </a:p>
          <a:p>
            <a:pPr marL="1143000" lvl="1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00"/>
              <a:buChar char="➢"/>
            </a:pPr>
            <a:r>
              <a:rPr lang="en-US" sz="2600"/>
              <a:t>Contract with another entity to provide the services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Placement vs. Location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SzPts val="2600"/>
              <a:buChar char="•"/>
            </a:pPr>
            <a:r>
              <a:rPr lang="en-US" sz="2600"/>
              <a:t>Consideration of shortened school day</a:t>
            </a:r>
            <a:endParaRPr sz="2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bfbf69c21_0_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4+ and Postsecondary Education</a:t>
            </a:r>
            <a:endParaRPr/>
          </a:p>
        </p:txBody>
      </p:sp>
      <p:sp>
        <p:nvSpPr>
          <p:cNvPr id="229" name="Google Shape;229;g39bfbf69c21_0_4"/>
          <p:cNvSpPr txBox="1">
            <a:spLocks noGrp="1"/>
          </p:cNvSpPr>
          <p:nvPr>
            <p:ph type="body" idx="1"/>
          </p:nvPr>
        </p:nvSpPr>
        <p:spPr>
          <a:xfrm>
            <a:off x="689100" y="885000"/>
            <a:ext cx="10813800" cy="492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4+ services are part of a district’s secondary program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 postsecondary course, if any, must be</a:t>
            </a:r>
            <a:r>
              <a:rPr lang="en-US" sz="2600" b="1"/>
              <a:t> incidental to the transition services </a:t>
            </a:r>
            <a:r>
              <a:rPr lang="en-US" sz="2600"/>
              <a:t>being provided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Courses, certificates, and degrees are not services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Transition may be achieved/completed without regard to any postsecondary education schedule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Department continues to conduct regular monitoring of 4+ services being provided by postsecondary education institutions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600"/>
              <a:buChar char="•"/>
            </a:pPr>
            <a:r>
              <a:rPr lang="en-US" sz="2600"/>
              <a:t>Additional guidance around 4+ services available on the Department’s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Secondary Transition website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bdc4a70e7_0_170"/>
          <p:cNvSpPr txBox="1">
            <a:spLocks noGrp="1"/>
          </p:cNvSpPr>
          <p:nvPr>
            <p:ph type="title"/>
          </p:nvPr>
        </p:nvSpPr>
        <p:spPr>
          <a:xfrm>
            <a:off x="339226" y="0"/>
            <a:ext cx="118527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Resource: Secondary Transition Decision Making Guides</a:t>
            </a:r>
            <a:endParaRPr/>
          </a:p>
        </p:txBody>
      </p:sp>
      <p:pic>
        <p:nvPicPr>
          <p:cNvPr id="235" name="Google Shape;235;g39bdc4a70e7_0_170" descr="Image of the Secondary Transition Decision Guide -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250" y="1006627"/>
            <a:ext cx="4421363" cy="51972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g39bdc4a70e7_0_170" descr="Image of the Secondary Transition Decision Guide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064" y="1554013"/>
            <a:ext cx="4767150" cy="39898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bdc4a70e7_0_176"/>
          <p:cNvSpPr txBox="1">
            <a:spLocks noGrp="1"/>
          </p:cNvSpPr>
          <p:nvPr>
            <p:ph type="title"/>
          </p:nvPr>
        </p:nvSpPr>
        <p:spPr>
          <a:xfrm>
            <a:off x="831850" y="2430135"/>
            <a:ext cx="10515600" cy="2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4500"/>
              <a:buNone/>
            </a:pPr>
            <a:r>
              <a:rPr lang="en-US" sz="4800"/>
              <a:t>Recent Trends and Cases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9d22158935_0_2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1"/>
                  </a:ext>
                </a:extLst>
              </a:rPr>
              <a:t>Recent</a:t>
            </a:r>
            <a:r>
              <a:rPr lang="en-US"/>
              <a:t> Iowa Focused Monitoring and State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2"/>
                  </a:ext>
                </a:extLst>
              </a:rPr>
              <a:t>Complaint</a:t>
            </a:r>
            <a:r>
              <a:rPr lang="en-US"/>
              <a:t> Findings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(Contracted 4+ Programs)</a:t>
            </a:r>
            <a:endParaRPr/>
          </a:p>
        </p:txBody>
      </p:sp>
      <p:sp>
        <p:nvSpPr>
          <p:cNvPr id="247" name="Google Shape;247;g39d22158935_0_2"/>
          <p:cNvSpPr txBox="1">
            <a:spLocks noGrp="1"/>
          </p:cNvSpPr>
          <p:nvPr>
            <p:ph type="body" idx="1"/>
          </p:nvPr>
        </p:nvSpPr>
        <p:spPr>
          <a:xfrm>
            <a:off x="4160100" y="0"/>
            <a:ext cx="7896600" cy="633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 IEPs within a single program contained the identical goals, rubrics, services, supports, and activities</a:t>
            </a:r>
            <a:endParaRPr/>
          </a:p>
          <a:p>
            <a:pPr marL="457200" lvl="0" indent="-406400" algn="l" rtl="0"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Providing a program without a properly licensed special education teacher </a:t>
            </a:r>
            <a:endParaRPr/>
          </a:p>
          <a:p>
            <a:pPr marL="457200" lvl="0" indent="-406400" algn="l" rtl="0"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Failure to enter into contractual agreements with the outside providers of special education services</a:t>
            </a:r>
            <a:endParaRPr/>
          </a:p>
          <a:p>
            <a:pPr marL="457200" lvl="0" indent="-406400" algn="l" rtl="0">
              <a:spcBef>
                <a:spcPts val="2000"/>
              </a:spcBef>
              <a:spcAft>
                <a:spcPts val="2000"/>
              </a:spcAft>
              <a:buSzPts val="2800"/>
              <a:buChar char="•"/>
            </a:pPr>
            <a:r>
              <a:rPr lang="en-US"/>
              <a:t>Failure to offer and provide transportation to the location of off-site services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bdc4a70e7_0_199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Recent Iowa Focused Monitoring and State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3"/>
                  </a:ext>
                </a:extLst>
              </a:rPr>
              <a:t>Complaint</a:t>
            </a:r>
            <a:r>
              <a:rPr lang="en-US"/>
              <a:t> Findings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(Secondary Transition)</a:t>
            </a:r>
            <a:endParaRPr/>
          </a:p>
        </p:txBody>
      </p:sp>
      <p:sp>
        <p:nvSpPr>
          <p:cNvPr id="253" name="Google Shape;253;g39bdc4a70e7_0_199"/>
          <p:cNvSpPr txBox="1"/>
          <p:nvPr/>
        </p:nvSpPr>
        <p:spPr>
          <a:xfrm>
            <a:off x="4304825" y="165617"/>
            <a:ext cx="7521000" cy="5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Inappropriate and misaligned PSEs </a:t>
            </a:r>
            <a:endParaRPr sz="2500">
              <a:solidFill>
                <a:schemeClr val="dk1"/>
              </a:solidFill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goals not aligned to address PSEs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to provide objective, measurable PSEs that extend </a:t>
            </a:r>
            <a:r>
              <a:rPr lang="en-US" sz="2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beyond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to adequately identify and address skills as related to PSEs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WBL may have been provided in student’s LRE, however it was not in alignment with transition assessment results 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Courses and Activities section does not plan or provide for any current or future needs, course of study not updated annually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254" name="Google Shape;254;g39bdc4a70e7_0_199" descr="Image of infinity loop with the words: Inform, Inspect, Detect, Connect and Prev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370" t="15088" r="16506" b="12958"/>
          <a:stretch/>
        </p:blipFill>
        <p:spPr>
          <a:xfrm>
            <a:off x="10392400" y="5485174"/>
            <a:ext cx="1596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bdc4a70e7_0_19"/>
          <p:cNvSpPr txBox="1">
            <a:spLocks noGrp="1"/>
          </p:cNvSpPr>
          <p:nvPr>
            <p:ph type="title"/>
          </p:nvPr>
        </p:nvSpPr>
        <p:spPr>
          <a:xfrm>
            <a:off x="226200" y="0"/>
            <a:ext cx="117396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Today’s Presenters</a:t>
            </a:r>
            <a:endParaRPr/>
          </a:p>
        </p:txBody>
      </p:sp>
      <p:pic>
        <p:nvPicPr>
          <p:cNvPr id="65" name="Google Shape;65;g39bdc4a70e7_0_19" descr="Photo of Janel Lesan" title="Department Photo.jpg"/>
          <p:cNvPicPr preferRelativeResize="0"/>
          <p:nvPr/>
        </p:nvPicPr>
        <p:blipFill rotWithShape="1">
          <a:blip r:embed="rId3">
            <a:alphaModFix/>
          </a:blip>
          <a:srcRect b="14784"/>
          <a:stretch/>
        </p:blipFill>
        <p:spPr>
          <a:xfrm>
            <a:off x="1133437" y="1417475"/>
            <a:ext cx="2410724" cy="25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9bdc4a70e7_0_19"/>
          <p:cNvSpPr txBox="1"/>
          <p:nvPr/>
        </p:nvSpPr>
        <p:spPr>
          <a:xfrm>
            <a:off x="541270" y="4318375"/>
            <a:ext cx="3648300" cy="135180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Janel Lesan	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Special Education Director - Grant Wood/Interim Mississippi Bend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g39bdc4a70e7_0_19" descr="Photo of Kelsey Teeter" title="Teeter, Kelsey (1).jpg"/>
          <p:cNvPicPr preferRelativeResize="0"/>
          <p:nvPr/>
        </p:nvPicPr>
        <p:blipFill rotWithShape="1">
          <a:blip r:embed="rId4">
            <a:alphaModFix/>
          </a:blip>
          <a:srcRect b="15390"/>
          <a:stretch/>
        </p:blipFill>
        <p:spPr>
          <a:xfrm>
            <a:off x="4943424" y="1383800"/>
            <a:ext cx="2410731" cy="255029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9bdc4a70e7_0_19"/>
          <p:cNvSpPr txBox="1"/>
          <p:nvPr/>
        </p:nvSpPr>
        <p:spPr>
          <a:xfrm>
            <a:off x="4372482" y="4310850"/>
            <a:ext cx="3403800" cy="135180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Kelsey Teeter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Special Education Program Consultant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9bdc4a70e7_0_19" descr="Photo of Betsy Lin" title="Lin, Betsy.jpg"/>
          <p:cNvPicPr preferRelativeResize="0"/>
          <p:nvPr/>
        </p:nvPicPr>
        <p:blipFill rotWithShape="1">
          <a:blip r:embed="rId5">
            <a:alphaModFix/>
          </a:blip>
          <a:srcRect b="15333"/>
          <a:stretch/>
        </p:blipFill>
        <p:spPr>
          <a:xfrm>
            <a:off x="8616750" y="1383800"/>
            <a:ext cx="2410723" cy="25502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9bdc4a70e7_0_19"/>
          <p:cNvSpPr txBox="1"/>
          <p:nvPr/>
        </p:nvSpPr>
        <p:spPr>
          <a:xfrm>
            <a:off x="8176384" y="4310850"/>
            <a:ext cx="3403800" cy="135180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Betsy Lin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Bureau Chief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9bdc4a70e7_0_19"/>
          <p:cNvSpPr txBox="1"/>
          <p:nvPr/>
        </p:nvSpPr>
        <p:spPr>
          <a:xfrm>
            <a:off x="595875" y="5854575"/>
            <a:ext cx="10988400" cy="43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Consultants: Jodi Johnson, Brittany Beverage, Tiffiny Poage, Mary Beilke, Dayna Willis-Champoux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bdc4a70e7_0_213"/>
          <p:cNvSpPr txBox="1">
            <a:spLocks noGrp="1"/>
          </p:cNvSpPr>
          <p:nvPr>
            <p:ph type="title"/>
          </p:nvPr>
        </p:nvSpPr>
        <p:spPr>
          <a:xfrm>
            <a:off x="87175" y="0"/>
            <a:ext cx="3642900" cy="6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Case Law: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Kass v Western Dubuque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2100" i="1"/>
              <a:t>(No. C21-1013-LTS-KEM 11/8/2022)</a:t>
            </a:r>
            <a:endParaRPr sz="2100" i="1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sz="2100" i="1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2100" i="1"/>
              <a:t>(District prevailed)</a:t>
            </a:r>
            <a:endParaRPr sz="2100" i="1"/>
          </a:p>
        </p:txBody>
      </p:sp>
      <p:sp>
        <p:nvSpPr>
          <p:cNvPr id="260" name="Google Shape;260;g39bdc4a70e7_0_213"/>
          <p:cNvSpPr txBox="1"/>
          <p:nvPr/>
        </p:nvSpPr>
        <p:spPr>
          <a:xfrm>
            <a:off x="4207150" y="184725"/>
            <a:ext cx="7984800" cy="5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4+ programming in the IEP provided for a school day of 3.25 hours with the following services: SDI, Work-Based Learning, and transportation.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District </a:t>
            </a:r>
            <a:r>
              <a:rPr lang="en-US" sz="1900">
                <a:solidFill>
                  <a:schemeClr val="dk1"/>
                </a:solidFill>
              </a:rPr>
              <a:t>included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student’s Waiver Case Manager and Vocational Rehabilitation Counselor in IEP team discussions so as to arrange services </a:t>
            </a:r>
            <a:r>
              <a:rPr lang="en-US" sz="1900">
                <a:solidFill>
                  <a:schemeClr val="dk1"/>
                </a:solidFill>
              </a:rPr>
              <a:t>in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community to address unmet transition needs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requested a full day of school for continued instruction in core academics and other general education courses.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took parent’s request into account, but ultimately rejected based on student having met all graduation requirements and only unmet transition needs in the area of employability and adaptive behavior.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ALJ found that IEP goals, SDI and progress measures for those needs comp</a:t>
            </a:r>
            <a:r>
              <a:rPr lang="en-US" sz="1900">
                <a:solidFill>
                  <a:schemeClr val="dk1"/>
                </a:solidFill>
              </a:rPr>
              <a:t>lied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r>
              <a:rPr lang="en-US" sz="1900">
                <a:solidFill>
                  <a:schemeClr val="dk1"/>
                </a:solidFill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IDEA. 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➢"/>
            </a:pPr>
            <a:r>
              <a:rPr lang="en-US" sz="1900">
                <a:solidFill>
                  <a:schemeClr val="dk1"/>
                </a:solidFill>
              </a:rPr>
              <a:t>Parents appealed to the 8th Circuit, they affirmed ALJ’s decision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bdc4a70e7_0_190"/>
          <p:cNvSpPr txBox="1">
            <a:spLocks noGrp="1"/>
          </p:cNvSpPr>
          <p:nvPr>
            <p:ph type="title"/>
          </p:nvPr>
        </p:nvSpPr>
        <p:spPr>
          <a:xfrm>
            <a:off x="2333725" y="2349950"/>
            <a:ext cx="7745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Questions from the Field</a:t>
            </a:r>
            <a:endParaRPr/>
          </a:p>
        </p:txBody>
      </p:sp>
      <p:pic>
        <p:nvPicPr>
          <p:cNvPr id="266" name="Google Shape;266;g39bdc4a70e7_0_1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88" y="3420640"/>
            <a:ext cx="2031026" cy="20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bdc4a70e7_0_195"/>
          <p:cNvSpPr txBox="1">
            <a:spLocks noGrp="1"/>
          </p:cNvSpPr>
          <p:nvPr>
            <p:ph type="title"/>
          </p:nvPr>
        </p:nvSpPr>
        <p:spPr>
          <a:xfrm>
            <a:off x="970525" y="3337578"/>
            <a:ext cx="106851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900"/>
              <a:t>Thank You!</a:t>
            </a:r>
            <a:endParaRPr sz="4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bdc4a70e7_0_30"/>
          <p:cNvSpPr txBox="1">
            <a:spLocks noGrp="1"/>
          </p:cNvSpPr>
          <p:nvPr>
            <p:ph type="title"/>
          </p:nvPr>
        </p:nvSpPr>
        <p:spPr>
          <a:xfrm>
            <a:off x="162800" y="0"/>
            <a:ext cx="11861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Participants will:</a:t>
            </a:r>
            <a:endParaRPr/>
          </a:p>
        </p:txBody>
      </p:sp>
      <p:sp>
        <p:nvSpPr>
          <p:cNvPr id="77" name="Google Shape;77;g39bdc4a70e7_0_30"/>
          <p:cNvSpPr txBox="1">
            <a:spLocks noGrp="1"/>
          </p:cNvSpPr>
          <p:nvPr>
            <p:ph type="body" idx="1"/>
          </p:nvPr>
        </p:nvSpPr>
        <p:spPr>
          <a:xfrm>
            <a:off x="246650" y="925350"/>
            <a:ext cx="11693400" cy="5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Understand how district infrastructure related to Career and Academic Planning, CTE and WBL are predictors of postsecondary success for students with IEPs and how to create a system framework with existing resources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609600" lvl="0" indent="-4889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900"/>
              <a:buAutoNum type="arabicPeriod"/>
            </a:pP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Learn how the IDEA and Indicators B13 and B14 are closely intertwined and applied in order to ensure high quality transition services, procedural compliance </a:t>
            </a:r>
            <a:r>
              <a:rPr lang="en-US" sz="29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and</a:t>
            </a: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improved outcomes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</a:ext>
              </a:extLst>
            </a:endParaRPr>
          </a:p>
          <a:p>
            <a:pPr marL="609600" lvl="0" indent="-4889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2900"/>
              <a:buAutoNum type="arabicPeriod"/>
            </a:pP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Familiarize themselves with recent trends and issues in the area of secondary transition at the state and national level 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bdc4a70e7_0_3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67"/>
              <a:buNone/>
            </a:pPr>
            <a:r>
              <a:rPr lang="en-US"/>
              <a:t>Indicator B14 - Statewide Postschool Outcomes</a:t>
            </a:r>
            <a:endParaRPr/>
          </a:p>
        </p:txBody>
      </p:sp>
      <p:graphicFrame>
        <p:nvGraphicFramePr>
          <p:cNvPr id="83" name="Google Shape;83;g39bdc4a70e7_0_35" descr="This is a table comparing students with IEPs and students with no IEPs on several postschool outcomes.&#10;Column 1 Outcome - Enrolled in high education within on year of leaving high school&#10;IEP students: 16%&#10;Non-IEP Students: 55%&#10;&#10;Column 2 Outcome - Competitively employed within one year of leaving high school.&#10;IEP students: 32%&#10;Non-IEP Students: 19%&#10;&#10;Column 3 Outcome - Otherwise engaged within on year of leaving high school.&#10;IEP students: 19%&#10;Non-IEP Students: 9%&#10;&#10;Column 4 Outcome - Not engaged in education or employment within one year of leaving high school.&#10;IEP students: 34%&#10;Non-IEP Students: 11%"/>
          <p:cNvGraphicFramePr/>
          <p:nvPr>
            <p:extLst>
              <p:ext uri="{D42A27DB-BD31-4B8C-83A1-F6EECF244321}">
                <p14:modId xmlns:p14="http://schemas.microsoft.com/office/powerpoint/2010/main" val="2727780994"/>
              </p:ext>
            </p:extLst>
          </p:nvPr>
        </p:nvGraphicFramePr>
        <p:xfrm>
          <a:off x="484700" y="1545197"/>
          <a:ext cx="11269825" cy="3081750"/>
        </p:xfrm>
        <a:graphic>
          <a:graphicData uri="http://schemas.openxmlformats.org/drawingml/2006/table">
            <a:tbl>
              <a:tblPr firstRow="1">
                <a:noFill/>
                <a:tableStyleId>{DEE8A3ED-6817-4842-BEAF-132735418FE4}</a:tableStyleId>
              </a:tblPr>
              <a:tblGrid>
                <a:gridCol w="9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2161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</a:rPr>
                        <a:t>Enrolled in higher education within one year of leaving high school.</a:t>
                      </a:r>
                      <a:endParaRPr sz="1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161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</a:rPr>
                        <a:t>Competitively employed within one year of leaving high school.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161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</a:rPr>
                        <a:t>Otherwise engaged within one year of leaving high school.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161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</a:rPr>
                        <a:t>Not engaged in education or employment within one year of leaving high school.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1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IEP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16%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32%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19%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34%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 IEP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55%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19%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9%</a:t>
                      </a:r>
                      <a:endParaRPr sz="3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/>
                        <a:t>11%</a:t>
                      </a:r>
                      <a:endParaRPr sz="3000" b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Google Shape;84;g39bdc4a70e7_0_35"/>
          <p:cNvSpPr txBox="1"/>
          <p:nvPr/>
        </p:nvSpPr>
        <p:spPr>
          <a:xfrm>
            <a:off x="952500" y="5073600"/>
            <a:ext cx="1028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</a:rPr>
              <a:t>Averaged 3 years of data representing exit cohort years: 2020-21, 2021-22, 2022-23</a:t>
            </a:r>
            <a:endParaRPr sz="1600" i="1"/>
          </a:p>
        </p:txBody>
      </p:sp>
      <p:sp>
        <p:nvSpPr>
          <p:cNvPr id="85" name="Google Shape;85;g39bdc4a70e7_0_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2550" y="1545200"/>
            <a:ext cx="2661900" cy="3081900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bdc4a70e7_0_41"/>
          <p:cNvSpPr txBox="1">
            <a:spLocks noGrp="1"/>
          </p:cNvSpPr>
          <p:nvPr>
            <p:ph type="title"/>
          </p:nvPr>
        </p:nvSpPr>
        <p:spPr>
          <a:xfrm>
            <a:off x="371400" y="2252575"/>
            <a:ext cx="11620500" cy="3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System Connections: Creating a Strategic Framework with Key Predictors for Postsecondary Success </a:t>
            </a:r>
            <a:endParaRPr/>
          </a:p>
        </p:txBody>
      </p:sp>
      <p:pic>
        <p:nvPicPr>
          <p:cNvPr id="91" name="Google Shape;91;g39bdc4a70e7_0_41" descr="Link to NTACT the Collaborative: National Technical Center on Transition&#10;&#10;https://transitionta.org/topics/effective-practices/&#10;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8372" y="5613625"/>
            <a:ext cx="3578762" cy="7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9bdc4a70e7_0_41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7724" y="5486828"/>
            <a:ext cx="990999" cy="9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bdc4a70e7_0_45"/>
          <p:cNvSpPr txBox="1">
            <a:spLocks noGrp="1"/>
          </p:cNvSpPr>
          <p:nvPr>
            <p:ph type="title"/>
          </p:nvPr>
        </p:nvSpPr>
        <p:spPr>
          <a:xfrm>
            <a:off x="252038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Creating a Strategic Framework to Enhance Outcomes</a:t>
            </a:r>
            <a:endParaRPr/>
          </a:p>
        </p:txBody>
      </p:sp>
      <p:sp>
        <p:nvSpPr>
          <p:cNvPr id="98" name="Google Shape;98;g39bdc4a70e7_0_45"/>
          <p:cNvSpPr txBox="1"/>
          <p:nvPr/>
        </p:nvSpPr>
        <p:spPr>
          <a:xfrm>
            <a:off x="326450" y="909000"/>
            <a:ext cx="11572500" cy="26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Gaps and Addressing System Needs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Career and Academic Plan (DCAP)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Local School Plan (LSP)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</a:ext>
              </a:extLst>
            </a:endParaRPr>
          </a:p>
          <a:p>
            <a:pPr marL="62865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Special Education Supports and Services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9" name="Google Shape;99;g39bdc4a70e7_0_45"/>
          <p:cNvSpPr txBox="1"/>
          <p:nvPr/>
        </p:nvSpPr>
        <p:spPr>
          <a:xfrm>
            <a:off x="326450" y="3924613"/>
            <a:ext cx="115725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B14 Predictors to consider: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Interagency Collaboration</a:t>
            </a:r>
            <a:r>
              <a:rPr lang="en-US" sz="1800">
                <a:solidFill>
                  <a:schemeClr val="dk1"/>
                </a:solidFill>
              </a:rPr>
              <a:t> is promising for education and employment outcomes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General Education Inclusion </a:t>
            </a:r>
            <a:r>
              <a:rPr lang="en-US" sz="1800">
                <a:solidFill>
                  <a:schemeClr val="dk1"/>
                </a:solidFill>
              </a:rPr>
              <a:t>is a research-based predictor for education, employment, and independent living outcomes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bfbf69c21_0_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/>
              <a:t>Resource: Predictor Implementation Self-Assessment (PISA)</a:t>
            </a:r>
            <a:endParaRPr sz="3000"/>
          </a:p>
        </p:txBody>
      </p:sp>
      <p:pic>
        <p:nvPicPr>
          <p:cNvPr id="105" name="Google Shape;105;g39bfbf69c21_0_9" descr="Image of document titled Predictor Implementation School/District Self-Assessment Instructions and Action Planning Guide"/>
          <p:cNvPicPr preferRelativeResize="0"/>
          <p:nvPr/>
        </p:nvPicPr>
        <p:blipFill rotWithShape="1">
          <a:blip r:embed="rId3">
            <a:alphaModFix/>
          </a:blip>
          <a:srcRect r="8071"/>
          <a:stretch/>
        </p:blipFill>
        <p:spPr>
          <a:xfrm rot="2">
            <a:off x="0" y="1136701"/>
            <a:ext cx="5677975" cy="46917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g39bfbf69c21_0_9" descr="Image of document titled Predictor Implementation School/District Self-Assessment Instructions and Action Planning Guide"/>
          <p:cNvPicPr preferRelativeResize="0"/>
          <p:nvPr/>
        </p:nvPicPr>
        <p:blipFill rotWithShape="1">
          <a:blip r:embed="rId4">
            <a:alphaModFix/>
          </a:blip>
          <a:srcRect t="3130" r="1951" b="-948"/>
          <a:stretch/>
        </p:blipFill>
        <p:spPr>
          <a:xfrm>
            <a:off x="5835700" y="1136700"/>
            <a:ext cx="6356300" cy="4691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bdc4a70e7_0_73"/>
          <p:cNvSpPr txBox="1">
            <a:spLocks noGrp="1"/>
          </p:cNvSpPr>
          <p:nvPr>
            <p:ph type="title"/>
          </p:nvPr>
        </p:nvSpPr>
        <p:spPr>
          <a:xfrm>
            <a:off x="523475" y="2377825"/>
            <a:ext cx="11295600" cy="313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Services: Federal and State Regulations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1689</Words>
  <Application>Microsoft Office PowerPoint</Application>
  <PresentationFormat>Widescreen</PresentationFormat>
  <Paragraphs>163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Theme1</vt:lpstr>
      <vt:lpstr>Secondary Transition</vt:lpstr>
      <vt:lpstr>Welcome</vt:lpstr>
      <vt:lpstr>Today’s Presenters</vt:lpstr>
      <vt:lpstr>Participants will:</vt:lpstr>
      <vt:lpstr>Indicator B14 - Statewide Postschool Outcomes</vt:lpstr>
      <vt:lpstr>System Connections: Creating a Strategic Framework with Key Predictors for Postsecondary Success </vt:lpstr>
      <vt:lpstr>Creating a Strategic Framework to Enhance Outcomes</vt:lpstr>
      <vt:lpstr>Resource: Predictor Implementation Self-Assessment (PISA)</vt:lpstr>
      <vt:lpstr>Transition Services: Federal and State Regulations</vt:lpstr>
      <vt:lpstr>Transition Services: Defined</vt:lpstr>
      <vt:lpstr>Transition Services: The IEP</vt:lpstr>
      <vt:lpstr>Transition Services: Individualized</vt:lpstr>
      <vt:lpstr>Transition Services: IEP Team</vt:lpstr>
      <vt:lpstr>Compliance and Improved Outcomes</vt:lpstr>
      <vt:lpstr>Indicator B13: Student Voice and Participation</vt:lpstr>
      <vt:lpstr>Indicator B13: Transition Services Provider Participation</vt:lpstr>
      <vt:lpstr>Indicator B13: Postsecondary Expectations</vt:lpstr>
      <vt:lpstr>Indicator B13: Transition Assessment</vt:lpstr>
      <vt:lpstr>Indicator B13: Annual Goals</vt:lpstr>
      <vt:lpstr>Indicator B13: Courses of Study, Activities, Services, and Supports</vt:lpstr>
      <vt:lpstr>B14 Predictors: Supports</vt:lpstr>
      <vt:lpstr>Resource: Administrator Checklist for Indicator B13 and B14</vt:lpstr>
      <vt:lpstr>Before Graduating or Exiting</vt:lpstr>
      <vt:lpstr>Consideration of 4+ Services</vt:lpstr>
      <vt:lpstr>4+ and Postsecondary Education</vt:lpstr>
      <vt:lpstr>Resource: Secondary Transition Decision Making Guides</vt:lpstr>
      <vt:lpstr>Recent Trends and Cases</vt:lpstr>
      <vt:lpstr>Recent Iowa Focused Monitoring and State Complaint Findings (Contracted 4+ Programs)</vt:lpstr>
      <vt:lpstr>Recent Iowa Focused Monitoring and State Complaint Findings  (Secondary Transition)</vt:lpstr>
      <vt:lpstr>Case Law: Kass v Western Dubuque  (No. C21-1013-LTS-KEM 11/8/2022)  (District prevailed)</vt:lpstr>
      <vt:lpstr>Questions from the Field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Iowa Department of Education</dc:creator>
  <cp:lastModifiedBy>Albers, Lisa [IDOE]</cp:lastModifiedBy>
  <cp:revision>2</cp:revision>
  <dcterms:created xsi:type="dcterms:W3CDTF">2022-10-28T01:47:54Z</dcterms:created>
  <dcterms:modified xsi:type="dcterms:W3CDTF">2025-11-20T17:41:13Z</dcterms:modified>
</cp:coreProperties>
</file>