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567">
          <p15:clr>
            <a:srgbClr val="747775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9" roundtripDataSignature="AMtx7mif5KqNP750IEc++cICrogztk6ap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EE8A3ED-6817-4842-BEAF-132735418FE4}">
  <a:tblStyle styleId="{DEE8A3ED-6817-4842-BEAF-132735418FE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58369" autoAdjust="0"/>
  </p:normalViewPr>
  <p:slideViewPr>
    <p:cSldViewPr snapToGrid="0">
      <p:cViewPr varScale="1">
        <p:scale>
          <a:sx n="66" d="100"/>
          <a:sy n="66" d="100"/>
        </p:scale>
        <p:origin x="996" y="66"/>
      </p:cViewPr>
      <p:guideLst>
        <p:guide orient="horz" pos="356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customschemas.google.com/relationships/presentationmetadata" Target="meta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39bdc4a70e7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48" name="Google Shape;48;g39bdc4a70e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9bdc4a70e7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9bdc4a70e7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9bdc4a70e7_0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9bdc4a70e7_0_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b="1" dirty="0">
              <a:solidFill>
                <a:schemeClr val="dk1"/>
              </a:solidFill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1"/>
                </a:ext>
              </a:extLst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9bdc4a70e7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9bdc4a70e7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b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a19582bcee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a19582bcee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9bdc4a70e7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US" b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142" name="Google Shape;142;g39bdc4a70e7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9bdc4a70e7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" name="Google Shape;147;g39bdc4a70e7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US" b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9bdc4a70e7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" name="Google Shape;156;g39bdc4a70e7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US" b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9bdc4a70e7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g39bdc4a70e7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US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9bdc4a70e7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4" name="Google Shape;174;g39bdc4a70e7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US" b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9bdc4a70e7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3" name="Google Shape;183;g39bdc4a70e7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US" b="1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9bdc4a70e7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400" dirty="0">
              <a:solidFill>
                <a:srgbClr val="FF0000"/>
              </a:solidFill>
            </a:endParaRPr>
          </a:p>
        </p:txBody>
      </p:sp>
      <p:sp>
        <p:nvSpPr>
          <p:cNvPr id="55" name="Google Shape;55;g39bdc4a70e7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9bdc4a70e7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2" name="Google Shape;192;g39bdc4a70e7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US" b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9bdc4a70e7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000" b="1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0" dirty="0">
              <a:solidFill>
                <a:schemeClr val="dk1"/>
              </a:solidFill>
            </a:endParaRPr>
          </a:p>
        </p:txBody>
      </p:sp>
      <p:sp>
        <p:nvSpPr>
          <p:cNvPr id="201" name="Google Shape;201;g39bdc4a70e7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9bdc4a70e7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9bdc4a70e7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9bdc4a70e7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b="1" dirty="0">
              <a:solidFill>
                <a:schemeClr val="dk1"/>
              </a:solidFill>
            </a:endParaRPr>
          </a:p>
        </p:txBody>
      </p:sp>
      <p:sp>
        <p:nvSpPr>
          <p:cNvPr id="214" name="Google Shape;214;g39bdc4a70e7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9bdc4a70e7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0" name="Google Shape;220;g39bdc4a70e7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1100"/>
              <a:buNone/>
            </a:pPr>
            <a:endParaRPr lang="en-US" b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9bfbf69c2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9bfbf69c2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endParaRPr lang="en-US" b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9bdc4a70e7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9bdc4a70e7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b="1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9bdc4a70e7_0_1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US" b="1" dirty="0"/>
          </a:p>
        </p:txBody>
      </p:sp>
      <p:sp>
        <p:nvSpPr>
          <p:cNvPr id="239" name="Google Shape;239;g39bdc4a70e7_0_1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9d22158935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39d22158935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9bdc4a70e7_0_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US" sz="1200" b="1" dirty="0">
              <a:solidFill>
                <a:schemeClr val="dk1"/>
              </a:solidFill>
            </a:endParaRPr>
          </a:p>
        </p:txBody>
      </p:sp>
      <p:sp>
        <p:nvSpPr>
          <p:cNvPr id="250" name="Google Shape;250;g39bdc4a70e7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9bdc4a70e7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" name="Google Shape;62;g39bdc4a70e7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9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9bdc4a70e7_0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257" name="Google Shape;257;g39bdc4a70e7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9bdc4a70e7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dirty="0"/>
          </a:p>
        </p:txBody>
      </p:sp>
      <p:sp>
        <p:nvSpPr>
          <p:cNvPr id="263" name="Google Shape;263;g39bdc4a70e7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9bdc4a70e7_0_1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-US" dirty="0"/>
          </a:p>
        </p:txBody>
      </p:sp>
      <p:sp>
        <p:nvSpPr>
          <p:cNvPr id="269" name="Google Shape;269;g39bdc4a70e7_0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9bdc4a70e7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800" dirty="0">
              <a:solidFill>
                <a:srgbClr val="FF0000"/>
              </a:solidFill>
            </a:endParaRPr>
          </a:p>
        </p:txBody>
      </p:sp>
      <p:sp>
        <p:nvSpPr>
          <p:cNvPr id="74" name="Google Shape;74;g39bdc4a70e7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bdc4a70e7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" name="Google Shape;80;g39bdc4a70e7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bdc4a70e7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2000" dirty="0">
              <a:solidFill>
                <a:srgbClr val="FF0000"/>
              </a:solidFill>
            </a:endParaRPr>
          </a:p>
        </p:txBody>
      </p:sp>
      <p:sp>
        <p:nvSpPr>
          <p:cNvPr id="88" name="Google Shape;88;g39bdc4a70e7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9bdc4a70e7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g39bdc4a70e7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 dirty="0">
              <a:solidFill>
                <a:schemeClr val="dk1"/>
              </a:solidFill>
              <a:highlight>
                <a:schemeClr val="accent4"/>
              </a:highlight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9bfbf69c2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9bfbf69c21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highlight>
                <a:schemeClr val="lt2"/>
              </a:highlight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9bdc4a70e7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9bdc4a70e7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1"/>
          <p:cNvSpPr txBox="1">
            <a:spLocks noGrp="1"/>
          </p:cNvSpPr>
          <p:nvPr>
            <p:ph type="ctrTitle"/>
          </p:nvPr>
        </p:nvSpPr>
        <p:spPr>
          <a:xfrm>
            <a:off x="289270" y="1074695"/>
            <a:ext cx="11636841" cy="2160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3617A"/>
              </a:buClr>
              <a:buSzPts val="4500"/>
              <a:buFont typeface="Arial"/>
              <a:buNone/>
              <a:defRPr sz="4500" b="1">
                <a:solidFill>
                  <a:srgbClr val="03617A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" name="Google Shape;10;p11"/>
          <p:cNvSpPr txBox="1">
            <a:spLocks noGrp="1"/>
          </p:cNvSpPr>
          <p:nvPr>
            <p:ph type="subTitle" idx="1"/>
          </p:nvPr>
        </p:nvSpPr>
        <p:spPr>
          <a:xfrm>
            <a:off x="289270" y="3838162"/>
            <a:ext cx="11636841" cy="1282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3617A"/>
              </a:buClr>
              <a:buSzPts val="2400"/>
              <a:buNone/>
              <a:defRPr sz="2400" b="1">
                <a:solidFill>
                  <a:srgbClr val="03617A"/>
                </a:solidFill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11" name="Google Shape;11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90" y="6429983"/>
            <a:ext cx="12192000" cy="428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solidFill>
          <a:schemeClr val="l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2"/>
          <p:cNvSpPr/>
          <p:nvPr/>
        </p:nvSpPr>
        <p:spPr>
          <a:xfrm>
            <a:off x="0" y="0"/>
            <a:ext cx="12192000" cy="737419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12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691" cy="73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body" idx="1"/>
          </p:nvPr>
        </p:nvSpPr>
        <p:spPr>
          <a:xfrm>
            <a:off x="689112" y="1460499"/>
            <a:ext cx="1081377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6" name="Google Shape;16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429982"/>
            <a:ext cx="12192000" cy="428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/>
          <p:nvPr/>
        </p:nvSpPr>
        <p:spPr>
          <a:xfrm>
            <a:off x="0" y="2268535"/>
            <a:ext cx="12192000" cy="3275783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15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21" name="Google Shape;21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429982"/>
            <a:ext cx="12192000" cy="428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bg>
      <p:bgPr>
        <a:solidFill>
          <a:schemeClr val="lt1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3"/>
          <p:cNvSpPr/>
          <p:nvPr/>
        </p:nvSpPr>
        <p:spPr>
          <a:xfrm>
            <a:off x="0" y="0"/>
            <a:ext cx="4182894" cy="6858000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13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869" cy="5906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body" idx="1"/>
          </p:nvPr>
        </p:nvSpPr>
        <p:spPr>
          <a:xfrm>
            <a:off x="4591454" y="428017"/>
            <a:ext cx="7017449" cy="5906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marL="1371600" lvl="2" indent="-330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6" name="Google Shape;26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82894" y="6429982"/>
            <a:ext cx="8009106" cy="428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bg>
      <p:bgPr>
        <a:solidFill>
          <a:schemeClr val="lt1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/>
          <p:nvPr/>
        </p:nvSpPr>
        <p:spPr>
          <a:xfrm>
            <a:off x="0" y="0"/>
            <a:ext cx="12192000" cy="1192696"/>
          </a:xfrm>
          <a:prstGeom prst="rect">
            <a:avLst/>
          </a:prstGeom>
          <a:solidFill>
            <a:srgbClr val="03617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4"/>
          <p:cNvSpPr txBox="1">
            <a:spLocks noGrp="1"/>
          </p:cNvSpPr>
          <p:nvPr>
            <p:ph type="title"/>
          </p:nvPr>
        </p:nvSpPr>
        <p:spPr>
          <a:xfrm>
            <a:off x="892797" y="1"/>
            <a:ext cx="10515600" cy="1192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body" idx="1"/>
          </p:nvPr>
        </p:nvSpPr>
        <p:spPr>
          <a:xfrm>
            <a:off x="892799" y="1548641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body" idx="2"/>
          </p:nvPr>
        </p:nvSpPr>
        <p:spPr>
          <a:xfrm>
            <a:off x="892799" y="2372553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body" idx="3"/>
          </p:nvPr>
        </p:nvSpPr>
        <p:spPr>
          <a:xfrm>
            <a:off x="6225210" y="1548641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3" name="Google Shape;33;p14"/>
          <p:cNvSpPr txBox="1">
            <a:spLocks noGrp="1"/>
          </p:cNvSpPr>
          <p:nvPr>
            <p:ph type="body" idx="4"/>
          </p:nvPr>
        </p:nvSpPr>
        <p:spPr>
          <a:xfrm>
            <a:off x="6225210" y="2372553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4" name="Google Shape;34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6429982"/>
            <a:ext cx="12192000" cy="428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38e45b333e0_0_12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g38e45b333e0_0_129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>
              <a:spcBef>
                <a:spcPts val="75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42900"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23850">
              <a:spcBef>
                <a:spcPts val="375"/>
              </a:spcBef>
              <a:spcAft>
                <a:spcPts val="0"/>
              </a:spcAft>
              <a:buSzPts val="1500"/>
              <a:buChar char="•"/>
              <a:defRPr/>
            </a:lvl3pPr>
            <a:lvl4pPr marL="1828800" lvl="3" indent="-314325"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4pPr>
            <a:lvl5pPr marL="2286000" lvl="4" indent="-314325"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5pPr>
            <a:lvl6pPr marL="2743200" lvl="5" indent="-314325"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6pPr>
            <a:lvl7pPr marL="3200400" lvl="6" indent="-314325"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7pPr>
            <a:lvl8pPr marL="3657600" lvl="7" indent="-314325"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8pPr>
            <a:lvl9pPr marL="4114800" lvl="8" indent="-314325"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g38e45b333e0_0_12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 sz="1900"/>
            </a:lvl1pPr>
            <a:lvl2pPr lvl="1">
              <a:buNone/>
              <a:defRPr sz="1900"/>
            </a:lvl2pPr>
            <a:lvl3pPr lvl="2">
              <a:buNone/>
              <a:defRPr sz="1900"/>
            </a:lvl3pPr>
            <a:lvl4pPr lvl="3">
              <a:buNone/>
              <a:defRPr sz="1900"/>
            </a:lvl4pPr>
            <a:lvl5pPr lvl="4">
              <a:buNone/>
              <a:defRPr sz="1900"/>
            </a:lvl5pPr>
            <a:lvl6pPr lvl="5">
              <a:buNone/>
              <a:defRPr sz="1900"/>
            </a:lvl6pPr>
            <a:lvl7pPr lvl="6">
              <a:buNone/>
              <a:defRPr sz="1900"/>
            </a:lvl7pPr>
            <a:lvl8pPr lvl="7">
              <a:buNone/>
              <a:defRPr sz="1900"/>
            </a:lvl8pPr>
            <a:lvl9pPr lvl="8">
              <a:buNone/>
              <a:defRPr sz="1900"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87b4a1102f_1_14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g387b4a1102f_1_145"/>
          <p:cNvSpPr txBox="1">
            <a:spLocks noGrp="1"/>
          </p:cNvSpPr>
          <p:nvPr>
            <p:ph type="sldNum" idx="12"/>
          </p:nvPr>
        </p:nvSpPr>
        <p:spPr>
          <a:xfrm>
            <a:off x="8915766" y="6217633"/>
            <a:ext cx="31125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 sz="1900" b="1">
                <a:solidFill>
                  <a:srgbClr val="9B2242"/>
                </a:solidFill>
              </a:defRPr>
            </a:lvl1pPr>
            <a:lvl2pPr lvl="1">
              <a:buNone/>
              <a:defRPr sz="1900" b="1">
                <a:solidFill>
                  <a:srgbClr val="9B2242"/>
                </a:solidFill>
              </a:defRPr>
            </a:lvl2pPr>
            <a:lvl3pPr lvl="2">
              <a:buNone/>
              <a:defRPr sz="1900" b="1">
                <a:solidFill>
                  <a:srgbClr val="9B2242"/>
                </a:solidFill>
              </a:defRPr>
            </a:lvl3pPr>
            <a:lvl4pPr lvl="3">
              <a:buNone/>
              <a:defRPr sz="1900" b="1">
                <a:solidFill>
                  <a:srgbClr val="9B2242"/>
                </a:solidFill>
              </a:defRPr>
            </a:lvl4pPr>
            <a:lvl5pPr lvl="4">
              <a:buNone/>
              <a:defRPr sz="1900" b="1">
                <a:solidFill>
                  <a:srgbClr val="9B2242"/>
                </a:solidFill>
              </a:defRPr>
            </a:lvl5pPr>
            <a:lvl6pPr lvl="5">
              <a:buNone/>
              <a:defRPr sz="1900" b="1">
                <a:solidFill>
                  <a:srgbClr val="9B2242"/>
                </a:solidFill>
              </a:defRPr>
            </a:lvl6pPr>
            <a:lvl7pPr lvl="6">
              <a:buNone/>
              <a:defRPr sz="1900" b="1">
                <a:solidFill>
                  <a:srgbClr val="9B2242"/>
                </a:solidFill>
              </a:defRPr>
            </a:lvl7pPr>
            <a:lvl8pPr lvl="7">
              <a:buNone/>
              <a:defRPr sz="1900" b="1">
                <a:solidFill>
                  <a:srgbClr val="9B2242"/>
                </a:solidFill>
              </a:defRPr>
            </a:lvl8pPr>
            <a:lvl9pPr lvl="8">
              <a:buNone/>
              <a:defRPr sz="1900" b="1">
                <a:solidFill>
                  <a:srgbClr val="9B2242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Iowa Plus  </a:t>
            </a:r>
            <a:r>
              <a:rPr lang="en-US">
                <a:solidFill>
                  <a:srgbClr val="263F8C"/>
                </a:solidFill>
              </a:rPr>
              <a:t>|</a:t>
            </a:r>
            <a:r>
              <a:rPr lang="en-US"/>
              <a:t>  Iowa IDEA</a:t>
            </a:r>
            <a:r>
              <a:rPr lang="en-US" b="0">
                <a:solidFill>
                  <a:srgbClr val="000000"/>
                </a:solidFill>
              </a:rPr>
              <a:t>    </a:t>
            </a:r>
            <a:fld id="{00000000-1234-1234-1234-123412341234}" type="slidenum">
              <a:rPr lang="en-US" b="0">
                <a:solidFill>
                  <a:srgbClr val="000000"/>
                </a:solidFill>
              </a:rPr>
              <a:t>‹#›</a:t>
            </a:fld>
            <a:endParaRPr b="0">
              <a:solidFill>
                <a:srgbClr val="000000"/>
              </a:solidFill>
            </a:endParaRPr>
          </a:p>
        </p:txBody>
      </p:sp>
      <p:grpSp>
        <p:nvGrpSpPr>
          <p:cNvPr id="42" name="Google Shape;42;g387b4a1102f_1_145"/>
          <p:cNvGrpSpPr/>
          <p:nvPr/>
        </p:nvGrpSpPr>
        <p:grpSpPr>
          <a:xfrm>
            <a:off x="4297093" y="357758"/>
            <a:ext cx="3597510" cy="133997"/>
            <a:chOff x="3202850" y="268325"/>
            <a:chExt cx="2698200" cy="100500"/>
          </a:xfrm>
        </p:grpSpPr>
        <p:sp>
          <p:nvSpPr>
            <p:cNvPr id="43" name="Google Shape;43;g387b4a1102f_1_145"/>
            <p:cNvSpPr/>
            <p:nvPr/>
          </p:nvSpPr>
          <p:spPr>
            <a:xfrm>
              <a:off x="5001650" y="268325"/>
              <a:ext cx="899400" cy="100500"/>
            </a:xfrm>
            <a:prstGeom prst="rect">
              <a:avLst/>
            </a:prstGeom>
            <a:solidFill>
              <a:srgbClr val="A8BA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rgbClr val="9B2242"/>
                </a:solidFill>
              </a:endParaRPr>
            </a:p>
          </p:txBody>
        </p:sp>
        <p:sp>
          <p:nvSpPr>
            <p:cNvPr id="44" name="Google Shape;44;g387b4a1102f_1_145"/>
            <p:cNvSpPr/>
            <p:nvPr/>
          </p:nvSpPr>
          <p:spPr>
            <a:xfrm>
              <a:off x="4102250" y="268325"/>
              <a:ext cx="899400" cy="100500"/>
            </a:xfrm>
            <a:prstGeom prst="rect">
              <a:avLst/>
            </a:prstGeom>
            <a:solidFill>
              <a:srgbClr val="263F8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rgbClr val="9B2242"/>
                </a:solidFill>
              </a:endParaRPr>
            </a:p>
          </p:txBody>
        </p:sp>
        <p:sp>
          <p:nvSpPr>
            <p:cNvPr id="45" name="Google Shape;45;g387b4a1102f_1_145"/>
            <p:cNvSpPr/>
            <p:nvPr/>
          </p:nvSpPr>
          <p:spPr>
            <a:xfrm>
              <a:off x="3202850" y="268325"/>
              <a:ext cx="899400" cy="100500"/>
            </a:xfrm>
            <a:prstGeom prst="rect">
              <a:avLst/>
            </a:prstGeom>
            <a:solidFill>
              <a:srgbClr val="9B224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rgbClr val="9B2242"/>
                </a:solidFill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795128" y="1"/>
            <a:ext cx="10813776" cy="1166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  <a:defRPr sz="33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795128" y="1460499"/>
            <a:ext cx="1081377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transitionta.org/topics/effective-practices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transitionta.org/topics/effective-practices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transitionta.org/topics/effective-practices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transitionta.org/topics/effective-practices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transitionta.org/topics/effective-practices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.iowa.gov/pk-12/special-education/state-guidance/policy-practice-webinar-series-recording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transitionta.org/topics/effective-practices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educate.iowa.gov/pk-12/special-education/programs-services/secondary-transition#services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transitionta.org/topics/effective-practices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g39bdc4a70e7_0_5" descr="Special Education Policy and Practice Webinar Series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6558" y="726224"/>
            <a:ext cx="11782263" cy="339276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EB18BF1-6390-4326-8284-6D811CB4A3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8457" y="2300975"/>
            <a:ext cx="9914273" cy="2160104"/>
          </a:xfrm>
        </p:spPr>
        <p:txBody>
          <a:bodyPr/>
          <a:lstStyle/>
          <a:p>
            <a:r>
              <a:rPr lang="en-US" dirty="0"/>
              <a:t>Secondary Transition</a:t>
            </a:r>
          </a:p>
        </p:txBody>
      </p:sp>
      <p:sp>
        <p:nvSpPr>
          <p:cNvPr id="51" name="Google Shape;51;g39bdc4a70e7_0_5"/>
          <p:cNvSpPr txBox="1">
            <a:spLocks noGrp="1"/>
          </p:cNvSpPr>
          <p:nvPr>
            <p:ph type="subTitle" idx="1"/>
          </p:nvPr>
        </p:nvSpPr>
        <p:spPr>
          <a:xfrm>
            <a:off x="2011838" y="4423779"/>
            <a:ext cx="9914273" cy="670729"/>
          </a:xfrm>
        </p:spPr>
        <p:txBody>
          <a:bodyPr/>
          <a:lstStyle/>
          <a:p>
            <a:pPr lvl="0"/>
            <a:r>
              <a:rPr lang="en-US" dirty="0"/>
              <a:t>November 12, 2025</a:t>
            </a:r>
          </a:p>
        </p:txBody>
      </p:sp>
      <p:pic>
        <p:nvPicPr>
          <p:cNvPr id="52" name="Google Shape;52;g39bdc4a70e7_0_5" descr="Iowa Department of Education log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00972" y="5599160"/>
            <a:ext cx="5790057" cy="5326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9bdc4a70e7_0_78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Transition Services: Defined</a:t>
            </a:r>
            <a:endParaRPr/>
          </a:p>
        </p:txBody>
      </p:sp>
      <p:sp>
        <p:nvSpPr>
          <p:cNvPr id="117" name="Google Shape;117;g39bdc4a70e7_0_78"/>
          <p:cNvSpPr txBox="1">
            <a:spLocks noGrp="1"/>
          </p:cNvSpPr>
          <p:nvPr>
            <p:ph type="body" idx="1"/>
          </p:nvPr>
        </p:nvSpPr>
        <p:spPr>
          <a:xfrm>
            <a:off x="193725" y="1158550"/>
            <a:ext cx="11929800" cy="47958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914400" lvl="1" indent="-393700" algn="l" rtl="0">
              <a:lnSpc>
                <a:spcPct val="150000"/>
              </a:lnSpc>
              <a:spcBef>
                <a:spcPts val="375"/>
              </a:spcBef>
              <a:spcAft>
                <a:spcPts val="0"/>
              </a:spcAft>
              <a:buSzPts val="2600"/>
              <a:buChar char="•"/>
            </a:pPr>
            <a:r>
              <a:rPr lang="en-US" sz="2600"/>
              <a:t>Designed to be </a:t>
            </a:r>
            <a:r>
              <a:rPr lang="en-US" sz="2600" b="1"/>
              <a:t>within a results-oriented process</a:t>
            </a:r>
            <a:r>
              <a:rPr lang="en-US" sz="2600"/>
              <a:t> that is focused on improving the academic and functional achievement of the child; and</a:t>
            </a:r>
            <a:endParaRPr sz="2600"/>
          </a:p>
          <a:p>
            <a:pPr marL="914400" lvl="1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sz="2600" b="1"/>
              <a:t>Facilitates the child’s movement from school to post-school activities</a:t>
            </a:r>
            <a:r>
              <a:rPr lang="en-US" sz="2600"/>
              <a:t>, including postsecondary education, vocational education, integrated employment (including supported employment), continuing and adult education, adult services, independent living or community participation</a:t>
            </a:r>
            <a:endParaRPr sz="2600"/>
          </a:p>
        </p:txBody>
      </p:sp>
      <p:sp>
        <p:nvSpPr>
          <p:cNvPr id="118" name="Google Shape;118;g39bdc4a70e7_0_78"/>
          <p:cNvSpPr txBox="1"/>
          <p:nvPr/>
        </p:nvSpPr>
        <p:spPr>
          <a:xfrm>
            <a:off x="6621525" y="5882275"/>
            <a:ext cx="5502000" cy="4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i="1">
                <a:solidFill>
                  <a:schemeClr val="dk1"/>
                </a:solidFill>
              </a:rPr>
              <a:t>281 Iowa Admin. Code r. 281.41.43; 34 C.F.R 300.43</a:t>
            </a:r>
            <a:endParaRPr sz="1700" i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9bdc4a70e7_0_90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Transition Services: The IEP</a:t>
            </a:r>
            <a:endParaRPr/>
          </a:p>
        </p:txBody>
      </p:sp>
      <p:sp>
        <p:nvSpPr>
          <p:cNvPr id="124" name="Google Shape;124;g39bdc4a70e7_0_90"/>
          <p:cNvSpPr txBox="1">
            <a:spLocks noGrp="1"/>
          </p:cNvSpPr>
          <p:nvPr>
            <p:ph type="body" idx="1"/>
          </p:nvPr>
        </p:nvSpPr>
        <p:spPr>
          <a:xfrm>
            <a:off x="689100" y="952300"/>
            <a:ext cx="10813800" cy="4859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2500"/>
              <a:t>Beginning</a:t>
            </a:r>
            <a:r>
              <a:rPr lang="en-US" sz="2500" b="1"/>
              <a:t> not later than the first IEP to be in effect when the child turns 14</a:t>
            </a:r>
            <a:r>
              <a:rPr lang="en-US" sz="2500"/>
              <a:t>, </a:t>
            </a:r>
            <a:r>
              <a:rPr lang="en-US" sz="2500" b="1"/>
              <a:t>or younger</a:t>
            </a:r>
            <a:r>
              <a:rPr lang="en-US" sz="2500"/>
              <a:t> if determined appropriate by the IEP team, and updated annually, thereafter, the IEP must include: </a:t>
            </a:r>
            <a:endParaRPr sz="2500"/>
          </a:p>
          <a:p>
            <a:pPr marL="457200" lvl="0" indent="-3683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200"/>
              <a:buChar char="●"/>
            </a:pPr>
            <a:r>
              <a:rPr lang="en-US" sz="2500" b="1"/>
              <a:t>Appropriate measurable postsecondary goals based upon age-appropriate transition assessments</a:t>
            </a:r>
            <a:r>
              <a:rPr lang="en-US" sz="2500"/>
              <a:t> related to training, education, employment, and, where appropriate, independent living skills;</a:t>
            </a:r>
            <a:endParaRPr sz="2500"/>
          </a:p>
          <a:p>
            <a:pPr marL="457200" lvl="0" indent="-3683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200"/>
              <a:buChar char="●"/>
            </a:pPr>
            <a:r>
              <a:rPr lang="en-US" sz="2500"/>
              <a:t>The </a:t>
            </a:r>
            <a:r>
              <a:rPr lang="en-US" sz="2500" b="1"/>
              <a:t>transition services, including courses of study, needed</a:t>
            </a:r>
            <a:r>
              <a:rPr lang="en-US" sz="2500"/>
              <a:t> to assist the child in reaching those goals.</a:t>
            </a:r>
            <a:endParaRPr sz="2500"/>
          </a:p>
        </p:txBody>
      </p:sp>
      <p:sp>
        <p:nvSpPr>
          <p:cNvPr id="125" name="Google Shape;125;g39bdc4a70e7_0_90"/>
          <p:cNvSpPr txBox="1"/>
          <p:nvPr/>
        </p:nvSpPr>
        <p:spPr>
          <a:xfrm>
            <a:off x="6546300" y="5936825"/>
            <a:ext cx="5645700" cy="4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i="1">
                <a:solidFill>
                  <a:schemeClr val="dk1"/>
                </a:solidFill>
              </a:rPr>
              <a:t>281 Iowa Admin. Code r. 41.320(2); 34 C.F.R 300.320(b)</a:t>
            </a:r>
            <a:endParaRPr sz="1700" i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9bdc4a70e7_0_84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Transition Services: Individualized</a:t>
            </a:r>
            <a:endParaRPr/>
          </a:p>
        </p:txBody>
      </p:sp>
      <p:sp>
        <p:nvSpPr>
          <p:cNvPr id="131" name="Google Shape;131;g39bdc4a70e7_0_84"/>
          <p:cNvSpPr txBox="1">
            <a:spLocks noGrp="1"/>
          </p:cNvSpPr>
          <p:nvPr>
            <p:ph type="body" idx="1"/>
          </p:nvPr>
        </p:nvSpPr>
        <p:spPr>
          <a:xfrm>
            <a:off x="79650" y="1190825"/>
            <a:ext cx="12032700" cy="4701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2700"/>
              <a:t>Is based on the</a:t>
            </a:r>
            <a:r>
              <a:rPr lang="en-US" sz="2700" b="1"/>
              <a:t> individual child’s needs</a:t>
            </a:r>
            <a:r>
              <a:rPr lang="en-US" sz="2700"/>
              <a:t>, taking into account the child’s </a:t>
            </a:r>
            <a:r>
              <a:rPr lang="en-US" sz="2700" b="1"/>
              <a:t>strengths, preferences and interests</a:t>
            </a:r>
            <a:r>
              <a:rPr lang="en-US" sz="2700"/>
              <a:t>; and includes the following: </a:t>
            </a:r>
            <a:endParaRPr sz="2700"/>
          </a:p>
          <a:p>
            <a:pPr marL="914400" lvl="1" indent="-381000" algn="l" rtl="0">
              <a:lnSpc>
                <a:spcPct val="150000"/>
              </a:lnSpc>
              <a:spcBef>
                <a:spcPts val="375"/>
              </a:spcBef>
              <a:spcAft>
                <a:spcPts val="0"/>
              </a:spcAft>
              <a:buSzPts val="2400"/>
              <a:buAutoNum type="arabicParenBoth"/>
            </a:pPr>
            <a:r>
              <a:rPr lang="en-US" sz="2400"/>
              <a:t>Instruction; </a:t>
            </a:r>
            <a:endParaRPr sz="2400"/>
          </a:p>
          <a:p>
            <a:pPr marL="914400" lvl="1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arenBoth"/>
            </a:pPr>
            <a:r>
              <a:rPr lang="en-US" sz="2400"/>
              <a:t>Related services; </a:t>
            </a:r>
            <a:endParaRPr sz="2400"/>
          </a:p>
          <a:p>
            <a:pPr marL="914400" lvl="1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arenBoth"/>
            </a:pPr>
            <a:r>
              <a:rPr lang="en-US" sz="2400"/>
              <a:t>Community experiences; </a:t>
            </a:r>
            <a:endParaRPr sz="2400"/>
          </a:p>
          <a:p>
            <a:pPr marL="914400" lvl="1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arenBoth"/>
            </a:pPr>
            <a:r>
              <a:rPr lang="en-US" sz="2400"/>
              <a:t>The development of employment and other post-school adult living objectives; </a:t>
            </a:r>
            <a:endParaRPr sz="2400"/>
          </a:p>
          <a:p>
            <a:pPr marL="914400" lvl="1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arenBoth"/>
            </a:pPr>
            <a:r>
              <a:rPr lang="en-US" sz="2400"/>
              <a:t>If appropriate, acquisition of daily living skills and provision of a functional vocational evaluation. </a:t>
            </a:r>
            <a:endParaRPr sz="2400"/>
          </a:p>
        </p:txBody>
      </p:sp>
      <p:sp>
        <p:nvSpPr>
          <p:cNvPr id="132" name="Google Shape;132;g39bdc4a70e7_0_84"/>
          <p:cNvSpPr txBox="1"/>
          <p:nvPr/>
        </p:nvSpPr>
        <p:spPr>
          <a:xfrm>
            <a:off x="6880450" y="5972050"/>
            <a:ext cx="5311500" cy="45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i="1">
                <a:solidFill>
                  <a:schemeClr val="dk1"/>
                </a:solidFill>
              </a:rPr>
              <a:t>281 Iowa Admin. Code r. 281.41.43; 34 C.F.R 300.43</a:t>
            </a:r>
            <a:endParaRPr sz="1700" i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a19582bcee_0_3"/>
          <p:cNvSpPr txBox="1">
            <a:spLocks noGrp="1"/>
          </p:cNvSpPr>
          <p:nvPr>
            <p:ph type="body" idx="1"/>
          </p:nvPr>
        </p:nvSpPr>
        <p:spPr>
          <a:xfrm>
            <a:off x="422850" y="879200"/>
            <a:ext cx="11080200" cy="493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lang="en-US" sz="2700"/>
              <a:t>If IEP meeting purpose includes consideration of postsecondary goals and the transition services needed:</a:t>
            </a:r>
            <a:endParaRPr sz="2700"/>
          </a:p>
          <a:p>
            <a:pPr marL="457200" lvl="0" indent="-4000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700"/>
              <a:buChar char="•"/>
            </a:pPr>
            <a:r>
              <a:rPr lang="en-US" sz="2700"/>
              <a:t>The </a:t>
            </a:r>
            <a:r>
              <a:rPr lang="en-US" sz="2700" b="1"/>
              <a:t>student must be invited </a:t>
            </a:r>
            <a:r>
              <a:rPr lang="en-US" sz="2700"/>
              <a:t>that meeting</a:t>
            </a:r>
            <a:endParaRPr sz="2700"/>
          </a:p>
          <a:p>
            <a:pPr marL="1428750" lvl="1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➢"/>
            </a:pPr>
            <a:r>
              <a:rPr lang="en-US" sz="2700"/>
              <a:t>If the student does not attend, other steps to </a:t>
            </a:r>
            <a:r>
              <a:rPr lang="en-US" sz="2700" b="1"/>
              <a:t>ensure the student’s preferences and interests are considered</a:t>
            </a:r>
            <a:r>
              <a:rPr lang="en-US" sz="2700"/>
              <a:t> </a:t>
            </a:r>
            <a:endParaRPr sz="2700"/>
          </a:p>
          <a:p>
            <a:pPr marL="457200" lvl="0" indent="-4000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700"/>
              <a:buChar char="•"/>
            </a:pPr>
            <a:r>
              <a:rPr lang="en-US" sz="2700"/>
              <a:t>A representative of </a:t>
            </a:r>
            <a:r>
              <a:rPr lang="en-US" sz="2700" b="1"/>
              <a:t>any participating agency</a:t>
            </a:r>
            <a:r>
              <a:rPr lang="en-US" sz="2700"/>
              <a:t> that is likely to be responsible for </a:t>
            </a:r>
            <a:r>
              <a:rPr lang="en-US" sz="2700" b="1"/>
              <a:t>providing or paying for transition services</a:t>
            </a:r>
            <a:endParaRPr sz="2700" b="1"/>
          </a:p>
          <a:p>
            <a:pPr marL="1428750" lvl="1" indent="-4000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700"/>
              <a:buChar char="➢"/>
            </a:pPr>
            <a:r>
              <a:rPr lang="en-US" sz="2700"/>
              <a:t>To the extent appropriate, and with the consent of the parents or a child who has reached the age of majority</a:t>
            </a:r>
            <a:endParaRPr sz="2700"/>
          </a:p>
        </p:txBody>
      </p:sp>
      <p:sp>
        <p:nvSpPr>
          <p:cNvPr id="138" name="Google Shape;138;g3a19582bcee_0_3"/>
          <p:cNvSpPr txBox="1"/>
          <p:nvPr/>
        </p:nvSpPr>
        <p:spPr>
          <a:xfrm>
            <a:off x="6279025" y="5972050"/>
            <a:ext cx="5912700" cy="45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i="1">
                <a:solidFill>
                  <a:schemeClr val="dk1"/>
                </a:solidFill>
              </a:rPr>
              <a:t>281 Iowa Admin. Code r. 281.321(2); 34 C.F.R 300.321(b)</a:t>
            </a:r>
            <a:endParaRPr sz="1700" i="1">
              <a:solidFill>
                <a:schemeClr val="dk1"/>
              </a:solidFill>
            </a:endParaRPr>
          </a:p>
        </p:txBody>
      </p:sp>
      <p:sp>
        <p:nvSpPr>
          <p:cNvPr id="139" name="Google Shape;139;g3a19582bcee_0_3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Transition Services: IEP Team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9bdc4a70e7_0_96"/>
          <p:cNvSpPr txBox="1">
            <a:spLocks noGrp="1"/>
          </p:cNvSpPr>
          <p:nvPr>
            <p:ph type="title"/>
          </p:nvPr>
        </p:nvSpPr>
        <p:spPr>
          <a:xfrm>
            <a:off x="651456" y="2430125"/>
            <a:ext cx="10733400" cy="28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/>
              <a:t>Compliance and Improved Outcomes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9bdc4a70e7_0_100"/>
          <p:cNvSpPr txBox="1">
            <a:spLocks noGrp="1"/>
          </p:cNvSpPr>
          <p:nvPr>
            <p:ph type="title"/>
          </p:nvPr>
        </p:nvSpPr>
        <p:spPr>
          <a:xfrm>
            <a:off x="-75" y="0"/>
            <a:ext cx="121920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/>
              <a:t>Indicator B13: Student Voice and Participation</a:t>
            </a:r>
            <a:endParaRPr/>
          </a:p>
        </p:txBody>
      </p:sp>
      <p:sp>
        <p:nvSpPr>
          <p:cNvPr id="150" name="Google Shape;150;g39bdc4a70e7_0_100"/>
          <p:cNvSpPr txBox="1"/>
          <p:nvPr/>
        </p:nvSpPr>
        <p:spPr>
          <a:xfrm>
            <a:off x="2198525" y="793725"/>
            <a:ext cx="9705900" cy="25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student was invited to the IEP meeting and the IEP includes </a:t>
            </a:r>
            <a:r>
              <a:rPr lang="en-US"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student’s strengths, interests and preferences.</a:t>
            </a:r>
            <a:endParaRPr sz="30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151" name="Google Shape;151;g39bdc4a70e7_0_100"/>
          <p:cNvSpPr txBox="1"/>
          <p:nvPr/>
        </p:nvSpPr>
        <p:spPr>
          <a:xfrm>
            <a:off x="2198525" y="3621502"/>
            <a:ext cx="9705900" cy="22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</a:rPr>
              <a:t>Example B14 Predictors to consider:</a:t>
            </a:r>
            <a:endParaRPr sz="1800" b="1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 b="1">
                <a:solidFill>
                  <a:schemeClr val="dk1"/>
                </a:solidFill>
              </a:rPr>
              <a:t>Self Determination/Self Advocacy:</a:t>
            </a:r>
            <a:r>
              <a:rPr lang="en-US" sz="1800">
                <a:solidFill>
                  <a:schemeClr val="dk1"/>
                </a:solidFill>
              </a:rPr>
              <a:t> Research-based for education and employment outcomes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 b="1">
                <a:solidFill>
                  <a:schemeClr val="dk1"/>
                </a:solidFill>
              </a:rPr>
              <a:t>Youth Autonomy/Decision Making: </a:t>
            </a:r>
            <a:r>
              <a:rPr lang="en-US" sz="1800">
                <a:solidFill>
                  <a:schemeClr val="dk1"/>
                </a:solidFill>
              </a:rPr>
              <a:t>Research-based for education and employment outcomes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152" name="Google Shape;152;g39bdc4a70e7_0_100" descr="Link to NTACT the Collaborative: National Technical Center on Transition&#10;&#10;https://transitionta.org/topics/effective-practices/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33206" y="5614405"/>
            <a:ext cx="3159952" cy="651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g39bdc4a70e7_0_100" descr="image: check box with a checkmark" title="Check Mark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6663" y="952975"/>
            <a:ext cx="1724625" cy="172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9bdc4a70e7_0_132"/>
          <p:cNvSpPr txBox="1">
            <a:spLocks noGrp="1"/>
          </p:cNvSpPr>
          <p:nvPr>
            <p:ph type="title"/>
          </p:nvPr>
        </p:nvSpPr>
        <p:spPr>
          <a:xfrm>
            <a:off x="103751" y="0"/>
            <a:ext cx="118527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/>
              <a:t>Indicator B13: Transition Services Provider Participation</a:t>
            </a:r>
            <a:endParaRPr/>
          </a:p>
        </p:txBody>
      </p:sp>
      <p:sp>
        <p:nvSpPr>
          <p:cNvPr id="159" name="Google Shape;159;g39bdc4a70e7_0_132"/>
          <p:cNvSpPr txBox="1"/>
          <p:nvPr/>
        </p:nvSpPr>
        <p:spPr>
          <a:xfrm>
            <a:off x="1787500" y="809275"/>
            <a:ext cx="10234800" cy="31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</a:rPr>
              <a:t>A </a:t>
            </a:r>
            <a:r>
              <a:rPr lang="en-US" sz="3000" b="1">
                <a:solidFill>
                  <a:schemeClr val="dk1"/>
                </a:solidFill>
              </a:rPr>
              <a:t>representative of each participating agency</a:t>
            </a:r>
            <a:r>
              <a:rPr lang="en-US" sz="3000">
                <a:solidFill>
                  <a:schemeClr val="dk1"/>
                </a:solidFill>
              </a:rPr>
              <a:t> was invited to the IEP Team meeting </a:t>
            </a:r>
            <a:r>
              <a:rPr lang="en-US" sz="3000" b="1">
                <a:solidFill>
                  <a:schemeClr val="dk1"/>
                </a:solidFill>
              </a:rPr>
              <a:t>with prior consent </a:t>
            </a:r>
            <a:r>
              <a:rPr lang="en-US" sz="3000">
                <a:solidFill>
                  <a:schemeClr val="dk1"/>
                </a:solidFill>
              </a:rPr>
              <a:t>of the IDEA Parent or Student who has reached the age of majority.</a:t>
            </a: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g39bdc4a70e7_0_132"/>
          <p:cNvSpPr txBox="1"/>
          <p:nvPr/>
        </p:nvSpPr>
        <p:spPr>
          <a:xfrm>
            <a:off x="1848900" y="4070225"/>
            <a:ext cx="10234800" cy="150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</a:rPr>
              <a:t>Example B14 Predictors to consider:</a:t>
            </a:r>
            <a:endParaRPr sz="1800" b="1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 b="1">
                <a:solidFill>
                  <a:schemeClr val="dk1"/>
                </a:solidFill>
              </a:rPr>
              <a:t>Interagency Collaboration: </a:t>
            </a:r>
            <a:r>
              <a:rPr lang="en-US" sz="1800">
                <a:solidFill>
                  <a:schemeClr val="dk1"/>
                </a:solidFill>
              </a:rPr>
              <a:t>Promising for education and employment outcomes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 b="1">
                <a:solidFill>
                  <a:schemeClr val="dk1"/>
                </a:solidFill>
              </a:rPr>
              <a:t>Student Support: </a:t>
            </a:r>
            <a:r>
              <a:rPr lang="en-US" sz="1800">
                <a:solidFill>
                  <a:schemeClr val="dk1"/>
                </a:solidFill>
              </a:rPr>
              <a:t>Research-based for employment outcomes, Promising for education and independent living outcomes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161" name="Google Shape;161;g39bdc4a70e7_0_132" descr="Link to NTACT the Collaborative: National Technical Center on Transition&#10;&#10;https://transitionta.org/topics/effective-practices/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46432" y="5673676"/>
            <a:ext cx="3075938" cy="633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g39bdc4a70e7_0_132" descr="image: check box with a checkmark" title="Check Mark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4275" y="952975"/>
            <a:ext cx="1724625" cy="172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9bdc4a70e7_0_116"/>
          <p:cNvSpPr txBox="1">
            <a:spLocks noGrp="1"/>
          </p:cNvSpPr>
          <p:nvPr>
            <p:ph type="title"/>
          </p:nvPr>
        </p:nvSpPr>
        <p:spPr>
          <a:xfrm>
            <a:off x="-75" y="0"/>
            <a:ext cx="121920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/>
              <a:t>Indicator B13: Postsecondary Expectations</a:t>
            </a:r>
            <a:endParaRPr/>
          </a:p>
        </p:txBody>
      </p:sp>
      <p:sp>
        <p:nvSpPr>
          <p:cNvPr id="168" name="Google Shape;168;g39bdc4a70e7_0_116"/>
          <p:cNvSpPr txBox="1"/>
          <p:nvPr/>
        </p:nvSpPr>
        <p:spPr>
          <a:xfrm>
            <a:off x="1848900" y="924150"/>
            <a:ext cx="10255500" cy="29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900" b="1" i="0" u="none" strike="noStrike" cap="none">
                <a:solidFill>
                  <a:schemeClr val="dk1"/>
                </a:solidFill>
              </a:rPr>
              <a:t>Observable, measurable statements describing what the student will do after the completion of all secondary services</a:t>
            </a:r>
            <a:r>
              <a:rPr lang="en-US" sz="2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(high school) in each postsecondary expectation area,</a:t>
            </a:r>
            <a:r>
              <a:rPr lang="en-US" sz="2900" b="1" i="0" u="none" strike="noStrike" cap="none">
                <a:solidFill>
                  <a:schemeClr val="dk1"/>
                </a:solidFill>
              </a:rPr>
              <a:t> aligned with transition assessment data.</a:t>
            </a:r>
            <a:endParaRPr sz="29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169" name="Google Shape;169;g39bdc4a70e7_0_116"/>
          <p:cNvSpPr txBox="1"/>
          <p:nvPr/>
        </p:nvSpPr>
        <p:spPr>
          <a:xfrm>
            <a:off x="1921775" y="4223062"/>
            <a:ext cx="10063500" cy="20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</a:rPr>
              <a:t>Example B14 Predictors to consider:</a:t>
            </a:r>
            <a:endParaRPr sz="1800" b="1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 b="1">
                <a:solidFill>
                  <a:schemeClr val="dk1"/>
                </a:solidFill>
              </a:rPr>
              <a:t>Parent Expectations: </a:t>
            </a:r>
            <a:r>
              <a:rPr lang="en-US" sz="1800">
                <a:solidFill>
                  <a:schemeClr val="dk1"/>
                </a:solidFill>
              </a:rPr>
              <a:t>Research-based for employment outcomes and promising for education outcomes</a:t>
            </a:r>
            <a:endParaRPr sz="1800" b="1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800"/>
              <a:buChar char="●"/>
            </a:pPr>
            <a:r>
              <a:rPr lang="en-US" sz="1800" b="1">
                <a:solidFill>
                  <a:schemeClr val="dk1"/>
                </a:solidFill>
              </a:rPr>
              <a:t>Self-Realization: </a:t>
            </a:r>
            <a:r>
              <a:rPr lang="en-US" sz="1800">
                <a:solidFill>
                  <a:schemeClr val="dk1"/>
                </a:solidFill>
              </a:rPr>
              <a:t>Promising for employment and independent living outcomes</a:t>
            </a:r>
            <a:endParaRPr sz="1800" b="1">
              <a:solidFill>
                <a:schemeClr val="dk1"/>
              </a:solidFill>
            </a:endParaRPr>
          </a:p>
        </p:txBody>
      </p:sp>
      <p:pic>
        <p:nvPicPr>
          <p:cNvPr id="170" name="Google Shape;170;g39bdc4a70e7_0_116" descr="Link to NTACT the Collaborative: National Technical Center on Transition&#10;&#10;https://transitionta.org/topics/effective-practices/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84127" y="5662501"/>
            <a:ext cx="3075938" cy="633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g39bdc4a70e7_0_116" descr="image: check box with a checkmark" title="Check Mark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4275" y="952975"/>
            <a:ext cx="1724625" cy="172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9bdc4a70e7_0_108"/>
          <p:cNvSpPr txBox="1">
            <a:spLocks noGrp="1"/>
          </p:cNvSpPr>
          <p:nvPr>
            <p:ph type="title"/>
          </p:nvPr>
        </p:nvSpPr>
        <p:spPr>
          <a:xfrm>
            <a:off x="-75" y="0"/>
            <a:ext cx="121920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/>
              <a:t>Indicator B13: Transition Assessment</a:t>
            </a:r>
            <a:endParaRPr/>
          </a:p>
        </p:txBody>
      </p:sp>
      <p:sp>
        <p:nvSpPr>
          <p:cNvPr id="177" name="Google Shape;177;g39bdc4a70e7_0_108"/>
          <p:cNvSpPr txBox="1"/>
          <p:nvPr/>
        </p:nvSpPr>
        <p:spPr>
          <a:xfrm>
            <a:off x="2217125" y="737400"/>
            <a:ext cx="9687000" cy="26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300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Each </a:t>
            </a:r>
            <a:r>
              <a:rPr lang="en-US"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postsecondary expectation area of Living, Learning and Working</a:t>
            </a: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must be thoroughly assessed and used as the foundation of IEP development.</a:t>
            </a:r>
            <a:endParaRPr sz="3000" b="1" i="0" u="none" strike="noStrike" cap="none">
              <a:solidFill>
                <a:schemeClr val="dk1"/>
              </a:solidFill>
            </a:endParaRPr>
          </a:p>
        </p:txBody>
      </p:sp>
      <p:sp>
        <p:nvSpPr>
          <p:cNvPr id="178" name="Google Shape;178;g39bdc4a70e7_0_108"/>
          <p:cNvSpPr txBox="1"/>
          <p:nvPr/>
        </p:nvSpPr>
        <p:spPr>
          <a:xfrm>
            <a:off x="2217125" y="3818400"/>
            <a:ext cx="9484800" cy="15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</a:rPr>
              <a:t>Example B14 Predictors to consider:</a:t>
            </a:r>
            <a:endParaRPr sz="1800" b="1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 b="1">
                <a:solidFill>
                  <a:schemeClr val="dk1"/>
                </a:solidFill>
              </a:rPr>
              <a:t>Career Exploration:</a:t>
            </a:r>
            <a:r>
              <a:rPr lang="en-US" sz="1800">
                <a:solidFill>
                  <a:schemeClr val="dk1"/>
                </a:solidFill>
              </a:rPr>
              <a:t> Promising for education and employment outcomes</a:t>
            </a:r>
            <a:endParaRPr sz="1800" b="1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800"/>
              <a:buChar char="●"/>
            </a:pPr>
            <a:r>
              <a:rPr lang="en-US" sz="1800" b="1">
                <a:solidFill>
                  <a:schemeClr val="dk1"/>
                </a:solidFill>
              </a:rPr>
              <a:t>Goal-Setting:</a:t>
            </a:r>
            <a:r>
              <a:rPr lang="en-US" sz="1800">
                <a:solidFill>
                  <a:schemeClr val="dk1"/>
                </a:solidFill>
              </a:rPr>
              <a:t> Research-based for education, employment and independent living outcomes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179" name="Google Shape;179;g39bdc4a70e7_0_108" descr="Link to NTACT the Collaborative: National Technical Center on Transition&#10;&#10;https://transitionta.org/topics/effective-practices/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27319" y="5595497"/>
            <a:ext cx="3159952" cy="651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g39bdc4a70e7_0_108" descr="image: check box with a checkmark" title="Check Mark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4275" y="952975"/>
            <a:ext cx="1724625" cy="172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9bdc4a70e7_0_140"/>
          <p:cNvSpPr txBox="1">
            <a:spLocks noGrp="1"/>
          </p:cNvSpPr>
          <p:nvPr>
            <p:ph type="title"/>
          </p:nvPr>
        </p:nvSpPr>
        <p:spPr>
          <a:xfrm>
            <a:off x="103751" y="0"/>
            <a:ext cx="118527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3400"/>
              <a:t>Indicator B13: Annual Goals</a:t>
            </a:r>
            <a:endParaRPr sz="3400"/>
          </a:p>
        </p:txBody>
      </p:sp>
      <p:sp>
        <p:nvSpPr>
          <p:cNvPr id="186" name="Google Shape;186;g39bdc4a70e7_0_140"/>
          <p:cNvSpPr txBox="1"/>
          <p:nvPr/>
        </p:nvSpPr>
        <p:spPr>
          <a:xfrm>
            <a:off x="1936575" y="784250"/>
            <a:ext cx="10019700" cy="32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3000"/>
              </a:spcBef>
              <a:spcAft>
                <a:spcPts val="3000"/>
              </a:spcAft>
              <a:buNone/>
            </a:pP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r>
              <a:rPr lang="en-US"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annual goals represent relevant skills/behaviors</a:t>
            </a: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which are </a:t>
            </a:r>
            <a:r>
              <a:rPr lang="en-US" sz="3000" b="1" i="0" u="none" strike="noStrike" cap="none">
                <a:solidFill>
                  <a:schemeClr val="dk1"/>
                </a:solidFill>
              </a:rPr>
              <a:t>well-aligned with the transition assessment information</a:t>
            </a: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are priorities for the student’s postsecondary expectations.</a:t>
            </a:r>
            <a:endParaRPr sz="3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g39bdc4a70e7_0_140"/>
          <p:cNvSpPr txBox="1"/>
          <p:nvPr/>
        </p:nvSpPr>
        <p:spPr>
          <a:xfrm>
            <a:off x="1936800" y="4111000"/>
            <a:ext cx="10019700" cy="15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</a:rPr>
              <a:t>Example B14 Predictors to consider:</a:t>
            </a:r>
            <a:endParaRPr sz="1800" b="1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 b="1">
                <a:solidFill>
                  <a:schemeClr val="dk1"/>
                </a:solidFill>
              </a:rPr>
              <a:t>Goal-Setting:</a:t>
            </a:r>
            <a:r>
              <a:rPr lang="en-US" sz="1800">
                <a:solidFill>
                  <a:schemeClr val="dk1"/>
                </a:solidFill>
              </a:rPr>
              <a:t> Research-based for education, employment and independent living outcomes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188" name="Google Shape;188;g39bdc4a70e7_0_140" descr="Link to NTACT the Collaborative: National Technical Center on Transition&#10;&#10;https://transitionta.org/topics/effective-practices/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65848" y="5702039"/>
            <a:ext cx="3159952" cy="651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g39bdc4a70e7_0_140" descr="image: check box with a checkmark" title="Check Mark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4275" y="952975"/>
            <a:ext cx="1724625" cy="172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9bdc4a70e7_0_12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Welcome</a:t>
            </a:r>
            <a:endParaRPr/>
          </a:p>
        </p:txBody>
      </p:sp>
      <p:sp>
        <p:nvSpPr>
          <p:cNvPr id="58" name="Google Shape;58;g39bdc4a70e7_0_12"/>
          <p:cNvSpPr txBox="1">
            <a:spLocks noGrp="1"/>
          </p:cNvSpPr>
          <p:nvPr>
            <p:ph type="body" idx="1"/>
          </p:nvPr>
        </p:nvSpPr>
        <p:spPr>
          <a:xfrm>
            <a:off x="689100" y="1493324"/>
            <a:ext cx="10813800" cy="17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873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2500"/>
              <a:buChar char="•"/>
            </a:pPr>
            <a:r>
              <a:rPr lang="en-US" sz="2500"/>
              <a:t>Please post your questions in the Q&amp;A</a:t>
            </a:r>
            <a:endParaRPr sz="2500"/>
          </a:p>
          <a:p>
            <a:pPr marL="45720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500"/>
              <a:buChar char="•"/>
            </a:pPr>
            <a:r>
              <a:rPr lang="en-US" sz="2500"/>
              <a:t>Slides will be posted on the DE website after the webinar</a:t>
            </a:r>
            <a:endParaRPr sz="2500"/>
          </a:p>
          <a:p>
            <a:pPr marL="9144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2000" u="sng">
                <a:solidFill>
                  <a:schemeClr val="hlink"/>
                </a:solidFill>
                <a:hlinkClick r:id="rId3"/>
              </a:rPr>
              <a:t>Policy &amp; Practice Webinar Series &amp; Recordings | Department of Education</a:t>
            </a:r>
            <a:endParaRPr sz="20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59" name="Google Shape;59;g39bdc4a70e7_0_12" descr="Decorative 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26176" y="3634025"/>
            <a:ext cx="2697651" cy="20232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863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9bdc4a70e7_0_124"/>
          <p:cNvSpPr txBox="1">
            <a:spLocks noGrp="1"/>
          </p:cNvSpPr>
          <p:nvPr>
            <p:ph type="title"/>
          </p:nvPr>
        </p:nvSpPr>
        <p:spPr>
          <a:xfrm>
            <a:off x="103750" y="0"/>
            <a:ext cx="120882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 sz="2900"/>
              <a:t>Indicator B13: Courses of Study, Activities, Services, and Supports</a:t>
            </a:r>
            <a:endParaRPr sz="2900"/>
          </a:p>
        </p:txBody>
      </p:sp>
      <p:sp>
        <p:nvSpPr>
          <p:cNvPr id="195" name="Google Shape;195;g39bdc4a70e7_0_124"/>
          <p:cNvSpPr txBox="1"/>
          <p:nvPr/>
        </p:nvSpPr>
        <p:spPr>
          <a:xfrm>
            <a:off x="1876950" y="583526"/>
            <a:ext cx="10138800" cy="37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course of study </a:t>
            </a: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project</a:t>
            </a:r>
            <a:r>
              <a:rPr lang="en-US" sz="2800" b="1">
                <a:solidFill>
                  <a:schemeClr val="dk1"/>
                </a:solidFill>
              </a:rPr>
              <a:t>s </a:t>
            </a: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courses and activities</a:t>
            </a: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including linkages specific for the student to pursue the postsecondary expectations and </a:t>
            </a:r>
            <a:r>
              <a:rPr lang="en-US" sz="2800">
                <a:solidFill>
                  <a:schemeClr val="dk1"/>
                </a:solidFill>
              </a:rPr>
              <a:t>t</a:t>
            </a: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her</a:t>
            </a:r>
            <a:r>
              <a:rPr lang="en-US" sz="2800">
                <a:solidFill>
                  <a:schemeClr val="dk1"/>
                </a:solidFill>
              </a:rPr>
              <a:t>e are</a:t>
            </a: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courses, activities, services, supports and/or accommodations for every NEED</a:t>
            </a: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identified in the I</a:t>
            </a:r>
            <a:r>
              <a:rPr lang="en-US" sz="2800">
                <a:solidFill>
                  <a:schemeClr val="dk1"/>
                </a:solidFill>
              </a:rPr>
              <a:t>EP</a:t>
            </a: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as a priority for the year.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g39bdc4a70e7_0_124"/>
          <p:cNvSpPr txBox="1"/>
          <p:nvPr/>
        </p:nvSpPr>
        <p:spPr>
          <a:xfrm>
            <a:off x="1876950" y="4271175"/>
            <a:ext cx="9926700" cy="21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</a:rPr>
              <a:t>Example B14 Predictors to consider:</a:t>
            </a:r>
            <a:endParaRPr sz="1800" b="1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 b="1">
                <a:solidFill>
                  <a:schemeClr val="dk1"/>
                </a:solidFill>
              </a:rPr>
              <a:t>Career Technical Education (CTE): Evidence-based for employment outcomes and research-based for education outcomes</a:t>
            </a:r>
            <a:endParaRPr sz="1800" b="1"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 b="1">
                <a:solidFill>
                  <a:schemeClr val="dk1"/>
                </a:solidFill>
              </a:rPr>
              <a:t>Work-Based Learning (WBL): Research-based for education and employment outcomes</a:t>
            </a:r>
            <a:endParaRPr sz="1800" b="1">
              <a:solidFill>
                <a:schemeClr val="dk1"/>
              </a:solidFill>
            </a:endParaRPr>
          </a:p>
        </p:txBody>
      </p:sp>
      <p:pic>
        <p:nvPicPr>
          <p:cNvPr id="197" name="Google Shape;197;g39bdc4a70e7_0_124" descr="Link to NTACT the Collaborative: National Technical Center on Transition&#10;&#10;https://transitionta.org/topics/effective-practices/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72580" y="5803001"/>
            <a:ext cx="3075938" cy="633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g39bdc4a70e7_0_124" descr="image: check box with a checkmark" title="Check Mark (1)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3750" y="893350"/>
            <a:ext cx="1724625" cy="172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9bdc4a70e7_0_67"/>
          <p:cNvSpPr txBox="1">
            <a:spLocks noGrp="1"/>
          </p:cNvSpPr>
          <p:nvPr>
            <p:ph type="title"/>
          </p:nvPr>
        </p:nvSpPr>
        <p:spPr>
          <a:xfrm>
            <a:off x="183988" y="-17773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B14 Predictors: Supports</a:t>
            </a:r>
            <a:endParaRPr/>
          </a:p>
        </p:txBody>
      </p:sp>
      <p:sp>
        <p:nvSpPr>
          <p:cNvPr id="204" name="Google Shape;204;g39bdc4a70e7_0_67"/>
          <p:cNvSpPr txBox="1"/>
          <p:nvPr/>
        </p:nvSpPr>
        <p:spPr>
          <a:xfrm>
            <a:off x="642600" y="1096825"/>
            <a:ext cx="10906800" cy="42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✓"/>
            </a:pPr>
            <a:r>
              <a:rPr lang="en-US" sz="2600">
                <a:solidFill>
                  <a:schemeClr val="dk1"/>
                </a:solidFill>
              </a:rPr>
              <a:t>Provided in student’s Least Restrictive Environment (LRE)</a:t>
            </a:r>
            <a:endParaRPr sz="2600">
              <a:solidFill>
                <a:schemeClr val="dk1"/>
              </a:solidFill>
            </a:endParaRPr>
          </a:p>
          <a:p>
            <a:pPr marL="914400" lvl="1" indent="-3937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Char char="○"/>
            </a:pPr>
            <a:r>
              <a:rPr lang="en-US" sz="2600">
                <a:solidFill>
                  <a:schemeClr val="dk1"/>
                </a:solidFill>
              </a:rPr>
              <a:t>General education setting</a:t>
            </a:r>
            <a:endParaRPr sz="2600">
              <a:solidFill>
                <a:schemeClr val="dk1"/>
              </a:solidFill>
            </a:endParaRPr>
          </a:p>
          <a:p>
            <a:pPr marL="914400" lvl="1" indent="-3937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Char char="○"/>
            </a:pPr>
            <a:r>
              <a:rPr lang="en-US" sz="2600">
                <a:solidFill>
                  <a:schemeClr val="dk1"/>
                </a:solidFill>
              </a:rPr>
              <a:t>Community integrated setting</a:t>
            </a:r>
            <a:endParaRPr sz="2600">
              <a:solidFill>
                <a:schemeClr val="dk1"/>
              </a:solidFill>
            </a:endParaRPr>
          </a:p>
          <a:p>
            <a:pPr marL="914400" lvl="1" indent="-3937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Char char="○"/>
            </a:pPr>
            <a:r>
              <a:rPr lang="en-US" sz="2600">
                <a:solidFill>
                  <a:schemeClr val="dk1"/>
                </a:solidFill>
              </a:rPr>
              <a:t>Special Education setting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937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✓"/>
            </a:pPr>
            <a:r>
              <a:rPr lang="en-US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Consider and provide necessary supplemental aids and services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937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Char char="✓"/>
            </a:pPr>
            <a:r>
              <a:rPr lang="en-US" sz="2600">
                <a:solidFill>
                  <a:schemeClr val="dk1"/>
                </a:solidFill>
              </a:rPr>
              <a:t>FAPE and </a:t>
            </a:r>
            <a:r>
              <a:rPr lang="en-US" sz="2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Individualization: Provided in alignment with student’s strengths, interests, preferences, needs, and </a:t>
            </a:r>
            <a:r>
              <a:rPr lang="en-US" sz="2600">
                <a:solidFill>
                  <a:schemeClr val="dk1"/>
                </a:solidFill>
              </a:rPr>
              <a:t>postsecondary expectations (PSEs)</a:t>
            </a:r>
            <a:endParaRPr sz="2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9bdc4a70e7_0_148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3000"/>
              <a:t>Resource: Administrator Checklist for Indicator B13 and B14</a:t>
            </a:r>
            <a:endParaRPr sz="3000"/>
          </a:p>
        </p:txBody>
      </p:sp>
      <p:pic>
        <p:nvPicPr>
          <p:cNvPr id="210" name="Google Shape;210;g39bdc4a70e7_0_148" descr="Image of the first page of the Secondary Transition IEP Checklist for Administrators"/>
          <p:cNvPicPr preferRelativeResize="0"/>
          <p:nvPr/>
        </p:nvPicPr>
        <p:blipFill rotWithShape="1">
          <a:blip r:embed="rId3">
            <a:alphaModFix/>
          </a:blip>
          <a:srcRect l="1565" t="2875" r="4669" b="1913"/>
          <a:stretch/>
        </p:blipFill>
        <p:spPr>
          <a:xfrm rot="-737587">
            <a:off x="593850" y="1399298"/>
            <a:ext cx="5502051" cy="434663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11" name="Google Shape;211;g39bdc4a70e7_0_148" descr="Image: Part of the Secondary Transition IEP Checklist for Administrators"/>
          <p:cNvPicPr preferRelativeResize="0"/>
          <p:nvPr/>
        </p:nvPicPr>
        <p:blipFill rotWithShape="1">
          <a:blip r:embed="rId4">
            <a:alphaModFix/>
          </a:blip>
          <a:srcRect l="3375" t="13008" r="3366" b="2574"/>
          <a:stretch/>
        </p:blipFill>
        <p:spPr>
          <a:xfrm rot="560809">
            <a:off x="6134874" y="1956264"/>
            <a:ext cx="5726502" cy="310034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9bdc4a70e7_0_159"/>
          <p:cNvSpPr txBox="1">
            <a:spLocks noGrp="1"/>
          </p:cNvSpPr>
          <p:nvPr>
            <p:ph type="title"/>
          </p:nvPr>
        </p:nvSpPr>
        <p:spPr>
          <a:xfrm>
            <a:off x="408550" y="150"/>
            <a:ext cx="3540900" cy="63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 sz="3700" b="0"/>
              <a:t>Before Graduating or Exiting</a:t>
            </a:r>
            <a:endParaRPr sz="3700"/>
          </a:p>
        </p:txBody>
      </p:sp>
      <p:sp>
        <p:nvSpPr>
          <p:cNvPr id="217" name="Google Shape;217;g39bdc4a70e7_0_159"/>
          <p:cNvSpPr txBox="1">
            <a:spLocks noGrp="1"/>
          </p:cNvSpPr>
          <p:nvPr>
            <p:ph type="body" idx="1"/>
          </p:nvPr>
        </p:nvSpPr>
        <p:spPr>
          <a:xfrm>
            <a:off x="4209750" y="0"/>
            <a:ext cx="7814700" cy="65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lvl="0" indent="-37465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2300"/>
              <a:buChar char="•"/>
            </a:pPr>
            <a:r>
              <a:rPr lang="en-US" sz="2300"/>
              <a:t>Analyze and triangulate the student’s data:</a:t>
            </a:r>
            <a:endParaRPr sz="2300"/>
          </a:p>
          <a:p>
            <a:pPr marL="914400" lvl="1" indent="-330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AutoNum type="arabicPeriod"/>
            </a:pPr>
            <a:r>
              <a:rPr lang="en-US" sz="2300"/>
              <a:t>Postsecondary Expectations</a:t>
            </a:r>
            <a:endParaRPr sz="2300"/>
          </a:p>
          <a:p>
            <a:pPr marL="914400" lvl="1" indent="-330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AutoNum type="arabicPeriod"/>
            </a:pPr>
            <a:r>
              <a:rPr lang="en-US" sz="2300"/>
              <a:t>Current levels academic achievement and functional performance</a:t>
            </a:r>
            <a:endParaRPr sz="2300"/>
          </a:p>
          <a:p>
            <a:pPr marL="914400" lvl="1" indent="-330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AutoNum type="arabicPeriod"/>
            </a:pPr>
            <a:r>
              <a:rPr lang="en-US" sz="2300"/>
              <a:t>Necessary skills, services, and support required for post-school success </a:t>
            </a:r>
            <a:endParaRPr sz="2300"/>
          </a:p>
          <a:p>
            <a:pPr marL="457200" lvl="0" indent="-3302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en-US" sz="2300"/>
              <a:t>If gaps exist, they must be addressed</a:t>
            </a:r>
            <a:endParaRPr sz="23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9bdc4a70e7_0_165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/>
              <a:t>Consideration of 4+ Services</a:t>
            </a:r>
            <a:endParaRPr/>
          </a:p>
        </p:txBody>
      </p:sp>
      <p:sp>
        <p:nvSpPr>
          <p:cNvPr id="223" name="Google Shape;223;g39bdc4a70e7_0_165"/>
          <p:cNvSpPr txBox="1">
            <a:spLocks noGrp="1"/>
          </p:cNvSpPr>
          <p:nvPr>
            <p:ph type="body" idx="1"/>
          </p:nvPr>
        </p:nvSpPr>
        <p:spPr>
          <a:xfrm>
            <a:off x="260850" y="977175"/>
            <a:ext cx="11763600" cy="54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70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600"/>
              <a:buChar char="•"/>
            </a:pPr>
            <a:r>
              <a:rPr lang="en-US" sz="2600"/>
              <a:t>4+ students may not be a graduate or issued a diploma until the completion of all IEP services</a:t>
            </a:r>
            <a:endParaRPr sz="2600"/>
          </a:p>
          <a:p>
            <a:pPr marL="457200" lvl="0" indent="-3937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2600"/>
              <a:buChar char="•"/>
            </a:pPr>
            <a:r>
              <a:rPr lang="en-US" sz="2600"/>
              <a:t>4+ students are secondary high school students of their resident district</a:t>
            </a:r>
            <a:endParaRPr sz="2600"/>
          </a:p>
          <a:p>
            <a:pPr marL="457200" lvl="0" indent="-3937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2600"/>
              <a:buChar char="•"/>
            </a:pPr>
            <a:r>
              <a:rPr lang="en-US" sz="2600"/>
              <a:t>District may also consider:</a:t>
            </a:r>
            <a:endParaRPr sz="2600"/>
          </a:p>
          <a:p>
            <a:pPr marL="1143000" lvl="1" indent="-349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1900"/>
              <a:buChar char="➢"/>
            </a:pPr>
            <a:r>
              <a:rPr lang="en-US" sz="2600"/>
              <a:t>Provide special education services internally</a:t>
            </a:r>
            <a:endParaRPr sz="2600"/>
          </a:p>
          <a:p>
            <a:pPr marL="1143000" lvl="1" indent="-349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1900"/>
              <a:buChar char="➢"/>
            </a:pPr>
            <a:r>
              <a:rPr lang="en-US" sz="2600"/>
              <a:t>Partner with their AEA to provide services</a:t>
            </a:r>
            <a:endParaRPr sz="2600"/>
          </a:p>
          <a:p>
            <a:pPr marL="1143000" lvl="1" indent="-34925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1900"/>
              <a:buChar char="➢"/>
            </a:pPr>
            <a:r>
              <a:rPr lang="en-US" sz="2600"/>
              <a:t>Contract with another entity to provide the services</a:t>
            </a:r>
            <a:endParaRPr sz="2600"/>
          </a:p>
          <a:p>
            <a:pPr marL="457200" lvl="0" indent="-3937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2600"/>
              <a:buChar char="•"/>
            </a:pPr>
            <a:r>
              <a:rPr lang="en-US" sz="2600"/>
              <a:t>Placement vs. Location </a:t>
            </a:r>
            <a:endParaRPr sz="2600"/>
          </a:p>
          <a:p>
            <a:pPr marL="457200" lvl="0" indent="-393700" algn="l" rtl="0">
              <a:lnSpc>
                <a:spcPct val="90000"/>
              </a:lnSpc>
              <a:spcBef>
                <a:spcPts val="2000"/>
              </a:spcBef>
              <a:spcAft>
                <a:spcPts val="2000"/>
              </a:spcAft>
              <a:buSzPts val="2600"/>
              <a:buChar char="•"/>
            </a:pPr>
            <a:r>
              <a:rPr lang="en-US" sz="2600"/>
              <a:t>Consideration of shortened school day</a:t>
            </a:r>
            <a:endParaRPr sz="26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9bfbf69c21_0_4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4+ and Postsecondary Education</a:t>
            </a:r>
            <a:endParaRPr/>
          </a:p>
        </p:txBody>
      </p:sp>
      <p:sp>
        <p:nvSpPr>
          <p:cNvPr id="229" name="Google Shape;229;g39bfbf69c21_0_4"/>
          <p:cNvSpPr txBox="1">
            <a:spLocks noGrp="1"/>
          </p:cNvSpPr>
          <p:nvPr>
            <p:ph type="body" idx="1"/>
          </p:nvPr>
        </p:nvSpPr>
        <p:spPr>
          <a:xfrm>
            <a:off x="689100" y="885000"/>
            <a:ext cx="10813800" cy="4926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7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00"/>
              <a:buChar char="•"/>
            </a:pPr>
            <a:r>
              <a:rPr lang="en-US" sz="2600"/>
              <a:t>4+ services are part of a district’s secondary program</a:t>
            </a:r>
            <a:endParaRPr sz="2600"/>
          </a:p>
          <a:p>
            <a:pPr marL="457200" lvl="0" indent="-3937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2600"/>
              <a:buChar char="•"/>
            </a:pPr>
            <a:r>
              <a:rPr lang="en-US" sz="2600"/>
              <a:t>A postsecondary course, if any, must be</a:t>
            </a:r>
            <a:r>
              <a:rPr lang="en-US" sz="2600" b="1"/>
              <a:t> incidental to the transition services </a:t>
            </a:r>
            <a:r>
              <a:rPr lang="en-US" sz="2600"/>
              <a:t>being provided</a:t>
            </a:r>
            <a:endParaRPr sz="2600"/>
          </a:p>
          <a:p>
            <a:pPr marL="457200" lvl="0" indent="-3937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2600"/>
              <a:buChar char="•"/>
            </a:pPr>
            <a:r>
              <a:rPr lang="en-US" sz="2600"/>
              <a:t>Courses, certificates, and degrees are not services</a:t>
            </a:r>
            <a:endParaRPr sz="2600"/>
          </a:p>
          <a:p>
            <a:pPr marL="457200" lvl="0" indent="-3937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2600"/>
              <a:buChar char="•"/>
            </a:pPr>
            <a:r>
              <a:rPr lang="en-US" sz="2600"/>
              <a:t>Transition may be achieved/completed without regard to any postsecondary education schedule</a:t>
            </a:r>
            <a:endParaRPr sz="2600"/>
          </a:p>
          <a:p>
            <a:pPr marL="457200" lvl="0" indent="-3937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SzPts val="2600"/>
              <a:buChar char="•"/>
            </a:pPr>
            <a:r>
              <a:rPr lang="en-US" sz="2600"/>
              <a:t>Department continues to conduct regular monitoring of 4+ services being provided by postsecondary education institutions</a:t>
            </a:r>
            <a:endParaRPr sz="2600"/>
          </a:p>
          <a:p>
            <a:pPr marL="457200" lvl="0" indent="-393700" algn="l" rtl="0">
              <a:lnSpc>
                <a:spcPct val="100000"/>
              </a:lnSpc>
              <a:spcBef>
                <a:spcPts val="2000"/>
              </a:spcBef>
              <a:spcAft>
                <a:spcPts val="2000"/>
              </a:spcAft>
              <a:buSzPts val="2600"/>
              <a:buChar char="•"/>
            </a:pPr>
            <a:r>
              <a:rPr lang="en-US" sz="2600"/>
              <a:t>Additional guidance around 4+ services available on the Department’s </a:t>
            </a:r>
            <a:r>
              <a:rPr lang="en-US" sz="2600" u="sng">
                <a:solidFill>
                  <a:schemeClr val="hlink"/>
                </a:solidFill>
                <a:hlinkClick r:id="rId3"/>
              </a:rPr>
              <a:t>Secondary Transition website</a:t>
            </a:r>
            <a:endParaRPr sz="26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9bdc4a70e7_0_170"/>
          <p:cNvSpPr txBox="1">
            <a:spLocks noGrp="1"/>
          </p:cNvSpPr>
          <p:nvPr>
            <p:ph type="title"/>
          </p:nvPr>
        </p:nvSpPr>
        <p:spPr>
          <a:xfrm>
            <a:off x="339226" y="0"/>
            <a:ext cx="118527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Resource: Secondary Transition Decision Making Guides</a:t>
            </a:r>
            <a:endParaRPr/>
          </a:p>
        </p:txBody>
      </p:sp>
      <p:pic>
        <p:nvPicPr>
          <p:cNvPr id="235" name="Google Shape;235;g39bdc4a70e7_0_170" descr="Image of the Secondary Transition Decision Guide - Learni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4250" y="1006627"/>
            <a:ext cx="4421363" cy="5197257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36" name="Google Shape;236;g39bdc4a70e7_0_170" descr="Image of the Secondary Transition Decision Guide 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4064" y="1554013"/>
            <a:ext cx="4767150" cy="3989823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9bdc4a70e7_0_176"/>
          <p:cNvSpPr txBox="1">
            <a:spLocks noGrp="1"/>
          </p:cNvSpPr>
          <p:nvPr>
            <p:ph type="title"/>
          </p:nvPr>
        </p:nvSpPr>
        <p:spPr>
          <a:xfrm>
            <a:off x="831850" y="2430135"/>
            <a:ext cx="10515600" cy="22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300"/>
              </a:spcBef>
              <a:spcAft>
                <a:spcPts val="1300"/>
              </a:spcAft>
              <a:buSzPts val="4500"/>
              <a:buNone/>
            </a:pPr>
            <a:r>
              <a:rPr lang="en-US" sz="4800"/>
              <a:t>Recent Trends and Cases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9d22158935_0_2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81"/>
                  </a:ext>
                </a:extLst>
              </a:rPr>
              <a:t>Recent</a:t>
            </a:r>
            <a:r>
              <a:rPr lang="en-US"/>
              <a:t> Iowa Focused Monitoring and State </a:t>
            </a:r>
            <a:r>
              <a:rPr lang="en-US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82"/>
                  </a:ext>
                </a:extLst>
              </a:rPr>
              <a:t>Complaint</a:t>
            </a:r>
            <a:r>
              <a:rPr lang="en-US"/>
              <a:t> Findings</a:t>
            </a:r>
            <a:endParaRPr/>
          </a:p>
          <a:p>
            <a:pPr marL="0" lvl="0" indent="0" algn="l" rtl="0">
              <a:spcBef>
                <a:spcPts val="2000"/>
              </a:spcBef>
              <a:spcAft>
                <a:spcPts val="200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(Contracted 4+ Programs)</a:t>
            </a:r>
            <a:endParaRPr/>
          </a:p>
        </p:txBody>
      </p:sp>
      <p:sp>
        <p:nvSpPr>
          <p:cNvPr id="247" name="Google Shape;247;g39d22158935_0_2"/>
          <p:cNvSpPr txBox="1">
            <a:spLocks noGrp="1"/>
          </p:cNvSpPr>
          <p:nvPr>
            <p:ph type="body" idx="1"/>
          </p:nvPr>
        </p:nvSpPr>
        <p:spPr>
          <a:xfrm>
            <a:off x="4160100" y="0"/>
            <a:ext cx="7896600" cy="6334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lvl="0" indent="-406400" algn="l" rtl="0">
              <a:spcBef>
                <a:spcPts val="75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All IEPs within a single program contained the identical goals, rubrics, services, supports, and activities</a:t>
            </a:r>
            <a:endParaRPr/>
          </a:p>
          <a:p>
            <a:pPr marL="457200" lvl="0" indent="-406400" algn="l" rtl="0">
              <a:spcBef>
                <a:spcPts val="20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Providing a program without a properly licensed special education teacher </a:t>
            </a:r>
            <a:endParaRPr/>
          </a:p>
          <a:p>
            <a:pPr marL="457200" lvl="0" indent="-406400" algn="l" rtl="0">
              <a:spcBef>
                <a:spcPts val="2000"/>
              </a:spcBef>
              <a:spcAft>
                <a:spcPts val="0"/>
              </a:spcAft>
              <a:buSzPts val="2800"/>
              <a:buChar char="•"/>
            </a:pPr>
            <a:r>
              <a:rPr lang="en-US"/>
              <a:t>Failure to enter into contractual agreements with the outside providers of special education services</a:t>
            </a:r>
            <a:endParaRPr/>
          </a:p>
          <a:p>
            <a:pPr marL="457200" lvl="0" indent="-406400" algn="l" rtl="0">
              <a:spcBef>
                <a:spcPts val="2000"/>
              </a:spcBef>
              <a:spcAft>
                <a:spcPts val="2000"/>
              </a:spcAft>
              <a:buSzPts val="2800"/>
              <a:buChar char="•"/>
            </a:pPr>
            <a:r>
              <a:rPr lang="en-US"/>
              <a:t>Failure to offer and provide transportation to the location of off-site services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9bdc4a70e7_0_199"/>
          <p:cNvSpPr txBox="1">
            <a:spLocks noGrp="1"/>
          </p:cNvSpPr>
          <p:nvPr>
            <p:ph type="title"/>
          </p:nvPr>
        </p:nvSpPr>
        <p:spPr>
          <a:xfrm>
            <a:off x="408561" y="428017"/>
            <a:ext cx="3540900" cy="59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Recent Iowa Focused Monitoring and State </a:t>
            </a:r>
            <a:r>
              <a:rPr lang="en-US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83"/>
                  </a:ext>
                </a:extLst>
              </a:rPr>
              <a:t>Complaint</a:t>
            </a:r>
            <a:r>
              <a:rPr lang="en-US"/>
              <a:t> Findings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(Secondary Transition)</a:t>
            </a:r>
            <a:endParaRPr/>
          </a:p>
        </p:txBody>
      </p:sp>
      <p:sp>
        <p:nvSpPr>
          <p:cNvPr id="253" name="Google Shape;253;g39bdc4a70e7_0_199"/>
          <p:cNvSpPr txBox="1"/>
          <p:nvPr/>
        </p:nvSpPr>
        <p:spPr>
          <a:xfrm>
            <a:off x="4304825" y="165617"/>
            <a:ext cx="7521000" cy="51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●"/>
            </a:pPr>
            <a:r>
              <a:rPr lang="en-US"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Inappropriate and misaligned PSEs </a:t>
            </a:r>
            <a:endParaRPr sz="2500">
              <a:solidFill>
                <a:schemeClr val="dk1"/>
              </a:solidFill>
            </a:endParaRPr>
          </a:p>
          <a:p>
            <a:pPr marL="457200" marR="0" lvl="0" indent="-3873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●"/>
            </a:pPr>
            <a:r>
              <a:rPr lang="en-US"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Annual goals not aligned to address PSEs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73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●"/>
            </a:pPr>
            <a:r>
              <a:rPr lang="en-US"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Failure to provide objective, measurable PSEs that extend </a:t>
            </a:r>
            <a:r>
              <a:rPr lang="en-US" sz="25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beyond </a:t>
            </a:r>
            <a:r>
              <a:rPr lang="en-US"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high school</a:t>
            </a: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873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●"/>
            </a:pPr>
            <a:r>
              <a:rPr lang="en-US"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Failure to adequately identify and address skills as related to PSEs</a:t>
            </a:r>
            <a:endParaRPr sz="2500">
              <a:solidFill>
                <a:schemeClr val="dk1"/>
              </a:solidFill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Char char="●"/>
            </a:pPr>
            <a:r>
              <a:rPr lang="en-US" sz="2500">
                <a:solidFill>
                  <a:schemeClr val="dk1"/>
                </a:solidFill>
              </a:rPr>
              <a:t>WBL may have been provided in student’s LRE, however it was not in alignment with transition assessment results </a:t>
            </a:r>
            <a:endParaRPr sz="2500">
              <a:solidFill>
                <a:schemeClr val="dk1"/>
              </a:solidFill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Char char="●"/>
            </a:pPr>
            <a:r>
              <a:rPr lang="en-US" sz="2500">
                <a:solidFill>
                  <a:schemeClr val="dk1"/>
                </a:solidFill>
              </a:rPr>
              <a:t>Courses and Activities section does not plan or provide for any current or future needs, course of study not updated annually</a:t>
            </a:r>
            <a:endParaRPr sz="2500">
              <a:solidFill>
                <a:schemeClr val="dk1"/>
              </a:solidFill>
            </a:endParaRPr>
          </a:p>
        </p:txBody>
      </p:sp>
      <p:pic>
        <p:nvPicPr>
          <p:cNvPr id="254" name="Google Shape;254;g39bdc4a70e7_0_199" descr="Image of infinity loop with the words: Inform, Inspect, Detect, Connect and Prevent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14370" t="15088" r="16506" b="12958"/>
          <a:stretch/>
        </p:blipFill>
        <p:spPr>
          <a:xfrm>
            <a:off x="10392400" y="5485174"/>
            <a:ext cx="1596900" cy="94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9bdc4a70e7_0_19"/>
          <p:cNvSpPr txBox="1">
            <a:spLocks noGrp="1"/>
          </p:cNvSpPr>
          <p:nvPr>
            <p:ph type="title"/>
          </p:nvPr>
        </p:nvSpPr>
        <p:spPr>
          <a:xfrm>
            <a:off x="226200" y="0"/>
            <a:ext cx="11739600" cy="7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/>
              <a:t>Today’s Presenters</a:t>
            </a:r>
            <a:endParaRPr/>
          </a:p>
        </p:txBody>
      </p:sp>
      <p:pic>
        <p:nvPicPr>
          <p:cNvPr id="65" name="Google Shape;65;g39bdc4a70e7_0_19" descr="Photo of Janel Lesan" title="Department Photo.jpg"/>
          <p:cNvPicPr preferRelativeResize="0"/>
          <p:nvPr/>
        </p:nvPicPr>
        <p:blipFill rotWithShape="1">
          <a:blip r:embed="rId3">
            <a:alphaModFix/>
          </a:blip>
          <a:srcRect b="14784"/>
          <a:stretch/>
        </p:blipFill>
        <p:spPr>
          <a:xfrm>
            <a:off x="1133437" y="1417475"/>
            <a:ext cx="2410724" cy="255030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g39bdc4a70e7_0_19"/>
          <p:cNvSpPr txBox="1"/>
          <p:nvPr/>
        </p:nvSpPr>
        <p:spPr>
          <a:xfrm>
            <a:off x="541270" y="4318375"/>
            <a:ext cx="3648300" cy="1351800"/>
          </a:xfrm>
          <a:prstGeom prst="rect">
            <a:avLst/>
          </a:prstGeom>
          <a:noFill/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Janel Lesan	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Regional Special Education Director - Grant Wood/Interim Mississippi Bend 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Division of Special Education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" name="Google Shape;67;g39bdc4a70e7_0_19" descr="Photo of Kelsey Teeter" title="Teeter, Kelsey (1).jpg"/>
          <p:cNvPicPr preferRelativeResize="0"/>
          <p:nvPr/>
        </p:nvPicPr>
        <p:blipFill rotWithShape="1">
          <a:blip r:embed="rId4">
            <a:alphaModFix/>
          </a:blip>
          <a:srcRect b="15390"/>
          <a:stretch/>
        </p:blipFill>
        <p:spPr>
          <a:xfrm>
            <a:off x="4943424" y="1383800"/>
            <a:ext cx="2410731" cy="2550298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g39bdc4a70e7_0_19"/>
          <p:cNvSpPr txBox="1"/>
          <p:nvPr/>
        </p:nvSpPr>
        <p:spPr>
          <a:xfrm>
            <a:off x="4372482" y="4310850"/>
            <a:ext cx="3403800" cy="1351800"/>
          </a:xfrm>
          <a:prstGeom prst="rect">
            <a:avLst/>
          </a:prstGeom>
          <a:noFill/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Kelsey Teeter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Secondary Special Education Program Consultant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Division of Special Education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" name="Google Shape;69;g39bdc4a70e7_0_19" descr="Photo of Betsy Lin" title="Lin, Betsy.jpg"/>
          <p:cNvPicPr preferRelativeResize="0"/>
          <p:nvPr/>
        </p:nvPicPr>
        <p:blipFill rotWithShape="1">
          <a:blip r:embed="rId5">
            <a:alphaModFix/>
          </a:blip>
          <a:srcRect b="15333"/>
          <a:stretch/>
        </p:blipFill>
        <p:spPr>
          <a:xfrm>
            <a:off x="8616750" y="1383800"/>
            <a:ext cx="2410723" cy="2550298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g39bdc4a70e7_0_19"/>
          <p:cNvSpPr txBox="1"/>
          <p:nvPr/>
        </p:nvSpPr>
        <p:spPr>
          <a:xfrm>
            <a:off x="8176384" y="4310850"/>
            <a:ext cx="3403800" cy="1351800"/>
          </a:xfrm>
          <a:prstGeom prst="rect">
            <a:avLst/>
          </a:prstGeom>
          <a:noFill/>
          <a:ln w="1270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1">
                <a:solidFill>
                  <a:schemeClr val="dk1"/>
                </a:solidFill>
              </a:rPr>
              <a:t>Betsy Lin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dk1"/>
                </a:solidFill>
              </a:rPr>
              <a:t>Bureau Chief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Division of Special Education</a:t>
            </a: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g39bdc4a70e7_0_19"/>
          <p:cNvSpPr txBox="1"/>
          <p:nvPr/>
        </p:nvSpPr>
        <p:spPr>
          <a:xfrm>
            <a:off x="595875" y="5854575"/>
            <a:ext cx="10988400" cy="4311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13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Program Consultants: Jodi Johnson, Brittany Beverage, Tiffiny Poage, Mary Beilke, Dayna Willis-Champoux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9bdc4a70e7_0_213"/>
          <p:cNvSpPr txBox="1">
            <a:spLocks noGrp="1"/>
          </p:cNvSpPr>
          <p:nvPr>
            <p:ph type="title"/>
          </p:nvPr>
        </p:nvSpPr>
        <p:spPr>
          <a:xfrm>
            <a:off x="87175" y="0"/>
            <a:ext cx="3642900" cy="63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Case Law: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Kass v Western Dubuque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 sz="2100" i="1"/>
              <a:t>(No. C21-1013-LTS-KEM 11/8/2022)</a:t>
            </a:r>
            <a:endParaRPr sz="2100" i="1"/>
          </a:p>
          <a:p>
            <a:pPr marL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endParaRPr sz="2100" i="1"/>
          </a:p>
          <a:p>
            <a:pPr marL="0" lvl="0" indent="0" algn="l" rtl="0">
              <a:lnSpc>
                <a:spcPct val="90000"/>
              </a:lnSpc>
              <a:spcBef>
                <a:spcPts val="2000"/>
              </a:spcBef>
              <a:spcAft>
                <a:spcPts val="100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 sz="2100" i="1"/>
              <a:t>(District prevailed)</a:t>
            </a:r>
            <a:endParaRPr sz="2100" i="1"/>
          </a:p>
        </p:txBody>
      </p:sp>
      <p:sp>
        <p:nvSpPr>
          <p:cNvPr id="260" name="Google Shape;260;g39bdc4a70e7_0_213"/>
          <p:cNvSpPr txBox="1"/>
          <p:nvPr/>
        </p:nvSpPr>
        <p:spPr>
          <a:xfrm>
            <a:off x="4207150" y="184725"/>
            <a:ext cx="7984800" cy="54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1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➢"/>
            </a:pPr>
            <a:r>
              <a:rPr lang="en-US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4+ programming in the IEP provided for a school day of 3.25 hours with the following services: SDI, Work-Based Learning, and transportation.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➢"/>
            </a:pPr>
            <a:r>
              <a:rPr lang="en-US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District </a:t>
            </a:r>
            <a:r>
              <a:rPr lang="en-US" sz="1900">
                <a:solidFill>
                  <a:schemeClr val="dk1"/>
                </a:solidFill>
              </a:rPr>
              <a:t>included</a:t>
            </a:r>
            <a:r>
              <a:rPr lang="en-US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the student’s Waiver Case Manager and Vocational Rehabilitation Counselor in IEP team discussions so as to arrange services </a:t>
            </a:r>
            <a:r>
              <a:rPr lang="en-US" sz="1900">
                <a:solidFill>
                  <a:schemeClr val="dk1"/>
                </a:solidFill>
              </a:rPr>
              <a:t>in </a:t>
            </a:r>
            <a:r>
              <a:rPr lang="en-US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community to address unmet transition needs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➢"/>
            </a:pPr>
            <a:r>
              <a:rPr lang="en-US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Parent requested a full day of school for continued instruction in core academics and other general education courses.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➢"/>
            </a:pPr>
            <a:r>
              <a:rPr lang="en-US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District took parent’s request into account, but ultimately rejected based on student having met all graduation requirements and only unmet transition needs in the area of employability and adaptive behavior.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-292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➢"/>
            </a:pPr>
            <a:r>
              <a:rPr lang="en-US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ALJ found that IEP goals, SDI and progress measures for those needs comp</a:t>
            </a:r>
            <a:r>
              <a:rPr lang="en-US" sz="1900">
                <a:solidFill>
                  <a:schemeClr val="dk1"/>
                </a:solidFill>
              </a:rPr>
              <a:t>lied</a:t>
            </a:r>
            <a:r>
              <a:rPr lang="en-US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with</a:t>
            </a:r>
            <a:r>
              <a:rPr lang="en-US" sz="1900">
                <a:solidFill>
                  <a:schemeClr val="dk1"/>
                </a:solidFill>
              </a:rPr>
              <a:t> </a:t>
            </a:r>
            <a:r>
              <a:rPr lang="en-US"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IDEA. </a:t>
            </a:r>
            <a:endParaRPr sz="1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-2921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900"/>
              <a:buChar char="➢"/>
            </a:pPr>
            <a:r>
              <a:rPr lang="en-US" sz="1900">
                <a:solidFill>
                  <a:schemeClr val="dk1"/>
                </a:solidFill>
              </a:rPr>
              <a:t>Parents appealed to the 8th Circuit, they affirmed ALJ’s decision</a:t>
            </a:r>
            <a:endParaRPr sz="19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9bdc4a70e7_0_190"/>
          <p:cNvSpPr txBox="1">
            <a:spLocks noGrp="1"/>
          </p:cNvSpPr>
          <p:nvPr>
            <p:ph type="title"/>
          </p:nvPr>
        </p:nvSpPr>
        <p:spPr>
          <a:xfrm>
            <a:off x="2333725" y="2349950"/>
            <a:ext cx="7745100" cy="15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Questions from the Field</a:t>
            </a:r>
            <a:endParaRPr/>
          </a:p>
        </p:txBody>
      </p:sp>
      <p:pic>
        <p:nvPicPr>
          <p:cNvPr id="266" name="Google Shape;266;g39bdc4a70e7_0_19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80488" y="3420640"/>
            <a:ext cx="2031026" cy="2031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9bdc4a70e7_0_195"/>
          <p:cNvSpPr txBox="1">
            <a:spLocks noGrp="1"/>
          </p:cNvSpPr>
          <p:nvPr>
            <p:ph type="title"/>
          </p:nvPr>
        </p:nvSpPr>
        <p:spPr>
          <a:xfrm>
            <a:off x="970525" y="3337578"/>
            <a:ext cx="10685100" cy="10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 sz="4900"/>
              <a:t>Thank You!</a:t>
            </a:r>
            <a:endParaRPr sz="49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9bdc4a70e7_0_30"/>
          <p:cNvSpPr txBox="1">
            <a:spLocks noGrp="1"/>
          </p:cNvSpPr>
          <p:nvPr>
            <p:ph type="title"/>
          </p:nvPr>
        </p:nvSpPr>
        <p:spPr>
          <a:xfrm>
            <a:off x="162800" y="0"/>
            <a:ext cx="11861100" cy="7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None/>
            </a:pPr>
            <a:r>
              <a:rPr lang="en-US"/>
              <a:t>Participants will:</a:t>
            </a:r>
            <a:endParaRPr/>
          </a:p>
        </p:txBody>
      </p:sp>
      <p:sp>
        <p:nvSpPr>
          <p:cNvPr id="77" name="Google Shape;77;g39bdc4a70e7_0_30"/>
          <p:cNvSpPr txBox="1">
            <a:spLocks noGrp="1"/>
          </p:cNvSpPr>
          <p:nvPr>
            <p:ph type="body" idx="1"/>
          </p:nvPr>
        </p:nvSpPr>
        <p:spPr>
          <a:xfrm>
            <a:off x="246650" y="925350"/>
            <a:ext cx="11693400" cy="50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609600" lvl="0" indent="-508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AutoNum type="arabicPeriod"/>
            </a:pPr>
            <a:r>
              <a:rPr lang="en-US" sz="29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9"/>
                  </a:ext>
                </a:extLst>
              </a:rPr>
              <a:t>Understand how district infrastructure related to Career and Academic Planning, CTE and WBL are predictors of postsecondary success for students with IEPs and how to create a system framework with existing resources</a:t>
            </a:r>
            <a:endParaRPr sz="2900"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0"/>
                </a:ext>
              </a:extLst>
            </a:endParaRPr>
          </a:p>
          <a:p>
            <a:pPr marL="609600" lvl="0" indent="-488950" algn="l" rtl="0">
              <a:lnSpc>
                <a:spcPct val="115000"/>
              </a:lnSpc>
              <a:spcBef>
                <a:spcPts val="1300"/>
              </a:spcBef>
              <a:spcAft>
                <a:spcPts val="0"/>
              </a:spcAft>
              <a:buSzPts val="2900"/>
              <a:buAutoNum type="arabicPeriod"/>
            </a:pPr>
            <a:r>
              <a:rPr lang="en-US" sz="29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1"/>
                  </a:ext>
                </a:extLst>
              </a:rPr>
              <a:t>Learn how the IDEA and Indicators B13 and B14 are closely intertwined and applied in order to ensure high quality transition services, procedural compliance </a:t>
            </a:r>
            <a:r>
              <a:rPr lang="en-US" sz="2900" b="1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2"/>
                  </a:ext>
                </a:extLst>
              </a:rPr>
              <a:t>and</a:t>
            </a:r>
            <a:r>
              <a:rPr lang="en-US" sz="29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3"/>
                  </a:ext>
                </a:extLst>
              </a:rPr>
              <a:t> improved outcomes</a:t>
            </a:r>
            <a:endParaRPr sz="2900"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4"/>
                </a:ext>
              </a:extLst>
            </a:endParaRPr>
          </a:p>
          <a:p>
            <a:pPr marL="609600" lvl="0" indent="-488950" algn="l" rtl="0">
              <a:lnSpc>
                <a:spcPct val="115000"/>
              </a:lnSpc>
              <a:spcBef>
                <a:spcPts val="1300"/>
              </a:spcBef>
              <a:spcAft>
                <a:spcPts val="1300"/>
              </a:spcAft>
              <a:buSzPts val="2900"/>
              <a:buAutoNum type="arabicPeriod"/>
            </a:pPr>
            <a:r>
              <a:rPr lang="en-US" sz="2900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5"/>
                  </a:ext>
                </a:extLst>
              </a:rPr>
              <a:t>Familiarize themselves with recent trends and issues in the area of secondary transition at the state and national level </a:t>
            </a:r>
            <a:endParaRPr sz="29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9bdc4a70e7_0_35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67"/>
              <a:buNone/>
            </a:pPr>
            <a:r>
              <a:rPr lang="en-US"/>
              <a:t>Indicator B14 - Statewide Postschool Outcomes</a:t>
            </a:r>
            <a:endParaRPr/>
          </a:p>
        </p:txBody>
      </p:sp>
      <p:graphicFrame>
        <p:nvGraphicFramePr>
          <p:cNvPr id="83" name="Google Shape;83;g39bdc4a70e7_0_35" descr="This is a table comparing students with IEPs and students with no IEPs on several postschool outcomes.&#10;Column 1 Outcome - Enrolled in high education within on year of leaving high school&#10;IEP students: 16%&#10;Non-IEP Students: 55%&#10;&#10;Column 2 Outcome - Competitively employed within one year of leaving high school.&#10;IEP students: 32%&#10;Non-IEP Students: 19%&#10;&#10;Column 3 Outcome - Otherwise engaged within on year of leaving high school.&#10;IEP students: 19%&#10;Non-IEP Students: 9%&#10;&#10;Column 4 Outcome - Not engaged in education or employment within one year of leaving high school.&#10;IEP students: 34%&#10;Non-IEP Students: 11%"/>
          <p:cNvGraphicFramePr/>
          <p:nvPr>
            <p:extLst>
              <p:ext uri="{D42A27DB-BD31-4B8C-83A1-F6EECF244321}">
                <p14:modId xmlns:p14="http://schemas.microsoft.com/office/powerpoint/2010/main" val="2727780994"/>
              </p:ext>
            </p:extLst>
          </p:nvPr>
        </p:nvGraphicFramePr>
        <p:xfrm>
          <a:off x="484700" y="1545197"/>
          <a:ext cx="11269825" cy="3081750"/>
        </p:xfrm>
        <a:graphic>
          <a:graphicData uri="http://schemas.openxmlformats.org/drawingml/2006/table">
            <a:tbl>
              <a:tblPr firstRow="1">
                <a:noFill/>
                <a:tableStyleId>{DEE8A3ED-6817-4842-BEAF-132735418FE4}</a:tableStyleId>
              </a:tblPr>
              <a:tblGrid>
                <a:gridCol w="952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7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4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32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619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8016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21617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>
                          <a:solidFill>
                            <a:schemeClr val="lt1"/>
                          </a:solidFill>
                        </a:rPr>
                        <a:t>Enrolled in higher education within one year of leaving high school.</a:t>
                      </a:r>
                      <a:endParaRPr sz="1800" b="1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solidFill>
                      <a:srgbClr val="21617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chemeClr val="lt1"/>
                          </a:solidFill>
                        </a:rPr>
                        <a:t>Competitively employed within one year of leaving high school.</a:t>
                      </a:r>
                      <a:endParaRPr sz="1800" b="1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solidFill>
                      <a:srgbClr val="21617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chemeClr val="lt1"/>
                          </a:solidFill>
                        </a:rPr>
                        <a:t>Otherwise engaged within one year of leaving high school.</a:t>
                      </a:r>
                      <a:endParaRPr sz="1800" b="1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solidFill>
                      <a:srgbClr val="21617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>
                          <a:solidFill>
                            <a:schemeClr val="lt1"/>
                          </a:solidFill>
                        </a:rPr>
                        <a:t>Not engaged in education or employment within one year of leaving high school.</a:t>
                      </a:r>
                      <a:endParaRPr sz="1800" b="1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solidFill>
                      <a:srgbClr val="2161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IEP</a:t>
                      </a:r>
                      <a:endParaRPr sz="1800" b="1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b="1"/>
                        <a:t>16%</a:t>
                      </a:r>
                      <a:endParaRPr sz="3000" b="1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b="1"/>
                        <a:t>32%</a:t>
                      </a:r>
                      <a:endParaRPr sz="3000" b="1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b="1"/>
                        <a:t>19%</a:t>
                      </a:r>
                      <a:endParaRPr sz="3000" b="1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b="1"/>
                        <a:t>34%</a:t>
                      </a:r>
                      <a:endParaRPr sz="3000" b="1"/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/>
                        <a:t>No IEP</a:t>
                      </a:r>
                      <a:endParaRPr sz="1800" b="1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b="1"/>
                        <a:t>55%</a:t>
                      </a:r>
                      <a:endParaRPr sz="3000" b="1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b="1"/>
                        <a:t>19%</a:t>
                      </a:r>
                      <a:endParaRPr sz="3000" b="1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b="1"/>
                        <a:t>9%</a:t>
                      </a:r>
                      <a:endParaRPr sz="3000" b="1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 b="1" dirty="0"/>
                        <a:t>11%</a:t>
                      </a:r>
                      <a:endParaRPr sz="3000" b="1" dirty="0"/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4" name="Google Shape;84;g39bdc4a70e7_0_35"/>
          <p:cNvSpPr txBox="1"/>
          <p:nvPr/>
        </p:nvSpPr>
        <p:spPr>
          <a:xfrm>
            <a:off x="952500" y="5073600"/>
            <a:ext cx="10287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1">
                <a:solidFill>
                  <a:schemeClr val="dk1"/>
                </a:solidFill>
              </a:rPr>
              <a:t>Averaged 3 years of data representing exit cohort years: 2020-21, 2021-22, 2022-23</a:t>
            </a:r>
            <a:endParaRPr sz="1600" i="1"/>
          </a:p>
        </p:txBody>
      </p:sp>
      <p:sp>
        <p:nvSpPr>
          <p:cNvPr id="85" name="Google Shape;85;g39bdc4a70e7_0_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092550" y="1545200"/>
            <a:ext cx="2661900" cy="3081900"/>
          </a:xfrm>
          <a:prstGeom prst="rect">
            <a:avLst/>
          </a:prstGeom>
          <a:noFill/>
          <a:ln w="5715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9bdc4a70e7_0_41"/>
          <p:cNvSpPr txBox="1">
            <a:spLocks noGrp="1"/>
          </p:cNvSpPr>
          <p:nvPr>
            <p:ph type="title"/>
          </p:nvPr>
        </p:nvSpPr>
        <p:spPr>
          <a:xfrm>
            <a:off x="371400" y="2252575"/>
            <a:ext cx="11620500" cy="33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</a:pPr>
            <a:r>
              <a:rPr lang="en-US"/>
              <a:t>System Connections: Creating a Strategic Framework with Key Predictors for Postsecondary Success </a:t>
            </a:r>
            <a:endParaRPr/>
          </a:p>
        </p:txBody>
      </p:sp>
      <p:pic>
        <p:nvPicPr>
          <p:cNvPr id="91" name="Google Shape;91;g39bdc4a70e7_0_41" descr="Link to NTACT the Collaborative: National Technical Center on Transition&#10;&#10;https://transitionta.org/topics/effective-practices/&#10;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78372" y="5613625"/>
            <a:ext cx="3578762" cy="73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g39bdc4a70e7_0_41" descr="&quot;&quot;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47724" y="5486828"/>
            <a:ext cx="990999" cy="990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9bdc4a70e7_0_45"/>
          <p:cNvSpPr txBox="1">
            <a:spLocks noGrp="1"/>
          </p:cNvSpPr>
          <p:nvPr>
            <p:ph type="title"/>
          </p:nvPr>
        </p:nvSpPr>
        <p:spPr>
          <a:xfrm>
            <a:off x="252038" y="2"/>
            <a:ext cx="11269800" cy="73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/>
              <a:t>Creating a Strategic Framework to Enhance Outcomes</a:t>
            </a:r>
            <a:endParaRPr/>
          </a:p>
        </p:txBody>
      </p:sp>
      <p:sp>
        <p:nvSpPr>
          <p:cNvPr id="98" name="Google Shape;98;g39bdc4a70e7_0_45"/>
          <p:cNvSpPr txBox="1"/>
          <p:nvPr/>
        </p:nvSpPr>
        <p:spPr>
          <a:xfrm>
            <a:off x="326450" y="909000"/>
            <a:ext cx="11572500" cy="26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r>
              <a:rPr lang="en-US"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Identifying Gaps and Addressing System Needs</a:t>
            </a:r>
            <a:endParaRPr sz="3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28650" marR="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District Career and Academic Plan (DCAP) 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28650" marR="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7"/>
                  </a:ext>
                </a:extLst>
              </a:rPr>
              <a:t>Local School Plan (LSP)</a:t>
            </a:r>
            <a:endParaRPr sz="2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8"/>
                </a:ext>
              </a:extLst>
            </a:endParaRPr>
          </a:p>
          <a:p>
            <a:pPr marL="628650" marR="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400"/>
              <a:buFont typeface="Arial"/>
              <a:buChar char="●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9"/>
                  </a:ext>
                </a:extLst>
              </a:rPr>
              <a:t>Special Education Supports and Services</a:t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99" name="Google Shape;99;g39bdc4a70e7_0_45"/>
          <p:cNvSpPr txBox="1"/>
          <p:nvPr/>
        </p:nvSpPr>
        <p:spPr>
          <a:xfrm>
            <a:off x="326450" y="3924613"/>
            <a:ext cx="11572500" cy="146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</a:rPr>
              <a:t>B14 Predictors to consider:</a:t>
            </a:r>
            <a:endParaRPr sz="1800" b="1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 b="1">
                <a:solidFill>
                  <a:schemeClr val="dk1"/>
                </a:solidFill>
              </a:rPr>
              <a:t>Interagency Collaboration</a:t>
            </a:r>
            <a:r>
              <a:rPr lang="en-US" sz="1800">
                <a:solidFill>
                  <a:schemeClr val="dk1"/>
                </a:solidFill>
              </a:rPr>
              <a:t> is promising for education and employment outcomes</a:t>
            </a:r>
            <a:endParaRPr sz="1800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800"/>
              <a:buChar char="●"/>
            </a:pPr>
            <a:r>
              <a:rPr lang="en-US" sz="1800" b="1">
                <a:solidFill>
                  <a:schemeClr val="dk1"/>
                </a:solidFill>
              </a:rPr>
              <a:t>General Education Inclusion </a:t>
            </a:r>
            <a:r>
              <a:rPr lang="en-US" sz="1800">
                <a:solidFill>
                  <a:schemeClr val="dk1"/>
                </a:solidFill>
              </a:rPr>
              <a:t>is a research-based predictor for education, employment, and independent living outcomes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9bfbf69c21_0_9"/>
          <p:cNvSpPr txBox="1">
            <a:spLocks noGrp="1"/>
          </p:cNvSpPr>
          <p:nvPr>
            <p:ph type="title"/>
          </p:nvPr>
        </p:nvSpPr>
        <p:spPr>
          <a:xfrm>
            <a:off x="339213" y="2"/>
            <a:ext cx="11269800" cy="737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3000"/>
              <a:t>Resource: Predictor Implementation Self-Assessment (PISA)</a:t>
            </a:r>
            <a:endParaRPr sz="3000"/>
          </a:p>
        </p:txBody>
      </p:sp>
      <p:pic>
        <p:nvPicPr>
          <p:cNvPr id="105" name="Google Shape;105;g39bfbf69c21_0_9" descr="Image of document titled Predictor Implementation School/District Self-Assessment Instructions and Action Planning Guide"/>
          <p:cNvPicPr preferRelativeResize="0"/>
          <p:nvPr/>
        </p:nvPicPr>
        <p:blipFill rotWithShape="1">
          <a:blip r:embed="rId3">
            <a:alphaModFix/>
          </a:blip>
          <a:srcRect r="8071"/>
          <a:stretch/>
        </p:blipFill>
        <p:spPr>
          <a:xfrm rot="2">
            <a:off x="0" y="1136701"/>
            <a:ext cx="5677975" cy="469174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6" name="Google Shape;106;g39bfbf69c21_0_9" descr="Image of document titled Predictor Implementation School/District Self-Assessment Instructions and Action Planning Guide"/>
          <p:cNvPicPr preferRelativeResize="0"/>
          <p:nvPr/>
        </p:nvPicPr>
        <p:blipFill rotWithShape="1">
          <a:blip r:embed="rId4">
            <a:alphaModFix/>
          </a:blip>
          <a:srcRect t="3130" r="1951" b="-948"/>
          <a:stretch/>
        </p:blipFill>
        <p:spPr>
          <a:xfrm>
            <a:off x="5835700" y="1136700"/>
            <a:ext cx="6356300" cy="469175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9bdc4a70e7_0_73"/>
          <p:cNvSpPr txBox="1">
            <a:spLocks noGrp="1"/>
          </p:cNvSpPr>
          <p:nvPr>
            <p:ph type="title"/>
          </p:nvPr>
        </p:nvSpPr>
        <p:spPr>
          <a:xfrm>
            <a:off x="523475" y="2377825"/>
            <a:ext cx="11295600" cy="3132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Transition Services: Federal and State Regulations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Iowa Department of Education">
      <a:dk1>
        <a:srgbClr val="000000"/>
      </a:dk1>
      <a:lt1>
        <a:srgbClr val="FFFFFF"/>
      </a:lt1>
      <a:dk2>
        <a:srgbClr val="002152"/>
      </a:dk2>
      <a:lt2>
        <a:srgbClr val="E6E6E6"/>
      </a:lt2>
      <a:accent1>
        <a:srgbClr val="005CA3"/>
      </a:accent1>
      <a:accent2>
        <a:srgbClr val="FDE263"/>
      </a:accent2>
      <a:accent3>
        <a:srgbClr val="96BCDE"/>
      </a:accent3>
      <a:accent4>
        <a:srgbClr val="A5A5A5"/>
      </a:accent4>
      <a:accent5>
        <a:srgbClr val="DC6400"/>
      </a:accent5>
      <a:accent6>
        <a:srgbClr val="FFC20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1689</Words>
  <Application>Microsoft Office PowerPoint</Application>
  <PresentationFormat>Widescreen</PresentationFormat>
  <Paragraphs>163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4" baseType="lpstr">
      <vt:lpstr>Arial</vt:lpstr>
      <vt:lpstr>Theme1</vt:lpstr>
      <vt:lpstr>Secondary Transition</vt:lpstr>
      <vt:lpstr>Welcome</vt:lpstr>
      <vt:lpstr>Today’s Presenters</vt:lpstr>
      <vt:lpstr>Participants will:</vt:lpstr>
      <vt:lpstr>Indicator B14 - Statewide Postschool Outcomes</vt:lpstr>
      <vt:lpstr>System Connections: Creating a Strategic Framework with Key Predictors for Postsecondary Success </vt:lpstr>
      <vt:lpstr>Creating a Strategic Framework to Enhance Outcomes</vt:lpstr>
      <vt:lpstr>Resource: Predictor Implementation Self-Assessment (PISA)</vt:lpstr>
      <vt:lpstr>Transition Services: Federal and State Regulations</vt:lpstr>
      <vt:lpstr>Transition Services: Defined</vt:lpstr>
      <vt:lpstr>Transition Services: The IEP</vt:lpstr>
      <vt:lpstr>Transition Services: Individualized</vt:lpstr>
      <vt:lpstr>Transition Services: IEP Team</vt:lpstr>
      <vt:lpstr>Compliance and Improved Outcomes</vt:lpstr>
      <vt:lpstr>Indicator B13: Student Voice and Participation</vt:lpstr>
      <vt:lpstr>Indicator B13: Transition Services Provider Participation</vt:lpstr>
      <vt:lpstr>Indicator B13: Postsecondary Expectations</vt:lpstr>
      <vt:lpstr>Indicator B13: Transition Assessment</vt:lpstr>
      <vt:lpstr>Indicator B13: Annual Goals</vt:lpstr>
      <vt:lpstr>Indicator B13: Courses of Study, Activities, Services, and Supports</vt:lpstr>
      <vt:lpstr>B14 Predictors: Supports</vt:lpstr>
      <vt:lpstr>Resource: Administrator Checklist for Indicator B13 and B14</vt:lpstr>
      <vt:lpstr>Before Graduating or Exiting</vt:lpstr>
      <vt:lpstr>Consideration of 4+ Services</vt:lpstr>
      <vt:lpstr>4+ and Postsecondary Education</vt:lpstr>
      <vt:lpstr>Resource: Secondary Transition Decision Making Guides</vt:lpstr>
      <vt:lpstr>Recent Trends and Cases</vt:lpstr>
      <vt:lpstr>Recent Iowa Focused Monitoring and State Complaint Findings (Contracted 4+ Programs)</vt:lpstr>
      <vt:lpstr>Recent Iowa Focused Monitoring and State Complaint Findings  (Secondary Transition)</vt:lpstr>
      <vt:lpstr>Case Law: Kass v Western Dubuque  (No. C21-1013-LTS-KEM 11/8/2022)  (District prevailed)</vt:lpstr>
      <vt:lpstr>Questions from the Field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Iowa Department of Education</dc:creator>
  <cp:lastModifiedBy>Albers, Lisa [IDOE]</cp:lastModifiedBy>
  <cp:revision>2</cp:revision>
  <dcterms:created xsi:type="dcterms:W3CDTF">2022-10-28T01:47:54Z</dcterms:created>
  <dcterms:modified xsi:type="dcterms:W3CDTF">2025-11-20T17:41:13Z</dcterms:modified>
</cp:coreProperties>
</file>