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">
          <p15:clr>
            <a:srgbClr val="747775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JeQj4VBWqrNIRFyUKarjajyn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AAB365-47E6-437D-8572-8CE72A34FA04}">
  <a:tblStyle styleId="{29AAB365-47E6-437D-8572-8CE72A34FA0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F0"/>
          </a:solidFill>
        </a:fill>
      </a:tcStyle>
    </a:wholeTbl>
    <a:band1H>
      <a:tcTxStyle/>
      <a:tcStyle>
        <a:tcBdr/>
        <a:fill>
          <a:solidFill>
            <a:srgbClr val="CAD1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68" autoAdjust="0"/>
  </p:normalViewPr>
  <p:slideViewPr>
    <p:cSldViewPr snapToGrid="0">
      <p:cViewPr varScale="1">
        <p:scale>
          <a:sx n="74" d="100"/>
          <a:sy n="74" d="100"/>
        </p:scale>
        <p:origin x="1956" y="66"/>
      </p:cViewPr>
      <p:guideLst>
        <p:guide orient="horz" pos="2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Level 2 and Level 3, including Extended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Academic Success-Literacy</c:v>
                </c:pt>
                <c:pt idx="1">
                  <c:v>Secondary Transition</c:v>
                </c:pt>
                <c:pt idx="2">
                  <c:v>Additional Data Review Required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42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9-4128-AE41-9559066B8B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Academic Success-Literacy</c:v>
                </c:pt>
                <c:pt idx="1">
                  <c:v>Secondary Transition</c:v>
                </c:pt>
                <c:pt idx="2">
                  <c:v>Additional Data Review Required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43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9-4128-AE41-9559066B8B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Academic Success-Literacy</c:v>
                </c:pt>
                <c:pt idx="1">
                  <c:v>Secondary Transition</c:v>
                </c:pt>
                <c:pt idx="2">
                  <c:v>Additional Data Review Required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19-4128-AE41-9559066B8B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3658271"/>
        <c:axId val="1770929087"/>
      </c:barChart>
      <c:catAx>
        <c:axId val="191365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929087"/>
        <c:crosses val="autoZero"/>
        <c:auto val="1"/>
        <c:lblAlgn val="ctr"/>
        <c:lblOffset val="100"/>
        <c:noMultiLvlLbl val="0"/>
      </c:catAx>
      <c:valAx>
        <c:axId val="177092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658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lt1"/>
              </a:highlight>
            </a:endParaRPr>
          </a:p>
        </p:txBody>
      </p:sp>
      <p:sp>
        <p:nvSpPr>
          <p:cNvPr id="144" name="Google Shape;1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164" name="Google Shape;16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94746bb8d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g394746bb8dd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84" name="Google Shape;1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89" name="Google Shape;1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4746bb8d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94746bb8dd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97" name="Google Shape;197;g394746bb8dd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94746bb8d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94746bb8dd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394746bb8dd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4746bb8d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94746bb8dd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11" name="Google Shape;211;g394746bb8dd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94746bb8d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94746bb8dd_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218" name="Google Shape;218;g394746bb8dd_1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4746bb8d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94746bb8dd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25" name="Google Shape;225;g394746bb8dd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94746bb8dd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94746bb8dd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32" name="Google Shape;232;g394746bb8dd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94746bb8d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94746bb8dd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394746bb8dd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94746bb8d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94746bb8dd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46" name="Google Shape;246;g394746bb8dd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94746bb8dd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94746bb8dd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53" name="Google Shape;253;g394746bb8dd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5ffead4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85ffead4aa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67" name="Google Shape;267;g385ffead4aa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endParaRPr dirty="0"/>
          </a:p>
        </p:txBody>
      </p:sp>
      <p:sp>
        <p:nvSpPr>
          <p:cNvPr id="84" name="Google Shape;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  <p:sp>
        <p:nvSpPr>
          <p:cNvPr id="91" name="Google Shape;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98" name="Google Shape;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617A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" name="Google Shape;1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884" y="5866793"/>
            <a:ext cx="4996116" cy="4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SDubosuCnoADb7HzVWWjzTLK7BOFP6w/view?usp=shari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11826/download?inli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ctrTitle"/>
          </p:nvPr>
        </p:nvSpPr>
        <p:spPr>
          <a:xfrm>
            <a:off x="191193" y="1074695"/>
            <a:ext cx="11845635" cy="243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Individuals with Disabilities Education Act: Differentiated Accountability </a:t>
            </a:r>
            <a:br>
              <a:rPr lang="en-US"/>
            </a:br>
            <a:r>
              <a:rPr lang="en-US"/>
              <a:t>(IDEA-DA)</a:t>
            </a:r>
            <a:br>
              <a:rPr lang="en-US"/>
            </a:br>
            <a:r>
              <a:rPr lang="en-US"/>
              <a:t>Overview</a:t>
            </a:r>
            <a:endParaRPr/>
          </a:p>
        </p:txBody>
      </p:sp>
      <p:sp>
        <p:nvSpPr>
          <p:cNvPr id="40" name="Google Shape;40;p1"/>
          <p:cNvSpPr txBox="1">
            <a:spLocks noGrp="1"/>
          </p:cNvSpPr>
          <p:nvPr>
            <p:ph type="subTitle" idx="1"/>
          </p:nvPr>
        </p:nvSpPr>
        <p:spPr>
          <a:xfrm>
            <a:off x="289270" y="4015046"/>
            <a:ext cx="11636841" cy="110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October 14,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District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CASA: IDEA, Part B Desk Audit</a:t>
            </a:r>
            <a:endParaRPr/>
          </a:p>
        </p:txBody>
      </p:sp>
      <p:pic>
        <p:nvPicPr>
          <p:cNvPr id="120" name="Google Shape;120;p12" descr="Image of the IDEA Part B Desk Audit that is located in CASA. 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1351"/>
            <a:ext cx="12192000" cy="471529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CASA: IDEA, Part B Desk Audit</a:t>
            </a:r>
            <a:endParaRPr/>
          </a:p>
        </p:txBody>
      </p:sp>
      <p:pic>
        <p:nvPicPr>
          <p:cNvPr id="127" name="Google Shape;127;p13" descr="Image of the IDEA Part B Desk Audit that is located in CASA. 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560" y="737419"/>
            <a:ext cx="10682358" cy="6012143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CASA: IDEA, Part B Desk Audit</a:t>
            </a:r>
            <a:endParaRPr/>
          </a:p>
        </p:txBody>
      </p:sp>
      <p:pic>
        <p:nvPicPr>
          <p:cNvPr id="134" name="Google Shape;134;p14" descr="Image of an excerpt taken from the Implementation Support Rubric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263" y="4295896"/>
            <a:ext cx="10107436" cy="173379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14" descr="Image of an excerpt taken from the Implementation Support Rubric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5500" y="1569475"/>
            <a:ext cx="7800975" cy="17335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Implementation Support Rubric</a:t>
            </a:r>
            <a:endParaRPr/>
          </a:p>
        </p:txBody>
      </p:sp>
      <p:pic>
        <p:nvPicPr>
          <p:cNvPr id="141" name="Google Shape;141;p15" descr="Image of an excerpt taken from the Implementation Support Rubric."/>
          <p:cNvPicPr preferRelativeResize="0"/>
          <p:nvPr/>
        </p:nvPicPr>
        <p:blipFill rotWithShape="1">
          <a:blip r:embed="rId3">
            <a:alphaModFix/>
          </a:blip>
          <a:srcRect b="24843"/>
          <a:stretch/>
        </p:blipFill>
        <p:spPr>
          <a:xfrm>
            <a:off x="1871908" y="1130239"/>
            <a:ext cx="8448184" cy="4855891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Implementation Support Rubric</a:t>
            </a:r>
            <a:endParaRPr/>
          </a:p>
        </p:txBody>
      </p:sp>
      <p:pic>
        <p:nvPicPr>
          <p:cNvPr id="147" name="Google Shape;147;p16" descr="Image of an excerpt taken from the Implementation Support Rubric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1939" y="879358"/>
            <a:ext cx="7028121" cy="587737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Level of Support Assignment</a:t>
            </a: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689112" y="1460498"/>
            <a:ext cx="10813776" cy="463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Three levels of support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Lowest 10% identified as Level 3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Department identified cut-off for Level 2 based on a variety of factors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New in 2025-2026: Extended Districts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Second cycle of IDEA-DA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Addition of “Extended” to level of support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Level 2 or 3 in the first cycle and continue to be Level 2 or 3 in the same Area of Focus for this second cycle.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Increased support and requirements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Results of Support Level Identification</a:t>
            </a:r>
            <a:endParaRPr/>
          </a:p>
        </p:txBody>
      </p:sp>
      <p:graphicFrame>
        <p:nvGraphicFramePr>
          <p:cNvPr id="160" name="Google Shape;160;p18" descr="Table showing the three levels of support for IDEA-DA, the score range from the ISR and the number of districts in the state that are in each category."/>
          <p:cNvGraphicFramePr/>
          <p:nvPr/>
        </p:nvGraphicFramePr>
        <p:xfrm>
          <a:off x="595422" y="1460499"/>
          <a:ext cx="11013500" cy="3664400"/>
        </p:xfrm>
        <a:graphic>
          <a:graphicData uri="http://schemas.openxmlformats.org/drawingml/2006/table">
            <a:tbl>
              <a:tblPr firstRow="1" bandRow="1">
                <a:noFill/>
                <a:tableStyleId>{29AAB365-47E6-437D-8572-8CE72A34FA04}</a:tableStyleId>
              </a:tblPr>
              <a:tblGrid>
                <a:gridCol w="30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Level of Support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Score Range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Number of Districts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Level 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51.56-61.87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(including 17 Extended)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Level 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62.10-65.20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78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(including 25 Extended)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Level 1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65.23-77.45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218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Area of Focus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339225" y="1084525"/>
            <a:ext cx="11375700" cy="51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Level 2 and Level 3 Districts receive an assigned Area of Focus (Academic Success-Literacy or Secondary Transition)</a:t>
            </a:r>
            <a:endParaRPr sz="180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Districts in the lowest quartile with 1.2 and not 3.8 were assigned to secondary transition</a:t>
            </a:r>
            <a:endParaRPr sz="180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Districts in the lowest quartile with 3.8 and not 1.2 were assigned to early literacy</a:t>
            </a:r>
            <a:endParaRPr sz="180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Districts in the lowest quartile with both 1.2 and 3.8 were reviewed and assigned to an area based on a number of factors, including</a:t>
            </a:r>
            <a:endParaRPr sz="1800"/>
          </a:p>
          <a:p>
            <a:pPr marL="514350" lvl="1" indent="-1841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Identification of which element had a lower percentile rank</a:t>
            </a:r>
            <a:endParaRPr/>
          </a:p>
          <a:p>
            <a:pPr marL="514350" lvl="1" indent="-1841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Performance on other related elements</a:t>
            </a:r>
            <a:endParaRPr/>
          </a:p>
          <a:p>
            <a:pPr marL="171450" lvl="0" indent="-1651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If results are mixed, Districts will do additional data review to determine area of focus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i="1"/>
              <a:t>1.2 = Percent of students with IEPs who are enrolled in higher education or in some other postsecondary education or training program; or competitively employed or in some other employment within one year of leaving high school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i="1"/>
              <a:t>3.8 = Percent of learners with an IEP who are below screening benchmark in the fall and then at/above in subsequent testing windows.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District Distribution across Areas of Focus</a:t>
            </a:r>
            <a:endParaRPr/>
          </a:p>
        </p:txBody>
      </p:sp>
      <p:graphicFrame>
        <p:nvGraphicFramePr>
          <p:cNvPr id="174" name="Google Shape;174;p20" descr="Graph that shows the statewide distribution across the IDEA-DA areas of focus."/>
          <p:cNvGraphicFramePr/>
          <p:nvPr/>
        </p:nvGraphicFramePr>
        <p:xfrm>
          <a:off x="580800" y="1226582"/>
          <a:ext cx="11028104" cy="46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94746bb8dd_2_6"/>
          <p:cNvSpPr txBox="1">
            <a:spLocks noGrp="1"/>
          </p:cNvSpPr>
          <p:nvPr>
            <p:ph type="title"/>
          </p:nvPr>
        </p:nvSpPr>
        <p:spPr>
          <a:xfrm>
            <a:off x="452284" y="3"/>
            <a:ext cx="150264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Today’s Presenters</a:t>
            </a:r>
            <a:endParaRPr/>
          </a:p>
        </p:txBody>
      </p:sp>
      <p:sp>
        <p:nvSpPr>
          <p:cNvPr id="46" name="Google Shape;46;g394746bb8dd_2_6"/>
          <p:cNvSpPr txBox="1"/>
          <p:nvPr/>
        </p:nvSpPr>
        <p:spPr>
          <a:xfrm>
            <a:off x="2429181" y="4839702"/>
            <a:ext cx="2767800" cy="939600"/>
          </a:xfrm>
          <a:prstGeom prst="rect">
            <a:avLst/>
          </a:prstGeom>
          <a:noFill/>
          <a:ln w="117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675" tIns="112675" rIns="112675" bIns="1126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9"/>
              <a:buFont typeface="Arial"/>
              <a:buNone/>
            </a:pPr>
            <a:r>
              <a:rPr lang="en-US" sz="1478" b="1">
                <a:solidFill>
                  <a:schemeClr val="dk1"/>
                </a:solidFill>
              </a:rPr>
              <a:t>Leisa Breitfelder</a:t>
            </a:r>
            <a:endParaRPr sz="1478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9"/>
              <a:buFont typeface="Arial"/>
              <a:buNone/>
            </a:pPr>
            <a:r>
              <a:rPr lang="en-US" sz="1478" b="1">
                <a:solidFill>
                  <a:schemeClr val="dk1"/>
                </a:solidFill>
              </a:rPr>
              <a:t>Division Administrator</a:t>
            </a:r>
            <a:endParaRPr sz="147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9"/>
              <a:buFont typeface="Arial"/>
              <a:buNone/>
            </a:pPr>
            <a:r>
              <a:rPr lang="en-US" sz="14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Special Education</a:t>
            </a:r>
            <a:endParaRPr sz="147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94746bb8dd_2_6"/>
          <p:cNvSpPr txBox="1"/>
          <p:nvPr/>
        </p:nvSpPr>
        <p:spPr>
          <a:xfrm>
            <a:off x="6995017" y="4839709"/>
            <a:ext cx="2767800" cy="939600"/>
          </a:xfrm>
          <a:prstGeom prst="rect">
            <a:avLst/>
          </a:prstGeom>
          <a:noFill/>
          <a:ln w="117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675" tIns="112675" rIns="112675" bIns="1126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9"/>
              <a:buFont typeface="Arial"/>
              <a:buNone/>
            </a:pPr>
            <a:r>
              <a:rPr lang="en-US" sz="1478" b="1">
                <a:solidFill>
                  <a:schemeClr val="dk1"/>
                </a:solidFill>
              </a:rPr>
              <a:t>Betsy Lin</a:t>
            </a:r>
            <a:endParaRPr sz="1478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9"/>
              <a:buFont typeface="Arial"/>
              <a:buNone/>
            </a:pPr>
            <a:r>
              <a:rPr lang="en-US" sz="1478" b="1">
                <a:solidFill>
                  <a:schemeClr val="dk1"/>
                </a:solidFill>
              </a:rPr>
              <a:t>Bureau Chief</a:t>
            </a:r>
            <a:endParaRPr sz="147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9"/>
              <a:buFont typeface="Arial"/>
              <a:buNone/>
            </a:pPr>
            <a:r>
              <a:rPr lang="en-US" sz="147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Special Education</a:t>
            </a:r>
            <a:endParaRPr sz="147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394746bb8dd_2_6" descr="Photo of Leisa Breitfelder" title="Breitfelder, Leis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181" y="1090265"/>
            <a:ext cx="2626931" cy="3320960"/>
          </a:xfrm>
          <a:prstGeom prst="rect">
            <a:avLst/>
          </a:prstGeom>
          <a:solidFill>
            <a:schemeClr val="lt2"/>
          </a:solidFill>
          <a:ln w="117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" name="Google Shape;49;g394746bb8dd_2_6" descr="Photo of Betsy Lin" title="Lin, Bets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5017" y="1078688"/>
            <a:ext cx="2674637" cy="3344113"/>
          </a:xfrm>
          <a:prstGeom prst="rect">
            <a:avLst/>
          </a:prstGeom>
          <a:solidFill>
            <a:schemeClr val="lt2"/>
          </a:solidFill>
          <a:ln w="117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Change in Data: Cycle 1 to Cycle 2</a:t>
            </a:r>
            <a:endParaRPr/>
          </a:p>
        </p:txBody>
      </p:sp>
      <p:graphicFrame>
        <p:nvGraphicFramePr>
          <p:cNvPr id="181" name="Google Shape;181;p21" descr="Table that shows the changes in level of support from the first IDEA-DA designation cycle to the current, or second, IDEA-DA designation cycle."/>
          <p:cNvGraphicFramePr/>
          <p:nvPr/>
        </p:nvGraphicFramePr>
        <p:xfrm>
          <a:off x="688975" y="1460500"/>
          <a:ext cx="10762300" cy="3643200"/>
        </p:xfrm>
        <a:graphic>
          <a:graphicData uri="http://schemas.openxmlformats.org/drawingml/2006/table">
            <a:tbl>
              <a:tblPr firstRow="1" bandRow="1">
                <a:noFill/>
                <a:tableStyleId>{29AAB365-47E6-437D-8572-8CE72A34FA04}</a:tableStyleId>
              </a:tblPr>
              <a:tblGrid>
                <a:gridCol w="13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7200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chemeClr val="lt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Fall 2025 Support Level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Level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Level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Level 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0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chemeClr val="lt1"/>
                          </a:solidFill>
                        </a:rPr>
                        <a:t>Fall 2022 Support Level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Level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173</a:t>
                      </a:r>
                      <a:endParaRPr/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42</a:t>
                      </a:r>
                      <a:endParaRPr/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13</a:t>
                      </a:r>
                      <a:endParaRPr/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Level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31</a:t>
                      </a:r>
                      <a:endParaRPr/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26</a:t>
                      </a:r>
                      <a:endParaRPr/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</a:t>
                      </a:r>
                      <a:endParaRPr/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Level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14</a:t>
                      </a:r>
                      <a:endParaRPr dirty="0"/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</a:t>
                      </a:r>
                      <a:endParaRPr/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13</a:t>
                      </a:r>
                      <a:endParaRPr/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/>
                        <a:t>New in 2025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/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</a:t>
                      </a:r>
                      <a:endParaRPr/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0</a:t>
                      </a:r>
                      <a:endParaRPr dirty="0"/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IDEA-DA Requirements and Timelines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Differentiated Levels of Support</a:t>
            </a:r>
            <a:endParaRPr/>
          </a:p>
        </p:txBody>
      </p:sp>
      <p:graphicFrame>
        <p:nvGraphicFramePr>
          <p:cNvPr id="192" name="Google Shape;192;p25" descr="Table that defines the requirements of IDEA-DA aligned to the three levels of support. "/>
          <p:cNvGraphicFramePr/>
          <p:nvPr/>
        </p:nvGraphicFramePr>
        <p:xfrm>
          <a:off x="127252" y="912820"/>
          <a:ext cx="11845000" cy="5504655"/>
        </p:xfrm>
        <a:graphic>
          <a:graphicData uri="http://schemas.openxmlformats.org/drawingml/2006/table">
            <a:tbl>
              <a:tblPr firstRow="1" bandRow="1">
                <a:noFill/>
                <a:tableStyleId>{29AAB365-47E6-437D-8572-8CE72A34FA04}</a:tableStyleId>
              </a:tblPr>
              <a:tblGrid>
                <a:gridCol w="245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Level 1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Level 2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Level 3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/>
                        <a:t>Area of Focus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          </a:ext>
                          </a:extLst>
                        </a:rPr>
                        <a:t>Select Area of Focus</a:t>
                      </a:r>
                      <a:endParaRPr sz="170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Assigned Area of Focus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/>
                        <a:t>Data Review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Required, </a:t>
                      </a:r>
                      <a:r>
                        <a:rPr lang="en-US" sz="1700" u="none" strike="noStrike" cap="none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          </a:ext>
                          </a:extLst>
                        </a:rPr>
                        <a:t>Data Review Protocol </a:t>
                      </a:r>
                      <a:r>
                        <a:rPr lang="en-US" sz="170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          </a:ext>
                          </a:extLst>
                        </a:rPr>
                        <a:t>c</a:t>
                      </a:r>
                      <a:r>
                        <a:rPr lang="en-US" sz="1700" u="none" strike="noStrike" cap="none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          </a:ext>
                          </a:extLst>
                        </a:rPr>
                        <a:t>ompleted </a:t>
                      </a:r>
                      <a:r>
                        <a:rPr lang="en-US" sz="170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          </a:ext>
                          </a:extLst>
                        </a:rPr>
                        <a:t>l</a:t>
                      </a:r>
                      <a:r>
                        <a:rPr lang="en-US" sz="1700" u="none" strike="noStrike" cap="none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          </a:ext>
                          </a:extLst>
                        </a:rPr>
                        <a:t>ocally</a:t>
                      </a:r>
                      <a:endParaRPr sz="170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Required,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Data Review Protocol facilitated by DE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/>
                        <a:t>Implementation Plan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Required, </a:t>
                      </a:r>
                      <a:r>
                        <a:rPr lang="en-US" sz="1700" u="none" strike="noStrike" cap="none"/>
                        <a:t>Implementation Plan completed locally</a:t>
                      </a:r>
                      <a:endParaRPr sz="170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Required,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Implementation Plan facilitated by DE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/>
                        <a:t>Professional Learning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Participate in </a:t>
                      </a:r>
                      <a:r>
                        <a:rPr lang="en-US" sz="1700" u="none" strike="noStrike" cap="none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          </a:ext>
                          </a:extLst>
                        </a:rPr>
                        <a:t>PL of choice</a:t>
                      </a:r>
                      <a:r>
                        <a:rPr lang="en-US" sz="1700" u="none" strike="noStrike" cap="none"/>
                        <a:t>, </a:t>
                      </a:r>
                      <a:r>
                        <a:rPr lang="en-US" sz="1700"/>
                        <a:t>a</a:t>
                      </a:r>
                      <a:r>
                        <a:rPr lang="en-US" sz="1700" u="none" strike="noStrike" cap="none"/>
                        <a:t>ligned to Area of Focus</a:t>
                      </a:r>
                      <a:endParaRPr sz="170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Participate in </a:t>
                      </a:r>
                      <a:r>
                        <a:rPr lang="en-US" sz="1700"/>
                        <a:t>r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equired PL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/>
                        <a:t>Practice Coaching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 dirty="0"/>
                        <a:t>Practice coaching recommended</a:t>
                      </a:r>
                      <a:endParaRPr sz="17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dirty="0"/>
                        <a:t>Practice coaching 1x/ month</a:t>
                      </a:r>
                      <a:endParaRPr sz="17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/>
                        <a:t>Practice coaching 2x/month</a:t>
                      </a:r>
                      <a:endParaRPr sz="17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/>
                        <a:t>Systems Coaching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Not required</a:t>
                      </a:r>
                      <a:endParaRPr sz="17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/>
                        <a:t>Bi-monthly check-in</a:t>
                      </a:r>
                      <a:endParaRPr sz="17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/>
                        <a:t>Monthly check-in</a:t>
                      </a:r>
                      <a:endParaRPr sz="17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/>
                        <a:t>Self-Assessments for Teachers and Coaches 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FIT/CSA* Recommended</a:t>
                      </a:r>
                      <a:endParaRPr sz="170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FIT/CSA* Required twice a year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1"/>
                        <a:t>Progress Report</a:t>
                      </a:r>
                      <a:endParaRPr sz="160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Required at end of Years 2 and 3</a:t>
                      </a:r>
                      <a:endParaRPr sz="170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chemeClr val="dk1"/>
                          </a:solidFill>
                        </a:rPr>
                        <a:t>Required at end of Years 2 and </a:t>
                      </a:r>
                      <a:r>
                        <a:rPr lang="en-US" sz="1700" dirty="0"/>
                        <a:t>3</a:t>
                      </a:r>
                      <a:endParaRPr sz="17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3" name="Google Shape;193;p25"/>
          <p:cNvSpPr txBox="1"/>
          <p:nvPr/>
        </p:nvSpPr>
        <p:spPr>
          <a:xfrm>
            <a:off x="81558" y="6501774"/>
            <a:ext cx="1184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</a:rPr>
              <a:t>*FIT=Framework Implementation Tool, CSA=Coaching Self-Assessment</a:t>
            </a:r>
            <a:endParaRPr sz="16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94746bb8dd_1_1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Area of Focus</a:t>
            </a:r>
            <a:endParaRPr/>
          </a:p>
        </p:txBody>
      </p:sp>
      <p:sp>
        <p:nvSpPr>
          <p:cNvPr id="200" name="Google Shape;200;g394746bb8dd_1_1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Two Assigned Areas of Focus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Academic Success-Literacy or Secondary Transition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L2/3 Districts assigned an area of focus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“Additional Data Review Required”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L1 Districts choose an area of focus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Additional Optional Areas of Focus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Academic Success-Mathematics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Social Emotional Behavior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4746bb8dd_1_1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Review</a:t>
            </a:r>
            <a:endParaRPr/>
          </a:p>
        </p:txBody>
      </p:sp>
      <p:sp>
        <p:nvSpPr>
          <p:cNvPr id="207" name="Google Shape;207;g394746bb8dd_1_10"/>
          <p:cNvSpPr txBox="1">
            <a:spLocks noGrp="1"/>
          </p:cNvSpPr>
          <p:nvPr>
            <p:ph type="body" idx="1"/>
          </p:nvPr>
        </p:nvSpPr>
        <p:spPr>
          <a:xfrm>
            <a:off x="4308050" y="154175"/>
            <a:ext cx="7725300" cy="64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/>
              <a:t>Data Review Protocol (DRP)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Required for ALL Districts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DRP tool in ACHIEVE, available November 2025</a:t>
            </a:r>
            <a:endParaRPr sz="210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Academic Success-Literacy</a:t>
            </a:r>
            <a:endParaRPr sz="1800"/>
          </a:p>
          <a:p>
            <a: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K-6 Literacy, Preschool, and Significant Disabilities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Secondary Transition</a:t>
            </a:r>
            <a:endParaRPr sz="1800"/>
          </a:p>
          <a:p>
            <a: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Postsecondary Employment and Postsecondary Education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Optional additional areas</a:t>
            </a:r>
            <a:endParaRPr sz="1800"/>
          </a:p>
          <a:p>
            <a:pPr marL="120015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Social Emotional Behavior</a:t>
            </a:r>
            <a:endParaRPr sz="1800"/>
          </a:p>
          <a:p>
            <a: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Learner Active Engagement and SDI Behavior</a:t>
            </a:r>
            <a:endParaRPr sz="1800"/>
          </a:p>
          <a:p>
            <a:pPr marL="120015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Mathematics (not in ACHIEVE for 2025, data accessed locally)</a:t>
            </a:r>
            <a:endParaRPr sz="18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L2/3 Districts-facilitated completion with the Department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L1 Districts-complete locally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Supporting materials will be available on IDEA-DA website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</a:pPr>
            <a:r>
              <a:rPr lang="en-US" sz="2100"/>
              <a:t>Deadline for completion: March 13, 2026</a:t>
            </a:r>
            <a:endParaRPr sz="2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4746bb8dd_1_16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 Plan</a:t>
            </a:r>
            <a:endParaRPr/>
          </a:p>
        </p:txBody>
      </p:sp>
      <p:sp>
        <p:nvSpPr>
          <p:cNvPr id="214" name="Google Shape;214;g394746bb8dd_1_16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457200" lvl="0" indent="-393065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Required for ALL Districts</a:t>
            </a:r>
            <a:endParaRPr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Tool in ACHIEVE, automatically uploaded to CASA upon completion</a:t>
            </a:r>
            <a:endParaRPr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Aligned to the Area of Focus and focused on improving outcomes for learners eligible for special education</a:t>
            </a:r>
            <a:endParaRPr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Can be revised and updated any time</a:t>
            </a:r>
            <a:endParaRPr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L2/3 Districts: facilitated completion with the Department</a:t>
            </a:r>
            <a:endParaRPr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L1 Districts: complete locally</a:t>
            </a:r>
            <a:endParaRPr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Supporting materials will be available on IDEA-DA website</a:t>
            </a:r>
            <a:endParaRPr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•"/>
            </a:pPr>
            <a:r>
              <a:rPr lang="en-US"/>
              <a:t>Deadline for completion: March 13, 2026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94746bb8dd_1_24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Learning</a:t>
            </a:r>
            <a:endParaRPr/>
          </a:p>
        </p:txBody>
      </p:sp>
      <p:sp>
        <p:nvSpPr>
          <p:cNvPr id="221" name="Google Shape;221;g394746bb8dd_1_24"/>
          <p:cNvSpPr txBox="1">
            <a:spLocks noGrp="1"/>
          </p:cNvSpPr>
          <p:nvPr>
            <p:ph type="body" idx="1"/>
          </p:nvPr>
        </p:nvSpPr>
        <p:spPr>
          <a:xfrm>
            <a:off x="4591450" y="428025"/>
            <a:ext cx="7017300" cy="617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Required for ALL Districts, described in the Implementation Plan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Aligned to the Area of Focus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L2/3 Districts participate in state-approved professional learning, provided by approved Professional Learning Leads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L1 Districts choose professional learning</a:t>
            </a:r>
            <a:r>
              <a:rPr lang="en-US"/>
              <a:t> that will impact outcomes for learners with disabilities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/>
              <a:t>Professional learning, including coaching, occurs across the three-year cycle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94746bb8dd_1_3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 Coaching</a:t>
            </a:r>
            <a:endParaRPr/>
          </a:p>
        </p:txBody>
      </p:sp>
      <p:sp>
        <p:nvSpPr>
          <p:cNvPr id="228" name="Google Shape;228;g394746bb8dd_1_30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457200" lvl="0" indent="-393065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Practice coaching is coaching provided to teachers and providers, aligned to the area of focus and professional learning</a:t>
            </a:r>
            <a:endParaRPr/>
          </a:p>
          <a:p>
            <a:pPr marL="914400" lvl="1" indent="-36956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L3 Districts-practice coaching minimum of 2x/month</a:t>
            </a:r>
            <a:endParaRPr/>
          </a:p>
          <a:p>
            <a:pPr marL="914400" lvl="1" indent="-36956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L2 Districts-practice coaching minimum of 1x/month</a:t>
            </a:r>
            <a:endParaRPr/>
          </a:p>
          <a:p>
            <a:pPr marL="914400" lvl="1" indent="-36956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L1 Districts-practice coaching recommended, frequency determined locally</a:t>
            </a:r>
            <a:endParaRPr/>
          </a:p>
          <a:p>
            <a:pPr marL="457200" lvl="0" indent="-3930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Supports for practice coaches</a:t>
            </a:r>
            <a:endParaRPr/>
          </a:p>
          <a:p>
            <a:pPr marL="914400" lvl="1" indent="-36956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Statewide SDI Practice Coach Network</a:t>
            </a:r>
            <a:endParaRPr/>
          </a:p>
          <a:p>
            <a:pPr marL="914400" lvl="1" indent="-36956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•"/>
            </a:pPr>
            <a:r>
              <a:rPr lang="en-US"/>
              <a:t>Communities of practice for content-specific coaching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4746bb8dd_1_36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Systems Coaching</a:t>
            </a:r>
            <a:endParaRPr/>
          </a:p>
        </p:txBody>
      </p:sp>
      <p:sp>
        <p:nvSpPr>
          <p:cNvPr id="235" name="Google Shape;235;g394746bb8dd_1_36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Systems coaching is provided to District leadership to support the implementation plan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Provided by the Department’s Regional Division of Special Education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L3 Districts-required monthly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L2 Districts-required every other month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/>
              <a:t>L1 Districts-not required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4746bb8dd_1_42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Assessments for Teachers and Coaches </a:t>
            </a:r>
            <a:endParaRPr/>
          </a:p>
        </p:txBody>
      </p:sp>
      <p:sp>
        <p:nvSpPr>
          <p:cNvPr id="242" name="Google Shape;242;g394746bb8dd_1_42"/>
          <p:cNvSpPr txBox="1">
            <a:spLocks noGrp="1"/>
          </p:cNvSpPr>
          <p:nvPr>
            <p:ph type="body" idx="1"/>
          </p:nvPr>
        </p:nvSpPr>
        <p:spPr>
          <a:xfrm>
            <a:off x="4591450" y="428025"/>
            <a:ext cx="7017300" cy="612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457200" lvl="0" indent="-37973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SDI FIT (Framework Implementation Tool)</a:t>
            </a:r>
            <a:endParaRPr/>
          </a:p>
          <a:p>
            <a:pPr marL="914400" lvl="1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Completed by teachers and providers participating in the professional development</a:t>
            </a:r>
            <a:endParaRPr/>
          </a:p>
          <a:p>
            <a:pPr marL="914400" lvl="1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Available in ACHIEVE</a:t>
            </a:r>
            <a:endParaRPr/>
          </a:p>
          <a:p>
            <a:pPr marL="914400" lvl="1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Self-assessment on the implementation of Iowa’s SDI Framework in the area of focus</a:t>
            </a:r>
            <a:endParaRPr/>
          </a:p>
          <a:p>
            <a:pPr marL="457200" lvl="0" indent="-3797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SDI CSA (Coach Self-Assessment)</a:t>
            </a:r>
            <a:endParaRPr/>
          </a:p>
          <a:p>
            <a:pPr marL="914400" lvl="1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Completed by coaches providing practice coaching to teachers</a:t>
            </a:r>
            <a:endParaRPr/>
          </a:p>
          <a:p>
            <a:pPr marL="914400" lvl="1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Available in ACHIEVE</a:t>
            </a:r>
            <a:endParaRPr/>
          </a:p>
          <a:p>
            <a:pPr marL="914400" lvl="1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Self-assessment on coaching Iowa’s SDI Framework in the area of focus</a:t>
            </a:r>
            <a:endParaRPr/>
          </a:p>
          <a:p>
            <a:pPr marL="457200" lvl="0" indent="-3797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L2/3 Districts-required twice a year (fall and spring, starting in spring 2026)</a:t>
            </a:r>
            <a:endParaRPr/>
          </a:p>
          <a:p>
            <a:pPr marL="457200" lvl="0" indent="-37973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•"/>
            </a:pPr>
            <a:r>
              <a:rPr lang="en-US"/>
              <a:t>L1 Districts-highly recommended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Today’s topics</a:t>
            </a:r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General Supervision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IDEA Differentiated Accountability Background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District Data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Support Levels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IDEA-DA Requirements and Timelines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Next Steps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94746bb8dd_1_48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 Report</a:t>
            </a:r>
            <a:endParaRPr/>
          </a:p>
        </p:txBody>
      </p:sp>
      <p:sp>
        <p:nvSpPr>
          <p:cNvPr id="249" name="Google Shape;249;g394746bb8dd_1_48"/>
          <p:cNvSpPr txBox="1">
            <a:spLocks noGrp="1"/>
          </p:cNvSpPr>
          <p:nvPr>
            <p:ph type="body" idx="1"/>
          </p:nvPr>
        </p:nvSpPr>
        <p:spPr>
          <a:xfrm>
            <a:off x="4591450" y="428025"/>
            <a:ext cx="7017300" cy="612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Required for ALL Districts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Completed at the end of Years 2 and 3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Annual reflection and reporting on actions and results in the Implementation Plan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Tool completed in ACHIEVE, automatically uploaded to CASA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/>
              <a:t>Five Domains: Professional Learning, Coaching, Data-Driven Decisions, Leadership and the Implementation Plan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4746bb8dd_1_5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Extended Districts: Additional Requirements</a:t>
            </a:r>
            <a:endParaRPr/>
          </a:p>
        </p:txBody>
      </p:sp>
      <p:sp>
        <p:nvSpPr>
          <p:cNvPr id="256" name="Google Shape;256;g394746bb8dd_1_54"/>
          <p:cNvSpPr txBox="1">
            <a:spLocks noGrp="1"/>
          </p:cNvSpPr>
          <p:nvPr>
            <p:ph type="body" idx="1"/>
          </p:nvPr>
        </p:nvSpPr>
        <p:spPr>
          <a:xfrm>
            <a:off x="420600" y="971650"/>
            <a:ext cx="11269800" cy="51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b="1"/>
              <a:t>Extended Needs Assessment and Observations</a:t>
            </a:r>
            <a:endParaRPr sz="1800" b="1"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800"/>
              <a:t>Completed before developing the Implementation Plan</a:t>
            </a:r>
            <a:endParaRPr sz="1800"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800"/>
              <a:t>Robust assessment of system strengths and needs, determine priorities within area of focus, and identify key supports needed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/>
              <a:t>Systems Coaching</a:t>
            </a:r>
            <a:endParaRPr sz="1800" b="1"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800"/>
              <a:t>Minimum 1x/month</a:t>
            </a:r>
            <a:endParaRPr sz="1800"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800"/>
              <a:t>Additional intensification activities may include ongoing observations, fidelity checks, resource development and data analysis, as determined by the Regional Special Education Director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Practice Coaches</a:t>
            </a:r>
            <a:endParaRPr sz="1800" b="1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</a:ext>
              </a:extLst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Required to attend monthly community of practice</a:t>
            </a:r>
            <a:endParaRPr sz="18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</a:ext>
              </a:extLst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Coaching provided 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individually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to each teacher 2x/month</a:t>
            </a:r>
            <a:endParaRPr sz="18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</a:ext>
              </a:extLst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Complete coaching logs</a:t>
            </a:r>
            <a:endParaRPr sz="18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</a:ext>
              </a:extLst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Coaching log data reviewed during systems coaching sessions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/>
              <a:t>SDI Administrator Network</a:t>
            </a:r>
            <a:endParaRPr sz="1800" b="1"/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•"/>
            </a:pPr>
            <a:r>
              <a:rPr lang="en-US" sz="1800"/>
              <a:t>Quarterly network meetings to collaborate and problem-solve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IDEA-DA Timelines for All Districts* (2025-2028)</a:t>
            </a:r>
            <a:endParaRPr/>
          </a:p>
        </p:txBody>
      </p:sp>
      <p:graphicFrame>
        <p:nvGraphicFramePr>
          <p:cNvPr id="262" name="Google Shape;262;p24" descr="Table that shows the timeline for IDEA-DA cycle two."/>
          <p:cNvGraphicFramePr/>
          <p:nvPr/>
        </p:nvGraphicFramePr>
        <p:xfrm>
          <a:off x="510627" y="1131579"/>
          <a:ext cx="11269375" cy="4597480"/>
        </p:xfrm>
        <a:graphic>
          <a:graphicData uri="http://schemas.openxmlformats.org/drawingml/2006/table">
            <a:tbl>
              <a:tblPr firstRow="1" bandRow="1">
                <a:noFill/>
                <a:tableStyleId>{29AAB365-47E6-437D-8572-8CE72A34FA04}</a:tableStyleId>
              </a:tblPr>
              <a:tblGrid>
                <a:gridCol w="203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62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62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2025-26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2026-27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2027-2028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Oct.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Nov.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Dec.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Jan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Feb.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Mar.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Apr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May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/>
                        <a:t>IDEA-DA Support Levels Released</a:t>
                      </a:r>
                      <a:endParaRPr sz="155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1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/>
                        <a:t>IDEA-DA Information Webinar</a:t>
                      </a:r>
                      <a:endParaRPr sz="155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1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/>
                        <a:t>Data Review</a:t>
                      </a:r>
                      <a:endParaRPr sz="155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b="1"/>
                        <a:t>Due March 13</a:t>
                      </a:r>
                      <a:endParaRPr sz="1550" b="1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/>
                        <a:t>Implementation Plan</a:t>
                      </a:r>
                      <a:endParaRPr sz="155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b="1"/>
                        <a:t>Due March 13</a:t>
                      </a:r>
                      <a:endParaRPr sz="1550" b="1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/>
                        <a:t>Professional Learning and Coaching</a:t>
                      </a:r>
                      <a:endParaRPr sz="155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b="1" i="1"/>
                        <a:t>May</a:t>
                      </a:r>
                      <a:r>
                        <a:rPr lang="en-US" sz="1550" b="1"/>
                        <a:t> start as soon as 2026</a:t>
                      </a:r>
                      <a:endParaRPr sz="1550" b="1"/>
                    </a:p>
                  </a:txBody>
                  <a:tcPr marL="91450" marR="91450" marT="45725" marB="457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b="1"/>
                        <a:t>Required in SYs 26-27 and 27-28</a:t>
                      </a:r>
                      <a:endParaRPr sz="1550" b="1"/>
                    </a:p>
                  </a:txBody>
                  <a:tcPr marL="91450" marR="9145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/>
                        <a:t>Progress Report</a:t>
                      </a:r>
                      <a:endParaRPr sz="155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5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 b="1" dirty="0"/>
                        <a:t>Due June 30 in SYs 26-27 and 27-28</a:t>
                      </a:r>
                      <a:endParaRPr sz="1550" b="1" dirty="0"/>
                    </a:p>
                  </a:txBody>
                  <a:tcPr marL="91450" marR="91450" marT="45725" marB="457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3" name="Google Shape;263;p24"/>
          <p:cNvSpPr txBox="1"/>
          <p:nvPr/>
        </p:nvSpPr>
        <p:spPr>
          <a:xfrm>
            <a:off x="514625" y="6143700"/>
            <a:ext cx="1126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</a:rPr>
              <a:t>*see previous slides for additional timelines for Level 2 and 3 Districts, including Extended</a:t>
            </a:r>
            <a:endParaRPr sz="20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5ffead4aa_0_5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70" name="Google Shape;270;g385ffead4aa_0_5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Slides and Recording will be posted on the DE website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Questions will be reviewed and answers posted with the slides and recording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Level 2/3 Districts will work with their Regional Special Education Director to schedule data review and implementation planning sessions</a:t>
            </a:r>
            <a:endParaRPr sz="24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</a:ext>
              </a:extLst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Extended sites will also work with the RSED to plan for their needs assessment and observations</a:t>
            </a:r>
            <a:endParaRPr sz="24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</a:ext>
              </a:extLs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Level 1 Districts will have access to materials to support the completion of the DRP and Implementation Plan on the IDEA-DA site (available in November)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General Supervision and IDEA-DA Background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General Supervision</a:t>
            </a: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591454" y="170121"/>
            <a:ext cx="7017449" cy="651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One of the most important responsibilities of a state education agency (SEA) under the Individuals with Disabilities Education Act (IDEA) is to ensure that each local education agency (LEA) provides students with disabilities a free appropriate public education (FAPE) that responds to their unique needs and supports them to be successful in future educational, employment, and/or independent living pursuits (34 Code of Federal Regulations (CFR) § 300.1). </a:t>
            </a:r>
            <a:endParaRPr/>
          </a:p>
          <a:p>
            <a:pPr marL="171450" lvl="0" indent="-69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States must have in place a system of general supervision that monitors LEAs’ implementation of IDEA and provision of FAPE (34 C.F.R. § 300.600).</a:t>
            </a:r>
            <a:endParaRPr/>
          </a:p>
          <a:p>
            <a:pPr marL="171450" lvl="0" indent="-69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Iowa Administrative Code: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41.600(2) Primary focus of monitoring activity. The primary focus of the state’s monitoring activities must be on the following:</a:t>
            </a:r>
            <a:endParaRPr/>
          </a:p>
          <a:p>
            <a:pPr marL="514350" lvl="0" indent="-5143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Black"/>
              <a:buAutoNum type="alphaUcPeriod"/>
            </a:pPr>
            <a:r>
              <a:rPr lang="en-US" sz="1600" u="sng"/>
              <a:t>Improving educational results and functional outcomes </a:t>
            </a:r>
            <a:r>
              <a:rPr lang="en-US" sz="1600"/>
              <a:t>for all children with disabilities; and</a:t>
            </a:r>
            <a:endParaRPr/>
          </a:p>
          <a:p>
            <a:pPr marL="514350" lvl="0" indent="-5143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Black"/>
              <a:buAutoNum type="alphaUcPeriod"/>
            </a:pPr>
            <a:r>
              <a:rPr lang="en-US" sz="1600"/>
              <a:t>ensuring that public agencies meet the program requirements under Part B of the Act, </a:t>
            </a:r>
            <a:r>
              <a:rPr lang="en-US" sz="1600" u="sng"/>
              <a:t>with a particular emphasis on those requirements that are most closely related to improving educational results</a:t>
            </a:r>
            <a:r>
              <a:rPr lang="en-US" sz="1600"/>
              <a:t> for children with disabilities.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i="1"/>
              <a:t>Emphasis added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What is IDEA Differentiated Accountability?</a:t>
            </a:r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i="1"/>
              <a:t>IDEA Differentiated Accountability </a:t>
            </a:r>
            <a:r>
              <a:rPr lang="en-US"/>
              <a:t>(DA) is Iowa’s accountability model designed to provide support for districts when and where they need it most. 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Addresses IDEA requirements for primary focus on results AND provision of technical assistance in the monitoring system.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Nationally, often referenced as results-based accountability.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Designed to be a 3 Year continuous improvement cycle.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73" name="Google Shape;73;p5" descr="Image of an infinity loop that represents the duties of general supervision." title="Slide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900" y="3745300"/>
            <a:ext cx="5024202" cy="282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IDEA-DA Background</a:t>
            </a: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Task team began work in 2016 with representatives from districts, AEAs and DE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Developed an Implementation Support Rubric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First partial implementation focused on B13 (% of IEPs that met secondary transition requirements of IDEA)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Now: fully implementing the Implementation Support Rubric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Data elements </a:t>
            </a:r>
            <a:r>
              <a:rPr lang="en-US" sz="2000"/>
              <a:t>based on student results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First cycle of IDEA-DA occurred in school years 22-23, 23-24, and 24-25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IDEA-DA Focus Areas</a:t>
            </a:r>
            <a:endParaRPr/>
          </a:p>
        </p:txBody>
      </p:sp>
      <p:graphicFrame>
        <p:nvGraphicFramePr>
          <p:cNvPr id="94" name="Google Shape;94;p8" descr="Table the shows the four areas of focus for IDEA-DA."/>
          <p:cNvGraphicFramePr/>
          <p:nvPr/>
        </p:nvGraphicFramePr>
        <p:xfrm>
          <a:off x="563880" y="1378884"/>
          <a:ext cx="11064275" cy="4893175"/>
        </p:xfrm>
        <a:graphic>
          <a:graphicData uri="http://schemas.openxmlformats.org/drawingml/2006/table">
            <a:tbl>
              <a:tblPr firstRow="1" bandRow="1">
                <a:noFill/>
                <a:tableStyleId>{29AAB365-47E6-437D-8572-8CE72A34FA04}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Secondary Transition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Child Find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Academic Success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Social Emotional Behavior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Secondary Transition Outcomes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Graduation Rates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Drop-Out Rates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Transition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Child Find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Disproportionate Representation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Statewide Assessments Participation and Outcomes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Early Childhood (3-5) Environments and LRE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Preschool Outcomes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School-Age (6-12) Environments and LRE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Suspension and Expulsion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Preschool Social-Emotional Outcomes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Attendance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IDEA-DA Data Elements</a:t>
            </a:r>
            <a:endParaRPr/>
          </a:p>
        </p:txBody>
      </p:sp>
      <p:pic>
        <p:nvPicPr>
          <p:cNvPr id="101" name="Google Shape;101;p9" descr="Image that is an excerpt from the IDEA-DA Data Elements. 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4015" y="1004777"/>
            <a:ext cx="9723970" cy="5210735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9"/>
          <p:cNvSpPr/>
          <p:nvPr/>
        </p:nvSpPr>
        <p:spPr>
          <a:xfrm>
            <a:off x="8134414" y="6482870"/>
            <a:ext cx="36331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Excerpt from IDEA-DA Data Elements</a:t>
            </a:r>
            <a:endParaRPr sz="16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1750</Words>
  <Application>Microsoft Office PowerPoint</Application>
  <PresentationFormat>Widescreen</PresentationFormat>
  <Paragraphs>309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Calibri</vt:lpstr>
      <vt:lpstr>Theme1</vt:lpstr>
      <vt:lpstr>Individuals with Disabilities Education Act: Differentiated Accountability  (IDEA-DA) Overview</vt:lpstr>
      <vt:lpstr>Today’s Presenters</vt:lpstr>
      <vt:lpstr>Today’s topics</vt:lpstr>
      <vt:lpstr>General Supervision and IDEA-DA Background</vt:lpstr>
      <vt:lpstr>General Supervision</vt:lpstr>
      <vt:lpstr>What is IDEA Differentiated Accountability?</vt:lpstr>
      <vt:lpstr>IDEA-DA Background</vt:lpstr>
      <vt:lpstr>IDEA-DA Focus Areas</vt:lpstr>
      <vt:lpstr>IDEA-DA Data Elements</vt:lpstr>
      <vt:lpstr>District Data</vt:lpstr>
      <vt:lpstr>CASA: IDEA, Part B Desk Audit</vt:lpstr>
      <vt:lpstr>CASA: IDEA, Part B Desk Audit</vt:lpstr>
      <vt:lpstr>CASA: IDEA, Part B Desk Audit</vt:lpstr>
      <vt:lpstr>Implementation Support Rubric</vt:lpstr>
      <vt:lpstr>Implementation Support Rubric</vt:lpstr>
      <vt:lpstr>Level of Support Assignment</vt:lpstr>
      <vt:lpstr>Results of Support Level Identification</vt:lpstr>
      <vt:lpstr>Area of Focus</vt:lpstr>
      <vt:lpstr>District Distribution across Areas of Focus</vt:lpstr>
      <vt:lpstr>Change in Data: Cycle 1 to Cycle 2</vt:lpstr>
      <vt:lpstr>IDEA-DA Requirements and Timelines</vt:lpstr>
      <vt:lpstr>Differentiated Levels of Support</vt:lpstr>
      <vt:lpstr>Area of Focus</vt:lpstr>
      <vt:lpstr>Data Review</vt:lpstr>
      <vt:lpstr>Implementation Plan</vt:lpstr>
      <vt:lpstr>Professional Learning</vt:lpstr>
      <vt:lpstr>Practice Coaching</vt:lpstr>
      <vt:lpstr>Systems Coaching</vt:lpstr>
      <vt:lpstr>Self- Assessments for Teachers and Coaches </vt:lpstr>
      <vt:lpstr>Progress Report</vt:lpstr>
      <vt:lpstr>Extended Districts: Additional Requirements</vt:lpstr>
      <vt:lpstr>IDEA-DA Timelines for All Districts* (2025-2028)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Individuals with Disabilities Education Act: Differentiated Accountability  (IDEA-DA) Overview</dc:title>
  <dc:creator>Lin, Betsy [IDOE]</dc:creator>
  <cp:lastModifiedBy>Hanks, Gabrielle [IDOE]</cp:lastModifiedBy>
  <cp:revision>1</cp:revision>
  <dcterms:created xsi:type="dcterms:W3CDTF">2025-10-08T18:58:50Z</dcterms:created>
  <dcterms:modified xsi:type="dcterms:W3CDTF">2025-10-17T14:43:51Z</dcterms:modified>
</cp:coreProperties>
</file>