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5si/um0oRcIcBKJOkyLyalVO7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B8CE22-18C6-440C-9196-E687623E8FE0}">
  <a:tblStyle styleId="{31B8CE22-18C6-440C-9196-E687623E8FE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65" autoAdjust="0"/>
  </p:normalViewPr>
  <p:slideViewPr>
    <p:cSldViewPr snapToGrid="0">
      <p:cViewPr varScale="1">
        <p:scale>
          <a:sx n="79" d="100"/>
          <a:sy n="79"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solidFill>
                <a:schemeClr val="dk1"/>
              </a:solidFill>
            </a:endParaRPr>
          </a:p>
        </p:txBody>
      </p:sp>
      <p:sp>
        <p:nvSpPr>
          <p:cNvPr id="43" name="Google Shape;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7d142a0147_2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endParaRPr sz="1200" dirty="0"/>
          </a:p>
        </p:txBody>
      </p:sp>
      <p:sp>
        <p:nvSpPr>
          <p:cNvPr id="130" name="Google Shape;130;g37d142a0147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cbe953f75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SzPts val="1100"/>
              <a:buNone/>
            </a:pPr>
            <a:endParaRPr sz="1200" dirty="0"/>
          </a:p>
        </p:txBody>
      </p:sp>
      <p:sp>
        <p:nvSpPr>
          <p:cNvPr id="138" name="Google Shape;138;g37cbe953f7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7ae2b9f0f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p>
        </p:txBody>
      </p:sp>
      <p:sp>
        <p:nvSpPr>
          <p:cNvPr id="147" name="Google Shape;147;g37ae2b9f0f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7fcc5c1b30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SzPts val="1100"/>
              <a:buNone/>
            </a:pPr>
            <a:endParaRPr sz="1200" dirty="0">
              <a:solidFill>
                <a:schemeClr val="dk1"/>
              </a:solidFill>
            </a:endParaRPr>
          </a:p>
          <a:p>
            <a:pPr marL="0" lvl="0" indent="0" algn="l" rtl="0">
              <a:lnSpc>
                <a:spcPct val="115000"/>
              </a:lnSpc>
              <a:spcBef>
                <a:spcPts val="0"/>
              </a:spcBef>
              <a:spcAft>
                <a:spcPts val="0"/>
              </a:spcAft>
              <a:buSzPts val="1100"/>
              <a:buNone/>
            </a:pPr>
            <a:endParaRPr sz="1200" dirty="0">
              <a:solidFill>
                <a:schemeClr val="dk1"/>
              </a:solidFill>
            </a:endParaRPr>
          </a:p>
          <a:p>
            <a:pPr marL="0" lvl="0" indent="0" algn="l" rtl="0">
              <a:lnSpc>
                <a:spcPct val="115000"/>
              </a:lnSpc>
              <a:spcBef>
                <a:spcPts val="0"/>
              </a:spcBef>
              <a:spcAft>
                <a:spcPts val="0"/>
              </a:spcAft>
              <a:buSzPts val="1100"/>
              <a:buNone/>
            </a:pPr>
            <a:endParaRPr sz="1200" dirty="0">
              <a:solidFill>
                <a:schemeClr val="dk1"/>
              </a:solidFill>
            </a:endParaRPr>
          </a:p>
        </p:txBody>
      </p:sp>
      <p:sp>
        <p:nvSpPr>
          <p:cNvPr id="157" name="Google Shape;157;g37fcc5c1b3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7bab12dbf4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p>
        </p:txBody>
      </p:sp>
      <p:sp>
        <p:nvSpPr>
          <p:cNvPr id="165" name="Google Shape;165;g37bab12dbf4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79c6c41dd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dirty="0">
              <a:solidFill>
                <a:schemeClr val="dk1"/>
              </a:solidFill>
            </a:endParaRPr>
          </a:p>
        </p:txBody>
      </p:sp>
      <p:sp>
        <p:nvSpPr>
          <p:cNvPr id="174" name="Google Shape;174;g379c6c41dd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82f09c339b_25_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200" dirty="0"/>
          </a:p>
        </p:txBody>
      </p:sp>
      <p:sp>
        <p:nvSpPr>
          <p:cNvPr id="182" name="Google Shape;182;g382f09c339b_25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7bab12dbf4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200" dirty="0"/>
          </a:p>
        </p:txBody>
      </p:sp>
      <p:sp>
        <p:nvSpPr>
          <p:cNvPr id="190" name="Google Shape;190;g37bab12dbf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79c6c41dd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dirty="0">
              <a:solidFill>
                <a:schemeClr val="dk1"/>
              </a:solidFill>
            </a:endParaRPr>
          </a:p>
        </p:txBody>
      </p:sp>
      <p:sp>
        <p:nvSpPr>
          <p:cNvPr id="199" name="Google Shape;199;g379c6c41dd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82f09c339b_25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p>
        </p:txBody>
      </p:sp>
      <p:sp>
        <p:nvSpPr>
          <p:cNvPr id="206" name="Google Shape;206;g382f09c339b_25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 name="Google Shape;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7bab12dbf4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dirty="0">
              <a:solidFill>
                <a:schemeClr val="dk1"/>
              </a:solidFill>
            </a:endParaRPr>
          </a:p>
        </p:txBody>
      </p:sp>
      <p:sp>
        <p:nvSpPr>
          <p:cNvPr id="213" name="Google Shape;213;g37bab12dbf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7bab12dbf4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dirty="0">
              <a:solidFill>
                <a:schemeClr val="dk1"/>
              </a:solidFill>
            </a:endParaRPr>
          </a:p>
        </p:txBody>
      </p:sp>
      <p:sp>
        <p:nvSpPr>
          <p:cNvPr id="221" name="Google Shape;221;g37bab12dbf4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bab12dbf4_1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dirty="0">
              <a:solidFill>
                <a:schemeClr val="dk1"/>
              </a:solidFill>
            </a:endParaRPr>
          </a:p>
        </p:txBody>
      </p:sp>
      <p:sp>
        <p:nvSpPr>
          <p:cNvPr id="229" name="Google Shape;229;g37bab12dbf4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7bab12dbf4_1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dirty="0">
              <a:solidFill>
                <a:schemeClr val="dk1"/>
              </a:solidFill>
            </a:endParaRPr>
          </a:p>
        </p:txBody>
      </p:sp>
      <p:sp>
        <p:nvSpPr>
          <p:cNvPr id="237" name="Google Shape;237;g37bab12dbf4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8a3ec28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8a3ec28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7cbe953f75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dirty="0">
              <a:solidFill>
                <a:schemeClr val="dk1"/>
              </a:solidFill>
            </a:endParaRPr>
          </a:p>
        </p:txBody>
      </p:sp>
      <p:sp>
        <p:nvSpPr>
          <p:cNvPr id="253" name="Google Shape;253;g37cbe953f7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7cbe953f75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b="1" dirty="0">
              <a:solidFill>
                <a:schemeClr val="dk1"/>
              </a:solidFill>
            </a:endParaRPr>
          </a:p>
        </p:txBody>
      </p:sp>
      <p:sp>
        <p:nvSpPr>
          <p:cNvPr id="264" name="Google Shape;264;g37cbe953f7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8a3ec2817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8a3ec2817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7d142a0147_2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p:txBody>
      </p:sp>
      <p:sp>
        <p:nvSpPr>
          <p:cNvPr id="282" name="Google Shape;282;g37d142a0147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89b0303e25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p:txBody>
      </p:sp>
      <p:sp>
        <p:nvSpPr>
          <p:cNvPr id="293" name="Google Shape;293;g389b0303e25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82f09c339b_25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g382f09c339b_25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7ae2b9f0f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7ae2b9f0f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82f09c339b_25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p:txBody>
      </p:sp>
      <p:sp>
        <p:nvSpPr>
          <p:cNvPr id="307" name="Google Shape;307;g382f09c339b_25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None/>
            </a:pPr>
            <a:endParaRPr dirty="0"/>
          </a:p>
        </p:txBody>
      </p:sp>
      <p:sp>
        <p:nvSpPr>
          <p:cNvPr id="315" name="Google Shape;3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82f09c339b_25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p:txBody>
      </p:sp>
      <p:sp>
        <p:nvSpPr>
          <p:cNvPr id="323" name="Google Shape;323;g382f09c339b_25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0" name="Google Shape;3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82f09c339b_25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dirty="0">
              <a:solidFill>
                <a:schemeClr val="dk1"/>
              </a:solidFill>
            </a:endParaRPr>
          </a:p>
        </p:txBody>
      </p:sp>
      <p:sp>
        <p:nvSpPr>
          <p:cNvPr id="71" name="Google Shape;71;g382f09c339b_25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7d8ed90ed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7d8ed90ed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457200" lvl="0" indent="0" algn="l" rtl="0">
              <a:spcBef>
                <a:spcPts val="0"/>
              </a:spcBef>
              <a:spcAft>
                <a:spcPts val="0"/>
              </a:spcAft>
              <a:buNone/>
            </a:pPr>
            <a:endParaRPr dirty="0">
              <a:highlight>
                <a:schemeClr val="accent4"/>
              </a:highlight>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8a69add4d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8a69add4d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8a69add4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8a69add4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7e5ddbe50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7e5ddbe5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82f09c339b_25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p>
        </p:txBody>
      </p:sp>
      <p:sp>
        <p:nvSpPr>
          <p:cNvPr id="122" name="Google Shape;122;g382f09c339b_25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3617A"/>
              </a:buClr>
              <a:buSzPts val="4500"/>
              <a:buFont typeface="Arial"/>
              <a:buNone/>
              <a:defRPr sz="4500" b="1">
                <a:solidFill>
                  <a:srgbClr val="03617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11"/>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03617A"/>
              </a:buClr>
              <a:buSzPts val="2400"/>
              <a:buNone/>
              <a:defRPr sz="2400" b="1">
                <a:solidFill>
                  <a:srgbClr val="03617A"/>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2" name="Google Shape;12;p11"/>
          <p:cNvPicPr preferRelativeResize="0"/>
          <p:nvPr/>
        </p:nvPicPr>
        <p:blipFill rotWithShape="1">
          <a:blip r:embed="rId2">
            <a:alphaModFix/>
          </a:blip>
          <a:srcRect/>
          <a:stretch/>
        </p:blipFill>
        <p:spPr>
          <a:xfrm>
            <a:off x="11690" y="6429983"/>
            <a:ext cx="12192000" cy="428017"/>
          </a:xfrm>
          <a:prstGeom prst="rect">
            <a:avLst/>
          </a:prstGeom>
          <a:noFill/>
          <a:ln>
            <a:noFill/>
          </a:ln>
        </p:spPr>
      </p:pic>
      <p:sp>
        <p:nvSpPr>
          <p:cNvPr id="13" name="Google Shape;13;p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4"/>
        <p:cNvGrpSpPr/>
        <p:nvPr/>
      </p:nvGrpSpPr>
      <p:grpSpPr>
        <a:xfrm>
          <a:off x="0" y="0"/>
          <a:ext cx="0" cy="0"/>
          <a:chOff x="0" y="0"/>
          <a:chExt cx="0" cy="0"/>
        </a:xfrm>
      </p:grpSpPr>
      <p:sp>
        <p:nvSpPr>
          <p:cNvPr id="15" name="Google Shape;15;p12"/>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8" name="Google Shape;18;p12"/>
          <p:cNvPicPr preferRelativeResize="0"/>
          <p:nvPr/>
        </p:nvPicPr>
        <p:blipFill rotWithShape="1">
          <a:blip r:embed="rId2">
            <a:alphaModFix/>
          </a:blip>
          <a:srcRect/>
          <a:stretch/>
        </p:blipFill>
        <p:spPr>
          <a:xfrm>
            <a:off x="0" y="6429982"/>
            <a:ext cx="12192000" cy="428017"/>
          </a:xfrm>
          <a:prstGeom prst="rect">
            <a:avLst/>
          </a:prstGeom>
          <a:noFill/>
          <a:ln>
            <a:noFill/>
          </a:ln>
        </p:spPr>
      </p:pic>
      <p:sp>
        <p:nvSpPr>
          <p:cNvPr id="19" name="Google Shape;19;p1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0"/>
        <p:cNvGrpSpPr/>
        <p:nvPr/>
      </p:nvGrpSpPr>
      <p:grpSpPr>
        <a:xfrm>
          <a:off x="0" y="0"/>
          <a:ext cx="0" cy="0"/>
          <a:chOff x="0" y="0"/>
          <a:chExt cx="0" cy="0"/>
        </a:xfrm>
      </p:grpSpPr>
      <p:sp>
        <p:nvSpPr>
          <p:cNvPr id="21" name="Google Shape;21;p15"/>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1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pic>
        <p:nvPicPr>
          <p:cNvPr id="24" name="Google Shape;24;p15"/>
          <p:cNvPicPr preferRelativeResize="0"/>
          <p:nvPr/>
        </p:nvPicPr>
        <p:blipFill rotWithShape="1">
          <a:blip r:embed="rId2">
            <a:alphaModFix/>
          </a:blip>
          <a:srcRect/>
          <a:stretch/>
        </p:blipFill>
        <p:spPr>
          <a:xfrm>
            <a:off x="0" y="6429982"/>
            <a:ext cx="12192000" cy="428017"/>
          </a:xfrm>
          <a:prstGeom prst="rect">
            <a:avLst/>
          </a:prstGeom>
          <a:noFill/>
          <a:ln>
            <a:noFill/>
          </a:ln>
        </p:spPr>
      </p:pic>
      <p:sp>
        <p:nvSpPr>
          <p:cNvPr id="25" name="Google Shape;25;p1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6"/>
        <p:cNvGrpSpPr/>
        <p:nvPr/>
      </p:nvGrpSpPr>
      <p:grpSpPr>
        <a:xfrm>
          <a:off x="0" y="0"/>
          <a:ext cx="0" cy="0"/>
          <a:chOff x="0" y="0"/>
          <a:chExt cx="0" cy="0"/>
        </a:xfrm>
      </p:grpSpPr>
      <p:sp>
        <p:nvSpPr>
          <p:cNvPr id="27" name="Google Shape;27;p13"/>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13"/>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0" name="Google Shape;30;p13"/>
          <p:cNvPicPr preferRelativeResize="0"/>
          <p:nvPr/>
        </p:nvPicPr>
        <p:blipFill rotWithShape="1">
          <a:blip r:embed="rId2">
            <a:alphaModFix/>
          </a:blip>
          <a:srcRect/>
          <a:stretch/>
        </p:blipFill>
        <p:spPr>
          <a:xfrm>
            <a:off x="4182894" y="6429982"/>
            <a:ext cx="8009106" cy="428017"/>
          </a:xfrm>
          <a:prstGeom prst="rect">
            <a:avLst/>
          </a:prstGeom>
          <a:noFill/>
          <a:ln>
            <a:noFill/>
          </a:ln>
        </p:spPr>
      </p:pic>
      <p:sp>
        <p:nvSpPr>
          <p:cNvPr id="31" name="Google Shape;31;p1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32"/>
        <p:cNvGrpSpPr/>
        <p:nvPr/>
      </p:nvGrpSpPr>
      <p:grpSpPr>
        <a:xfrm>
          <a:off x="0" y="0"/>
          <a:ext cx="0" cy="0"/>
          <a:chOff x="0" y="0"/>
          <a:chExt cx="0" cy="0"/>
        </a:xfrm>
      </p:grpSpPr>
      <p:sp>
        <p:nvSpPr>
          <p:cNvPr id="33" name="Google Shape;33;p14"/>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14"/>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6" name="Google Shape;36;p14"/>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4"/>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8" name="Google Shape;38;p14"/>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9" name="Google Shape;39;p14"/>
          <p:cNvPicPr preferRelativeResize="0"/>
          <p:nvPr/>
        </p:nvPicPr>
        <p:blipFill rotWithShape="1">
          <a:blip r:embed="rId2">
            <a:alphaModFix/>
          </a:blip>
          <a:srcRect/>
          <a:stretch/>
        </p:blipFill>
        <p:spPr>
          <a:xfrm>
            <a:off x="0" y="6429982"/>
            <a:ext cx="12192000" cy="428017"/>
          </a:xfrm>
          <a:prstGeom prst="rect">
            <a:avLst/>
          </a:prstGeom>
          <a:noFill/>
          <a:ln>
            <a:noFill/>
          </a:ln>
        </p:spPr>
      </p:pic>
      <p:sp>
        <p:nvSpPr>
          <p:cNvPr id="40" name="Google Shape;40;p1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legis.iowa.gov/docs/iac/rule/04-17-2024.281.41.324.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s://www.legis.iowa.gov/docs/ACO/rule/281.41.105.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educate.iowa.gov/pk-12/special-education/programs-services/assistive-technology" TargetMode="External"/><Relationship Id="rId5" Type="http://schemas.openxmlformats.org/officeDocument/2006/relationships/image" Target="../media/image22.png"/><Relationship Id="rId4" Type="http://schemas.openxmlformats.org/officeDocument/2006/relationships/hyperlink" Target="https://www.legis.iowa.gov/docs/ACO/rule/281.41.5.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s://www.legis.iowa.gov/docs/ACO/rule/281.41.6.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legis.iowa.gov/docs/iac/rule/281.41.172.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educate.iowa.gov/pk-12/special-education/programs-services/aem" TargetMode="External"/><Relationship Id="rId4" Type="http://schemas.openxmlformats.org/officeDocument/2006/relationships/hyperlink" Target="https://www.legis.iowa.gov/docs/iac/rule/281.41.210.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educate.iowa.gov/pk-12/special-education/state-guidance/policy-practice-webinar-series-recording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8" Type="http://schemas.openxmlformats.org/officeDocument/2006/relationships/hyperlink" Target="https://ncademi.org/quality-indicators/dm/" TargetMode="External"/><Relationship Id="rId3" Type="http://schemas.openxmlformats.org/officeDocument/2006/relationships/hyperlink" Target="https://educate.iowa.gov/media/1327/download?inline" TargetMode="External"/><Relationship Id="rId7" Type="http://schemas.openxmlformats.org/officeDocument/2006/relationships/hyperlink" Target="https://qiat.org/docs/resources/Administrator_AT_Planner.pdf?customize_changeset_uuid=c5006320-511e-4573-9f3b-090119f70123&amp;customize_autosaved=on&amp;customize_messenger_channel=preview-2"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docs.google.com/document/d/1uaNjStcd4rY1h1FDyf9nZ6N3KY4b_XhV/copy#heading=h.q9hfbhmvxhpb" TargetMode="External"/><Relationship Id="rId5" Type="http://schemas.openxmlformats.org/officeDocument/2006/relationships/hyperlink" Target="https://www.qiat.org/docs/resources/AT_Consideration_Guide.pdf" TargetMode="External"/><Relationship Id="rId4" Type="http://schemas.openxmlformats.org/officeDocument/2006/relationships/hyperlink" Target="https://sites.ed.gov/idea/files/Myths-and-Facts-Surrounding-Assistive-Technology-Devices-01-22-2024.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3f4b52P7GjM" TargetMode="External"/><Relationship Id="rId7" Type="http://schemas.openxmlformats.org/officeDocument/2006/relationships/hyperlink" Target="https://www.everway.com/customer/iowa/"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docs.google.com/forms/d/1M9H5Sd_W3TyPXqLSxjrTiwA_mKfQ6PYzLx0N6c99ayQ/edit" TargetMode="External"/><Relationship Id="rId5" Type="http://schemas.openxmlformats.org/officeDocument/2006/relationships/hyperlink" Target="https://docs.google.com/forms/d/1gO9VJ9yHcNA0o5jgwt5vDVCfaqPDA6mkRaSH6pYL6l0/edit" TargetMode="Externa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educate.iowa.gov/pk-12/special-education/state-guidance/policy-practice-webinar-series-recording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ducate.iowa.gov/pk-12/special-education/state-guidance/policy-practice-webinar-series-recording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a:spLocks noGrp="1"/>
          </p:cNvSpPr>
          <p:nvPr>
            <p:ph type="subTitle" idx="1"/>
          </p:nvPr>
        </p:nvSpPr>
        <p:spPr>
          <a:xfrm>
            <a:off x="277650" y="3529950"/>
            <a:ext cx="11636700" cy="17586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15000"/>
              </a:lnSpc>
              <a:spcBef>
                <a:spcPts val="0"/>
              </a:spcBef>
              <a:spcAft>
                <a:spcPts val="0"/>
              </a:spcAft>
              <a:buClr>
                <a:srgbClr val="03617A"/>
              </a:buClr>
              <a:buSzPts val="2400"/>
              <a:buNone/>
            </a:pPr>
            <a:endParaRPr sz="2800" i="1"/>
          </a:p>
          <a:p>
            <a:pPr marL="0" lvl="0" indent="0" algn="ctr" rtl="0">
              <a:lnSpc>
                <a:spcPct val="115000"/>
              </a:lnSpc>
              <a:spcBef>
                <a:spcPts val="0"/>
              </a:spcBef>
              <a:spcAft>
                <a:spcPts val="0"/>
              </a:spcAft>
              <a:buClr>
                <a:srgbClr val="03617A"/>
              </a:buClr>
              <a:buSzPts val="2400"/>
              <a:buNone/>
            </a:pPr>
            <a:r>
              <a:rPr lang="en-US" sz="2800" i="1"/>
              <a:t>Assistive Technology (AT) &amp;</a:t>
            </a:r>
            <a:endParaRPr sz="2800" i="1"/>
          </a:p>
          <a:p>
            <a:pPr marL="0" lvl="0" indent="0" algn="ctr" rtl="0">
              <a:lnSpc>
                <a:spcPct val="115000"/>
              </a:lnSpc>
              <a:spcBef>
                <a:spcPts val="0"/>
              </a:spcBef>
              <a:spcAft>
                <a:spcPts val="0"/>
              </a:spcAft>
              <a:buClr>
                <a:srgbClr val="03617A"/>
              </a:buClr>
              <a:buSzPts val="2400"/>
              <a:buNone/>
            </a:pPr>
            <a:r>
              <a:rPr lang="en-US" sz="2800" i="1"/>
              <a:t>Accessible Educational Materials (AEM) </a:t>
            </a:r>
            <a:endParaRPr sz="2800" i="1"/>
          </a:p>
          <a:p>
            <a:pPr marL="0" lvl="0" indent="0" algn="ctr" rtl="0">
              <a:lnSpc>
                <a:spcPct val="115000"/>
              </a:lnSpc>
              <a:spcBef>
                <a:spcPts val="0"/>
              </a:spcBef>
              <a:spcAft>
                <a:spcPts val="0"/>
              </a:spcAft>
              <a:buClr>
                <a:srgbClr val="03617A"/>
              </a:buClr>
              <a:buSzPts val="2400"/>
              <a:buNone/>
            </a:pPr>
            <a:r>
              <a:rPr lang="en-US" sz="2800" i="1"/>
              <a:t>Within the IEP</a:t>
            </a:r>
            <a:endParaRPr sz="2800" i="1"/>
          </a:p>
        </p:txBody>
      </p:sp>
      <p:pic>
        <p:nvPicPr>
          <p:cNvPr id="46" name="Google Shape;46;p1" descr="Special Education Policy and Practice Webinar Series"/>
          <p:cNvPicPr preferRelativeResize="0"/>
          <p:nvPr/>
        </p:nvPicPr>
        <p:blipFill rotWithShape="1">
          <a:blip r:embed="rId3">
            <a:alphaModFix/>
          </a:blip>
          <a:srcRect/>
          <a:stretch/>
        </p:blipFill>
        <p:spPr>
          <a:xfrm>
            <a:off x="204871" y="442649"/>
            <a:ext cx="11782263" cy="3392761"/>
          </a:xfrm>
          <a:prstGeom prst="rect">
            <a:avLst/>
          </a:prstGeom>
          <a:noFill/>
          <a:ln>
            <a:noFill/>
          </a:ln>
        </p:spPr>
      </p:pic>
      <p:pic>
        <p:nvPicPr>
          <p:cNvPr id="47" name="Google Shape;47;p1" descr="Iowa Department of Education"/>
          <p:cNvPicPr preferRelativeResize="0"/>
          <p:nvPr/>
        </p:nvPicPr>
        <p:blipFill rotWithShape="1">
          <a:blip r:embed="rId4">
            <a:alphaModFix/>
          </a:blip>
          <a:srcRect/>
          <a:stretch/>
        </p:blipFill>
        <p:spPr>
          <a:xfrm>
            <a:off x="3200972" y="5599160"/>
            <a:ext cx="5790055" cy="532616"/>
          </a:xfrm>
          <a:prstGeom prst="rect">
            <a:avLst/>
          </a:prstGeom>
          <a:noFill/>
          <a:ln>
            <a:noFill/>
          </a:ln>
        </p:spPr>
      </p:pic>
      <p:sp>
        <p:nvSpPr>
          <p:cNvPr id="48" name="Google Shape;48;p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37d142a0147_2_6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
        <p:nvSpPr>
          <p:cNvPr id="133" name="Google Shape;133;g37d142a0147_2_68"/>
          <p:cNvSpPr txBox="1"/>
          <p:nvPr/>
        </p:nvSpPr>
        <p:spPr>
          <a:xfrm>
            <a:off x="4266500" y="1686375"/>
            <a:ext cx="7610400" cy="29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a:solidFill>
                <a:schemeClr val="accent1"/>
              </a:solidFill>
            </a:endParaRPr>
          </a:p>
          <a:p>
            <a:pPr marL="0" lvl="0" indent="0" algn="l" rtl="0">
              <a:spcBef>
                <a:spcPts val="0"/>
              </a:spcBef>
              <a:spcAft>
                <a:spcPts val="0"/>
              </a:spcAft>
              <a:buNone/>
            </a:pPr>
            <a:endParaRPr sz="2000" b="1">
              <a:solidFill>
                <a:schemeClr val="accent1"/>
              </a:solidFill>
            </a:endParaRPr>
          </a:p>
          <a:p>
            <a:pPr marL="0" lvl="0" indent="0" algn="l" rtl="0">
              <a:lnSpc>
                <a:spcPct val="115000"/>
              </a:lnSpc>
              <a:spcBef>
                <a:spcPts val="0"/>
              </a:spcBef>
              <a:spcAft>
                <a:spcPts val="0"/>
              </a:spcAft>
              <a:buNone/>
            </a:pPr>
            <a:r>
              <a:rPr lang="en-US" sz="2000" b="1">
                <a:solidFill>
                  <a:schemeClr val="dk1"/>
                </a:solidFill>
              </a:rPr>
              <a:t>41.324(1) Development of IEP.</a:t>
            </a:r>
            <a:endParaRPr sz="2000" b="1">
              <a:solidFill>
                <a:schemeClr val="dk1"/>
              </a:solidFill>
            </a:endParaRPr>
          </a:p>
          <a:p>
            <a:pPr marL="0" lvl="0" indent="457200" algn="l" rtl="0">
              <a:lnSpc>
                <a:spcPct val="115000"/>
              </a:lnSpc>
              <a:spcBef>
                <a:spcPts val="0"/>
              </a:spcBef>
              <a:spcAft>
                <a:spcPts val="0"/>
              </a:spcAft>
              <a:buNone/>
            </a:pPr>
            <a:r>
              <a:rPr lang="en-US" sz="2000" b="1" i="1">
                <a:solidFill>
                  <a:schemeClr val="dk1"/>
                </a:solidFill>
              </a:rPr>
              <a:t> b. Consideration of special factors. The IEP team must:</a:t>
            </a:r>
            <a:endParaRPr sz="2000" b="1" i="1">
              <a:solidFill>
                <a:schemeClr val="dk1"/>
              </a:solidFill>
            </a:endParaRPr>
          </a:p>
          <a:p>
            <a:pPr marL="857250" lvl="0" indent="0" algn="l" rtl="0">
              <a:lnSpc>
                <a:spcPct val="115000"/>
              </a:lnSpc>
              <a:spcBef>
                <a:spcPts val="0"/>
              </a:spcBef>
              <a:spcAft>
                <a:spcPts val="0"/>
              </a:spcAft>
              <a:buNone/>
            </a:pPr>
            <a:r>
              <a:rPr lang="en-US" sz="2000">
                <a:solidFill>
                  <a:schemeClr val="dk1"/>
                </a:solidFill>
              </a:rPr>
              <a:t>(5) Consider whether the child needs assistive technology devices and services, including accessible instructional materials</a:t>
            </a:r>
            <a:endParaRPr sz="2000">
              <a:solidFill>
                <a:schemeClr val="dk1"/>
              </a:solidFill>
            </a:endParaRPr>
          </a:p>
          <a:p>
            <a:pPr marL="0" lvl="0" indent="0" algn="l" rtl="0">
              <a:spcBef>
                <a:spcPts val="0"/>
              </a:spcBef>
              <a:spcAft>
                <a:spcPts val="0"/>
              </a:spcAft>
              <a:buNone/>
            </a:pPr>
            <a:endParaRPr sz="2000" b="1">
              <a:solidFill>
                <a:schemeClr val="dk1"/>
              </a:solidFill>
            </a:endParaRPr>
          </a:p>
          <a:p>
            <a:pPr marL="0" lvl="0" indent="0" algn="r" rtl="0">
              <a:spcBef>
                <a:spcPts val="0"/>
              </a:spcBef>
              <a:spcAft>
                <a:spcPts val="0"/>
              </a:spcAft>
              <a:buClr>
                <a:schemeClr val="dk1"/>
              </a:buClr>
              <a:buSzPts val="1100"/>
              <a:buFont typeface="Arial"/>
              <a:buNone/>
            </a:pPr>
            <a:r>
              <a:rPr lang="en-US" sz="2000" b="1" u="sng">
                <a:solidFill>
                  <a:schemeClr val="hlink"/>
                </a:solidFill>
                <a:hlinkClick r:id="rId4"/>
              </a:rPr>
              <a:t>Development, Review &amp; Revision of IEP</a:t>
            </a:r>
            <a:endParaRPr sz="2000" b="1">
              <a:solidFill>
                <a:schemeClr val="dk1"/>
              </a:solidFill>
            </a:endParaRPr>
          </a:p>
        </p:txBody>
      </p:sp>
      <p:sp>
        <p:nvSpPr>
          <p:cNvPr id="134" name="Google Shape;134;g37d142a0147_2_68"/>
          <p:cNvSpPr txBox="1">
            <a:spLocks noGrp="1"/>
          </p:cNvSpPr>
          <p:nvPr>
            <p:ph type="title"/>
          </p:nvPr>
        </p:nvSpPr>
        <p:spPr>
          <a:xfrm>
            <a:off x="329725" y="1380475"/>
            <a:ext cx="3540900" cy="397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Iowa Administrative Code (IAC)</a:t>
            </a:r>
            <a:endParaRPr/>
          </a:p>
          <a:p>
            <a:pPr marL="0" lvl="0" indent="0" algn="ctr" rtl="0">
              <a:lnSpc>
                <a:spcPct val="90000"/>
              </a:lnSpc>
              <a:spcBef>
                <a:spcPts val="0"/>
              </a:spcBef>
              <a:spcAft>
                <a:spcPts val="0"/>
              </a:spcAft>
              <a:buClr>
                <a:schemeClr val="lt1"/>
              </a:buClr>
              <a:buSzPts val="3300"/>
              <a:buFont typeface="Arial"/>
              <a:buNone/>
            </a:pPr>
            <a:r>
              <a:rPr lang="en-US"/>
              <a:t>281 — 41.324</a:t>
            </a:r>
            <a:endParaRPr/>
          </a:p>
        </p:txBody>
      </p:sp>
      <p:sp>
        <p:nvSpPr>
          <p:cNvPr id="135" name="Google Shape;135;g37d142a0147_2_6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7cbe953f75_0_127"/>
          <p:cNvSpPr txBox="1">
            <a:spLocks noGrp="1"/>
          </p:cNvSpPr>
          <p:nvPr>
            <p:ph type="title"/>
          </p:nvPr>
        </p:nvSpPr>
        <p:spPr>
          <a:xfrm>
            <a:off x="329725" y="1380475"/>
            <a:ext cx="3540900" cy="397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Iowa Administrative Code (IAC)</a:t>
            </a:r>
            <a:endParaRPr/>
          </a:p>
          <a:p>
            <a:pPr marL="0" lvl="0" indent="0" algn="ctr" rtl="0">
              <a:lnSpc>
                <a:spcPct val="90000"/>
              </a:lnSpc>
              <a:spcBef>
                <a:spcPts val="0"/>
              </a:spcBef>
              <a:spcAft>
                <a:spcPts val="0"/>
              </a:spcAft>
              <a:buClr>
                <a:schemeClr val="lt1"/>
              </a:buClr>
              <a:buSzPts val="3300"/>
              <a:buFont typeface="Arial"/>
              <a:buNone/>
            </a:pPr>
            <a:r>
              <a:rPr lang="en-US"/>
              <a:t>281 — 41.105</a:t>
            </a:r>
            <a:endParaRPr/>
          </a:p>
        </p:txBody>
      </p:sp>
      <p:pic>
        <p:nvPicPr>
          <p:cNvPr id="141" name="Google Shape;141;g37cbe953f75_0_1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
        <p:nvSpPr>
          <p:cNvPr id="142" name="Google Shape;142;g37cbe953f75_0_127"/>
          <p:cNvSpPr txBox="1">
            <a:spLocks noGrp="1"/>
          </p:cNvSpPr>
          <p:nvPr>
            <p:ph type="body" idx="1"/>
          </p:nvPr>
        </p:nvSpPr>
        <p:spPr>
          <a:xfrm>
            <a:off x="4376150" y="896825"/>
            <a:ext cx="7764600" cy="459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000" b="1" u="sng">
                <a:solidFill>
                  <a:schemeClr val="hlink"/>
                </a:solidFill>
                <a:hlinkClick r:id="rId4"/>
              </a:rPr>
              <a:t>Assistive Technology</a:t>
            </a:r>
            <a:endParaRPr sz="2000" b="1">
              <a:solidFill>
                <a:srgbClr val="262828"/>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2000"/>
              <a:t>41.105(1) </a:t>
            </a:r>
            <a:r>
              <a:rPr lang="en-US" sz="2000" b="1"/>
              <a:t>General. </a:t>
            </a:r>
            <a:r>
              <a:rPr lang="en-US" sz="2000"/>
              <a:t>Each public agency must ensure that assistive technology devices or assistive technology services, or both, are made available to a child with a disability if required as a part of the child’s: </a:t>
            </a:r>
            <a:endParaRPr sz="2000"/>
          </a:p>
          <a:p>
            <a:pPr marL="457200" lvl="0" indent="-355600" algn="l" rtl="0">
              <a:lnSpc>
                <a:spcPct val="115000"/>
              </a:lnSpc>
              <a:spcBef>
                <a:spcPts val="0"/>
              </a:spcBef>
              <a:spcAft>
                <a:spcPts val="0"/>
              </a:spcAft>
              <a:buSzPts val="2000"/>
              <a:buAutoNum type="alphaLcPeriod"/>
            </a:pPr>
            <a:r>
              <a:rPr lang="en-US" sz="2000"/>
              <a:t>Special education; </a:t>
            </a:r>
            <a:endParaRPr sz="2000"/>
          </a:p>
          <a:p>
            <a:pPr marL="457200" lvl="0" indent="-355600" algn="l" rtl="0">
              <a:lnSpc>
                <a:spcPct val="115000"/>
              </a:lnSpc>
              <a:spcBef>
                <a:spcPts val="0"/>
              </a:spcBef>
              <a:spcAft>
                <a:spcPts val="0"/>
              </a:spcAft>
              <a:buSzPts val="2000"/>
              <a:buAutoNum type="alphaLcPeriod"/>
            </a:pPr>
            <a:r>
              <a:rPr lang="en-US" sz="2000"/>
              <a:t>Related services; or </a:t>
            </a:r>
            <a:endParaRPr sz="2000"/>
          </a:p>
          <a:p>
            <a:pPr marL="457200" lvl="0" indent="-355600" algn="l" rtl="0">
              <a:lnSpc>
                <a:spcPct val="115000"/>
              </a:lnSpc>
              <a:spcBef>
                <a:spcPts val="0"/>
              </a:spcBef>
              <a:spcAft>
                <a:spcPts val="0"/>
              </a:spcAft>
              <a:buSzPts val="2000"/>
              <a:buAutoNum type="alphaLcPeriod"/>
            </a:pPr>
            <a:r>
              <a:rPr lang="en-US" sz="2000"/>
              <a:t>Supplementary aids and services.</a:t>
            </a:r>
            <a:endParaRPr sz="2000"/>
          </a:p>
          <a:p>
            <a:pPr marL="0" lvl="0" indent="0" algn="l" rtl="0">
              <a:lnSpc>
                <a:spcPct val="115000"/>
              </a:lnSpc>
              <a:spcBef>
                <a:spcPts val="1200"/>
              </a:spcBef>
              <a:spcAft>
                <a:spcPts val="1200"/>
              </a:spcAft>
              <a:buNone/>
            </a:pPr>
            <a:r>
              <a:rPr lang="en-US" sz="2000"/>
              <a:t>41.105(2) </a:t>
            </a:r>
            <a:r>
              <a:rPr lang="en-US" sz="2000" b="1"/>
              <a:t>Use of assistive technology devices at home or in other settings.</a:t>
            </a:r>
            <a:r>
              <a:rPr lang="en-US" sz="2000"/>
              <a:t> On a case-by-case basis, the use of school-purchased assistive technology devices in a child’s home or in other settings is required if the child’s IEP team determines that the child needs access to those devices in order to receive FAPE.</a:t>
            </a:r>
            <a:endParaRPr sz="3100"/>
          </a:p>
        </p:txBody>
      </p:sp>
      <p:pic>
        <p:nvPicPr>
          <p:cNvPr id="143" name="Google Shape;143;g37cbe953f75_0_127" descr="Decorative image of a computer depicting assistive technology." title="Laptop-Icon (1).png"/>
          <p:cNvPicPr preferRelativeResize="0"/>
          <p:nvPr/>
        </p:nvPicPr>
        <p:blipFill>
          <a:blip r:embed="rId5">
            <a:alphaModFix/>
          </a:blip>
          <a:stretch>
            <a:fillRect/>
          </a:stretch>
        </p:blipFill>
        <p:spPr>
          <a:xfrm>
            <a:off x="1379688" y="4728925"/>
            <a:ext cx="1440975" cy="1440975"/>
          </a:xfrm>
          <a:prstGeom prst="rect">
            <a:avLst/>
          </a:prstGeom>
          <a:noFill/>
          <a:ln>
            <a:noFill/>
          </a:ln>
        </p:spPr>
      </p:pic>
      <p:sp>
        <p:nvSpPr>
          <p:cNvPr id="144" name="Google Shape;144;g37cbe953f75_0_12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7ae2b9f0f9_0_6"/>
          <p:cNvSpPr txBox="1">
            <a:spLocks noGrp="1"/>
          </p:cNvSpPr>
          <p:nvPr>
            <p:ph type="title"/>
          </p:nvPr>
        </p:nvSpPr>
        <p:spPr>
          <a:xfrm>
            <a:off x="329750" y="2386500"/>
            <a:ext cx="3540900" cy="208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Iowa Administrative Code (IAC)</a:t>
            </a:r>
            <a:endParaRPr/>
          </a:p>
          <a:p>
            <a:pPr marL="0" lvl="0" indent="0" algn="ctr" rtl="0">
              <a:lnSpc>
                <a:spcPct val="90000"/>
              </a:lnSpc>
              <a:spcBef>
                <a:spcPts val="0"/>
              </a:spcBef>
              <a:spcAft>
                <a:spcPts val="0"/>
              </a:spcAft>
              <a:buClr>
                <a:schemeClr val="lt1"/>
              </a:buClr>
              <a:buSzPts val="3300"/>
              <a:buFont typeface="Arial"/>
              <a:buNone/>
            </a:pPr>
            <a:r>
              <a:rPr lang="en-US"/>
              <a:t>281 — 41.5</a:t>
            </a:r>
            <a:endParaRPr/>
          </a:p>
        </p:txBody>
      </p:sp>
      <p:pic>
        <p:nvPicPr>
          <p:cNvPr id="150" name="Google Shape;150;g37ae2b9f0f9_0_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
        <p:nvSpPr>
          <p:cNvPr id="151" name="Google Shape;151;g37ae2b9f0f9_0_6"/>
          <p:cNvSpPr txBox="1"/>
          <p:nvPr/>
        </p:nvSpPr>
        <p:spPr>
          <a:xfrm>
            <a:off x="4349325" y="2413052"/>
            <a:ext cx="7671900" cy="203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a:solidFill>
                  <a:srgbClr val="262828"/>
                </a:solidFill>
              </a:rPr>
              <a:t>“</a:t>
            </a:r>
            <a:r>
              <a:rPr lang="en-US" sz="2000" b="1" u="sng">
                <a:solidFill>
                  <a:schemeClr val="hlink"/>
                </a:solidFill>
                <a:hlinkClick r:id="rId4"/>
              </a:rPr>
              <a:t>Assistive technology device</a:t>
            </a:r>
            <a:r>
              <a:rPr lang="en-US" sz="2000">
                <a:solidFill>
                  <a:srgbClr val="262828"/>
                </a:solidFill>
              </a:rPr>
              <a:t>” means any item, piece of equipment, or product system, whether acquired commercially off the shelf, modified, or customized, that is used to increase, maintain, or improve the functional capabilities of a child with a disability. The term does not include a medical device that is surgically implanted or the replacement of such device.</a:t>
            </a:r>
            <a:endParaRPr sz="2000"/>
          </a:p>
        </p:txBody>
      </p:sp>
      <p:pic>
        <p:nvPicPr>
          <p:cNvPr id="152" name="Google Shape;152;g37ae2b9f0f9_0_6" descr="Decorative image of a computer depicting assistive technology." title="Laptop-Icon (1).png"/>
          <p:cNvPicPr preferRelativeResize="0"/>
          <p:nvPr/>
        </p:nvPicPr>
        <p:blipFill>
          <a:blip r:embed="rId5">
            <a:alphaModFix/>
          </a:blip>
          <a:stretch>
            <a:fillRect/>
          </a:stretch>
        </p:blipFill>
        <p:spPr>
          <a:xfrm>
            <a:off x="1379713" y="4730250"/>
            <a:ext cx="1440975" cy="1440975"/>
          </a:xfrm>
          <a:prstGeom prst="rect">
            <a:avLst/>
          </a:prstGeom>
          <a:noFill/>
          <a:ln>
            <a:noFill/>
          </a:ln>
        </p:spPr>
      </p:pic>
      <p:sp>
        <p:nvSpPr>
          <p:cNvPr id="153" name="Google Shape;153;g37ae2b9f0f9_0_6"/>
          <p:cNvSpPr txBox="1"/>
          <p:nvPr/>
        </p:nvSpPr>
        <p:spPr>
          <a:xfrm>
            <a:off x="4349325" y="5791515"/>
            <a:ext cx="7671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u="sng">
                <a:solidFill>
                  <a:schemeClr val="hlink"/>
                </a:solidFill>
                <a:hlinkClick r:id="rId6"/>
              </a:rPr>
              <a:t>Iowa Department of Education Assistive Technology</a:t>
            </a:r>
            <a:endParaRPr sz="2000"/>
          </a:p>
        </p:txBody>
      </p:sp>
      <p:sp>
        <p:nvSpPr>
          <p:cNvPr id="154" name="Google Shape;154;g37ae2b9f0f9_0_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7fcc5c1b30_1_6"/>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Assistive Technology (AT) Devices:</a:t>
            </a:r>
            <a:endParaRPr/>
          </a:p>
        </p:txBody>
      </p:sp>
      <p:sp>
        <p:nvSpPr>
          <p:cNvPr id="160" name="Google Shape;160;g37fcc5c1b30_1_6"/>
          <p:cNvSpPr txBox="1">
            <a:spLocks noGrp="1"/>
          </p:cNvSpPr>
          <p:nvPr>
            <p:ph type="body" idx="1"/>
          </p:nvPr>
        </p:nvSpPr>
        <p:spPr>
          <a:xfrm>
            <a:off x="157500" y="983100"/>
            <a:ext cx="11653500" cy="52863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sz="2500"/>
              <a:t>Communication device</a:t>
            </a:r>
            <a:endParaRPr sz="2500"/>
          </a:p>
          <a:p>
            <a:pPr marL="0" lvl="0" indent="0" algn="l" rtl="0">
              <a:lnSpc>
                <a:spcPct val="115000"/>
              </a:lnSpc>
              <a:spcBef>
                <a:spcPts val="0"/>
              </a:spcBef>
              <a:spcAft>
                <a:spcPts val="0"/>
              </a:spcAft>
              <a:buNone/>
            </a:pPr>
            <a:r>
              <a:rPr lang="en-US" sz="2500"/>
              <a:t>Pencil grip</a:t>
            </a:r>
            <a:endParaRPr sz="2500"/>
          </a:p>
          <a:p>
            <a:pPr marL="0" lvl="0" indent="0" algn="l" rtl="0">
              <a:lnSpc>
                <a:spcPct val="115000"/>
              </a:lnSpc>
              <a:spcBef>
                <a:spcPts val="0"/>
              </a:spcBef>
              <a:spcAft>
                <a:spcPts val="0"/>
              </a:spcAft>
              <a:buNone/>
            </a:pPr>
            <a:r>
              <a:rPr lang="en-US" sz="2500"/>
              <a:t>Slant board</a:t>
            </a:r>
            <a:endParaRPr sz="2500"/>
          </a:p>
          <a:p>
            <a:pPr marL="0" lvl="0" indent="0" algn="l" rtl="0">
              <a:lnSpc>
                <a:spcPct val="115000"/>
              </a:lnSpc>
              <a:spcBef>
                <a:spcPts val="0"/>
              </a:spcBef>
              <a:spcAft>
                <a:spcPts val="0"/>
              </a:spcAft>
              <a:buNone/>
            </a:pPr>
            <a:r>
              <a:rPr lang="en-US" sz="2500"/>
              <a:t>Teacher microphone</a:t>
            </a:r>
            <a:endParaRPr sz="2500"/>
          </a:p>
          <a:p>
            <a:pPr marL="0" lvl="0" indent="0" algn="l" rtl="0">
              <a:lnSpc>
                <a:spcPct val="115000"/>
              </a:lnSpc>
              <a:spcBef>
                <a:spcPts val="0"/>
              </a:spcBef>
              <a:spcAft>
                <a:spcPts val="0"/>
              </a:spcAft>
              <a:buClr>
                <a:schemeClr val="dk1"/>
              </a:buClr>
              <a:buSzPts val="1100"/>
              <a:buFont typeface="Arial"/>
              <a:buNone/>
            </a:pPr>
            <a:r>
              <a:rPr lang="en-US" sz="2500"/>
              <a:t>Positioning support/adaptive seating</a:t>
            </a:r>
            <a:endParaRPr sz="2500"/>
          </a:p>
          <a:p>
            <a:pPr marL="0" lvl="0" indent="0" algn="l" rtl="0">
              <a:lnSpc>
                <a:spcPct val="115000"/>
              </a:lnSpc>
              <a:spcBef>
                <a:spcPts val="0"/>
              </a:spcBef>
              <a:spcAft>
                <a:spcPts val="0"/>
              </a:spcAft>
              <a:buClr>
                <a:schemeClr val="dk1"/>
              </a:buClr>
              <a:buSzPts val="1100"/>
              <a:buFont typeface="Arial"/>
              <a:buNone/>
            </a:pPr>
            <a:r>
              <a:rPr lang="en-US" sz="2500"/>
              <a:t>Wheelchairs</a:t>
            </a:r>
            <a:endParaRPr sz="2500"/>
          </a:p>
          <a:p>
            <a:pPr marL="0" lvl="0" indent="0" algn="l" rtl="0">
              <a:lnSpc>
                <a:spcPct val="115000"/>
              </a:lnSpc>
              <a:spcBef>
                <a:spcPts val="0"/>
              </a:spcBef>
              <a:spcAft>
                <a:spcPts val="0"/>
              </a:spcAft>
              <a:buClr>
                <a:schemeClr val="dk1"/>
              </a:buClr>
              <a:buSzPts val="1100"/>
              <a:buFont typeface="Arial"/>
              <a:buNone/>
            </a:pPr>
            <a:r>
              <a:rPr lang="en-US" sz="2500"/>
              <a:t>Text-to-Speech software</a:t>
            </a:r>
            <a:endParaRPr sz="2500"/>
          </a:p>
          <a:p>
            <a:pPr marL="0" lvl="0" indent="0" algn="l" rtl="0">
              <a:lnSpc>
                <a:spcPct val="115000"/>
              </a:lnSpc>
              <a:spcBef>
                <a:spcPts val="0"/>
              </a:spcBef>
              <a:spcAft>
                <a:spcPts val="0"/>
              </a:spcAft>
              <a:buClr>
                <a:schemeClr val="dk1"/>
              </a:buClr>
              <a:buSzPts val="1100"/>
              <a:buFont typeface="Arial"/>
              <a:buNone/>
            </a:pPr>
            <a:r>
              <a:rPr lang="en-US" sz="2500"/>
              <a:t>Word Prediction software</a:t>
            </a:r>
            <a:endParaRPr sz="2500"/>
          </a:p>
          <a:p>
            <a:pPr marL="0" lvl="0" indent="0" algn="l" rtl="0">
              <a:lnSpc>
                <a:spcPct val="115000"/>
              </a:lnSpc>
              <a:spcBef>
                <a:spcPts val="0"/>
              </a:spcBef>
              <a:spcAft>
                <a:spcPts val="0"/>
              </a:spcAft>
              <a:buClr>
                <a:schemeClr val="dk1"/>
              </a:buClr>
              <a:buSzPts val="1100"/>
              <a:buFont typeface="Arial"/>
              <a:buNone/>
            </a:pPr>
            <a:r>
              <a:rPr lang="en-US" sz="2500"/>
              <a:t>Speech-to-Text software</a:t>
            </a:r>
            <a:endParaRPr sz="2500"/>
          </a:p>
          <a:p>
            <a:pPr marL="0" lvl="0" indent="0" algn="l" rtl="0">
              <a:lnSpc>
                <a:spcPct val="115000"/>
              </a:lnSpc>
              <a:spcBef>
                <a:spcPts val="0"/>
              </a:spcBef>
              <a:spcAft>
                <a:spcPts val="0"/>
              </a:spcAft>
              <a:buClr>
                <a:schemeClr val="dk1"/>
              </a:buClr>
              <a:buSzPts val="1100"/>
              <a:buFont typeface="Arial"/>
              <a:buNone/>
            </a:pPr>
            <a:endParaRPr sz="2500"/>
          </a:p>
          <a:p>
            <a:pPr marL="457200" lvl="0" indent="0" algn="r" rtl="0">
              <a:lnSpc>
                <a:spcPct val="115000"/>
              </a:lnSpc>
              <a:spcBef>
                <a:spcPts val="0"/>
              </a:spcBef>
              <a:spcAft>
                <a:spcPts val="0"/>
              </a:spcAft>
              <a:buNone/>
            </a:pPr>
            <a:endParaRPr/>
          </a:p>
          <a:p>
            <a:pPr marL="0" lvl="0" indent="0" algn="r" rtl="0">
              <a:lnSpc>
                <a:spcPct val="115000"/>
              </a:lnSpc>
              <a:spcBef>
                <a:spcPts val="1300"/>
              </a:spcBef>
              <a:spcAft>
                <a:spcPts val="1300"/>
              </a:spcAft>
              <a:buNone/>
            </a:pPr>
            <a:endParaRPr sz="1800"/>
          </a:p>
        </p:txBody>
      </p:sp>
      <p:pic>
        <p:nvPicPr>
          <p:cNvPr id="161" name="Google Shape;161;g37fcc5c1b30_1_6" descr="Decorative image of a teacher helping a student." title="Teacher Help (1).png"/>
          <p:cNvPicPr preferRelativeResize="0"/>
          <p:nvPr/>
        </p:nvPicPr>
        <p:blipFill>
          <a:blip r:embed="rId3">
            <a:alphaModFix/>
          </a:blip>
          <a:stretch>
            <a:fillRect/>
          </a:stretch>
        </p:blipFill>
        <p:spPr>
          <a:xfrm>
            <a:off x="10327825" y="4015925"/>
            <a:ext cx="1613399" cy="1613399"/>
          </a:xfrm>
          <a:prstGeom prst="rect">
            <a:avLst/>
          </a:prstGeom>
          <a:noFill/>
          <a:ln>
            <a:noFill/>
          </a:ln>
        </p:spPr>
      </p:pic>
      <p:sp>
        <p:nvSpPr>
          <p:cNvPr id="162" name="Google Shape;162;g37fcc5c1b30_1_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7bab12dbf4_1_17"/>
          <p:cNvSpPr txBox="1">
            <a:spLocks noGrp="1"/>
          </p:cNvSpPr>
          <p:nvPr>
            <p:ph type="title"/>
          </p:nvPr>
        </p:nvSpPr>
        <p:spPr>
          <a:xfrm>
            <a:off x="329725" y="1380475"/>
            <a:ext cx="3540900" cy="397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Iowa Administrative Code (IAC)</a:t>
            </a:r>
            <a:endParaRPr/>
          </a:p>
          <a:p>
            <a:pPr marL="0" lvl="0" indent="0" algn="ctr" rtl="0">
              <a:lnSpc>
                <a:spcPct val="90000"/>
              </a:lnSpc>
              <a:spcBef>
                <a:spcPts val="0"/>
              </a:spcBef>
              <a:spcAft>
                <a:spcPts val="0"/>
              </a:spcAft>
              <a:buClr>
                <a:schemeClr val="lt1"/>
              </a:buClr>
              <a:buSzPts val="3300"/>
              <a:buFont typeface="Arial"/>
              <a:buNone/>
            </a:pPr>
            <a:r>
              <a:rPr lang="en-US"/>
              <a:t>281 — 41.6</a:t>
            </a:r>
            <a:endParaRPr/>
          </a:p>
        </p:txBody>
      </p:sp>
      <p:pic>
        <p:nvPicPr>
          <p:cNvPr id="168" name="Google Shape;168;g37bab12dbf4_1_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
        <p:nvSpPr>
          <p:cNvPr id="169" name="Google Shape;169;g37bab12dbf4_1_17"/>
          <p:cNvSpPr txBox="1">
            <a:spLocks noGrp="1"/>
          </p:cNvSpPr>
          <p:nvPr>
            <p:ph type="body" idx="1"/>
          </p:nvPr>
        </p:nvSpPr>
        <p:spPr>
          <a:xfrm>
            <a:off x="4222800" y="346075"/>
            <a:ext cx="7969200" cy="604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a:t>“</a:t>
            </a:r>
            <a:r>
              <a:rPr lang="en-US" sz="1800" b="1" u="sng">
                <a:solidFill>
                  <a:schemeClr val="hlink"/>
                </a:solidFill>
                <a:hlinkClick r:id="rId4"/>
              </a:rPr>
              <a:t>Assistive technology service</a:t>
            </a:r>
            <a:r>
              <a:rPr lang="en-US" sz="1800"/>
              <a:t>" means any service that directly assists a child with a disability in the selection, acquisition, or use of an assistive technology device. The term includes the following:</a:t>
            </a:r>
            <a:endParaRPr sz="1800"/>
          </a:p>
          <a:p>
            <a:pPr marL="457200" lvl="0" indent="-342900" algn="l" rtl="0">
              <a:lnSpc>
                <a:spcPct val="100000"/>
              </a:lnSpc>
              <a:spcBef>
                <a:spcPts val="1200"/>
              </a:spcBef>
              <a:spcAft>
                <a:spcPts val="0"/>
              </a:spcAft>
              <a:buSzPts val="1800"/>
              <a:buAutoNum type="arabicPeriod"/>
            </a:pPr>
            <a:r>
              <a:rPr lang="en-US" sz="1800"/>
              <a:t>The evaluation of the needs of a child with a disability, including a functional evaluation of the child in the child’s customary environment;</a:t>
            </a:r>
            <a:br>
              <a:rPr lang="en-US" sz="1800"/>
            </a:br>
            <a:endParaRPr sz="1100"/>
          </a:p>
          <a:p>
            <a:pPr marL="457200" lvl="0" indent="-342900" algn="l" rtl="0">
              <a:lnSpc>
                <a:spcPct val="100000"/>
              </a:lnSpc>
              <a:spcBef>
                <a:spcPts val="0"/>
              </a:spcBef>
              <a:spcAft>
                <a:spcPts val="0"/>
              </a:spcAft>
              <a:buSzPts val="1800"/>
              <a:buAutoNum type="arabicPeriod"/>
            </a:pPr>
            <a:r>
              <a:rPr lang="en-US" sz="1800"/>
              <a:t>Purchasing, leasing, or otherwise providing for the acquisition of assistive technology devices by children with disabilities; </a:t>
            </a:r>
            <a:endParaRPr sz="1800"/>
          </a:p>
          <a:p>
            <a:pPr marL="0" lvl="0" indent="0" algn="l" rtl="0">
              <a:lnSpc>
                <a:spcPct val="100000"/>
              </a:lnSpc>
              <a:spcBef>
                <a:spcPts val="0"/>
              </a:spcBef>
              <a:spcAft>
                <a:spcPts val="0"/>
              </a:spcAft>
              <a:buNone/>
            </a:pPr>
            <a:endParaRPr sz="1100"/>
          </a:p>
          <a:p>
            <a:pPr marL="457200" lvl="0" indent="-342900" algn="l" rtl="0">
              <a:lnSpc>
                <a:spcPct val="100000"/>
              </a:lnSpc>
              <a:spcBef>
                <a:spcPts val="0"/>
              </a:spcBef>
              <a:spcAft>
                <a:spcPts val="0"/>
              </a:spcAft>
              <a:buSzPts val="1800"/>
              <a:buAutoNum type="arabicPeriod"/>
            </a:pPr>
            <a:r>
              <a:rPr lang="en-US" sz="1800"/>
              <a:t>Selecting, designing, fitting, customizing, adapting, applying, maintaining, repairing, or replacing assistive technology devices;</a:t>
            </a:r>
            <a:endParaRPr sz="1800"/>
          </a:p>
          <a:p>
            <a:pPr marL="0" lvl="0" indent="0" algn="l" rtl="0">
              <a:lnSpc>
                <a:spcPct val="100000"/>
              </a:lnSpc>
              <a:spcBef>
                <a:spcPts val="0"/>
              </a:spcBef>
              <a:spcAft>
                <a:spcPts val="0"/>
              </a:spcAft>
              <a:buNone/>
            </a:pPr>
            <a:endParaRPr sz="1100"/>
          </a:p>
          <a:p>
            <a:pPr marL="457200" lvl="0" indent="-342900" algn="l" rtl="0">
              <a:lnSpc>
                <a:spcPct val="100000"/>
              </a:lnSpc>
              <a:spcBef>
                <a:spcPts val="0"/>
              </a:spcBef>
              <a:spcAft>
                <a:spcPts val="0"/>
              </a:spcAft>
              <a:buSzPts val="1800"/>
              <a:buAutoNum type="arabicPeriod"/>
            </a:pPr>
            <a:r>
              <a:rPr lang="en-US" sz="1800"/>
              <a:t>Coordinating and using other therapies, interventions, or services with assistive technology devices, such as those associated with existing education and rehabilitation plans and programs;</a:t>
            </a:r>
            <a:endParaRPr sz="1800"/>
          </a:p>
          <a:p>
            <a:pPr marL="0" lvl="0" indent="0" algn="l" rtl="0">
              <a:lnSpc>
                <a:spcPct val="100000"/>
              </a:lnSpc>
              <a:spcBef>
                <a:spcPts val="0"/>
              </a:spcBef>
              <a:spcAft>
                <a:spcPts val="0"/>
              </a:spcAft>
              <a:buNone/>
            </a:pPr>
            <a:endParaRPr sz="1100"/>
          </a:p>
          <a:p>
            <a:pPr marL="457200" lvl="0" indent="-342900" algn="l" rtl="0">
              <a:lnSpc>
                <a:spcPct val="100000"/>
              </a:lnSpc>
              <a:spcBef>
                <a:spcPts val="0"/>
              </a:spcBef>
              <a:spcAft>
                <a:spcPts val="0"/>
              </a:spcAft>
              <a:buSzPts val="1800"/>
              <a:buAutoNum type="arabicPeriod"/>
            </a:pPr>
            <a:r>
              <a:rPr lang="en-US" sz="1800"/>
              <a:t>Training or technical assistance for a child with a disability or, if appropriate, that child’s family; and</a:t>
            </a:r>
            <a:endParaRPr sz="1800"/>
          </a:p>
          <a:p>
            <a:pPr marL="0" lvl="0" indent="0" algn="l" rtl="0">
              <a:lnSpc>
                <a:spcPct val="100000"/>
              </a:lnSpc>
              <a:spcBef>
                <a:spcPts val="0"/>
              </a:spcBef>
              <a:spcAft>
                <a:spcPts val="0"/>
              </a:spcAft>
              <a:buNone/>
            </a:pPr>
            <a:endParaRPr sz="1100"/>
          </a:p>
          <a:p>
            <a:pPr marL="457200" lvl="0" indent="-342900" algn="l" rtl="0">
              <a:lnSpc>
                <a:spcPct val="100000"/>
              </a:lnSpc>
              <a:spcBef>
                <a:spcPts val="0"/>
              </a:spcBef>
              <a:spcAft>
                <a:spcPts val="0"/>
              </a:spcAft>
              <a:buSzPts val="1800"/>
              <a:buAutoNum type="arabicPeriod"/>
            </a:pPr>
            <a:r>
              <a:rPr lang="en-US" sz="1800"/>
              <a:t>Training or technical assistance for professionals (including individuals providing education or rehabilitation services), employers, or other individuals who provide services to, employ, or are otherwise substantially involved in the major life functions of that child.</a:t>
            </a:r>
            <a:endParaRPr sz="1800"/>
          </a:p>
        </p:txBody>
      </p:sp>
      <p:pic>
        <p:nvPicPr>
          <p:cNvPr id="170" name="Google Shape;170;g37bab12dbf4_1_17" descr="Decorative image of a teacher helping a student." title="Teacher Help (1).png"/>
          <p:cNvPicPr preferRelativeResize="0"/>
          <p:nvPr/>
        </p:nvPicPr>
        <p:blipFill>
          <a:blip r:embed="rId5">
            <a:alphaModFix/>
          </a:blip>
          <a:stretch>
            <a:fillRect/>
          </a:stretch>
        </p:blipFill>
        <p:spPr>
          <a:xfrm>
            <a:off x="1293475" y="4571725"/>
            <a:ext cx="1613399" cy="1613399"/>
          </a:xfrm>
          <a:prstGeom prst="rect">
            <a:avLst/>
          </a:prstGeom>
          <a:noFill/>
          <a:ln>
            <a:noFill/>
          </a:ln>
        </p:spPr>
      </p:pic>
      <p:sp>
        <p:nvSpPr>
          <p:cNvPr id="171" name="Google Shape;171;g37bab12dbf4_1_1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79c6c41dd5_0_11"/>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Assistive Technology (AT) Services:</a:t>
            </a:r>
            <a:endParaRPr/>
          </a:p>
        </p:txBody>
      </p:sp>
      <p:sp>
        <p:nvSpPr>
          <p:cNvPr id="177" name="Google Shape;177;g379c6c41dd5_0_11"/>
          <p:cNvSpPr txBox="1">
            <a:spLocks noGrp="1"/>
          </p:cNvSpPr>
          <p:nvPr>
            <p:ph type="body" idx="1"/>
          </p:nvPr>
        </p:nvSpPr>
        <p:spPr>
          <a:xfrm>
            <a:off x="157500" y="983100"/>
            <a:ext cx="11653500" cy="5286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2500"/>
          </a:p>
          <a:p>
            <a:pPr marL="0" lvl="0" indent="0" algn="l" rtl="0">
              <a:lnSpc>
                <a:spcPct val="115000"/>
              </a:lnSpc>
              <a:spcBef>
                <a:spcPts val="0"/>
              </a:spcBef>
              <a:spcAft>
                <a:spcPts val="0"/>
              </a:spcAft>
              <a:buNone/>
            </a:pPr>
            <a:r>
              <a:rPr lang="en-US" sz="2500"/>
              <a:t>Repairing communication device</a:t>
            </a:r>
            <a:endParaRPr sz="2500"/>
          </a:p>
          <a:p>
            <a:pPr marL="0" lvl="0" indent="0" algn="l" rtl="0">
              <a:lnSpc>
                <a:spcPct val="115000"/>
              </a:lnSpc>
              <a:spcBef>
                <a:spcPts val="1300"/>
              </a:spcBef>
              <a:spcAft>
                <a:spcPts val="0"/>
              </a:spcAft>
              <a:buNone/>
            </a:pPr>
            <a:r>
              <a:rPr lang="en-US" sz="2500"/>
              <a:t>Routine checking of hearing aids</a:t>
            </a:r>
            <a:endParaRPr sz="2500"/>
          </a:p>
          <a:p>
            <a:pPr marL="0" lvl="0" indent="0" algn="l" rtl="0">
              <a:lnSpc>
                <a:spcPct val="115000"/>
              </a:lnSpc>
              <a:spcBef>
                <a:spcPts val="1300"/>
              </a:spcBef>
              <a:spcAft>
                <a:spcPts val="0"/>
              </a:spcAft>
              <a:buNone/>
            </a:pPr>
            <a:r>
              <a:rPr lang="en-US" sz="2500"/>
              <a:t>Coordinate with private service providers</a:t>
            </a:r>
            <a:endParaRPr sz="2500"/>
          </a:p>
          <a:p>
            <a:pPr marL="0" lvl="0" indent="0" algn="l" rtl="0">
              <a:lnSpc>
                <a:spcPct val="115000"/>
              </a:lnSpc>
              <a:spcBef>
                <a:spcPts val="1300"/>
              </a:spcBef>
              <a:spcAft>
                <a:spcPts val="0"/>
              </a:spcAft>
              <a:buNone/>
            </a:pPr>
            <a:r>
              <a:rPr lang="en-US" sz="2500"/>
              <a:t>Train student, family, and general education staff to use device</a:t>
            </a:r>
            <a:endParaRPr sz="2500"/>
          </a:p>
          <a:p>
            <a:pPr marL="0" lvl="0" indent="0" algn="l" rtl="0">
              <a:lnSpc>
                <a:spcPct val="115000"/>
              </a:lnSpc>
              <a:spcBef>
                <a:spcPts val="1300"/>
              </a:spcBef>
              <a:spcAft>
                <a:spcPts val="0"/>
              </a:spcAft>
              <a:buNone/>
            </a:pPr>
            <a:r>
              <a:rPr lang="en-US" sz="2500"/>
              <a:t>Evaluate student need for AT within work-based learning</a:t>
            </a:r>
            <a:endParaRPr sz="2500"/>
          </a:p>
          <a:p>
            <a:pPr marL="0" lvl="0" indent="0" algn="l" rtl="0">
              <a:lnSpc>
                <a:spcPct val="115000"/>
              </a:lnSpc>
              <a:spcBef>
                <a:spcPts val="1300"/>
              </a:spcBef>
              <a:spcAft>
                <a:spcPts val="0"/>
              </a:spcAft>
              <a:buNone/>
            </a:pPr>
            <a:endParaRPr/>
          </a:p>
          <a:p>
            <a:pPr marL="0" lvl="0" indent="0" algn="r" rtl="0">
              <a:lnSpc>
                <a:spcPct val="115000"/>
              </a:lnSpc>
              <a:spcBef>
                <a:spcPts val="1300"/>
              </a:spcBef>
              <a:spcAft>
                <a:spcPts val="1300"/>
              </a:spcAft>
              <a:buNone/>
            </a:pPr>
            <a:endParaRPr sz="1800"/>
          </a:p>
        </p:txBody>
      </p:sp>
      <p:pic>
        <p:nvPicPr>
          <p:cNvPr id="178" name="Google Shape;178;g379c6c41dd5_0_11" descr="Decorative image of a teacher helping a student." title="Teacher Help (1).png"/>
          <p:cNvPicPr preferRelativeResize="0"/>
          <p:nvPr/>
        </p:nvPicPr>
        <p:blipFill>
          <a:blip r:embed="rId3">
            <a:alphaModFix/>
          </a:blip>
          <a:stretch>
            <a:fillRect/>
          </a:stretch>
        </p:blipFill>
        <p:spPr>
          <a:xfrm>
            <a:off x="10327825" y="4015925"/>
            <a:ext cx="1613399" cy="1613399"/>
          </a:xfrm>
          <a:prstGeom prst="rect">
            <a:avLst/>
          </a:prstGeom>
          <a:noFill/>
          <a:ln>
            <a:noFill/>
          </a:ln>
        </p:spPr>
      </p:pic>
      <p:sp>
        <p:nvSpPr>
          <p:cNvPr id="179" name="Google Shape;179;g379c6c41dd5_0_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g382f09c339b_25_25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1997" cy="428017"/>
          </a:xfrm>
          <a:prstGeom prst="rect">
            <a:avLst/>
          </a:prstGeom>
          <a:noFill/>
          <a:ln>
            <a:noFill/>
          </a:ln>
        </p:spPr>
      </p:pic>
      <p:sp>
        <p:nvSpPr>
          <p:cNvPr id="185" name="Google Shape;185;g382f09c339b_25_256"/>
          <p:cNvSpPr txBox="1"/>
          <p:nvPr/>
        </p:nvSpPr>
        <p:spPr>
          <a:xfrm>
            <a:off x="4349675" y="331425"/>
            <a:ext cx="7610400" cy="609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u="sng">
                <a:solidFill>
                  <a:schemeClr val="accent1"/>
                </a:solidFill>
                <a:hlinkClick r:id="rId4">
                  <a:extLst>
                    <a:ext uri="{A12FA001-AC4F-418D-AE19-62706E023703}">
                      <ahyp:hlinkClr xmlns:ahyp="http://schemas.microsoft.com/office/drawing/2018/hyperlinkcolor" val="tx"/>
                    </a:ext>
                  </a:extLst>
                </a:hlinkClick>
              </a:rPr>
              <a:t>Access to instructional materials</a:t>
            </a:r>
            <a:endParaRPr sz="1600">
              <a:solidFill>
                <a:schemeClr val="accent1"/>
              </a:solidFill>
            </a:endParaRPr>
          </a:p>
          <a:p>
            <a:pPr marL="0" lvl="0" indent="0" algn="l" rtl="0">
              <a:spcBef>
                <a:spcPts val="0"/>
              </a:spcBef>
              <a:spcAft>
                <a:spcPts val="0"/>
              </a:spcAft>
              <a:buNone/>
            </a:pPr>
            <a:endParaRPr sz="1600">
              <a:solidFill>
                <a:schemeClr val="accent1"/>
              </a:solidFill>
            </a:endParaRPr>
          </a:p>
          <a:p>
            <a:pPr marL="0" lvl="0" indent="0" algn="l" rtl="0">
              <a:spcBef>
                <a:spcPts val="0"/>
              </a:spcBef>
              <a:spcAft>
                <a:spcPts val="0"/>
              </a:spcAft>
              <a:buNone/>
            </a:pPr>
            <a:r>
              <a:rPr lang="en-US" sz="2000" b="1">
                <a:solidFill>
                  <a:schemeClr val="dk1"/>
                </a:solidFill>
              </a:rPr>
              <a:t>41.172(1) General.</a:t>
            </a:r>
            <a:r>
              <a:rPr lang="en-US" sz="2000">
                <a:solidFill>
                  <a:schemeClr val="dk1"/>
                </a:solidFill>
              </a:rPr>
              <a:t> The state: </a:t>
            </a:r>
            <a:endParaRPr sz="2000">
              <a:solidFill>
                <a:schemeClr val="dk1"/>
              </a:solidFill>
            </a:endParaRPr>
          </a:p>
          <a:p>
            <a:pPr marL="0" lvl="0" indent="457200" algn="l" rtl="0">
              <a:lnSpc>
                <a:spcPct val="115000"/>
              </a:lnSpc>
              <a:spcBef>
                <a:spcPts val="1000"/>
              </a:spcBef>
              <a:spcAft>
                <a:spcPts val="0"/>
              </a:spcAft>
              <a:buNone/>
            </a:pPr>
            <a:r>
              <a:rPr lang="en-US" sz="2000">
                <a:solidFill>
                  <a:schemeClr val="dk1"/>
                </a:solidFill>
              </a:rPr>
              <a:t>a. Adopts the National Instructional Materials Accessibility Standard (NIMAS)</a:t>
            </a:r>
            <a:r>
              <a:rPr lang="en-US" sz="2000" b="1">
                <a:solidFill>
                  <a:schemeClr val="dk1"/>
                </a:solidFill>
              </a:rPr>
              <a:t> </a:t>
            </a:r>
            <a:r>
              <a:rPr lang="en-US" sz="2000">
                <a:solidFill>
                  <a:schemeClr val="dk1"/>
                </a:solidFill>
              </a:rPr>
              <a:t>published in the Federal Register on July 19, 2006 (71 Fed. Reg. 41084), for the purposes of providing instructional materials to persons who are blind or visually impaired or other persons with print disabilities in a timely manner; and </a:t>
            </a:r>
            <a:endParaRPr sz="2000">
              <a:solidFill>
                <a:schemeClr val="dk1"/>
              </a:solidFill>
            </a:endParaRPr>
          </a:p>
          <a:p>
            <a:pPr marL="0" lvl="0" indent="457200" algn="l" rtl="0">
              <a:spcBef>
                <a:spcPts val="0"/>
              </a:spcBef>
              <a:spcAft>
                <a:spcPts val="0"/>
              </a:spcAft>
              <a:buNone/>
            </a:pPr>
            <a:endParaRPr sz="1100">
              <a:solidFill>
                <a:schemeClr val="dk1"/>
              </a:solidFill>
            </a:endParaRPr>
          </a:p>
          <a:p>
            <a:pPr marL="0" lvl="0" indent="457200" algn="l" rtl="0">
              <a:lnSpc>
                <a:spcPct val="115000"/>
              </a:lnSpc>
              <a:spcBef>
                <a:spcPts val="0"/>
              </a:spcBef>
              <a:spcAft>
                <a:spcPts val="0"/>
              </a:spcAft>
              <a:buNone/>
            </a:pPr>
            <a:r>
              <a:rPr lang="en-US" sz="2000">
                <a:solidFill>
                  <a:schemeClr val="dk1"/>
                </a:solidFill>
              </a:rPr>
              <a:t>b. Establishes the following definition of “timely manner”</a:t>
            </a:r>
            <a:r>
              <a:rPr lang="en-US" sz="2000" b="1">
                <a:solidFill>
                  <a:schemeClr val="dk1"/>
                </a:solidFill>
              </a:rPr>
              <a:t> </a:t>
            </a:r>
            <a:r>
              <a:rPr lang="en-US" sz="2000">
                <a:solidFill>
                  <a:schemeClr val="dk1"/>
                </a:solidFill>
              </a:rPr>
              <a:t>for purposes of this chapter: Providing instructional materials in accessible formats to children with disabilities in a “timely manner” means delivering those accessible instructional materials at the same time as other children receive instructional materials. </a:t>
            </a:r>
            <a:endParaRPr sz="2000">
              <a:solidFill>
                <a:schemeClr val="dk1"/>
              </a:solidFill>
            </a:endParaRPr>
          </a:p>
          <a:p>
            <a:pPr marL="0" lvl="0" indent="45720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US" sz="2000" b="1">
                <a:solidFill>
                  <a:schemeClr val="dk1"/>
                </a:solidFill>
              </a:rPr>
              <a:t>41.172(2) Public agencies.</a:t>
            </a:r>
            <a:r>
              <a:rPr lang="en-US" sz="2000">
                <a:solidFill>
                  <a:schemeClr val="dk1"/>
                </a:solidFill>
              </a:rPr>
              <a:t> All public agencies must comply with rule. </a:t>
            </a:r>
            <a:endParaRPr sz="2000">
              <a:solidFill>
                <a:schemeClr val="dk1"/>
              </a:solidFill>
            </a:endParaRPr>
          </a:p>
        </p:txBody>
      </p:sp>
      <p:sp>
        <p:nvSpPr>
          <p:cNvPr id="186" name="Google Shape;186;g382f09c339b_25_256"/>
          <p:cNvSpPr txBox="1">
            <a:spLocks noGrp="1"/>
          </p:cNvSpPr>
          <p:nvPr>
            <p:ph type="title"/>
          </p:nvPr>
        </p:nvSpPr>
        <p:spPr>
          <a:xfrm>
            <a:off x="329725" y="1380475"/>
            <a:ext cx="3540900" cy="397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Iowa Administrative Code (IAC)</a:t>
            </a:r>
            <a:endParaRPr/>
          </a:p>
          <a:p>
            <a:pPr marL="0" lvl="0" indent="0" algn="ctr" rtl="0">
              <a:lnSpc>
                <a:spcPct val="90000"/>
              </a:lnSpc>
              <a:spcBef>
                <a:spcPts val="0"/>
              </a:spcBef>
              <a:spcAft>
                <a:spcPts val="0"/>
              </a:spcAft>
              <a:buClr>
                <a:schemeClr val="lt1"/>
              </a:buClr>
              <a:buSzPts val="3300"/>
              <a:buFont typeface="Arial"/>
              <a:buNone/>
            </a:pPr>
            <a:r>
              <a:rPr lang="en-US"/>
              <a:t>281 — 41.172</a:t>
            </a:r>
            <a:endParaRPr/>
          </a:p>
        </p:txBody>
      </p:sp>
      <p:sp>
        <p:nvSpPr>
          <p:cNvPr id="187" name="Google Shape;187;g382f09c339b_25_25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37bab12dbf4_0_5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
        <p:nvSpPr>
          <p:cNvPr id="193" name="Google Shape;193;g37bab12dbf4_0_55"/>
          <p:cNvSpPr txBox="1"/>
          <p:nvPr/>
        </p:nvSpPr>
        <p:spPr>
          <a:xfrm>
            <a:off x="4222825" y="55275"/>
            <a:ext cx="7749900" cy="5945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000"/>
              </a:spcBef>
              <a:spcAft>
                <a:spcPts val="0"/>
              </a:spcAft>
              <a:buNone/>
            </a:pPr>
            <a:r>
              <a:rPr lang="en-US" sz="2000" b="1" u="sng">
                <a:solidFill>
                  <a:schemeClr val="hlink"/>
                </a:solidFill>
                <a:hlinkClick r:id="rId4"/>
              </a:rPr>
              <a:t>Purchase of instructional materials</a:t>
            </a:r>
            <a:endParaRPr sz="2000" b="1">
              <a:solidFill>
                <a:schemeClr val="dk1"/>
              </a:solidFill>
            </a:endParaRPr>
          </a:p>
          <a:p>
            <a:pPr marL="0" lvl="0" indent="0" algn="l" rtl="0">
              <a:lnSpc>
                <a:spcPct val="115000"/>
              </a:lnSpc>
              <a:spcBef>
                <a:spcPts val="1000"/>
              </a:spcBef>
              <a:spcAft>
                <a:spcPts val="0"/>
              </a:spcAft>
              <a:buNone/>
            </a:pPr>
            <a:r>
              <a:rPr lang="en-US" sz="2000" b="1">
                <a:solidFill>
                  <a:schemeClr val="dk1"/>
                </a:solidFill>
              </a:rPr>
              <a:t>41.210(1) General.</a:t>
            </a:r>
            <a:r>
              <a:rPr lang="en-US" sz="2000">
                <a:solidFill>
                  <a:schemeClr val="dk1"/>
                </a:solidFill>
              </a:rPr>
              <a:t> An AEA, an LEA, or any other public agency, when purchasing print instructional materials, must acquire those instructional materials for children who are blind or visually impaired or for other persons with print disabilities in a manner consistent with subrule 41.210(3) and ensure delivery of those materials in a timely manner to those children. </a:t>
            </a:r>
            <a:endParaRPr sz="20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US" sz="2000" b="1">
                <a:solidFill>
                  <a:schemeClr val="dk1"/>
                </a:solidFill>
              </a:rPr>
              <a:t>41.210(2) Rights and responsibilities of AEA or LEA</a:t>
            </a:r>
            <a:r>
              <a:rPr lang="en-US" sz="2000">
                <a:solidFill>
                  <a:schemeClr val="dk1"/>
                </a:solidFill>
              </a:rPr>
              <a:t>. Nothing in this rule relieves the LEA or AEA or any other public agency of its responsibility to ensure that children with disabilities who need instructional materials in accessible formats, but who are not included under the definition of persons who are blind or visually impaired or other persons with print disabilities in paragraph 41.210(4)“a” or who need materials that cannot be produced from NIMAS files, receive those instructional materials in a timely manner.</a:t>
            </a:r>
            <a:endParaRPr sz="2000">
              <a:solidFill>
                <a:schemeClr val="dk1"/>
              </a:solidFill>
            </a:endParaRPr>
          </a:p>
        </p:txBody>
      </p:sp>
      <p:sp>
        <p:nvSpPr>
          <p:cNvPr id="194" name="Google Shape;194;g37bab12dbf4_0_55"/>
          <p:cNvSpPr txBox="1"/>
          <p:nvPr/>
        </p:nvSpPr>
        <p:spPr>
          <a:xfrm>
            <a:off x="4222825" y="6016862"/>
            <a:ext cx="7406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000" u="sng" dirty="0">
                <a:solidFill>
                  <a:schemeClr val="hlink"/>
                </a:solidFill>
                <a:hlinkClick r:id="rId5"/>
              </a:rPr>
              <a:t>Iowa Department of Education Accessible Educational Materials </a:t>
            </a:r>
            <a:endParaRPr sz="3000" dirty="0">
              <a:solidFill>
                <a:schemeClr val="dk1"/>
              </a:solidFill>
            </a:endParaRPr>
          </a:p>
        </p:txBody>
      </p:sp>
      <p:sp>
        <p:nvSpPr>
          <p:cNvPr id="195" name="Google Shape;195;g37bab12dbf4_0_55"/>
          <p:cNvSpPr txBox="1">
            <a:spLocks noGrp="1"/>
          </p:cNvSpPr>
          <p:nvPr>
            <p:ph type="title"/>
          </p:nvPr>
        </p:nvSpPr>
        <p:spPr>
          <a:xfrm>
            <a:off x="329625" y="1380475"/>
            <a:ext cx="3540900" cy="397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Iowa Administrative Code (IAC)</a:t>
            </a:r>
            <a:endParaRPr/>
          </a:p>
          <a:p>
            <a:pPr marL="0" lvl="0" indent="0" algn="ctr" rtl="0">
              <a:lnSpc>
                <a:spcPct val="90000"/>
              </a:lnSpc>
              <a:spcBef>
                <a:spcPts val="0"/>
              </a:spcBef>
              <a:spcAft>
                <a:spcPts val="0"/>
              </a:spcAft>
              <a:buClr>
                <a:schemeClr val="lt1"/>
              </a:buClr>
              <a:buSzPts val="3300"/>
              <a:buFont typeface="Arial"/>
              <a:buNone/>
            </a:pPr>
            <a:r>
              <a:rPr lang="en-US"/>
              <a:t>281 — 41.210</a:t>
            </a:r>
            <a:endParaRPr/>
          </a:p>
        </p:txBody>
      </p:sp>
      <p:sp>
        <p:nvSpPr>
          <p:cNvPr id="196" name="Google Shape;196;g37bab12dbf4_0_5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79c6c41dd5_0_3"/>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Accessible Educational Materials (AEM):</a:t>
            </a:r>
            <a:endParaRPr/>
          </a:p>
        </p:txBody>
      </p:sp>
      <p:sp>
        <p:nvSpPr>
          <p:cNvPr id="202" name="Google Shape;202;g379c6c41dd5_0_3"/>
          <p:cNvSpPr txBox="1">
            <a:spLocks noGrp="1"/>
          </p:cNvSpPr>
          <p:nvPr>
            <p:ph type="body" idx="1"/>
          </p:nvPr>
        </p:nvSpPr>
        <p:spPr>
          <a:xfrm>
            <a:off x="452275" y="1091150"/>
            <a:ext cx="11320800" cy="5153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endParaRPr sz="2500" dirty="0"/>
          </a:p>
          <a:p>
            <a:pPr marL="0" lvl="0" indent="0" algn="l" rtl="0">
              <a:lnSpc>
                <a:spcPct val="150000"/>
              </a:lnSpc>
              <a:spcBef>
                <a:spcPts val="0"/>
              </a:spcBef>
              <a:spcAft>
                <a:spcPts val="0"/>
              </a:spcAft>
              <a:buClr>
                <a:schemeClr val="dk1"/>
              </a:buClr>
              <a:buSzPts val="1100"/>
              <a:buFont typeface="Arial"/>
              <a:buNone/>
            </a:pPr>
            <a:r>
              <a:rPr lang="en-US" sz="2500" dirty="0"/>
              <a:t>Braille</a:t>
            </a:r>
            <a:endParaRPr sz="2500" dirty="0"/>
          </a:p>
          <a:p>
            <a:pPr marL="0" lvl="0" indent="0" algn="l" rtl="0">
              <a:lnSpc>
                <a:spcPct val="150000"/>
              </a:lnSpc>
              <a:spcBef>
                <a:spcPts val="0"/>
              </a:spcBef>
              <a:spcAft>
                <a:spcPts val="0"/>
              </a:spcAft>
              <a:buClr>
                <a:schemeClr val="dk1"/>
              </a:buClr>
              <a:buSzPts val="1100"/>
              <a:buFont typeface="Arial"/>
              <a:buNone/>
            </a:pPr>
            <a:r>
              <a:rPr lang="en-US" sz="2500" dirty="0"/>
              <a:t>Closed captioning</a:t>
            </a:r>
            <a:endParaRPr sz="2500" dirty="0"/>
          </a:p>
          <a:p>
            <a:pPr marL="0" lvl="0" indent="0" algn="l" rtl="0">
              <a:lnSpc>
                <a:spcPct val="150000"/>
              </a:lnSpc>
              <a:spcBef>
                <a:spcPts val="0"/>
              </a:spcBef>
              <a:spcAft>
                <a:spcPts val="0"/>
              </a:spcAft>
              <a:buClr>
                <a:schemeClr val="dk1"/>
              </a:buClr>
              <a:buSzPts val="1100"/>
              <a:buFont typeface="Arial"/>
              <a:buNone/>
            </a:pPr>
            <a:r>
              <a:rPr lang="en-US" sz="2500" dirty="0"/>
              <a:t>Digital content</a:t>
            </a:r>
            <a:endParaRPr sz="2500" dirty="0"/>
          </a:p>
          <a:p>
            <a:pPr marL="0" lvl="0" indent="0" algn="l" rtl="0">
              <a:lnSpc>
                <a:spcPct val="150000"/>
              </a:lnSpc>
              <a:spcBef>
                <a:spcPts val="0"/>
              </a:spcBef>
              <a:spcAft>
                <a:spcPts val="0"/>
              </a:spcAft>
              <a:buClr>
                <a:schemeClr val="dk1"/>
              </a:buClr>
              <a:buSzPts val="1100"/>
              <a:buFont typeface="Arial"/>
              <a:buNone/>
            </a:pPr>
            <a:r>
              <a:rPr lang="en-US" sz="2500" dirty="0"/>
              <a:t>Large print </a:t>
            </a:r>
            <a:endParaRPr sz="2500" dirty="0"/>
          </a:p>
          <a:p>
            <a:pPr marL="0" lvl="0" indent="0" algn="l" rtl="0">
              <a:lnSpc>
                <a:spcPct val="150000"/>
              </a:lnSpc>
              <a:spcBef>
                <a:spcPts val="0"/>
              </a:spcBef>
              <a:spcAft>
                <a:spcPts val="0"/>
              </a:spcAft>
              <a:buClr>
                <a:schemeClr val="dk1"/>
              </a:buClr>
              <a:buSzPts val="1100"/>
              <a:buFont typeface="Arial"/>
              <a:buNone/>
            </a:pPr>
            <a:r>
              <a:rPr lang="en-US" sz="2500" dirty="0"/>
              <a:t>Providing transcripts of audio content</a:t>
            </a:r>
            <a:endParaRPr sz="2500" dirty="0"/>
          </a:p>
          <a:p>
            <a:pPr marL="0" lvl="0" indent="0" algn="l" rtl="0">
              <a:lnSpc>
                <a:spcPct val="115000"/>
              </a:lnSpc>
              <a:spcBef>
                <a:spcPts val="0"/>
              </a:spcBef>
              <a:spcAft>
                <a:spcPts val="0"/>
              </a:spcAft>
              <a:buNone/>
            </a:pPr>
            <a:endParaRPr sz="2500" dirty="0"/>
          </a:p>
        </p:txBody>
      </p:sp>
      <p:sp>
        <p:nvSpPr>
          <p:cNvPr id="203" name="Google Shape;203;g379c6c41dd5_0_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82f09c339b_25_241"/>
          <p:cNvSpPr txBox="1">
            <a:spLocks noGrp="1"/>
          </p:cNvSpPr>
          <p:nvPr>
            <p:ph type="title"/>
          </p:nvPr>
        </p:nvSpPr>
        <p:spPr>
          <a:xfrm>
            <a:off x="893975" y="2806300"/>
            <a:ext cx="50520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a:t>Practice</a:t>
            </a:r>
            <a:endParaRPr/>
          </a:p>
        </p:txBody>
      </p:sp>
      <p:sp>
        <p:nvSpPr>
          <p:cNvPr id="210" name="Google Shape;210;g382f09c339b_25_24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Welcome</a:t>
            </a:r>
            <a:endParaRPr/>
          </a:p>
        </p:txBody>
      </p:sp>
      <p:pic>
        <p:nvPicPr>
          <p:cNvPr id="54" name="Google Shape;54;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
        <p:nvSpPr>
          <p:cNvPr id="55" name="Google Shape;55;p3"/>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457200" lvl="0" indent="-387350" algn="l" rtl="0">
              <a:lnSpc>
                <a:spcPct val="90000"/>
              </a:lnSpc>
              <a:spcBef>
                <a:spcPts val="600"/>
              </a:spcBef>
              <a:spcAft>
                <a:spcPts val="0"/>
              </a:spcAft>
              <a:buSzPts val="2500"/>
              <a:buChar char="•"/>
            </a:pPr>
            <a:r>
              <a:rPr lang="en-US" sz="2500"/>
              <a:t>Please post your questions in the Q&amp;A</a:t>
            </a:r>
            <a:endParaRPr sz="2500"/>
          </a:p>
          <a:p>
            <a:pPr marL="457200" lvl="0" indent="-387350" algn="l" rtl="0">
              <a:lnSpc>
                <a:spcPct val="90000"/>
              </a:lnSpc>
              <a:spcBef>
                <a:spcPts val="1000"/>
              </a:spcBef>
              <a:spcAft>
                <a:spcPts val="0"/>
              </a:spcAft>
              <a:buSzPts val="2500"/>
              <a:buChar char="•"/>
            </a:pPr>
            <a:r>
              <a:rPr lang="en-US" sz="2500"/>
              <a:t>Slides will be posted on the DE website after the webinar</a:t>
            </a:r>
            <a:endParaRPr sz="2500"/>
          </a:p>
          <a:p>
            <a:pPr marL="914400" lvl="0" indent="0" algn="l" rtl="0">
              <a:lnSpc>
                <a:spcPct val="90000"/>
              </a:lnSpc>
              <a:spcBef>
                <a:spcPts val="1000"/>
              </a:spcBef>
              <a:spcAft>
                <a:spcPts val="0"/>
              </a:spcAft>
              <a:buSzPts val="1800"/>
              <a:buNone/>
            </a:pPr>
            <a:r>
              <a:rPr lang="en-US" sz="2000" u="sng">
                <a:solidFill>
                  <a:schemeClr val="hlink"/>
                </a:solidFill>
                <a:hlinkClick r:id="rId4"/>
              </a:rPr>
              <a:t>Policy &amp; Practice Webinar Series &amp; Recordings | Department of Education</a:t>
            </a:r>
            <a:endParaRPr sz="2000"/>
          </a:p>
          <a:p>
            <a:pPr marL="0" lvl="0" indent="0" algn="l" rtl="0">
              <a:lnSpc>
                <a:spcPct val="90000"/>
              </a:lnSpc>
              <a:spcBef>
                <a:spcPts val="1000"/>
              </a:spcBef>
              <a:spcAft>
                <a:spcPts val="0"/>
              </a:spcAft>
              <a:buSzPts val="1800"/>
              <a:buNone/>
            </a:pPr>
            <a:endParaRPr/>
          </a:p>
        </p:txBody>
      </p:sp>
      <p:pic>
        <p:nvPicPr>
          <p:cNvPr id="56" name="Google Shape;56;p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526176" y="3634025"/>
            <a:ext cx="2697651" cy="2023250"/>
          </a:xfrm>
          <a:prstGeom prst="rect">
            <a:avLst/>
          </a:prstGeom>
          <a:noFill/>
          <a:ln>
            <a:noFill/>
          </a:ln>
          <a:effectLst>
            <a:outerShdw blurRad="57150" dist="19050" dir="5400000" algn="bl" rotWithShape="0">
              <a:srgbClr val="000000">
                <a:alpha val="49803"/>
              </a:srgbClr>
            </a:outerShdw>
          </a:effectLst>
        </p:spPr>
      </p:pic>
      <p:sp>
        <p:nvSpPr>
          <p:cNvPr id="57" name="Google Shape;57;p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7bab12dbf4_1_25"/>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Examples of AT Across Disciplines and Domains </a:t>
            </a:r>
            <a:r>
              <a:rPr lang="en-US" sz="2000"/>
              <a:t>(1 of 4)</a:t>
            </a:r>
            <a:endParaRPr sz="2000"/>
          </a:p>
        </p:txBody>
      </p:sp>
      <p:sp>
        <p:nvSpPr>
          <p:cNvPr id="216" name="Google Shape;216;g37bab12dbf4_1_25"/>
          <p:cNvSpPr txBox="1"/>
          <p:nvPr/>
        </p:nvSpPr>
        <p:spPr>
          <a:xfrm>
            <a:off x="2811525" y="6316600"/>
            <a:ext cx="9071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rgbClr val="0000FF"/>
                </a:solidFill>
              </a:rPr>
              <a:t>With the right tools, every student can succeed!</a:t>
            </a:r>
            <a:endParaRPr sz="3000" b="1">
              <a:solidFill>
                <a:srgbClr val="0000FF"/>
              </a:solidFill>
            </a:endParaRPr>
          </a:p>
        </p:txBody>
      </p:sp>
      <p:graphicFrame>
        <p:nvGraphicFramePr>
          <p:cNvPr id="217" name="Google Shape;217;g37bab12dbf4_1_25"/>
          <p:cNvGraphicFramePr/>
          <p:nvPr/>
        </p:nvGraphicFramePr>
        <p:xfrm>
          <a:off x="269150" y="983063"/>
          <a:ext cx="11653700" cy="5132600"/>
        </p:xfrm>
        <a:graphic>
          <a:graphicData uri="http://schemas.openxmlformats.org/drawingml/2006/table">
            <a:tbl>
              <a:tblPr>
                <a:noFill/>
                <a:tableStyleId>{31B8CE22-18C6-440C-9196-E687623E8FE0}</a:tableStyleId>
              </a:tblPr>
              <a:tblGrid>
                <a:gridCol w="1944125">
                  <a:extLst>
                    <a:ext uri="{9D8B030D-6E8A-4147-A177-3AD203B41FA5}">
                      <a16:colId xmlns:a16="http://schemas.microsoft.com/office/drawing/2014/main" val="20000"/>
                    </a:ext>
                  </a:extLst>
                </a:gridCol>
                <a:gridCol w="9709575">
                  <a:extLst>
                    <a:ext uri="{9D8B030D-6E8A-4147-A177-3AD203B41FA5}">
                      <a16:colId xmlns:a16="http://schemas.microsoft.com/office/drawing/2014/main" val="20001"/>
                    </a:ext>
                  </a:extLst>
                </a:gridCol>
              </a:tblGrid>
              <a:tr h="2026800">
                <a:tc>
                  <a:txBody>
                    <a:bodyPr/>
                    <a:lstStyle/>
                    <a:p>
                      <a:pPr marL="0" lvl="0" indent="0" algn="l" rtl="0">
                        <a:spcBef>
                          <a:spcPts val="0"/>
                        </a:spcBef>
                        <a:spcAft>
                          <a:spcPts val="0"/>
                        </a:spcAft>
                        <a:buNone/>
                      </a:pPr>
                      <a:r>
                        <a:rPr lang="en-US" sz="2000" b="1">
                          <a:solidFill>
                            <a:srgbClr val="980000"/>
                          </a:solidFill>
                        </a:rPr>
                        <a:t>General</a:t>
                      </a:r>
                      <a:endParaRPr sz="2000" b="1">
                        <a:solidFill>
                          <a:srgbClr val="980000"/>
                        </a:solidFill>
                      </a:endParaRPr>
                    </a:p>
                  </a:txBody>
                  <a:tcPr marL="91425" marR="91425" marT="91425" marB="91425"/>
                </a:tc>
                <a:tc>
                  <a:txBody>
                    <a:bodyPr/>
                    <a:lstStyle/>
                    <a:p>
                      <a:pPr marL="457200" lvl="0" indent="-349250" algn="l" rtl="0">
                        <a:lnSpc>
                          <a:spcPct val="115000"/>
                        </a:lnSpc>
                        <a:spcBef>
                          <a:spcPts val="1200"/>
                        </a:spcBef>
                        <a:spcAft>
                          <a:spcPts val="0"/>
                        </a:spcAft>
                        <a:buClr>
                          <a:schemeClr val="dk1"/>
                        </a:buClr>
                        <a:buSzPts val="1900"/>
                        <a:buChar char="●"/>
                      </a:pPr>
                      <a:r>
                        <a:rPr lang="en-US" sz="1900">
                          <a:solidFill>
                            <a:schemeClr val="dk1"/>
                          </a:solidFill>
                        </a:rPr>
                        <a:t>Teacher microphone</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a:solidFill>
                            <a:schemeClr val="dk1"/>
                          </a:solidFill>
                        </a:rPr>
                        <a:t>Hearing aids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a:solidFill>
                            <a:schemeClr val="dk1"/>
                          </a:solidFill>
                        </a:rPr>
                        <a:t>Color-coded items/organizers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a:solidFill>
                            <a:schemeClr val="dk1"/>
                          </a:solidFill>
                        </a:rPr>
                        <a:t>Noise-reducing headphones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a:solidFill>
                            <a:schemeClr val="dk1"/>
                          </a:solidFill>
                        </a:rPr>
                        <a:t>Learning management systems (LMS) with accessibility tools</a:t>
                      </a:r>
                      <a:endParaRPr sz="1900">
                        <a:solidFill>
                          <a:schemeClr val="dk1"/>
                        </a:solidFill>
                      </a:endParaRPr>
                    </a:p>
                  </a:txBody>
                  <a:tcPr marL="91425" marR="91425" marT="91425" marB="91425"/>
                </a:tc>
                <a:extLst>
                  <a:ext uri="{0D108BD9-81ED-4DB2-BD59-A6C34878D82A}">
                    <a16:rowId xmlns:a16="http://schemas.microsoft.com/office/drawing/2014/main" val="10000"/>
                  </a:ext>
                </a:extLst>
              </a:tr>
              <a:tr h="1552900">
                <a:tc>
                  <a:txBody>
                    <a:bodyPr/>
                    <a:lstStyle/>
                    <a:p>
                      <a:pPr marL="0" lvl="0" indent="0" algn="l" rtl="0">
                        <a:spcBef>
                          <a:spcPts val="0"/>
                        </a:spcBef>
                        <a:spcAft>
                          <a:spcPts val="0"/>
                        </a:spcAft>
                        <a:buNone/>
                      </a:pPr>
                      <a:r>
                        <a:rPr lang="en-US" sz="2000" b="1">
                          <a:solidFill>
                            <a:srgbClr val="980000"/>
                          </a:solidFill>
                        </a:rPr>
                        <a:t>Literacy</a:t>
                      </a:r>
                      <a:endParaRPr sz="2000" b="1">
                        <a:solidFill>
                          <a:srgbClr val="980000"/>
                        </a:solidFill>
                      </a:endParaRPr>
                    </a:p>
                  </a:txBody>
                  <a:tcPr marL="91425" marR="91425" marT="91425" marB="91425"/>
                </a:tc>
                <a:tc>
                  <a:txBody>
                    <a:bodyPr/>
                    <a:lstStyle/>
                    <a:p>
                      <a:pPr marL="457200" lvl="0" indent="-349250" algn="l" rtl="0">
                        <a:lnSpc>
                          <a:spcPct val="115000"/>
                        </a:lnSpc>
                        <a:spcBef>
                          <a:spcPts val="0"/>
                        </a:spcBef>
                        <a:spcAft>
                          <a:spcPts val="0"/>
                        </a:spcAft>
                        <a:buSzPts val="1900"/>
                        <a:buChar char="●"/>
                      </a:pPr>
                      <a:r>
                        <a:rPr lang="en-US" sz="1900" b="1"/>
                        <a:t>Low-Tech: </a:t>
                      </a:r>
                      <a:r>
                        <a:rPr lang="en-US" sz="1900"/>
                        <a:t>highlighter strips, reading guides or templates, color overlays</a:t>
                      </a:r>
                      <a:endParaRPr sz="1900"/>
                    </a:p>
                    <a:p>
                      <a:pPr marL="457200" lvl="0" indent="-349250" algn="l" rtl="0">
                        <a:lnSpc>
                          <a:spcPct val="115000"/>
                        </a:lnSpc>
                        <a:spcBef>
                          <a:spcPts val="0"/>
                        </a:spcBef>
                        <a:spcAft>
                          <a:spcPts val="0"/>
                        </a:spcAft>
                        <a:buSzPts val="1900"/>
                        <a:buChar char="●"/>
                      </a:pPr>
                      <a:r>
                        <a:rPr lang="en-US" sz="1900" b="1"/>
                        <a:t>Mid-Tech:</a:t>
                      </a:r>
                      <a:r>
                        <a:rPr lang="en-US" sz="1900"/>
                        <a:t> audiobooks, electronic books with embedded talking dictionary</a:t>
                      </a:r>
                      <a:endParaRPr sz="1900"/>
                    </a:p>
                    <a:p>
                      <a:pPr marL="457200" lvl="0" indent="-349250" algn="l" rtl="0">
                        <a:lnSpc>
                          <a:spcPct val="115000"/>
                        </a:lnSpc>
                        <a:spcBef>
                          <a:spcPts val="0"/>
                        </a:spcBef>
                        <a:spcAft>
                          <a:spcPts val="0"/>
                        </a:spcAft>
                        <a:buSzPts val="1900"/>
                        <a:buChar char="●"/>
                      </a:pPr>
                      <a:r>
                        <a:rPr lang="en-US" sz="1900" b="1"/>
                        <a:t>High-Tech:</a:t>
                      </a:r>
                      <a:r>
                        <a:rPr lang="en-US" sz="1900"/>
                        <a:t> text-to-speech software, digital books with built in read-aloud options, screen readers</a:t>
                      </a:r>
                      <a:endParaRPr sz="1900"/>
                    </a:p>
                  </a:txBody>
                  <a:tcPr marL="91425" marR="91425" marT="91425" marB="91425"/>
                </a:tc>
                <a:extLst>
                  <a:ext uri="{0D108BD9-81ED-4DB2-BD59-A6C34878D82A}">
                    <a16:rowId xmlns:a16="http://schemas.microsoft.com/office/drawing/2014/main" val="10001"/>
                  </a:ext>
                </a:extLst>
              </a:tr>
              <a:tr h="1552900">
                <a:tc>
                  <a:txBody>
                    <a:bodyPr/>
                    <a:lstStyle/>
                    <a:p>
                      <a:pPr marL="0" lvl="0" indent="0" algn="l" rtl="0">
                        <a:spcBef>
                          <a:spcPts val="0"/>
                        </a:spcBef>
                        <a:spcAft>
                          <a:spcPts val="0"/>
                        </a:spcAft>
                        <a:buClr>
                          <a:schemeClr val="dk1"/>
                        </a:buClr>
                        <a:buSzPts val="1100"/>
                        <a:buFont typeface="Arial"/>
                        <a:buNone/>
                      </a:pPr>
                      <a:r>
                        <a:rPr lang="en-US" sz="2000" b="1">
                          <a:solidFill>
                            <a:srgbClr val="980000"/>
                          </a:solidFill>
                        </a:rPr>
                        <a:t>Math</a:t>
                      </a:r>
                      <a:endParaRPr sz="2000" b="1">
                        <a:solidFill>
                          <a:srgbClr val="980000"/>
                        </a:solidFill>
                      </a:endParaRPr>
                    </a:p>
                  </a:txBody>
                  <a:tcPr marL="91425" marR="91425" marT="91425" marB="91425"/>
                </a:tc>
                <a:tc>
                  <a:txBody>
                    <a:bodyPr/>
                    <a:lstStyle/>
                    <a:p>
                      <a:pPr marL="457200" lvl="0" indent="-349250" algn="l" rtl="0">
                        <a:lnSpc>
                          <a:spcPct val="115000"/>
                        </a:lnSpc>
                        <a:spcBef>
                          <a:spcPts val="0"/>
                        </a:spcBef>
                        <a:spcAft>
                          <a:spcPts val="0"/>
                        </a:spcAft>
                        <a:buClr>
                          <a:schemeClr val="dk1"/>
                        </a:buClr>
                        <a:buSzPts val="1900"/>
                        <a:buChar char="●"/>
                      </a:pPr>
                      <a:r>
                        <a:rPr lang="en-US" sz="1900" b="1" dirty="0">
                          <a:solidFill>
                            <a:schemeClr val="dk1"/>
                          </a:solidFill>
                        </a:rPr>
                        <a:t>Low-Tech: </a:t>
                      </a:r>
                      <a:r>
                        <a:rPr lang="en-US" sz="1900" dirty="0">
                          <a:solidFill>
                            <a:schemeClr val="dk1"/>
                          </a:solidFill>
                        </a:rPr>
                        <a:t>number lines, tactile rulers, manipulatives</a:t>
                      </a:r>
                      <a:endParaRPr sz="1900" dirty="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b="1" dirty="0">
                          <a:solidFill>
                            <a:schemeClr val="dk1"/>
                          </a:solidFill>
                        </a:rPr>
                        <a:t>Mid-Tech:</a:t>
                      </a:r>
                      <a:r>
                        <a:rPr lang="en-US" sz="1900" dirty="0">
                          <a:solidFill>
                            <a:schemeClr val="dk1"/>
                          </a:solidFill>
                        </a:rPr>
                        <a:t> talking calculators, digital timers, visual schedules, virtual manipulatives</a:t>
                      </a:r>
                      <a:endParaRPr sz="1900" dirty="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b="1" dirty="0">
                          <a:solidFill>
                            <a:schemeClr val="dk1"/>
                          </a:solidFill>
                        </a:rPr>
                        <a:t>High-Tech:</a:t>
                      </a:r>
                      <a:r>
                        <a:rPr lang="en-US" sz="1900" dirty="0">
                          <a:solidFill>
                            <a:schemeClr val="dk1"/>
                          </a:solidFill>
                        </a:rPr>
                        <a:t> digital graphing calculators with or without auditory output, interactive whiteboards, math software with speech support</a:t>
                      </a:r>
                      <a:endParaRPr sz="1900" dirty="0"/>
                    </a:p>
                  </a:txBody>
                  <a:tcPr marL="91425" marR="91425" marT="91425" marB="91425"/>
                </a:tc>
                <a:extLst>
                  <a:ext uri="{0D108BD9-81ED-4DB2-BD59-A6C34878D82A}">
                    <a16:rowId xmlns:a16="http://schemas.microsoft.com/office/drawing/2014/main" val="10002"/>
                  </a:ext>
                </a:extLst>
              </a:tr>
            </a:tbl>
          </a:graphicData>
        </a:graphic>
      </p:graphicFrame>
      <p:sp>
        <p:nvSpPr>
          <p:cNvPr id="218" name="Google Shape;218;g37bab12dbf4_1_2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7bab12dbf4_1_32"/>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Examples of AT Across Disciplines and Domains </a:t>
            </a:r>
            <a:r>
              <a:rPr lang="en-US" sz="2000"/>
              <a:t>(2 of 4)</a:t>
            </a:r>
            <a:endParaRPr/>
          </a:p>
        </p:txBody>
      </p:sp>
      <p:graphicFrame>
        <p:nvGraphicFramePr>
          <p:cNvPr id="224" name="Google Shape;224;g37bab12dbf4_1_32"/>
          <p:cNvGraphicFramePr/>
          <p:nvPr/>
        </p:nvGraphicFramePr>
        <p:xfrm>
          <a:off x="269150" y="1508800"/>
          <a:ext cx="11653700" cy="4459515"/>
        </p:xfrm>
        <a:graphic>
          <a:graphicData uri="http://schemas.openxmlformats.org/drawingml/2006/table">
            <a:tbl>
              <a:tblPr>
                <a:noFill/>
                <a:tableStyleId>{31B8CE22-18C6-440C-9196-E687623E8FE0}</a:tableStyleId>
              </a:tblPr>
              <a:tblGrid>
                <a:gridCol w="1944125">
                  <a:extLst>
                    <a:ext uri="{9D8B030D-6E8A-4147-A177-3AD203B41FA5}">
                      <a16:colId xmlns:a16="http://schemas.microsoft.com/office/drawing/2014/main" val="20000"/>
                    </a:ext>
                  </a:extLst>
                </a:gridCol>
                <a:gridCol w="9709575">
                  <a:extLst>
                    <a:ext uri="{9D8B030D-6E8A-4147-A177-3AD203B41FA5}">
                      <a16:colId xmlns:a16="http://schemas.microsoft.com/office/drawing/2014/main" val="20001"/>
                    </a:ext>
                  </a:extLst>
                </a:gridCol>
              </a:tblGrid>
              <a:tr h="893150">
                <a:tc>
                  <a:txBody>
                    <a:bodyPr/>
                    <a:lstStyle/>
                    <a:p>
                      <a:pPr marL="0" lvl="0" indent="0" algn="l" rtl="0">
                        <a:spcBef>
                          <a:spcPts val="0"/>
                        </a:spcBef>
                        <a:spcAft>
                          <a:spcPts val="0"/>
                        </a:spcAft>
                        <a:buNone/>
                      </a:pPr>
                      <a:r>
                        <a:rPr lang="en-US" sz="2000" b="1">
                          <a:solidFill>
                            <a:srgbClr val="980000"/>
                          </a:solidFill>
                        </a:rPr>
                        <a:t>Writing</a:t>
                      </a:r>
                      <a:endParaRPr sz="2000" b="1">
                        <a:solidFill>
                          <a:srgbClr val="980000"/>
                        </a:solidFill>
                      </a:endParaRPr>
                    </a:p>
                  </a:txBody>
                  <a:tcPr marL="91425" marR="91425" marT="91425" marB="91425"/>
                </a:tc>
                <a:tc>
                  <a:txBody>
                    <a:bodyPr/>
                    <a:lstStyle/>
                    <a:p>
                      <a:pPr marL="457200" lvl="0" indent="-349250" algn="l" rtl="0">
                        <a:lnSpc>
                          <a:spcPct val="115000"/>
                        </a:lnSpc>
                        <a:spcBef>
                          <a:spcPts val="0"/>
                        </a:spcBef>
                        <a:spcAft>
                          <a:spcPts val="0"/>
                        </a:spcAft>
                        <a:buClr>
                          <a:schemeClr val="dk1"/>
                        </a:buClr>
                        <a:buSzPts val="1900"/>
                        <a:buChar char="●"/>
                      </a:pPr>
                      <a:r>
                        <a:rPr lang="en-US" sz="1900" b="1">
                          <a:solidFill>
                            <a:schemeClr val="dk1"/>
                          </a:solidFill>
                        </a:rPr>
                        <a:t>Low-Tech: </a:t>
                      </a:r>
                      <a:r>
                        <a:rPr lang="en-US" sz="1900">
                          <a:solidFill>
                            <a:schemeClr val="dk1"/>
                          </a:solidFill>
                        </a:rPr>
                        <a:t>pencil grips, slant boards, adapted paper, graphic organizers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b="1">
                          <a:solidFill>
                            <a:schemeClr val="dk1"/>
                          </a:solidFill>
                        </a:rPr>
                        <a:t>Mid-Tech:</a:t>
                      </a:r>
                      <a:r>
                        <a:rPr lang="en-US" sz="1900">
                          <a:solidFill>
                            <a:schemeClr val="dk1"/>
                          </a:solidFill>
                        </a:rPr>
                        <a:t> electronic spell checkers, word prediction, portable word processors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b="1">
                          <a:solidFill>
                            <a:schemeClr val="dk1"/>
                          </a:solidFill>
                        </a:rPr>
                        <a:t>High-Tech:</a:t>
                      </a:r>
                      <a:r>
                        <a:rPr lang="en-US" sz="1900">
                          <a:solidFill>
                            <a:schemeClr val="dk1"/>
                          </a:solidFill>
                        </a:rPr>
                        <a:t> speech-to-text software, word processing with built in accessibility tools, alternative keyboards, writing support apps</a:t>
                      </a:r>
                      <a:endParaRPr sz="1900"/>
                    </a:p>
                  </a:txBody>
                  <a:tcPr marL="91425" marR="91425" marT="91425" marB="91425"/>
                </a:tc>
                <a:extLst>
                  <a:ext uri="{0D108BD9-81ED-4DB2-BD59-A6C34878D82A}">
                    <a16:rowId xmlns:a16="http://schemas.microsoft.com/office/drawing/2014/main" val="10000"/>
                  </a:ext>
                </a:extLst>
              </a:tr>
              <a:tr h="858875">
                <a:tc>
                  <a:txBody>
                    <a:bodyPr/>
                    <a:lstStyle/>
                    <a:p>
                      <a:pPr marL="0" lvl="0" indent="0" algn="l" rtl="0">
                        <a:spcBef>
                          <a:spcPts val="0"/>
                        </a:spcBef>
                        <a:spcAft>
                          <a:spcPts val="0"/>
                        </a:spcAft>
                        <a:buNone/>
                      </a:pPr>
                      <a:r>
                        <a:rPr lang="en-US" sz="2000" b="1">
                          <a:solidFill>
                            <a:srgbClr val="980000"/>
                          </a:solidFill>
                        </a:rPr>
                        <a:t>Social Studies</a:t>
                      </a:r>
                      <a:endParaRPr sz="2000" b="1">
                        <a:solidFill>
                          <a:srgbClr val="980000"/>
                        </a:solidFill>
                      </a:endParaRPr>
                    </a:p>
                  </a:txBody>
                  <a:tcPr marL="91425" marR="91425" marT="91425" marB="91425"/>
                </a:tc>
                <a:tc>
                  <a:txBody>
                    <a:bodyPr/>
                    <a:lstStyle/>
                    <a:p>
                      <a:pPr marL="457200" lvl="0" indent="-349250" algn="l" rtl="0">
                        <a:lnSpc>
                          <a:spcPct val="115000"/>
                        </a:lnSpc>
                        <a:spcBef>
                          <a:spcPts val="0"/>
                        </a:spcBef>
                        <a:spcAft>
                          <a:spcPts val="0"/>
                        </a:spcAft>
                        <a:buClr>
                          <a:schemeClr val="dk1"/>
                        </a:buClr>
                        <a:buSzPts val="1900"/>
                        <a:buChar char="●"/>
                      </a:pPr>
                      <a:r>
                        <a:rPr lang="en-US" sz="1900" b="1">
                          <a:solidFill>
                            <a:schemeClr val="dk1"/>
                          </a:solidFill>
                        </a:rPr>
                        <a:t>Low-Tech: </a:t>
                      </a:r>
                      <a:r>
                        <a:rPr lang="en-US" sz="1900">
                          <a:solidFill>
                            <a:schemeClr val="dk1"/>
                          </a:solidFill>
                        </a:rPr>
                        <a:t>timelines with visuals, adapted maps, graphic organizers for historical events or concepts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b="1">
                          <a:solidFill>
                            <a:schemeClr val="dk1"/>
                          </a:solidFill>
                        </a:rPr>
                        <a:t>Mid-Tech:</a:t>
                      </a:r>
                      <a:r>
                        <a:rPr lang="en-US" sz="1900">
                          <a:solidFill>
                            <a:schemeClr val="dk1"/>
                          </a:solidFill>
                        </a:rPr>
                        <a:t> documentaries with closed captions, portable voice recorders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b="1">
                          <a:solidFill>
                            <a:schemeClr val="dk1"/>
                          </a:solidFill>
                        </a:rPr>
                        <a:t>High-Tech:</a:t>
                      </a:r>
                      <a:r>
                        <a:rPr lang="en-US" sz="1900">
                          <a:solidFill>
                            <a:schemeClr val="dk1"/>
                          </a:solidFill>
                        </a:rPr>
                        <a:t> interactive geography maps, digital timeline tools, virtual field trips to museums or historical sites</a:t>
                      </a:r>
                      <a:endParaRPr sz="1900"/>
                    </a:p>
                  </a:txBody>
                  <a:tcPr marL="91425" marR="91425" marT="91425" marB="91425"/>
                </a:tc>
                <a:extLst>
                  <a:ext uri="{0D108BD9-81ED-4DB2-BD59-A6C34878D82A}">
                    <a16:rowId xmlns:a16="http://schemas.microsoft.com/office/drawing/2014/main" val="10001"/>
                  </a:ext>
                </a:extLst>
              </a:tr>
              <a:tr h="858875">
                <a:tc>
                  <a:txBody>
                    <a:bodyPr/>
                    <a:lstStyle/>
                    <a:p>
                      <a:pPr marL="0" lvl="0" indent="0" algn="l" rtl="0">
                        <a:spcBef>
                          <a:spcPts val="0"/>
                        </a:spcBef>
                        <a:spcAft>
                          <a:spcPts val="0"/>
                        </a:spcAft>
                        <a:buNone/>
                      </a:pPr>
                      <a:r>
                        <a:rPr lang="en-US" sz="2000" b="1">
                          <a:solidFill>
                            <a:srgbClr val="980000"/>
                          </a:solidFill>
                        </a:rPr>
                        <a:t>Science</a:t>
                      </a:r>
                      <a:endParaRPr sz="2000" b="1">
                        <a:solidFill>
                          <a:srgbClr val="980000"/>
                        </a:solidFill>
                      </a:endParaRPr>
                    </a:p>
                  </a:txBody>
                  <a:tcPr marL="91425" marR="91425" marT="91425" marB="91425"/>
                </a:tc>
                <a:tc>
                  <a:txBody>
                    <a:bodyPr/>
                    <a:lstStyle/>
                    <a:p>
                      <a:pPr marL="457200" lvl="0" indent="-349250" algn="l" rtl="0">
                        <a:lnSpc>
                          <a:spcPct val="115000"/>
                        </a:lnSpc>
                        <a:spcBef>
                          <a:spcPts val="0"/>
                        </a:spcBef>
                        <a:spcAft>
                          <a:spcPts val="0"/>
                        </a:spcAft>
                        <a:buClr>
                          <a:schemeClr val="dk1"/>
                        </a:buClr>
                        <a:buSzPts val="1900"/>
                        <a:buChar char="●"/>
                      </a:pPr>
                      <a:r>
                        <a:rPr lang="en-US" sz="1900" b="1" dirty="0">
                          <a:solidFill>
                            <a:schemeClr val="dk1"/>
                          </a:solidFill>
                        </a:rPr>
                        <a:t>Low-Tech: </a:t>
                      </a:r>
                      <a:r>
                        <a:rPr lang="en-US" sz="1900" dirty="0">
                          <a:solidFill>
                            <a:schemeClr val="dk1"/>
                          </a:solidFill>
                        </a:rPr>
                        <a:t>color-coded lab materials for sorting/organization, handheld magnifiers</a:t>
                      </a:r>
                      <a:endParaRPr sz="1900" dirty="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b="1" dirty="0">
                          <a:solidFill>
                            <a:schemeClr val="dk1"/>
                          </a:solidFill>
                        </a:rPr>
                        <a:t>Mid-Tech:</a:t>
                      </a:r>
                      <a:r>
                        <a:rPr lang="en-US" sz="1900" dirty="0">
                          <a:solidFill>
                            <a:schemeClr val="dk1"/>
                          </a:solidFill>
                        </a:rPr>
                        <a:t> talking thermometers and calculators, microscopes with camera display</a:t>
                      </a:r>
                      <a:endParaRPr sz="1900" dirty="0">
                        <a:solidFill>
                          <a:schemeClr val="dk1"/>
                        </a:solidFill>
                      </a:endParaRPr>
                    </a:p>
                    <a:p>
                      <a:pPr marL="457200" lvl="0" indent="-349250" algn="l" rtl="0">
                        <a:lnSpc>
                          <a:spcPct val="115000"/>
                        </a:lnSpc>
                        <a:spcBef>
                          <a:spcPts val="0"/>
                        </a:spcBef>
                        <a:spcAft>
                          <a:spcPts val="0"/>
                        </a:spcAft>
                        <a:buClr>
                          <a:schemeClr val="dk1"/>
                        </a:buClr>
                        <a:buSzPts val="1900"/>
                        <a:buChar char="●"/>
                      </a:pPr>
                      <a:r>
                        <a:rPr lang="en-US" sz="1900" b="1" dirty="0">
                          <a:solidFill>
                            <a:schemeClr val="dk1"/>
                          </a:solidFill>
                        </a:rPr>
                        <a:t>High-Tech:</a:t>
                      </a:r>
                      <a:r>
                        <a:rPr lang="en-US" sz="1900" dirty="0">
                          <a:solidFill>
                            <a:schemeClr val="dk1"/>
                          </a:solidFill>
                        </a:rPr>
                        <a:t> interactive science simulations, virtual labs</a:t>
                      </a:r>
                      <a:endParaRPr sz="1900" dirty="0"/>
                    </a:p>
                  </a:txBody>
                  <a:tcPr marL="91425" marR="91425" marT="91425" marB="91425"/>
                </a:tc>
                <a:extLst>
                  <a:ext uri="{0D108BD9-81ED-4DB2-BD59-A6C34878D82A}">
                    <a16:rowId xmlns:a16="http://schemas.microsoft.com/office/drawing/2014/main" val="10002"/>
                  </a:ext>
                </a:extLst>
              </a:tr>
            </a:tbl>
          </a:graphicData>
        </a:graphic>
      </p:graphicFrame>
      <p:sp>
        <p:nvSpPr>
          <p:cNvPr id="225" name="Google Shape;225;g37bab12dbf4_1_32"/>
          <p:cNvSpPr txBox="1"/>
          <p:nvPr/>
        </p:nvSpPr>
        <p:spPr>
          <a:xfrm>
            <a:off x="2811525" y="6316600"/>
            <a:ext cx="9071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rgbClr val="0000FF"/>
                </a:solidFill>
              </a:rPr>
              <a:t>With the right tools, every student can succeed!</a:t>
            </a:r>
            <a:endParaRPr sz="3000" b="1">
              <a:solidFill>
                <a:srgbClr val="0000FF"/>
              </a:solidFill>
            </a:endParaRPr>
          </a:p>
        </p:txBody>
      </p:sp>
      <p:sp>
        <p:nvSpPr>
          <p:cNvPr id="226" name="Google Shape;226;g37bab12dbf4_1_3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bab12dbf4_1_68"/>
          <p:cNvSpPr txBox="1">
            <a:spLocks noGrp="1"/>
          </p:cNvSpPr>
          <p:nvPr>
            <p:ph type="title"/>
          </p:nvPr>
        </p:nvSpPr>
        <p:spPr>
          <a:xfrm>
            <a:off x="452275" y="0"/>
            <a:ext cx="11430300" cy="74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Examples of AT Across Disciplines and Domains </a:t>
            </a:r>
            <a:r>
              <a:rPr lang="en-US" sz="2000"/>
              <a:t>(3 of 4)</a:t>
            </a:r>
            <a:endParaRPr/>
          </a:p>
        </p:txBody>
      </p:sp>
      <p:graphicFrame>
        <p:nvGraphicFramePr>
          <p:cNvPr id="232" name="Google Shape;232;g37bab12dbf4_1_68"/>
          <p:cNvGraphicFramePr/>
          <p:nvPr/>
        </p:nvGraphicFramePr>
        <p:xfrm>
          <a:off x="93300" y="842875"/>
          <a:ext cx="11972075" cy="5989025"/>
        </p:xfrm>
        <a:graphic>
          <a:graphicData uri="http://schemas.openxmlformats.org/drawingml/2006/table">
            <a:tbl>
              <a:tblPr>
                <a:noFill/>
                <a:tableStyleId>{31B8CE22-18C6-440C-9196-E687623E8FE0}</a:tableStyleId>
              </a:tblPr>
              <a:tblGrid>
                <a:gridCol w="1997225">
                  <a:extLst>
                    <a:ext uri="{9D8B030D-6E8A-4147-A177-3AD203B41FA5}">
                      <a16:colId xmlns:a16="http://schemas.microsoft.com/office/drawing/2014/main" val="20000"/>
                    </a:ext>
                  </a:extLst>
                </a:gridCol>
                <a:gridCol w="9974850">
                  <a:extLst>
                    <a:ext uri="{9D8B030D-6E8A-4147-A177-3AD203B41FA5}">
                      <a16:colId xmlns:a16="http://schemas.microsoft.com/office/drawing/2014/main" val="20001"/>
                    </a:ext>
                  </a:extLst>
                </a:gridCol>
              </a:tblGrid>
              <a:tr h="1778725">
                <a:tc>
                  <a:txBody>
                    <a:bodyPr/>
                    <a:lstStyle/>
                    <a:p>
                      <a:pPr marL="0" lvl="0" indent="0" algn="l" rtl="0">
                        <a:spcBef>
                          <a:spcPts val="0"/>
                        </a:spcBef>
                        <a:spcAft>
                          <a:spcPts val="0"/>
                        </a:spcAft>
                        <a:buNone/>
                      </a:pPr>
                      <a:r>
                        <a:rPr lang="en-US" sz="2000" b="1">
                          <a:solidFill>
                            <a:srgbClr val="980000"/>
                          </a:solidFill>
                        </a:rPr>
                        <a:t>Music</a:t>
                      </a:r>
                      <a:endParaRPr sz="2000" b="1">
                        <a:solidFill>
                          <a:srgbClr val="980000"/>
                        </a:solidFill>
                      </a:endParaRPr>
                    </a:p>
                  </a:txBody>
                  <a:tcPr marL="91425" marR="91425" marT="91425" marB="91425"/>
                </a:tc>
                <a:tc>
                  <a:txBody>
                    <a:bodyPr/>
                    <a:lstStyle/>
                    <a:p>
                      <a:pPr marL="457200" lvl="0" indent="-342900" algn="l" rtl="0">
                        <a:lnSpc>
                          <a:spcPct val="100000"/>
                        </a:lnSpc>
                        <a:spcBef>
                          <a:spcPts val="0"/>
                        </a:spcBef>
                        <a:spcAft>
                          <a:spcPts val="0"/>
                        </a:spcAft>
                        <a:buClr>
                          <a:schemeClr val="dk1"/>
                        </a:buClr>
                        <a:buSzPts val="1800"/>
                        <a:buChar char="●"/>
                      </a:pPr>
                      <a:r>
                        <a:rPr lang="en-US" sz="1800" b="1">
                          <a:solidFill>
                            <a:schemeClr val="dk1"/>
                          </a:solidFill>
                        </a:rPr>
                        <a:t>Low-Tech: </a:t>
                      </a:r>
                      <a:r>
                        <a:rPr lang="en-US" sz="1800">
                          <a:solidFill>
                            <a:schemeClr val="dk1"/>
                          </a:solidFill>
                        </a:rPr>
                        <a:t>color-coded music sheets or instruments, adapted grips for drumsticks or mallets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800" b="1">
                          <a:solidFill>
                            <a:schemeClr val="dk1"/>
                          </a:solidFill>
                        </a:rPr>
                        <a:t>Mid-Tech:</a:t>
                      </a:r>
                      <a:r>
                        <a:rPr lang="en-US" sz="1800">
                          <a:solidFill>
                            <a:schemeClr val="dk1"/>
                          </a:solidFill>
                        </a:rPr>
                        <a:t> electronic keyboards with labeled keys, portable music players, digital metronomes with visual cues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800" b="1">
                          <a:solidFill>
                            <a:schemeClr val="dk1"/>
                          </a:solidFill>
                        </a:rPr>
                        <a:t>High-Tech:</a:t>
                      </a:r>
                      <a:r>
                        <a:rPr lang="en-US" sz="1800">
                          <a:solidFill>
                            <a:schemeClr val="dk1"/>
                          </a:solidFill>
                        </a:rPr>
                        <a:t> composition software, switch-adapted musical instruments, iPad music apps</a:t>
                      </a:r>
                      <a:endParaRPr sz="1800"/>
                    </a:p>
                  </a:txBody>
                  <a:tcPr marL="91425" marR="91425" marT="91425" marB="91425"/>
                </a:tc>
                <a:extLst>
                  <a:ext uri="{0D108BD9-81ED-4DB2-BD59-A6C34878D82A}">
                    <a16:rowId xmlns:a16="http://schemas.microsoft.com/office/drawing/2014/main" val="10000"/>
                  </a:ext>
                </a:extLst>
              </a:tr>
              <a:tr h="2105150">
                <a:tc>
                  <a:txBody>
                    <a:bodyPr/>
                    <a:lstStyle/>
                    <a:p>
                      <a:pPr marL="0" lvl="0" indent="0" algn="l" rtl="0">
                        <a:spcBef>
                          <a:spcPts val="0"/>
                        </a:spcBef>
                        <a:spcAft>
                          <a:spcPts val="0"/>
                        </a:spcAft>
                        <a:buNone/>
                      </a:pPr>
                      <a:r>
                        <a:rPr lang="en-US" sz="2000" b="1">
                          <a:solidFill>
                            <a:srgbClr val="980000"/>
                          </a:solidFill>
                        </a:rPr>
                        <a:t>Art</a:t>
                      </a:r>
                      <a:endParaRPr sz="2000" b="1">
                        <a:solidFill>
                          <a:srgbClr val="980000"/>
                        </a:solidFill>
                      </a:endParaRPr>
                    </a:p>
                  </a:txBody>
                  <a:tcPr marL="91425" marR="91425" marT="91425" marB="91425"/>
                </a:tc>
                <a:tc>
                  <a:txBody>
                    <a:bodyPr/>
                    <a:lstStyle/>
                    <a:p>
                      <a:pPr marL="457200" lvl="0" indent="-342900" algn="l" rtl="0">
                        <a:lnSpc>
                          <a:spcPct val="100000"/>
                        </a:lnSpc>
                        <a:spcBef>
                          <a:spcPts val="0"/>
                        </a:spcBef>
                        <a:spcAft>
                          <a:spcPts val="0"/>
                        </a:spcAft>
                        <a:buClr>
                          <a:schemeClr val="dk1"/>
                        </a:buClr>
                        <a:buSzPts val="1800"/>
                        <a:buChar char="●"/>
                      </a:pPr>
                      <a:r>
                        <a:rPr lang="en-US" sz="1800" b="1">
                          <a:solidFill>
                            <a:schemeClr val="dk1"/>
                          </a:solidFill>
                        </a:rPr>
                        <a:t>Low-Tech: </a:t>
                      </a:r>
                      <a:r>
                        <a:rPr lang="en-US" sz="1800">
                          <a:solidFill>
                            <a:schemeClr val="dk1"/>
                          </a:solidFill>
                        </a:rPr>
                        <a:t>adaptive paint brushes or scissors, templates or stencils, raised-line drawing paper, visual step-by-step guides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800" b="1">
                          <a:solidFill>
                            <a:schemeClr val="dk1"/>
                          </a:solidFill>
                        </a:rPr>
                        <a:t>Mid-Tech:</a:t>
                      </a:r>
                      <a:r>
                        <a:rPr lang="en-US" sz="1800">
                          <a:solidFill>
                            <a:schemeClr val="dk1"/>
                          </a:solidFill>
                        </a:rPr>
                        <a:t> battery-operated scissors or spinning paint tools, light boxes for tracing, adapted easels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800" b="1">
                          <a:solidFill>
                            <a:schemeClr val="dk1"/>
                          </a:solidFill>
                        </a:rPr>
                        <a:t>High-Tech:</a:t>
                      </a:r>
                      <a:r>
                        <a:rPr lang="en-US" sz="1800">
                          <a:solidFill>
                            <a:schemeClr val="dk1"/>
                          </a:solidFill>
                        </a:rPr>
                        <a:t> digital art tools with stylus or touch controls, switch-adapted pottery wheels, reality art apps for exploration and design</a:t>
                      </a:r>
                      <a:endParaRPr sz="1800" b="1">
                        <a:solidFill>
                          <a:schemeClr val="dk1"/>
                        </a:solidFill>
                      </a:endParaRPr>
                    </a:p>
                  </a:txBody>
                  <a:tcPr marL="91425" marR="91425" marT="91425" marB="91425"/>
                </a:tc>
                <a:extLst>
                  <a:ext uri="{0D108BD9-81ED-4DB2-BD59-A6C34878D82A}">
                    <a16:rowId xmlns:a16="http://schemas.microsoft.com/office/drawing/2014/main" val="10001"/>
                  </a:ext>
                </a:extLst>
              </a:tr>
              <a:tr h="2105150">
                <a:tc>
                  <a:txBody>
                    <a:bodyPr/>
                    <a:lstStyle/>
                    <a:p>
                      <a:pPr marL="0" lvl="0" indent="0" algn="l" rtl="0">
                        <a:spcBef>
                          <a:spcPts val="0"/>
                        </a:spcBef>
                        <a:spcAft>
                          <a:spcPts val="0"/>
                        </a:spcAft>
                        <a:buNone/>
                      </a:pPr>
                      <a:r>
                        <a:rPr lang="en-US" sz="2000" b="1">
                          <a:solidFill>
                            <a:srgbClr val="980000"/>
                          </a:solidFill>
                        </a:rPr>
                        <a:t>Physical Education (PE)</a:t>
                      </a:r>
                      <a:endParaRPr sz="2000" b="1">
                        <a:solidFill>
                          <a:srgbClr val="980000"/>
                        </a:solidFill>
                      </a:endParaRPr>
                    </a:p>
                  </a:txBody>
                  <a:tcPr marL="91425" marR="91425" marT="91425" marB="91425"/>
                </a:tc>
                <a:tc>
                  <a:txBody>
                    <a:bodyPr/>
                    <a:lstStyle/>
                    <a:p>
                      <a:pPr marL="457200" lvl="0" indent="-342900" algn="l" rtl="0">
                        <a:lnSpc>
                          <a:spcPct val="100000"/>
                        </a:lnSpc>
                        <a:spcBef>
                          <a:spcPts val="0"/>
                        </a:spcBef>
                        <a:spcAft>
                          <a:spcPts val="0"/>
                        </a:spcAft>
                        <a:buClr>
                          <a:schemeClr val="dk1"/>
                        </a:buClr>
                        <a:buSzPts val="1800"/>
                        <a:buChar char="●"/>
                      </a:pPr>
                      <a:r>
                        <a:rPr lang="en-US" sz="1800" b="1" dirty="0">
                          <a:solidFill>
                            <a:schemeClr val="dk1"/>
                          </a:solidFill>
                        </a:rPr>
                        <a:t>Low-Tech: </a:t>
                      </a:r>
                      <a:r>
                        <a:rPr lang="en-US" sz="1800" dirty="0">
                          <a:solidFill>
                            <a:schemeClr val="dk1"/>
                          </a:solidFill>
                        </a:rPr>
                        <a:t>bright colored or larger balls, tactile markers or floor guides, adapted handles for bats, rackets or jump ropes</a:t>
                      </a:r>
                      <a:endParaRPr sz="1800"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800" b="1" dirty="0">
                          <a:solidFill>
                            <a:schemeClr val="dk1"/>
                          </a:solidFill>
                        </a:rPr>
                        <a:t>Mid-Tech:</a:t>
                      </a:r>
                      <a:r>
                        <a:rPr lang="en-US" sz="1800" dirty="0">
                          <a:solidFill>
                            <a:schemeClr val="dk1"/>
                          </a:solidFill>
                        </a:rPr>
                        <a:t> heart rate monitors with visual or auditory cues, electronic scoreboards or timers</a:t>
                      </a:r>
                      <a:endParaRPr sz="1800"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800" b="1" dirty="0">
                          <a:solidFill>
                            <a:schemeClr val="dk1"/>
                          </a:solidFill>
                        </a:rPr>
                        <a:t>High-Tech:</a:t>
                      </a:r>
                      <a:r>
                        <a:rPr lang="en-US" sz="1800" dirty="0">
                          <a:solidFill>
                            <a:schemeClr val="dk1"/>
                          </a:solidFill>
                        </a:rPr>
                        <a:t> interactive video games for adaptive movement, virtual reality fitness apps, motion sensors with feedback</a:t>
                      </a:r>
                      <a:endParaRPr sz="1800" b="1" dirty="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233" name="Google Shape;233;g37bab12dbf4_1_68"/>
          <p:cNvSpPr txBox="1"/>
          <p:nvPr/>
        </p:nvSpPr>
        <p:spPr>
          <a:xfrm>
            <a:off x="2811525" y="6316600"/>
            <a:ext cx="9071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rgbClr val="0000FF"/>
                </a:solidFill>
              </a:rPr>
              <a:t>With the right tools, every student can succeed!</a:t>
            </a:r>
            <a:endParaRPr sz="3000" b="1">
              <a:solidFill>
                <a:srgbClr val="0000FF"/>
              </a:solidFill>
            </a:endParaRPr>
          </a:p>
        </p:txBody>
      </p:sp>
      <p:sp>
        <p:nvSpPr>
          <p:cNvPr id="234" name="Google Shape;234;g37bab12dbf4_1_6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7bab12dbf4_1_61"/>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Examples of AT Across Disciplines and Domains </a:t>
            </a:r>
            <a:r>
              <a:rPr lang="en-US" sz="2000"/>
              <a:t>(4 of 4)</a:t>
            </a:r>
            <a:endParaRPr/>
          </a:p>
        </p:txBody>
      </p:sp>
      <p:graphicFrame>
        <p:nvGraphicFramePr>
          <p:cNvPr id="240" name="Google Shape;240;g37bab12dbf4_1_61"/>
          <p:cNvGraphicFramePr/>
          <p:nvPr/>
        </p:nvGraphicFramePr>
        <p:xfrm>
          <a:off x="172536" y="893627"/>
          <a:ext cx="11802025" cy="5394840"/>
        </p:xfrm>
        <a:graphic>
          <a:graphicData uri="http://schemas.openxmlformats.org/drawingml/2006/table">
            <a:tbl>
              <a:tblPr>
                <a:noFill/>
                <a:tableStyleId>{31B8CE22-18C6-440C-9196-E687623E8FE0}</a:tableStyleId>
              </a:tblPr>
              <a:tblGrid>
                <a:gridCol w="2406025">
                  <a:extLst>
                    <a:ext uri="{9D8B030D-6E8A-4147-A177-3AD203B41FA5}">
                      <a16:colId xmlns:a16="http://schemas.microsoft.com/office/drawing/2014/main" val="20000"/>
                    </a:ext>
                  </a:extLst>
                </a:gridCol>
                <a:gridCol w="9396000">
                  <a:extLst>
                    <a:ext uri="{9D8B030D-6E8A-4147-A177-3AD203B41FA5}">
                      <a16:colId xmlns:a16="http://schemas.microsoft.com/office/drawing/2014/main" val="20001"/>
                    </a:ext>
                  </a:extLst>
                </a:gridCol>
              </a:tblGrid>
              <a:tr h="858875">
                <a:tc>
                  <a:txBody>
                    <a:bodyPr/>
                    <a:lstStyle/>
                    <a:p>
                      <a:pPr marL="0" lvl="0" indent="0" algn="l" rtl="0">
                        <a:spcBef>
                          <a:spcPts val="0"/>
                        </a:spcBef>
                        <a:spcAft>
                          <a:spcPts val="0"/>
                        </a:spcAft>
                        <a:buNone/>
                      </a:pPr>
                      <a:r>
                        <a:rPr lang="en-US" sz="2000" b="1">
                          <a:solidFill>
                            <a:srgbClr val="980000"/>
                          </a:solidFill>
                        </a:rPr>
                        <a:t>Social Emotional Behavior &amp; Executive Functioning</a:t>
                      </a:r>
                      <a:endParaRPr sz="2000" b="1">
                        <a:solidFill>
                          <a:srgbClr val="980000"/>
                        </a:solidFill>
                      </a:endParaRPr>
                    </a:p>
                  </a:txBody>
                  <a:tcPr marL="91425" marR="91425" marT="91425" marB="91425"/>
                </a:tc>
                <a:tc>
                  <a:txBody>
                    <a:bodyPr/>
                    <a:lstStyle/>
                    <a:p>
                      <a:pPr marL="457200" lvl="0" indent="-342900" algn="l" rtl="0">
                        <a:spcBef>
                          <a:spcPts val="0"/>
                        </a:spcBef>
                        <a:spcAft>
                          <a:spcPts val="0"/>
                        </a:spcAft>
                        <a:buClr>
                          <a:schemeClr val="dk1"/>
                        </a:buClr>
                        <a:buSzPts val="1800"/>
                        <a:buChar char="●"/>
                      </a:pPr>
                      <a:r>
                        <a:rPr lang="en-US" sz="1800" b="1">
                          <a:solidFill>
                            <a:schemeClr val="dk1"/>
                          </a:solidFill>
                        </a:rPr>
                        <a:t>Low-Tech: </a:t>
                      </a:r>
                      <a:r>
                        <a:rPr lang="en-US" sz="1800">
                          <a:solidFill>
                            <a:schemeClr val="dk1"/>
                          </a:solidFill>
                        </a:rPr>
                        <a:t>visual schedules, first-then boards, sensory fidgets, paper planners</a:t>
                      </a:r>
                      <a:endParaRPr sz="1800">
                        <a:solidFill>
                          <a:schemeClr val="dk1"/>
                        </a:solidFill>
                      </a:endParaRPr>
                    </a:p>
                    <a:p>
                      <a:pPr marL="457200" lvl="0" indent="-342900" algn="l" rtl="0">
                        <a:spcBef>
                          <a:spcPts val="0"/>
                        </a:spcBef>
                        <a:spcAft>
                          <a:spcPts val="0"/>
                        </a:spcAft>
                        <a:buClr>
                          <a:schemeClr val="dk1"/>
                        </a:buClr>
                        <a:buSzPts val="1800"/>
                        <a:buChar char="●"/>
                      </a:pPr>
                      <a:r>
                        <a:rPr lang="en-US" sz="1800" b="1">
                          <a:solidFill>
                            <a:schemeClr val="dk1"/>
                          </a:solidFill>
                        </a:rPr>
                        <a:t>Mid-Tech:</a:t>
                      </a:r>
                      <a:r>
                        <a:rPr lang="en-US" sz="1800">
                          <a:solidFill>
                            <a:schemeClr val="dk1"/>
                          </a:solidFill>
                        </a:rPr>
                        <a:t> timers with visual or auditory cues, reinforcement systems, calm-down music or location, digital calendars with or without alarms, smart pens</a:t>
                      </a:r>
                      <a:endParaRPr sz="1800">
                        <a:solidFill>
                          <a:schemeClr val="dk1"/>
                        </a:solidFill>
                      </a:endParaRPr>
                    </a:p>
                    <a:p>
                      <a:pPr marL="457200" lvl="0" indent="-342900" algn="l" rtl="0">
                        <a:spcBef>
                          <a:spcPts val="0"/>
                        </a:spcBef>
                        <a:spcAft>
                          <a:spcPts val="0"/>
                        </a:spcAft>
                        <a:buClr>
                          <a:schemeClr val="dk1"/>
                        </a:buClr>
                        <a:buSzPts val="1800"/>
                        <a:buChar char="●"/>
                      </a:pPr>
                      <a:r>
                        <a:rPr lang="en-US" sz="1800" b="1">
                          <a:solidFill>
                            <a:schemeClr val="dk1"/>
                          </a:solidFill>
                        </a:rPr>
                        <a:t>High-Tech:</a:t>
                      </a:r>
                      <a:r>
                        <a:rPr lang="en-US" sz="1800">
                          <a:solidFill>
                            <a:schemeClr val="dk1"/>
                          </a:solidFill>
                        </a:rPr>
                        <a:t> behavior tracking apps, wearable tech for self-regulation, virtual reality for practicing coping strategies, task management apps, virtual assistants for reminders</a:t>
                      </a:r>
                      <a:endParaRPr sz="1800"/>
                    </a:p>
                  </a:txBody>
                  <a:tcPr marL="91425" marR="91425" marT="91425" marB="91425"/>
                </a:tc>
                <a:extLst>
                  <a:ext uri="{0D108BD9-81ED-4DB2-BD59-A6C34878D82A}">
                    <a16:rowId xmlns:a16="http://schemas.microsoft.com/office/drawing/2014/main" val="10000"/>
                  </a:ext>
                </a:extLst>
              </a:tr>
              <a:tr h="858875">
                <a:tc>
                  <a:txBody>
                    <a:bodyPr/>
                    <a:lstStyle/>
                    <a:p>
                      <a:pPr marL="0" lvl="0" indent="0" algn="l" rtl="0">
                        <a:spcBef>
                          <a:spcPts val="0"/>
                        </a:spcBef>
                        <a:spcAft>
                          <a:spcPts val="0"/>
                        </a:spcAft>
                        <a:buNone/>
                      </a:pPr>
                      <a:r>
                        <a:rPr lang="en-US" sz="2000" b="1">
                          <a:solidFill>
                            <a:srgbClr val="980000"/>
                          </a:solidFill>
                        </a:rPr>
                        <a:t>Employability</a:t>
                      </a:r>
                      <a:endParaRPr sz="2000" b="1">
                        <a:solidFill>
                          <a:srgbClr val="980000"/>
                        </a:solidFill>
                      </a:endParaRPr>
                    </a:p>
                  </a:txBody>
                  <a:tcPr marL="91425" marR="91425" marT="91425" marB="91425"/>
                </a:tc>
                <a:tc>
                  <a:txBody>
                    <a:bodyPr/>
                    <a:lstStyle/>
                    <a:p>
                      <a:pPr marL="457200" lvl="0" indent="-342900" algn="l" rtl="0">
                        <a:spcBef>
                          <a:spcPts val="0"/>
                        </a:spcBef>
                        <a:spcAft>
                          <a:spcPts val="0"/>
                        </a:spcAft>
                        <a:buClr>
                          <a:schemeClr val="dk1"/>
                        </a:buClr>
                        <a:buSzPts val="1800"/>
                        <a:buChar char="●"/>
                      </a:pPr>
                      <a:r>
                        <a:rPr lang="en-US" sz="1800" b="1">
                          <a:solidFill>
                            <a:schemeClr val="dk1"/>
                          </a:solidFill>
                        </a:rPr>
                        <a:t>Low-Tech: </a:t>
                      </a:r>
                      <a:r>
                        <a:rPr lang="en-US" sz="1800">
                          <a:solidFill>
                            <a:schemeClr val="dk1"/>
                          </a:solidFill>
                        </a:rPr>
                        <a:t>visual step-by-step instructions, check-off lists, communication board with work related words or phrases, ergonomic furniture (ex. standing desk), ramp/elevator</a:t>
                      </a:r>
                      <a:endParaRPr sz="1800">
                        <a:solidFill>
                          <a:schemeClr val="dk1"/>
                        </a:solidFill>
                      </a:endParaRPr>
                    </a:p>
                    <a:p>
                      <a:pPr marL="457200" lvl="0" indent="-342900" algn="l" rtl="0">
                        <a:spcBef>
                          <a:spcPts val="0"/>
                        </a:spcBef>
                        <a:spcAft>
                          <a:spcPts val="0"/>
                        </a:spcAft>
                        <a:buClr>
                          <a:schemeClr val="dk1"/>
                        </a:buClr>
                        <a:buSzPts val="1800"/>
                        <a:buChar char="●"/>
                      </a:pPr>
                      <a:r>
                        <a:rPr lang="en-US" sz="1800" b="1">
                          <a:solidFill>
                            <a:schemeClr val="dk1"/>
                          </a:solidFill>
                        </a:rPr>
                        <a:t>Mid-Tech:</a:t>
                      </a:r>
                      <a:r>
                        <a:rPr lang="en-US" sz="1800">
                          <a:solidFill>
                            <a:schemeClr val="dk1"/>
                          </a:solidFill>
                        </a:rPr>
                        <a:t> portable magnifiers, single switch tools like staplers or paper shredders, digital voice recorders or voicemail transcription software, tactile graphics (Braille)</a:t>
                      </a:r>
                      <a:endParaRPr sz="1800">
                        <a:solidFill>
                          <a:schemeClr val="dk1"/>
                        </a:solidFill>
                      </a:endParaRPr>
                    </a:p>
                    <a:p>
                      <a:pPr marL="457200" lvl="0" indent="-342900" algn="l" rtl="0">
                        <a:spcBef>
                          <a:spcPts val="0"/>
                        </a:spcBef>
                        <a:spcAft>
                          <a:spcPts val="0"/>
                        </a:spcAft>
                        <a:buClr>
                          <a:schemeClr val="dk1"/>
                        </a:buClr>
                        <a:buSzPts val="1800"/>
                        <a:buChar char="●"/>
                      </a:pPr>
                      <a:r>
                        <a:rPr lang="en-US" sz="1800" b="1">
                          <a:solidFill>
                            <a:schemeClr val="dk1"/>
                          </a:solidFill>
                        </a:rPr>
                        <a:t>High-Tech:</a:t>
                      </a:r>
                      <a:r>
                        <a:rPr lang="en-US" sz="1800">
                          <a:solidFill>
                            <a:schemeClr val="dk1"/>
                          </a:solidFill>
                        </a:rPr>
                        <a:t> on-site job coaching, text-to-speech software, training modules like iPrompts or Video Scheduler, wearable technology such as GPS or safety alerts</a:t>
                      </a:r>
                      <a:endParaRPr sz="1800" b="1">
                        <a:solidFill>
                          <a:schemeClr val="dk1"/>
                        </a:solidFill>
                      </a:endParaRPr>
                    </a:p>
                  </a:txBody>
                  <a:tcPr marL="91425" marR="91425" marT="91425" marB="91425"/>
                </a:tc>
                <a:extLst>
                  <a:ext uri="{0D108BD9-81ED-4DB2-BD59-A6C34878D82A}">
                    <a16:rowId xmlns:a16="http://schemas.microsoft.com/office/drawing/2014/main" val="10001"/>
                  </a:ext>
                </a:extLst>
              </a:tr>
              <a:tr h="858875">
                <a:tc>
                  <a:txBody>
                    <a:bodyPr/>
                    <a:lstStyle/>
                    <a:p>
                      <a:pPr marL="0" lvl="0" indent="0" algn="l" rtl="0">
                        <a:spcBef>
                          <a:spcPts val="0"/>
                        </a:spcBef>
                        <a:spcAft>
                          <a:spcPts val="0"/>
                        </a:spcAft>
                        <a:buNone/>
                      </a:pPr>
                      <a:r>
                        <a:rPr lang="en-US" sz="2000" b="1">
                          <a:solidFill>
                            <a:srgbClr val="980000"/>
                          </a:solidFill>
                        </a:rPr>
                        <a:t>Communication</a:t>
                      </a:r>
                      <a:endParaRPr sz="2000" b="1">
                        <a:solidFill>
                          <a:srgbClr val="980000"/>
                        </a:solidFill>
                      </a:endParaRPr>
                    </a:p>
                  </a:txBody>
                  <a:tcPr marL="91425" marR="91425" marT="91425" marB="91425"/>
                </a:tc>
                <a:tc>
                  <a:txBody>
                    <a:bodyPr/>
                    <a:lstStyle/>
                    <a:p>
                      <a:pPr marL="457200" lvl="0" indent="-342900" algn="l" rtl="0">
                        <a:spcBef>
                          <a:spcPts val="0"/>
                        </a:spcBef>
                        <a:spcAft>
                          <a:spcPts val="0"/>
                        </a:spcAft>
                        <a:buClr>
                          <a:schemeClr val="dk1"/>
                        </a:buClr>
                        <a:buSzPts val="1800"/>
                        <a:buChar char="●"/>
                      </a:pPr>
                      <a:r>
                        <a:rPr lang="en-US" sz="1800" b="1">
                          <a:solidFill>
                            <a:schemeClr val="dk1"/>
                          </a:solidFill>
                        </a:rPr>
                        <a:t>Low-Tech: </a:t>
                      </a:r>
                      <a:r>
                        <a:rPr lang="en-US" sz="1800">
                          <a:solidFill>
                            <a:schemeClr val="dk1"/>
                          </a:solidFill>
                        </a:rPr>
                        <a:t>communication boards or books, single-message voice output buttons</a:t>
                      </a:r>
                      <a:endParaRPr sz="1800">
                        <a:solidFill>
                          <a:schemeClr val="dk1"/>
                        </a:solidFill>
                      </a:endParaRPr>
                    </a:p>
                    <a:p>
                      <a:pPr marL="457200" lvl="0" indent="-342900" algn="l" rtl="0">
                        <a:spcBef>
                          <a:spcPts val="0"/>
                        </a:spcBef>
                        <a:spcAft>
                          <a:spcPts val="0"/>
                        </a:spcAft>
                        <a:buClr>
                          <a:schemeClr val="dk1"/>
                        </a:buClr>
                        <a:buSzPts val="1800"/>
                        <a:buChar char="●"/>
                      </a:pPr>
                      <a:r>
                        <a:rPr lang="en-US" sz="1800" b="1">
                          <a:solidFill>
                            <a:schemeClr val="dk1"/>
                          </a:solidFill>
                        </a:rPr>
                        <a:t>Mid-Tech:</a:t>
                      </a:r>
                      <a:r>
                        <a:rPr lang="en-US" sz="1800">
                          <a:solidFill>
                            <a:schemeClr val="dk1"/>
                          </a:solidFill>
                        </a:rPr>
                        <a:t> speech-generating devices</a:t>
                      </a:r>
                      <a:endParaRPr sz="1800">
                        <a:solidFill>
                          <a:schemeClr val="dk1"/>
                        </a:solidFill>
                      </a:endParaRPr>
                    </a:p>
                    <a:p>
                      <a:pPr marL="457200" lvl="0" indent="-342900" algn="l" rtl="0">
                        <a:spcBef>
                          <a:spcPts val="0"/>
                        </a:spcBef>
                        <a:spcAft>
                          <a:spcPts val="0"/>
                        </a:spcAft>
                        <a:buClr>
                          <a:schemeClr val="dk1"/>
                        </a:buClr>
                        <a:buSzPts val="1800"/>
                        <a:buChar char="●"/>
                      </a:pPr>
                      <a:r>
                        <a:rPr lang="en-US" sz="1800" b="1">
                          <a:solidFill>
                            <a:schemeClr val="dk1"/>
                          </a:solidFill>
                        </a:rPr>
                        <a:t>High-Tech:</a:t>
                      </a:r>
                      <a:r>
                        <a:rPr lang="en-US" sz="1800">
                          <a:solidFill>
                            <a:schemeClr val="dk1"/>
                          </a:solidFill>
                        </a:rPr>
                        <a:t> AAC devices, AAC apps, eye-gaze communication systems</a:t>
                      </a:r>
                      <a:endParaRPr sz="1800"/>
                    </a:p>
                  </a:txBody>
                  <a:tcPr marL="91425" marR="91425" marT="91425" marB="91425"/>
                </a:tc>
                <a:extLst>
                  <a:ext uri="{0D108BD9-81ED-4DB2-BD59-A6C34878D82A}">
                    <a16:rowId xmlns:a16="http://schemas.microsoft.com/office/drawing/2014/main" val="10002"/>
                  </a:ext>
                </a:extLst>
              </a:tr>
              <a:tr h="858875">
                <a:tc>
                  <a:txBody>
                    <a:bodyPr/>
                    <a:lstStyle/>
                    <a:p>
                      <a:pPr marL="0" lvl="0" indent="0" algn="l" rtl="0">
                        <a:spcBef>
                          <a:spcPts val="0"/>
                        </a:spcBef>
                        <a:spcAft>
                          <a:spcPts val="0"/>
                        </a:spcAft>
                        <a:buNone/>
                      </a:pPr>
                      <a:r>
                        <a:rPr lang="en-US" sz="2000" b="1">
                          <a:solidFill>
                            <a:srgbClr val="980000"/>
                          </a:solidFill>
                        </a:rPr>
                        <a:t>Physical</a:t>
                      </a:r>
                      <a:endParaRPr sz="2000" b="1">
                        <a:solidFill>
                          <a:srgbClr val="980000"/>
                        </a:solidFill>
                      </a:endParaRPr>
                    </a:p>
                  </a:txBody>
                  <a:tcPr marL="91425" marR="91425" marT="91425" marB="91425"/>
                </a:tc>
                <a:tc>
                  <a:txBody>
                    <a:bodyPr/>
                    <a:lstStyle/>
                    <a:p>
                      <a:pPr marL="457200" lvl="0" indent="-342900" algn="l" rtl="0">
                        <a:spcBef>
                          <a:spcPts val="0"/>
                        </a:spcBef>
                        <a:spcAft>
                          <a:spcPts val="0"/>
                        </a:spcAft>
                        <a:buClr>
                          <a:schemeClr val="dk1"/>
                        </a:buClr>
                        <a:buSzPts val="1800"/>
                        <a:buChar char="●"/>
                      </a:pPr>
                      <a:r>
                        <a:rPr lang="en-US" sz="1800" b="1" dirty="0">
                          <a:solidFill>
                            <a:schemeClr val="dk1"/>
                          </a:solidFill>
                        </a:rPr>
                        <a:t>Low-Tech: </a:t>
                      </a:r>
                      <a:r>
                        <a:rPr lang="en-US" sz="1800" dirty="0">
                          <a:solidFill>
                            <a:schemeClr val="dk1"/>
                          </a:solidFill>
                        </a:rPr>
                        <a:t>adapted seating, page turners or book holders, non-slip mats</a:t>
                      </a:r>
                      <a:endParaRPr sz="1800" dirty="0">
                        <a:solidFill>
                          <a:schemeClr val="dk1"/>
                        </a:solidFill>
                      </a:endParaRPr>
                    </a:p>
                    <a:p>
                      <a:pPr marL="457200" lvl="0" indent="-342900" algn="l" rtl="0">
                        <a:spcBef>
                          <a:spcPts val="0"/>
                        </a:spcBef>
                        <a:spcAft>
                          <a:spcPts val="0"/>
                        </a:spcAft>
                        <a:buClr>
                          <a:schemeClr val="dk1"/>
                        </a:buClr>
                        <a:buSzPts val="1800"/>
                        <a:buChar char="●"/>
                      </a:pPr>
                      <a:r>
                        <a:rPr lang="en-US" sz="1800" b="1" dirty="0">
                          <a:solidFill>
                            <a:schemeClr val="dk1"/>
                          </a:solidFill>
                        </a:rPr>
                        <a:t>Mid-Tech:</a:t>
                      </a:r>
                      <a:r>
                        <a:rPr lang="en-US" sz="1800" dirty="0">
                          <a:solidFill>
                            <a:schemeClr val="dk1"/>
                          </a:solidFill>
                        </a:rPr>
                        <a:t> switch-adapted devices, portable magnifiers, hearing amplification systems</a:t>
                      </a:r>
                      <a:endParaRPr sz="1800" dirty="0">
                        <a:solidFill>
                          <a:schemeClr val="dk1"/>
                        </a:solidFill>
                      </a:endParaRPr>
                    </a:p>
                    <a:p>
                      <a:pPr marL="457200" lvl="0" indent="-342900" algn="l" rtl="0">
                        <a:spcBef>
                          <a:spcPts val="0"/>
                        </a:spcBef>
                        <a:spcAft>
                          <a:spcPts val="0"/>
                        </a:spcAft>
                        <a:buClr>
                          <a:schemeClr val="dk1"/>
                        </a:buClr>
                        <a:buSzPts val="1800"/>
                        <a:buChar char="●"/>
                      </a:pPr>
                      <a:r>
                        <a:rPr lang="en-US" sz="1800" b="1" dirty="0">
                          <a:solidFill>
                            <a:schemeClr val="dk1"/>
                          </a:solidFill>
                        </a:rPr>
                        <a:t>High-Tech:</a:t>
                      </a:r>
                      <a:r>
                        <a:rPr lang="en-US" sz="1800" dirty="0">
                          <a:solidFill>
                            <a:schemeClr val="dk1"/>
                          </a:solidFill>
                        </a:rPr>
                        <a:t> eye-gaze or head-tracking systems, alternative mic or keyboards</a:t>
                      </a:r>
                      <a:endParaRPr sz="1800" dirty="0"/>
                    </a:p>
                  </a:txBody>
                  <a:tcPr marL="91425" marR="91425" marT="91425" marB="91425"/>
                </a:tc>
                <a:extLst>
                  <a:ext uri="{0D108BD9-81ED-4DB2-BD59-A6C34878D82A}">
                    <a16:rowId xmlns:a16="http://schemas.microsoft.com/office/drawing/2014/main" val="10003"/>
                  </a:ext>
                </a:extLst>
              </a:tr>
            </a:tbl>
          </a:graphicData>
        </a:graphic>
      </p:graphicFrame>
      <p:sp>
        <p:nvSpPr>
          <p:cNvPr id="241" name="Google Shape;241;g37bab12dbf4_1_61"/>
          <p:cNvSpPr txBox="1"/>
          <p:nvPr/>
        </p:nvSpPr>
        <p:spPr>
          <a:xfrm>
            <a:off x="2811525" y="6316600"/>
            <a:ext cx="9071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rgbClr val="0000FF"/>
                </a:solidFill>
              </a:rPr>
              <a:t>With the right tools, every student can succeed!</a:t>
            </a:r>
            <a:endParaRPr sz="3000" b="1">
              <a:solidFill>
                <a:srgbClr val="0000FF"/>
              </a:solidFill>
            </a:endParaRPr>
          </a:p>
        </p:txBody>
      </p:sp>
      <p:sp>
        <p:nvSpPr>
          <p:cNvPr id="242" name="Google Shape;242;g37bab12dbf4_1_6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8a3ec28177_0_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Assistive Technology Considerations: </a:t>
            </a:r>
            <a:endParaRPr/>
          </a:p>
        </p:txBody>
      </p:sp>
      <p:sp>
        <p:nvSpPr>
          <p:cNvPr id="248" name="Google Shape;248;g38a3ec28177_0_0"/>
          <p:cNvSpPr txBox="1">
            <a:spLocks noGrp="1"/>
          </p:cNvSpPr>
          <p:nvPr>
            <p:ph type="body" idx="1"/>
          </p:nvPr>
        </p:nvSpPr>
        <p:spPr>
          <a:xfrm>
            <a:off x="120975" y="825925"/>
            <a:ext cx="11887500" cy="2705100"/>
          </a:xfrm>
          <a:prstGeom prst="rect">
            <a:avLst/>
          </a:prstGeom>
        </p:spPr>
        <p:txBody>
          <a:bodyPr spcFirstLastPara="1" wrap="square" lIns="91425" tIns="45700" rIns="91425" bIns="45700" anchor="t" anchorCtr="0">
            <a:normAutofit fontScale="62500" lnSpcReduction="20000"/>
          </a:bodyPr>
          <a:lstStyle/>
          <a:p>
            <a:pPr marL="0" lvl="0" indent="0" algn="l" rtl="0">
              <a:spcBef>
                <a:spcPts val="750"/>
              </a:spcBef>
              <a:spcAft>
                <a:spcPts val="0"/>
              </a:spcAft>
              <a:buClr>
                <a:schemeClr val="dk1"/>
              </a:buClr>
              <a:buSzPct val="38596"/>
              <a:buFont typeface="Arial"/>
              <a:buNone/>
            </a:pPr>
            <a:endParaRPr sz="2850" b="1"/>
          </a:p>
          <a:p>
            <a:pPr marL="457200" lvl="0" indent="-355282" algn="l" rtl="0">
              <a:spcBef>
                <a:spcPts val="750"/>
              </a:spcBef>
              <a:spcAft>
                <a:spcPts val="0"/>
              </a:spcAft>
              <a:buSzPct val="100000"/>
              <a:buAutoNum type="arabicPeriod"/>
            </a:pPr>
            <a:r>
              <a:rPr lang="en-US" sz="2850"/>
              <a:t>Is there a specific task that is difficult for this learner? Would assistive technology support the learner with this task?</a:t>
            </a:r>
            <a:endParaRPr sz="2850"/>
          </a:p>
          <a:p>
            <a:pPr marL="457200" lvl="0" indent="0" algn="l" rtl="0">
              <a:spcBef>
                <a:spcPts val="750"/>
              </a:spcBef>
              <a:spcAft>
                <a:spcPts val="0"/>
              </a:spcAft>
              <a:buNone/>
            </a:pPr>
            <a:endParaRPr sz="1550"/>
          </a:p>
          <a:p>
            <a:pPr marL="457200" lvl="0" indent="-355282" algn="l" rtl="0">
              <a:spcBef>
                <a:spcPts val="750"/>
              </a:spcBef>
              <a:spcAft>
                <a:spcPts val="0"/>
              </a:spcAft>
              <a:buSzPct val="100000"/>
              <a:buAutoNum type="arabicPeriod"/>
            </a:pPr>
            <a:r>
              <a:rPr lang="en-US" sz="2850"/>
              <a:t>Is there a device, software, product or strategy that may allow the learner to perform this task with greater accuracy, ease or independence?</a:t>
            </a:r>
            <a:endParaRPr sz="2850"/>
          </a:p>
          <a:p>
            <a:pPr marL="457200" lvl="0" indent="0" algn="l" rtl="0">
              <a:spcBef>
                <a:spcPts val="750"/>
              </a:spcBef>
              <a:spcAft>
                <a:spcPts val="0"/>
              </a:spcAft>
              <a:buNone/>
            </a:pPr>
            <a:endParaRPr sz="1600"/>
          </a:p>
          <a:p>
            <a:pPr marL="457200" lvl="0" indent="-355282" algn="l" rtl="0">
              <a:spcBef>
                <a:spcPts val="750"/>
              </a:spcBef>
              <a:spcAft>
                <a:spcPts val="0"/>
              </a:spcAft>
              <a:buSzPct val="100000"/>
              <a:buAutoNum type="arabicPeriod"/>
            </a:pPr>
            <a:r>
              <a:rPr lang="en-US" sz="2850"/>
              <a:t>Does the learner require assistive technology for working or living?</a:t>
            </a:r>
            <a:endParaRPr sz="2850"/>
          </a:p>
          <a:p>
            <a:pPr marL="457200" lvl="0" indent="0" algn="l" rtl="0">
              <a:spcBef>
                <a:spcPts val="750"/>
              </a:spcBef>
              <a:spcAft>
                <a:spcPts val="0"/>
              </a:spcAft>
              <a:buNone/>
            </a:pPr>
            <a:endParaRPr sz="1250"/>
          </a:p>
          <a:p>
            <a:pPr marL="457200" lvl="0" indent="-355282" algn="l" rtl="0">
              <a:spcBef>
                <a:spcPts val="750"/>
              </a:spcBef>
              <a:spcAft>
                <a:spcPts val="0"/>
              </a:spcAft>
              <a:buSzPct val="100000"/>
              <a:buChar char="❏"/>
            </a:pPr>
            <a:r>
              <a:rPr lang="en-US" sz="2850"/>
              <a:t>Assistive Technology is a special factor to be addressed in this IEP.</a:t>
            </a:r>
            <a:endParaRPr/>
          </a:p>
        </p:txBody>
      </p:sp>
      <p:pic>
        <p:nvPicPr>
          <p:cNvPr id="249" name="Google Shape;249;g38a3ec28177_0_0" descr="Screenshot of the ACHIEVE Considerations of Special Factors within the Present Levels of Academic Achievement and Functional Performance (PLAAFP) to review Assistive Technology questions and determine if they are needed in the student's IEP."/>
          <p:cNvPicPr preferRelativeResize="0"/>
          <p:nvPr/>
        </p:nvPicPr>
        <p:blipFill>
          <a:blip r:embed="rId3">
            <a:alphaModFix/>
          </a:blip>
          <a:stretch>
            <a:fillRect/>
          </a:stretch>
        </p:blipFill>
        <p:spPr>
          <a:xfrm>
            <a:off x="3076679" y="3539511"/>
            <a:ext cx="8931796" cy="3133725"/>
          </a:xfrm>
          <a:prstGeom prst="rect">
            <a:avLst/>
          </a:prstGeom>
          <a:noFill/>
          <a:ln w="9525" cap="flat" cmpd="sng">
            <a:solidFill>
              <a:schemeClr val="dk2"/>
            </a:solidFill>
            <a:prstDash val="solid"/>
            <a:round/>
            <a:headEnd type="none" w="sm" len="sm"/>
            <a:tailEnd type="none" w="sm" len="sm"/>
          </a:ln>
        </p:spPr>
      </p:pic>
      <p:sp>
        <p:nvSpPr>
          <p:cNvPr id="250" name="Google Shape;250;g38a3ec28177_0_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g37cbe953f75_0_64" descr="Screenshot of the ACHIEVE Activities and Supports within the Services+ stepper to choose Assistive Technology Supports or Devices to add information to a student's IEP." title="Screenshot 2025-09-05 110338.png"/>
          <p:cNvPicPr preferRelativeResize="0"/>
          <p:nvPr/>
        </p:nvPicPr>
        <p:blipFill>
          <a:blip r:embed="rId3">
            <a:alphaModFix/>
          </a:blip>
          <a:stretch>
            <a:fillRect/>
          </a:stretch>
        </p:blipFill>
        <p:spPr>
          <a:xfrm>
            <a:off x="3599800" y="878867"/>
            <a:ext cx="8236634" cy="5314902"/>
          </a:xfrm>
          <a:prstGeom prst="rect">
            <a:avLst/>
          </a:prstGeom>
          <a:noFill/>
          <a:ln>
            <a:noFill/>
          </a:ln>
        </p:spPr>
      </p:pic>
      <p:sp>
        <p:nvSpPr>
          <p:cNvPr id="256" name="Google Shape;256;g37cbe953f75_0_64" descr="Decorative image of an arrow showing where to locate Assistive Technology Supports and Devices in Activities and Supports."/>
          <p:cNvSpPr/>
          <p:nvPr/>
        </p:nvSpPr>
        <p:spPr>
          <a:xfrm>
            <a:off x="6017200" y="4322400"/>
            <a:ext cx="775200" cy="197100"/>
          </a:xfrm>
          <a:prstGeom prst="leftArrow">
            <a:avLst>
              <a:gd name="adj1" fmla="val 50000"/>
              <a:gd name="adj2" fmla="val 50000"/>
            </a:avLst>
          </a:prstGeom>
          <a:solidFill>
            <a:srgbClr val="03617A"/>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257" name="Google Shape;257;g37cbe953f75_0_64">
            <a:extLst>
              <a:ext uri="{C183D7F6-B498-43B3-948B-1728B52AA6E4}">
                <adec:decorative xmlns:adec="http://schemas.microsoft.com/office/drawing/2017/decorative" val="1"/>
              </a:ext>
            </a:extLst>
          </p:cNvPr>
          <p:cNvSpPr/>
          <p:nvPr/>
        </p:nvSpPr>
        <p:spPr>
          <a:xfrm>
            <a:off x="5944500" y="5799967"/>
            <a:ext cx="775200" cy="197100"/>
          </a:xfrm>
          <a:prstGeom prst="leftArrow">
            <a:avLst>
              <a:gd name="adj1" fmla="val 50000"/>
              <a:gd name="adj2" fmla="val 50000"/>
            </a:avLst>
          </a:prstGeom>
          <a:solidFill>
            <a:srgbClr val="03617A"/>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258" name="Google Shape;258;g37cbe953f75_0_64"/>
          <p:cNvSpPr txBox="1">
            <a:spLocks noGrp="1"/>
          </p:cNvSpPr>
          <p:nvPr>
            <p:ph type="title"/>
          </p:nvPr>
        </p:nvSpPr>
        <p:spPr>
          <a:xfrm>
            <a:off x="435300" y="0"/>
            <a:ext cx="11897100" cy="89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300"/>
              <a:buFont typeface="Arial"/>
              <a:buNone/>
            </a:pPr>
            <a:r>
              <a:rPr lang="en-US"/>
              <a:t>ACHIEVE Services+ - AT Devices &amp; Supports</a:t>
            </a:r>
            <a:endParaRPr/>
          </a:p>
        </p:txBody>
      </p:sp>
      <p:pic>
        <p:nvPicPr>
          <p:cNvPr id="259" name="Google Shape;259;g37cbe953f75_0_64" descr="Decorative image of the ACHIEVE IEP System banner." title="Screenshot 2025-09-05 123050.png"/>
          <p:cNvPicPr preferRelativeResize="0"/>
          <p:nvPr/>
        </p:nvPicPr>
        <p:blipFill>
          <a:blip r:embed="rId4">
            <a:alphaModFix/>
          </a:blip>
          <a:stretch>
            <a:fillRect/>
          </a:stretch>
        </p:blipFill>
        <p:spPr>
          <a:xfrm>
            <a:off x="486582" y="1995198"/>
            <a:ext cx="2268412" cy="737234"/>
          </a:xfrm>
          <a:prstGeom prst="rect">
            <a:avLst/>
          </a:prstGeom>
          <a:noFill/>
          <a:ln>
            <a:noFill/>
          </a:ln>
        </p:spPr>
      </p:pic>
      <p:pic>
        <p:nvPicPr>
          <p:cNvPr id="260" name="Google Shape;260;g37cbe953f75_0_64" descr="Image of the general supervision infinity loop depicting the requirements of general supervision in ACHIEVE for AT and AEM."/>
          <p:cNvPicPr preferRelativeResize="0"/>
          <p:nvPr/>
        </p:nvPicPr>
        <p:blipFill>
          <a:blip r:embed="rId5">
            <a:alphaModFix/>
          </a:blip>
          <a:stretch>
            <a:fillRect/>
          </a:stretch>
        </p:blipFill>
        <p:spPr>
          <a:xfrm>
            <a:off x="435299" y="3190964"/>
            <a:ext cx="2446645" cy="1425859"/>
          </a:xfrm>
          <a:prstGeom prst="rect">
            <a:avLst/>
          </a:prstGeom>
          <a:noFill/>
          <a:ln>
            <a:noFill/>
          </a:ln>
        </p:spPr>
      </p:pic>
      <p:sp>
        <p:nvSpPr>
          <p:cNvPr id="261" name="Google Shape;261;g37cbe953f75_0_6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7cbe953f75_0_143"/>
          <p:cNvSpPr txBox="1">
            <a:spLocks noGrp="1"/>
          </p:cNvSpPr>
          <p:nvPr>
            <p:ph type="title"/>
          </p:nvPr>
        </p:nvSpPr>
        <p:spPr>
          <a:xfrm>
            <a:off x="452288" y="157664"/>
            <a:ext cx="11072100" cy="72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ACHIEVE Services+ - Assistive Technology Services</a:t>
            </a:r>
            <a:endParaRPr/>
          </a:p>
        </p:txBody>
      </p:sp>
      <p:pic>
        <p:nvPicPr>
          <p:cNvPr id="267" name="Google Shape;267;g37cbe953f75_0_143" descr="Screenshot of the ACHIEVE Services within the Services+ stepper to choose Assistive Technology Services to add information to a student's IEP." title="Screenshot 2025-09-05 110210.png"/>
          <p:cNvPicPr preferRelativeResize="0"/>
          <p:nvPr/>
        </p:nvPicPr>
        <p:blipFill>
          <a:blip r:embed="rId3">
            <a:alphaModFix/>
          </a:blip>
          <a:stretch>
            <a:fillRect/>
          </a:stretch>
        </p:blipFill>
        <p:spPr>
          <a:xfrm>
            <a:off x="3112308" y="1186403"/>
            <a:ext cx="8876491" cy="4978417"/>
          </a:xfrm>
          <a:prstGeom prst="rect">
            <a:avLst/>
          </a:prstGeom>
          <a:noFill/>
          <a:ln>
            <a:noFill/>
          </a:ln>
        </p:spPr>
      </p:pic>
      <p:sp>
        <p:nvSpPr>
          <p:cNvPr id="268" name="Google Shape;268;g37cbe953f75_0_143" descr="Decorative image of an arrow showing where to locate Assistive Technology Services within Services."/>
          <p:cNvSpPr/>
          <p:nvPr/>
        </p:nvSpPr>
        <p:spPr>
          <a:xfrm>
            <a:off x="6004067" y="5820133"/>
            <a:ext cx="775200" cy="197100"/>
          </a:xfrm>
          <a:prstGeom prst="leftArrow">
            <a:avLst>
              <a:gd name="adj1" fmla="val 50000"/>
              <a:gd name="adj2" fmla="val 50000"/>
            </a:avLst>
          </a:prstGeom>
          <a:solidFill>
            <a:srgbClr val="03617A"/>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pic>
        <p:nvPicPr>
          <p:cNvPr id="269" name="Google Shape;269;g37cbe953f75_0_143" descr="Decorative image of the ACHIEVE IEP System banner." title="Screenshot 2025-09-05 123050.png"/>
          <p:cNvPicPr preferRelativeResize="0"/>
          <p:nvPr/>
        </p:nvPicPr>
        <p:blipFill>
          <a:blip r:embed="rId4">
            <a:alphaModFix/>
          </a:blip>
          <a:stretch>
            <a:fillRect/>
          </a:stretch>
        </p:blipFill>
        <p:spPr>
          <a:xfrm>
            <a:off x="390288" y="1887873"/>
            <a:ext cx="2288551" cy="743779"/>
          </a:xfrm>
          <a:prstGeom prst="rect">
            <a:avLst/>
          </a:prstGeom>
          <a:noFill/>
          <a:ln>
            <a:noFill/>
          </a:ln>
        </p:spPr>
      </p:pic>
      <p:pic>
        <p:nvPicPr>
          <p:cNvPr id="270" name="Google Shape;270;g37cbe953f75_0_143" descr="Image of the general supervision infinity loop depicting the requirements of general supervision in ACHIEVE for AT and AEM."/>
          <p:cNvPicPr preferRelativeResize="0"/>
          <p:nvPr/>
        </p:nvPicPr>
        <p:blipFill>
          <a:blip r:embed="rId5">
            <a:alphaModFix/>
          </a:blip>
          <a:stretch>
            <a:fillRect/>
          </a:stretch>
        </p:blipFill>
        <p:spPr>
          <a:xfrm>
            <a:off x="338549" y="3094255"/>
            <a:ext cx="2468366" cy="1438518"/>
          </a:xfrm>
          <a:prstGeom prst="rect">
            <a:avLst/>
          </a:prstGeom>
          <a:noFill/>
          <a:ln>
            <a:noFill/>
          </a:ln>
        </p:spPr>
      </p:pic>
      <p:sp>
        <p:nvSpPr>
          <p:cNvPr id="271" name="Google Shape;271;g37cbe953f75_0_14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8a3ec28177_0_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AEM Considerations: </a:t>
            </a:r>
            <a:endParaRPr/>
          </a:p>
        </p:txBody>
      </p:sp>
      <p:sp>
        <p:nvSpPr>
          <p:cNvPr id="277" name="Google Shape;277;g38a3ec28177_0_8"/>
          <p:cNvSpPr txBox="1">
            <a:spLocks noGrp="1"/>
          </p:cNvSpPr>
          <p:nvPr>
            <p:ph type="body" idx="1"/>
          </p:nvPr>
        </p:nvSpPr>
        <p:spPr>
          <a:xfrm>
            <a:off x="120975" y="737400"/>
            <a:ext cx="11887500" cy="33975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2000"/>
          </a:p>
          <a:p>
            <a:pPr marL="457200" lvl="0" indent="-355600" algn="l" rtl="0">
              <a:spcBef>
                <a:spcPts val="750"/>
              </a:spcBef>
              <a:spcAft>
                <a:spcPts val="0"/>
              </a:spcAft>
              <a:buSzPts val="2000"/>
              <a:buAutoNum type="arabicPeriod"/>
            </a:pPr>
            <a:r>
              <a:rPr lang="en-US" sz="2000"/>
              <a:t>Does the learner understand grade-level reading material at a higher level when it is read to them?</a:t>
            </a:r>
            <a:endParaRPr sz="2000"/>
          </a:p>
          <a:p>
            <a:pPr marL="457200" lvl="0" indent="-355600" algn="l" rtl="0">
              <a:spcBef>
                <a:spcPts val="750"/>
              </a:spcBef>
              <a:spcAft>
                <a:spcPts val="0"/>
              </a:spcAft>
              <a:buSzPts val="2000"/>
              <a:buAutoNum type="arabicPeriod"/>
            </a:pPr>
            <a:r>
              <a:rPr lang="en-US" sz="2000"/>
              <a:t>Does the learner’s rate of reading impact comprehension or the time it takes to complete the task?</a:t>
            </a:r>
            <a:endParaRPr sz="2000"/>
          </a:p>
          <a:p>
            <a:pPr marL="457200" lvl="0" indent="-355600" algn="l" rtl="0">
              <a:spcBef>
                <a:spcPts val="750"/>
              </a:spcBef>
              <a:spcAft>
                <a:spcPts val="0"/>
              </a:spcAft>
              <a:buSzPts val="2000"/>
              <a:buAutoNum type="arabicPeriod"/>
            </a:pPr>
            <a:r>
              <a:rPr lang="en-US" sz="2000"/>
              <a:t>Does the learner have accommodations listed in the IEP that require an adult reader at specific times?</a:t>
            </a:r>
            <a:endParaRPr sz="2000"/>
          </a:p>
          <a:p>
            <a:pPr marL="457200" lvl="0" indent="-355600" algn="l" rtl="0">
              <a:spcBef>
                <a:spcPts val="750"/>
              </a:spcBef>
              <a:spcAft>
                <a:spcPts val="0"/>
              </a:spcAft>
              <a:buSzPts val="2000"/>
              <a:buAutoNum type="arabicPeriod"/>
            </a:pPr>
            <a:r>
              <a:rPr lang="en-US" sz="2000"/>
              <a:t>Does the learner have hearing, vision or physical difficulties that prevent them from independently utilizing print or digitally-based materials?</a:t>
            </a:r>
            <a:endParaRPr sz="2000"/>
          </a:p>
          <a:p>
            <a:pPr marL="457200" lvl="0" indent="-355600" algn="l" rtl="0">
              <a:spcBef>
                <a:spcPts val="750"/>
              </a:spcBef>
              <a:spcAft>
                <a:spcPts val="0"/>
              </a:spcAft>
              <a:buSzPts val="2000"/>
              <a:buAutoNum type="arabicPeriod"/>
            </a:pPr>
            <a:r>
              <a:rPr lang="en-US" sz="2000"/>
              <a:t>Does the learner require accessible materials for working or living? </a:t>
            </a:r>
            <a:endParaRPr sz="2000"/>
          </a:p>
          <a:p>
            <a:pPr marL="0" lvl="0" indent="0" algn="l" rtl="0">
              <a:spcBef>
                <a:spcPts val="750"/>
              </a:spcBef>
              <a:spcAft>
                <a:spcPts val="0"/>
              </a:spcAft>
              <a:buNone/>
            </a:pPr>
            <a:endParaRPr sz="700"/>
          </a:p>
          <a:p>
            <a:pPr marL="457200" lvl="0" indent="-355600" algn="l" rtl="0">
              <a:spcBef>
                <a:spcPts val="750"/>
              </a:spcBef>
              <a:spcAft>
                <a:spcPts val="0"/>
              </a:spcAft>
              <a:buSzPts val="2000"/>
              <a:buChar char="❏"/>
            </a:pPr>
            <a:r>
              <a:rPr lang="en-US" sz="2000"/>
              <a:t>Accessible Educational Materials is a special factor to be addressed in this IEP.</a:t>
            </a:r>
            <a:endParaRPr sz="2000"/>
          </a:p>
        </p:txBody>
      </p:sp>
      <p:pic>
        <p:nvPicPr>
          <p:cNvPr id="278" name="Google Shape;278;g38a3ec28177_0_8" descr="Screenshot of the ACHIEVE Considerations of Special Factors within the Present Levels of Academic Achievement and Functional Performance (PLAAFP) to review Accessible Educational Materials questions and determine if they are needed in the student's IEP."/>
          <p:cNvPicPr preferRelativeResize="0"/>
          <p:nvPr/>
        </p:nvPicPr>
        <p:blipFill>
          <a:blip r:embed="rId3">
            <a:alphaModFix/>
          </a:blip>
          <a:stretch>
            <a:fillRect/>
          </a:stretch>
        </p:blipFill>
        <p:spPr>
          <a:xfrm>
            <a:off x="3854238" y="4134900"/>
            <a:ext cx="7754775" cy="2639275"/>
          </a:xfrm>
          <a:prstGeom prst="rect">
            <a:avLst/>
          </a:prstGeom>
          <a:noFill/>
          <a:ln w="9525" cap="flat" cmpd="sng">
            <a:solidFill>
              <a:schemeClr val="dk2"/>
            </a:solidFill>
            <a:prstDash val="solid"/>
            <a:round/>
            <a:headEnd type="none" w="sm" len="sm"/>
            <a:tailEnd type="none" w="sm" len="sm"/>
          </a:ln>
        </p:spPr>
      </p:pic>
      <p:sp>
        <p:nvSpPr>
          <p:cNvPr id="279" name="Google Shape;279;g38a3ec28177_0_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g37d142a0147_2_55" descr="Screenshot of the ACHIEVE Activities and Supports within the Services+ stepper to choose Accessible Educational Materials to add information to a student's IEP." title="Screenshot 2025-09-05 110338.png"/>
          <p:cNvPicPr preferRelativeResize="0"/>
          <p:nvPr/>
        </p:nvPicPr>
        <p:blipFill>
          <a:blip r:embed="rId3">
            <a:alphaModFix/>
          </a:blip>
          <a:stretch>
            <a:fillRect/>
          </a:stretch>
        </p:blipFill>
        <p:spPr>
          <a:xfrm>
            <a:off x="3599800" y="878867"/>
            <a:ext cx="8236634" cy="5314902"/>
          </a:xfrm>
          <a:prstGeom prst="rect">
            <a:avLst/>
          </a:prstGeom>
          <a:noFill/>
          <a:ln>
            <a:noFill/>
          </a:ln>
        </p:spPr>
      </p:pic>
      <p:sp>
        <p:nvSpPr>
          <p:cNvPr id="285" name="Google Shape;285;g37d142a0147_2_55" descr="Decorative image of an arrow showing where to locate Accessible Educational Materials in Activities and Supports."/>
          <p:cNvSpPr/>
          <p:nvPr/>
        </p:nvSpPr>
        <p:spPr>
          <a:xfrm>
            <a:off x="6222075" y="3989600"/>
            <a:ext cx="775200" cy="197100"/>
          </a:xfrm>
          <a:prstGeom prst="leftArrow">
            <a:avLst>
              <a:gd name="adj1" fmla="val 50000"/>
              <a:gd name="adj2" fmla="val 50000"/>
            </a:avLst>
          </a:prstGeom>
          <a:solidFill>
            <a:srgbClr val="03617A"/>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286" name="Google Shape;286;g37d142a0147_2_55"/>
          <p:cNvSpPr txBox="1">
            <a:spLocks noGrp="1"/>
          </p:cNvSpPr>
          <p:nvPr>
            <p:ph type="title"/>
          </p:nvPr>
        </p:nvSpPr>
        <p:spPr>
          <a:xfrm>
            <a:off x="435300" y="0"/>
            <a:ext cx="11897100" cy="89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300"/>
              <a:buFont typeface="Arial"/>
              <a:buNone/>
            </a:pPr>
            <a:r>
              <a:rPr lang="en-US"/>
              <a:t>ACHIEVE Services+: AEM</a:t>
            </a:r>
            <a:endParaRPr/>
          </a:p>
        </p:txBody>
      </p:sp>
      <p:grpSp>
        <p:nvGrpSpPr>
          <p:cNvPr id="287" name="Google Shape;287;g37d142a0147_2_55">
            <a:extLst>
              <a:ext uri="{C183D7F6-B498-43B3-948B-1728B52AA6E4}">
                <adec:decorative xmlns:adec="http://schemas.microsoft.com/office/drawing/2017/decorative" val="1"/>
              </a:ext>
            </a:extLst>
          </p:cNvPr>
          <p:cNvGrpSpPr/>
          <p:nvPr/>
        </p:nvGrpSpPr>
        <p:grpSpPr>
          <a:xfrm>
            <a:off x="435295" y="1887850"/>
            <a:ext cx="2876550" cy="3082276"/>
            <a:chOff x="509914" y="2371740"/>
            <a:chExt cx="2876550" cy="3082276"/>
          </a:xfrm>
        </p:grpSpPr>
        <p:pic>
          <p:nvPicPr>
            <p:cNvPr id="288" name="Google Shape;288;g37d142a0147_2_55" descr="Decorative image of the ACHIEVE IEP System banner." title="Screenshot 2025-09-05 123050.png"/>
            <p:cNvPicPr preferRelativeResize="0"/>
            <p:nvPr/>
          </p:nvPicPr>
          <p:blipFill>
            <a:blip r:embed="rId4">
              <a:alphaModFix/>
            </a:blip>
            <a:stretch>
              <a:fillRect/>
            </a:stretch>
          </p:blipFill>
          <p:spPr>
            <a:xfrm>
              <a:off x="570208" y="2371740"/>
              <a:ext cx="2667000" cy="866775"/>
            </a:xfrm>
            <a:prstGeom prst="rect">
              <a:avLst/>
            </a:prstGeom>
            <a:noFill/>
            <a:ln>
              <a:noFill/>
            </a:ln>
          </p:spPr>
        </p:pic>
        <p:pic>
          <p:nvPicPr>
            <p:cNvPr id="289" name="Google Shape;289;g37d142a0147_2_55" descr="Image of the general supervision infinity loop depicting the requirements of general supervision in ACHIEVE for AT and AEM."/>
            <p:cNvPicPr preferRelativeResize="0"/>
            <p:nvPr/>
          </p:nvPicPr>
          <p:blipFill>
            <a:blip r:embed="rId5">
              <a:alphaModFix/>
            </a:blip>
            <a:stretch>
              <a:fillRect/>
            </a:stretch>
          </p:blipFill>
          <p:spPr>
            <a:xfrm>
              <a:off x="509914" y="3777617"/>
              <a:ext cx="2876550" cy="1676400"/>
            </a:xfrm>
            <a:prstGeom prst="rect">
              <a:avLst/>
            </a:prstGeom>
            <a:noFill/>
            <a:ln>
              <a:noFill/>
            </a:ln>
          </p:spPr>
        </p:pic>
      </p:grpSp>
      <p:sp>
        <p:nvSpPr>
          <p:cNvPr id="290" name="Google Shape;290;g37d142a0147_2_5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89b0303e25_4_0"/>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Administrator Think Abouts for AEM</a:t>
            </a:r>
            <a:endParaRPr/>
          </a:p>
        </p:txBody>
      </p:sp>
      <p:sp>
        <p:nvSpPr>
          <p:cNvPr id="296" name="Google Shape;296;g389b0303e25_4_0"/>
          <p:cNvSpPr txBox="1">
            <a:spLocks noGrp="1"/>
          </p:cNvSpPr>
          <p:nvPr>
            <p:ph type="body" idx="1"/>
          </p:nvPr>
        </p:nvSpPr>
        <p:spPr>
          <a:xfrm>
            <a:off x="452275" y="1091150"/>
            <a:ext cx="11320800" cy="515310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SzPts val="1800"/>
              <a:buAutoNum type="arabicPeriod"/>
            </a:pPr>
            <a:r>
              <a:rPr lang="en-US" sz="1800" dirty="0"/>
              <a:t>Do the district’s curriculum adoption processes include assurances that the materials are accessible to the wide range of student needs and include the accessible formats that we discussed today? How about technology adoptions including learning management systems and instructional technology tools?</a:t>
            </a:r>
            <a:endParaRPr sz="1800" dirty="0"/>
          </a:p>
          <a:p>
            <a:pPr marL="457200" lvl="0" indent="-342900" algn="l" rtl="0">
              <a:lnSpc>
                <a:spcPct val="150000"/>
              </a:lnSpc>
              <a:spcBef>
                <a:spcPts val="0"/>
              </a:spcBef>
              <a:spcAft>
                <a:spcPts val="0"/>
              </a:spcAft>
              <a:buSzPts val="1800"/>
              <a:buAutoNum type="arabicPeriod"/>
            </a:pPr>
            <a:r>
              <a:rPr lang="en-US" sz="1800" dirty="0"/>
              <a:t>When staff are providing or creating supplemental materials for use in the classroom, do they have the knowledge and skills to ensure accessibility?</a:t>
            </a:r>
            <a:endParaRPr sz="1800" dirty="0"/>
          </a:p>
          <a:p>
            <a:pPr marL="457200" lvl="0" indent="-342900" algn="l" rtl="0">
              <a:lnSpc>
                <a:spcPct val="150000"/>
              </a:lnSpc>
              <a:spcBef>
                <a:spcPts val="0"/>
              </a:spcBef>
              <a:spcAft>
                <a:spcPts val="0"/>
              </a:spcAft>
              <a:buSzPts val="1800"/>
              <a:buAutoNum type="arabicPeriod"/>
            </a:pPr>
            <a:r>
              <a:rPr lang="en-US" sz="1800" dirty="0"/>
              <a:t>What are the district’s processes to obtain braille or digital formats when they are needed? If the district has a para that is producing braille materials, do they have the training and skills to produce quality materials?</a:t>
            </a:r>
            <a:endParaRPr sz="1800" dirty="0"/>
          </a:p>
          <a:p>
            <a:pPr marL="457200" lvl="0" indent="-342900" algn="l" rtl="0">
              <a:lnSpc>
                <a:spcPct val="150000"/>
              </a:lnSpc>
              <a:spcBef>
                <a:spcPts val="0"/>
              </a:spcBef>
              <a:spcAft>
                <a:spcPts val="0"/>
              </a:spcAft>
              <a:buSzPts val="1800"/>
              <a:buAutoNum type="arabicPeriod"/>
            </a:pPr>
            <a:r>
              <a:rPr lang="en-US" sz="1800" dirty="0"/>
              <a:t>Are the accessible materials being provided in a timely manner, meaning at the same time as peers, as required by law?</a:t>
            </a:r>
            <a:endParaRPr sz="1800" dirty="0"/>
          </a:p>
          <a:p>
            <a:pPr marL="0" lvl="0" indent="0" algn="l" rtl="0">
              <a:lnSpc>
                <a:spcPct val="115000"/>
              </a:lnSpc>
              <a:spcBef>
                <a:spcPts val="0"/>
              </a:spcBef>
              <a:spcAft>
                <a:spcPts val="0"/>
              </a:spcAft>
              <a:buNone/>
            </a:pPr>
            <a:endParaRPr sz="1800" dirty="0"/>
          </a:p>
        </p:txBody>
      </p:sp>
      <p:sp>
        <p:nvSpPr>
          <p:cNvPr id="297" name="Google Shape;297;g389b0303e25_4_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382f09c339b_25_3"/>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Today’s Presenters</a:t>
            </a:r>
            <a:endParaRPr/>
          </a:p>
        </p:txBody>
      </p:sp>
      <p:sp>
        <p:nvSpPr>
          <p:cNvPr id="63" name="Google Shape;63;g382f09c339b_25_3"/>
          <p:cNvSpPr txBox="1"/>
          <p:nvPr/>
        </p:nvSpPr>
        <p:spPr>
          <a:xfrm>
            <a:off x="2416350" y="4154375"/>
            <a:ext cx="3284100" cy="1016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a:solidFill>
                  <a:schemeClr val="dk1"/>
                </a:solidFill>
              </a:rPr>
              <a:t>MeLissa Lawson</a:t>
            </a:r>
            <a:endParaRPr sz="16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a:solidFill>
                  <a:schemeClr val="dk1"/>
                </a:solidFill>
              </a:rPr>
              <a:t>Education Program Consultant</a:t>
            </a:r>
            <a:endParaRPr sz="16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Division of Special Education</a:t>
            </a:r>
            <a:endParaRPr sz="1600" b="0" i="0" u="none" strike="noStrike" cap="none">
              <a:solidFill>
                <a:schemeClr val="dk1"/>
              </a:solidFill>
              <a:latin typeface="Arial"/>
              <a:ea typeface="Arial"/>
              <a:cs typeface="Arial"/>
              <a:sym typeface="Arial"/>
            </a:endParaRPr>
          </a:p>
        </p:txBody>
      </p:sp>
      <p:sp>
        <p:nvSpPr>
          <p:cNvPr id="64" name="Google Shape;64;g382f09c339b_25_3"/>
          <p:cNvSpPr txBox="1"/>
          <p:nvPr/>
        </p:nvSpPr>
        <p:spPr>
          <a:xfrm>
            <a:off x="7103325" y="4085725"/>
            <a:ext cx="3201900" cy="1016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a:solidFill>
                  <a:schemeClr val="dk1"/>
                </a:solidFill>
              </a:rPr>
              <a:t>Ivan Gentry</a:t>
            </a:r>
            <a:endParaRPr sz="16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a:solidFill>
                  <a:schemeClr val="dk1"/>
                </a:solidFill>
              </a:rPr>
              <a:t>Regional Special Education Director - Green Hills</a:t>
            </a:r>
            <a:endParaRPr sz="1600" b="0" i="0" u="none" strike="noStrike" cap="none">
              <a:solidFill>
                <a:schemeClr val="dk1"/>
              </a:solidFill>
              <a:latin typeface="Arial"/>
              <a:ea typeface="Arial"/>
              <a:cs typeface="Arial"/>
              <a:sym typeface="Arial"/>
            </a:endParaRPr>
          </a:p>
        </p:txBody>
      </p:sp>
      <p:sp>
        <p:nvSpPr>
          <p:cNvPr id="65" name="Google Shape;65;g382f09c339b_25_3"/>
          <p:cNvSpPr txBox="1"/>
          <p:nvPr/>
        </p:nvSpPr>
        <p:spPr>
          <a:xfrm>
            <a:off x="1125883" y="5444017"/>
            <a:ext cx="9709500" cy="4926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lnSpc>
                <a:spcPct val="115000"/>
              </a:lnSpc>
              <a:spcBef>
                <a:spcPts val="0"/>
              </a:spcBef>
              <a:spcAft>
                <a:spcPts val="1300"/>
              </a:spcAft>
              <a:buNone/>
            </a:pPr>
            <a:r>
              <a:rPr lang="en-US" sz="1600">
                <a:solidFill>
                  <a:srgbClr val="000000"/>
                </a:solidFill>
              </a:rPr>
              <a:t>Program Consultants:</a:t>
            </a:r>
            <a:r>
              <a:rPr lang="en-US" sz="1600"/>
              <a:t> </a:t>
            </a:r>
            <a:r>
              <a:rPr lang="en-US" sz="1600">
                <a:solidFill>
                  <a:srgbClr val="000000"/>
                </a:solidFill>
              </a:rPr>
              <a:t>Jennifer Diers, Molly Pointer, Mary Beilke, </a:t>
            </a:r>
            <a:r>
              <a:rPr lang="en-US" sz="1600">
                <a:solidFill>
                  <a:schemeClr val="dk1"/>
                </a:solidFill>
              </a:rPr>
              <a:t>Tori Carsrud, </a:t>
            </a:r>
            <a:r>
              <a:rPr lang="en-US" sz="1600">
                <a:solidFill>
                  <a:srgbClr val="000000"/>
                </a:solidFill>
              </a:rPr>
              <a:t>Dayna Willis-Champoux</a:t>
            </a:r>
            <a:endParaRPr sz="1600">
              <a:solidFill>
                <a:srgbClr val="000000"/>
              </a:solidFill>
            </a:endParaRPr>
          </a:p>
        </p:txBody>
      </p:sp>
      <p:pic>
        <p:nvPicPr>
          <p:cNvPr id="66" name="Google Shape;66;g382f09c339b_25_3" descr="A middle aged woman with long brown hair wearing a black suit jacket with a green blouse with the American and Iowa flags in the background" title="Lawson, Melissa v2 (1).jpg"/>
          <p:cNvPicPr preferRelativeResize="0"/>
          <p:nvPr/>
        </p:nvPicPr>
        <p:blipFill>
          <a:blip r:embed="rId3">
            <a:alphaModFix/>
          </a:blip>
          <a:stretch>
            <a:fillRect/>
          </a:stretch>
        </p:blipFill>
        <p:spPr>
          <a:xfrm>
            <a:off x="2735088" y="1246763"/>
            <a:ext cx="2106984" cy="2634373"/>
          </a:xfrm>
          <a:prstGeom prst="rect">
            <a:avLst/>
          </a:prstGeom>
          <a:noFill/>
          <a:ln>
            <a:solidFill>
              <a:schemeClr val="tx1"/>
            </a:solidFill>
          </a:ln>
        </p:spPr>
      </p:pic>
      <p:pic>
        <p:nvPicPr>
          <p:cNvPr id="67" name="Google Shape;67;g382f09c339b_25_3" descr="A middle aged man with short brown hair and eyeglasses wearing a gray suit jacket with a plaid button up dress shirt with the American and Iowa flag in the background" title="Gentry, Ivan.jpg"/>
          <p:cNvPicPr preferRelativeResize="0"/>
          <p:nvPr/>
        </p:nvPicPr>
        <p:blipFill rotWithShape="1">
          <a:blip r:embed="rId4">
            <a:alphaModFix/>
          </a:blip>
          <a:srcRect l="3279" r="3288"/>
          <a:stretch/>
        </p:blipFill>
        <p:spPr>
          <a:xfrm>
            <a:off x="7352713" y="1246775"/>
            <a:ext cx="2012824" cy="2634348"/>
          </a:xfrm>
          <a:prstGeom prst="rect">
            <a:avLst/>
          </a:prstGeom>
          <a:noFill/>
          <a:ln w="28575" cap="flat" cmpd="sng">
            <a:solidFill>
              <a:srgbClr val="002152"/>
            </a:solidFill>
            <a:prstDash val="solid"/>
            <a:round/>
            <a:headEnd type="none" w="sm" len="sm"/>
            <a:tailEnd type="none" w="sm" len="sm"/>
          </a:ln>
        </p:spPr>
      </p:pic>
      <p:sp>
        <p:nvSpPr>
          <p:cNvPr id="68" name="Google Shape;68;g382f09c339b_25_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7ae2b9f0f9_1_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Useful Links / Resources</a:t>
            </a:r>
            <a:endParaRPr/>
          </a:p>
        </p:txBody>
      </p:sp>
      <p:sp>
        <p:nvSpPr>
          <p:cNvPr id="303" name="Google Shape;303;g37ae2b9f0f9_1_0"/>
          <p:cNvSpPr txBox="1">
            <a:spLocks noGrp="1"/>
          </p:cNvSpPr>
          <p:nvPr>
            <p:ph type="body" idx="1"/>
          </p:nvPr>
        </p:nvSpPr>
        <p:spPr>
          <a:xfrm>
            <a:off x="4355075" y="260000"/>
            <a:ext cx="7253700" cy="6074400"/>
          </a:xfrm>
          <a:prstGeom prst="rect">
            <a:avLst/>
          </a:prstGeom>
        </p:spPr>
        <p:txBody>
          <a:bodyPr spcFirstLastPara="1" wrap="square" lIns="91425" tIns="45700" rIns="91425" bIns="45700" anchor="ctr" anchorCtr="0">
            <a:normAutofit/>
          </a:bodyPr>
          <a:lstStyle/>
          <a:p>
            <a:pPr marL="457200" lvl="0" indent="-393700" algn="l" rtl="0">
              <a:lnSpc>
                <a:spcPct val="115000"/>
              </a:lnSpc>
              <a:spcBef>
                <a:spcPts val="1000"/>
              </a:spcBef>
              <a:spcAft>
                <a:spcPts val="0"/>
              </a:spcAft>
              <a:buSzPts val="2600"/>
              <a:buChar char="➔"/>
            </a:pPr>
            <a:r>
              <a:rPr lang="en-US" sz="2600" u="sng">
                <a:solidFill>
                  <a:schemeClr val="hlink"/>
                </a:solidFill>
                <a:hlinkClick r:id="rId3"/>
              </a:rPr>
              <a:t>Assistive Technology FAQs</a:t>
            </a:r>
            <a:endParaRPr sz="2600"/>
          </a:p>
          <a:p>
            <a:pPr marL="457200" lvl="0" indent="-393700" algn="l" rtl="0">
              <a:lnSpc>
                <a:spcPct val="115000"/>
              </a:lnSpc>
              <a:spcBef>
                <a:spcPts val="1000"/>
              </a:spcBef>
              <a:spcAft>
                <a:spcPts val="0"/>
              </a:spcAft>
              <a:buSzPts val="2600"/>
              <a:buChar char="➔"/>
            </a:pPr>
            <a:r>
              <a:rPr lang="en-US" sz="2600" u="sng">
                <a:solidFill>
                  <a:schemeClr val="hlink"/>
                </a:solidFill>
                <a:hlinkClick r:id="rId4"/>
              </a:rPr>
              <a:t>Myths &amp; Facts Surrounding Assistive Technology Devices and Services</a:t>
            </a:r>
            <a:r>
              <a:rPr lang="en-US" sz="2600"/>
              <a:t> </a:t>
            </a:r>
            <a:endParaRPr sz="500"/>
          </a:p>
          <a:p>
            <a:pPr marL="457200" lvl="0" indent="-393700" algn="l" rtl="0">
              <a:lnSpc>
                <a:spcPct val="115000"/>
              </a:lnSpc>
              <a:spcBef>
                <a:spcPts val="1000"/>
              </a:spcBef>
              <a:spcAft>
                <a:spcPts val="0"/>
              </a:spcAft>
              <a:buSzPts val="2600"/>
              <a:buChar char="➔"/>
            </a:pPr>
            <a:r>
              <a:rPr lang="en-US" sz="2600" u="sng">
                <a:solidFill>
                  <a:schemeClr val="hlink"/>
                </a:solidFill>
                <a:hlinkClick r:id="rId5"/>
              </a:rPr>
              <a:t>Assistive Technology Consideration Guide</a:t>
            </a:r>
            <a:r>
              <a:rPr lang="en-US" sz="2600"/>
              <a:t> </a:t>
            </a:r>
            <a:endParaRPr sz="500"/>
          </a:p>
          <a:p>
            <a:pPr marL="457200" lvl="0" indent="-393700" algn="l" rtl="0">
              <a:lnSpc>
                <a:spcPct val="115000"/>
              </a:lnSpc>
              <a:spcBef>
                <a:spcPts val="1000"/>
              </a:spcBef>
              <a:spcAft>
                <a:spcPts val="0"/>
              </a:spcAft>
              <a:buSzPts val="2600"/>
              <a:buChar char="➔"/>
            </a:pPr>
            <a:r>
              <a:rPr lang="en-US" sz="2600" u="sng">
                <a:solidFill>
                  <a:schemeClr val="hlink"/>
                </a:solidFill>
                <a:hlinkClick r:id="rId6"/>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SETT Consideration Tool</a:t>
            </a: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en-US" sz="2600"/>
              <a:t>(set up for copy)</a:t>
            </a:r>
            <a:endParaRPr sz="2600"/>
          </a:p>
          <a:p>
            <a:pPr marL="457200" lvl="0" indent="-393700" algn="l" rtl="0">
              <a:spcBef>
                <a:spcPts val="0"/>
              </a:spcBef>
              <a:spcAft>
                <a:spcPts val="0"/>
              </a:spcAft>
              <a:buSzPts val="2600"/>
              <a:buChar char="➔"/>
            </a:pPr>
            <a:r>
              <a:rPr lang="en-US" sz="2600" u="sng">
                <a:solidFill>
                  <a:schemeClr val="hlink"/>
                </a:solidFill>
                <a:hlinkClick r:id="rId7"/>
              </a:rPr>
              <a:t>Administrators’ Planner for Effective Technology Supervision and Leadership</a:t>
            </a:r>
            <a:endParaRPr sz="2600"/>
          </a:p>
          <a:p>
            <a:pPr marL="457200" lvl="0" indent="-393700" algn="l" rtl="0">
              <a:lnSpc>
                <a:spcPct val="115000"/>
              </a:lnSpc>
              <a:spcBef>
                <a:spcPts val="1000"/>
              </a:spcBef>
              <a:spcAft>
                <a:spcPts val="0"/>
              </a:spcAft>
              <a:buSzPts val="2600"/>
              <a:buChar char="➔"/>
            </a:pPr>
            <a:r>
              <a:rPr lang="en-US" sz="2600" u="sng">
                <a:solidFill>
                  <a:schemeClr val="hlink"/>
                </a:solidFill>
                <a:hlinkClick r:id="rId8"/>
              </a:rPr>
              <a:t>Quality Indicators for the Provision and Use Accessible Digital Educational Materials</a:t>
            </a:r>
            <a:endParaRPr sz="2600"/>
          </a:p>
        </p:txBody>
      </p:sp>
      <p:sp>
        <p:nvSpPr>
          <p:cNvPr id="304" name="Google Shape;304;g37ae2b9f0f9_1_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82f09c339b_25_268"/>
          <p:cNvSpPr txBox="1">
            <a:spLocks noGrp="1"/>
          </p:cNvSpPr>
          <p:nvPr>
            <p:ph type="title"/>
          </p:nvPr>
        </p:nvSpPr>
        <p:spPr>
          <a:xfrm>
            <a:off x="51256" y="428017"/>
            <a:ext cx="4072336" cy="5906400"/>
          </a:xfrm>
          <a:prstGeom prst="rect">
            <a:avLst/>
          </a:prstGeom>
          <a:noFill/>
          <a:ln>
            <a:noFill/>
          </a:ln>
        </p:spPr>
        <p:txBody>
          <a:bodyPr spcFirstLastPara="1" wrap="square" lIns="91425" tIns="45700" rIns="91425" bIns="45700" anchor="ctr" anchorCtr="0">
            <a:normAutofit/>
          </a:bodyPr>
          <a:lstStyle/>
          <a:p>
            <a:r>
              <a:rPr lang="en-US" dirty="0">
                <a:solidFill>
                  <a:schemeClr val="bg1"/>
                </a:solidFill>
              </a:rPr>
              <a:t>*</a:t>
            </a:r>
            <a:r>
              <a:rPr lang="en-US" u="sng" dirty="0">
                <a:solidFill>
                  <a:schemeClr val="bg1"/>
                </a:solidFill>
                <a:hlinkClick r:id="rId3">
                  <a:extLst>
                    <a:ext uri="{A12FA001-AC4F-418D-AE19-62706E023703}">
                      <ahyp:hlinkClr xmlns:ahyp="http://schemas.microsoft.com/office/drawing/2018/hyperlinkcolor" val="tx"/>
                    </a:ext>
                  </a:extLst>
                </a:hlinkClick>
              </a:rPr>
              <a:t>Access for All</a:t>
            </a:r>
            <a:br>
              <a:rPr lang="en-US" b="0" dirty="0">
                <a:solidFill>
                  <a:schemeClr val="bg1"/>
                </a:solidFill>
              </a:rPr>
            </a:br>
            <a:br>
              <a:rPr lang="en-US" b="0" dirty="0">
                <a:solidFill>
                  <a:schemeClr val="bg1"/>
                </a:solidFill>
              </a:rPr>
            </a:br>
            <a:r>
              <a:rPr lang="en-US" sz="1600" dirty="0">
                <a:solidFill>
                  <a:schemeClr val="bg1"/>
                </a:solidFill>
              </a:rPr>
              <a:t>*the link above will take you to a recording titled: </a:t>
            </a:r>
            <a:r>
              <a:rPr lang="en-US" sz="1600" i="1" dirty="0">
                <a:solidFill>
                  <a:schemeClr val="bg1"/>
                </a:solidFill>
              </a:rPr>
              <a:t>Access for All -Universal Protocol for Accommodations in Reading (</a:t>
            </a:r>
            <a:r>
              <a:rPr lang="en-US" sz="1600" i="1" dirty="0" err="1">
                <a:solidFill>
                  <a:schemeClr val="bg1"/>
                </a:solidFill>
              </a:rPr>
              <a:t>uPar</a:t>
            </a:r>
            <a:r>
              <a:rPr lang="en-US" sz="1600" i="1" dirty="0">
                <a:solidFill>
                  <a:schemeClr val="bg1"/>
                </a:solidFill>
              </a:rPr>
              <a:t>)</a:t>
            </a:r>
            <a:endParaRPr sz="1600" dirty="0">
              <a:solidFill>
                <a:schemeClr val="bg1"/>
              </a:solidFill>
            </a:endParaRPr>
          </a:p>
        </p:txBody>
      </p:sp>
      <p:pic>
        <p:nvPicPr>
          <p:cNvPr id="310" name="Google Shape;310;g382f09c339b_25_26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6429982"/>
            <a:ext cx="12191997" cy="428017"/>
          </a:xfrm>
          <a:prstGeom prst="rect">
            <a:avLst/>
          </a:prstGeom>
          <a:noFill/>
          <a:ln>
            <a:noFill/>
          </a:ln>
        </p:spPr>
      </p:pic>
      <p:sp>
        <p:nvSpPr>
          <p:cNvPr id="311" name="Google Shape;311;g382f09c339b_25_268"/>
          <p:cNvSpPr txBox="1"/>
          <p:nvPr/>
        </p:nvSpPr>
        <p:spPr>
          <a:xfrm>
            <a:off x="4535975" y="346525"/>
            <a:ext cx="6873600" cy="5855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Char char="●"/>
            </a:pPr>
            <a:r>
              <a:rPr lang="en-US" sz="2400" dirty="0">
                <a:solidFill>
                  <a:schemeClr val="dk1"/>
                </a:solidFill>
              </a:rPr>
              <a:t>The </a:t>
            </a:r>
            <a:r>
              <a:rPr lang="en-US" sz="2400" i="1" dirty="0">
                <a:solidFill>
                  <a:schemeClr val="dk1"/>
                </a:solidFill>
              </a:rPr>
              <a:t>Universal Protocol for Accommodations in Reading</a:t>
            </a:r>
            <a:r>
              <a:rPr lang="en-US" sz="2400" dirty="0">
                <a:solidFill>
                  <a:schemeClr val="dk1"/>
                </a:solidFill>
              </a:rPr>
              <a:t> (</a:t>
            </a:r>
            <a:r>
              <a:rPr lang="en-US" sz="2400" dirty="0" err="1">
                <a:solidFill>
                  <a:schemeClr val="dk1"/>
                </a:solidFill>
              </a:rPr>
              <a:t>uPar</a:t>
            </a:r>
            <a:r>
              <a:rPr lang="en-US" sz="2400" dirty="0">
                <a:solidFill>
                  <a:schemeClr val="dk1"/>
                </a:solidFill>
              </a:rPr>
              <a:t>) identifies whether or not students benefit from a text reader to access grade level content.</a:t>
            </a:r>
            <a:endParaRPr sz="2400" dirty="0">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u="sng" dirty="0" err="1">
                <a:solidFill>
                  <a:schemeClr val="hlink"/>
                </a:solidFill>
                <a:hlinkClick r:id="rId5"/>
              </a:rPr>
              <a:t>uPar</a:t>
            </a:r>
            <a:r>
              <a:rPr lang="en-US" sz="2400" u="sng" dirty="0">
                <a:solidFill>
                  <a:schemeClr val="hlink"/>
                </a:solidFill>
                <a:hlinkClick r:id="rId5"/>
              </a:rPr>
              <a:t> Deployment Form</a:t>
            </a:r>
            <a:endParaRPr sz="2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400"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i="1" dirty="0">
                <a:solidFill>
                  <a:schemeClr val="dk1"/>
                </a:solidFill>
              </a:rPr>
              <a:t>Read &amp; Write </a:t>
            </a:r>
            <a:r>
              <a:rPr lang="en-US" sz="2400" dirty="0">
                <a:solidFill>
                  <a:schemeClr val="dk1"/>
                </a:solidFill>
              </a:rPr>
              <a:t>software includes a text reader as well as additional reading and writing tools to support students in gaining access to  grade level standards.</a:t>
            </a:r>
            <a:endParaRPr sz="2400" dirty="0">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u="sng" dirty="0">
                <a:solidFill>
                  <a:schemeClr val="hlink"/>
                </a:solidFill>
                <a:hlinkClick r:id="rId6"/>
              </a:rPr>
              <a:t>Read &amp; Write Implementation Plan</a:t>
            </a:r>
            <a:endParaRPr sz="2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400"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dirty="0">
                <a:solidFill>
                  <a:schemeClr val="dk1"/>
                </a:solidFill>
              </a:rPr>
              <a:t>Train-the-trainer materials will be available.</a:t>
            </a:r>
            <a:endParaRPr sz="2400" dirty="0">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u="sng" dirty="0">
                <a:solidFill>
                  <a:schemeClr val="hlink"/>
                </a:solidFill>
                <a:hlinkClick r:id="rId7"/>
              </a:rPr>
              <a:t>Access for All website</a:t>
            </a:r>
            <a:endParaRPr sz="2400" dirty="0">
              <a:solidFill>
                <a:schemeClr val="dk1"/>
              </a:solidFill>
            </a:endParaRPr>
          </a:p>
        </p:txBody>
      </p:sp>
      <p:sp>
        <p:nvSpPr>
          <p:cNvPr id="312" name="Google Shape;312;g382f09c339b_25_26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7"/>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Questions from the Field</a:t>
            </a:r>
            <a:endParaRPr/>
          </a:p>
        </p:txBody>
      </p:sp>
      <p:pic>
        <p:nvPicPr>
          <p:cNvPr id="318" name="Google Shape;318;p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
        <p:nvSpPr>
          <p:cNvPr id="319" name="Google Shape;319;p7"/>
          <p:cNvSpPr txBox="1"/>
          <p:nvPr/>
        </p:nvSpPr>
        <p:spPr>
          <a:xfrm>
            <a:off x="4468175" y="2196450"/>
            <a:ext cx="7171800" cy="2588100"/>
          </a:xfrm>
          <a:prstGeom prst="rect">
            <a:avLst/>
          </a:prstGeom>
          <a:noFill/>
          <a:ln>
            <a:noFill/>
          </a:ln>
        </p:spPr>
        <p:txBody>
          <a:bodyPr spcFirstLastPara="1" wrap="square" lIns="91425" tIns="91425" rIns="91425" bIns="91425" anchor="t" anchorCtr="0">
            <a:noAutofit/>
          </a:bodyPr>
          <a:lstStyle/>
          <a:p>
            <a:pPr marL="457200" lvl="0" indent="-387350" algn="l" rtl="0">
              <a:lnSpc>
                <a:spcPct val="90000"/>
              </a:lnSpc>
              <a:spcBef>
                <a:spcPts val="600"/>
              </a:spcBef>
              <a:spcAft>
                <a:spcPts val="0"/>
              </a:spcAft>
              <a:buClr>
                <a:schemeClr val="dk1"/>
              </a:buClr>
              <a:buSzPts val="2500"/>
              <a:buChar char="•"/>
            </a:pPr>
            <a:r>
              <a:rPr lang="en-US" sz="2500">
                <a:solidFill>
                  <a:schemeClr val="dk1"/>
                </a:solidFill>
              </a:rPr>
              <a:t>Please post your questions in the Q&amp;A</a:t>
            </a:r>
            <a:endParaRPr sz="2500">
              <a:solidFill>
                <a:schemeClr val="dk1"/>
              </a:solidFill>
            </a:endParaRPr>
          </a:p>
          <a:p>
            <a:pPr marL="457200" lvl="0" indent="-387350" algn="l" rtl="0">
              <a:lnSpc>
                <a:spcPct val="90000"/>
              </a:lnSpc>
              <a:spcBef>
                <a:spcPts val="1000"/>
              </a:spcBef>
              <a:spcAft>
                <a:spcPts val="0"/>
              </a:spcAft>
              <a:buClr>
                <a:schemeClr val="dk1"/>
              </a:buClr>
              <a:buSzPts val="2500"/>
              <a:buChar char="•"/>
            </a:pPr>
            <a:r>
              <a:rPr lang="en-US" sz="2500">
                <a:solidFill>
                  <a:schemeClr val="dk1"/>
                </a:solidFill>
              </a:rPr>
              <a:t>Slides will be posted on the DE website after the webinar</a:t>
            </a:r>
            <a:endParaRPr sz="2500">
              <a:solidFill>
                <a:schemeClr val="dk1"/>
              </a:solidFill>
            </a:endParaRPr>
          </a:p>
          <a:p>
            <a:pPr marL="914400" lvl="0" indent="0" algn="l" rtl="0">
              <a:lnSpc>
                <a:spcPct val="90000"/>
              </a:lnSpc>
              <a:spcBef>
                <a:spcPts val="1000"/>
              </a:spcBef>
              <a:spcAft>
                <a:spcPts val="0"/>
              </a:spcAft>
              <a:buClr>
                <a:schemeClr val="dk1"/>
              </a:buClr>
              <a:buSzPts val="1100"/>
              <a:buFont typeface="Arial"/>
              <a:buNone/>
            </a:pPr>
            <a:r>
              <a:rPr lang="en-US" sz="2000" u="sng">
                <a:solidFill>
                  <a:schemeClr val="hlink"/>
                </a:solidFill>
                <a:hlinkClick r:id="rId4"/>
              </a:rPr>
              <a:t>Policy &amp; Practice Webinar Series &amp; Recordings | Department of Education</a:t>
            </a:r>
            <a:endParaRPr sz="2000">
              <a:solidFill>
                <a:schemeClr val="dk1"/>
              </a:solidFill>
            </a:endParaRPr>
          </a:p>
          <a:p>
            <a:pPr marL="0" lvl="0" indent="0" algn="l" rtl="0">
              <a:spcBef>
                <a:spcPts val="1000"/>
              </a:spcBef>
              <a:spcAft>
                <a:spcPts val="0"/>
              </a:spcAft>
              <a:buNone/>
            </a:pPr>
            <a:endParaRPr sz="2100">
              <a:solidFill>
                <a:schemeClr val="dk1"/>
              </a:solidFill>
            </a:endParaRPr>
          </a:p>
        </p:txBody>
      </p:sp>
      <p:sp>
        <p:nvSpPr>
          <p:cNvPr id="320" name="Google Shape;320;p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82f09c339b_25_246"/>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Future Policy and Practice Webinars</a:t>
            </a:r>
            <a:endParaRPr/>
          </a:p>
        </p:txBody>
      </p:sp>
      <p:sp>
        <p:nvSpPr>
          <p:cNvPr id="326" name="Google Shape;326;g382f09c339b_25_246"/>
          <p:cNvSpPr txBox="1">
            <a:spLocks noGrp="1"/>
          </p:cNvSpPr>
          <p:nvPr>
            <p:ph type="body" idx="1"/>
          </p:nvPr>
        </p:nvSpPr>
        <p:spPr>
          <a:xfrm>
            <a:off x="452273" y="1141501"/>
            <a:ext cx="11098800" cy="5341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900" u="sng">
                <a:solidFill>
                  <a:schemeClr val="hlink"/>
                </a:solidFill>
                <a:hlinkClick r:id="rId3"/>
              </a:rPr>
              <a:t>Upcoming Topics and Dates</a:t>
            </a:r>
            <a:r>
              <a:rPr lang="en-US" sz="2900"/>
              <a:t> </a:t>
            </a:r>
            <a:r>
              <a:rPr lang="en-US" sz="2000"/>
              <a:t>(</a:t>
            </a:r>
            <a:r>
              <a:rPr lang="en-US" sz="2000">
                <a:solidFill>
                  <a:srgbClr val="262828"/>
                </a:solidFill>
              </a:rPr>
              <a:t>8:30 am - 9:30 am )</a:t>
            </a:r>
            <a:endParaRPr sz="2000"/>
          </a:p>
          <a:p>
            <a:pPr marL="457200" lvl="0" indent="-358775" algn="l" rtl="0">
              <a:lnSpc>
                <a:spcPct val="115000"/>
              </a:lnSpc>
              <a:spcBef>
                <a:spcPts val="1300"/>
              </a:spcBef>
              <a:spcAft>
                <a:spcPts val="0"/>
              </a:spcAft>
              <a:buClr>
                <a:srgbClr val="262828"/>
              </a:buClr>
              <a:buSzPts val="2050"/>
              <a:buFont typeface="Arial"/>
              <a:buChar char="●"/>
            </a:pPr>
            <a:r>
              <a:rPr lang="en-US" sz="2050">
                <a:solidFill>
                  <a:srgbClr val="262828"/>
                </a:solidFill>
              </a:rPr>
              <a:t>Nov. 12, 2025:  Secondary Transition (with Work-based Learning content) and Four Plus Programming</a:t>
            </a:r>
            <a:endParaRPr sz="2050">
              <a:solidFill>
                <a:srgbClr val="262828"/>
              </a:solidFill>
            </a:endParaRPr>
          </a:p>
          <a:p>
            <a:pPr marL="457200" lvl="0" indent="-358775" algn="l" rtl="0">
              <a:lnSpc>
                <a:spcPct val="115000"/>
              </a:lnSpc>
              <a:spcBef>
                <a:spcPts val="1000"/>
              </a:spcBef>
              <a:spcAft>
                <a:spcPts val="0"/>
              </a:spcAft>
              <a:buClr>
                <a:srgbClr val="262828"/>
              </a:buClr>
              <a:buSzPts val="2050"/>
              <a:buFont typeface="Arial"/>
              <a:buChar char="●"/>
            </a:pPr>
            <a:r>
              <a:rPr lang="en-US" sz="2050">
                <a:solidFill>
                  <a:srgbClr val="262828"/>
                </a:solidFill>
              </a:rPr>
              <a:t>Dec. 10, 2025:  Unique Placements (Out-of-State and Residential, PMIC)</a:t>
            </a:r>
            <a:endParaRPr sz="2050">
              <a:solidFill>
                <a:srgbClr val="262828"/>
              </a:solidFill>
            </a:endParaRPr>
          </a:p>
          <a:p>
            <a:pPr marL="457200" lvl="0" indent="-358775" algn="l" rtl="0">
              <a:lnSpc>
                <a:spcPct val="115000"/>
              </a:lnSpc>
              <a:spcBef>
                <a:spcPts val="1000"/>
              </a:spcBef>
              <a:spcAft>
                <a:spcPts val="0"/>
              </a:spcAft>
              <a:buClr>
                <a:srgbClr val="262828"/>
              </a:buClr>
              <a:buSzPts val="2050"/>
              <a:buFont typeface="Arial"/>
              <a:buChar char="●"/>
            </a:pPr>
            <a:r>
              <a:rPr lang="en-US" sz="2050">
                <a:solidFill>
                  <a:srgbClr val="262828"/>
                </a:solidFill>
              </a:rPr>
              <a:t>Jan. 14, 2026: Behavior and Discipline</a:t>
            </a:r>
            <a:endParaRPr sz="2050">
              <a:solidFill>
                <a:srgbClr val="262828"/>
              </a:solidFill>
            </a:endParaRPr>
          </a:p>
          <a:p>
            <a:pPr marL="457200" lvl="0" indent="-358775" algn="l" rtl="0">
              <a:lnSpc>
                <a:spcPct val="115000"/>
              </a:lnSpc>
              <a:spcBef>
                <a:spcPts val="1000"/>
              </a:spcBef>
              <a:spcAft>
                <a:spcPts val="0"/>
              </a:spcAft>
              <a:buClr>
                <a:srgbClr val="262828"/>
              </a:buClr>
              <a:buSzPts val="2050"/>
              <a:buFont typeface="Arial"/>
              <a:buChar char="●"/>
            </a:pPr>
            <a:r>
              <a:rPr lang="en-US" sz="2050">
                <a:solidFill>
                  <a:srgbClr val="262828"/>
                </a:solidFill>
              </a:rPr>
              <a:t>Feb. 11, 2026: Connecting Alternate Assessment (DLM) to Instruction &amp; Licensure</a:t>
            </a:r>
            <a:endParaRPr sz="2050">
              <a:solidFill>
                <a:srgbClr val="262828"/>
              </a:solidFill>
            </a:endParaRPr>
          </a:p>
          <a:p>
            <a:pPr marL="457200" lvl="0" indent="-358775" algn="l" rtl="0">
              <a:lnSpc>
                <a:spcPct val="115000"/>
              </a:lnSpc>
              <a:spcBef>
                <a:spcPts val="1000"/>
              </a:spcBef>
              <a:spcAft>
                <a:spcPts val="0"/>
              </a:spcAft>
              <a:buClr>
                <a:srgbClr val="262828"/>
              </a:buClr>
              <a:buSzPts val="2050"/>
              <a:buFont typeface="Arial"/>
              <a:buChar char="●"/>
            </a:pPr>
            <a:r>
              <a:rPr lang="en-US" sz="2050">
                <a:solidFill>
                  <a:srgbClr val="262828"/>
                </a:solidFill>
              </a:rPr>
              <a:t>March 11, 2026:  Extended School Year (ESY)</a:t>
            </a:r>
            <a:endParaRPr sz="2050">
              <a:solidFill>
                <a:srgbClr val="262828"/>
              </a:solidFill>
            </a:endParaRPr>
          </a:p>
          <a:p>
            <a:pPr marL="457200" lvl="0" indent="-358775" algn="l" rtl="0">
              <a:lnSpc>
                <a:spcPct val="115000"/>
              </a:lnSpc>
              <a:spcBef>
                <a:spcPts val="1000"/>
              </a:spcBef>
              <a:spcAft>
                <a:spcPts val="0"/>
              </a:spcAft>
              <a:buClr>
                <a:srgbClr val="262828"/>
              </a:buClr>
              <a:buSzPts val="2050"/>
              <a:buFont typeface="Arial"/>
              <a:buChar char="●"/>
            </a:pPr>
            <a:r>
              <a:rPr lang="en-US" sz="2050">
                <a:solidFill>
                  <a:srgbClr val="262828"/>
                </a:solidFill>
              </a:rPr>
              <a:t>April 8, 2026: FAPE - Special Requests</a:t>
            </a:r>
            <a:endParaRPr sz="2050">
              <a:solidFill>
                <a:srgbClr val="262828"/>
              </a:solidFill>
            </a:endParaRPr>
          </a:p>
          <a:p>
            <a:pPr marL="457200" lvl="0" indent="-358775" algn="l" rtl="0">
              <a:lnSpc>
                <a:spcPct val="115000"/>
              </a:lnSpc>
              <a:spcBef>
                <a:spcPts val="1000"/>
              </a:spcBef>
              <a:spcAft>
                <a:spcPts val="0"/>
              </a:spcAft>
              <a:buClr>
                <a:srgbClr val="262828"/>
              </a:buClr>
              <a:buSzPts val="2050"/>
              <a:buFont typeface="Arial"/>
              <a:buChar char="●"/>
            </a:pPr>
            <a:r>
              <a:rPr lang="en-US" sz="2050">
                <a:solidFill>
                  <a:srgbClr val="262828"/>
                </a:solidFill>
              </a:rPr>
              <a:t>May 13, 2026: Dispute Resolution</a:t>
            </a:r>
            <a:endParaRPr sz="2050">
              <a:solidFill>
                <a:srgbClr val="262828"/>
              </a:solidFill>
            </a:endParaRPr>
          </a:p>
          <a:p>
            <a:pPr marL="457200" lvl="0" indent="-358775" algn="l" rtl="0">
              <a:lnSpc>
                <a:spcPct val="115000"/>
              </a:lnSpc>
              <a:spcBef>
                <a:spcPts val="1000"/>
              </a:spcBef>
              <a:spcAft>
                <a:spcPts val="1000"/>
              </a:spcAft>
              <a:buClr>
                <a:srgbClr val="262828"/>
              </a:buClr>
              <a:buSzPts val="2050"/>
              <a:buFont typeface="Arial"/>
              <a:buChar char="●"/>
            </a:pPr>
            <a:r>
              <a:rPr lang="en-US" sz="2050">
                <a:solidFill>
                  <a:srgbClr val="262828"/>
                </a:solidFill>
              </a:rPr>
              <a:t>June 10, 2026: End of Year Program Evaluation (ACHIEVE) and Year-to-Year Data Comparison</a:t>
            </a:r>
            <a:endParaRPr sz="2900"/>
          </a:p>
        </p:txBody>
      </p:sp>
      <p:sp>
        <p:nvSpPr>
          <p:cNvPr id="327" name="Google Shape;327;g382f09c339b_25_24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Thank You!</a:t>
            </a:r>
            <a:endParaRPr/>
          </a:p>
        </p:txBody>
      </p:sp>
      <p:sp>
        <p:nvSpPr>
          <p:cNvPr id="333" name="Google Shape;333;p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82f09c339b_25_43"/>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Participants will:</a:t>
            </a:r>
            <a:endParaRPr/>
          </a:p>
        </p:txBody>
      </p:sp>
      <p:sp>
        <p:nvSpPr>
          <p:cNvPr id="74" name="Google Shape;74;g382f09c339b_25_43"/>
          <p:cNvSpPr txBox="1">
            <a:spLocks noGrp="1"/>
          </p:cNvSpPr>
          <p:nvPr>
            <p:ph type="body" idx="1"/>
          </p:nvPr>
        </p:nvSpPr>
        <p:spPr>
          <a:xfrm>
            <a:off x="301400" y="983100"/>
            <a:ext cx="9377400" cy="5047200"/>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0"/>
              </a:spcBef>
              <a:spcAft>
                <a:spcPts val="0"/>
              </a:spcAft>
              <a:buSzPts val="2000"/>
              <a:buChar char="•"/>
            </a:pPr>
            <a:r>
              <a:rPr lang="en-US" sz="2000" dirty="0"/>
              <a:t>Understand the definitions and implications of assistive technology (AT) and accessible educational materials (AEM) used within the Individualized Education Program (IEP)</a:t>
            </a:r>
            <a:endParaRPr sz="2000" dirty="0"/>
          </a:p>
          <a:p>
            <a:pPr marL="457200" lvl="0" indent="-355600" algn="l" rtl="0">
              <a:lnSpc>
                <a:spcPct val="100000"/>
              </a:lnSpc>
              <a:spcBef>
                <a:spcPts val="1300"/>
              </a:spcBef>
              <a:spcAft>
                <a:spcPts val="0"/>
              </a:spcAft>
              <a:buSzPts val="2000"/>
              <a:buChar char="•"/>
            </a:pPr>
            <a:r>
              <a:rPr lang="en-US" sz="2000" dirty="0"/>
              <a:t>Have an awareness of administrative policy guidance related to AT &amp; AEM within the IEP</a:t>
            </a:r>
            <a:endParaRPr sz="2000" dirty="0"/>
          </a:p>
          <a:p>
            <a:pPr marL="457200" lvl="0" indent="-355600" algn="l" rtl="0">
              <a:lnSpc>
                <a:spcPct val="100000"/>
              </a:lnSpc>
              <a:spcBef>
                <a:spcPts val="1300"/>
              </a:spcBef>
              <a:spcAft>
                <a:spcPts val="0"/>
              </a:spcAft>
              <a:buSzPts val="2000"/>
              <a:buChar char="•"/>
            </a:pPr>
            <a:r>
              <a:rPr lang="en-US" sz="2000" dirty="0"/>
              <a:t>Understand the key components of AT &amp; AEM to address within the IEP </a:t>
            </a:r>
            <a:endParaRPr sz="2000" dirty="0"/>
          </a:p>
          <a:p>
            <a:pPr marL="457200" lvl="0" indent="-355600" algn="l" rtl="0">
              <a:lnSpc>
                <a:spcPct val="100000"/>
              </a:lnSpc>
              <a:spcBef>
                <a:spcPts val="1300"/>
              </a:spcBef>
              <a:spcAft>
                <a:spcPts val="0"/>
              </a:spcAft>
              <a:buSzPts val="2000"/>
              <a:buChar char="•"/>
            </a:pPr>
            <a:r>
              <a:rPr lang="en-US" sz="2000" dirty="0"/>
              <a:t>Recognize various examples of AT &amp; AEM across disciplines and domains</a:t>
            </a:r>
            <a:endParaRPr sz="2000" dirty="0"/>
          </a:p>
          <a:p>
            <a:pPr marL="457200" lvl="0" indent="-355600" algn="l" rtl="0">
              <a:lnSpc>
                <a:spcPct val="100000"/>
              </a:lnSpc>
              <a:spcBef>
                <a:spcPts val="1300"/>
              </a:spcBef>
              <a:spcAft>
                <a:spcPts val="1300"/>
              </a:spcAft>
              <a:buSzPts val="2000"/>
              <a:buChar char="•"/>
            </a:pPr>
            <a:r>
              <a:rPr lang="en-US" sz="2000" dirty="0"/>
              <a:t>Know and be able to support staff in ensuring the proper documentation of AT &amp; AEM within the IEP </a:t>
            </a:r>
            <a:endParaRPr sz="2000" dirty="0"/>
          </a:p>
        </p:txBody>
      </p:sp>
      <p:pic>
        <p:nvPicPr>
          <p:cNvPr id="75" name="Google Shape;75;g382f09c339b_25_43" descr="Decorative image of a report being looked at to depict reviewing of objectives."/>
          <p:cNvPicPr preferRelativeResize="0"/>
          <p:nvPr/>
        </p:nvPicPr>
        <p:blipFill>
          <a:blip r:embed="rId3">
            <a:alphaModFix/>
          </a:blip>
          <a:stretch>
            <a:fillRect/>
          </a:stretch>
        </p:blipFill>
        <p:spPr>
          <a:xfrm>
            <a:off x="9435725" y="2273825"/>
            <a:ext cx="2709550" cy="2702950"/>
          </a:xfrm>
          <a:prstGeom prst="rect">
            <a:avLst/>
          </a:prstGeom>
          <a:noFill/>
          <a:ln>
            <a:noFill/>
          </a:ln>
        </p:spPr>
      </p:pic>
      <p:sp>
        <p:nvSpPr>
          <p:cNvPr id="76" name="Google Shape;76;g382f09c339b_25_4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37d8ed90ed4_0_10"/>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Access and Participation</a:t>
            </a:r>
            <a:endParaRPr/>
          </a:p>
        </p:txBody>
      </p:sp>
      <p:sp>
        <p:nvSpPr>
          <p:cNvPr id="82" name="Google Shape;82;g37d8ed90ed4_0_1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8a69add4d5_0_5"/>
          <p:cNvSpPr txBox="1">
            <a:spLocks noGrp="1"/>
          </p:cNvSpPr>
          <p:nvPr>
            <p:ph type="title"/>
          </p:nvPr>
        </p:nvSpPr>
        <p:spPr>
          <a:xfrm>
            <a:off x="379988"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Examples of Assistive Technology (AT)</a:t>
            </a:r>
            <a:endParaRPr/>
          </a:p>
        </p:txBody>
      </p:sp>
      <p:pic>
        <p:nvPicPr>
          <p:cNvPr id="88" name="Google Shape;88;g38a69add4d5_0_5" descr="Go Talk 20+ communication device" title="_MG_3247.JPG"/>
          <p:cNvPicPr preferRelativeResize="0"/>
          <p:nvPr/>
        </p:nvPicPr>
        <p:blipFill rotWithShape="1">
          <a:blip r:embed="rId3">
            <a:alphaModFix/>
          </a:blip>
          <a:srcRect t="9872" b="8938"/>
          <a:stretch/>
        </p:blipFill>
        <p:spPr>
          <a:xfrm>
            <a:off x="5026438" y="984750"/>
            <a:ext cx="2227199" cy="2713001"/>
          </a:xfrm>
          <a:prstGeom prst="rect">
            <a:avLst/>
          </a:prstGeom>
          <a:noFill/>
          <a:ln>
            <a:noFill/>
          </a:ln>
        </p:spPr>
      </p:pic>
      <p:pic>
        <p:nvPicPr>
          <p:cNvPr id="89" name="Google Shape;89;g38a69add4d5_0_5" descr="A pragmatically organized dynamic display communication book " title="_MG_9790.JPG"/>
          <p:cNvPicPr preferRelativeResize="0"/>
          <p:nvPr/>
        </p:nvPicPr>
        <p:blipFill>
          <a:blip r:embed="rId4">
            <a:alphaModFix/>
          </a:blip>
          <a:stretch>
            <a:fillRect/>
          </a:stretch>
        </p:blipFill>
        <p:spPr>
          <a:xfrm>
            <a:off x="8374863" y="3407647"/>
            <a:ext cx="3383076" cy="2254826"/>
          </a:xfrm>
          <a:prstGeom prst="rect">
            <a:avLst/>
          </a:prstGeom>
          <a:noFill/>
          <a:ln>
            <a:noFill/>
          </a:ln>
        </p:spPr>
      </p:pic>
      <p:pic>
        <p:nvPicPr>
          <p:cNvPr id="90" name="Google Shape;90;g38a69add4d5_0_5" descr="Boy in a wheelchair working at his desk in the classroom" title="StudentsInClassroom.jpeg"/>
          <p:cNvPicPr preferRelativeResize="0"/>
          <p:nvPr/>
        </p:nvPicPr>
        <p:blipFill>
          <a:blip r:embed="rId5">
            <a:alphaModFix/>
          </a:blip>
          <a:stretch>
            <a:fillRect/>
          </a:stretch>
        </p:blipFill>
        <p:spPr>
          <a:xfrm>
            <a:off x="476450" y="878175"/>
            <a:ext cx="3383076" cy="2304400"/>
          </a:xfrm>
          <a:prstGeom prst="rect">
            <a:avLst/>
          </a:prstGeom>
          <a:noFill/>
          <a:ln>
            <a:noFill/>
          </a:ln>
        </p:spPr>
      </p:pic>
      <p:pic>
        <p:nvPicPr>
          <p:cNvPr id="91" name="Google Shape;91;g38a69add4d5_0_5" descr="Student holding a pencil with a thick pencil grip to write the number zero" title="writing-3587908_640.jpg"/>
          <p:cNvPicPr preferRelativeResize="0"/>
          <p:nvPr/>
        </p:nvPicPr>
        <p:blipFill>
          <a:blip r:embed="rId6">
            <a:alphaModFix/>
          </a:blip>
          <a:stretch>
            <a:fillRect/>
          </a:stretch>
        </p:blipFill>
        <p:spPr>
          <a:xfrm>
            <a:off x="557549" y="3582400"/>
            <a:ext cx="3383075" cy="2223310"/>
          </a:xfrm>
          <a:prstGeom prst="rect">
            <a:avLst/>
          </a:prstGeom>
          <a:noFill/>
          <a:ln>
            <a:noFill/>
          </a:ln>
        </p:spPr>
      </p:pic>
      <p:pic>
        <p:nvPicPr>
          <p:cNvPr id="92" name="Google Shape;92;g38a69add4d5_0_5" descr="Girl student wearing corded headphones while viewing her lap top" title="online-school-6956170_640.jpg"/>
          <p:cNvPicPr preferRelativeResize="0"/>
          <p:nvPr/>
        </p:nvPicPr>
        <p:blipFill>
          <a:blip r:embed="rId7">
            <a:alphaModFix/>
          </a:blip>
          <a:stretch>
            <a:fillRect/>
          </a:stretch>
        </p:blipFill>
        <p:spPr>
          <a:xfrm>
            <a:off x="8339438" y="889800"/>
            <a:ext cx="3453912" cy="2304401"/>
          </a:xfrm>
          <a:prstGeom prst="rect">
            <a:avLst/>
          </a:prstGeom>
          <a:noFill/>
          <a:ln>
            <a:noFill/>
          </a:ln>
        </p:spPr>
      </p:pic>
      <p:sp>
        <p:nvSpPr>
          <p:cNvPr id="93" name="Google Shape;93;g38a69add4d5_0_5"/>
          <p:cNvSpPr txBox="1"/>
          <p:nvPr/>
        </p:nvSpPr>
        <p:spPr>
          <a:xfrm>
            <a:off x="4320000" y="3945100"/>
            <a:ext cx="3552000" cy="186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chemeClr val="dk1"/>
                </a:solidFill>
              </a:rPr>
              <a:t>Assistive Technology supports learners in accessing and engaging with learning. </a:t>
            </a:r>
            <a:endParaRPr sz="2200">
              <a:solidFill>
                <a:schemeClr val="dk1"/>
              </a:solidFill>
            </a:endParaRPr>
          </a:p>
        </p:txBody>
      </p:sp>
      <p:sp>
        <p:nvSpPr>
          <p:cNvPr id="94" name="Google Shape;94;g38a69add4d5_0_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8a69add4d5_0_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Examples of Accessible Educational Materials (AEM) </a:t>
            </a:r>
            <a:endParaRPr/>
          </a:p>
        </p:txBody>
      </p:sp>
      <p:pic>
        <p:nvPicPr>
          <p:cNvPr id="100" name="Google Shape;100;g38a69add4d5_0_0" descr="Student wearing a Red Hoodie and using a laptop" title="Literacy computer program.JPG"/>
          <p:cNvPicPr preferRelativeResize="0"/>
          <p:nvPr/>
        </p:nvPicPr>
        <p:blipFill>
          <a:blip r:embed="rId3">
            <a:alphaModFix/>
          </a:blip>
          <a:stretch>
            <a:fillRect/>
          </a:stretch>
        </p:blipFill>
        <p:spPr>
          <a:xfrm>
            <a:off x="387850" y="802775"/>
            <a:ext cx="4079724" cy="2713176"/>
          </a:xfrm>
          <a:prstGeom prst="rect">
            <a:avLst/>
          </a:prstGeom>
          <a:noFill/>
          <a:ln>
            <a:noFill/>
          </a:ln>
        </p:spPr>
      </p:pic>
      <p:pic>
        <p:nvPicPr>
          <p:cNvPr id="101" name="Google Shape;101;g38a69add4d5_0_0" descr="Large print example - student pointing to words on paper" title="Student reading words"/>
          <p:cNvPicPr preferRelativeResize="0"/>
          <p:nvPr/>
        </p:nvPicPr>
        <p:blipFill>
          <a:blip r:embed="rId4">
            <a:alphaModFix/>
          </a:blip>
          <a:stretch>
            <a:fillRect/>
          </a:stretch>
        </p:blipFill>
        <p:spPr>
          <a:xfrm>
            <a:off x="7147975" y="3683875"/>
            <a:ext cx="4599752" cy="2541049"/>
          </a:xfrm>
          <a:prstGeom prst="rect">
            <a:avLst/>
          </a:prstGeom>
          <a:noFill/>
          <a:ln>
            <a:noFill/>
          </a:ln>
        </p:spPr>
      </p:pic>
      <p:pic>
        <p:nvPicPr>
          <p:cNvPr id="102" name="Google Shape;102;g38a69add4d5_0_0" descr="Braille page with student hand reading it" title="braille-5496153_1280.jpg"/>
          <p:cNvPicPr preferRelativeResize="0"/>
          <p:nvPr/>
        </p:nvPicPr>
        <p:blipFill>
          <a:blip r:embed="rId5">
            <a:alphaModFix/>
          </a:blip>
          <a:stretch>
            <a:fillRect/>
          </a:stretch>
        </p:blipFill>
        <p:spPr>
          <a:xfrm>
            <a:off x="387850" y="3805700"/>
            <a:ext cx="4050675" cy="2419225"/>
          </a:xfrm>
          <a:prstGeom prst="rect">
            <a:avLst/>
          </a:prstGeom>
          <a:noFill/>
          <a:ln>
            <a:noFill/>
          </a:ln>
        </p:spPr>
      </p:pic>
      <p:pic>
        <p:nvPicPr>
          <p:cNvPr id="103" name="Google Shape;103;g38a69add4d5_0_0" descr="Movie theater with closed captioning" title="movie-theater-2502213_640.jpg"/>
          <p:cNvPicPr preferRelativeResize="0"/>
          <p:nvPr/>
        </p:nvPicPr>
        <p:blipFill>
          <a:blip r:embed="rId6">
            <a:alphaModFix/>
          </a:blip>
          <a:stretch>
            <a:fillRect/>
          </a:stretch>
        </p:blipFill>
        <p:spPr>
          <a:xfrm>
            <a:off x="7147975" y="939575"/>
            <a:ext cx="4599750" cy="2626725"/>
          </a:xfrm>
          <a:prstGeom prst="rect">
            <a:avLst/>
          </a:prstGeom>
          <a:noFill/>
          <a:ln>
            <a:noFill/>
          </a:ln>
        </p:spPr>
      </p:pic>
      <p:sp>
        <p:nvSpPr>
          <p:cNvPr id="104" name="Google Shape;104;g38a69add4d5_0_0"/>
          <p:cNvSpPr txBox="1"/>
          <p:nvPr/>
        </p:nvSpPr>
        <p:spPr>
          <a:xfrm>
            <a:off x="8524300" y="1616650"/>
            <a:ext cx="1847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lt1"/>
                </a:solidFill>
              </a:rPr>
              <a:t>Closed Captioning</a:t>
            </a:r>
            <a:endParaRPr sz="1600">
              <a:solidFill>
                <a:schemeClr val="lt1"/>
              </a:solidFill>
            </a:endParaRPr>
          </a:p>
        </p:txBody>
      </p:sp>
      <p:sp>
        <p:nvSpPr>
          <p:cNvPr id="105" name="Google Shape;105;g38a69add4d5_0_0"/>
          <p:cNvSpPr txBox="1"/>
          <p:nvPr/>
        </p:nvSpPr>
        <p:spPr>
          <a:xfrm>
            <a:off x="4438525" y="2890275"/>
            <a:ext cx="2656800" cy="1877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solidFill>
                  <a:schemeClr val="dk1"/>
                </a:solidFill>
              </a:rPr>
              <a:t>Accessible educational materials ensure content is usable for all learners.</a:t>
            </a:r>
            <a:endParaRPr/>
          </a:p>
        </p:txBody>
      </p:sp>
      <p:sp>
        <p:nvSpPr>
          <p:cNvPr id="106" name="Google Shape;106;g38a69add4d5_0_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7e5ddbe507_0_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Examples of AT &amp; AEM  </a:t>
            </a:r>
            <a:endParaRPr/>
          </a:p>
        </p:txBody>
      </p:sp>
      <p:sp>
        <p:nvSpPr>
          <p:cNvPr id="112" name="Google Shape;112;g37e5ddbe507_0_5">
            <a:extLst>
              <a:ext uri="{C183D7F6-B498-43B3-948B-1728B52AA6E4}">
                <adec:decorative xmlns:adec="http://schemas.microsoft.com/office/drawing/2017/decorative" val="1"/>
              </a:ext>
            </a:extLst>
          </p:cNvPr>
          <p:cNvSpPr txBox="1">
            <a:spLocks noGrp="1"/>
          </p:cNvSpPr>
          <p:nvPr>
            <p:ph type="body" idx="1"/>
          </p:nvPr>
        </p:nvSpPr>
        <p:spPr>
          <a:xfrm>
            <a:off x="1137025" y="3579600"/>
            <a:ext cx="3873600" cy="2565300"/>
          </a:xfrm>
          <a:prstGeom prst="rect">
            <a:avLst/>
          </a:prstGeom>
        </p:spPr>
        <p:txBody>
          <a:bodyPr spcFirstLastPara="1" wrap="square" lIns="91425" tIns="45700" rIns="91425" bIns="45700" anchor="t" anchorCtr="0">
            <a:normAutofit fontScale="85000" lnSpcReduction="20000"/>
          </a:bodyPr>
          <a:lstStyle/>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r>
              <a:rPr lang="en-US"/>
              <a:t>           </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endParaRPr sz="1800"/>
          </a:p>
        </p:txBody>
      </p:sp>
      <p:sp>
        <p:nvSpPr>
          <p:cNvPr id="113" name="Google Shape;113;g37e5ddbe507_0_5">
            <a:extLst>
              <a:ext uri="{C183D7F6-B498-43B3-948B-1728B52AA6E4}">
                <adec:decorative xmlns:adec="http://schemas.microsoft.com/office/drawing/2017/decorative" val="1"/>
              </a:ext>
            </a:extLst>
          </p:cNvPr>
          <p:cNvSpPr txBox="1">
            <a:spLocks noGrp="1"/>
          </p:cNvSpPr>
          <p:nvPr>
            <p:ph type="body" idx="1"/>
          </p:nvPr>
        </p:nvSpPr>
        <p:spPr>
          <a:xfrm>
            <a:off x="1004100" y="3711625"/>
            <a:ext cx="3873600" cy="2565300"/>
          </a:xfrm>
          <a:prstGeom prst="rect">
            <a:avLst/>
          </a:prstGeom>
        </p:spPr>
        <p:txBody>
          <a:bodyPr spcFirstLastPara="1" wrap="square" lIns="91425" tIns="45700" rIns="91425" bIns="45700" anchor="t" anchorCtr="0">
            <a:normAutofit fontScale="85000" lnSpcReduction="20000"/>
          </a:bodyPr>
          <a:lstStyle/>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r>
              <a:rPr lang="en-US"/>
              <a:t>           </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endParaRPr sz="1800"/>
          </a:p>
        </p:txBody>
      </p:sp>
      <p:sp>
        <p:nvSpPr>
          <p:cNvPr id="114" name="Google Shape;114;g37e5ddbe507_0_5"/>
          <p:cNvSpPr txBox="1"/>
          <p:nvPr/>
        </p:nvSpPr>
        <p:spPr>
          <a:xfrm>
            <a:off x="4833150" y="1900950"/>
            <a:ext cx="2525700" cy="30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a:solidFill>
                  <a:schemeClr val="dk1"/>
                </a:solidFill>
              </a:rPr>
              <a:t>Together, AT and AEM provide one option for fostering access, participation and personalized learning. </a:t>
            </a:r>
            <a:endParaRPr sz="2100">
              <a:solidFill>
                <a:schemeClr val="dk1"/>
              </a:solidFill>
            </a:endParaRPr>
          </a:p>
        </p:txBody>
      </p:sp>
      <p:pic>
        <p:nvPicPr>
          <p:cNvPr id="115" name="Google Shape;115;g37e5ddbe507_0_5" descr="Boy student wearing a hearing aid and using sign language to communicate with a female adult"/>
          <p:cNvPicPr preferRelativeResize="0"/>
          <p:nvPr/>
        </p:nvPicPr>
        <p:blipFill>
          <a:blip r:embed="rId3">
            <a:alphaModFix/>
          </a:blip>
          <a:stretch>
            <a:fillRect/>
          </a:stretch>
        </p:blipFill>
        <p:spPr>
          <a:xfrm>
            <a:off x="564700" y="1034601"/>
            <a:ext cx="3873600" cy="2421000"/>
          </a:xfrm>
          <a:prstGeom prst="rect">
            <a:avLst/>
          </a:prstGeom>
          <a:noFill/>
          <a:ln>
            <a:noFill/>
          </a:ln>
        </p:spPr>
      </p:pic>
      <p:pic>
        <p:nvPicPr>
          <p:cNvPr id="116" name="Google Shape;116;g37e5ddbe507_0_5" descr="Female student wearing corded ear buds and working on a lap top"/>
          <p:cNvPicPr preferRelativeResize="0"/>
          <p:nvPr/>
        </p:nvPicPr>
        <p:blipFill>
          <a:blip r:embed="rId4">
            <a:alphaModFix/>
          </a:blip>
          <a:stretch>
            <a:fillRect/>
          </a:stretch>
        </p:blipFill>
        <p:spPr>
          <a:xfrm>
            <a:off x="564700" y="3752800"/>
            <a:ext cx="3873600" cy="2522350"/>
          </a:xfrm>
          <a:prstGeom prst="rect">
            <a:avLst/>
          </a:prstGeom>
          <a:noFill/>
          <a:ln>
            <a:noFill/>
          </a:ln>
        </p:spPr>
      </p:pic>
      <p:pic>
        <p:nvPicPr>
          <p:cNvPr id="117" name="Google Shape;117;g37e5ddbe507_0_5" descr="Student wearing corded headphones connected to a refreshable braille display"/>
          <p:cNvPicPr preferRelativeResize="0"/>
          <p:nvPr/>
        </p:nvPicPr>
        <p:blipFill>
          <a:blip r:embed="rId5">
            <a:alphaModFix/>
          </a:blip>
          <a:stretch>
            <a:fillRect/>
          </a:stretch>
        </p:blipFill>
        <p:spPr>
          <a:xfrm>
            <a:off x="7753700" y="946923"/>
            <a:ext cx="3873600" cy="2508727"/>
          </a:xfrm>
          <a:prstGeom prst="rect">
            <a:avLst/>
          </a:prstGeom>
          <a:noFill/>
          <a:ln>
            <a:noFill/>
          </a:ln>
        </p:spPr>
      </p:pic>
      <p:pic>
        <p:nvPicPr>
          <p:cNvPr id="118" name="Google Shape;118;g37e5ddbe507_0_5" descr="Girl student wearing corded ear buds connected to an Ipad"/>
          <p:cNvPicPr preferRelativeResize="0"/>
          <p:nvPr/>
        </p:nvPicPr>
        <p:blipFill>
          <a:blip r:embed="rId6">
            <a:alphaModFix/>
          </a:blip>
          <a:stretch>
            <a:fillRect/>
          </a:stretch>
        </p:blipFill>
        <p:spPr>
          <a:xfrm>
            <a:off x="7753700" y="3752800"/>
            <a:ext cx="3873600" cy="2506447"/>
          </a:xfrm>
          <a:prstGeom prst="rect">
            <a:avLst/>
          </a:prstGeom>
          <a:noFill/>
          <a:ln>
            <a:noFill/>
          </a:ln>
        </p:spPr>
      </p:pic>
      <p:sp>
        <p:nvSpPr>
          <p:cNvPr id="119" name="Google Shape;119;g37e5ddbe507_0_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82f09c339b_25_231"/>
          <p:cNvSpPr txBox="1">
            <a:spLocks noGrp="1"/>
          </p:cNvSpPr>
          <p:nvPr>
            <p:ph type="title"/>
          </p:nvPr>
        </p:nvSpPr>
        <p:spPr>
          <a:xfrm>
            <a:off x="893975" y="2806300"/>
            <a:ext cx="50520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a:t>Policy</a:t>
            </a:r>
            <a:endParaRPr/>
          </a:p>
        </p:txBody>
      </p:sp>
      <p:sp>
        <p:nvSpPr>
          <p:cNvPr id="126" name="Google Shape;126;g382f09c339b_25_231"/>
          <p:cNvSpPr txBox="1">
            <a:spLocks noGrp="1"/>
          </p:cNvSpPr>
          <p:nvPr>
            <p:ph type="title"/>
          </p:nvPr>
        </p:nvSpPr>
        <p:spPr>
          <a:xfrm>
            <a:off x="3923350" y="2806300"/>
            <a:ext cx="7255800" cy="2162700"/>
          </a:xfrm>
          <a:prstGeom prst="rect">
            <a:avLst/>
          </a:prstGeom>
          <a:noFill/>
          <a:ln>
            <a:noFill/>
          </a:ln>
        </p:spPr>
        <p:txBody>
          <a:bodyPr spcFirstLastPara="1" wrap="square" lIns="91425" tIns="45700" rIns="91425" bIns="45700" anchor="ctr" anchorCtr="0">
            <a:normAutofit/>
          </a:bodyPr>
          <a:lstStyle/>
          <a:p>
            <a:pPr marL="457200" lvl="0" indent="-419100" algn="l" rtl="0">
              <a:lnSpc>
                <a:spcPct val="90000"/>
              </a:lnSpc>
              <a:spcBef>
                <a:spcPts val="0"/>
              </a:spcBef>
              <a:spcAft>
                <a:spcPts val="0"/>
              </a:spcAft>
              <a:buSzPts val="3000"/>
              <a:buAutoNum type="arabicPeriod"/>
            </a:pPr>
            <a:r>
              <a:rPr lang="en-US" sz="3000"/>
              <a:t>Assistive Technology Services,  Devices &amp; Supports</a:t>
            </a:r>
            <a:endParaRPr sz="3000"/>
          </a:p>
          <a:p>
            <a:pPr marL="0" lvl="0" indent="0" algn="l" rtl="0">
              <a:lnSpc>
                <a:spcPct val="90000"/>
              </a:lnSpc>
              <a:spcBef>
                <a:spcPts val="0"/>
              </a:spcBef>
              <a:spcAft>
                <a:spcPts val="0"/>
              </a:spcAft>
              <a:buNone/>
            </a:pPr>
            <a:endParaRPr sz="3000"/>
          </a:p>
          <a:p>
            <a:pPr marL="457200" lvl="0" indent="-419100" algn="l" rtl="0">
              <a:lnSpc>
                <a:spcPct val="90000"/>
              </a:lnSpc>
              <a:spcBef>
                <a:spcPts val="0"/>
              </a:spcBef>
              <a:spcAft>
                <a:spcPts val="0"/>
              </a:spcAft>
              <a:buSzPts val="3000"/>
              <a:buAutoNum type="arabicPeriod"/>
            </a:pPr>
            <a:r>
              <a:rPr lang="en-US" sz="3000"/>
              <a:t>Accessible Educational Materials</a:t>
            </a:r>
            <a:endParaRPr sz="3000"/>
          </a:p>
        </p:txBody>
      </p:sp>
      <p:sp>
        <p:nvSpPr>
          <p:cNvPr id="127" name="Google Shape;127;g382f09c339b_25_23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2474</Words>
  <Application>Microsoft Office PowerPoint</Application>
  <PresentationFormat>Widescreen</PresentationFormat>
  <Paragraphs>299</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Times New Roman</vt:lpstr>
      <vt:lpstr>Arial</vt:lpstr>
      <vt:lpstr>Theme1</vt:lpstr>
      <vt:lpstr>PowerPoint Presentation</vt:lpstr>
      <vt:lpstr>Welcome</vt:lpstr>
      <vt:lpstr>Today’s Presenters</vt:lpstr>
      <vt:lpstr>Participants will:</vt:lpstr>
      <vt:lpstr>Access and Participation</vt:lpstr>
      <vt:lpstr>Examples of Assistive Technology (AT)</vt:lpstr>
      <vt:lpstr>Examples of Accessible Educational Materials (AEM) </vt:lpstr>
      <vt:lpstr>Examples of AT &amp; AEM  </vt:lpstr>
      <vt:lpstr>Policy</vt:lpstr>
      <vt:lpstr>Iowa Administrative Code (IAC) 281 — 41.324</vt:lpstr>
      <vt:lpstr>Iowa Administrative Code (IAC) 281 — 41.105</vt:lpstr>
      <vt:lpstr>Iowa Administrative Code (IAC) 281 — 41.5</vt:lpstr>
      <vt:lpstr>Assistive Technology (AT) Devices:</vt:lpstr>
      <vt:lpstr>Iowa Administrative Code (IAC) 281 — 41.6</vt:lpstr>
      <vt:lpstr>Assistive Technology (AT) Services:</vt:lpstr>
      <vt:lpstr>Iowa Administrative Code (IAC) 281 — 41.172</vt:lpstr>
      <vt:lpstr>Iowa Administrative Code (IAC) 281 — 41.210</vt:lpstr>
      <vt:lpstr>Accessible Educational Materials (AEM):</vt:lpstr>
      <vt:lpstr>Practice</vt:lpstr>
      <vt:lpstr>Examples of AT Across Disciplines and Domains (1 of 4)</vt:lpstr>
      <vt:lpstr>Examples of AT Across Disciplines and Domains (2 of 4)</vt:lpstr>
      <vt:lpstr>Examples of AT Across Disciplines and Domains (3 of 4)</vt:lpstr>
      <vt:lpstr>Examples of AT Across Disciplines and Domains (4 of 4)</vt:lpstr>
      <vt:lpstr>Assistive Technology Considerations: </vt:lpstr>
      <vt:lpstr>ACHIEVE Services+ - AT Devices &amp; Supports</vt:lpstr>
      <vt:lpstr>ACHIEVE Services+ - Assistive Technology Services</vt:lpstr>
      <vt:lpstr>AEM Considerations: </vt:lpstr>
      <vt:lpstr>ACHIEVE Services+: AEM</vt:lpstr>
      <vt:lpstr>Administrator Think Abouts for AEM</vt:lpstr>
      <vt:lpstr>Useful Links / Resources</vt:lpstr>
      <vt:lpstr>*Access for All  *the link above will take you to a recording titled: Access for All -Universal Protocol for Accommodations in Reading (uPar)</vt:lpstr>
      <vt:lpstr>Questions from the Field</vt:lpstr>
      <vt:lpstr>Future Policy and Practice Webinars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Iowa Department of Education</dc:creator>
  <cp:lastModifiedBy>Albers, Lisa [IDOE]</cp:lastModifiedBy>
  <cp:revision>4</cp:revision>
  <dcterms:created xsi:type="dcterms:W3CDTF">2022-10-28T01:47:54Z</dcterms:created>
  <dcterms:modified xsi:type="dcterms:W3CDTF">2025-10-09T15:57:44Z</dcterms:modified>
</cp:coreProperties>
</file>