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4" r:id="rId17"/>
    <p:sldId id="293" r:id="rId18"/>
    <p:sldId id="294" r:id="rId19"/>
    <p:sldId id="295"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3F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4651" autoAdjust="0"/>
  </p:normalViewPr>
  <p:slideViewPr>
    <p:cSldViewPr snapToGrid="0">
      <p:cViewPr>
        <p:scale>
          <a:sx n="70" d="100"/>
          <a:sy n="70" d="100"/>
        </p:scale>
        <p:origin x="4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20AD6-44C7-4C70-80B1-26F663BCD71D}" type="datetimeFigureOut">
              <a:rPr lang="en-US" smtClean="0"/>
              <a:t>9/24/2025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DE79B7-7D66-4227-A5CF-B3FABEFB24F5}" type="slidenum">
              <a:rPr lang="en-US" smtClean="0"/>
              <a:t>‹#›</a:t>
            </a:fld>
            <a:endParaRPr lang="en-US"/>
          </a:p>
        </p:txBody>
      </p:sp>
    </p:spTree>
    <p:extLst>
      <p:ext uri="{BB962C8B-B14F-4D97-AF65-F5344CB8AC3E}">
        <p14:creationId xmlns:p14="http://schemas.microsoft.com/office/powerpoint/2010/main" val="581468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f0b8201d6e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2f0b8201d6e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2ef0c2bf7bc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2ef0c2bf7bc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ef0c2bf7b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2ef0c2bf7b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dirty="0">
                <a:solidFill>
                  <a:schemeClr val="dk1"/>
                </a:solidFill>
                <a:latin typeface="Arial" panose="020B0604020202020204" pitchFamily="34" charset="0"/>
                <a:ea typeface="Proxima Nova"/>
                <a:cs typeface="Arial" panose="020B0604020202020204" pitchFamily="34" charset="0"/>
                <a:sym typeface="Proxima Nova"/>
              </a:rPr>
              <a:t>Note: The left nav may have other links based on other roles the LEA User Manager might have in ACHIEVE.</a:t>
            </a:r>
            <a:endParaRPr sz="6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f0f1aece6b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2f0f1aece6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2f0b8201d6e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2f0b8201d6e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2f132f5e25c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2f132f5e25c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700" dirty="0">
              <a:solidFill>
                <a:schemeClr val="dk1"/>
              </a:solidFill>
              <a:latin typeface="Arial" panose="020B0604020202020204" pitchFamily="34" charset="0"/>
              <a:ea typeface="Proxima Nova"/>
              <a:cs typeface="Arial" panose="020B0604020202020204" pitchFamily="34" charset="0"/>
              <a:sym typeface="Proxima Nova"/>
            </a:endParaRPr>
          </a:p>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2f0b8201d6e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2f0b8201d6e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LEA User Managers would not need to filter by AEA.</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c8d08b807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2c8d08b8075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i="1" dirty="0">
                <a:solidFill>
                  <a:schemeClr val="dk1"/>
                </a:solidFill>
                <a:latin typeface="Arial" panose="020B0604020202020204" pitchFamily="34" charset="0"/>
                <a:ea typeface="Proxima Nova"/>
                <a:cs typeface="Arial" panose="020B0604020202020204" pitchFamily="34" charset="0"/>
                <a:sym typeface="Proxima Nova"/>
              </a:rPr>
              <a:t>Note: User information and  location does not come over to ACHIEVE from Student Information Systems (SIS) and is required to save the user. If you try to add a user with the same email address as another user in ACHIEVE, you will not be able to save the record.</a:t>
            </a:r>
            <a:endParaRPr sz="4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2c8d08b807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2c8d08b807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2f0b8201d6e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2f0b8201d6e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dfaf958b9d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dfaf958b9d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2c8d08b8075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2c8d08b8075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2f0f1aece6b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2f0f1aece6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Note: Multiple locations can be added for a role.</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f0f1aece6b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f0f1aece6b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Note: Multiple locations can be added for a role.</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27fb7a3b334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27fb7a3b334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g2f0b8201d6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3" name="Google Shape;313;g2f0b8201d6e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2f0b8201d6e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 name="Google Shape;321;g2f0b8201d6e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Share example. Reach out to your ACHIEVE data lead if you have questions.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2f0b8201d6e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2f0b8201d6e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27fb7a3b334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8" name="Google Shape;338;g27fb7a3b334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2f132f5e25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 name="Google Shape;345;g2f132f5e25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If you accidently inactivate the incorrect user you have the option to reactivate via the quick access link.</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2f132f5e25c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4" name="Google Shape;354;g2f132f5e25c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Report in the future for quick reference on who still has roles/permissions assigned that may have left the district.</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f0b8201d6e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2f0b8201d6e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Note: there can be more than one LEA User Manager per district (as needed per district decision). Additional staff must can be added via the link.</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2f0b8201d6e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2f0b8201d6e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27fb7a3b33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27fb7a3b33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2dfaf958b9d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2dfaf958b9d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User Guide will also be available.</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g2dfaf958b9d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 name="Google Shape;384;g2dfaf958b9d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2f0d4eb5f9e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2f0d4eb5f9e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Note: LEA User Manager Primary Contacts &amp; Additional Contacts Sheets (broke down by AEA), column I will display date setup in ACHIEVE.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5b0e46c931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5b0e46c931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2f0b8201d6e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2f0b8201d6e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In order to access ACHIEVE, all users (including LEA User Managers) need an EdPortal account, ACHIEVE User Role assigned in the District’s Student Information System (SIS), and an account in ACHIEVE that has the exact same email address as EdPortal and SIS system.</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2ef0c2bf7bc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2ef0c2bf7bc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other General Supervision permissions (roles) are added to ACHIEVE, LEA User Managers will be notified.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7fb7a3b334_1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7fb7a3b334_1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f0b8201d6e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f0b8201d6e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p:nvPr/>
        </p:nvSpPr>
        <p:spPr>
          <a:xfrm>
            <a:off x="0" y="1584967"/>
            <a:ext cx="12192000" cy="5338800"/>
          </a:xfrm>
          <a:prstGeom prst="rect">
            <a:avLst/>
          </a:prstGeom>
          <a:solidFill>
            <a:srgbClr val="A8BAD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mn-lt"/>
            </a:endParaRPr>
          </a:p>
        </p:txBody>
      </p:sp>
      <p:sp>
        <p:nvSpPr>
          <p:cNvPr id="11" name="Google Shape;11;p2"/>
          <p:cNvSpPr txBox="1">
            <a:spLocks noGrp="1"/>
          </p:cNvSpPr>
          <p:nvPr>
            <p:ph type="ctrTitle"/>
          </p:nvPr>
        </p:nvSpPr>
        <p:spPr>
          <a:xfrm>
            <a:off x="415605" y="2415167"/>
            <a:ext cx="11360800" cy="2736800"/>
          </a:xfrm>
          <a:prstGeom prst="rect">
            <a:avLst/>
          </a:prstGeom>
        </p:spPr>
        <p:txBody>
          <a:bodyPr spcFirstLastPara="1" wrap="square" lIns="91425" tIns="91425" rIns="91425" bIns="91425" anchor="b" anchorCtr="0">
            <a:noAutofit/>
          </a:bodyPr>
          <a:lstStyle>
            <a:lvl1pPr lvl="0" algn="ctr">
              <a:spcBef>
                <a:spcPts val="0"/>
              </a:spcBef>
              <a:spcAft>
                <a:spcPts val="0"/>
              </a:spcAft>
              <a:buClr>
                <a:srgbClr val="263F8C"/>
              </a:buClr>
              <a:buSzPts val="5200"/>
              <a:buNone/>
              <a:defRPr sz="6933" b="1">
                <a:solidFill>
                  <a:srgbClr val="263F8C"/>
                </a:solidFill>
                <a:latin typeface="+mn-lt"/>
              </a:defRPr>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endParaRPr/>
          </a:p>
        </p:txBody>
      </p:sp>
      <p:sp>
        <p:nvSpPr>
          <p:cNvPr id="12" name="Google Shape;12;p2"/>
          <p:cNvSpPr txBox="1">
            <a:spLocks noGrp="1"/>
          </p:cNvSpPr>
          <p:nvPr>
            <p:ph type="subTitle" idx="1"/>
          </p:nvPr>
        </p:nvSpPr>
        <p:spPr>
          <a:xfrm>
            <a:off x="415595" y="5201233"/>
            <a:ext cx="11360800" cy="105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rgbClr val="000000"/>
              </a:buClr>
              <a:buSzPts val="2800"/>
              <a:buNone/>
              <a:defRPr sz="3733">
                <a:solidFill>
                  <a:srgbClr val="000000"/>
                </a:solidFill>
                <a:latin typeface="+mn-lt"/>
              </a:defRPr>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grpSp>
        <p:nvGrpSpPr>
          <p:cNvPr id="13" name="Google Shape;13;p2"/>
          <p:cNvGrpSpPr/>
          <p:nvPr/>
        </p:nvGrpSpPr>
        <p:grpSpPr>
          <a:xfrm>
            <a:off x="4896795" y="2231900"/>
            <a:ext cx="2398400" cy="134000"/>
            <a:chOff x="3672600" y="1292925"/>
            <a:chExt cx="1798800" cy="100500"/>
          </a:xfrm>
        </p:grpSpPr>
        <p:sp>
          <p:nvSpPr>
            <p:cNvPr id="14" name="Google Shape;14;p2"/>
            <p:cNvSpPr/>
            <p:nvPr/>
          </p:nvSpPr>
          <p:spPr>
            <a:xfrm>
              <a:off x="4572000" y="12929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15" name="Google Shape;15;p2"/>
            <p:cNvSpPr/>
            <p:nvPr/>
          </p:nvSpPr>
          <p:spPr>
            <a:xfrm>
              <a:off x="3672600" y="12929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pic>
        <p:nvPicPr>
          <p:cNvPr id="16" name="Google Shape;16;p2"/>
          <p:cNvPicPr preferRelativeResize="0"/>
          <p:nvPr/>
        </p:nvPicPr>
        <p:blipFill>
          <a:blip r:embed="rId2">
            <a:alphaModFix/>
          </a:blip>
          <a:stretch>
            <a:fillRect/>
          </a:stretch>
        </p:blipFill>
        <p:spPr>
          <a:xfrm>
            <a:off x="4165983" y="299468"/>
            <a:ext cx="3860036" cy="978033"/>
          </a:xfrm>
          <a:prstGeom prst="rect">
            <a:avLst/>
          </a:prstGeom>
          <a:noFill/>
          <a:ln>
            <a:noFill/>
          </a:ln>
        </p:spPr>
      </p:pic>
      <p:sp>
        <p:nvSpPr>
          <p:cNvPr id="17" name="Google Shape;17;p2"/>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a:buNone/>
              <a:defRPr sz="1733">
                <a:latin typeface="+mn-lt"/>
                <a:ea typeface="Arial" panose="020B0604020202020204" pitchFamily="34" charset="0"/>
                <a:cs typeface="Arial" panose="020B0604020202020204" pitchFamily="34" charset="0"/>
                <a:sym typeface="Proxima Nova"/>
              </a:defRPr>
            </a:lvl1pPr>
            <a:lvl2pPr lvl="1">
              <a:buNone/>
              <a:defRPr sz="1733">
                <a:latin typeface="Proxima Nova"/>
                <a:ea typeface="Proxima Nova"/>
                <a:cs typeface="Proxima Nova"/>
                <a:sym typeface="Proxima Nova"/>
              </a:defRPr>
            </a:lvl2pPr>
            <a:lvl3pPr lvl="2">
              <a:buNone/>
              <a:defRPr sz="1733">
                <a:latin typeface="Proxima Nova"/>
                <a:ea typeface="Proxima Nova"/>
                <a:cs typeface="Proxima Nova"/>
                <a:sym typeface="Proxima Nova"/>
              </a:defRPr>
            </a:lvl3pPr>
            <a:lvl4pPr lvl="3">
              <a:buNone/>
              <a:defRPr sz="1733">
                <a:latin typeface="Proxima Nova"/>
                <a:ea typeface="Proxima Nova"/>
                <a:cs typeface="Proxima Nova"/>
                <a:sym typeface="Proxima Nova"/>
              </a:defRPr>
            </a:lvl4pPr>
            <a:lvl5pPr lvl="4">
              <a:buNone/>
              <a:defRPr sz="1733">
                <a:latin typeface="Proxima Nova"/>
                <a:ea typeface="Proxima Nova"/>
                <a:cs typeface="Proxima Nova"/>
                <a:sym typeface="Proxima Nova"/>
              </a:defRPr>
            </a:lvl5pPr>
            <a:lvl6pPr lvl="5">
              <a:buNone/>
              <a:defRPr sz="1733">
                <a:latin typeface="Proxima Nova"/>
                <a:ea typeface="Proxima Nova"/>
                <a:cs typeface="Proxima Nova"/>
                <a:sym typeface="Proxima Nova"/>
              </a:defRPr>
            </a:lvl6pPr>
            <a:lvl7pPr lvl="6">
              <a:buNone/>
              <a:defRPr sz="1733">
                <a:latin typeface="Proxima Nova"/>
                <a:ea typeface="Proxima Nova"/>
                <a:cs typeface="Proxima Nova"/>
                <a:sym typeface="Proxima Nova"/>
              </a:defRPr>
            </a:lvl7pPr>
            <a:lvl8pPr lvl="7">
              <a:buNone/>
              <a:defRPr sz="1733">
                <a:latin typeface="Proxima Nova"/>
                <a:ea typeface="Proxima Nova"/>
                <a:cs typeface="Proxima Nova"/>
                <a:sym typeface="Proxima Nova"/>
              </a:defRPr>
            </a:lvl8pPr>
            <a:lvl9pPr lvl="8">
              <a:buNone/>
              <a:defRPr sz="1733">
                <a:latin typeface="Proxima Nova"/>
                <a:ea typeface="Proxima Nova"/>
                <a:cs typeface="Proxima Nova"/>
                <a:sym typeface="Proxima Nova"/>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2888178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79"/>
        <p:cNvGrpSpPr/>
        <p:nvPr/>
      </p:nvGrpSpPr>
      <p:grpSpPr>
        <a:xfrm>
          <a:off x="0" y="0"/>
          <a:ext cx="0" cy="0"/>
          <a:chOff x="0" y="0"/>
          <a:chExt cx="0" cy="0"/>
        </a:xfrm>
      </p:grpSpPr>
      <p:sp>
        <p:nvSpPr>
          <p:cNvPr id="80" name="Google Shape;80;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solidFill>
                  <a:srgbClr val="263F8C"/>
                </a:solidFill>
                <a:latin typeface="+mn-lt"/>
              </a:defRPr>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81" name="Google Shape;81;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atin typeface="+mn-lt"/>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endParaRPr/>
          </a:p>
        </p:txBody>
      </p:sp>
      <p:sp>
        <p:nvSpPr>
          <p:cNvPr id="82" name="Google Shape;82;p11"/>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310556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ustom Layout 1">
  <p:cSld name="Custom Layout 1">
    <p:spTree>
      <p:nvGrpSpPr>
        <p:cNvPr id="1" name="Shape 83"/>
        <p:cNvGrpSpPr/>
        <p:nvPr/>
      </p:nvGrpSpPr>
      <p:grpSpPr>
        <a:xfrm>
          <a:off x="0" y="0"/>
          <a:ext cx="0" cy="0"/>
          <a:chOff x="0" y="0"/>
          <a:chExt cx="0" cy="0"/>
        </a:xfrm>
      </p:grpSpPr>
      <p:sp>
        <p:nvSpPr>
          <p:cNvPr id="84" name="Google Shape;84;p12"/>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None/>
              <a:defRPr sz="3200">
                <a:solidFill>
                  <a:srgbClr val="263F8C"/>
                </a:solidFill>
                <a:latin typeface="+mn-lt"/>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grpSp>
        <p:nvGrpSpPr>
          <p:cNvPr id="85" name="Google Shape;85;p12"/>
          <p:cNvGrpSpPr/>
          <p:nvPr/>
        </p:nvGrpSpPr>
        <p:grpSpPr>
          <a:xfrm>
            <a:off x="4323934" y="357767"/>
            <a:ext cx="3544133" cy="134000"/>
            <a:chOff x="412900" y="344525"/>
            <a:chExt cx="2658100" cy="100500"/>
          </a:xfrm>
        </p:grpSpPr>
        <p:sp>
          <p:nvSpPr>
            <p:cNvPr id="86" name="Google Shape;86;p12"/>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87" name="Google Shape;87;p12"/>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88" name="Google Shape;88;p12"/>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89" name="Google Shape;89;p12"/>
          <p:cNvSpPr txBox="1">
            <a:spLocks noGrp="1"/>
          </p:cNvSpPr>
          <p:nvPr>
            <p:ph type="body" idx="1"/>
          </p:nvPr>
        </p:nvSpPr>
        <p:spPr>
          <a:xfrm>
            <a:off x="550533" y="1526533"/>
            <a:ext cx="2338800" cy="4931600"/>
          </a:xfrm>
          <a:prstGeom prst="rect">
            <a:avLst/>
          </a:prstGeom>
          <a:solidFill>
            <a:srgbClr val="F0B323"/>
          </a:solidFill>
        </p:spPr>
        <p:txBody>
          <a:bodyPr spcFirstLastPara="1" wrap="square" lIns="91425" tIns="91425" rIns="91425" bIns="91425" anchor="t" anchorCtr="0">
            <a:noAutofit/>
          </a:bodyPr>
          <a:lstStyle>
            <a:lvl1pPr marL="609585" lvl="0" indent="-457189">
              <a:spcBef>
                <a:spcPts val="0"/>
              </a:spcBef>
              <a:spcAft>
                <a:spcPts val="0"/>
              </a:spcAft>
              <a:buSzPts val="1800"/>
              <a:buChar char="●"/>
              <a:defRPr>
                <a:latin typeface="+mn-lt"/>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90" name="Google Shape;90;p12"/>
          <p:cNvSpPr txBox="1">
            <a:spLocks noGrp="1"/>
          </p:cNvSpPr>
          <p:nvPr>
            <p:ph type="body" idx="2"/>
          </p:nvPr>
        </p:nvSpPr>
        <p:spPr>
          <a:xfrm>
            <a:off x="3188100" y="1576333"/>
            <a:ext cx="8368800" cy="48820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atin typeface="+mn-lt"/>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91" name="Google Shape;91;p12"/>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2726814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hank you" userDrawn="1">
  <p:cSld name="Thank you">
    <p:bg>
      <p:bgRef idx="1001">
        <a:schemeClr val="bg1"/>
      </p:bgRef>
    </p:bg>
    <p:spTree>
      <p:nvGrpSpPr>
        <p:cNvPr id="1" name="Shape 92"/>
        <p:cNvGrpSpPr/>
        <p:nvPr/>
      </p:nvGrpSpPr>
      <p:grpSpPr>
        <a:xfrm>
          <a:off x="0" y="0"/>
          <a:ext cx="0" cy="0"/>
          <a:chOff x="0" y="0"/>
          <a:chExt cx="0" cy="0"/>
        </a:xfrm>
      </p:grpSpPr>
      <p:sp>
        <p:nvSpPr>
          <p:cNvPr id="93" name="Google Shape;93;p13"/>
          <p:cNvSpPr/>
          <p:nvPr/>
        </p:nvSpPr>
        <p:spPr>
          <a:xfrm>
            <a:off x="-67" y="6134333"/>
            <a:ext cx="12192000" cy="777200"/>
          </a:xfrm>
          <a:prstGeom prst="rect">
            <a:avLst/>
          </a:prstGeom>
          <a:solidFill>
            <a:srgbClr val="A8BAD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mn-lt"/>
            </a:endParaRPr>
          </a:p>
        </p:txBody>
      </p:sp>
      <p:grpSp>
        <p:nvGrpSpPr>
          <p:cNvPr id="94" name="Google Shape;94;p13"/>
          <p:cNvGrpSpPr/>
          <p:nvPr/>
        </p:nvGrpSpPr>
        <p:grpSpPr>
          <a:xfrm>
            <a:off x="4323934" y="1912500"/>
            <a:ext cx="3544133" cy="134000"/>
            <a:chOff x="412900" y="344525"/>
            <a:chExt cx="2658100" cy="100500"/>
          </a:xfrm>
        </p:grpSpPr>
        <p:sp>
          <p:nvSpPr>
            <p:cNvPr id="95" name="Google Shape;95;p13"/>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96" name="Google Shape;96;p13"/>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97" name="Google Shape;97;p13"/>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grpSp>
      <p:sp>
        <p:nvSpPr>
          <p:cNvPr id="99" name="Google Shape;99;p13"/>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chemeClr val="lt1"/>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dirty="0">
              <a:solidFill>
                <a:srgbClr val="000000"/>
              </a:solidFill>
            </a:endParaRPr>
          </a:p>
        </p:txBody>
      </p:sp>
      <p:sp>
        <p:nvSpPr>
          <p:cNvPr id="5" name="Title 4">
            <a:extLst>
              <a:ext uri="{FF2B5EF4-FFF2-40B4-BE49-F238E27FC236}">
                <a16:creationId xmlns:a16="http://schemas.microsoft.com/office/drawing/2014/main" id="{0F9DDDF6-3EEC-4E8E-8651-96A8D9DB1C71}"/>
              </a:ext>
            </a:extLst>
          </p:cNvPr>
          <p:cNvSpPr>
            <a:spLocks noGrp="1"/>
          </p:cNvSpPr>
          <p:nvPr>
            <p:ph type="title"/>
          </p:nvPr>
        </p:nvSpPr>
        <p:spPr>
          <a:xfrm>
            <a:off x="415600" y="593367"/>
            <a:ext cx="11360800" cy="763600"/>
          </a:xfrm>
          <a:prstGeom prst="rect">
            <a:avLst/>
          </a:prstGeom>
        </p:spPr>
        <p:txBody>
          <a:bodyPr/>
          <a:lstStyle>
            <a:lvl1pPr>
              <a:defRPr sz="3200">
                <a:solidFill>
                  <a:srgbClr val="263F8C"/>
                </a:solidFill>
                <a:latin typeface="+mn-lt"/>
              </a:defRPr>
            </a:lvl1pPr>
          </a:lstStyle>
          <a:p>
            <a:r>
              <a:rPr lang="en-US"/>
              <a:t>Click to edit Master title style</a:t>
            </a:r>
          </a:p>
        </p:txBody>
      </p:sp>
    </p:spTree>
    <p:extLst>
      <p:ext uri="{BB962C8B-B14F-4D97-AF65-F5344CB8AC3E}">
        <p14:creationId xmlns:p14="http://schemas.microsoft.com/office/powerpoint/2010/main" val="324998344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0"/>
        <p:cNvGrpSpPr/>
        <p:nvPr/>
      </p:nvGrpSpPr>
      <p:grpSpPr>
        <a:xfrm>
          <a:off x="0" y="0"/>
          <a:ext cx="0" cy="0"/>
          <a:chOff x="0" y="0"/>
          <a:chExt cx="0" cy="0"/>
        </a:xfrm>
      </p:grpSpPr>
      <p:sp>
        <p:nvSpPr>
          <p:cNvPr id="101" name="Google Shape;101;p14"/>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165879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8"/>
        <p:cNvGrpSpPr/>
        <p:nvPr/>
      </p:nvGrpSpPr>
      <p:grpSpPr>
        <a:xfrm>
          <a:off x="0" y="0"/>
          <a:ext cx="0" cy="0"/>
          <a:chOff x="0" y="0"/>
          <a:chExt cx="0" cy="0"/>
        </a:xfrm>
      </p:grpSpPr>
      <p:sp>
        <p:nvSpPr>
          <p:cNvPr id="19" name="Google Shape;19;p3"/>
          <p:cNvSpPr/>
          <p:nvPr/>
        </p:nvSpPr>
        <p:spPr>
          <a:xfrm>
            <a:off x="-67" y="6134333"/>
            <a:ext cx="12192000" cy="777200"/>
          </a:xfrm>
          <a:prstGeom prst="rect">
            <a:avLst/>
          </a:prstGeom>
          <a:solidFill>
            <a:srgbClr val="A8BAD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600">
              <a:latin typeface="+mn-lt"/>
            </a:endParaRPr>
          </a:p>
        </p:txBody>
      </p:sp>
      <p:sp>
        <p:nvSpPr>
          <p:cNvPr id="20" name="Google Shape;20;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b="1">
                <a:solidFill>
                  <a:srgbClr val="263F8C"/>
                </a:solidFill>
                <a:latin typeface="+mn-lt"/>
              </a:defRPr>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dirty="0"/>
          </a:p>
        </p:txBody>
      </p:sp>
      <p:grpSp>
        <p:nvGrpSpPr>
          <p:cNvPr id="21" name="Google Shape;21;p3"/>
          <p:cNvGrpSpPr/>
          <p:nvPr/>
        </p:nvGrpSpPr>
        <p:grpSpPr>
          <a:xfrm>
            <a:off x="4323934" y="1912500"/>
            <a:ext cx="3544133" cy="134000"/>
            <a:chOff x="412900" y="344525"/>
            <a:chExt cx="2658100" cy="100500"/>
          </a:xfrm>
        </p:grpSpPr>
        <p:sp>
          <p:nvSpPr>
            <p:cNvPr id="22" name="Google Shape;22;p3"/>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23" name="Google Shape;23;p3"/>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24" name="Google Shape;24;p3"/>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grpSp>
      <p:sp>
        <p:nvSpPr>
          <p:cNvPr id="25" name="Google Shape;25;p3"/>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dirty="0"/>
              <a:t>ACHIEVE  </a:t>
            </a:r>
            <a:r>
              <a:rPr lang="en-US" dirty="0">
                <a:solidFill>
                  <a:schemeClr val="lt1"/>
                </a:solidFill>
              </a:rPr>
              <a:t>|</a:t>
            </a:r>
            <a:r>
              <a:rPr lang="en-US" dirty="0"/>
              <a:t>  Iowa IDEA</a:t>
            </a:r>
            <a:r>
              <a:rPr lang="en-US" b="0" dirty="0">
                <a:solidFill>
                  <a:srgbClr val="000000"/>
                </a:solidFill>
              </a:rPr>
              <a:t>    </a:t>
            </a:r>
            <a:fld id="{00000000-1234-1234-1234-123412341234}" type="slidenum">
              <a:rPr lang="en" b="0" smtClean="0">
                <a:solidFill>
                  <a:srgbClr val="000000"/>
                </a:solidFill>
              </a:rPr>
              <a:pPr/>
              <a:t>‹#›</a:t>
            </a:fld>
            <a:endParaRPr b="0" dirty="0">
              <a:solidFill>
                <a:srgbClr val="000000"/>
              </a:solidFill>
            </a:endParaRPr>
          </a:p>
        </p:txBody>
      </p:sp>
    </p:spTree>
    <p:extLst>
      <p:ext uri="{BB962C8B-B14F-4D97-AF65-F5344CB8AC3E}">
        <p14:creationId xmlns:p14="http://schemas.microsoft.com/office/powerpoint/2010/main" val="427703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6"/>
        <p:cNvGrpSpPr/>
        <p:nvPr/>
      </p:nvGrpSpPr>
      <p:grpSpPr>
        <a:xfrm>
          <a:off x="0" y="0"/>
          <a:ext cx="0" cy="0"/>
          <a:chOff x="0" y="0"/>
          <a:chExt cx="0" cy="0"/>
        </a:xfrm>
      </p:grpSpPr>
      <p:sp>
        <p:nvSpPr>
          <p:cNvPr id="27" name="Google Shape;2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200">
                <a:solidFill>
                  <a:srgbClr val="263F8C"/>
                </a:solidFill>
                <a:latin typeface="+mn-lt"/>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
        <p:nvSpPr>
          <p:cNvPr id="28" name="Google Shape;2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atin typeface="+mn-lt"/>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grpSp>
        <p:nvGrpSpPr>
          <p:cNvPr id="29" name="Google Shape;29;p4"/>
          <p:cNvGrpSpPr/>
          <p:nvPr/>
        </p:nvGrpSpPr>
        <p:grpSpPr>
          <a:xfrm>
            <a:off x="4323934" y="357767"/>
            <a:ext cx="3544133" cy="134000"/>
            <a:chOff x="412900" y="344525"/>
            <a:chExt cx="2658100" cy="100500"/>
          </a:xfrm>
        </p:grpSpPr>
        <p:sp>
          <p:nvSpPr>
            <p:cNvPr id="30" name="Google Shape;30;p4"/>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31" name="Google Shape;31;p4"/>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32" name="Google Shape;32;p4"/>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33" name="Google Shape;33;p4"/>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3844816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3200">
                <a:solidFill>
                  <a:srgbClr val="263F8C"/>
                </a:solidFill>
                <a:latin typeface="+mn-lt"/>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6" name="Google Shape;36;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atin typeface="+mn-lt"/>
              </a:defRPr>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7" name="Google Shape;37;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atin typeface="+mn-lt"/>
              </a:defRPr>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grpSp>
        <p:nvGrpSpPr>
          <p:cNvPr id="38" name="Google Shape;38;p5"/>
          <p:cNvGrpSpPr/>
          <p:nvPr/>
        </p:nvGrpSpPr>
        <p:grpSpPr>
          <a:xfrm>
            <a:off x="4323934" y="357767"/>
            <a:ext cx="3544133" cy="134000"/>
            <a:chOff x="412900" y="344525"/>
            <a:chExt cx="2658100" cy="100500"/>
          </a:xfrm>
        </p:grpSpPr>
        <p:sp>
          <p:nvSpPr>
            <p:cNvPr id="39" name="Google Shape;39;p5"/>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40" name="Google Shape;40;p5"/>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41" name="Google Shape;41;p5"/>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42" name="Google Shape;42;p5"/>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863646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200">
                <a:solidFill>
                  <a:srgbClr val="263F8C"/>
                </a:solidFill>
                <a:latin typeface="+mn-lt"/>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grpSp>
        <p:nvGrpSpPr>
          <p:cNvPr id="45" name="Google Shape;45;p6"/>
          <p:cNvGrpSpPr/>
          <p:nvPr/>
        </p:nvGrpSpPr>
        <p:grpSpPr>
          <a:xfrm>
            <a:off x="4323934" y="357767"/>
            <a:ext cx="3544133" cy="134000"/>
            <a:chOff x="412900" y="344525"/>
            <a:chExt cx="2658100" cy="100500"/>
          </a:xfrm>
        </p:grpSpPr>
        <p:sp>
          <p:nvSpPr>
            <p:cNvPr id="46" name="Google Shape;46;p6"/>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47" name="Google Shape;47;p6"/>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48" name="Google Shape;48;p6"/>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49" name="Google Shape;49;p6"/>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121224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solidFill>
                  <a:srgbClr val="263F8C"/>
                </a:solidFill>
                <a:latin typeface="+mn-lt"/>
              </a:defRPr>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52" name="Google Shape;52;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SzPts val="1200"/>
              <a:buChar char="●"/>
              <a:defRPr sz="1600">
                <a:latin typeface="+mn-lt"/>
              </a:defRPr>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grpSp>
        <p:nvGrpSpPr>
          <p:cNvPr id="53" name="Google Shape;53;p7"/>
          <p:cNvGrpSpPr/>
          <p:nvPr/>
        </p:nvGrpSpPr>
        <p:grpSpPr>
          <a:xfrm>
            <a:off x="550534" y="357767"/>
            <a:ext cx="3544133" cy="134000"/>
            <a:chOff x="412900" y="344525"/>
            <a:chExt cx="2658100" cy="100500"/>
          </a:xfrm>
        </p:grpSpPr>
        <p:sp>
          <p:nvSpPr>
            <p:cNvPr id="54" name="Google Shape;54;p7"/>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55" name="Google Shape;55;p7"/>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56" name="Google Shape;56;p7"/>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57" name="Google Shape;57;p7"/>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255743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58"/>
        <p:cNvGrpSpPr/>
        <p:nvPr/>
      </p:nvGrpSpPr>
      <p:grpSpPr>
        <a:xfrm>
          <a:off x="0" y="0"/>
          <a:ext cx="0" cy="0"/>
          <a:chOff x="0" y="0"/>
          <a:chExt cx="0" cy="0"/>
        </a:xfrm>
      </p:grpSpPr>
      <p:sp>
        <p:nvSpPr>
          <p:cNvPr id="59" name="Google Shape;59;p8"/>
          <p:cNvSpPr txBox="1">
            <a:spLocks noGrp="1"/>
          </p:cNvSpPr>
          <p:nvPr>
            <p:ph type="title"/>
          </p:nvPr>
        </p:nvSpPr>
        <p:spPr>
          <a:xfrm>
            <a:off x="1850800" y="600200"/>
            <a:ext cx="8490400" cy="5454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400" b="1">
                <a:solidFill>
                  <a:srgbClr val="263F8C"/>
                </a:solidFill>
                <a:latin typeface="+mn-lt"/>
              </a:defRPr>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grpSp>
        <p:nvGrpSpPr>
          <p:cNvPr id="60" name="Google Shape;60;p8"/>
          <p:cNvGrpSpPr/>
          <p:nvPr/>
        </p:nvGrpSpPr>
        <p:grpSpPr>
          <a:xfrm>
            <a:off x="4323934" y="1912500"/>
            <a:ext cx="3544133" cy="134000"/>
            <a:chOff x="412900" y="344525"/>
            <a:chExt cx="2658100" cy="100500"/>
          </a:xfrm>
        </p:grpSpPr>
        <p:sp>
          <p:nvSpPr>
            <p:cNvPr id="61" name="Google Shape;61;p8"/>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62" name="Google Shape;62;p8"/>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sp>
          <p:nvSpPr>
            <p:cNvPr id="63" name="Google Shape;63;p8"/>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9B2242"/>
                </a:solidFill>
                <a:latin typeface="+mn-lt"/>
              </a:endParaRPr>
            </a:p>
          </p:txBody>
        </p:sp>
      </p:grpSp>
      <p:sp>
        <p:nvSpPr>
          <p:cNvPr id="64" name="Google Shape;64;p8"/>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1525047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65"/>
        <p:cNvGrpSpPr/>
        <p:nvPr/>
      </p:nvGrpSpPr>
      <p:grpSpPr>
        <a:xfrm>
          <a:off x="0" y="0"/>
          <a:ext cx="0" cy="0"/>
          <a:chOff x="0" y="0"/>
          <a:chExt cx="0" cy="0"/>
        </a:xfrm>
      </p:grpSpPr>
      <p:sp>
        <p:nvSpPr>
          <p:cNvPr id="66" name="Google Shape;6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mn-lt"/>
            </a:endParaRPr>
          </a:p>
        </p:txBody>
      </p:sp>
      <p:sp>
        <p:nvSpPr>
          <p:cNvPr id="67" name="Google Shape;67;p9"/>
          <p:cNvSpPr txBox="1">
            <a:spLocks noGrp="1"/>
          </p:cNvSpPr>
          <p:nvPr>
            <p:ph type="title"/>
          </p:nvPr>
        </p:nvSpPr>
        <p:spPr>
          <a:xfrm>
            <a:off x="354000" y="23554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800" b="1">
                <a:solidFill>
                  <a:srgbClr val="263F8C"/>
                </a:solidFill>
                <a:latin typeface="+mn-lt"/>
              </a:defRPr>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68" name="Google Shape;68;p9"/>
          <p:cNvSpPr txBox="1">
            <a:spLocks noGrp="1"/>
          </p:cNvSpPr>
          <p:nvPr>
            <p:ph type="subTitle" idx="1"/>
          </p:nvPr>
        </p:nvSpPr>
        <p:spPr>
          <a:xfrm>
            <a:off x="354000" y="4448633"/>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atin typeface="+mn-lt"/>
              </a:defRPr>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69" name="Google Shape;6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SzPts val="1800"/>
              <a:buChar char="●"/>
              <a:defRPr>
                <a:latin typeface="+mn-lt"/>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grpSp>
        <p:nvGrpSpPr>
          <p:cNvPr id="70" name="Google Shape;70;p9"/>
          <p:cNvGrpSpPr/>
          <p:nvPr/>
        </p:nvGrpSpPr>
        <p:grpSpPr>
          <a:xfrm>
            <a:off x="1278734" y="555067"/>
            <a:ext cx="3544133" cy="134000"/>
            <a:chOff x="412900" y="344525"/>
            <a:chExt cx="2658100" cy="100500"/>
          </a:xfrm>
        </p:grpSpPr>
        <p:sp>
          <p:nvSpPr>
            <p:cNvPr id="71" name="Google Shape;71;p9"/>
            <p:cNvSpPr/>
            <p:nvPr/>
          </p:nvSpPr>
          <p:spPr>
            <a:xfrm>
              <a:off x="2171600" y="344525"/>
              <a:ext cx="899400" cy="100500"/>
            </a:xfrm>
            <a:prstGeom prst="rect">
              <a:avLst/>
            </a:prstGeom>
            <a:solidFill>
              <a:srgbClr val="F0B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72" name="Google Shape;72;p9"/>
            <p:cNvSpPr/>
            <p:nvPr/>
          </p:nvSpPr>
          <p:spPr>
            <a:xfrm>
              <a:off x="1272200" y="344525"/>
              <a:ext cx="899400" cy="100500"/>
            </a:xfrm>
            <a:prstGeom prst="rect">
              <a:avLst/>
            </a:prstGeom>
            <a:solidFill>
              <a:srgbClr val="9B2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sp>
          <p:nvSpPr>
            <p:cNvPr id="73" name="Google Shape;73;p9"/>
            <p:cNvSpPr/>
            <p:nvPr/>
          </p:nvSpPr>
          <p:spPr>
            <a:xfrm>
              <a:off x="412900" y="344525"/>
              <a:ext cx="899400" cy="100500"/>
            </a:xfrm>
            <a:prstGeom prst="rect">
              <a:avLst/>
            </a:prstGeom>
            <a:solidFill>
              <a:srgbClr val="A8BA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9B2242"/>
                </a:solidFill>
                <a:latin typeface="+mn-lt"/>
              </a:endParaRPr>
            </a:p>
          </p:txBody>
        </p:sp>
      </p:grpSp>
      <p:sp>
        <p:nvSpPr>
          <p:cNvPr id="74" name="Google Shape;74;p9"/>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a:solidFill>
                <a:srgbClr val="000000"/>
              </a:solidFill>
            </a:endParaRPr>
          </a:p>
        </p:txBody>
      </p:sp>
    </p:spTree>
    <p:extLst>
      <p:ext uri="{BB962C8B-B14F-4D97-AF65-F5344CB8AC3E}">
        <p14:creationId xmlns:p14="http://schemas.microsoft.com/office/powerpoint/2010/main" val="3336184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75"/>
        <p:cNvGrpSpPr/>
        <p:nvPr/>
      </p:nvGrpSpPr>
      <p:grpSpPr>
        <a:xfrm>
          <a:off x="0" y="0"/>
          <a:ext cx="0" cy="0"/>
          <a:chOff x="0" y="0"/>
          <a:chExt cx="0" cy="0"/>
        </a:xfrm>
      </p:grpSpPr>
      <p:sp>
        <p:nvSpPr>
          <p:cNvPr id="76" name="Google Shape;76;p10"/>
          <p:cNvSpPr/>
          <p:nvPr/>
        </p:nvSpPr>
        <p:spPr>
          <a:xfrm>
            <a:off x="-8200" y="5539167"/>
            <a:ext cx="12208400" cy="1364800"/>
          </a:xfrm>
          <a:prstGeom prst="rect">
            <a:avLst/>
          </a:prstGeom>
          <a:solidFill>
            <a:srgbClr val="A8BAD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3200">
              <a:latin typeface="+mn-lt"/>
            </a:endParaRPr>
          </a:p>
        </p:txBody>
      </p:sp>
      <p:sp>
        <p:nvSpPr>
          <p:cNvPr id="77" name="Google Shape;77;p10"/>
          <p:cNvSpPr txBox="1">
            <a:spLocks noGrp="1"/>
          </p:cNvSpPr>
          <p:nvPr>
            <p:ph type="body" idx="1"/>
          </p:nvPr>
        </p:nvSpPr>
        <p:spPr>
          <a:xfrm>
            <a:off x="2096800" y="5539167"/>
            <a:ext cx="7998400" cy="806800"/>
          </a:xfrm>
          <a:prstGeom prst="rect">
            <a:avLst/>
          </a:prstGeom>
        </p:spPr>
        <p:txBody>
          <a:bodyPr spcFirstLastPara="1" wrap="square" lIns="91425" tIns="91425" rIns="91425" bIns="91425" anchor="ctr" anchorCtr="0">
            <a:noAutofit/>
          </a:bodyPr>
          <a:lstStyle>
            <a:lvl1pPr marL="609585" lvl="0" indent="-304792" algn="ctr">
              <a:lnSpc>
                <a:spcPct val="100000"/>
              </a:lnSpc>
              <a:spcBef>
                <a:spcPts val="0"/>
              </a:spcBef>
              <a:spcAft>
                <a:spcPts val="0"/>
              </a:spcAft>
              <a:buSzPts val="1800"/>
              <a:buNone/>
              <a:defRPr sz="3200" b="1">
                <a:solidFill>
                  <a:srgbClr val="263F8C"/>
                </a:solidFill>
                <a:latin typeface="+mn-lt"/>
              </a:defRPr>
            </a:lvl1pPr>
          </a:lstStyle>
          <a:p>
            <a:endParaRPr dirty="0"/>
          </a:p>
        </p:txBody>
      </p:sp>
      <p:sp>
        <p:nvSpPr>
          <p:cNvPr id="78" name="Google Shape;78;p10"/>
          <p:cNvSpPr txBox="1">
            <a:spLocks noGrp="1"/>
          </p:cNvSpPr>
          <p:nvPr>
            <p:ph type="sldNum" idx="12"/>
          </p:nvPr>
        </p:nvSpPr>
        <p:spPr>
          <a:xfrm>
            <a:off x="8915767" y="6217633"/>
            <a:ext cx="3112400" cy="524800"/>
          </a:xfrm>
          <a:prstGeom prst="rect">
            <a:avLst/>
          </a:prstGeom>
        </p:spPr>
        <p:txBody>
          <a:bodyPr spcFirstLastPara="1" wrap="square" lIns="91425" tIns="91425" rIns="91425" bIns="91425" anchor="ctr" anchorCtr="0">
            <a:noAutofit/>
          </a:bodyPr>
          <a:lstStyle>
            <a:lvl1pPr lvl="0" rtl="0">
              <a:buNone/>
              <a:defRPr sz="1400" b="1">
                <a:solidFill>
                  <a:srgbClr val="263F8C"/>
                </a:solidFill>
                <a:latin typeface="+mn-lt"/>
              </a:defRPr>
            </a:lvl1pPr>
            <a:lvl2pPr lvl="1" rtl="0">
              <a:buNone/>
              <a:defRPr b="1">
                <a:solidFill>
                  <a:srgbClr val="263F8C"/>
                </a:solidFill>
              </a:defRPr>
            </a:lvl2pPr>
            <a:lvl3pPr lvl="2" rtl="0">
              <a:buNone/>
              <a:defRPr b="1">
                <a:solidFill>
                  <a:srgbClr val="263F8C"/>
                </a:solidFill>
              </a:defRPr>
            </a:lvl3pPr>
            <a:lvl4pPr lvl="3" rtl="0">
              <a:buNone/>
              <a:defRPr b="1">
                <a:solidFill>
                  <a:srgbClr val="263F8C"/>
                </a:solidFill>
              </a:defRPr>
            </a:lvl4pPr>
            <a:lvl5pPr lvl="4" rtl="0">
              <a:buNone/>
              <a:defRPr b="1">
                <a:solidFill>
                  <a:srgbClr val="263F8C"/>
                </a:solidFill>
              </a:defRPr>
            </a:lvl5pPr>
            <a:lvl6pPr lvl="5" rtl="0">
              <a:buNone/>
              <a:defRPr b="1">
                <a:solidFill>
                  <a:srgbClr val="263F8C"/>
                </a:solidFill>
              </a:defRPr>
            </a:lvl6pPr>
            <a:lvl7pPr lvl="6" rtl="0">
              <a:buNone/>
              <a:defRPr b="1">
                <a:solidFill>
                  <a:srgbClr val="263F8C"/>
                </a:solidFill>
              </a:defRPr>
            </a:lvl7pPr>
            <a:lvl8pPr lvl="7" rtl="0">
              <a:buNone/>
              <a:defRPr b="1">
                <a:solidFill>
                  <a:srgbClr val="263F8C"/>
                </a:solidFill>
              </a:defRPr>
            </a:lvl8pPr>
            <a:lvl9pPr lvl="8" rtl="0">
              <a:buNone/>
              <a:defRPr b="1">
                <a:solidFill>
                  <a:srgbClr val="263F8C"/>
                </a:solidFill>
              </a:defRPr>
            </a:lvl9pPr>
          </a:lstStyle>
          <a:p>
            <a:r>
              <a:rPr lang="en-US"/>
              <a:t>ACHIEVE  </a:t>
            </a:r>
            <a:r>
              <a:rPr lang="en-US">
                <a:solidFill>
                  <a:schemeClr val="lt1"/>
                </a:solidFill>
              </a:rPr>
              <a:t>|</a:t>
            </a:r>
            <a:r>
              <a:rPr lang="en-US"/>
              <a:t>  Iowa IDEA</a:t>
            </a:r>
            <a:r>
              <a:rPr lang="en-US" b="0">
                <a:solidFill>
                  <a:srgbClr val="000000"/>
                </a:solidFill>
              </a:rPr>
              <a:t>    </a:t>
            </a:r>
            <a:fld id="{00000000-1234-1234-1234-123412341234}" type="slidenum">
              <a:rPr lang="en" b="0" smtClean="0">
                <a:solidFill>
                  <a:srgbClr val="000000"/>
                </a:solidFill>
              </a:rPr>
              <a:pPr/>
              <a:t>‹#›</a:t>
            </a:fld>
            <a:endParaRPr b="0" dirty="0">
              <a:solidFill>
                <a:srgbClr val="000000"/>
              </a:solidFill>
            </a:endParaRPr>
          </a:p>
        </p:txBody>
      </p:sp>
    </p:spTree>
    <p:extLst>
      <p:ext uri="{BB962C8B-B14F-4D97-AF65-F5344CB8AC3E}">
        <p14:creationId xmlns:p14="http://schemas.microsoft.com/office/powerpoint/2010/main" val="3626538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extLst>
      <p:ext uri="{BB962C8B-B14F-4D97-AF65-F5344CB8AC3E}">
        <p14:creationId xmlns:p14="http://schemas.microsoft.com/office/powerpoint/2010/main" val="155712501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spreadsheets/d/1_lc6ZaamP7Kt0iHFBFe9lafRcDKWhsOyS3GYHLyZZ6c/copy?gid=197036394#gid=197036394"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docs.google.com/spreadsheets/d/1Pd1JS5_k56QmkBnwhHe2HzC6VLd-7Xt4gFKFp4XX5Dc/edit?usp=shari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docs.google.com/spreadsheets/d/1Pd1JS5_k56QmkBnwhHe2HzC6VLd-7Xt4gFKFp4XX5Dc/edit?usp=sharing"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hyperlink" Target="https://docs.google.com/document/d/1JiU6NHPv3jWhY2c10EIrYMOy-cL0Ilf9FSUnFruBUC8/edit?usp=sharin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s://docs.google.com/spreadsheets/d/1Pd1JS5_k56QmkBnwhHe2HzC6VLd-7Xt4gFKFp4XX5Dc/edit?usp=sharing" TargetMode="External"/><Relationship Id="rId4" Type="http://schemas.openxmlformats.org/officeDocument/2006/relationships/hyperlink" Target="https://docs.google.com/document/d/1JiU6NHPv3jWhY2c10EIrYMOy-cL0Ilf9FSUnFruBUC8/edit?usp=sharin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s://docs.google.com/document/d/1JiU6NHPv3jWhY2c10EIrYMOy-cL0Ilf9FSUnFruBUC8/edit?usp=sharin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22.xml.rels><?xml version="1.0" encoding="UTF-8" standalone="yes"?>
<Relationships xmlns="http://schemas.openxmlformats.org/package/2006/relationships"><Relationship Id="rId3" Type="http://schemas.openxmlformats.org/officeDocument/2006/relationships/hyperlink" Target="https://docs.google.com/document/d/1JiU6NHPv3jWhY2c10EIrYMOy-cL0Ilf9FSUnFruBUC8/edit?usp=sharing"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26.png"/></Relationships>
</file>

<file path=ppt/slides/_rels/slide3.xml.rels><?xml version="1.0" encoding="UTF-8" standalone="yes"?>
<Relationships xmlns="http://schemas.openxmlformats.org/package/2006/relationships"><Relationship Id="rId2" Type="http://schemas.openxmlformats.org/officeDocument/2006/relationships/hyperlink" Target="https://docs.google.com/document/d/1JiU6NHPv3jWhY2c10EIrYMOy-cL0Ilf9FSUnFruBUC8/edit"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27.png"/></Relationships>
</file>

<file path=ppt/slides/_rels/slide32.xml.rels><?xml version="1.0" encoding="UTF-8" standalone="yes"?>
<Relationships xmlns="http://schemas.openxmlformats.org/package/2006/relationships"><Relationship Id="rId3" Type="http://schemas.openxmlformats.org/officeDocument/2006/relationships/hyperlink" Target="https://docs.google.com/spreadsheets/d/1Pd1JS5_k56QmkBnwhHe2HzC6VLd-7Xt4gFKFp4XX5Dc/edit?usp=sharing"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hyperlink" Target="https://docs.google.com/spreadsheets/d/19OcUcWS2UhTJu0VelmFTgj8RMAOx4R1N8spfosSeo_U/edit?usp=sharing"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docs.google.com/document/d/1Fjkyx5PC4tja4V8yofq9vjdxM_bFnE-3sZjU_M6rDyE/edit?usp=sharing"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hyperlink" Target="https://achievesupport.happyfox.com/new"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hyperlink" Target="https://educate.iowa.gov/pk-12/special-education/state-guidance#achieve" TargetMode="External"/><Relationship Id="rId2" Type="http://schemas.openxmlformats.org/officeDocument/2006/relationships/notesSlide" Target="../notesSlides/notesSlide32.xml"/><Relationship Id="rId1" Type="http://schemas.openxmlformats.org/officeDocument/2006/relationships/slideLayout" Target="../slideLayouts/slideLayout11.xml"/><Relationship Id="rId6" Type="http://schemas.openxmlformats.org/officeDocument/2006/relationships/hyperlink" Target="mailto:lisa.lohman@iowa.gov" TargetMode="External"/><Relationship Id="rId5" Type="http://schemas.openxmlformats.org/officeDocument/2006/relationships/hyperlink" Target="https://docs.google.com/spreadsheets/d/1Pd1JS5_k56QmkBnwhHe2HzC6VLd-7Xt4gFKFp4XX5Dc/edit?usp=sharing" TargetMode="External"/><Relationship Id="rId4" Type="http://schemas.openxmlformats.org/officeDocument/2006/relationships/hyperlink" Target="https://docs.google.com/document/d/169hEqiI84OfYM3UsNj-dzBj32A09jIBzKd68nULEALA/edit?usp=sharing"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s://docs.google.com/document/d/1CN4q2aXMPXkgK6wIVgedQb-yIIYM9IYtBMCKi7-gNvc/edit"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s://docs.google.com/spreadsheets/d/1Pd1JS5_k56QmkBnwhHe2HzC6VLd-7Xt4gFKFp4XX5Dc/edit?usp=sharing"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forms.gle/pTEdSdBfRycWzBLr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spreadsheets/d/19OcUcWS2UhTJu0VelmFTgj8RMAOx4R1N8spfosSeo_U/edit?usp=sharin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forms.gle/pTEdSdBfRycWzBLr8"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docs.google.com/document/d/1zWMiZQ7mDQR1NeQV83Qq8DO5uH-0djDm0JWrMttuilI/edit#heading=h.8x40k88hnoh2"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docs.google.com/document/d/1YtyOCz2jbH-7xQMYGXQTzz4p4dhctUdae8DJv6FNYKs/edit?usp=sharing"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portal.ed.iowa.gov/"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s://docs.google.com/spreadsheets/d/1Pd1JS5_k56QmkBnwhHe2HzC6VLd-7Xt4gFKFp4XX5Dc/edit?usp=sharing" TargetMode="External"/><Relationship Id="rId4" Type="http://schemas.openxmlformats.org/officeDocument/2006/relationships/hyperlink" Target="https://docs.google.com/document/d/1JiU6NHPv3jWhY2c10EIrYMOy-cL0Ilf9FSUnFruBUC8/edit?usp=shar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txBox="1">
            <a:spLocks noGrp="1"/>
          </p:cNvSpPr>
          <p:nvPr>
            <p:ph type="ctrTitle"/>
          </p:nvPr>
        </p:nvSpPr>
        <p:spPr>
          <a:xfrm>
            <a:off x="415605" y="1738733"/>
            <a:ext cx="11360800" cy="2736800"/>
          </a:xfrm>
          <a:prstGeom prst="rect">
            <a:avLst/>
          </a:prstGeom>
        </p:spPr>
        <p:txBody>
          <a:bodyPr spcFirstLastPara="1" wrap="square" lIns="121900" tIns="121900" rIns="121900" bIns="121900" anchor="b" anchorCtr="0">
            <a:noAutofit/>
          </a:bodyPr>
          <a:lstStyle/>
          <a:p>
            <a:r>
              <a:rPr lang="en" sz="5867" dirty="0"/>
              <a:t>LEA User Manager Training</a:t>
            </a:r>
            <a:endParaRPr sz="5867" dirty="0">
              <a:ea typeface="Proxima Nova"/>
              <a:cs typeface="Arial" panose="020B0604020202020204" pitchFamily="34" charset="0"/>
              <a:sym typeface="Proxima Nova"/>
            </a:endParaRPr>
          </a:p>
        </p:txBody>
      </p:sp>
      <p:sp>
        <p:nvSpPr>
          <p:cNvPr id="107" name="Google Shape;107;p15"/>
          <p:cNvSpPr txBox="1">
            <a:spLocks noGrp="1"/>
          </p:cNvSpPr>
          <p:nvPr>
            <p:ph type="subTitle" idx="1"/>
          </p:nvPr>
        </p:nvSpPr>
        <p:spPr>
          <a:xfrm>
            <a:off x="415595" y="4738633"/>
            <a:ext cx="11360800" cy="1056800"/>
          </a:xfrm>
          <a:prstGeom prst="rect">
            <a:avLst/>
          </a:prstGeom>
        </p:spPr>
        <p:txBody>
          <a:bodyPr spcFirstLastPara="1" wrap="square" lIns="121900" tIns="121900" rIns="121900" bIns="121900" anchor="t" anchorCtr="0">
            <a:noAutofit/>
          </a:bodyPr>
          <a:lstStyle/>
          <a:p>
            <a:r>
              <a:rPr lang="en">
                <a:latin typeface="+mn-lt"/>
              </a:rPr>
              <a:t>August 8, 2024</a:t>
            </a:r>
            <a:endParaRPr>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4"/>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a:latin typeface="+mn-lt"/>
              </a:rPr>
              <a:t>Tracking Staff to Assign</a:t>
            </a:r>
            <a:endParaRPr>
              <a:latin typeface="+mn-lt"/>
            </a:endParaRPr>
          </a:p>
        </p:txBody>
      </p:sp>
      <p:sp>
        <p:nvSpPr>
          <p:cNvPr id="177" name="Google Shape;177;p24"/>
          <p:cNvSpPr txBox="1">
            <a:spLocks noGrp="1"/>
          </p:cNvSpPr>
          <p:nvPr>
            <p:ph type="body" idx="1"/>
          </p:nvPr>
        </p:nvSpPr>
        <p:spPr>
          <a:xfrm>
            <a:off x="632518" y="1320133"/>
            <a:ext cx="11055303" cy="4878000"/>
          </a:xfrm>
          <a:prstGeom prst="rect">
            <a:avLst/>
          </a:prstGeom>
        </p:spPr>
        <p:txBody>
          <a:bodyPr spcFirstLastPara="1" wrap="square" lIns="121900" tIns="121900" rIns="121900" bIns="121900" anchor="t" anchorCtr="0">
            <a:noAutofit/>
          </a:bodyPr>
          <a:lstStyle/>
          <a:p>
            <a:pPr marL="380990" indent="-380990">
              <a:lnSpc>
                <a:spcPct val="114000"/>
              </a:lnSpc>
              <a:spcAft>
                <a:spcPts val="800"/>
              </a:spcAft>
            </a:pPr>
            <a:r>
              <a:rPr lang="en" sz="2400" dirty="0"/>
              <a:t>Keep track of staff to assign via the </a:t>
            </a:r>
            <a:r>
              <a:rPr lang="en" sz="2400" u="sng" dirty="0">
                <a:solidFill>
                  <a:schemeClr val="hlink"/>
                </a:solidFill>
                <a:hlinkClick r:id="rId3"/>
              </a:rPr>
              <a:t>LEA Template - ACHIEVE GS Tools Access</a:t>
            </a:r>
            <a:r>
              <a:rPr lang="en" sz="2400" dirty="0">
                <a:solidFill>
                  <a:schemeClr val="tx1"/>
                </a:solidFill>
              </a:rPr>
              <a:t>. </a:t>
            </a:r>
          </a:p>
          <a:p>
            <a:pPr marL="990575" lvl="1" indent="-380990">
              <a:lnSpc>
                <a:spcPct val="114000"/>
              </a:lnSpc>
              <a:spcAft>
                <a:spcPts val="800"/>
              </a:spcAft>
            </a:pPr>
            <a:r>
              <a:rPr lang="en" sz="2000" dirty="0">
                <a:solidFill>
                  <a:schemeClr val="tx1"/>
                </a:solidFill>
              </a:rPr>
              <a:t>C</a:t>
            </a:r>
            <a:r>
              <a:rPr lang="en" sz="2000" dirty="0"/>
              <a:t>lick on ‘make a copy’, update LEA in the document title with District name. </a:t>
            </a:r>
          </a:p>
          <a:p>
            <a:pPr marL="990575" lvl="1" indent="-380990">
              <a:lnSpc>
                <a:spcPct val="114000"/>
              </a:lnSpc>
              <a:spcAft>
                <a:spcPts val="800"/>
              </a:spcAft>
            </a:pPr>
            <a:r>
              <a:rPr lang="en" sz="2000" b="1" i="1" dirty="0">
                <a:latin typeface="+mn-lt"/>
              </a:rPr>
              <a:t>Note:</a:t>
            </a:r>
            <a:r>
              <a:rPr lang="en" sz="2000" i="1" dirty="0">
                <a:latin typeface="+mn-lt"/>
              </a:rPr>
              <a:t> as other permissions (roles) are added in the future, a new tab will need to be manually added to your district’s sheet.</a:t>
            </a:r>
          </a:p>
          <a:p>
            <a:pPr marL="380990" indent="-380990">
              <a:lnSpc>
                <a:spcPct val="114000"/>
              </a:lnSpc>
              <a:spcAft>
                <a:spcPts val="800"/>
              </a:spcAft>
            </a:pPr>
            <a:r>
              <a:rPr lang="en" sz="2400" dirty="0">
                <a:solidFill>
                  <a:schemeClr val="dk1"/>
                </a:solidFill>
              </a:rPr>
              <a:t>Determine with district leadership how the sheet above will be shared within the district (e.g., update access to edit) so that the appropriate staff can add information for the roles/locations to be assigned by the LEA User Manager.</a:t>
            </a:r>
          </a:p>
          <a:p>
            <a:pPr marL="380990" indent="-380990">
              <a:lnSpc>
                <a:spcPct val="114000"/>
              </a:lnSpc>
              <a:spcAft>
                <a:spcPts val="800"/>
              </a:spcAft>
            </a:pPr>
            <a:r>
              <a:rPr lang="en" sz="2400" dirty="0"/>
              <a:t>Share the District sheet with </a:t>
            </a:r>
            <a:r>
              <a:rPr lang="en" sz="2400" u="sng" dirty="0">
                <a:solidFill>
                  <a:schemeClr val="hlink"/>
                </a:solidFill>
                <a:hlinkClick r:id="rId4"/>
              </a:rPr>
              <a:t>ACHIEVE Data Leads</a:t>
            </a:r>
            <a:r>
              <a:rPr lang="en" sz="2400" b="1" dirty="0"/>
              <a:t> after</a:t>
            </a:r>
            <a:r>
              <a:rPr lang="en" sz="2400" dirty="0"/>
              <a:t> you have updated the title to include your District.</a:t>
            </a:r>
            <a:endParaRPr sz="2400" dirty="0"/>
          </a:p>
        </p:txBody>
      </p:sp>
      <p:sp>
        <p:nvSpPr>
          <p:cNvPr id="178" name="Google Shape;178;p24"/>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10</a:t>
            </a:fld>
            <a:endParaRPr b="0">
              <a:solidFill>
                <a:srgbClr val="000000"/>
              </a:solidFill>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5"/>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gn="ctr"/>
            <a:r>
              <a:rPr lang="en" dirty="0">
                <a:latin typeface="+mn-lt"/>
              </a:rPr>
              <a:t>Q &amp; A </a:t>
            </a:r>
            <a:r>
              <a:rPr lang="en" dirty="0">
                <a:solidFill>
                  <a:schemeClr val="bg1"/>
                </a:solidFill>
                <a:latin typeface="+mn-lt"/>
              </a:rPr>
              <a:t>(2)</a:t>
            </a:r>
            <a:endParaRPr dirty="0">
              <a:solidFill>
                <a:schemeClr val="bg1"/>
              </a:solidFill>
              <a:latin typeface="+mn-lt"/>
            </a:endParaRPr>
          </a:p>
        </p:txBody>
      </p:sp>
      <p:pic>
        <p:nvPicPr>
          <p:cNvPr id="185" name="Google Shape;185;p25" descr="Questions and Answers"/>
          <p:cNvPicPr preferRelativeResize="0"/>
          <p:nvPr/>
        </p:nvPicPr>
        <p:blipFill>
          <a:blip r:embed="rId3">
            <a:alphaModFix/>
          </a:blip>
          <a:stretch>
            <a:fillRect/>
          </a:stretch>
        </p:blipFill>
        <p:spPr>
          <a:xfrm>
            <a:off x="1942367" y="1456267"/>
            <a:ext cx="8307268" cy="4454267"/>
          </a:xfrm>
          <a:prstGeom prst="rect">
            <a:avLst/>
          </a:prstGeom>
          <a:noFill/>
          <a:ln>
            <a:noFill/>
          </a:ln>
        </p:spPr>
      </p:pic>
      <p:sp>
        <p:nvSpPr>
          <p:cNvPr id="184" name="Google Shape;184;p25"/>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t>ACHIEVE  </a:t>
            </a:r>
            <a:r>
              <a:rPr lang="en">
                <a:solidFill>
                  <a:srgbClr val="A8BADB"/>
                </a:solidFill>
              </a:rPr>
              <a:t>|</a:t>
            </a:r>
            <a:r>
              <a:rPr lang="en"/>
              <a:t>  Iowa IDEA</a:t>
            </a:r>
            <a:r>
              <a:rPr lang="en" b="0">
                <a:solidFill>
                  <a:srgbClr val="000000"/>
                </a:solidFill>
              </a:rPr>
              <a:t>    </a:t>
            </a:r>
            <a:fld id="{00000000-1234-1234-1234-123412341234}" type="slidenum">
              <a:rPr lang="en" b="0">
                <a:solidFill>
                  <a:srgbClr val="000000"/>
                </a:solidFill>
              </a:rPr>
              <a:pPr algn="r"/>
              <a:t>11</a:t>
            </a:fld>
            <a:endParaRPr b="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Navigation of User Management</a:t>
            </a:r>
            <a:r>
              <a:rPr lang="en" dirty="0">
                <a:solidFill>
                  <a:schemeClr val="bg1"/>
                </a:solidFill>
                <a:latin typeface="+mn-lt"/>
              </a:rPr>
              <a:t> (1)</a:t>
            </a:r>
            <a:endParaRPr dirty="0">
              <a:solidFill>
                <a:schemeClr val="bg1"/>
              </a:solidFill>
              <a:latin typeface="+mn-lt"/>
            </a:endParaRPr>
          </a:p>
        </p:txBody>
      </p:sp>
      <p:pic>
        <p:nvPicPr>
          <p:cNvPr id="193" name="Google Shape;193;p26" descr="ACHIEVE Navigation Icons"/>
          <p:cNvPicPr preferRelativeResize="0"/>
          <p:nvPr/>
        </p:nvPicPr>
        <p:blipFill rotWithShape="1">
          <a:blip r:embed="rId3">
            <a:alphaModFix/>
          </a:blip>
          <a:srcRect l="12496" t="-82"/>
          <a:stretch/>
        </p:blipFill>
        <p:spPr>
          <a:xfrm>
            <a:off x="4780626" y="1485091"/>
            <a:ext cx="2630748" cy="1121751"/>
          </a:xfrm>
          <a:prstGeom prst="rect">
            <a:avLst/>
          </a:prstGeom>
          <a:noFill/>
          <a:ln>
            <a:solidFill>
              <a:schemeClr val="tx1"/>
            </a:solidFill>
          </a:ln>
        </p:spPr>
      </p:pic>
      <p:sp>
        <p:nvSpPr>
          <p:cNvPr id="5" name="Text Placeholder 4">
            <a:extLst>
              <a:ext uri="{FF2B5EF4-FFF2-40B4-BE49-F238E27FC236}">
                <a16:creationId xmlns:a16="http://schemas.microsoft.com/office/drawing/2014/main" id="{6F9C2943-BA3C-4B19-A7BA-8D3F79D28D4F}"/>
              </a:ext>
            </a:extLst>
          </p:cNvPr>
          <p:cNvSpPr>
            <a:spLocks noGrp="1"/>
          </p:cNvSpPr>
          <p:nvPr>
            <p:ph type="body" idx="1"/>
          </p:nvPr>
        </p:nvSpPr>
        <p:spPr>
          <a:xfrm>
            <a:off x="415600" y="2761487"/>
            <a:ext cx="11360800" cy="3138321"/>
          </a:xfrm>
        </p:spPr>
        <p:txBody>
          <a:bodyPr/>
          <a:lstStyle/>
          <a:p>
            <a:pPr>
              <a:lnSpc>
                <a:spcPct val="114000"/>
              </a:lnSpc>
              <a:spcAft>
                <a:spcPts val="600"/>
              </a:spcAft>
            </a:pPr>
            <a:r>
              <a:rPr lang="en-US" sz="2400" b="1" dirty="0"/>
              <a:t>Buttons</a:t>
            </a:r>
            <a:r>
              <a:rPr lang="en-US" sz="2400" dirty="0"/>
              <a:t> are used to complete actions in ACHIEVE (blue buttons). </a:t>
            </a:r>
          </a:p>
          <a:p>
            <a:pPr>
              <a:lnSpc>
                <a:spcPct val="114000"/>
              </a:lnSpc>
              <a:spcAft>
                <a:spcPts val="600"/>
              </a:spcAft>
            </a:pPr>
            <a:r>
              <a:rPr lang="en-US" sz="2400" b="1" dirty="0"/>
              <a:t>Carets</a:t>
            </a:r>
            <a:r>
              <a:rPr lang="en-US" sz="2400" dirty="0"/>
              <a:t> show or hide other available options within a section; clicking on one shows any additional options or information available, and clicking on the caret again hides the options.</a:t>
            </a:r>
          </a:p>
        </p:txBody>
      </p:sp>
      <p:sp>
        <p:nvSpPr>
          <p:cNvPr id="192" name="Google Shape;192;p26"/>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12</a:t>
            </a:fld>
            <a:endParaRPr b="0">
              <a:solidFill>
                <a:srgbClr val="000000"/>
              </a:solidFill>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7"/>
          <p:cNvSpPr txBox="1">
            <a:spLocks noGrp="1"/>
          </p:cNvSpPr>
          <p:nvPr>
            <p:ph type="title"/>
          </p:nvPr>
        </p:nvSpPr>
        <p:spPr>
          <a:xfrm>
            <a:off x="415600" y="584223"/>
            <a:ext cx="11360800" cy="763600"/>
          </a:xfrm>
          <a:prstGeom prst="rect">
            <a:avLst/>
          </a:prstGeom>
        </p:spPr>
        <p:txBody>
          <a:bodyPr spcFirstLastPara="1" wrap="square" lIns="121900" tIns="121900" rIns="121900" bIns="121900" anchor="t" anchorCtr="0">
            <a:noAutofit/>
          </a:bodyPr>
          <a:lstStyle/>
          <a:p>
            <a:r>
              <a:rPr lang="en" dirty="0">
                <a:latin typeface="+mn-lt"/>
              </a:rPr>
              <a:t>Navigation of User Management </a:t>
            </a:r>
            <a:r>
              <a:rPr lang="en" dirty="0">
                <a:solidFill>
                  <a:schemeClr val="bg1"/>
                </a:solidFill>
                <a:latin typeface="+mn-lt"/>
              </a:rPr>
              <a:t>(2)</a:t>
            </a:r>
            <a:endParaRPr dirty="0">
              <a:solidFill>
                <a:schemeClr val="bg1"/>
              </a:solidFill>
              <a:latin typeface="+mn-lt"/>
            </a:endParaRPr>
          </a:p>
        </p:txBody>
      </p:sp>
      <p:pic>
        <p:nvPicPr>
          <p:cNvPr id="202" name="Google Shape;202;p27" descr="Drop-down menu icon"/>
          <p:cNvPicPr preferRelativeResize="0">
            <a:picLocks noChangeAspect="1"/>
          </p:cNvPicPr>
          <p:nvPr/>
        </p:nvPicPr>
        <p:blipFill rotWithShape="1">
          <a:blip r:embed="rId3">
            <a:alphaModFix/>
          </a:blip>
          <a:srcRect l="10402" t="2399" b="-1"/>
          <a:stretch/>
        </p:blipFill>
        <p:spPr>
          <a:xfrm>
            <a:off x="2374233" y="1527659"/>
            <a:ext cx="3562511" cy="609600"/>
          </a:xfrm>
          <a:prstGeom prst="rect">
            <a:avLst/>
          </a:prstGeom>
          <a:noFill/>
          <a:ln>
            <a:solidFill>
              <a:schemeClr val="tx1"/>
            </a:solidFill>
          </a:ln>
        </p:spPr>
      </p:pic>
      <p:pic>
        <p:nvPicPr>
          <p:cNvPr id="201" name="Google Shape;201;p27" descr="Quick Access Menu icon"/>
          <p:cNvPicPr preferRelativeResize="0">
            <a:picLocks noChangeAspect="1"/>
          </p:cNvPicPr>
          <p:nvPr/>
        </p:nvPicPr>
        <p:blipFill rotWithShape="1">
          <a:blip r:embed="rId4">
            <a:alphaModFix/>
          </a:blip>
          <a:srcRect l="10402" b="24914"/>
          <a:stretch/>
        </p:blipFill>
        <p:spPr>
          <a:xfrm>
            <a:off x="6255260" y="1505053"/>
            <a:ext cx="4073517" cy="609600"/>
          </a:xfrm>
          <a:prstGeom prst="rect">
            <a:avLst/>
          </a:prstGeom>
          <a:noFill/>
          <a:ln>
            <a:solidFill>
              <a:schemeClr val="tx1"/>
            </a:solidFill>
          </a:ln>
        </p:spPr>
      </p:pic>
      <p:sp>
        <p:nvSpPr>
          <p:cNvPr id="199" name="Google Shape;199;p27"/>
          <p:cNvSpPr txBox="1">
            <a:spLocks noGrp="1"/>
          </p:cNvSpPr>
          <p:nvPr>
            <p:ph type="body" idx="1"/>
          </p:nvPr>
        </p:nvSpPr>
        <p:spPr>
          <a:xfrm>
            <a:off x="415600" y="2202758"/>
            <a:ext cx="11360800" cy="3061246"/>
          </a:xfrm>
          <a:prstGeom prst="rect">
            <a:avLst/>
          </a:prstGeom>
        </p:spPr>
        <p:txBody>
          <a:bodyPr spcFirstLastPara="1" wrap="square" lIns="121900" tIns="121900" rIns="121900" bIns="121900" anchor="t" anchorCtr="0">
            <a:noAutofit/>
          </a:bodyPr>
          <a:lstStyle/>
          <a:p>
            <a:pPr marL="342900" indent="-342900">
              <a:lnSpc>
                <a:spcPct val="114000"/>
              </a:lnSpc>
            </a:pPr>
            <a:r>
              <a:rPr lang="en" sz="2400" b="1" dirty="0">
                <a:solidFill>
                  <a:schemeClr val="dk1"/>
                </a:solidFill>
                <a:latin typeface="+mn-lt"/>
              </a:rPr>
              <a:t>Drop-Down Menus</a:t>
            </a:r>
            <a:r>
              <a:rPr lang="en" sz="2400" dirty="0">
                <a:solidFill>
                  <a:schemeClr val="dk1"/>
                </a:solidFill>
                <a:latin typeface="+mn-lt"/>
              </a:rPr>
              <a:t> are indicated by a filled caret. Clicking on one will open a drop-down menu with options specific to the field/task. Depending on the type of field the caret is connected to, making a selection could take you to another page (like the Settings) or fill in the field with the selected item. If multiple items can be selected from the drop-down menu, items chosen will have a blue background and an “X” indicating they can be removed from the field.</a:t>
            </a:r>
            <a:endParaRPr sz="2400" dirty="0">
              <a:solidFill>
                <a:schemeClr val="dk1"/>
              </a:solidFill>
              <a:latin typeface="+mn-lt"/>
            </a:endParaRPr>
          </a:p>
          <a:p>
            <a:pPr marL="342900" indent="-342900">
              <a:lnSpc>
                <a:spcPct val="114000"/>
              </a:lnSpc>
              <a:spcBef>
                <a:spcPts val="1200"/>
              </a:spcBef>
            </a:pPr>
            <a:r>
              <a:rPr lang="en" sz="2400" b="1" dirty="0">
                <a:solidFill>
                  <a:schemeClr val="dk1"/>
                </a:solidFill>
                <a:latin typeface="+mn-lt"/>
              </a:rPr>
              <a:t>Quick Access Menus</a:t>
            </a:r>
            <a:r>
              <a:rPr lang="en" sz="2400" dirty="0">
                <a:solidFill>
                  <a:schemeClr val="dk1"/>
                </a:solidFill>
                <a:latin typeface="+mn-lt"/>
              </a:rPr>
              <a:t> allow you to navigate from one section of the system to another with ease. Clicking on the menu icon brings up a list of options, and clicking on an option takes you directly to that section of ACHIEVE. </a:t>
            </a:r>
            <a:endParaRPr sz="2400" dirty="0">
              <a:latin typeface="+mn-lt"/>
            </a:endParaRPr>
          </a:p>
        </p:txBody>
      </p:sp>
      <p:sp>
        <p:nvSpPr>
          <p:cNvPr id="200" name="Google Shape;200;p27"/>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13</a:t>
            </a:fld>
            <a:endParaRPr b="0">
              <a:solidFill>
                <a:srgbClr val="000000"/>
              </a:solidFill>
              <a:latin typeface="+mn-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pic>
        <p:nvPicPr>
          <p:cNvPr id="210" name="Google Shape;210;p28" descr="Pagination"/>
          <p:cNvPicPr preferRelativeResize="0"/>
          <p:nvPr/>
        </p:nvPicPr>
        <p:blipFill>
          <a:blip r:embed="rId3">
            <a:alphaModFix/>
          </a:blip>
          <a:stretch>
            <a:fillRect/>
          </a:stretch>
        </p:blipFill>
        <p:spPr>
          <a:xfrm>
            <a:off x="2891184" y="1552758"/>
            <a:ext cx="6286500" cy="914400"/>
          </a:xfrm>
          <a:prstGeom prst="rect">
            <a:avLst/>
          </a:prstGeom>
          <a:noFill/>
          <a:ln>
            <a:solidFill>
              <a:schemeClr val="tx1"/>
            </a:solidFill>
          </a:ln>
        </p:spPr>
      </p:pic>
      <p:sp>
        <p:nvSpPr>
          <p:cNvPr id="207" name="Google Shape;207;p2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a:latin typeface="+mn-lt"/>
              </a:rPr>
              <a:t>User Management Pagination </a:t>
            </a:r>
            <a:endParaRPr>
              <a:latin typeface="+mn-lt"/>
            </a:endParaRPr>
          </a:p>
        </p:txBody>
      </p:sp>
      <p:sp>
        <p:nvSpPr>
          <p:cNvPr id="208" name="Google Shape;208;p28"/>
          <p:cNvSpPr txBox="1">
            <a:spLocks noGrp="1"/>
          </p:cNvSpPr>
          <p:nvPr>
            <p:ph type="body" idx="1"/>
          </p:nvPr>
        </p:nvSpPr>
        <p:spPr>
          <a:xfrm>
            <a:off x="595800" y="2691043"/>
            <a:ext cx="11000400" cy="1268885"/>
          </a:xfrm>
          <a:prstGeom prst="rect">
            <a:avLst/>
          </a:prstGeom>
        </p:spPr>
        <p:txBody>
          <a:bodyPr spcFirstLastPara="1" wrap="square" lIns="121900" tIns="121900" rIns="121900" bIns="121900" anchor="t" anchorCtr="0">
            <a:noAutofit/>
          </a:bodyPr>
          <a:lstStyle/>
          <a:p>
            <a:pPr marL="0" indent="0">
              <a:lnSpc>
                <a:spcPct val="114000"/>
              </a:lnSpc>
              <a:buNone/>
            </a:pPr>
            <a:r>
              <a:rPr lang="en" sz="2400" b="1" dirty="0">
                <a:latin typeface="+mn-lt"/>
              </a:rPr>
              <a:t>Pagination</a:t>
            </a:r>
            <a:r>
              <a:rPr lang="en" sz="2400" dirty="0">
                <a:latin typeface="+mn-lt"/>
              </a:rPr>
              <a:t> is located at the bottom of the User Management page. The display is ‘Items per page’ (caret will allow you to change the items per page) and the number of pages (arrows to the right will allow you to move back and forth between pages).</a:t>
            </a:r>
            <a:endParaRPr sz="2400" dirty="0">
              <a:latin typeface="+mn-lt"/>
            </a:endParaRPr>
          </a:p>
        </p:txBody>
      </p:sp>
      <p:sp>
        <p:nvSpPr>
          <p:cNvPr id="209" name="Google Shape;209;p28"/>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14</a:t>
            </a:fld>
            <a:endParaRPr b="0">
              <a:solidFill>
                <a:srgbClr val="000000"/>
              </a:solidFill>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9"/>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Administration/User Management </a:t>
            </a:r>
            <a:r>
              <a:rPr lang="en" dirty="0">
                <a:solidFill>
                  <a:schemeClr val="bg1"/>
                </a:solidFill>
                <a:latin typeface="+mn-lt"/>
              </a:rPr>
              <a:t>(1)</a:t>
            </a:r>
            <a:endParaRPr dirty="0">
              <a:solidFill>
                <a:schemeClr val="bg1"/>
              </a:solidFill>
              <a:latin typeface="+mn-lt"/>
            </a:endParaRPr>
          </a:p>
        </p:txBody>
      </p:sp>
      <p:sp>
        <p:nvSpPr>
          <p:cNvPr id="216" name="Google Shape;216;p29"/>
          <p:cNvSpPr txBox="1">
            <a:spLocks noGrp="1"/>
          </p:cNvSpPr>
          <p:nvPr>
            <p:ph type="body" idx="1"/>
          </p:nvPr>
        </p:nvSpPr>
        <p:spPr>
          <a:xfrm>
            <a:off x="829640" y="1527467"/>
            <a:ext cx="7819200" cy="5002800"/>
          </a:xfrm>
          <a:prstGeom prst="rect">
            <a:avLst/>
          </a:prstGeom>
        </p:spPr>
        <p:txBody>
          <a:bodyPr spcFirstLastPara="1" wrap="square" lIns="121900" tIns="121900" rIns="121900" bIns="121900" anchor="t" anchorCtr="0">
            <a:noAutofit/>
          </a:bodyPr>
          <a:lstStyle/>
          <a:p>
            <a:pPr>
              <a:lnSpc>
                <a:spcPct val="114000"/>
              </a:lnSpc>
            </a:pPr>
            <a:r>
              <a:rPr lang="en" sz="2400" b="1" dirty="0">
                <a:latin typeface="+mn-lt"/>
              </a:rPr>
              <a:t>LEA User Manager Role Assignment</a:t>
            </a:r>
            <a:endParaRPr sz="2400" b="1" dirty="0">
              <a:latin typeface="+mn-lt"/>
            </a:endParaRPr>
          </a:p>
          <a:p>
            <a:pPr lvl="1" indent="-457189">
              <a:lnSpc>
                <a:spcPct val="114000"/>
              </a:lnSpc>
              <a:buSzPts val="1800"/>
            </a:pPr>
            <a:r>
              <a:rPr lang="en" sz="2000" dirty="0">
                <a:latin typeface="+mn-lt"/>
              </a:rPr>
              <a:t>Assigned by ACHIEVE Super Admin or </a:t>
            </a:r>
            <a:r>
              <a:rPr lang="en" sz="2000" u="sng" dirty="0">
                <a:solidFill>
                  <a:schemeClr val="hlink"/>
                </a:solidFill>
                <a:latin typeface="+mn-lt"/>
                <a:hlinkClick r:id="rId3"/>
              </a:rPr>
              <a:t>Data Lead</a:t>
            </a:r>
            <a:endParaRPr sz="2000" dirty="0">
              <a:latin typeface="+mn-lt"/>
            </a:endParaRPr>
          </a:p>
          <a:p>
            <a:pPr lvl="1" indent="-457189">
              <a:lnSpc>
                <a:spcPct val="114000"/>
              </a:lnSpc>
              <a:buSzPts val="1800"/>
            </a:pPr>
            <a:r>
              <a:rPr lang="en" sz="2000" dirty="0">
                <a:latin typeface="+mn-lt"/>
              </a:rPr>
              <a:t>Locationally defined (district OR individual buildings)</a:t>
            </a:r>
            <a:endParaRPr sz="2000" dirty="0">
              <a:latin typeface="+mn-lt"/>
            </a:endParaRPr>
          </a:p>
          <a:p>
            <a:pPr>
              <a:lnSpc>
                <a:spcPct val="114000"/>
              </a:lnSpc>
              <a:spcBef>
                <a:spcPts val="600"/>
              </a:spcBef>
            </a:pPr>
            <a:r>
              <a:rPr lang="en" sz="2400" b="1" dirty="0">
                <a:latin typeface="+mn-lt"/>
              </a:rPr>
              <a:t>LEA User Manager</a:t>
            </a:r>
            <a:r>
              <a:rPr lang="en" sz="2400" dirty="0">
                <a:latin typeface="+mn-lt"/>
              </a:rPr>
              <a:t> will have access to Administration/User Management section (in the left navigation menu of ACHIEVE) to add new LEA staff (if applicable) </a:t>
            </a:r>
            <a:r>
              <a:rPr lang="en-US" sz="2400" dirty="0">
                <a:latin typeface="+mn-lt"/>
              </a:rPr>
              <a:t>and</a:t>
            </a:r>
            <a:r>
              <a:rPr lang="en" sz="2400" dirty="0">
                <a:latin typeface="+mn-lt"/>
              </a:rPr>
              <a:t> assign LEA staff within their locational setting for </a:t>
            </a:r>
            <a:r>
              <a:rPr lang="en" sz="2400" u="sng" dirty="0">
                <a:solidFill>
                  <a:schemeClr val="hlink"/>
                </a:solidFill>
                <a:latin typeface="+mn-lt"/>
                <a:hlinkClick r:id="rId4"/>
              </a:rPr>
              <a:t>General Supervision User Roles</a:t>
            </a:r>
            <a:r>
              <a:rPr lang="en" sz="2400" dirty="0">
                <a:latin typeface="+mn-lt"/>
              </a:rPr>
              <a:t>.</a:t>
            </a:r>
            <a:endParaRPr sz="2400" dirty="0">
              <a:latin typeface="+mn-lt"/>
            </a:endParaRPr>
          </a:p>
        </p:txBody>
      </p:sp>
      <p:pic>
        <p:nvPicPr>
          <p:cNvPr id="218" name="Google Shape;218;p29" descr="ACHIEVE left navigation menu"/>
          <p:cNvPicPr preferRelativeResize="0"/>
          <p:nvPr/>
        </p:nvPicPr>
        <p:blipFill>
          <a:blip r:embed="rId5">
            <a:alphaModFix/>
          </a:blip>
          <a:stretch>
            <a:fillRect/>
          </a:stretch>
        </p:blipFill>
        <p:spPr>
          <a:xfrm>
            <a:off x="8686774" y="1551001"/>
            <a:ext cx="2565500" cy="4332300"/>
          </a:xfrm>
          <a:prstGeom prst="rect">
            <a:avLst/>
          </a:prstGeom>
          <a:noFill/>
          <a:ln>
            <a:solidFill>
              <a:schemeClr val="tx1"/>
            </a:solidFill>
          </a:ln>
        </p:spPr>
      </p:pic>
      <p:sp>
        <p:nvSpPr>
          <p:cNvPr id="217" name="Google Shape;217;p29"/>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15</a:t>
            </a:fld>
            <a:endParaRPr b="0">
              <a:solidFill>
                <a:srgbClr val="000000"/>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0"/>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Clr>
                <a:schemeClr val="dk1"/>
              </a:buClr>
              <a:buSzPts val="1100"/>
            </a:pPr>
            <a:r>
              <a:rPr lang="en" dirty="0">
                <a:latin typeface="+mn-lt"/>
              </a:rPr>
              <a:t>Administration/User Management </a:t>
            </a:r>
            <a:r>
              <a:rPr lang="en-US" dirty="0">
                <a:solidFill>
                  <a:schemeClr val="bg1"/>
                </a:solidFill>
                <a:latin typeface="+mn-lt"/>
              </a:rPr>
              <a:t>(2)</a:t>
            </a:r>
            <a:endParaRPr dirty="0">
              <a:solidFill>
                <a:schemeClr val="bg1"/>
              </a:solidFill>
              <a:latin typeface="+mn-lt"/>
            </a:endParaRPr>
          </a:p>
        </p:txBody>
      </p:sp>
      <p:pic>
        <p:nvPicPr>
          <p:cNvPr id="226" name="Google Shape;226;p30" descr="Person holding a Stop sign"/>
          <p:cNvPicPr preferRelativeResize="0"/>
          <p:nvPr/>
        </p:nvPicPr>
        <p:blipFill>
          <a:blip r:embed="rId3">
            <a:alphaModFix/>
          </a:blip>
          <a:stretch>
            <a:fillRect/>
          </a:stretch>
        </p:blipFill>
        <p:spPr>
          <a:xfrm>
            <a:off x="581867" y="1856518"/>
            <a:ext cx="3235933" cy="3861567"/>
          </a:xfrm>
          <a:prstGeom prst="rect">
            <a:avLst/>
          </a:prstGeom>
          <a:noFill/>
          <a:ln>
            <a:noFill/>
          </a:ln>
        </p:spPr>
      </p:pic>
      <p:sp>
        <p:nvSpPr>
          <p:cNvPr id="224" name="Google Shape;224;p30"/>
          <p:cNvSpPr txBox="1">
            <a:spLocks noGrp="1"/>
          </p:cNvSpPr>
          <p:nvPr>
            <p:ph type="body" idx="1"/>
          </p:nvPr>
        </p:nvSpPr>
        <p:spPr>
          <a:xfrm>
            <a:off x="3703600" y="1356967"/>
            <a:ext cx="8072800" cy="4754933"/>
          </a:xfrm>
          <a:prstGeom prst="rect">
            <a:avLst/>
          </a:prstGeom>
        </p:spPr>
        <p:txBody>
          <a:bodyPr spcFirstLastPara="1" wrap="square" lIns="121900" tIns="121900" rIns="121900" bIns="121900" anchor="t" anchorCtr="0">
            <a:noAutofit/>
          </a:bodyPr>
          <a:lstStyle/>
          <a:p>
            <a:pPr marL="0" indent="0">
              <a:lnSpc>
                <a:spcPct val="114000"/>
              </a:lnSpc>
              <a:spcBef>
                <a:spcPts val="600"/>
              </a:spcBef>
              <a:buNone/>
            </a:pPr>
            <a:r>
              <a:rPr lang="en" sz="2400" b="1" dirty="0">
                <a:latin typeface="+mn-lt"/>
              </a:rPr>
              <a:t>LEA User Managers </a:t>
            </a:r>
            <a:r>
              <a:rPr lang="en" sz="2400" b="1" u="sng" dirty="0">
                <a:solidFill>
                  <a:srgbClr val="990000"/>
                </a:solidFill>
                <a:latin typeface="+mn-lt"/>
              </a:rPr>
              <a:t>should not</a:t>
            </a:r>
            <a:r>
              <a:rPr lang="en" sz="2400" b="1" dirty="0">
                <a:latin typeface="+mn-lt"/>
              </a:rPr>
              <a:t>:</a:t>
            </a:r>
            <a:endParaRPr sz="2400" b="1" dirty="0">
              <a:latin typeface="+mn-lt"/>
            </a:endParaRPr>
          </a:p>
          <a:p>
            <a:pPr>
              <a:lnSpc>
                <a:spcPct val="114000"/>
              </a:lnSpc>
              <a:spcBef>
                <a:spcPts val="600"/>
              </a:spcBef>
            </a:pPr>
            <a:r>
              <a:rPr lang="en" sz="2000" dirty="0">
                <a:latin typeface="+mn-lt"/>
              </a:rPr>
              <a:t>Add LEA staff to ACHIEVE if the user already exists in ACHIEVE </a:t>
            </a:r>
            <a:r>
              <a:rPr lang="en" sz="2000" i="1" dirty="0">
                <a:latin typeface="+mn-lt"/>
              </a:rPr>
              <a:t>(directions for ‘search’ on slide 17). </a:t>
            </a:r>
            <a:endParaRPr sz="2000" i="1" dirty="0">
              <a:latin typeface="+mn-lt"/>
            </a:endParaRPr>
          </a:p>
          <a:p>
            <a:pPr>
              <a:lnSpc>
                <a:spcPct val="114000"/>
              </a:lnSpc>
              <a:spcBef>
                <a:spcPts val="600"/>
              </a:spcBef>
            </a:pPr>
            <a:r>
              <a:rPr lang="en" sz="2000" dirty="0">
                <a:latin typeface="+mn-lt"/>
              </a:rPr>
              <a:t>Add LEA staff solely for the purpose of access to the IFSP, IEP or any other ACHIEVE tool that is not included in the </a:t>
            </a:r>
            <a:r>
              <a:rPr lang="en" sz="2000" u="sng" dirty="0">
                <a:solidFill>
                  <a:schemeClr val="hlink"/>
                </a:solidFill>
                <a:latin typeface="+mn-lt"/>
                <a:hlinkClick r:id="rId4"/>
              </a:rPr>
              <a:t>this document</a:t>
            </a:r>
            <a:r>
              <a:rPr lang="en" sz="2000" dirty="0">
                <a:latin typeface="+mn-lt"/>
              </a:rPr>
              <a:t>. Please reach out to the </a:t>
            </a:r>
            <a:r>
              <a:rPr lang="en" sz="2000" u="sng" dirty="0">
                <a:solidFill>
                  <a:schemeClr val="hlink"/>
                </a:solidFill>
                <a:latin typeface="+mn-lt"/>
                <a:hlinkClick r:id="rId5"/>
              </a:rPr>
              <a:t>ACHIEVE Data Lead</a:t>
            </a:r>
            <a:r>
              <a:rPr lang="en" sz="2000" dirty="0">
                <a:latin typeface="+mn-lt"/>
              </a:rPr>
              <a:t> from your AEA for support.</a:t>
            </a:r>
            <a:endParaRPr sz="2000" dirty="0">
              <a:latin typeface="+mn-lt"/>
            </a:endParaRPr>
          </a:p>
          <a:p>
            <a:pPr>
              <a:lnSpc>
                <a:spcPct val="114000"/>
              </a:lnSpc>
              <a:spcBef>
                <a:spcPts val="600"/>
              </a:spcBef>
              <a:buClr>
                <a:srgbClr val="990000"/>
              </a:buClr>
            </a:pPr>
            <a:r>
              <a:rPr lang="en" sz="2000" b="1" dirty="0">
                <a:solidFill>
                  <a:srgbClr val="990000"/>
                </a:solidFill>
                <a:latin typeface="+mn-lt"/>
              </a:rPr>
              <a:t>Before selecting the ‘add new’ button, search active/inactive users to verify the user does not already exist in ACHIEVE.</a:t>
            </a:r>
            <a:endParaRPr sz="2000" dirty="0">
              <a:solidFill>
                <a:srgbClr val="990000"/>
              </a:solidFill>
              <a:latin typeface="+mn-lt"/>
            </a:endParaRPr>
          </a:p>
        </p:txBody>
      </p:sp>
      <p:sp>
        <p:nvSpPr>
          <p:cNvPr id="225" name="Google Shape;225;p30"/>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16</a:t>
            </a:fld>
            <a:endParaRPr b="0">
              <a:solidFill>
                <a:srgbClr val="000000"/>
              </a:solidFill>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1"/>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Search for Users (active/inactive) </a:t>
            </a:r>
            <a:r>
              <a:rPr lang="en" dirty="0">
                <a:solidFill>
                  <a:schemeClr val="bg1"/>
                </a:solidFill>
                <a:latin typeface="+mn-lt"/>
              </a:rPr>
              <a:t>(1)</a:t>
            </a:r>
            <a:endParaRPr dirty="0">
              <a:solidFill>
                <a:schemeClr val="bg1"/>
              </a:solidFill>
              <a:latin typeface="+mn-lt"/>
            </a:endParaRPr>
          </a:p>
        </p:txBody>
      </p:sp>
      <p:sp>
        <p:nvSpPr>
          <p:cNvPr id="232" name="Google Shape;232;p31"/>
          <p:cNvSpPr txBox="1">
            <a:spLocks noGrp="1"/>
          </p:cNvSpPr>
          <p:nvPr>
            <p:ph type="body" idx="1"/>
          </p:nvPr>
        </p:nvSpPr>
        <p:spPr>
          <a:xfrm>
            <a:off x="440040" y="1356967"/>
            <a:ext cx="6628272" cy="2419505"/>
          </a:xfrm>
          <a:prstGeom prst="rect">
            <a:avLst/>
          </a:prstGeom>
        </p:spPr>
        <p:txBody>
          <a:bodyPr spcFirstLastPara="1" wrap="square" lIns="121900" tIns="121900" rIns="121900" bIns="121900" anchor="t" anchorCtr="0">
            <a:noAutofit/>
          </a:bodyPr>
          <a:lstStyle/>
          <a:p>
            <a:pPr marL="342900" indent="-342900">
              <a:lnSpc>
                <a:spcPct val="114000"/>
              </a:lnSpc>
              <a:tabLst>
                <a:tab pos="6400800" algn="l"/>
              </a:tabLst>
            </a:pPr>
            <a:r>
              <a:rPr lang="en" sz="2400" b="1" dirty="0">
                <a:solidFill>
                  <a:srgbClr val="990000"/>
                </a:solidFill>
              </a:rPr>
              <a:t>Search by</a:t>
            </a:r>
            <a:r>
              <a:rPr lang="en" sz="2400" dirty="0">
                <a:solidFill>
                  <a:srgbClr val="990000"/>
                </a:solidFill>
              </a:rPr>
              <a:t>: User First Name, Last Name, Email Address</a:t>
            </a:r>
          </a:p>
          <a:p>
            <a:pPr marL="952485" lvl="1" indent="-342900">
              <a:lnSpc>
                <a:spcPct val="114000"/>
              </a:lnSpc>
            </a:pPr>
            <a:r>
              <a:rPr lang="en-US" sz="2000" i="1" dirty="0">
                <a:solidFill>
                  <a:schemeClr val="tx1"/>
                </a:solidFill>
                <a:latin typeface="+mn-lt"/>
              </a:rPr>
              <a:t>Note: </a:t>
            </a:r>
            <a:r>
              <a:rPr lang="en" sz="2000" i="1" dirty="0">
                <a:solidFill>
                  <a:schemeClr val="tx1"/>
                </a:solidFill>
                <a:latin typeface="+mn-lt"/>
              </a:rPr>
              <a:t>Ensure the user does not already exist in ACHIEVE </a:t>
            </a:r>
            <a:r>
              <a:rPr lang="en" sz="2000" b="1" i="1" u="sng" dirty="0">
                <a:solidFill>
                  <a:schemeClr val="tx1"/>
                </a:solidFill>
                <a:latin typeface="+mn-lt"/>
              </a:rPr>
              <a:t>prior</a:t>
            </a:r>
            <a:r>
              <a:rPr lang="en" sz="2000" b="1" i="1" dirty="0">
                <a:solidFill>
                  <a:schemeClr val="tx1"/>
                </a:solidFill>
                <a:latin typeface="+mn-lt"/>
              </a:rPr>
              <a:t> </a:t>
            </a:r>
            <a:r>
              <a:rPr lang="en" sz="2000" i="1" dirty="0">
                <a:solidFill>
                  <a:schemeClr val="tx1"/>
                </a:solidFill>
                <a:latin typeface="+mn-lt"/>
              </a:rPr>
              <a:t>to clicking ‘Add New’ button.</a:t>
            </a:r>
            <a:endParaRPr sz="2000" i="1" dirty="0">
              <a:solidFill>
                <a:schemeClr val="tx1"/>
              </a:solidFill>
              <a:latin typeface="+mn-lt"/>
            </a:endParaRPr>
          </a:p>
          <a:p>
            <a:pPr marL="342900" indent="-342900">
              <a:lnSpc>
                <a:spcPct val="114000"/>
              </a:lnSpc>
              <a:spcBef>
                <a:spcPts val="800"/>
              </a:spcBef>
              <a:tabLst>
                <a:tab pos="6400800" algn="l"/>
              </a:tabLst>
            </a:pPr>
            <a:r>
              <a:rPr lang="en-US" sz="2400" b="1" dirty="0">
                <a:solidFill>
                  <a:srgbClr val="38761D"/>
                </a:solidFill>
              </a:rPr>
              <a:t>Show Inactive</a:t>
            </a:r>
            <a:r>
              <a:rPr lang="en-US" sz="2400" dirty="0">
                <a:solidFill>
                  <a:srgbClr val="38761D"/>
                </a:solidFill>
              </a:rPr>
              <a:t> - Displays inactive users, that can be reactivated (if the user has moved to your location).</a:t>
            </a:r>
          </a:p>
          <a:p>
            <a:pPr marL="342900" indent="-342900">
              <a:lnSpc>
                <a:spcPct val="114000"/>
              </a:lnSpc>
              <a:spcBef>
                <a:spcPts val="800"/>
              </a:spcBef>
            </a:pPr>
            <a:endParaRPr lang="en-US" sz="2400" dirty="0">
              <a:solidFill>
                <a:srgbClr val="38761D"/>
              </a:solidFill>
            </a:endParaRPr>
          </a:p>
          <a:p>
            <a:pPr marL="342900" indent="-342900">
              <a:lnSpc>
                <a:spcPct val="114000"/>
              </a:lnSpc>
              <a:spcBef>
                <a:spcPts val="800"/>
              </a:spcBef>
            </a:pPr>
            <a:endParaRPr lang="en-US" sz="2400" dirty="0">
              <a:solidFill>
                <a:schemeClr val="dk1"/>
              </a:solidFill>
            </a:endParaRPr>
          </a:p>
        </p:txBody>
      </p:sp>
      <p:pic>
        <p:nvPicPr>
          <p:cNvPr id="234" name="Google Shape;234;p31" descr="User Search function in User Managemenet"/>
          <p:cNvPicPr preferRelativeResize="0"/>
          <p:nvPr/>
        </p:nvPicPr>
        <p:blipFill>
          <a:blip r:embed="rId3">
            <a:alphaModFix/>
          </a:blip>
          <a:stretch>
            <a:fillRect/>
          </a:stretch>
        </p:blipFill>
        <p:spPr>
          <a:xfrm>
            <a:off x="7164410" y="1643733"/>
            <a:ext cx="4623933" cy="1785267"/>
          </a:xfrm>
          <a:prstGeom prst="rect">
            <a:avLst/>
          </a:prstGeom>
          <a:noFill/>
          <a:ln>
            <a:solidFill>
              <a:schemeClr val="tx1"/>
            </a:solidFill>
          </a:ln>
        </p:spPr>
      </p:pic>
      <p:sp>
        <p:nvSpPr>
          <p:cNvPr id="3" name="TextBox 2">
            <a:extLst>
              <a:ext uri="{FF2B5EF4-FFF2-40B4-BE49-F238E27FC236}">
                <a16:creationId xmlns:a16="http://schemas.microsoft.com/office/drawing/2014/main" id="{EB28E504-728A-4497-A362-81DDF798C29A}"/>
              </a:ext>
            </a:extLst>
          </p:cNvPr>
          <p:cNvSpPr txBox="1"/>
          <p:nvPr/>
        </p:nvSpPr>
        <p:spPr>
          <a:xfrm>
            <a:off x="832104" y="4552547"/>
            <a:ext cx="10956239" cy="1466492"/>
          </a:xfrm>
          <a:prstGeom prst="rect">
            <a:avLst/>
          </a:prstGeom>
          <a:noFill/>
        </p:spPr>
        <p:txBody>
          <a:bodyPr wrap="square" rtlCol="0">
            <a:spAutoFit/>
          </a:bodyPr>
          <a:lstStyle/>
          <a:p>
            <a:pPr>
              <a:lnSpc>
                <a:spcPct val="114000"/>
              </a:lnSpc>
            </a:pPr>
            <a:r>
              <a:rPr lang="en-US" sz="2000" i="1" dirty="0">
                <a:sym typeface="Proxima Nova"/>
              </a:rPr>
              <a:t>Note: LEA User Managers will be able to view/edit ‘all’ users in ACHIEVE, but can only assign </a:t>
            </a:r>
            <a:r>
              <a:rPr lang="en-US" sz="2000" i="1" u="sng" dirty="0">
                <a:solidFill>
                  <a:srgbClr val="0097A7"/>
                </a:solidFill>
                <a:sym typeface="Proxima Nova"/>
                <a:hlinkClick r:id="rId4">
                  <a:extLst>
                    <a:ext uri="{A12FA001-AC4F-418D-AE19-62706E023703}">
                      <ahyp:hlinkClr xmlns:ahyp="http://schemas.microsoft.com/office/drawing/2018/hyperlinkcolor" val="tx"/>
                    </a:ext>
                  </a:extLst>
                </a:hlinkClick>
              </a:rPr>
              <a:t>General Supervision User Roles</a:t>
            </a:r>
            <a:r>
              <a:rPr lang="en-US" sz="2000" i="1" dirty="0">
                <a:sym typeface="Proxima Nova"/>
              </a:rPr>
              <a:t> for users within their locational assignment. </a:t>
            </a:r>
            <a:r>
              <a:rPr lang="en-US" sz="2000" i="1" dirty="0">
                <a:solidFill>
                  <a:srgbClr val="990000"/>
                </a:solidFill>
                <a:sym typeface="Proxima Nova"/>
              </a:rPr>
              <a:t>It is important to search ‘all’ users prior to adding a new user to ACHIEVE to avoid duplication of users and conflicting user accounts.</a:t>
            </a:r>
            <a:endParaRPr lang="en-US" sz="2000" i="1" dirty="0"/>
          </a:p>
        </p:txBody>
      </p:sp>
      <p:sp>
        <p:nvSpPr>
          <p:cNvPr id="233" name="Google Shape;233;p31"/>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17</a:t>
            </a:fld>
            <a:endParaRPr b="0">
              <a:solidFill>
                <a:srgbClr val="000000"/>
              </a:solidFill>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2"/>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Search for Users (active/inactive) </a:t>
            </a:r>
            <a:r>
              <a:rPr lang="en-US" dirty="0">
                <a:solidFill>
                  <a:schemeClr val="bg1"/>
                </a:solidFill>
                <a:latin typeface="+mn-lt"/>
              </a:rPr>
              <a:t>(2)</a:t>
            </a:r>
            <a:endParaRPr dirty="0">
              <a:solidFill>
                <a:schemeClr val="bg1"/>
              </a:solidFill>
              <a:latin typeface="+mn-lt"/>
            </a:endParaRPr>
          </a:p>
        </p:txBody>
      </p:sp>
      <p:sp>
        <p:nvSpPr>
          <p:cNvPr id="240" name="Google Shape;240;p32"/>
          <p:cNvSpPr txBox="1">
            <a:spLocks noGrp="1"/>
          </p:cNvSpPr>
          <p:nvPr>
            <p:ph type="body" idx="1"/>
          </p:nvPr>
        </p:nvSpPr>
        <p:spPr>
          <a:xfrm>
            <a:off x="568034" y="1356967"/>
            <a:ext cx="7777199" cy="5099200"/>
          </a:xfrm>
          <a:prstGeom prst="rect">
            <a:avLst/>
          </a:prstGeom>
        </p:spPr>
        <p:txBody>
          <a:bodyPr spcFirstLastPara="1" wrap="square" lIns="121900" tIns="121900" rIns="121900" bIns="121900" anchor="t" anchorCtr="0">
            <a:noAutofit/>
          </a:bodyPr>
          <a:lstStyle/>
          <a:p>
            <a:pPr marL="342900" indent="-342900">
              <a:lnSpc>
                <a:spcPct val="114000"/>
              </a:lnSpc>
              <a:buClr>
                <a:schemeClr val="dk1"/>
              </a:buClr>
              <a:buSzPct val="75000"/>
            </a:pPr>
            <a:r>
              <a:rPr lang="en" sz="2400" dirty="0">
                <a:solidFill>
                  <a:schemeClr val="tx1"/>
                </a:solidFill>
                <a:latin typeface="+mn-lt"/>
              </a:rPr>
              <a:t>If the user already exists and is active, that record can be updated. </a:t>
            </a:r>
          </a:p>
          <a:p>
            <a:pPr marL="342900" indent="-342900">
              <a:lnSpc>
                <a:spcPct val="114000"/>
              </a:lnSpc>
              <a:spcBef>
                <a:spcPts val="600"/>
              </a:spcBef>
              <a:buClr>
                <a:schemeClr val="dk1"/>
              </a:buClr>
              <a:buSzPct val="75000"/>
            </a:pPr>
            <a:r>
              <a:rPr lang="en" sz="2400" dirty="0">
                <a:solidFill>
                  <a:schemeClr val="tx1"/>
                </a:solidFill>
                <a:latin typeface="+mn-lt"/>
              </a:rPr>
              <a:t>If the user is inactive, the account will need reactivated by selecting the ‘quick access menu’ to the left of the inactive users name.</a:t>
            </a:r>
          </a:p>
          <a:p>
            <a:pPr marL="952485" lvl="1" indent="-342900">
              <a:lnSpc>
                <a:spcPct val="114000"/>
              </a:lnSpc>
              <a:spcBef>
                <a:spcPts val="600"/>
              </a:spcBef>
              <a:buClr>
                <a:schemeClr val="dk1"/>
              </a:buClr>
              <a:buSzPct val="75000"/>
            </a:pPr>
            <a:r>
              <a:rPr lang="en" sz="2133" dirty="0">
                <a:solidFill>
                  <a:schemeClr val="dk1"/>
                </a:solidFill>
              </a:rPr>
              <a:t>Search for user</a:t>
            </a:r>
          </a:p>
          <a:p>
            <a:pPr marL="952485" lvl="1" indent="-342900">
              <a:lnSpc>
                <a:spcPct val="114000"/>
              </a:lnSpc>
              <a:spcBef>
                <a:spcPts val="600"/>
              </a:spcBef>
              <a:buClr>
                <a:schemeClr val="dk1"/>
              </a:buClr>
              <a:buSzPct val="75000"/>
            </a:pPr>
            <a:r>
              <a:rPr lang="en" sz="2133" dirty="0">
                <a:solidFill>
                  <a:schemeClr val="dk1"/>
                </a:solidFill>
              </a:rPr>
              <a:t>Select the ‘quick access menu’ left of users name</a:t>
            </a:r>
          </a:p>
          <a:p>
            <a:pPr marL="952485" lvl="1" indent="-342900">
              <a:lnSpc>
                <a:spcPct val="114000"/>
              </a:lnSpc>
              <a:spcBef>
                <a:spcPts val="600"/>
              </a:spcBef>
              <a:buClr>
                <a:schemeClr val="dk1"/>
              </a:buClr>
              <a:buSzPct val="75000"/>
            </a:pPr>
            <a:r>
              <a:rPr lang="en" sz="2133" dirty="0">
                <a:solidFill>
                  <a:schemeClr val="dk1"/>
                </a:solidFill>
              </a:rPr>
              <a:t>Select ‘Reactivate’</a:t>
            </a:r>
          </a:p>
          <a:p>
            <a:pPr marL="952485" lvl="1" indent="-342900">
              <a:lnSpc>
                <a:spcPct val="114000"/>
              </a:lnSpc>
              <a:spcBef>
                <a:spcPts val="600"/>
              </a:spcBef>
              <a:buClr>
                <a:schemeClr val="dk1"/>
              </a:buClr>
              <a:buSzPct val="75000"/>
            </a:pPr>
            <a:r>
              <a:rPr lang="en" sz="2133" dirty="0">
                <a:solidFill>
                  <a:schemeClr val="dk1"/>
                </a:solidFill>
              </a:rPr>
              <a:t>Are you sure? - select yes, if you are sure</a:t>
            </a:r>
            <a:endParaRPr sz="1467" dirty="0">
              <a:solidFill>
                <a:schemeClr val="dk1"/>
              </a:solidFill>
            </a:endParaRPr>
          </a:p>
        </p:txBody>
      </p:sp>
      <p:pic>
        <p:nvPicPr>
          <p:cNvPr id="3" name="Picture 2" descr="ACHIEVE User Management">
            <a:extLst>
              <a:ext uri="{FF2B5EF4-FFF2-40B4-BE49-F238E27FC236}">
                <a16:creationId xmlns:a16="http://schemas.microsoft.com/office/drawing/2014/main" id="{1A3BB3F8-13BD-4AE7-8E6B-B1EF7EE6B306}"/>
              </a:ext>
            </a:extLst>
          </p:cNvPr>
          <p:cNvPicPr>
            <a:picLocks noChangeAspect="1"/>
          </p:cNvPicPr>
          <p:nvPr/>
        </p:nvPicPr>
        <p:blipFill>
          <a:blip r:embed="rId3"/>
          <a:stretch>
            <a:fillRect/>
          </a:stretch>
        </p:blipFill>
        <p:spPr>
          <a:xfrm>
            <a:off x="8425553" y="1566548"/>
            <a:ext cx="3129551" cy="2462997"/>
          </a:xfrm>
          <a:prstGeom prst="rect">
            <a:avLst/>
          </a:prstGeom>
          <a:ln>
            <a:solidFill>
              <a:schemeClr val="tx1"/>
            </a:solidFill>
          </a:ln>
        </p:spPr>
      </p:pic>
      <p:pic>
        <p:nvPicPr>
          <p:cNvPr id="243" name="Google Shape;243;p32" descr="&quot;Are you sure you wish to activate this user?&quot; pop-up modal"/>
          <p:cNvPicPr preferRelativeResize="0"/>
          <p:nvPr/>
        </p:nvPicPr>
        <p:blipFill>
          <a:blip r:embed="rId4">
            <a:alphaModFix/>
          </a:blip>
          <a:stretch>
            <a:fillRect/>
          </a:stretch>
        </p:blipFill>
        <p:spPr>
          <a:xfrm>
            <a:off x="8413906" y="4284306"/>
            <a:ext cx="3362495" cy="1678567"/>
          </a:xfrm>
          <a:prstGeom prst="rect">
            <a:avLst/>
          </a:prstGeom>
          <a:noFill/>
          <a:ln>
            <a:solidFill>
              <a:schemeClr val="tx1"/>
            </a:solidFill>
          </a:ln>
        </p:spPr>
      </p:pic>
      <p:sp>
        <p:nvSpPr>
          <p:cNvPr id="241" name="Google Shape;241;p32"/>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18</a:t>
            </a:fld>
            <a:endParaRPr b="0">
              <a:solidFill>
                <a:srgbClr val="000000"/>
              </a:solidFill>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33"/>
          <p:cNvSpPr txBox="1">
            <a:spLocks noGrp="1"/>
          </p:cNvSpPr>
          <p:nvPr>
            <p:ph type="title"/>
          </p:nvPr>
        </p:nvSpPr>
        <p:spPr>
          <a:xfrm>
            <a:off x="415600" y="481833"/>
            <a:ext cx="11360800" cy="763600"/>
          </a:xfrm>
          <a:prstGeom prst="rect">
            <a:avLst/>
          </a:prstGeom>
        </p:spPr>
        <p:txBody>
          <a:bodyPr spcFirstLastPara="1" wrap="square" lIns="121900" tIns="121900" rIns="121900" bIns="121900" anchor="t" anchorCtr="0">
            <a:noAutofit/>
          </a:bodyPr>
          <a:lstStyle/>
          <a:p>
            <a:r>
              <a:rPr lang="en" dirty="0">
                <a:latin typeface="+mn-lt"/>
              </a:rPr>
              <a:t>Filter Results</a:t>
            </a:r>
            <a:endParaRPr dirty="0">
              <a:latin typeface="+mn-lt"/>
            </a:endParaRPr>
          </a:p>
        </p:txBody>
      </p:sp>
      <p:sp>
        <p:nvSpPr>
          <p:cNvPr id="249" name="Google Shape;249;p33"/>
          <p:cNvSpPr txBox="1">
            <a:spLocks noGrp="1"/>
          </p:cNvSpPr>
          <p:nvPr>
            <p:ph type="body" idx="1"/>
          </p:nvPr>
        </p:nvSpPr>
        <p:spPr>
          <a:xfrm>
            <a:off x="930933" y="1074800"/>
            <a:ext cx="10494800" cy="1468052"/>
          </a:xfrm>
          <a:prstGeom prst="rect">
            <a:avLst/>
          </a:prstGeom>
        </p:spPr>
        <p:txBody>
          <a:bodyPr spcFirstLastPara="1" wrap="square" lIns="121900" tIns="121900" rIns="121900" bIns="121900" anchor="t" anchorCtr="0">
            <a:noAutofit/>
          </a:bodyPr>
          <a:lstStyle/>
          <a:p>
            <a:pPr marL="0" indent="0">
              <a:buNone/>
            </a:pPr>
            <a:r>
              <a:rPr lang="en" sz="2000" b="1" dirty="0">
                <a:solidFill>
                  <a:srgbClr val="0000FF"/>
                </a:solidFill>
              </a:rPr>
              <a:t>Filter by:</a:t>
            </a:r>
            <a:r>
              <a:rPr lang="en" sz="2000" dirty="0">
                <a:solidFill>
                  <a:srgbClr val="0000FF"/>
                </a:solidFill>
              </a:rPr>
              <a:t> AEA(s), LEA(s) - type first few letters to access specific AEA and/or LEA without having to scroll through the entire list.</a:t>
            </a:r>
            <a:endParaRPr sz="2000" dirty="0">
              <a:solidFill>
                <a:srgbClr val="0000FF"/>
              </a:solidFill>
            </a:endParaRPr>
          </a:p>
          <a:p>
            <a:pPr marL="0" indent="0">
              <a:spcBef>
                <a:spcPts val="800"/>
              </a:spcBef>
              <a:buNone/>
            </a:pPr>
            <a:r>
              <a:rPr lang="en" sz="2000" b="1" dirty="0">
                <a:solidFill>
                  <a:srgbClr val="E69138"/>
                </a:solidFill>
              </a:rPr>
              <a:t>Filter by:</a:t>
            </a:r>
            <a:r>
              <a:rPr lang="en" sz="2000" dirty="0">
                <a:solidFill>
                  <a:srgbClr val="E69138"/>
                </a:solidFill>
              </a:rPr>
              <a:t> Permission(s) - to verify who has access to specific permission(s). This will be useful to verify if a user requesting access might already have access.</a:t>
            </a:r>
            <a:endParaRPr sz="2000" dirty="0">
              <a:solidFill>
                <a:srgbClr val="E69138"/>
              </a:solidFill>
            </a:endParaRPr>
          </a:p>
        </p:txBody>
      </p:sp>
      <p:pic>
        <p:nvPicPr>
          <p:cNvPr id="251" name="Google Shape;251;p33" descr="User Search function in User Management"/>
          <p:cNvPicPr preferRelativeResize="0"/>
          <p:nvPr/>
        </p:nvPicPr>
        <p:blipFill>
          <a:blip r:embed="rId3">
            <a:alphaModFix/>
          </a:blip>
          <a:stretch>
            <a:fillRect/>
          </a:stretch>
        </p:blipFill>
        <p:spPr>
          <a:xfrm>
            <a:off x="3385695" y="2642632"/>
            <a:ext cx="5138600" cy="1151433"/>
          </a:xfrm>
          <a:prstGeom prst="rect">
            <a:avLst/>
          </a:prstGeom>
          <a:noFill/>
          <a:ln>
            <a:solidFill>
              <a:schemeClr val="tx1"/>
            </a:solidFill>
          </a:ln>
        </p:spPr>
      </p:pic>
      <p:sp>
        <p:nvSpPr>
          <p:cNvPr id="2" name="TextBox 1">
            <a:extLst>
              <a:ext uri="{FF2B5EF4-FFF2-40B4-BE49-F238E27FC236}">
                <a16:creationId xmlns:a16="http://schemas.microsoft.com/office/drawing/2014/main" id="{6AC63661-ABF1-4992-984C-887D9BD44196}"/>
              </a:ext>
            </a:extLst>
          </p:cNvPr>
          <p:cNvSpPr txBox="1"/>
          <p:nvPr/>
        </p:nvSpPr>
        <p:spPr>
          <a:xfrm>
            <a:off x="930932" y="3900879"/>
            <a:ext cx="10581363" cy="1323439"/>
          </a:xfrm>
          <a:prstGeom prst="rect">
            <a:avLst/>
          </a:prstGeom>
          <a:noFill/>
        </p:spPr>
        <p:txBody>
          <a:bodyPr wrap="square" rtlCol="0">
            <a:spAutoFit/>
          </a:bodyPr>
          <a:lstStyle/>
          <a:p>
            <a:r>
              <a:rPr lang="en-US" sz="2000" b="1" dirty="0">
                <a:solidFill>
                  <a:schemeClr val="dk1"/>
                </a:solidFill>
              </a:rPr>
              <a:t>Sort: </a:t>
            </a:r>
            <a:r>
              <a:rPr lang="en-US" sz="2000" dirty="0">
                <a:solidFill>
                  <a:schemeClr val="dk1"/>
                </a:solidFill>
                <a:highlight>
                  <a:srgbClr val="FFFFFF"/>
                </a:highlight>
              </a:rPr>
              <a:t>When a column (within table) is sortable by date or alphabet, you will see an arrow appear next to the column heading when you move your mouse over it. The up arrow means the column sorts in ascending order while the down arrow indicates descending. User management screen should be filtered down prior to sorting (smaller number of users).</a:t>
            </a:r>
            <a:endParaRPr lang="en-US" sz="2000" dirty="0">
              <a:solidFill>
                <a:srgbClr val="E69138"/>
              </a:solidFill>
            </a:endParaRPr>
          </a:p>
        </p:txBody>
      </p:sp>
      <p:pic>
        <p:nvPicPr>
          <p:cNvPr id="5" name="Picture 4" descr="ACHIEVE User Management">
            <a:extLst>
              <a:ext uri="{FF2B5EF4-FFF2-40B4-BE49-F238E27FC236}">
                <a16:creationId xmlns:a16="http://schemas.microsoft.com/office/drawing/2014/main" id="{A96F14AF-9FDD-46A5-B20F-7D0033AB2AED}"/>
              </a:ext>
            </a:extLst>
          </p:cNvPr>
          <p:cNvPicPr>
            <a:picLocks noChangeAspect="1"/>
          </p:cNvPicPr>
          <p:nvPr/>
        </p:nvPicPr>
        <p:blipFill>
          <a:blip r:embed="rId4"/>
          <a:stretch>
            <a:fillRect/>
          </a:stretch>
        </p:blipFill>
        <p:spPr>
          <a:xfrm>
            <a:off x="3366313" y="5291894"/>
            <a:ext cx="5291787" cy="1528196"/>
          </a:xfrm>
          <a:prstGeom prst="rect">
            <a:avLst/>
          </a:prstGeom>
        </p:spPr>
      </p:pic>
      <p:sp>
        <p:nvSpPr>
          <p:cNvPr id="250" name="Google Shape;250;p33"/>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19</a:t>
            </a:fld>
            <a:endParaRPr b="0">
              <a:solidFill>
                <a:srgbClr val="000000"/>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FC608-8338-41B0-85BA-F9B1F06231A3}"/>
              </a:ext>
            </a:extLst>
          </p:cNvPr>
          <p:cNvSpPr>
            <a:spLocks noGrp="1"/>
          </p:cNvSpPr>
          <p:nvPr>
            <p:ph type="title"/>
          </p:nvPr>
        </p:nvSpPr>
        <p:spPr>
          <a:xfrm>
            <a:off x="415600" y="584223"/>
            <a:ext cx="11360800" cy="763600"/>
          </a:xfrm>
        </p:spPr>
        <p:txBody>
          <a:bodyPr/>
          <a:lstStyle/>
          <a:p>
            <a:r>
              <a:rPr lang="en" dirty="0"/>
              <a:t>Introducing Today’s Speakers</a:t>
            </a:r>
            <a:endParaRPr lang="en-US" dirty="0"/>
          </a:p>
        </p:txBody>
      </p:sp>
      <p:sp>
        <p:nvSpPr>
          <p:cNvPr id="8" name="Google Shape;118;p16">
            <a:extLst>
              <a:ext uri="{FF2B5EF4-FFF2-40B4-BE49-F238E27FC236}">
                <a16:creationId xmlns:a16="http://schemas.microsoft.com/office/drawing/2014/main" id="{42094E10-31AA-4C1E-9256-0EE6DED9C821}"/>
              </a:ext>
              <a:ext uri="{C183D7F6-B498-43B3-948B-1728B52AA6E4}">
                <adec:decorative xmlns:adec="http://schemas.microsoft.com/office/drawing/2017/decorative" val="1"/>
              </a:ext>
            </a:extLst>
          </p:cNvPr>
          <p:cNvSpPr/>
          <p:nvPr/>
        </p:nvSpPr>
        <p:spPr>
          <a:xfrm>
            <a:off x="1291183" y="2192999"/>
            <a:ext cx="2472000" cy="2472000"/>
          </a:xfrm>
          <a:prstGeom prst="ellipse">
            <a:avLst/>
          </a:prstGeom>
          <a:solidFill>
            <a:srgbClr val="A8BADB"/>
          </a:solidFill>
          <a:ln w="28575" cap="flat" cmpd="sng">
            <a:solidFill>
              <a:srgbClr val="263F8C"/>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a:sym typeface="Arial"/>
            </a:endParaRPr>
          </a:p>
        </p:txBody>
      </p:sp>
      <p:sp>
        <p:nvSpPr>
          <p:cNvPr id="9" name="Google Shape;117p16">
            <a:extLst>
              <a:ext uri="{FF2B5EF4-FFF2-40B4-BE49-F238E27FC236}">
                <a16:creationId xmlns:a16="http://schemas.microsoft.com/office/drawing/2014/main" id="{FC904381-6F3C-4D27-BFDE-6D16C0259A1A}"/>
              </a:ext>
            </a:extLst>
          </p:cNvPr>
          <p:cNvSpPr txBox="1"/>
          <p:nvPr/>
        </p:nvSpPr>
        <p:spPr>
          <a:xfrm>
            <a:off x="1559572" y="2974199"/>
            <a:ext cx="1935200" cy="909600"/>
          </a:xfrm>
          <a:prstGeom prst="rect">
            <a:avLst/>
          </a:prstGeom>
          <a:noFill/>
          <a:ln>
            <a:noFill/>
          </a:ln>
        </p:spPr>
        <p:txBody>
          <a:bodyPr spcFirstLastPara="1" wrap="square" lIns="121900" tIns="121900" rIns="121900" bIns="121900" anchor="ctr" anchorCtr="0">
            <a:noAutofit/>
          </a:bodyPr>
          <a:lstStyle/>
          <a:p>
            <a:pPr algn="ctr" defTabSz="1219170">
              <a:lnSpc>
                <a:spcPct val="115000"/>
              </a:lnSpc>
              <a:buClr>
                <a:srgbClr val="000000"/>
              </a:buClr>
            </a:pPr>
            <a:r>
              <a:rPr lang="en" sz="2133" b="1" kern="0" dirty="0">
                <a:solidFill>
                  <a:srgbClr val="263F8C"/>
                </a:solidFill>
                <a:latin typeface="Arial" panose="020B0604020202020204"/>
                <a:ea typeface="Roboto"/>
                <a:cs typeface="Arial" panose="020B0604020202020204" pitchFamily="34" charset="0"/>
                <a:sym typeface="Roboto"/>
              </a:rPr>
              <a:t>Shannon Grundmeier</a:t>
            </a:r>
            <a:endParaRPr sz="2133" b="1" kern="0" dirty="0">
              <a:solidFill>
                <a:srgbClr val="263F8C"/>
              </a:solidFill>
              <a:latin typeface="Arial" panose="020B0604020202020204"/>
              <a:ea typeface="Roboto"/>
              <a:cs typeface="Arial" panose="020B0604020202020204" pitchFamily="34" charset="0"/>
              <a:sym typeface="Roboto"/>
            </a:endParaRPr>
          </a:p>
        </p:txBody>
      </p:sp>
      <p:sp>
        <p:nvSpPr>
          <p:cNvPr id="6" name="Google Shape;121;p16">
            <a:extLst>
              <a:ext uri="{FF2B5EF4-FFF2-40B4-BE49-F238E27FC236}">
                <a16:creationId xmlns:a16="http://schemas.microsoft.com/office/drawing/2014/main" id="{2F9E60A0-AF27-479A-B802-065A16CC4584}"/>
              </a:ext>
              <a:ext uri="{C183D7F6-B498-43B3-948B-1728B52AA6E4}">
                <adec:decorative xmlns:adec="http://schemas.microsoft.com/office/drawing/2017/decorative" val="1"/>
              </a:ext>
            </a:extLst>
          </p:cNvPr>
          <p:cNvSpPr/>
          <p:nvPr/>
        </p:nvSpPr>
        <p:spPr>
          <a:xfrm>
            <a:off x="4859992" y="2192985"/>
            <a:ext cx="2472000" cy="2472000"/>
          </a:xfrm>
          <a:prstGeom prst="ellipse">
            <a:avLst/>
          </a:prstGeom>
          <a:solidFill>
            <a:srgbClr val="9B2242"/>
          </a:solidFill>
          <a:ln w="28575" cap="flat" cmpd="sng">
            <a:solidFill>
              <a:srgbClr val="263F8C"/>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a:sym typeface="Arial"/>
            </a:endParaRPr>
          </a:p>
        </p:txBody>
      </p:sp>
      <p:sp>
        <p:nvSpPr>
          <p:cNvPr id="7" name="Google Shape;120;p16">
            <a:extLst>
              <a:ext uri="{FF2B5EF4-FFF2-40B4-BE49-F238E27FC236}">
                <a16:creationId xmlns:a16="http://schemas.microsoft.com/office/drawing/2014/main" id="{D9D0DA37-0994-4701-A132-993A2DA2D6E7}"/>
              </a:ext>
            </a:extLst>
          </p:cNvPr>
          <p:cNvSpPr txBox="1"/>
          <p:nvPr/>
        </p:nvSpPr>
        <p:spPr>
          <a:xfrm>
            <a:off x="5235616" y="3081412"/>
            <a:ext cx="1720800" cy="695200"/>
          </a:xfrm>
          <a:prstGeom prst="rect">
            <a:avLst/>
          </a:prstGeom>
          <a:solidFill>
            <a:srgbClr val="9B2242"/>
          </a:solidFill>
          <a:ln>
            <a:noFill/>
          </a:ln>
        </p:spPr>
        <p:txBody>
          <a:bodyPr spcFirstLastPara="1" wrap="square" lIns="121900" tIns="121900" rIns="121900" bIns="121900" anchor="ctr" anchorCtr="0">
            <a:noAutofit/>
          </a:bodyPr>
          <a:lstStyle/>
          <a:p>
            <a:pPr algn="ctr" defTabSz="1219170">
              <a:lnSpc>
                <a:spcPct val="115000"/>
              </a:lnSpc>
              <a:buClr>
                <a:srgbClr val="000000"/>
              </a:buClr>
            </a:pPr>
            <a:r>
              <a:rPr lang="en" sz="2400" b="1" kern="0" dirty="0">
                <a:solidFill>
                  <a:srgbClr val="FFFFFF"/>
                </a:solidFill>
                <a:latin typeface="Arial" panose="020B0604020202020204"/>
                <a:ea typeface="Roboto"/>
                <a:cs typeface="Arial" panose="020B0604020202020204" pitchFamily="34" charset="0"/>
                <a:sym typeface="Roboto"/>
              </a:rPr>
              <a:t>Sue </a:t>
            </a:r>
            <a:endParaRPr sz="2400" b="1" kern="0" dirty="0">
              <a:solidFill>
                <a:srgbClr val="FFFFFF"/>
              </a:solidFill>
              <a:latin typeface="Arial" panose="020B0604020202020204"/>
              <a:ea typeface="Roboto"/>
              <a:cs typeface="Arial" panose="020B0604020202020204" pitchFamily="34" charset="0"/>
              <a:sym typeface="Roboto"/>
            </a:endParaRPr>
          </a:p>
          <a:p>
            <a:pPr algn="ctr" defTabSz="1219170">
              <a:lnSpc>
                <a:spcPct val="115000"/>
              </a:lnSpc>
              <a:buClr>
                <a:srgbClr val="000000"/>
              </a:buClr>
            </a:pPr>
            <a:r>
              <a:rPr lang="en" sz="2400" b="1" kern="0" dirty="0">
                <a:solidFill>
                  <a:srgbClr val="FFFFFF"/>
                </a:solidFill>
                <a:latin typeface="Arial" panose="020B0604020202020204"/>
                <a:ea typeface="Roboto"/>
                <a:cs typeface="Arial" panose="020B0604020202020204" pitchFamily="34" charset="0"/>
                <a:sym typeface="Roboto"/>
              </a:rPr>
              <a:t>Daker</a:t>
            </a:r>
            <a:endParaRPr sz="2400" b="1" kern="0" dirty="0">
              <a:solidFill>
                <a:srgbClr val="FFFFFF"/>
              </a:solidFill>
              <a:latin typeface="Arial" panose="020B0604020202020204"/>
              <a:ea typeface="Roboto"/>
              <a:cs typeface="Arial" panose="020B0604020202020204" pitchFamily="34" charset="0"/>
              <a:sym typeface="Roboto"/>
            </a:endParaRPr>
          </a:p>
        </p:txBody>
      </p:sp>
      <p:sp>
        <p:nvSpPr>
          <p:cNvPr id="4" name="Google Shape;123;p16">
            <a:extLst>
              <a:ext uri="{FF2B5EF4-FFF2-40B4-BE49-F238E27FC236}">
                <a16:creationId xmlns:a16="http://schemas.microsoft.com/office/drawing/2014/main" id="{1DA53BCA-6017-432A-B929-0B164BC0508A}"/>
              </a:ext>
              <a:ext uri="{C183D7F6-B498-43B3-948B-1728B52AA6E4}">
                <adec:decorative xmlns:adec="http://schemas.microsoft.com/office/drawing/2017/decorative" val="1"/>
              </a:ext>
            </a:extLst>
          </p:cNvPr>
          <p:cNvSpPr/>
          <p:nvPr/>
        </p:nvSpPr>
        <p:spPr>
          <a:xfrm>
            <a:off x="8428820" y="2192999"/>
            <a:ext cx="2472000" cy="2472000"/>
          </a:xfrm>
          <a:prstGeom prst="ellipse">
            <a:avLst/>
          </a:prstGeom>
          <a:solidFill>
            <a:srgbClr val="F0B323"/>
          </a:solidFill>
          <a:ln w="28575" cap="flat" cmpd="sng">
            <a:solidFill>
              <a:srgbClr val="263F8C"/>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a:sym typeface="Arial"/>
            </a:endParaRPr>
          </a:p>
        </p:txBody>
      </p:sp>
      <p:sp>
        <p:nvSpPr>
          <p:cNvPr id="5" name="Google Shape;122;p16">
            <a:extLst>
              <a:ext uri="{FF2B5EF4-FFF2-40B4-BE49-F238E27FC236}">
                <a16:creationId xmlns:a16="http://schemas.microsoft.com/office/drawing/2014/main" id="{26C66B2E-CB3F-4182-A106-1663771EBCF5}"/>
              </a:ext>
            </a:extLst>
          </p:cNvPr>
          <p:cNvSpPr txBox="1"/>
          <p:nvPr/>
        </p:nvSpPr>
        <p:spPr>
          <a:xfrm>
            <a:off x="8948035" y="3081403"/>
            <a:ext cx="1433600" cy="695200"/>
          </a:xfrm>
          <a:prstGeom prst="rect">
            <a:avLst/>
          </a:prstGeom>
          <a:solidFill>
            <a:srgbClr val="F0B323"/>
          </a:solidFill>
          <a:ln>
            <a:noFill/>
          </a:ln>
        </p:spPr>
        <p:txBody>
          <a:bodyPr spcFirstLastPara="1" wrap="square" lIns="121900" tIns="121900" rIns="121900" bIns="121900" anchor="ctr" anchorCtr="0">
            <a:noAutofit/>
          </a:bodyPr>
          <a:lstStyle/>
          <a:p>
            <a:pPr algn="ctr" defTabSz="1219170">
              <a:lnSpc>
                <a:spcPct val="115000"/>
              </a:lnSpc>
              <a:buClr>
                <a:srgbClr val="000000"/>
              </a:buClr>
            </a:pPr>
            <a:r>
              <a:rPr lang="en" sz="2400" b="1" kern="0" dirty="0">
                <a:solidFill>
                  <a:srgbClr val="263F8C"/>
                </a:solidFill>
                <a:latin typeface="Arial" panose="020B0604020202020204"/>
                <a:ea typeface="Roboto"/>
                <a:cs typeface="Arial" panose="020B0604020202020204" pitchFamily="34" charset="0"/>
                <a:sym typeface="Roboto"/>
              </a:rPr>
              <a:t>Lisa Lohman</a:t>
            </a:r>
            <a:endParaRPr sz="2400" b="1" kern="0" dirty="0">
              <a:solidFill>
                <a:srgbClr val="263F8C"/>
              </a:solidFill>
              <a:latin typeface="Arial" panose="020B0604020202020204"/>
              <a:ea typeface="Roboto"/>
              <a:cs typeface="Arial" panose="020B0604020202020204" pitchFamily="34" charset="0"/>
              <a:sym typeface="Roboto"/>
            </a:endParaRPr>
          </a:p>
        </p:txBody>
      </p:sp>
      <p:sp>
        <p:nvSpPr>
          <p:cNvPr id="3" name="Slide Number Placeholder 2">
            <a:extLst>
              <a:ext uri="{FF2B5EF4-FFF2-40B4-BE49-F238E27FC236}">
                <a16:creationId xmlns:a16="http://schemas.microsoft.com/office/drawing/2014/main" id="{736DFCA8-62B9-4816-A3CC-8AFD3F2E2BA7}"/>
              </a:ext>
            </a:extLst>
          </p:cNvPr>
          <p:cNvSpPr>
            <a:spLocks noGrp="1"/>
          </p:cNvSpPr>
          <p:nvPr>
            <p:ph type="sldNum" idx="12"/>
          </p:nvPr>
        </p:nvSpPr>
        <p:spPr>
          <a:xfrm>
            <a:off x="8915767" y="6226777"/>
            <a:ext cx="3112400" cy="524800"/>
          </a:xfrm>
        </p:spPr>
        <p:txBody>
          <a:body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2</a:t>
            </a:fld>
            <a:endParaRPr b="0">
              <a:solidFill>
                <a:srgbClr val="000000"/>
              </a:solidFill>
            </a:endParaRPr>
          </a:p>
        </p:txBody>
      </p:sp>
    </p:spTree>
    <p:extLst>
      <p:ext uri="{BB962C8B-B14F-4D97-AF65-F5344CB8AC3E}">
        <p14:creationId xmlns:p14="http://schemas.microsoft.com/office/powerpoint/2010/main" val="1874508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34"/>
          <p:cNvSpPr txBox="1">
            <a:spLocks noGrp="1"/>
          </p:cNvSpPr>
          <p:nvPr>
            <p:ph type="title"/>
          </p:nvPr>
        </p:nvSpPr>
        <p:spPr>
          <a:xfrm>
            <a:off x="415600" y="450733"/>
            <a:ext cx="11360800" cy="763600"/>
          </a:xfrm>
          <a:prstGeom prst="rect">
            <a:avLst/>
          </a:prstGeom>
        </p:spPr>
        <p:txBody>
          <a:bodyPr spcFirstLastPara="1" wrap="square" lIns="121900" tIns="121900" rIns="121900" bIns="121900" anchor="t" anchorCtr="0">
            <a:noAutofit/>
          </a:bodyPr>
          <a:lstStyle/>
          <a:p>
            <a:r>
              <a:rPr lang="en">
                <a:latin typeface="+mn-lt"/>
              </a:rPr>
              <a:t>Add New Users</a:t>
            </a:r>
            <a:endParaRPr>
              <a:latin typeface="+mn-lt"/>
            </a:endParaRPr>
          </a:p>
        </p:txBody>
      </p:sp>
      <p:sp>
        <p:nvSpPr>
          <p:cNvPr id="258" name="Google Shape;258;p34"/>
          <p:cNvSpPr txBox="1">
            <a:spLocks noGrp="1"/>
          </p:cNvSpPr>
          <p:nvPr>
            <p:ph type="body" idx="1"/>
          </p:nvPr>
        </p:nvSpPr>
        <p:spPr>
          <a:xfrm>
            <a:off x="415600" y="1112733"/>
            <a:ext cx="11360800" cy="2819187"/>
          </a:xfrm>
          <a:prstGeom prst="rect">
            <a:avLst/>
          </a:prstGeom>
        </p:spPr>
        <p:txBody>
          <a:bodyPr spcFirstLastPara="1" wrap="square" lIns="121900" tIns="121900" rIns="121900" bIns="121900" anchor="t" anchorCtr="0">
            <a:noAutofit/>
          </a:bodyPr>
          <a:lstStyle/>
          <a:p>
            <a:pPr marL="0" indent="0" algn="ctr">
              <a:lnSpc>
                <a:spcPct val="114000"/>
              </a:lnSpc>
              <a:buNone/>
            </a:pPr>
            <a:r>
              <a:rPr lang="en" sz="2400" b="1" dirty="0">
                <a:solidFill>
                  <a:srgbClr val="990000"/>
                </a:solidFill>
              </a:rPr>
              <a:t>It is important to search all users prior to adding a new user to ACHIEVE </a:t>
            </a:r>
            <a:br>
              <a:rPr lang="en" sz="2400" b="1" dirty="0">
                <a:solidFill>
                  <a:srgbClr val="990000"/>
                </a:solidFill>
              </a:rPr>
            </a:br>
            <a:r>
              <a:rPr lang="en" sz="2400" b="1" dirty="0">
                <a:solidFill>
                  <a:srgbClr val="990000"/>
                </a:solidFill>
              </a:rPr>
              <a:t>to avoid duplication of users and conflicting user accounts. </a:t>
            </a:r>
            <a:endParaRPr sz="2400" b="1" dirty="0">
              <a:solidFill>
                <a:srgbClr val="990000"/>
              </a:solidFill>
            </a:endParaRPr>
          </a:p>
          <a:p>
            <a:pPr marL="0" indent="0">
              <a:lnSpc>
                <a:spcPct val="114000"/>
              </a:lnSpc>
              <a:buNone/>
            </a:pPr>
            <a:endParaRPr sz="400" dirty="0">
              <a:solidFill>
                <a:srgbClr val="990000"/>
              </a:solidFill>
            </a:endParaRPr>
          </a:p>
          <a:p>
            <a:pPr marL="342900" indent="-342900">
              <a:lnSpc>
                <a:spcPct val="114000"/>
              </a:lnSpc>
            </a:pPr>
            <a:r>
              <a:rPr lang="en" sz="2400" b="1" dirty="0">
                <a:solidFill>
                  <a:schemeClr val="dk1"/>
                </a:solidFill>
                <a:latin typeface="+mn-lt"/>
              </a:rPr>
              <a:t>Add new users</a:t>
            </a:r>
            <a:endParaRPr sz="2400" b="1" i="1" dirty="0">
              <a:solidFill>
                <a:schemeClr val="dk1"/>
              </a:solidFill>
              <a:latin typeface="+mn-lt"/>
            </a:endParaRPr>
          </a:p>
          <a:p>
            <a:pPr lvl="1" indent="-457189">
              <a:lnSpc>
                <a:spcPct val="114000"/>
              </a:lnSpc>
              <a:buClr>
                <a:schemeClr val="dk1"/>
              </a:buClr>
              <a:buSzPts val="1800"/>
            </a:pPr>
            <a:r>
              <a:rPr lang="en" sz="2000" b="1" dirty="0">
                <a:solidFill>
                  <a:schemeClr val="dk1"/>
                </a:solidFill>
                <a:latin typeface="+mn-lt"/>
              </a:rPr>
              <a:t>Enter: </a:t>
            </a:r>
            <a:r>
              <a:rPr lang="en" sz="2000" dirty="0">
                <a:solidFill>
                  <a:schemeClr val="dk1"/>
                </a:solidFill>
                <a:latin typeface="+mn-lt"/>
              </a:rPr>
              <a:t>User’s name, phone number, email address, and position.</a:t>
            </a:r>
            <a:endParaRPr sz="2000" dirty="0">
              <a:solidFill>
                <a:schemeClr val="dk1"/>
              </a:solidFill>
              <a:latin typeface="+mn-lt"/>
            </a:endParaRPr>
          </a:p>
          <a:p>
            <a:pPr lvl="1" indent="-457189">
              <a:lnSpc>
                <a:spcPct val="114000"/>
              </a:lnSpc>
              <a:buClr>
                <a:schemeClr val="dk1"/>
              </a:buClr>
              <a:buSzPts val="1800"/>
            </a:pPr>
            <a:r>
              <a:rPr lang="en" sz="2000" dirty="0">
                <a:solidFill>
                  <a:schemeClr val="dk1"/>
                </a:solidFill>
                <a:latin typeface="+mn-lt"/>
              </a:rPr>
              <a:t>Click ‘Save’ </a:t>
            </a:r>
            <a:r>
              <a:rPr lang="en-US" sz="2000" dirty="0">
                <a:solidFill>
                  <a:schemeClr val="dk1"/>
                </a:solidFill>
                <a:latin typeface="+mn-lt"/>
              </a:rPr>
              <a:t>button</a:t>
            </a:r>
            <a:endParaRPr sz="2000" dirty="0">
              <a:solidFill>
                <a:schemeClr val="dk1"/>
              </a:solidFill>
              <a:latin typeface="+mn-lt"/>
            </a:endParaRPr>
          </a:p>
          <a:p>
            <a:pPr lvl="1" indent="-457189">
              <a:lnSpc>
                <a:spcPct val="114000"/>
              </a:lnSpc>
              <a:buClr>
                <a:schemeClr val="dk1"/>
              </a:buClr>
              <a:buSzPts val="1800"/>
            </a:pPr>
            <a:r>
              <a:rPr lang="en" sz="2000" dirty="0">
                <a:solidFill>
                  <a:schemeClr val="dk1"/>
                </a:solidFill>
                <a:latin typeface="+mn-lt"/>
              </a:rPr>
              <a:t>After save is selected, use </a:t>
            </a:r>
            <a:r>
              <a:rPr lang="en" sz="2000" b="1" dirty="0">
                <a:solidFill>
                  <a:schemeClr val="dk1"/>
                </a:solidFill>
                <a:latin typeface="+mn-lt"/>
              </a:rPr>
              <a:t>Search </a:t>
            </a:r>
            <a:r>
              <a:rPr lang="en" sz="2000" dirty="0">
                <a:solidFill>
                  <a:schemeClr val="dk1"/>
                </a:solidFill>
                <a:latin typeface="+mn-lt"/>
              </a:rPr>
              <a:t>to locate the added user to assign permission(s) and location(s).</a:t>
            </a:r>
            <a:endParaRPr sz="2000" i="1" dirty="0">
              <a:solidFill>
                <a:schemeClr val="dk1"/>
              </a:solidFill>
              <a:latin typeface="+mn-lt"/>
            </a:endParaRPr>
          </a:p>
        </p:txBody>
      </p:sp>
      <p:pic>
        <p:nvPicPr>
          <p:cNvPr id="261" name="Google Shape;261;p34" descr="Button to Add New users"/>
          <p:cNvPicPr preferRelativeResize="0"/>
          <p:nvPr/>
        </p:nvPicPr>
        <p:blipFill>
          <a:blip r:embed="rId3">
            <a:alphaModFix/>
          </a:blip>
          <a:stretch>
            <a:fillRect/>
          </a:stretch>
        </p:blipFill>
        <p:spPr>
          <a:xfrm>
            <a:off x="2431100" y="4113162"/>
            <a:ext cx="7329773" cy="477549"/>
          </a:xfrm>
          <a:prstGeom prst="rect">
            <a:avLst/>
          </a:prstGeom>
          <a:noFill/>
          <a:ln>
            <a:solidFill>
              <a:schemeClr val="tx1"/>
            </a:solidFill>
          </a:ln>
        </p:spPr>
      </p:pic>
      <p:pic>
        <p:nvPicPr>
          <p:cNvPr id="7" name="Picture 6" descr="ACHIEVE User Management: Add New User">
            <a:extLst>
              <a:ext uri="{FF2B5EF4-FFF2-40B4-BE49-F238E27FC236}">
                <a16:creationId xmlns:a16="http://schemas.microsoft.com/office/drawing/2014/main" id="{BE3FF9C4-AF14-440E-941E-1C312A8C0492}"/>
              </a:ext>
            </a:extLst>
          </p:cNvPr>
          <p:cNvPicPr>
            <a:picLocks noChangeAspect="1"/>
          </p:cNvPicPr>
          <p:nvPr/>
        </p:nvPicPr>
        <p:blipFill>
          <a:blip r:embed="rId4"/>
          <a:stretch>
            <a:fillRect/>
          </a:stretch>
        </p:blipFill>
        <p:spPr>
          <a:xfrm>
            <a:off x="2431100" y="4692662"/>
            <a:ext cx="6559864" cy="1950889"/>
          </a:xfrm>
          <a:prstGeom prst="rect">
            <a:avLst/>
          </a:prstGeom>
        </p:spPr>
      </p:pic>
      <p:sp>
        <p:nvSpPr>
          <p:cNvPr id="259" name="Google Shape;259;p34"/>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dirty="0">
                <a:latin typeface="+mn-lt"/>
              </a:rPr>
              <a:t>ACHIEVE  </a:t>
            </a:r>
            <a:r>
              <a:rPr lang="en" dirty="0">
                <a:solidFill>
                  <a:srgbClr val="A8BADB"/>
                </a:solidFill>
                <a:latin typeface="+mn-lt"/>
              </a:rPr>
              <a:t>|</a:t>
            </a:r>
            <a:r>
              <a:rPr lang="en" dirty="0">
                <a:latin typeface="+mn-lt"/>
              </a:rPr>
              <a:t>  Iowa IDEA</a:t>
            </a:r>
            <a:r>
              <a:rPr lang="en" b="0" dirty="0">
                <a:solidFill>
                  <a:srgbClr val="000000"/>
                </a:solidFill>
                <a:latin typeface="+mn-lt"/>
              </a:rPr>
              <a:t>    </a:t>
            </a:r>
            <a:fld id="{00000000-1234-1234-1234-123412341234}" type="slidenum">
              <a:rPr lang="en" b="0">
                <a:solidFill>
                  <a:srgbClr val="000000"/>
                </a:solidFill>
                <a:latin typeface="+mn-lt"/>
              </a:rPr>
              <a:pPr algn="r"/>
              <a:t>20</a:t>
            </a:fld>
            <a:endParaRPr b="0" dirty="0">
              <a:solidFill>
                <a:srgbClr val="000000"/>
              </a:solidFill>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5"/>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Add General Supervision (GS) Role(s)</a:t>
            </a:r>
            <a:endParaRPr dirty="0">
              <a:latin typeface="+mn-lt"/>
            </a:endParaRPr>
          </a:p>
        </p:txBody>
      </p:sp>
      <p:sp>
        <p:nvSpPr>
          <p:cNvPr id="267" name="Google Shape;267;p35"/>
          <p:cNvSpPr txBox="1">
            <a:spLocks noGrp="1"/>
          </p:cNvSpPr>
          <p:nvPr>
            <p:ph type="body" idx="1"/>
          </p:nvPr>
        </p:nvSpPr>
        <p:spPr>
          <a:xfrm>
            <a:off x="415600" y="1536634"/>
            <a:ext cx="11360800" cy="1078399"/>
          </a:xfrm>
          <a:prstGeom prst="rect">
            <a:avLst/>
          </a:prstGeom>
        </p:spPr>
        <p:txBody>
          <a:bodyPr spcFirstLastPara="1" wrap="square" lIns="121900" tIns="121900" rIns="121900" bIns="121900" anchor="t" anchorCtr="0">
            <a:noAutofit/>
          </a:bodyPr>
          <a:lstStyle/>
          <a:p>
            <a:pPr marL="0" indent="0">
              <a:lnSpc>
                <a:spcPct val="114000"/>
              </a:lnSpc>
              <a:buNone/>
            </a:pPr>
            <a:r>
              <a:rPr lang="en" sz="2400" dirty="0">
                <a:latin typeface="+mn-lt"/>
              </a:rPr>
              <a:t>After you have located the user (utilizing the search function), click anywhere within the user’s information to open the accordion. Select ‘Add Role(s)’. </a:t>
            </a:r>
            <a:endParaRPr sz="2400" dirty="0">
              <a:latin typeface="+mn-lt"/>
            </a:endParaRPr>
          </a:p>
        </p:txBody>
      </p:sp>
      <p:pic>
        <p:nvPicPr>
          <p:cNvPr id="6" name="Picture 5" descr="ACHIEVE User Management">
            <a:extLst>
              <a:ext uri="{FF2B5EF4-FFF2-40B4-BE49-F238E27FC236}">
                <a16:creationId xmlns:a16="http://schemas.microsoft.com/office/drawing/2014/main" id="{A17314D0-4089-47EE-B5FD-7BF3249292E9}"/>
              </a:ext>
            </a:extLst>
          </p:cNvPr>
          <p:cNvPicPr>
            <a:picLocks noChangeAspect="1"/>
          </p:cNvPicPr>
          <p:nvPr/>
        </p:nvPicPr>
        <p:blipFill>
          <a:blip r:embed="rId3"/>
          <a:stretch>
            <a:fillRect/>
          </a:stretch>
        </p:blipFill>
        <p:spPr>
          <a:xfrm>
            <a:off x="1535795" y="2827476"/>
            <a:ext cx="9120407" cy="1203048"/>
          </a:xfrm>
          <a:prstGeom prst="rect">
            <a:avLst/>
          </a:prstGeom>
        </p:spPr>
      </p:pic>
      <p:pic>
        <p:nvPicPr>
          <p:cNvPr id="4" name="Picture 3" descr="ACHIEVE User Management: Add Role(s)">
            <a:extLst>
              <a:ext uri="{FF2B5EF4-FFF2-40B4-BE49-F238E27FC236}">
                <a16:creationId xmlns:a16="http://schemas.microsoft.com/office/drawing/2014/main" id="{DBBE679D-475E-4953-A26D-64C330BF3AF6}"/>
              </a:ext>
            </a:extLst>
          </p:cNvPr>
          <p:cNvPicPr>
            <a:picLocks noChangeAspect="1"/>
          </p:cNvPicPr>
          <p:nvPr/>
        </p:nvPicPr>
        <p:blipFill>
          <a:blip r:embed="rId4"/>
          <a:stretch>
            <a:fillRect/>
          </a:stretch>
        </p:blipFill>
        <p:spPr>
          <a:xfrm>
            <a:off x="2568139" y="4242968"/>
            <a:ext cx="7055716" cy="1446909"/>
          </a:xfrm>
          <a:prstGeom prst="rect">
            <a:avLst/>
          </a:prstGeom>
        </p:spPr>
      </p:pic>
      <p:sp>
        <p:nvSpPr>
          <p:cNvPr id="268" name="Google Shape;268;p35"/>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21</a:t>
            </a:fld>
            <a:endParaRPr b="0">
              <a:solidFill>
                <a:srgbClr val="000000"/>
              </a:solidFill>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3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Assign General Supervision (GS) Role(s)</a:t>
            </a:r>
            <a:endParaRPr dirty="0">
              <a:solidFill>
                <a:schemeClr val="bg1"/>
              </a:solidFill>
              <a:latin typeface="+mn-lt"/>
            </a:endParaRPr>
          </a:p>
        </p:txBody>
      </p:sp>
      <p:sp>
        <p:nvSpPr>
          <p:cNvPr id="276" name="Google Shape;276;p36"/>
          <p:cNvSpPr txBox="1">
            <a:spLocks noGrp="1"/>
          </p:cNvSpPr>
          <p:nvPr>
            <p:ph type="body" idx="1"/>
          </p:nvPr>
        </p:nvSpPr>
        <p:spPr>
          <a:xfrm>
            <a:off x="415600" y="1536634"/>
            <a:ext cx="11360800" cy="1057604"/>
          </a:xfrm>
          <a:prstGeom prst="rect">
            <a:avLst/>
          </a:prstGeom>
        </p:spPr>
        <p:txBody>
          <a:bodyPr spcFirstLastPara="1" wrap="square" lIns="121900" tIns="121900" rIns="121900" bIns="121900" anchor="t" anchorCtr="0">
            <a:noAutofit/>
          </a:bodyPr>
          <a:lstStyle/>
          <a:p>
            <a:pPr marL="0" indent="0">
              <a:lnSpc>
                <a:spcPct val="114000"/>
              </a:lnSpc>
              <a:buClr>
                <a:schemeClr val="dk1"/>
              </a:buClr>
              <a:buSzPts val="1100"/>
              <a:buNone/>
            </a:pPr>
            <a:r>
              <a:rPr lang="en" sz="2400" dirty="0">
                <a:solidFill>
                  <a:schemeClr val="dk1"/>
                </a:solidFill>
                <a:latin typeface="+mn-lt"/>
              </a:rPr>
              <a:t>Choose the role that needs to be assigned. </a:t>
            </a:r>
            <a:br>
              <a:rPr lang="en" sz="2400" dirty="0">
                <a:solidFill>
                  <a:schemeClr val="dk1"/>
                </a:solidFill>
                <a:latin typeface="+mn-lt"/>
              </a:rPr>
            </a:br>
            <a:r>
              <a:rPr lang="en" sz="2000" b="1" i="1" dirty="0">
                <a:solidFill>
                  <a:schemeClr val="dk1"/>
                </a:solidFill>
                <a:latin typeface="+mn-lt"/>
              </a:rPr>
              <a:t>Note: </a:t>
            </a:r>
            <a:r>
              <a:rPr lang="en" sz="2000" i="1" dirty="0">
                <a:solidFill>
                  <a:schemeClr val="dk1"/>
                </a:solidFill>
                <a:latin typeface="+mn-lt"/>
              </a:rPr>
              <a:t>only </a:t>
            </a:r>
            <a:r>
              <a:rPr lang="en" sz="2000" i="1" u="sng" dirty="0">
                <a:solidFill>
                  <a:schemeClr val="hlink"/>
                </a:solidFill>
                <a:latin typeface="+mn-lt"/>
                <a:hlinkClick r:id="rId3"/>
              </a:rPr>
              <a:t>General Supervision Roles</a:t>
            </a:r>
            <a:r>
              <a:rPr lang="en" sz="2000" i="1" dirty="0">
                <a:solidFill>
                  <a:schemeClr val="dk1"/>
                </a:solidFill>
                <a:latin typeface="+mn-lt"/>
              </a:rPr>
              <a:t> will display in the drop-down menu to assign.</a:t>
            </a:r>
            <a:endParaRPr sz="2400" dirty="0">
              <a:latin typeface="+mn-lt"/>
            </a:endParaRPr>
          </a:p>
        </p:txBody>
      </p:sp>
      <p:pic>
        <p:nvPicPr>
          <p:cNvPr id="4" name="Picture 3" descr="ACHIEVE User Management: Select Role">
            <a:extLst>
              <a:ext uri="{FF2B5EF4-FFF2-40B4-BE49-F238E27FC236}">
                <a16:creationId xmlns:a16="http://schemas.microsoft.com/office/drawing/2014/main" id="{30F323E9-5697-49BF-ABE9-190A9ACD8647}"/>
              </a:ext>
            </a:extLst>
          </p:cNvPr>
          <p:cNvPicPr>
            <a:picLocks noChangeAspect="1"/>
          </p:cNvPicPr>
          <p:nvPr/>
        </p:nvPicPr>
        <p:blipFill>
          <a:blip r:embed="rId4"/>
          <a:stretch>
            <a:fillRect/>
          </a:stretch>
        </p:blipFill>
        <p:spPr>
          <a:xfrm>
            <a:off x="2653493" y="2856420"/>
            <a:ext cx="6885013" cy="2641829"/>
          </a:xfrm>
          <a:prstGeom prst="rect">
            <a:avLst/>
          </a:prstGeom>
        </p:spPr>
      </p:pic>
      <p:sp>
        <p:nvSpPr>
          <p:cNvPr id="277" name="Google Shape;277;p36"/>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22</a:t>
            </a:fld>
            <a:endParaRPr b="0">
              <a:solidFill>
                <a:srgbClr val="000000"/>
              </a:solidFill>
              <a:latin typeface="+mn-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4" name="Google Shape;284;p37"/>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lvl="0"/>
            <a:r>
              <a:rPr lang="en-US" dirty="0">
                <a:latin typeface="+mn-lt"/>
              </a:rPr>
              <a:t>Assign </a:t>
            </a:r>
            <a:r>
              <a:rPr lang="en" dirty="0">
                <a:latin typeface="+mn-lt"/>
              </a:rPr>
              <a:t>General Supervision Role(s) </a:t>
            </a:r>
            <a:r>
              <a:rPr lang="en-US" dirty="0">
                <a:latin typeface="+mn-lt"/>
              </a:rPr>
              <a:t>Location</a:t>
            </a:r>
            <a:endParaRPr dirty="0">
              <a:latin typeface="+mn-lt"/>
            </a:endParaRPr>
          </a:p>
        </p:txBody>
      </p:sp>
      <p:sp>
        <p:nvSpPr>
          <p:cNvPr id="283" name="Google Shape;283;p37"/>
          <p:cNvSpPr txBox="1">
            <a:spLocks noGrp="1"/>
          </p:cNvSpPr>
          <p:nvPr>
            <p:ph type="body" idx="1"/>
          </p:nvPr>
        </p:nvSpPr>
        <p:spPr>
          <a:xfrm>
            <a:off x="415600" y="1536633"/>
            <a:ext cx="11547227" cy="617659"/>
          </a:xfrm>
          <a:prstGeom prst="rect">
            <a:avLst/>
          </a:prstGeom>
        </p:spPr>
        <p:txBody>
          <a:bodyPr spcFirstLastPara="1" wrap="square" lIns="121900" tIns="121900" rIns="121900" bIns="121900" anchor="t" anchorCtr="0">
            <a:noAutofit/>
          </a:bodyPr>
          <a:lstStyle/>
          <a:p>
            <a:pPr marL="0" indent="0">
              <a:buNone/>
            </a:pPr>
            <a:r>
              <a:rPr lang="en" sz="2400" dirty="0">
                <a:latin typeface="+mn-lt"/>
              </a:rPr>
              <a:t>Select</a:t>
            </a:r>
            <a:r>
              <a:rPr lang="en" sz="2400" b="1" dirty="0">
                <a:latin typeface="+mn-lt"/>
              </a:rPr>
              <a:t> location </a:t>
            </a:r>
            <a:r>
              <a:rPr lang="en" sz="2400" dirty="0">
                <a:latin typeface="+mn-lt"/>
              </a:rPr>
              <a:t>(district and/or buildings) for the user; click ‘save’ to assign the role. </a:t>
            </a:r>
            <a:endParaRPr sz="2400" dirty="0">
              <a:latin typeface="+mn-lt"/>
            </a:endParaRPr>
          </a:p>
        </p:txBody>
      </p:sp>
      <p:pic>
        <p:nvPicPr>
          <p:cNvPr id="286" name="Google Shape;286;p37" descr="Assigning Roles menu in User Management"/>
          <p:cNvPicPr preferRelativeResize="0"/>
          <p:nvPr/>
        </p:nvPicPr>
        <p:blipFill>
          <a:blip r:embed="rId3">
            <a:alphaModFix/>
          </a:blip>
          <a:stretch>
            <a:fillRect/>
          </a:stretch>
        </p:blipFill>
        <p:spPr>
          <a:xfrm>
            <a:off x="2036534" y="2309767"/>
            <a:ext cx="3955533" cy="1940200"/>
          </a:xfrm>
          <a:prstGeom prst="rect">
            <a:avLst/>
          </a:prstGeom>
          <a:noFill/>
          <a:ln>
            <a:solidFill>
              <a:schemeClr val="tx1"/>
            </a:solidFill>
          </a:ln>
        </p:spPr>
      </p:pic>
      <p:pic>
        <p:nvPicPr>
          <p:cNvPr id="287" name="Google Shape;287;p37" descr="Select Building(s) menu in Role Assignment "/>
          <p:cNvPicPr preferRelativeResize="0"/>
          <p:nvPr/>
        </p:nvPicPr>
        <p:blipFill>
          <a:blip r:embed="rId4">
            <a:alphaModFix/>
          </a:blip>
          <a:stretch>
            <a:fillRect/>
          </a:stretch>
        </p:blipFill>
        <p:spPr>
          <a:xfrm>
            <a:off x="6262201" y="2309783"/>
            <a:ext cx="2223700" cy="1838167"/>
          </a:xfrm>
          <a:prstGeom prst="rect">
            <a:avLst/>
          </a:prstGeom>
          <a:noFill/>
          <a:ln>
            <a:solidFill>
              <a:schemeClr val="tx1"/>
            </a:solidFill>
          </a:ln>
        </p:spPr>
      </p:pic>
      <p:pic>
        <p:nvPicPr>
          <p:cNvPr id="289" name="Google Shape;289;p37" descr="Save button"/>
          <p:cNvPicPr preferRelativeResize="0"/>
          <p:nvPr/>
        </p:nvPicPr>
        <p:blipFill>
          <a:blip r:embed="rId5">
            <a:alphaModFix/>
          </a:blip>
          <a:stretch>
            <a:fillRect/>
          </a:stretch>
        </p:blipFill>
        <p:spPr>
          <a:xfrm>
            <a:off x="8756034" y="3481631"/>
            <a:ext cx="946873" cy="666319"/>
          </a:xfrm>
          <a:prstGeom prst="rect">
            <a:avLst/>
          </a:prstGeom>
          <a:noFill/>
          <a:ln>
            <a:noFill/>
          </a:ln>
        </p:spPr>
      </p:pic>
      <p:sp>
        <p:nvSpPr>
          <p:cNvPr id="2" name="TextBox 1">
            <a:extLst>
              <a:ext uri="{FF2B5EF4-FFF2-40B4-BE49-F238E27FC236}">
                <a16:creationId xmlns:a16="http://schemas.microsoft.com/office/drawing/2014/main" id="{A77186D4-B107-4CDF-B74F-5BFE4E1DEAE5}"/>
              </a:ext>
            </a:extLst>
          </p:cNvPr>
          <p:cNvSpPr txBox="1"/>
          <p:nvPr/>
        </p:nvSpPr>
        <p:spPr>
          <a:xfrm>
            <a:off x="485847" y="4749518"/>
            <a:ext cx="7892716" cy="1179810"/>
          </a:xfrm>
          <a:prstGeom prst="rect">
            <a:avLst/>
          </a:prstGeom>
          <a:noFill/>
        </p:spPr>
        <p:txBody>
          <a:bodyPr wrap="square" rtlCol="0">
            <a:spAutoFit/>
          </a:bodyPr>
          <a:lstStyle/>
          <a:p>
            <a:pPr lvl="0">
              <a:buClr>
                <a:schemeClr val="dk1"/>
              </a:buClr>
              <a:buSzPts val="1100"/>
            </a:pPr>
            <a:r>
              <a:rPr lang="en-US" sz="2400" b="1" dirty="0">
                <a:solidFill>
                  <a:schemeClr val="dk1"/>
                </a:solidFill>
              </a:rPr>
              <a:t>Cancel role</a:t>
            </a:r>
            <a:r>
              <a:rPr lang="en-US" sz="2400" dirty="0">
                <a:solidFill>
                  <a:schemeClr val="dk1"/>
                </a:solidFill>
              </a:rPr>
              <a:t> button allows you to cancel prior to saving.</a:t>
            </a:r>
            <a:endParaRPr lang="en-US" sz="2400" dirty="0"/>
          </a:p>
          <a:p>
            <a:pPr>
              <a:spcBef>
                <a:spcPts val="800"/>
              </a:spcBef>
              <a:buClr>
                <a:schemeClr val="dk1"/>
              </a:buClr>
              <a:buSzPts val="1100"/>
            </a:pPr>
            <a:r>
              <a:rPr lang="en-US" sz="2000" b="1" i="1" dirty="0">
                <a:solidFill>
                  <a:schemeClr val="dk1"/>
                </a:solidFill>
              </a:rPr>
              <a:t>Note:</a:t>
            </a:r>
            <a:r>
              <a:rPr lang="en-US" sz="2000" i="1" dirty="0">
                <a:solidFill>
                  <a:schemeClr val="dk1"/>
                </a:solidFill>
              </a:rPr>
              <a:t> only the location(s) assigned to the LEA User Manager will be available to assign locations to users. </a:t>
            </a:r>
            <a:endParaRPr lang="en-US" sz="2000" i="1" dirty="0"/>
          </a:p>
        </p:txBody>
      </p:sp>
      <p:pic>
        <p:nvPicPr>
          <p:cNvPr id="288" name="Google Shape;288;p37" descr="Cancel Role(s) button"/>
          <p:cNvPicPr preferRelativeResize="0"/>
          <p:nvPr/>
        </p:nvPicPr>
        <p:blipFill>
          <a:blip r:embed="rId6">
            <a:alphaModFix/>
          </a:blip>
          <a:stretch>
            <a:fillRect/>
          </a:stretch>
        </p:blipFill>
        <p:spPr>
          <a:xfrm>
            <a:off x="8691865" y="4715488"/>
            <a:ext cx="1544147" cy="617659"/>
          </a:xfrm>
          <a:prstGeom prst="rect">
            <a:avLst/>
          </a:prstGeom>
          <a:noFill/>
          <a:ln>
            <a:noFill/>
          </a:ln>
        </p:spPr>
      </p:pic>
      <p:sp>
        <p:nvSpPr>
          <p:cNvPr id="285" name="Google Shape;285;p37"/>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23</a:t>
            </a:fld>
            <a:endParaRPr b="0">
              <a:solidFill>
                <a:srgbClr val="000000"/>
              </a:solidFill>
              <a:latin typeface="+mn-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3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General Supervision (GS) Role(s) </a:t>
            </a:r>
            <a:r>
              <a:rPr lang="en" dirty="0">
                <a:solidFill>
                  <a:schemeClr val="bg1"/>
                </a:solidFill>
                <a:latin typeface="+mn-lt"/>
              </a:rPr>
              <a:t>(1)</a:t>
            </a:r>
            <a:endParaRPr dirty="0">
              <a:solidFill>
                <a:schemeClr val="bg1"/>
              </a:solidFill>
              <a:latin typeface="+mn-lt"/>
            </a:endParaRPr>
          </a:p>
        </p:txBody>
      </p:sp>
      <p:graphicFrame>
        <p:nvGraphicFramePr>
          <p:cNvPr id="296" name="Google Shape;296;p38"/>
          <p:cNvGraphicFramePr/>
          <p:nvPr>
            <p:extLst>
              <p:ext uri="{D42A27DB-BD31-4B8C-83A1-F6EECF244321}">
                <p14:modId xmlns:p14="http://schemas.microsoft.com/office/powerpoint/2010/main" val="185381636"/>
              </p:ext>
            </p:extLst>
          </p:nvPr>
        </p:nvGraphicFramePr>
        <p:xfrm>
          <a:off x="602667" y="1396545"/>
          <a:ext cx="11044367" cy="5049480"/>
        </p:xfrm>
        <a:graphic>
          <a:graphicData uri="http://schemas.openxmlformats.org/drawingml/2006/table">
            <a:tbl>
              <a:tblPr firstRow="1">
                <a:noFill/>
              </a:tblPr>
              <a:tblGrid>
                <a:gridCol w="3816600">
                  <a:extLst>
                    <a:ext uri="{9D8B030D-6E8A-4147-A177-3AD203B41FA5}">
                      <a16:colId xmlns:a16="http://schemas.microsoft.com/office/drawing/2014/main" val="20000"/>
                    </a:ext>
                  </a:extLst>
                </a:gridCol>
                <a:gridCol w="4871200">
                  <a:extLst>
                    <a:ext uri="{9D8B030D-6E8A-4147-A177-3AD203B41FA5}">
                      <a16:colId xmlns:a16="http://schemas.microsoft.com/office/drawing/2014/main" val="20001"/>
                    </a:ext>
                  </a:extLst>
                </a:gridCol>
                <a:gridCol w="2356567">
                  <a:extLst>
                    <a:ext uri="{9D8B030D-6E8A-4147-A177-3AD203B41FA5}">
                      <a16:colId xmlns:a16="http://schemas.microsoft.com/office/drawing/2014/main" val="20002"/>
                    </a:ext>
                  </a:extLst>
                </a:gridCol>
              </a:tblGrid>
              <a:tr h="568920">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Roles</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Description</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Location(s)</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r h="64008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Data Review Protocol Management</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Data Review Protocol (add/edit)</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 sz="1800" dirty="0">
                          <a:latin typeface="+mn-lt"/>
                          <a:ea typeface="Proxima Nova"/>
                          <a:cs typeface="Arial" panose="020B0604020202020204" pitchFamily="34" charset="0"/>
                          <a:sym typeface="Proxima Nova"/>
                        </a:rPr>
                        <a:t>District</a:t>
                      </a:r>
                      <a:endParaRPr sz="1800" dirty="0">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1"/>
                  </a:ext>
                </a:extLst>
              </a:tr>
              <a:tr h="64008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Data Review Protocol View Only</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Data Review Protocol (view only)</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 sz="1800" dirty="0">
                          <a:latin typeface="+mn-lt"/>
                          <a:ea typeface="Proxima Nova"/>
                          <a:cs typeface="Arial" panose="020B0604020202020204" pitchFamily="34" charset="0"/>
                          <a:sym typeface="Proxima Nova"/>
                        </a:rPr>
                        <a:t>District</a:t>
                      </a:r>
                      <a:endParaRPr sz="1800" dirty="0">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2"/>
                  </a:ext>
                </a:extLst>
              </a:tr>
              <a:tr h="118872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ELAA Reporting </a:t>
                      </a:r>
                      <a:endParaRPr sz="1800" dirty="0">
                        <a:latin typeface="+mn-lt"/>
                        <a:ea typeface="Proxima Nova"/>
                        <a:cs typeface="Arial" panose="020B0604020202020204" pitchFamily="34" charset="0"/>
                        <a:sym typeface="Proxima Nova"/>
                      </a:endParaRPr>
                    </a:p>
                    <a:p>
                      <a:pPr marL="0" lvl="0" indent="0" algn="l" rtl="0">
                        <a:lnSpc>
                          <a:spcPct val="115000"/>
                        </a:lnSpc>
                        <a:spcBef>
                          <a:spcPts val="0"/>
                        </a:spcBef>
                        <a:spcAft>
                          <a:spcPts val="0"/>
                        </a:spcAft>
                        <a:buNone/>
                      </a:pPr>
                      <a:r>
                        <a:rPr lang="en" sz="1800" b="1" i="1" dirty="0">
                          <a:latin typeface="+mn-lt"/>
                          <a:ea typeface="Proxima Nova"/>
                          <a:cs typeface="Arial" panose="020B0604020202020204" pitchFamily="34" charset="0"/>
                          <a:sym typeface="Proxima Nova"/>
                        </a:rPr>
                        <a:t>Note:</a:t>
                      </a:r>
                      <a:r>
                        <a:rPr lang="en" sz="1800" i="1" dirty="0">
                          <a:latin typeface="+mn-lt"/>
                          <a:ea typeface="Proxima Nova"/>
                          <a:cs typeface="Arial" panose="020B0604020202020204" pitchFamily="34" charset="0"/>
                          <a:sym typeface="Proxima Nova"/>
                        </a:rPr>
                        <a:t> ACHIEVE Data Leads will continue to assign this role right now</a:t>
                      </a:r>
                      <a:endParaRPr sz="1800" i="1"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Early Literacy Alternate Assessment (view only)</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 sz="1800" dirty="0">
                          <a:latin typeface="+mn-lt"/>
                          <a:ea typeface="Proxima Nova"/>
                          <a:cs typeface="Arial" panose="020B0604020202020204" pitchFamily="34" charset="0"/>
                          <a:sym typeface="Proxima Nova"/>
                        </a:rPr>
                        <a:t>District or</a:t>
                      </a:r>
                      <a:endParaRPr sz="1800" dirty="0">
                        <a:latin typeface="+mn-lt"/>
                        <a:ea typeface="Proxima Nova"/>
                        <a:cs typeface="Arial" panose="020B0604020202020204" pitchFamily="34" charset="0"/>
                        <a:sym typeface="Proxima Nova"/>
                      </a:endParaRPr>
                    </a:p>
                    <a:p>
                      <a:pPr marL="0" lvl="0" indent="0" algn="l" rtl="0">
                        <a:spcBef>
                          <a:spcPts val="0"/>
                        </a:spcBef>
                        <a:spcAft>
                          <a:spcPts val="0"/>
                        </a:spcAft>
                        <a:buNone/>
                      </a:pPr>
                      <a:r>
                        <a:rPr lang="en" sz="1800" dirty="0">
                          <a:latin typeface="+mn-lt"/>
                          <a:ea typeface="Proxima Nova"/>
                          <a:cs typeface="Arial" panose="020B0604020202020204" pitchFamily="34" charset="0"/>
                          <a:sym typeface="Proxima Nova"/>
                        </a:rPr>
                        <a:t>District/Building</a:t>
                      </a:r>
                      <a:endParaRPr sz="1800" dirty="0">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3"/>
                  </a:ext>
                </a:extLst>
              </a:tr>
              <a:tr h="1188720">
                <a:tc>
                  <a:txBody>
                    <a:bodyPr/>
                    <a:lstStyle/>
                    <a:p>
                      <a:pPr marL="0" lvl="0" indent="0" algn="l" rtl="0">
                        <a:lnSpc>
                          <a:spcPct val="115000"/>
                        </a:lnSpc>
                        <a:spcBef>
                          <a:spcPts val="0"/>
                        </a:spcBef>
                        <a:spcAft>
                          <a:spcPts val="0"/>
                        </a:spcAft>
                        <a:buNone/>
                      </a:pPr>
                      <a:r>
                        <a:rPr lang="en" sz="1800" dirty="0">
                          <a:solidFill>
                            <a:srgbClr val="CC0000"/>
                          </a:solidFill>
                          <a:latin typeface="+mn-lt"/>
                          <a:ea typeface="Proxima Nova"/>
                          <a:cs typeface="Arial" panose="020B0604020202020204" pitchFamily="34" charset="0"/>
                          <a:sym typeface="Proxima Nova"/>
                        </a:rPr>
                        <a:t>FIT/CSA Access </a:t>
                      </a:r>
                      <a:r>
                        <a:rPr lang="en" sz="1800" i="1" dirty="0">
                          <a:solidFill>
                            <a:srgbClr val="CC0000"/>
                          </a:solidFill>
                          <a:latin typeface="+mn-lt"/>
                          <a:ea typeface="Proxima Nova"/>
                          <a:cs typeface="Arial" panose="020B0604020202020204" pitchFamily="34" charset="0"/>
                          <a:sym typeface="Proxima Nova"/>
                        </a:rPr>
                        <a:t>(no role needed, only an active user account)</a:t>
                      </a:r>
                      <a:endParaRPr sz="1800" i="1" dirty="0">
                        <a:solidFill>
                          <a:srgbClr val="CC0000"/>
                        </a:solidFill>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solidFill>
                            <a:srgbClr val="CC0000"/>
                          </a:solidFill>
                          <a:latin typeface="+mn-lt"/>
                          <a:ea typeface="Proxima Nova"/>
                          <a:cs typeface="Arial" panose="020B0604020202020204" pitchFamily="34" charset="0"/>
                          <a:sym typeface="Proxima Nova"/>
                        </a:rPr>
                        <a:t>Framework Implementation Tool/Coach Self Assessment (add/edit)</a:t>
                      </a:r>
                      <a:endParaRPr sz="1800" dirty="0">
                        <a:solidFill>
                          <a:srgbClr val="CC0000"/>
                        </a:solidFill>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 sz="1800" dirty="0">
                          <a:solidFill>
                            <a:srgbClr val="CC0000"/>
                          </a:solidFill>
                          <a:latin typeface="+mn-lt"/>
                          <a:ea typeface="Proxima Nova"/>
                          <a:cs typeface="Arial" panose="020B0604020202020204" pitchFamily="34" charset="0"/>
                          <a:sym typeface="Proxima Nova"/>
                        </a:rPr>
                        <a:t>No Location is needed, only an active user account</a:t>
                      </a:r>
                      <a:endParaRPr sz="1800" dirty="0">
                        <a:solidFill>
                          <a:srgbClr val="CC0000"/>
                        </a:solidFill>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4"/>
                  </a:ext>
                </a:extLst>
              </a:tr>
              <a:tr h="82296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FIT/CSA Reporting</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Framework Implementation Tool/Coach Self Assessment (view only)</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 or</a:t>
                      </a:r>
                      <a:endParaRPr sz="1800" dirty="0">
                        <a:solidFill>
                          <a:schemeClr val="dk1"/>
                        </a:solidFill>
                        <a:latin typeface="+mn-lt"/>
                        <a:ea typeface="Proxima Nova"/>
                        <a:cs typeface="Arial" panose="020B0604020202020204" pitchFamily="34" charset="0"/>
                        <a:sym typeface="Proxima Nova"/>
                      </a:endParaRPr>
                    </a:p>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District/Building</a:t>
                      </a:r>
                      <a:endParaRPr sz="1800" dirty="0">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9"/>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t>General Supervision (GS) Role(s) </a:t>
            </a:r>
            <a:r>
              <a:rPr lang="en" dirty="0">
                <a:solidFill>
                  <a:schemeClr val="bg1"/>
                </a:solidFill>
              </a:rPr>
              <a:t>(</a:t>
            </a:r>
            <a:r>
              <a:rPr lang="en-US" dirty="0">
                <a:solidFill>
                  <a:schemeClr val="bg1"/>
                </a:solidFill>
              </a:rPr>
              <a:t>2)</a:t>
            </a:r>
            <a:endParaRPr dirty="0">
              <a:solidFill>
                <a:schemeClr val="bg1"/>
              </a:solidFill>
            </a:endParaRPr>
          </a:p>
        </p:txBody>
      </p:sp>
      <p:graphicFrame>
        <p:nvGraphicFramePr>
          <p:cNvPr id="303" name="Google Shape;303;p39"/>
          <p:cNvGraphicFramePr/>
          <p:nvPr>
            <p:extLst>
              <p:ext uri="{D42A27DB-BD31-4B8C-83A1-F6EECF244321}">
                <p14:modId xmlns:p14="http://schemas.microsoft.com/office/powerpoint/2010/main" val="261584431"/>
              </p:ext>
            </p:extLst>
          </p:nvPr>
        </p:nvGraphicFramePr>
        <p:xfrm>
          <a:off x="584167" y="1436357"/>
          <a:ext cx="11023600" cy="4683720"/>
        </p:xfrm>
        <a:graphic>
          <a:graphicData uri="http://schemas.openxmlformats.org/drawingml/2006/table">
            <a:tbl>
              <a:tblPr firstRow="1">
                <a:noFill/>
              </a:tblPr>
              <a:tblGrid>
                <a:gridCol w="3674533">
                  <a:extLst>
                    <a:ext uri="{9D8B030D-6E8A-4147-A177-3AD203B41FA5}">
                      <a16:colId xmlns:a16="http://schemas.microsoft.com/office/drawing/2014/main" val="20000"/>
                    </a:ext>
                  </a:extLst>
                </a:gridCol>
                <a:gridCol w="5233167">
                  <a:extLst>
                    <a:ext uri="{9D8B030D-6E8A-4147-A177-3AD203B41FA5}">
                      <a16:colId xmlns:a16="http://schemas.microsoft.com/office/drawing/2014/main" val="20001"/>
                    </a:ext>
                  </a:extLst>
                </a:gridCol>
                <a:gridCol w="2115900">
                  <a:extLst>
                    <a:ext uri="{9D8B030D-6E8A-4147-A177-3AD203B41FA5}">
                      <a16:colId xmlns:a16="http://schemas.microsoft.com/office/drawing/2014/main" val="20002"/>
                    </a:ext>
                  </a:extLst>
                </a:gridCol>
              </a:tblGrid>
              <a:tr h="568920">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Roles</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Description</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ctr" rtl="0">
                        <a:spcBef>
                          <a:spcPts val="0"/>
                        </a:spcBef>
                        <a:spcAft>
                          <a:spcPts val="0"/>
                        </a:spcAft>
                        <a:buNone/>
                      </a:pPr>
                      <a:r>
                        <a:rPr lang="en" sz="2000" b="1" dirty="0">
                          <a:latin typeface="+mn-lt"/>
                          <a:ea typeface="Proxima Nova"/>
                          <a:cs typeface="Arial" panose="020B0604020202020204" pitchFamily="34" charset="0"/>
                          <a:sym typeface="Proxima Nova"/>
                        </a:rPr>
                        <a:t>Location(s)</a:t>
                      </a:r>
                      <a:endParaRPr sz="2000" b="1"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r h="1188720">
                <a:tc>
                  <a:txBody>
                    <a:bodyPr/>
                    <a:lstStyle/>
                    <a:p>
                      <a:pPr marL="0" lvl="0" indent="0" algn="l" rtl="0">
                        <a:lnSpc>
                          <a:spcPct val="115000"/>
                        </a:lnSpc>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Implementation Plan</a:t>
                      </a:r>
                      <a:br>
                        <a:rPr lang="en" sz="1800" dirty="0">
                          <a:solidFill>
                            <a:schemeClr val="dk1"/>
                          </a:solidFill>
                          <a:latin typeface="+mn-lt"/>
                          <a:ea typeface="Proxima Nova"/>
                          <a:cs typeface="Arial" panose="020B0604020202020204" pitchFamily="34" charset="0"/>
                          <a:sym typeface="Proxima Nova"/>
                        </a:rPr>
                      </a:br>
                      <a:r>
                        <a:rPr lang="en" sz="1800" dirty="0">
                          <a:solidFill>
                            <a:schemeClr val="dk1"/>
                          </a:solidFill>
                          <a:latin typeface="+mn-lt"/>
                          <a:ea typeface="Proxima Nova"/>
                          <a:cs typeface="Arial" panose="020B0604020202020204" pitchFamily="34" charset="0"/>
                          <a:sym typeface="Proxima Nova"/>
                        </a:rPr>
                        <a:t>Management</a:t>
                      </a:r>
                      <a:endParaRPr sz="1800" dirty="0">
                        <a:solidFill>
                          <a:schemeClr val="dk1"/>
                        </a:solidFill>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solidFill>
                            <a:schemeClr val="dk1"/>
                          </a:solidFill>
                          <a:latin typeface="+mn-lt"/>
                          <a:ea typeface="Proxima Nova"/>
                          <a:cs typeface="Arial" panose="020B0604020202020204" pitchFamily="34" charset="0"/>
                          <a:sym typeface="Proxima Nova"/>
                        </a:rPr>
                        <a:t>IDEA DA Implementation Plan (develop/edit)</a:t>
                      </a:r>
                      <a:endParaRPr sz="1800" dirty="0">
                        <a:solidFill>
                          <a:schemeClr val="dk1"/>
                        </a:solidFill>
                        <a:latin typeface="+mn-lt"/>
                        <a:ea typeface="Proxima Nova"/>
                        <a:cs typeface="Arial" panose="020B0604020202020204" pitchFamily="34" charset="0"/>
                        <a:sym typeface="Proxima Nova"/>
                      </a:endParaRPr>
                    </a:p>
                    <a:p>
                      <a:pPr marL="0" lvl="0" indent="0" algn="l" rtl="0">
                        <a:lnSpc>
                          <a:spcPct val="115000"/>
                        </a:lnSpc>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IDEA DA Implementation Plan (view only once plan is submitted)</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 or</a:t>
                      </a:r>
                      <a:endParaRPr sz="1800" dirty="0">
                        <a:solidFill>
                          <a:schemeClr val="dk1"/>
                        </a:solidFill>
                        <a:latin typeface="+mn-lt"/>
                        <a:ea typeface="Proxima Nova"/>
                        <a:cs typeface="Arial" panose="020B0604020202020204" pitchFamily="34" charset="0"/>
                        <a:sym typeface="Proxima Nova"/>
                      </a:endParaRPr>
                    </a:p>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District/Building</a:t>
                      </a:r>
                      <a:endParaRPr sz="1800" dirty="0">
                        <a:solidFill>
                          <a:schemeClr val="dk1"/>
                        </a:solidFill>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1"/>
                  </a:ext>
                </a:extLst>
              </a:tr>
              <a:tr h="1005840">
                <a:tc>
                  <a:txBody>
                    <a:bodyPr/>
                    <a:lstStyle/>
                    <a:p>
                      <a:pPr marL="0" lvl="0" indent="0" algn="l" rtl="0">
                        <a:lnSpc>
                          <a:spcPct val="115000"/>
                        </a:lnSpc>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Implementation Plan Progress Monitoring</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IDEA DA Implementation Plan (progress monitoring)</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 or</a:t>
                      </a:r>
                      <a:endParaRPr sz="1800" dirty="0">
                        <a:solidFill>
                          <a:schemeClr val="dk1"/>
                        </a:solidFill>
                        <a:latin typeface="+mn-lt"/>
                        <a:ea typeface="Proxima Nova"/>
                        <a:cs typeface="Arial" panose="020B0604020202020204" pitchFamily="34" charset="0"/>
                        <a:sym typeface="Proxima Nova"/>
                      </a:endParaRPr>
                    </a:p>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District/Building</a:t>
                      </a:r>
                      <a:endParaRPr sz="1800" dirty="0">
                        <a:solidFill>
                          <a:schemeClr val="dk1"/>
                        </a:solidFill>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2"/>
                  </a:ext>
                </a:extLst>
              </a:tr>
              <a:tr h="100584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Implementation Plan Reporting</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IDEA DA Implementation Plan (excel reports only)</a:t>
                      </a:r>
                      <a:endParaRPr sz="1800" dirty="0">
                        <a:latin typeface="+mn-lt"/>
                        <a:ea typeface="Proxima Nova"/>
                        <a:cs typeface="Arial" panose="020B0604020202020204" pitchFamily="34" charset="0"/>
                        <a:sym typeface="Proxima Nova"/>
                      </a:endParaRPr>
                    </a:p>
                  </a:txBody>
                  <a:tcPr marL="38100" marR="38100" marT="25400" marB="254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 or</a:t>
                      </a:r>
                      <a:endParaRPr sz="1800" dirty="0">
                        <a:solidFill>
                          <a:schemeClr val="dk1"/>
                        </a:solidFill>
                        <a:latin typeface="+mn-lt"/>
                        <a:ea typeface="Proxima Nova"/>
                        <a:cs typeface="Arial" panose="020B0604020202020204" pitchFamily="34" charset="0"/>
                        <a:sym typeface="Proxima Nova"/>
                      </a:endParaRPr>
                    </a:p>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District/Building</a:t>
                      </a:r>
                      <a:endParaRPr sz="1800" dirty="0">
                        <a:latin typeface="+mn-lt"/>
                        <a:ea typeface="Proxima Nova"/>
                        <a:cs typeface="Arial" panose="020B0604020202020204" pitchFamily="34" charset="0"/>
                        <a:sym typeface="Proxima Nova"/>
                      </a:endParaRPr>
                    </a:p>
                  </a:txBody>
                  <a:tcPr marL="121900" marR="121900" marT="121900" marB="121900" anchor="ctr">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3"/>
                  </a:ext>
                </a:extLst>
              </a:tr>
              <a:tr h="914400">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ILOT Reporting</a:t>
                      </a:r>
                      <a:endParaRPr sz="1800" dirty="0">
                        <a:latin typeface="+mn-lt"/>
                        <a:ea typeface="Proxima Nova"/>
                        <a:cs typeface="Arial" panose="020B0604020202020204" pitchFamily="34" charset="0"/>
                        <a:sym typeface="Proxima Nova"/>
                      </a:endParaRPr>
                    </a:p>
                  </a:txBody>
                  <a:tcPr marL="38100" marR="38100" marT="25400" marB="254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800" dirty="0">
                          <a:latin typeface="+mn-lt"/>
                          <a:ea typeface="Proxima Nova"/>
                          <a:cs typeface="Arial" panose="020B0604020202020204" pitchFamily="34" charset="0"/>
                          <a:sym typeface="Proxima Nova"/>
                        </a:rPr>
                        <a:t>Iowa Literacy Observation Tool (view only)</a:t>
                      </a:r>
                      <a:endParaRPr sz="1800" dirty="0">
                        <a:latin typeface="+mn-lt"/>
                        <a:ea typeface="Proxima Nova"/>
                        <a:cs typeface="Arial" panose="020B0604020202020204" pitchFamily="34" charset="0"/>
                        <a:sym typeface="Proxima Nova"/>
                      </a:endParaRPr>
                    </a:p>
                  </a:txBody>
                  <a:tcPr marL="38100" marR="38100" marT="25400" marB="254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 or</a:t>
                      </a:r>
                      <a:endParaRPr sz="1800" dirty="0">
                        <a:solidFill>
                          <a:schemeClr val="dk1"/>
                        </a:solidFill>
                        <a:latin typeface="+mn-lt"/>
                        <a:ea typeface="Proxima Nova"/>
                        <a:cs typeface="Arial" panose="020B0604020202020204" pitchFamily="34" charset="0"/>
                        <a:sym typeface="Proxima Nova"/>
                      </a:endParaRPr>
                    </a:p>
                    <a:p>
                      <a:pPr marL="0" lvl="0" indent="0" algn="l" rtl="0">
                        <a:spcBef>
                          <a:spcPts val="0"/>
                        </a:spcBef>
                        <a:spcAft>
                          <a:spcPts val="0"/>
                        </a:spcAft>
                        <a:buClr>
                          <a:schemeClr val="dk1"/>
                        </a:buClr>
                        <a:buSzPts val="1100"/>
                        <a:buFont typeface="Arial"/>
                        <a:buNone/>
                      </a:pPr>
                      <a:r>
                        <a:rPr lang="en" sz="1800" dirty="0">
                          <a:solidFill>
                            <a:schemeClr val="dk1"/>
                          </a:solidFill>
                          <a:latin typeface="+mn-lt"/>
                          <a:ea typeface="Proxima Nova"/>
                          <a:cs typeface="Arial" panose="020B0604020202020204" pitchFamily="34" charset="0"/>
                          <a:sym typeface="Proxima Nova"/>
                        </a:rPr>
                        <a:t>District/Building</a:t>
                      </a:r>
                      <a:endParaRPr sz="1800" dirty="0">
                        <a:latin typeface="+mn-lt"/>
                        <a:ea typeface="Proxima Nova"/>
                        <a:cs typeface="Arial" panose="020B0604020202020204" pitchFamily="34" charset="0"/>
                        <a:sym typeface="Proxima Nova"/>
                      </a:endParaRPr>
                    </a:p>
                  </a:txBody>
                  <a:tcPr marL="121900" marR="121900" marT="121900" marB="121900">
                    <a:lnL w="28575" cap="flat" cmpd="sng">
                      <a:solidFill>
                        <a:srgbClr val="666666"/>
                      </a:solidFill>
                      <a:prstDash val="solid"/>
                      <a:round/>
                      <a:headEnd type="none" w="sm" len="sm"/>
                      <a:tailEnd type="none" w="sm" len="sm"/>
                    </a:lnL>
                    <a:lnR w="28575" cap="flat" cmpd="sng">
                      <a:solidFill>
                        <a:srgbClr val="666666"/>
                      </a:solidFill>
                      <a:prstDash val="solid"/>
                      <a:round/>
                      <a:headEnd type="none" w="sm" len="sm"/>
                      <a:tailEnd type="none" w="sm" len="sm"/>
                    </a:lnR>
                    <a:lnT w="28575" cap="flat" cmpd="sng">
                      <a:solidFill>
                        <a:srgbClr val="666666"/>
                      </a:solidFill>
                      <a:prstDash val="solid"/>
                      <a:round/>
                      <a:headEnd type="none" w="sm" len="sm"/>
                      <a:tailEnd type="none" w="sm" len="sm"/>
                    </a:lnT>
                    <a:lnB w="28575" cap="flat" cmpd="sng">
                      <a:solidFill>
                        <a:srgbClr val="666666"/>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302" name="Google Shape;302;p39"/>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t>ACHIEVE  </a:t>
            </a:r>
            <a:r>
              <a:rPr lang="en">
                <a:solidFill>
                  <a:srgbClr val="A8BADB"/>
                </a:solidFill>
              </a:rPr>
              <a:t>|</a:t>
            </a:r>
            <a:r>
              <a:rPr lang="en"/>
              <a:t>  Iowa IDEA</a:t>
            </a:r>
            <a:r>
              <a:rPr lang="en" b="0">
                <a:solidFill>
                  <a:srgbClr val="000000"/>
                </a:solidFill>
              </a:rPr>
              <a:t>    </a:t>
            </a:r>
            <a:fld id="{00000000-1234-1234-1234-123412341234}" type="slidenum">
              <a:rPr lang="en" b="0">
                <a:solidFill>
                  <a:srgbClr val="000000"/>
                </a:solidFill>
              </a:rPr>
              <a:pPr algn="r"/>
              <a:t>25</a:t>
            </a:fld>
            <a:endParaRPr b="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0"/>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gn="ctr"/>
            <a:r>
              <a:rPr lang="en" dirty="0"/>
              <a:t>Q &amp; A </a:t>
            </a:r>
            <a:r>
              <a:rPr lang="en" dirty="0">
                <a:solidFill>
                  <a:schemeClr val="bg1"/>
                </a:solidFill>
              </a:rPr>
              <a:t>(3)</a:t>
            </a:r>
            <a:endParaRPr dirty="0">
              <a:solidFill>
                <a:schemeClr val="bg1"/>
              </a:solidFill>
            </a:endParaRPr>
          </a:p>
        </p:txBody>
      </p:sp>
      <p:pic>
        <p:nvPicPr>
          <p:cNvPr id="310" name="Google Shape;310;p40" descr="Questions and Answers"/>
          <p:cNvPicPr preferRelativeResize="0"/>
          <p:nvPr/>
        </p:nvPicPr>
        <p:blipFill>
          <a:blip r:embed="rId3">
            <a:alphaModFix/>
          </a:blip>
          <a:stretch>
            <a:fillRect/>
          </a:stretch>
        </p:blipFill>
        <p:spPr>
          <a:xfrm>
            <a:off x="1942367" y="1456267"/>
            <a:ext cx="8307268" cy="4454267"/>
          </a:xfrm>
          <a:prstGeom prst="rect">
            <a:avLst/>
          </a:prstGeom>
          <a:noFill/>
          <a:ln>
            <a:noFill/>
          </a:ln>
        </p:spPr>
      </p:pic>
      <p:sp>
        <p:nvSpPr>
          <p:cNvPr id="309" name="Google Shape;309;p40"/>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t>ACHIEVE  </a:t>
            </a:r>
            <a:r>
              <a:rPr lang="en">
                <a:solidFill>
                  <a:srgbClr val="A8BADB"/>
                </a:solidFill>
              </a:rPr>
              <a:t>|</a:t>
            </a:r>
            <a:r>
              <a:rPr lang="en"/>
              <a:t>  Iowa IDEA</a:t>
            </a:r>
            <a:r>
              <a:rPr lang="en" b="0">
                <a:solidFill>
                  <a:srgbClr val="000000"/>
                </a:solidFill>
              </a:rPr>
              <a:t>    </a:t>
            </a:r>
            <a:fld id="{00000000-1234-1234-1234-123412341234}" type="slidenum">
              <a:rPr lang="en" b="0">
                <a:solidFill>
                  <a:srgbClr val="000000"/>
                </a:solidFill>
              </a:rPr>
              <a:pPr algn="r"/>
              <a:t>26</a:t>
            </a:fld>
            <a:endParaRPr b="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41"/>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Quick Access Menu for User Record</a:t>
            </a:r>
            <a:endParaRPr dirty="0">
              <a:latin typeface="+mn-lt"/>
            </a:endParaRPr>
          </a:p>
        </p:txBody>
      </p:sp>
      <p:sp>
        <p:nvSpPr>
          <p:cNvPr id="316" name="Google Shape;316;p41"/>
          <p:cNvSpPr txBox="1">
            <a:spLocks noGrp="1"/>
          </p:cNvSpPr>
          <p:nvPr>
            <p:ph type="body" idx="1"/>
          </p:nvPr>
        </p:nvSpPr>
        <p:spPr>
          <a:xfrm>
            <a:off x="415600" y="1459356"/>
            <a:ext cx="9377624" cy="5310000"/>
          </a:xfrm>
          <a:prstGeom prst="rect">
            <a:avLst/>
          </a:prstGeom>
        </p:spPr>
        <p:txBody>
          <a:bodyPr spcFirstLastPara="1" wrap="square" lIns="121900" tIns="121900" rIns="121900" bIns="121900" anchor="t" anchorCtr="0">
            <a:noAutofit/>
          </a:bodyPr>
          <a:lstStyle/>
          <a:p>
            <a:pPr marL="342900" indent="-342900">
              <a:lnSpc>
                <a:spcPct val="114000"/>
              </a:lnSpc>
              <a:spcBef>
                <a:spcPts val="600"/>
              </a:spcBef>
            </a:pPr>
            <a:r>
              <a:rPr lang="en" sz="2400" b="1" dirty="0"/>
              <a:t>Quick access menu</a:t>
            </a:r>
            <a:r>
              <a:rPr lang="en" sz="2400" dirty="0"/>
              <a:t> is left of the user name. </a:t>
            </a:r>
            <a:endParaRPr sz="2400" dirty="0"/>
          </a:p>
          <a:p>
            <a:pPr marL="342900" indent="-342900">
              <a:lnSpc>
                <a:spcPct val="114000"/>
              </a:lnSpc>
              <a:spcBef>
                <a:spcPts val="600"/>
              </a:spcBef>
            </a:pPr>
            <a:r>
              <a:rPr lang="en" sz="2400" b="1" dirty="0"/>
              <a:t>Edit: </a:t>
            </a:r>
            <a:r>
              <a:rPr lang="en" sz="2400" dirty="0"/>
              <a:t>Allows the user record to be edited if the user has changed locations, email address, name, phone number, or position.</a:t>
            </a:r>
            <a:endParaRPr sz="1400" dirty="0"/>
          </a:p>
          <a:p>
            <a:pPr marL="342900" indent="-342900">
              <a:lnSpc>
                <a:spcPct val="114000"/>
              </a:lnSpc>
              <a:spcBef>
                <a:spcPts val="600"/>
              </a:spcBef>
            </a:pPr>
            <a:r>
              <a:rPr lang="en" sz="2400" b="1" dirty="0"/>
              <a:t>Inactive: </a:t>
            </a:r>
            <a:r>
              <a:rPr lang="en" sz="2400" dirty="0"/>
              <a:t>Allows the user record to be made inactive in the event the user leaves the agency or if the user was accidentally added. </a:t>
            </a:r>
          </a:p>
          <a:p>
            <a:pPr marL="952485" lvl="1" indent="-342900">
              <a:lnSpc>
                <a:spcPct val="114000"/>
              </a:lnSpc>
              <a:spcBef>
                <a:spcPts val="600"/>
              </a:spcBef>
            </a:pPr>
            <a:r>
              <a:rPr lang="en" sz="2000" b="1" u="sng" dirty="0">
                <a:solidFill>
                  <a:srgbClr val="990000"/>
                </a:solidFill>
              </a:rPr>
              <a:t>Do not</a:t>
            </a:r>
            <a:r>
              <a:rPr lang="en" sz="2000" b="1" dirty="0">
                <a:solidFill>
                  <a:srgbClr val="990000"/>
                </a:solidFill>
              </a:rPr>
              <a:t> ‘inactivate’ a user with assigned roles the LEA User Manager is unable to edit.</a:t>
            </a:r>
            <a:endParaRPr sz="2000" b="1" dirty="0">
              <a:solidFill>
                <a:srgbClr val="990000"/>
              </a:solidFill>
            </a:endParaRPr>
          </a:p>
          <a:p>
            <a:pPr marL="342900" indent="-342900">
              <a:lnSpc>
                <a:spcPct val="114000"/>
              </a:lnSpc>
              <a:spcBef>
                <a:spcPts val="600"/>
              </a:spcBef>
            </a:pPr>
            <a:r>
              <a:rPr lang="en" sz="2000" b="1" i="1" dirty="0"/>
              <a:t>Note:</a:t>
            </a:r>
            <a:r>
              <a:rPr lang="en" sz="2000" i="1" dirty="0"/>
              <a:t> If a user moves into your location from another location in Iowa and you are updating that record, please work with the other agency’s ACHIEVE Data Lead and/or LEA User Manager Primary Contact to ensure that they have removed access for their location.</a:t>
            </a:r>
            <a:endParaRPr sz="2267" dirty="0"/>
          </a:p>
        </p:txBody>
      </p:sp>
      <p:pic>
        <p:nvPicPr>
          <p:cNvPr id="318" name="Google Shape;318;p41" descr="Quick Access Menu in User Management"/>
          <p:cNvPicPr preferRelativeResize="0"/>
          <p:nvPr/>
        </p:nvPicPr>
        <p:blipFill>
          <a:blip r:embed="rId3">
            <a:alphaModFix/>
          </a:blip>
          <a:stretch>
            <a:fillRect/>
          </a:stretch>
        </p:blipFill>
        <p:spPr>
          <a:xfrm>
            <a:off x="9917733" y="1459356"/>
            <a:ext cx="1858667" cy="1700800"/>
          </a:xfrm>
          <a:prstGeom prst="rect">
            <a:avLst/>
          </a:prstGeom>
          <a:noFill/>
          <a:ln>
            <a:solidFill>
              <a:schemeClr val="tx1"/>
            </a:solidFill>
          </a:ln>
        </p:spPr>
      </p:pic>
      <p:sp>
        <p:nvSpPr>
          <p:cNvPr id="317" name="Google Shape;317;p41"/>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27</a:t>
            </a:fld>
            <a:endParaRPr b="0">
              <a:solidFill>
                <a:srgbClr val="000000"/>
              </a:solidFill>
              <a:latin typeface="+mn-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42"/>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a:latin typeface="+mn-lt"/>
              </a:rPr>
              <a:t>No Quick Access Menu for User Roles</a:t>
            </a:r>
            <a:endParaRPr>
              <a:latin typeface="+mn-lt"/>
            </a:endParaRPr>
          </a:p>
        </p:txBody>
      </p:sp>
      <p:sp>
        <p:nvSpPr>
          <p:cNvPr id="324" name="Google Shape;324;p42"/>
          <p:cNvSpPr txBox="1">
            <a:spLocks noGrp="1"/>
          </p:cNvSpPr>
          <p:nvPr>
            <p:ph type="body" idx="1"/>
          </p:nvPr>
        </p:nvSpPr>
        <p:spPr>
          <a:xfrm>
            <a:off x="415600" y="1444969"/>
            <a:ext cx="11360800" cy="3053880"/>
          </a:xfrm>
          <a:prstGeom prst="rect">
            <a:avLst/>
          </a:prstGeom>
        </p:spPr>
        <p:txBody>
          <a:bodyPr spcFirstLastPara="1" wrap="square" lIns="121900" tIns="121900" rIns="121900" bIns="121900" anchor="t" anchorCtr="0">
            <a:noAutofit/>
          </a:bodyPr>
          <a:lstStyle/>
          <a:p>
            <a:pPr marL="342900" indent="-342900">
              <a:lnSpc>
                <a:spcPct val="114000"/>
              </a:lnSpc>
              <a:spcBef>
                <a:spcPts val="600"/>
              </a:spcBef>
            </a:pPr>
            <a:r>
              <a:rPr lang="en" sz="2400" dirty="0"/>
              <a:t>LEA User Managers will only be able to edit/delete </a:t>
            </a:r>
            <a:r>
              <a:rPr lang="en" sz="2400" b="1" dirty="0"/>
              <a:t>roles</a:t>
            </a:r>
            <a:r>
              <a:rPr lang="en" sz="2400" dirty="0"/>
              <a:t> (via the quick access menu) within their locational assignment. There will be no quick access menu to the left of the role to edit/delete if the role location is outside the LEA User Managers locational assignment.</a:t>
            </a:r>
            <a:endParaRPr sz="2400" dirty="0"/>
          </a:p>
          <a:p>
            <a:pPr marL="342900" indent="-342900">
              <a:lnSpc>
                <a:spcPct val="114000"/>
              </a:lnSpc>
              <a:spcBef>
                <a:spcPts val="600"/>
              </a:spcBef>
            </a:pPr>
            <a:r>
              <a:rPr lang="en" sz="2000" b="1" i="1" dirty="0"/>
              <a:t>Note: </a:t>
            </a:r>
            <a:r>
              <a:rPr lang="en" sz="2000" i="1" dirty="0"/>
              <a:t>It is important that when adding role(s) that you include the location(s) prior to saving the role, otherwise you will not be able to edit/delete that role. In this case, an ACHIEVE support ticket (slide 33) would be needed to add the location or edit/delete the role.</a:t>
            </a:r>
            <a:endParaRPr i="1" dirty="0">
              <a:latin typeface="+mn-lt"/>
            </a:endParaRPr>
          </a:p>
        </p:txBody>
      </p:sp>
      <p:pic>
        <p:nvPicPr>
          <p:cNvPr id="326" name="Google Shape;326;p42" descr="Role Assignment menu in User Management"/>
          <p:cNvPicPr preferRelativeResize="0"/>
          <p:nvPr/>
        </p:nvPicPr>
        <p:blipFill>
          <a:blip r:embed="rId3">
            <a:alphaModFix/>
          </a:blip>
          <a:stretch>
            <a:fillRect/>
          </a:stretch>
        </p:blipFill>
        <p:spPr>
          <a:xfrm>
            <a:off x="2309109" y="4740032"/>
            <a:ext cx="7128535" cy="1654189"/>
          </a:xfrm>
          <a:prstGeom prst="rect">
            <a:avLst/>
          </a:prstGeom>
          <a:solidFill>
            <a:schemeClr val="accent2"/>
          </a:solidFill>
          <a:ln>
            <a:solidFill>
              <a:schemeClr val="tx1"/>
            </a:solidFill>
          </a:ln>
        </p:spPr>
      </p:pic>
      <p:sp>
        <p:nvSpPr>
          <p:cNvPr id="325" name="Google Shape;325;p42"/>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28</a:t>
            </a:fld>
            <a:endParaRPr b="0">
              <a:solidFill>
                <a:srgbClr val="000000"/>
              </a:solidFill>
              <a:latin typeface="+mn-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43"/>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a:t>Edit/Delete Role within Locational Assignment</a:t>
            </a:r>
            <a:endParaRPr/>
          </a:p>
        </p:txBody>
      </p:sp>
      <p:sp>
        <p:nvSpPr>
          <p:cNvPr id="332" name="Google Shape;332;p43"/>
          <p:cNvSpPr txBox="1">
            <a:spLocks noGrp="1"/>
          </p:cNvSpPr>
          <p:nvPr>
            <p:ph type="body" idx="1"/>
          </p:nvPr>
        </p:nvSpPr>
        <p:spPr>
          <a:xfrm>
            <a:off x="713600" y="1536633"/>
            <a:ext cx="10764800" cy="2011239"/>
          </a:xfrm>
          <a:prstGeom prst="rect">
            <a:avLst/>
          </a:prstGeom>
        </p:spPr>
        <p:txBody>
          <a:bodyPr spcFirstLastPara="1" wrap="square" lIns="121900" tIns="121900" rIns="121900" bIns="121900" anchor="t" anchorCtr="0">
            <a:noAutofit/>
          </a:bodyPr>
          <a:lstStyle/>
          <a:p>
            <a:pPr marL="342900" indent="-342900">
              <a:lnSpc>
                <a:spcPct val="114000"/>
              </a:lnSpc>
              <a:spcAft>
                <a:spcPts val="600"/>
              </a:spcAft>
            </a:pPr>
            <a:r>
              <a:rPr lang="en" sz="2400" b="1" dirty="0">
                <a:latin typeface="+mn-lt"/>
              </a:rPr>
              <a:t>Quick access menu</a:t>
            </a:r>
            <a:r>
              <a:rPr lang="en" sz="2400" dirty="0">
                <a:latin typeface="+mn-lt"/>
              </a:rPr>
              <a:t> allows you to edit/delete role(s) and locations within your locational assignment. The ‘X’ </a:t>
            </a:r>
            <a:r>
              <a:rPr lang="en" sz="2400" dirty="0">
                <a:solidFill>
                  <a:schemeClr val="dk1"/>
                </a:solidFill>
                <a:latin typeface="+mn-lt"/>
              </a:rPr>
              <a:t>to the right of the LEA/building allows you to remove the LEA and/or Building.</a:t>
            </a:r>
            <a:endParaRPr sz="2400" dirty="0">
              <a:solidFill>
                <a:schemeClr val="dk1"/>
              </a:solidFill>
              <a:latin typeface="+mn-lt"/>
            </a:endParaRPr>
          </a:p>
          <a:p>
            <a:pPr marL="342900" indent="-342900">
              <a:lnSpc>
                <a:spcPct val="114000"/>
              </a:lnSpc>
              <a:spcAft>
                <a:spcPts val="600"/>
              </a:spcAft>
            </a:pPr>
            <a:r>
              <a:rPr lang="en" sz="2400" b="1" dirty="0">
                <a:latin typeface="+mn-lt"/>
              </a:rPr>
              <a:t>Edit: </a:t>
            </a:r>
            <a:r>
              <a:rPr lang="en" sz="2400" dirty="0">
                <a:latin typeface="+mn-lt"/>
              </a:rPr>
              <a:t>Allows update of location(s) and change in role (if applicable).</a:t>
            </a:r>
            <a:endParaRPr sz="2400" dirty="0">
              <a:latin typeface="+mn-lt"/>
            </a:endParaRPr>
          </a:p>
        </p:txBody>
      </p:sp>
      <p:pic>
        <p:nvPicPr>
          <p:cNvPr id="335" name="Google Shape;335;p43" descr="Role Assignment Quick Access Menu in User Management"/>
          <p:cNvPicPr preferRelativeResize="0"/>
          <p:nvPr/>
        </p:nvPicPr>
        <p:blipFill>
          <a:blip r:embed="rId3">
            <a:alphaModFix/>
          </a:blip>
          <a:stretch>
            <a:fillRect/>
          </a:stretch>
        </p:blipFill>
        <p:spPr>
          <a:xfrm>
            <a:off x="1279327" y="3750408"/>
            <a:ext cx="1932533" cy="2408467"/>
          </a:xfrm>
          <a:prstGeom prst="rect">
            <a:avLst/>
          </a:prstGeom>
          <a:noFill/>
          <a:ln>
            <a:solidFill>
              <a:schemeClr val="tx1"/>
            </a:solidFill>
          </a:ln>
        </p:spPr>
      </p:pic>
      <p:pic>
        <p:nvPicPr>
          <p:cNvPr id="334" name="Google Shape;334;p43" descr="Role Assignment menu in User Management"/>
          <p:cNvPicPr preferRelativeResize="0"/>
          <p:nvPr/>
        </p:nvPicPr>
        <p:blipFill>
          <a:blip r:embed="rId4">
            <a:alphaModFix/>
          </a:blip>
          <a:stretch>
            <a:fillRect/>
          </a:stretch>
        </p:blipFill>
        <p:spPr>
          <a:xfrm>
            <a:off x="3419627" y="3885991"/>
            <a:ext cx="7356600" cy="2137300"/>
          </a:xfrm>
          <a:prstGeom prst="rect">
            <a:avLst/>
          </a:prstGeom>
          <a:noFill/>
          <a:ln>
            <a:solidFill>
              <a:schemeClr val="tx1"/>
            </a:solidFill>
          </a:ln>
        </p:spPr>
      </p:pic>
      <p:sp>
        <p:nvSpPr>
          <p:cNvPr id="333" name="Google Shape;333;p43"/>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t>ACHIEVE  </a:t>
            </a:r>
            <a:r>
              <a:rPr lang="en">
                <a:solidFill>
                  <a:srgbClr val="A8BADB"/>
                </a:solidFill>
              </a:rPr>
              <a:t>|</a:t>
            </a:r>
            <a:r>
              <a:rPr lang="en"/>
              <a:t>  Iowa IDEA</a:t>
            </a:r>
            <a:r>
              <a:rPr lang="en" b="0">
                <a:solidFill>
                  <a:srgbClr val="000000"/>
                </a:solidFill>
              </a:rPr>
              <a:t>    </a:t>
            </a:r>
            <a:fld id="{00000000-1234-1234-1234-123412341234}" type="slidenum">
              <a:rPr lang="en" b="0">
                <a:solidFill>
                  <a:srgbClr val="000000"/>
                </a:solidFill>
              </a:rPr>
              <a:pPr algn="r"/>
              <a:t>29</a:t>
            </a:fld>
            <a:endParaRPr b="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739B6-6263-47AD-816F-6B4214A0F99C}"/>
              </a:ext>
            </a:extLst>
          </p:cNvPr>
          <p:cNvSpPr>
            <a:spLocks noGrp="1"/>
          </p:cNvSpPr>
          <p:nvPr>
            <p:ph type="title"/>
          </p:nvPr>
        </p:nvSpPr>
        <p:spPr/>
        <p:txBody>
          <a:bodyPr/>
          <a:lstStyle/>
          <a:p>
            <a:r>
              <a:rPr lang="en" dirty="0"/>
              <a:t>Background: General Supervision Tools</a:t>
            </a:r>
            <a:endParaRPr lang="en-US" dirty="0"/>
          </a:p>
        </p:txBody>
      </p:sp>
      <p:sp>
        <p:nvSpPr>
          <p:cNvPr id="4" name="Text Placeholder 3">
            <a:extLst>
              <a:ext uri="{FF2B5EF4-FFF2-40B4-BE49-F238E27FC236}">
                <a16:creationId xmlns:a16="http://schemas.microsoft.com/office/drawing/2014/main" id="{004BB541-7105-4EA8-BC6C-D27D3C1C73CD}"/>
              </a:ext>
            </a:extLst>
          </p:cNvPr>
          <p:cNvSpPr>
            <a:spLocks noGrp="1"/>
          </p:cNvSpPr>
          <p:nvPr>
            <p:ph type="body" idx="1"/>
          </p:nvPr>
        </p:nvSpPr>
        <p:spPr/>
        <p:txBody>
          <a:bodyPr/>
          <a:lstStyle/>
          <a:p>
            <a:pPr marL="0" lvl="0" indent="0" algn="ctr">
              <a:lnSpc>
                <a:spcPct val="114000"/>
              </a:lnSpc>
              <a:buNone/>
            </a:pPr>
            <a:r>
              <a:rPr lang="en" sz="2400" u="sng" dirty="0">
                <a:solidFill>
                  <a:schemeClr val="hlink"/>
                </a:solidFill>
                <a:hlinkClick r:id="rId2"/>
              </a:rPr>
              <a:t>ACHIEVE General Supervision (Phase 2) Tools</a:t>
            </a:r>
            <a:endParaRPr lang="en" sz="2400" u="sng" dirty="0">
              <a:solidFill>
                <a:schemeClr val="hlink"/>
              </a:solidFill>
            </a:endParaRPr>
          </a:p>
          <a:p>
            <a:pPr marL="342900">
              <a:lnSpc>
                <a:spcPct val="114000"/>
              </a:lnSpc>
              <a:spcBef>
                <a:spcPts val="600"/>
              </a:spcBef>
            </a:pPr>
            <a:r>
              <a:rPr lang="en-US" sz="2400" dirty="0"/>
              <a:t>What are they and what is their purpose?</a:t>
            </a:r>
          </a:p>
          <a:p>
            <a:pPr marL="800100" lvl="1">
              <a:lnSpc>
                <a:spcPct val="114000"/>
              </a:lnSpc>
            </a:pPr>
            <a:r>
              <a:rPr lang="en-US" sz="2000" dirty="0">
                <a:latin typeface="+mn-lt"/>
              </a:rPr>
              <a:t>Continuous Improvement</a:t>
            </a:r>
          </a:p>
          <a:p>
            <a:pPr marL="800100" lvl="1">
              <a:lnSpc>
                <a:spcPct val="114000"/>
              </a:lnSpc>
            </a:pPr>
            <a:r>
              <a:rPr lang="en-US" sz="2000" dirty="0">
                <a:latin typeface="+mn-lt"/>
              </a:rPr>
              <a:t>Data Collection</a:t>
            </a:r>
          </a:p>
          <a:p>
            <a:pPr marL="800100" lvl="1">
              <a:lnSpc>
                <a:spcPct val="114000"/>
              </a:lnSpc>
            </a:pPr>
            <a:r>
              <a:rPr lang="en-US" sz="2000" dirty="0">
                <a:latin typeface="+mn-lt"/>
              </a:rPr>
              <a:t>Focused Monitoring</a:t>
            </a:r>
          </a:p>
          <a:p>
            <a:pPr marL="800100" lvl="1">
              <a:lnSpc>
                <a:spcPct val="114000"/>
              </a:lnSpc>
            </a:pPr>
            <a:r>
              <a:rPr lang="en-US" sz="2000" dirty="0">
                <a:latin typeface="+mn-lt"/>
              </a:rPr>
              <a:t>Dispute Resolution</a:t>
            </a:r>
          </a:p>
          <a:p>
            <a:pPr marL="342900">
              <a:lnSpc>
                <a:spcPct val="114000"/>
              </a:lnSpc>
              <a:spcBef>
                <a:spcPts val="600"/>
              </a:spcBef>
            </a:pPr>
            <a:r>
              <a:rPr lang="en-US" sz="2400" dirty="0"/>
              <a:t>Where are they in ACHIEVE?</a:t>
            </a:r>
          </a:p>
          <a:p>
            <a:pPr marL="342900">
              <a:lnSpc>
                <a:spcPct val="114000"/>
              </a:lnSpc>
              <a:spcBef>
                <a:spcPts val="600"/>
              </a:spcBef>
            </a:pPr>
            <a:r>
              <a:rPr lang="en-US" sz="2400" dirty="0"/>
              <a:t>Who should have access to these tools?</a:t>
            </a:r>
            <a:endParaRPr lang="en-US" sz="2800" dirty="0"/>
          </a:p>
          <a:p>
            <a:pPr marL="0" indent="0" algn="ctr">
              <a:lnSpc>
                <a:spcPct val="114000"/>
              </a:lnSpc>
              <a:spcBef>
                <a:spcPts val="1200"/>
              </a:spcBef>
              <a:buNone/>
            </a:pPr>
            <a:r>
              <a:rPr lang="en-US" sz="3600" b="1" dirty="0">
                <a:solidFill>
                  <a:srgbClr val="263F8C"/>
                </a:solidFill>
              </a:rPr>
              <a:t>Let’s take a peek!</a:t>
            </a:r>
            <a:endParaRPr lang="en" sz="3600" b="1" dirty="0">
              <a:solidFill>
                <a:srgbClr val="263F8C"/>
              </a:solidFill>
            </a:endParaRPr>
          </a:p>
        </p:txBody>
      </p:sp>
      <p:sp>
        <p:nvSpPr>
          <p:cNvPr id="3" name="Slide Number Placeholder 2">
            <a:extLst>
              <a:ext uri="{FF2B5EF4-FFF2-40B4-BE49-F238E27FC236}">
                <a16:creationId xmlns:a16="http://schemas.microsoft.com/office/drawing/2014/main" id="{78265D2A-4DD3-4BE7-B844-1EFD2CDD236D}"/>
              </a:ext>
            </a:extLst>
          </p:cNvPr>
          <p:cNvSpPr>
            <a:spLocks noGrp="1"/>
          </p:cNvSpPr>
          <p:nvPr>
            <p:ph type="sldNum" idx="12"/>
          </p:nvPr>
        </p:nvSpPr>
        <p:spPr/>
        <p:txBody>
          <a:body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3</a:t>
            </a:fld>
            <a:endParaRPr b="0">
              <a:solidFill>
                <a:srgbClr val="000000"/>
              </a:solidFill>
            </a:endParaRPr>
          </a:p>
        </p:txBody>
      </p:sp>
    </p:spTree>
    <p:extLst>
      <p:ext uri="{BB962C8B-B14F-4D97-AF65-F5344CB8AC3E}">
        <p14:creationId xmlns:p14="http://schemas.microsoft.com/office/powerpoint/2010/main" val="23748889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44"/>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End of </a:t>
            </a:r>
            <a:r>
              <a:rPr lang="en-US" dirty="0">
                <a:latin typeface="+mn-lt"/>
              </a:rPr>
              <a:t>Y</a:t>
            </a:r>
            <a:r>
              <a:rPr lang="en" dirty="0">
                <a:latin typeface="+mn-lt"/>
              </a:rPr>
              <a:t>ear - Inactivating Users </a:t>
            </a:r>
            <a:r>
              <a:rPr lang="en" dirty="0">
                <a:solidFill>
                  <a:schemeClr val="bg1"/>
                </a:solidFill>
                <a:latin typeface="+mn-lt"/>
              </a:rPr>
              <a:t>(1)</a:t>
            </a:r>
            <a:endParaRPr dirty="0">
              <a:solidFill>
                <a:schemeClr val="bg1"/>
              </a:solidFill>
              <a:latin typeface="+mn-lt"/>
            </a:endParaRPr>
          </a:p>
        </p:txBody>
      </p:sp>
      <p:sp>
        <p:nvSpPr>
          <p:cNvPr id="341" name="Google Shape;341;p44"/>
          <p:cNvSpPr txBox="1">
            <a:spLocks noGrp="1"/>
          </p:cNvSpPr>
          <p:nvPr>
            <p:ph type="body" idx="1"/>
          </p:nvPr>
        </p:nvSpPr>
        <p:spPr>
          <a:xfrm>
            <a:off x="713600" y="1305933"/>
            <a:ext cx="10764800" cy="4145280"/>
          </a:xfrm>
          <a:prstGeom prst="rect">
            <a:avLst/>
          </a:prstGeom>
        </p:spPr>
        <p:txBody>
          <a:bodyPr spcFirstLastPara="1" wrap="square" lIns="121900" tIns="121900" rIns="121900" bIns="121900" anchor="t" anchorCtr="0">
            <a:noAutofit/>
          </a:bodyPr>
          <a:lstStyle/>
          <a:p>
            <a:pPr marL="342900" indent="-342900">
              <a:lnSpc>
                <a:spcPct val="114000"/>
              </a:lnSpc>
              <a:spcAft>
                <a:spcPts val="600"/>
              </a:spcAft>
            </a:pPr>
            <a:r>
              <a:rPr lang="en" sz="2400" dirty="0"/>
              <a:t>Users who are no longer employees of the location assigned to the LEA User Manager responsible for assigning access will need to make sure the user is inactivated in ACHIEVE. </a:t>
            </a:r>
            <a:endParaRPr sz="2400" dirty="0"/>
          </a:p>
          <a:p>
            <a:pPr marL="342900" indent="-342900">
              <a:lnSpc>
                <a:spcPct val="114000"/>
              </a:lnSpc>
              <a:spcAft>
                <a:spcPts val="600"/>
              </a:spcAft>
            </a:pPr>
            <a:r>
              <a:rPr lang="en" sz="2000" b="1" i="1" dirty="0"/>
              <a:t>Note: </a:t>
            </a:r>
            <a:r>
              <a:rPr lang="en" sz="2000" i="1" dirty="0"/>
              <a:t>this has already been updated for districts for 24-25 school year, however there maybe some users that the ACHIEVE Data Leads are still working on.</a:t>
            </a:r>
            <a:endParaRPr sz="2000" i="1" dirty="0"/>
          </a:p>
        </p:txBody>
      </p:sp>
      <p:sp>
        <p:nvSpPr>
          <p:cNvPr id="342" name="Google Shape;342;p44"/>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30</a:t>
            </a:fld>
            <a:endParaRPr b="0">
              <a:solidFill>
                <a:srgbClr val="000000"/>
              </a:solidFill>
              <a:latin typeface="+mn-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45"/>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End of </a:t>
            </a:r>
            <a:r>
              <a:rPr lang="en-US" dirty="0">
                <a:latin typeface="+mn-lt"/>
              </a:rPr>
              <a:t>Y</a:t>
            </a:r>
            <a:r>
              <a:rPr lang="en" dirty="0">
                <a:latin typeface="+mn-lt"/>
              </a:rPr>
              <a:t>ear - Inactivating Users </a:t>
            </a:r>
            <a:r>
              <a:rPr lang="en" dirty="0">
                <a:solidFill>
                  <a:schemeClr val="bg1"/>
                </a:solidFill>
                <a:latin typeface="+mn-lt"/>
              </a:rPr>
              <a:t>(</a:t>
            </a:r>
            <a:r>
              <a:rPr lang="en-US" dirty="0">
                <a:solidFill>
                  <a:schemeClr val="bg1"/>
                </a:solidFill>
                <a:latin typeface="+mn-lt"/>
              </a:rPr>
              <a:t>2)</a:t>
            </a:r>
            <a:endParaRPr dirty="0">
              <a:solidFill>
                <a:schemeClr val="bg1"/>
              </a:solidFill>
              <a:latin typeface="+mn-lt"/>
            </a:endParaRPr>
          </a:p>
        </p:txBody>
      </p:sp>
      <p:sp>
        <p:nvSpPr>
          <p:cNvPr id="348" name="Google Shape;348;p45"/>
          <p:cNvSpPr txBox="1">
            <a:spLocks noGrp="1"/>
          </p:cNvSpPr>
          <p:nvPr>
            <p:ph type="body" idx="1"/>
          </p:nvPr>
        </p:nvSpPr>
        <p:spPr>
          <a:xfrm>
            <a:off x="713601" y="1333433"/>
            <a:ext cx="7799463" cy="4676030"/>
          </a:xfrm>
          <a:prstGeom prst="rect">
            <a:avLst/>
          </a:prstGeom>
        </p:spPr>
        <p:txBody>
          <a:bodyPr spcFirstLastPara="1" wrap="square" lIns="121900" tIns="121900" rIns="121900" bIns="121900" anchor="t" anchorCtr="0">
            <a:noAutofit/>
          </a:bodyPr>
          <a:lstStyle/>
          <a:p>
            <a:pPr marL="342900" indent="-342900">
              <a:lnSpc>
                <a:spcPct val="114000"/>
              </a:lnSpc>
              <a:spcAft>
                <a:spcPts val="600"/>
              </a:spcAft>
            </a:pPr>
            <a:r>
              <a:rPr lang="en" sz="2400" b="1" dirty="0">
                <a:solidFill>
                  <a:schemeClr val="dk1"/>
                </a:solidFill>
              </a:rPr>
              <a:t>Inactive: </a:t>
            </a:r>
            <a:r>
              <a:rPr lang="en" sz="2400" dirty="0">
                <a:solidFill>
                  <a:schemeClr val="dk1"/>
                </a:solidFill>
              </a:rPr>
              <a:t>Allows the user record to be made inactive in the event the user leaves the agency or if the user was accidentally added. </a:t>
            </a:r>
          </a:p>
          <a:p>
            <a:pPr marL="952485" lvl="1" indent="-342900">
              <a:lnSpc>
                <a:spcPct val="114000"/>
              </a:lnSpc>
              <a:spcAft>
                <a:spcPts val="600"/>
              </a:spcAft>
            </a:pPr>
            <a:r>
              <a:rPr lang="en" sz="2000" b="1" i="1" dirty="0">
                <a:solidFill>
                  <a:srgbClr val="990000"/>
                </a:solidFill>
              </a:rPr>
              <a:t>Note:</a:t>
            </a:r>
            <a:r>
              <a:rPr lang="en" sz="2000" i="1" dirty="0">
                <a:solidFill>
                  <a:schemeClr val="dk1"/>
                </a:solidFill>
              </a:rPr>
              <a:t> </a:t>
            </a:r>
            <a:r>
              <a:rPr lang="en" sz="2000" b="1" i="1" u="sng" dirty="0">
                <a:solidFill>
                  <a:srgbClr val="990000"/>
                </a:solidFill>
              </a:rPr>
              <a:t>Do not</a:t>
            </a:r>
            <a:r>
              <a:rPr lang="en" sz="2000" b="1" i="1" dirty="0">
                <a:solidFill>
                  <a:srgbClr val="990000"/>
                </a:solidFill>
              </a:rPr>
              <a:t> ‘inactivate’ a user with assigned roles the LEA User Manager is unable to edit.</a:t>
            </a:r>
            <a:endParaRPr sz="2000" b="1" i="1" dirty="0">
              <a:solidFill>
                <a:srgbClr val="990000"/>
              </a:solidFill>
            </a:endParaRPr>
          </a:p>
          <a:p>
            <a:pPr marL="342900" indent="-342900">
              <a:lnSpc>
                <a:spcPct val="114000"/>
              </a:lnSpc>
              <a:spcAft>
                <a:spcPts val="600"/>
              </a:spcAft>
            </a:pPr>
            <a:r>
              <a:rPr lang="en" sz="2400" b="1" dirty="0">
                <a:solidFill>
                  <a:schemeClr val="dk1"/>
                </a:solidFill>
              </a:rPr>
              <a:t>Search for user</a:t>
            </a:r>
            <a:endParaRPr sz="2400" b="1" dirty="0">
              <a:solidFill>
                <a:schemeClr val="dk1"/>
              </a:solidFill>
            </a:endParaRPr>
          </a:p>
          <a:p>
            <a:pPr marL="342900" indent="-342900">
              <a:lnSpc>
                <a:spcPct val="114000"/>
              </a:lnSpc>
              <a:spcAft>
                <a:spcPts val="600"/>
              </a:spcAft>
            </a:pPr>
            <a:r>
              <a:rPr lang="en" sz="2400" b="1" dirty="0">
                <a:solidFill>
                  <a:schemeClr val="dk1"/>
                </a:solidFill>
              </a:rPr>
              <a:t>Select the ‘quick access menu’ left of users name</a:t>
            </a:r>
            <a:endParaRPr sz="2400" b="1" dirty="0">
              <a:solidFill>
                <a:schemeClr val="dk1"/>
              </a:solidFill>
            </a:endParaRPr>
          </a:p>
          <a:p>
            <a:pPr marL="342900" indent="-342900">
              <a:lnSpc>
                <a:spcPct val="114000"/>
              </a:lnSpc>
              <a:spcAft>
                <a:spcPts val="600"/>
              </a:spcAft>
            </a:pPr>
            <a:r>
              <a:rPr lang="en" sz="2400" b="1" dirty="0">
                <a:solidFill>
                  <a:schemeClr val="dk1"/>
                </a:solidFill>
              </a:rPr>
              <a:t>Select ‘Inactivate’</a:t>
            </a:r>
            <a:endParaRPr lang="en-US" sz="2400" b="1" dirty="0">
              <a:solidFill>
                <a:schemeClr val="dk1"/>
              </a:solidFill>
            </a:endParaRPr>
          </a:p>
          <a:p>
            <a:pPr marL="342900" indent="-342900">
              <a:lnSpc>
                <a:spcPct val="114000"/>
              </a:lnSpc>
              <a:spcAft>
                <a:spcPts val="600"/>
              </a:spcAft>
            </a:pPr>
            <a:r>
              <a:rPr lang="en-US" sz="2400" b="1" dirty="0">
                <a:solidFill>
                  <a:schemeClr val="dk1"/>
                </a:solidFill>
              </a:rPr>
              <a:t>Are you sure? - select yes, if you are sure</a:t>
            </a:r>
            <a:endParaRPr lang="en-US" sz="2400" b="1" dirty="0">
              <a:latin typeface="+mn-lt"/>
            </a:endParaRPr>
          </a:p>
          <a:p>
            <a:pPr marL="0" indent="0">
              <a:lnSpc>
                <a:spcPct val="114000"/>
              </a:lnSpc>
              <a:spcAft>
                <a:spcPts val="600"/>
              </a:spcAft>
              <a:buNone/>
            </a:pPr>
            <a:endParaRPr b="1" dirty="0">
              <a:latin typeface="+mn-lt"/>
            </a:endParaRPr>
          </a:p>
        </p:txBody>
      </p:sp>
      <p:pic>
        <p:nvPicPr>
          <p:cNvPr id="7" name="Picture 6" descr="ACHIEVE User Management">
            <a:extLst>
              <a:ext uri="{FF2B5EF4-FFF2-40B4-BE49-F238E27FC236}">
                <a16:creationId xmlns:a16="http://schemas.microsoft.com/office/drawing/2014/main" id="{DFFD464C-AF90-428A-8D84-74AC45EEACFA}"/>
              </a:ext>
            </a:extLst>
          </p:cNvPr>
          <p:cNvPicPr>
            <a:picLocks noChangeAspect="1"/>
          </p:cNvPicPr>
          <p:nvPr/>
        </p:nvPicPr>
        <p:blipFill>
          <a:blip r:embed="rId3"/>
          <a:stretch>
            <a:fillRect/>
          </a:stretch>
        </p:blipFill>
        <p:spPr>
          <a:xfrm>
            <a:off x="8588532" y="1604956"/>
            <a:ext cx="3129551" cy="2462997"/>
          </a:xfrm>
          <a:prstGeom prst="rect">
            <a:avLst/>
          </a:prstGeom>
          <a:ln>
            <a:solidFill>
              <a:schemeClr val="tx1"/>
            </a:solidFill>
          </a:ln>
        </p:spPr>
      </p:pic>
      <p:pic>
        <p:nvPicPr>
          <p:cNvPr id="351" name="Google Shape;351;p45" descr="&quot;Are you sure you wish to deactivate this user?&quot; pop-up modal"/>
          <p:cNvPicPr preferRelativeResize="0"/>
          <p:nvPr/>
        </p:nvPicPr>
        <p:blipFill>
          <a:blip r:embed="rId4">
            <a:alphaModFix/>
          </a:blip>
          <a:stretch>
            <a:fillRect/>
          </a:stretch>
        </p:blipFill>
        <p:spPr>
          <a:xfrm>
            <a:off x="8588532" y="4371779"/>
            <a:ext cx="3112400" cy="1597865"/>
          </a:xfrm>
          <a:prstGeom prst="rect">
            <a:avLst/>
          </a:prstGeom>
          <a:noFill/>
          <a:ln>
            <a:solidFill>
              <a:schemeClr val="tx1"/>
            </a:solidFill>
          </a:ln>
        </p:spPr>
      </p:pic>
      <p:sp>
        <p:nvSpPr>
          <p:cNvPr id="349" name="Google Shape;349;p45"/>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31</a:t>
            </a:fld>
            <a:endParaRPr b="0">
              <a:solidFill>
                <a:srgbClr val="000000"/>
              </a:solidFill>
              <a:latin typeface="+mn-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4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End of </a:t>
            </a:r>
            <a:r>
              <a:rPr lang="en-US" dirty="0">
                <a:latin typeface="+mn-lt"/>
              </a:rPr>
              <a:t>Y</a:t>
            </a:r>
            <a:r>
              <a:rPr lang="en" dirty="0">
                <a:latin typeface="+mn-lt"/>
              </a:rPr>
              <a:t>ear - Inactivating Users </a:t>
            </a:r>
            <a:r>
              <a:rPr lang="en-US" dirty="0">
                <a:solidFill>
                  <a:schemeClr val="bg1"/>
                </a:solidFill>
                <a:latin typeface="+mn-lt"/>
              </a:rPr>
              <a:t>(3)</a:t>
            </a:r>
            <a:endParaRPr dirty="0">
              <a:solidFill>
                <a:schemeClr val="bg1"/>
              </a:solidFill>
              <a:latin typeface="+mn-lt"/>
            </a:endParaRPr>
          </a:p>
        </p:txBody>
      </p:sp>
      <p:sp>
        <p:nvSpPr>
          <p:cNvPr id="357" name="Google Shape;357;p46"/>
          <p:cNvSpPr txBox="1">
            <a:spLocks noGrp="1"/>
          </p:cNvSpPr>
          <p:nvPr>
            <p:ph type="body" idx="1"/>
          </p:nvPr>
        </p:nvSpPr>
        <p:spPr>
          <a:xfrm>
            <a:off x="713600" y="1333433"/>
            <a:ext cx="10764800" cy="4023360"/>
          </a:xfrm>
          <a:prstGeom prst="rect">
            <a:avLst/>
          </a:prstGeom>
        </p:spPr>
        <p:txBody>
          <a:bodyPr spcFirstLastPara="1" wrap="square" lIns="121900" tIns="121900" rIns="121900" bIns="121900" anchor="t" anchorCtr="0">
            <a:noAutofit/>
          </a:bodyPr>
          <a:lstStyle/>
          <a:p>
            <a:pPr marL="342900" indent="-342900">
              <a:lnSpc>
                <a:spcPct val="114000"/>
              </a:lnSpc>
            </a:pPr>
            <a:r>
              <a:rPr lang="en" sz="2400" dirty="0">
                <a:solidFill>
                  <a:schemeClr val="dk1"/>
                </a:solidFill>
              </a:rPr>
              <a:t>If a user moves into your location from another location in Iowa and you are updating that record, please work with the other agency’s </a:t>
            </a:r>
            <a:r>
              <a:rPr lang="en" sz="2400" u="sng" dirty="0">
                <a:solidFill>
                  <a:schemeClr val="accent5"/>
                </a:solidFill>
                <a:hlinkClick r:id="rId3">
                  <a:extLst>
                    <a:ext uri="{A12FA001-AC4F-418D-AE19-62706E023703}">
                      <ahyp:hlinkClr xmlns:ahyp="http://schemas.microsoft.com/office/drawing/2018/hyperlinkcolor" val="tx"/>
                    </a:ext>
                  </a:extLst>
                </a:hlinkClick>
              </a:rPr>
              <a:t>ACHIEVE Data Lead</a:t>
            </a:r>
            <a:r>
              <a:rPr lang="en" sz="2400" dirty="0">
                <a:solidFill>
                  <a:schemeClr val="dk1"/>
                </a:solidFill>
              </a:rPr>
              <a:t> and/or </a:t>
            </a:r>
            <a:r>
              <a:rPr lang="en" sz="2400" u="sng" dirty="0">
                <a:solidFill>
                  <a:schemeClr val="accent5"/>
                </a:solidFill>
                <a:hlinkClick r:id="rId4">
                  <a:extLst>
                    <a:ext uri="{A12FA001-AC4F-418D-AE19-62706E023703}">
                      <ahyp:hlinkClr xmlns:ahyp="http://schemas.microsoft.com/office/drawing/2018/hyperlinkcolor" val="tx"/>
                    </a:ext>
                  </a:extLst>
                </a:hlinkClick>
              </a:rPr>
              <a:t>LEA User Manager Primary Contact</a:t>
            </a:r>
            <a:r>
              <a:rPr lang="en" sz="2400" dirty="0">
                <a:solidFill>
                  <a:schemeClr val="dk1"/>
                </a:solidFill>
              </a:rPr>
              <a:t> (column J) to ensure that they have removed access for their location.</a:t>
            </a:r>
            <a:endParaRPr sz="2400" b="1" dirty="0"/>
          </a:p>
        </p:txBody>
      </p:sp>
      <p:sp>
        <p:nvSpPr>
          <p:cNvPr id="358" name="Google Shape;358;p46"/>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32</a:t>
            </a:fld>
            <a:endParaRPr b="0">
              <a:solidFill>
                <a:srgbClr val="000000"/>
              </a:solidFill>
              <a:latin typeface="+mn-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47"/>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a:latin typeface="+mn-lt"/>
              </a:rPr>
              <a:t>ACHIEVE Support Request (Tickets)</a:t>
            </a:r>
            <a:endParaRPr>
              <a:latin typeface="+mn-lt"/>
            </a:endParaRPr>
          </a:p>
        </p:txBody>
      </p:sp>
      <p:sp>
        <p:nvSpPr>
          <p:cNvPr id="364" name="Google Shape;364;p47"/>
          <p:cNvSpPr txBox="1">
            <a:spLocks noGrp="1"/>
          </p:cNvSpPr>
          <p:nvPr>
            <p:ph type="body" idx="1"/>
          </p:nvPr>
        </p:nvSpPr>
        <p:spPr>
          <a:xfrm>
            <a:off x="415600" y="1356967"/>
            <a:ext cx="8486000" cy="5280000"/>
          </a:xfrm>
          <a:prstGeom prst="rect">
            <a:avLst/>
          </a:prstGeom>
        </p:spPr>
        <p:txBody>
          <a:bodyPr spcFirstLastPara="1" wrap="square" lIns="121900" tIns="121900" rIns="121900" bIns="121900" anchor="t" anchorCtr="0">
            <a:noAutofit/>
          </a:bodyPr>
          <a:lstStyle/>
          <a:p>
            <a:pPr marL="342900" indent="-342900">
              <a:lnSpc>
                <a:spcPct val="114000"/>
              </a:lnSpc>
              <a:spcAft>
                <a:spcPts val="600"/>
              </a:spcAft>
            </a:pPr>
            <a:r>
              <a:rPr lang="en" sz="2400" b="1" u="sng" dirty="0">
                <a:solidFill>
                  <a:schemeClr val="hlink"/>
                </a:solidFill>
                <a:latin typeface="+mn-lt"/>
                <a:hlinkClick r:id="rId3"/>
              </a:rPr>
              <a:t>ACHIEVE Support Request</a:t>
            </a:r>
            <a:r>
              <a:rPr lang="en" sz="2400" dirty="0">
                <a:latin typeface="+mn-lt"/>
              </a:rPr>
              <a:t> located at the bottom of left nav. Prefer user choose ‘</a:t>
            </a:r>
            <a:r>
              <a:rPr lang="en" sz="2400" u="sng" dirty="0">
                <a:solidFill>
                  <a:schemeClr val="hlink"/>
                </a:solidFill>
                <a:latin typeface="+mn-lt"/>
                <a:hlinkClick r:id="rId4"/>
              </a:rPr>
              <a:t>Support Request</a:t>
            </a:r>
            <a:r>
              <a:rPr lang="en" sz="2400" dirty="0">
                <a:latin typeface="+mn-lt"/>
              </a:rPr>
              <a:t>’ option so required information is included and the tickets are routed to the correct ACHIEVE Data Leads for support.</a:t>
            </a:r>
            <a:endParaRPr sz="2400" dirty="0">
              <a:latin typeface="+mn-lt"/>
            </a:endParaRPr>
          </a:p>
          <a:p>
            <a:pPr marL="952485" lvl="1" indent="-342900">
              <a:lnSpc>
                <a:spcPct val="114000"/>
              </a:lnSpc>
              <a:spcAft>
                <a:spcPts val="600"/>
              </a:spcAft>
            </a:pPr>
            <a:r>
              <a:rPr lang="en" sz="2000" b="1" dirty="0">
                <a:latin typeface="+mn-lt"/>
              </a:rPr>
              <a:t>Note: </a:t>
            </a:r>
            <a:r>
              <a:rPr lang="en" sz="2000" dirty="0">
                <a:latin typeface="+mn-lt"/>
              </a:rPr>
              <a:t>choose ‘LEA User Manager’ when submitting an ACHIEVE support request when related to user management/user roles addressed in this training.</a:t>
            </a:r>
            <a:endParaRPr sz="2000" dirty="0">
              <a:latin typeface="+mn-lt"/>
            </a:endParaRPr>
          </a:p>
          <a:p>
            <a:pPr marL="342900" indent="-342900">
              <a:lnSpc>
                <a:spcPct val="114000"/>
              </a:lnSpc>
              <a:spcAft>
                <a:spcPts val="600"/>
              </a:spcAft>
            </a:pPr>
            <a:r>
              <a:rPr lang="en" sz="2400" b="1" dirty="0">
                <a:latin typeface="+mn-lt"/>
              </a:rPr>
              <a:t>Ticket Process (when received): </a:t>
            </a:r>
            <a:r>
              <a:rPr lang="en" sz="2400" dirty="0">
                <a:latin typeface="+mn-lt"/>
              </a:rPr>
              <a:t>ACHIEVE Data Lead will review ticket(s), if they are unable to resolve they will move it to ACHIEVE Super Admin to review and request ACHIEVE vendor to resolve (if applicable). </a:t>
            </a:r>
            <a:endParaRPr sz="2400" dirty="0">
              <a:latin typeface="+mn-lt"/>
            </a:endParaRPr>
          </a:p>
          <a:p>
            <a:pPr marL="342900" indent="-342900">
              <a:lnSpc>
                <a:spcPct val="114000"/>
              </a:lnSpc>
              <a:spcAft>
                <a:spcPts val="600"/>
              </a:spcAft>
            </a:pPr>
            <a:endParaRPr dirty="0">
              <a:latin typeface="+mn-lt"/>
            </a:endParaRPr>
          </a:p>
        </p:txBody>
      </p:sp>
      <p:pic>
        <p:nvPicPr>
          <p:cNvPr id="366" name="Google Shape;366;p47" descr="ACHIEVE Support link located in ACHIEVE left navigation menu"/>
          <p:cNvPicPr preferRelativeResize="0"/>
          <p:nvPr/>
        </p:nvPicPr>
        <p:blipFill rotWithShape="1">
          <a:blip r:embed="rId5">
            <a:alphaModFix/>
          </a:blip>
          <a:srcRect l="1021" t="8462" b="4418"/>
          <a:stretch/>
        </p:blipFill>
        <p:spPr>
          <a:xfrm>
            <a:off x="9490488" y="1416478"/>
            <a:ext cx="2101219" cy="1695881"/>
          </a:xfrm>
          <a:prstGeom prst="rect">
            <a:avLst/>
          </a:prstGeom>
          <a:noFill/>
          <a:ln>
            <a:solidFill>
              <a:schemeClr val="tx1"/>
            </a:solidFill>
          </a:ln>
        </p:spPr>
      </p:pic>
      <p:pic>
        <p:nvPicPr>
          <p:cNvPr id="367" name="Google Shape;367;p47" descr="ACHIEVE Support request menu allows user to select LEA User Manager has requested support topic"/>
          <p:cNvPicPr preferRelativeResize="0"/>
          <p:nvPr/>
        </p:nvPicPr>
        <p:blipFill>
          <a:blip r:embed="rId6">
            <a:alphaModFix/>
          </a:blip>
          <a:stretch>
            <a:fillRect/>
          </a:stretch>
        </p:blipFill>
        <p:spPr>
          <a:xfrm>
            <a:off x="9080350" y="3208537"/>
            <a:ext cx="2783233" cy="3132100"/>
          </a:xfrm>
          <a:prstGeom prst="rect">
            <a:avLst/>
          </a:prstGeom>
          <a:noFill/>
          <a:ln>
            <a:solidFill>
              <a:schemeClr val="tx1"/>
            </a:solidFill>
          </a:ln>
        </p:spPr>
      </p:pic>
      <p:sp>
        <p:nvSpPr>
          <p:cNvPr id="365" name="Google Shape;365;p47"/>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33</a:t>
            </a:fld>
            <a:endParaRPr b="0">
              <a:solidFill>
                <a:srgbClr val="000000"/>
              </a:solidFill>
              <a:latin typeface="+mn-l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4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gn="ctr"/>
            <a:r>
              <a:rPr lang="en" dirty="0"/>
              <a:t>Q &amp; A </a:t>
            </a:r>
            <a:r>
              <a:rPr lang="en" dirty="0">
                <a:solidFill>
                  <a:schemeClr val="bg1"/>
                </a:solidFill>
              </a:rPr>
              <a:t>(4)</a:t>
            </a:r>
            <a:endParaRPr dirty="0">
              <a:solidFill>
                <a:schemeClr val="bg1"/>
              </a:solidFill>
            </a:endParaRPr>
          </a:p>
        </p:txBody>
      </p:sp>
      <p:pic>
        <p:nvPicPr>
          <p:cNvPr id="374" name="Google Shape;374;p48" descr="Questions and Answers"/>
          <p:cNvPicPr preferRelativeResize="0"/>
          <p:nvPr/>
        </p:nvPicPr>
        <p:blipFill>
          <a:blip r:embed="rId3">
            <a:alphaModFix/>
          </a:blip>
          <a:stretch>
            <a:fillRect/>
          </a:stretch>
        </p:blipFill>
        <p:spPr>
          <a:xfrm>
            <a:off x="1942367" y="1456267"/>
            <a:ext cx="8307268" cy="4454267"/>
          </a:xfrm>
          <a:prstGeom prst="rect">
            <a:avLst/>
          </a:prstGeom>
          <a:noFill/>
          <a:ln>
            <a:noFill/>
          </a:ln>
        </p:spPr>
      </p:pic>
      <p:sp>
        <p:nvSpPr>
          <p:cNvPr id="373" name="Google Shape;373;p48"/>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t>ACHIEVE  </a:t>
            </a:r>
            <a:r>
              <a:rPr lang="en">
                <a:solidFill>
                  <a:srgbClr val="A8BADB"/>
                </a:solidFill>
              </a:rPr>
              <a:t>|</a:t>
            </a:r>
            <a:r>
              <a:rPr lang="en"/>
              <a:t>  Iowa IDEA</a:t>
            </a:r>
            <a:r>
              <a:rPr lang="en" b="0">
                <a:solidFill>
                  <a:srgbClr val="000000"/>
                </a:solidFill>
              </a:rPr>
              <a:t>    </a:t>
            </a:r>
            <a:fld id="{00000000-1234-1234-1234-123412341234}" type="slidenum">
              <a:rPr lang="en" b="0">
                <a:solidFill>
                  <a:srgbClr val="000000"/>
                </a:solidFill>
              </a:rPr>
              <a:pPr algn="r"/>
              <a:t>34</a:t>
            </a:fld>
            <a:endParaRPr b="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49"/>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gn="ctr"/>
            <a:r>
              <a:rPr lang="en">
                <a:latin typeface="+mn-lt"/>
              </a:rPr>
              <a:t>Additional Information</a:t>
            </a:r>
            <a:endParaRPr>
              <a:latin typeface="+mn-lt"/>
            </a:endParaRPr>
          </a:p>
        </p:txBody>
      </p:sp>
      <p:sp>
        <p:nvSpPr>
          <p:cNvPr id="380" name="Google Shape;380;p49"/>
          <p:cNvSpPr txBox="1">
            <a:spLocks noGrp="1"/>
          </p:cNvSpPr>
          <p:nvPr>
            <p:ph type="body" idx="2"/>
          </p:nvPr>
        </p:nvSpPr>
        <p:spPr>
          <a:xfrm>
            <a:off x="895833" y="1356967"/>
            <a:ext cx="10514400" cy="4647600"/>
          </a:xfrm>
          <a:prstGeom prst="rect">
            <a:avLst/>
          </a:prstGeom>
        </p:spPr>
        <p:txBody>
          <a:bodyPr spcFirstLastPara="1" wrap="square" lIns="121900" tIns="121900" rIns="121900" bIns="121900" anchor="t" anchorCtr="0">
            <a:noAutofit/>
          </a:bodyPr>
          <a:lstStyle/>
          <a:p>
            <a:pPr marL="342900" indent="-342900">
              <a:lnSpc>
                <a:spcPct val="114000"/>
              </a:lnSpc>
              <a:spcAft>
                <a:spcPts val="600"/>
              </a:spcAft>
              <a:buClr>
                <a:schemeClr val="dk1"/>
              </a:buClr>
              <a:buSzPct val="75000"/>
            </a:pPr>
            <a:r>
              <a:rPr lang="en-US" sz="2400" b="1" dirty="0">
                <a:solidFill>
                  <a:schemeClr val="dk1"/>
                </a:solidFill>
              </a:rPr>
              <a:t>Recording/Materials </a:t>
            </a:r>
            <a:r>
              <a:rPr lang="en-US" sz="2400" dirty="0">
                <a:solidFill>
                  <a:schemeClr val="dk1"/>
                </a:solidFill>
              </a:rPr>
              <a:t>will be posted on </a:t>
            </a:r>
            <a:r>
              <a:rPr lang="en-US" sz="2400" u="sng" dirty="0">
                <a:solidFill>
                  <a:schemeClr val="hlink"/>
                </a:solidFill>
                <a:hlinkClick r:id="rId3"/>
              </a:rPr>
              <a:t>Iowa Department of Education website</a:t>
            </a:r>
            <a:r>
              <a:rPr lang="en-US" sz="2400" dirty="0">
                <a:solidFill>
                  <a:schemeClr val="dk1"/>
                </a:solidFill>
              </a:rPr>
              <a:t> and shared with all registered participants.</a:t>
            </a:r>
          </a:p>
          <a:p>
            <a:pPr marL="342900" indent="-342900">
              <a:lnSpc>
                <a:spcPct val="114000"/>
              </a:lnSpc>
              <a:spcAft>
                <a:spcPts val="600"/>
              </a:spcAft>
              <a:buClr>
                <a:schemeClr val="dk1"/>
              </a:buClr>
              <a:buSzPct val="75000"/>
            </a:pPr>
            <a:r>
              <a:rPr lang="en-US" sz="2400" u="sng" dirty="0">
                <a:solidFill>
                  <a:schemeClr val="hlink"/>
                </a:solidFill>
                <a:hlinkClick r:id="rId4"/>
              </a:rPr>
              <a:t>ACHIEVE Summer Rollover</a:t>
            </a:r>
            <a:r>
              <a:rPr lang="en-US" sz="2400" dirty="0">
                <a:solidFill>
                  <a:schemeClr val="dk1"/>
                </a:solidFill>
              </a:rPr>
              <a:t> - Detailed information regarding SIS updates and ACHIEVE.</a:t>
            </a:r>
          </a:p>
          <a:p>
            <a:pPr marL="342900" indent="-342900">
              <a:lnSpc>
                <a:spcPct val="114000"/>
              </a:lnSpc>
              <a:spcAft>
                <a:spcPts val="600"/>
              </a:spcAft>
              <a:buClr>
                <a:schemeClr val="dk1"/>
              </a:buClr>
              <a:buSzPct val="75000"/>
            </a:pPr>
            <a:r>
              <a:rPr lang="en-US" sz="2000" u="sng" dirty="0">
                <a:solidFill>
                  <a:schemeClr val="accent5"/>
                </a:solidFill>
                <a:hlinkClick r:id="rId5">
                  <a:extLst>
                    <a:ext uri="{A12FA001-AC4F-418D-AE19-62706E023703}">
                      <ahyp:hlinkClr xmlns:ahyp="http://schemas.microsoft.com/office/drawing/2018/hyperlinkcolor" val="tx"/>
                    </a:ext>
                  </a:extLst>
                </a:hlinkClick>
              </a:rPr>
              <a:t>ACHIEVE Support Team (Data Leads) Contacts by AEA </a:t>
            </a:r>
            <a:endParaRPr lang="en-US" sz="2000" u="sng" dirty="0">
              <a:solidFill>
                <a:schemeClr val="accent5"/>
              </a:solidFill>
            </a:endParaRPr>
          </a:p>
          <a:p>
            <a:pPr marL="952485" lvl="1" indent="-342900">
              <a:lnSpc>
                <a:spcPct val="114000"/>
              </a:lnSpc>
              <a:spcAft>
                <a:spcPts val="600"/>
              </a:spcAft>
              <a:buClr>
                <a:schemeClr val="dk1"/>
              </a:buClr>
              <a:buSzPct val="75000"/>
            </a:pPr>
            <a:r>
              <a:rPr lang="en-US" sz="1800" b="1" dirty="0">
                <a:solidFill>
                  <a:schemeClr val="dk1"/>
                </a:solidFill>
              </a:rPr>
              <a:t>Lisa Lohman</a:t>
            </a:r>
            <a:r>
              <a:rPr lang="en-US" sz="1800" dirty="0">
                <a:solidFill>
                  <a:schemeClr val="dk1"/>
                </a:solidFill>
              </a:rPr>
              <a:t>, </a:t>
            </a:r>
            <a:r>
              <a:rPr lang="en-US" sz="1800" dirty="0">
                <a:solidFill>
                  <a:srgbClr val="222222"/>
                </a:solidFill>
                <a:highlight>
                  <a:srgbClr val="FFFFFF"/>
                </a:highlight>
              </a:rPr>
              <a:t>ACHIEVE Technical and Support Specialist, Super Administrator</a:t>
            </a:r>
          </a:p>
          <a:p>
            <a:pPr marL="952485" lvl="1" indent="-342900">
              <a:lnSpc>
                <a:spcPct val="114000"/>
              </a:lnSpc>
              <a:spcAft>
                <a:spcPts val="600"/>
              </a:spcAft>
              <a:buClr>
                <a:schemeClr val="dk1"/>
              </a:buClr>
              <a:buSzPct val="75000"/>
            </a:pPr>
            <a:r>
              <a:rPr lang="en-US" sz="1800" b="1" dirty="0">
                <a:solidFill>
                  <a:srgbClr val="222222"/>
                </a:solidFill>
                <a:highlight>
                  <a:srgbClr val="FFFFFF"/>
                </a:highlight>
              </a:rPr>
              <a:t>Email:</a:t>
            </a:r>
            <a:r>
              <a:rPr lang="en-US" sz="1800" dirty="0">
                <a:solidFill>
                  <a:srgbClr val="222222"/>
                </a:solidFill>
                <a:highlight>
                  <a:srgbClr val="FFFFFF"/>
                </a:highlight>
              </a:rPr>
              <a:t> </a:t>
            </a:r>
            <a:r>
              <a:rPr lang="en-US" sz="1800" dirty="0">
                <a:solidFill>
                  <a:srgbClr val="222222"/>
                </a:solidFill>
                <a:highlight>
                  <a:srgbClr val="FFFFFF"/>
                </a:highlight>
                <a:hlinkClick r:id="rId6"/>
              </a:rPr>
              <a:t>lisa.lohman@iowa.gov</a:t>
            </a:r>
            <a:endParaRPr lang="en-US" sz="1800" dirty="0">
              <a:solidFill>
                <a:srgbClr val="222222"/>
              </a:solidFill>
              <a:highlight>
                <a:srgbClr val="FFFFFF"/>
              </a:highlight>
            </a:endParaRPr>
          </a:p>
          <a:p>
            <a:pPr marL="1562069" lvl="2" indent="-342900">
              <a:lnSpc>
                <a:spcPct val="114000"/>
              </a:lnSpc>
              <a:spcAft>
                <a:spcPts val="600"/>
              </a:spcAft>
              <a:buClr>
                <a:schemeClr val="dk1"/>
              </a:buClr>
              <a:buSzPct val="75000"/>
            </a:pPr>
            <a:r>
              <a:rPr lang="en-US" sz="1800" dirty="0">
                <a:solidFill>
                  <a:schemeClr val="dk1"/>
                </a:solidFill>
              </a:rPr>
              <a:t>Technical support</a:t>
            </a:r>
          </a:p>
          <a:p>
            <a:pPr marL="1562069" lvl="2" indent="-342900">
              <a:lnSpc>
                <a:spcPct val="114000"/>
              </a:lnSpc>
              <a:spcAft>
                <a:spcPts val="600"/>
              </a:spcAft>
              <a:buClr>
                <a:schemeClr val="dk1"/>
              </a:buClr>
              <a:buSzPct val="75000"/>
            </a:pPr>
            <a:r>
              <a:rPr lang="en-US" sz="1800" dirty="0">
                <a:solidFill>
                  <a:schemeClr val="dk1"/>
                </a:solidFill>
              </a:rPr>
              <a:t>Questions - staff move from one location to another</a:t>
            </a:r>
            <a:endParaRPr dirty="0">
              <a:solidFill>
                <a:schemeClr val="dk1"/>
              </a:solidFill>
              <a:latin typeface="+mn-lt"/>
            </a:endParaRPr>
          </a:p>
        </p:txBody>
      </p:sp>
      <p:sp>
        <p:nvSpPr>
          <p:cNvPr id="381" name="Google Shape;381;p49"/>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35</a:t>
            </a:fld>
            <a:endParaRPr b="0">
              <a:solidFill>
                <a:srgbClr val="000000"/>
              </a:solidFill>
              <a:latin typeface="+mn-l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50"/>
          <p:cNvSpPr txBox="1">
            <a:spLocks noGrp="1"/>
          </p:cNvSpPr>
          <p:nvPr>
            <p:ph type="sldNum" idx="12"/>
          </p:nvPr>
        </p:nvSpPr>
        <p:spPr/>
        <p:txBody>
          <a:bodyPr/>
          <a:lstStyle/>
          <a:p>
            <a:pPr lvl="0"/>
            <a:r>
              <a:rPr lang="en-US"/>
              <a:t>ACHIEVE  |  Iowa IDEA    </a:t>
            </a:r>
            <a:fld id="{00000000-1234-1234-1234-123412341234}" type="slidenum">
              <a:rPr lang="en" smtClean="0"/>
              <a:pPr lvl="0"/>
              <a:t>36</a:t>
            </a:fld>
            <a:endParaRPr/>
          </a:p>
        </p:txBody>
      </p:sp>
      <p:sp>
        <p:nvSpPr>
          <p:cNvPr id="3" name="Title 2">
            <a:extLst>
              <a:ext uri="{FF2B5EF4-FFF2-40B4-BE49-F238E27FC236}">
                <a16:creationId xmlns:a16="http://schemas.microsoft.com/office/drawing/2014/main" id="{7FDC43A2-0F36-41BC-A33D-EA8F2DA13BDE}"/>
              </a:ext>
            </a:extLst>
          </p:cNvPr>
          <p:cNvSpPr>
            <a:spLocks noGrp="1"/>
          </p:cNvSpPr>
          <p:nvPr>
            <p:ph type="title"/>
          </p:nvPr>
        </p:nvSpPr>
        <p:spPr>
          <a:xfrm>
            <a:off x="415600" y="2817708"/>
            <a:ext cx="11360800" cy="763600"/>
          </a:xfrm>
        </p:spPr>
        <p:txBody>
          <a:bodyPr/>
          <a:lstStyle/>
          <a:p>
            <a:pPr algn="ctr"/>
            <a:r>
              <a:rPr lang="en-US" sz="4000" b="1" dirty="0">
                <a:latin typeface="+mn-lt"/>
              </a:rPr>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E9118-F581-4CF5-AECD-009B9192E17F}"/>
              </a:ext>
            </a:extLst>
          </p:cNvPr>
          <p:cNvSpPr>
            <a:spLocks noGrp="1"/>
          </p:cNvSpPr>
          <p:nvPr>
            <p:ph type="title"/>
          </p:nvPr>
        </p:nvSpPr>
        <p:spPr/>
        <p:txBody>
          <a:bodyPr/>
          <a:lstStyle/>
          <a:p>
            <a:r>
              <a:rPr lang="en" dirty="0"/>
              <a:t>ACHIEVE LEA User Manager</a:t>
            </a:r>
            <a:endParaRPr lang="en-US" dirty="0"/>
          </a:p>
        </p:txBody>
      </p:sp>
      <p:sp>
        <p:nvSpPr>
          <p:cNvPr id="3" name="Text Placeholder 2">
            <a:extLst>
              <a:ext uri="{FF2B5EF4-FFF2-40B4-BE49-F238E27FC236}">
                <a16:creationId xmlns:a16="http://schemas.microsoft.com/office/drawing/2014/main" id="{A2C20A06-0FBC-4AFC-A1E9-92C847368988}"/>
              </a:ext>
            </a:extLst>
          </p:cNvPr>
          <p:cNvSpPr>
            <a:spLocks noGrp="1"/>
          </p:cNvSpPr>
          <p:nvPr>
            <p:ph type="body" idx="1"/>
          </p:nvPr>
        </p:nvSpPr>
        <p:spPr/>
        <p:txBody>
          <a:bodyPr/>
          <a:lstStyle/>
          <a:p>
            <a:pPr marL="457200" lvl="0" indent="-355600">
              <a:lnSpc>
                <a:spcPct val="114000"/>
              </a:lnSpc>
              <a:spcAft>
                <a:spcPts val="600"/>
              </a:spcAft>
              <a:buSzPts val="2000"/>
            </a:pPr>
            <a:r>
              <a:rPr lang="en-US" sz="2400" dirty="0"/>
              <a:t>What is the purpose of the LEA User Manager?</a:t>
            </a:r>
          </a:p>
          <a:p>
            <a:pPr marL="457200" lvl="0" indent="-355600">
              <a:lnSpc>
                <a:spcPct val="114000"/>
              </a:lnSpc>
              <a:spcAft>
                <a:spcPts val="600"/>
              </a:spcAft>
              <a:buSzPts val="2000"/>
            </a:pPr>
            <a:r>
              <a:rPr lang="en-US" sz="2400" dirty="0"/>
              <a:t>What knowledge and skills does the LEA User Manager need to have to oversee this work?</a:t>
            </a:r>
          </a:p>
          <a:p>
            <a:pPr marL="457200" lvl="0" indent="-355600">
              <a:lnSpc>
                <a:spcPct val="114000"/>
              </a:lnSpc>
              <a:spcAft>
                <a:spcPts val="600"/>
              </a:spcAft>
              <a:buSzPts val="2000"/>
            </a:pPr>
            <a:r>
              <a:rPr lang="en-US" sz="2400" dirty="0"/>
              <a:t>What is the time commitment for the LEA User Manager to manage the roles and permissions?</a:t>
            </a:r>
          </a:p>
          <a:p>
            <a:pPr marL="457200" lvl="0" indent="-355600">
              <a:lnSpc>
                <a:spcPct val="114000"/>
              </a:lnSpc>
              <a:spcAft>
                <a:spcPts val="600"/>
              </a:spcAft>
              <a:buSzPts val="2000"/>
            </a:pPr>
            <a:r>
              <a:rPr lang="en-US" sz="2400" dirty="0"/>
              <a:t>What will the LEA User Manager be responsible for?</a:t>
            </a:r>
          </a:p>
          <a:p>
            <a:pPr marL="0" lvl="0" indent="0" algn="ctr">
              <a:spcBef>
                <a:spcPts val="1200"/>
              </a:spcBef>
              <a:buClr>
                <a:schemeClr val="dk1"/>
              </a:buClr>
              <a:buSzPts val="1100"/>
              <a:buNone/>
            </a:pPr>
            <a:r>
              <a:rPr lang="en-US" sz="2400" u="sng" dirty="0">
                <a:solidFill>
                  <a:schemeClr val="accent5"/>
                </a:solidFill>
                <a:hlinkClick r:id="rId2">
                  <a:extLst>
                    <a:ext uri="{A12FA001-AC4F-418D-AE19-62706E023703}">
                      <ahyp:hlinkClr xmlns:ahyp="http://schemas.microsoft.com/office/drawing/2018/hyperlinkcolor" val="tx"/>
                    </a:ext>
                  </a:extLst>
                </a:hlinkClick>
              </a:rPr>
              <a:t>LEA User Manager Info</a:t>
            </a:r>
            <a:endParaRPr lang="en-US" sz="2400" dirty="0"/>
          </a:p>
        </p:txBody>
      </p:sp>
      <p:sp>
        <p:nvSpPr>
          <p:cNvPr id="4" name="Slide Number Placeholder 3">
            <a:extLst>
              <a:ext uri="{FF2B5EF4-FFF2-40B4-BE49-F238E27FC236}">
                <a16:creationId xmlns:a16="http://schemas.microsoft.com/office/drawing/2014/main" id="{EA9E948A-62B4-477B-A311-F971972F3C17}"/>
              </a:ext>
            </a:extLst>
          </p:cNvPr>
          <p:cNvSpPr>
            <a:spLocks noGrp="1"/>
          </p:cNvSpPr>
          <p:nvPr>
            <p:ph type="sldNum" idx="12"/>
          </p:nvPr>
        </p:nvSpPr>
        <p:spPr/>
        <p:txBody>
          <a:bodyPr/>
          <a:lstStyle/>
          <a:p>
            <a:r>
              <a:rPr lang="en-US"/>
              <a:t>ACHIEVE  </a:t>
            </a:r>
            <a:r>
              <a:rPr lang="en-US">
                <a:solidFill>
                  <a:srgbClr val="A8BADB"/>
                </a:solidFill>
              </a:rPr>
              <a:t>|</a:t>
            </a:r>
            <a:r>
              <a:rPr lang="en-US"/>
              <a:t>  Iowa IDEA</a:t>
            </a:r>
            <a:r>
              <a:rPr lang="en-US" b="0">
                <a:solidFill>
                  <a:srgbClr val="000000"/>
                </a:solidFill>
              </a:rPr>
              <a:t>    </a:t>
            </a:r>
            <a:fld id="{00000000-1234-1234-1234-123412341234}" type="slidenum">
              <a:rPr lang="en" b="0" smtClean="0">
                <a:solidFill>
                  <a:srgbClr val="000000"/>
                </a:solidFill>
              </a:rPr>
              <a:pPr/>
              <a:t>4</a:t>
            </a:fld>
            <a:endParaRPr b="0">
              <a:solidFill>
                <a:srgbClr val="000000"/>
              </a:solidFill>
            </a:endParaRPr>
          </a:p>
        </p:txBody>
      </p:sp>
    </p:spTree>
    <p:extLst>
      <p:ext uri="{BB962C8B-B14F-4D97-AF65-F5344CB8AC3E}">
        <p14:creationId xmlns:p14="http://schemas.microsoft.com/office/powerpoint/2010/main" val="293375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9"/>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gn="ctr"/>
            <a:r>
              <a:rPr lang="en" dirty="0">
                <a:latin typeface="+mn-lt"/>
              </a:rPr>
              <a:t>Q &amp; A </a:t>
            </a:r>
            <a:r>
              <a:rPr lang="en" dirty="0">
                <a:solidFill>
                  <a:schemeClr val="bg1"/>
                </a:solidFill>
                <a:latin typeface="+mn-lt"/>
              </a:rPr>
              <a:t>(</a:t>
            </a:r>
            <a:r>
              <a:rPr lang="en-US" dirty="0">
                <a:solidFill>
                  <a:schemeClr val="bg1"/>
                </a:solidFill>
                <a:latin typeface="+mn-lt"/>
              </a:rPr>
              <a:t>1)</a:t>
            </a:r>
            <a:endParaRPr dirty="0">
              <a:solidFill>
                <a:schemeClr val="bg1"/>
              </a:solidFill>
              <a:latin typeface="+mn-lt"/>
            </a:endParaRPr>
          </a:p>
        </p:txBody>
      </p:sp>
      <p:pic>
        <p:nvPicPr>
          <p:cNvPr id="143" name="Google Shape;142;p19" descr="Questions and Answers"/>
          <p:cNvPicPr preferRelativeResize="0"/>
          <p:nvPr/>
        </p:nvPicPr>
        <p:blipFill>
          <a:blip r:embed="rId3">
            <a:alphaModFix/>
          </a:blip>
          <a:stretch>
            <a:fillRect/>
          </a:stretch>
        </p:blipFill>
        <p:spPr>
          <a:xfrm>
            <a:off x="1942367" y="1456267"/>
            <a:ext cx="8307268" cy="4454267"/>
          </a:xfrm>
          <a:prstGeom prst="rect">
            <a:avLst/>
          </a:prstGeom>
          <a:noFill/>
          <a:ln>
            <a:noFill/>
          </a:ln>
        </p:spPr>
      </p:pic>
      <p:sp>
        <p:nvSpPr>
          <p:cNvPr id="142" name="Google Shape;143;p19"/>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5</a:t>
            </a:fld>
            <a:endParaRPr b="0">
              <a:solidFill>
                <a:srgbClr val="000000"/>
              </a:solidFill>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0"/>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lnSpc>
                <a:spcPct val="114000"/>
              </a:lnSpc>
            </a:pPr>
            <a:r>
              <a:rPr lang="en" dirty="0">
                <a:latin typeface="+mn-lt"/>
              </a:rPr>
              <a:t>LEA User Manager - Start Date for Access</a:t>
            </a:r>
            <a:endParaRPr dirty="0">
              <a:latin typeface="+mn-lt"/>
            </a:endParaRPr>
          </a:p>
        </p:txBody>
      </p:sp>
      <p:sp>
        <p:nvSpPr>
          <p:cNvPr id="149" name="Google Shape;149;p20"/>
          <p:cNvSpPr txBox="1">
            <a:spLocks noGrp="1"/>
          </p:cNvSpPr>
          <p:nvPr>
            <p:ph type="body" idx="1"/>
          </p:nvPr>
        </p:nvSpPr>
        <p:spPr>
          <a:xfrm>
            <a:off x="742520" y="1356967"/>
            <a:ext cx="10752795" cy="4860800"/>
          </a:xfrm>
          <a:prstGeom prst="rect">
            <a:avLst/>
          </a:prstGeom>
        </p:spPr>
        <p:txBody>
          <a:bodyPr spcFirstLastPara="1" wrap="square" lIns="121900" tIns="121900" rIns="121900" bIns="121900" anchor="t" anchorCtr="0">
            <a:noAutofit/>
          </a:bodyPr>
          <a:lstStyle/>
          <a:p>
            <a:pPr marL="0" indent="0" algn="ctr">
              <a:lnSpc>
                <a:spcPct val="114000"/>
              </a:lnSpc>
              <a:buNone/>
            </a:pPr>
            <a:r>
              <a:rPr lang="en" sz="2400" u="sng" dirty="0">
                <a:solidFill>
                  <a:schemeClr val="hlink"/>
                </a:solidFill>
                <a:hlinkClick r:id="rId3"/>
              </a:rPr>
              <a:t>ACHIEVE Data Leads</a:t>
            </a:r>
            <a:r>
              <a:rPr lang="en" sz="2400" dirty="0">
                <a:solidFill>
                  <a:schemeClr val="dk1"/>
                </a:solidFill>
              </a:rPr>
              <a:t> </a:t>
            </a:r>
            <a:r>
              <a:rPr lang="en" sz="2400" b="1" dirty="0">
                <a:solidFill>
                  <a:schemeClr val="dk1"/>
                </a:solidFill>
              </a:rPr>
              <a:t>&amp; Super Administrator</a:t>
            </a:r>
            <a:r>
              <a:rPr lang="en" sz="2400" dirty="0">
                <a:solidFill>
                  <a:schemeClr val="dk1"/>
                </a:solidFill>
              </a:rPr>
              <a:t> </a:t>
            </a:r>
            <a:endParaRPr sz="2400" dirty="0">
              <a:solidFill>
                <a:schemeClr val="dk1"/>
              </a:solidFill>
            </a:endParaRPr>
          </a:p>
          <a:p>
            <a:pPr indent="-465655">
              <a:lnSpc>
                <a:spcPct val="114000"/>
              </a:lnSpc>
              <a:spcBef>
                <a:spcPts val="1600"/>
              </a:spcBef>
              <a:buClr>
                <a:schemeClr val="dk1"/>
              </a:buClr>
              <a:buSzPts val="1900"/>
            </a:pPr>
            <a:r>
              <a:rPr lang="en" sz="2400" dirty="0">
                <a:solidFill>
                  <a:schemeClr val="dk1"/>
                </a:solidFill>
              </a:rPr>
              <a:t>Assign LEA User Manager permission/location(s) to the following:</a:t>
            </a:r>
            <a:endParaRPr sz="2400" dirty="0">
              <a:solidFill>
                <a:schemeClr val="dk1"/>
              </a:solidFill>
            </a:endParaRPr>
          </a:p>
          <a:p>
            <a:pPr lvl="1" indent="-465655">
              <a:lnSpc>
                <a:spcPct val="114000"/>
              </a:lnSpc>
              <a:buClr>
                <a:schemeClr val="dk1"/>
              </a:buClr>
              <a:buSzPts val="1900"/>
            </a:pPr>
            <a:r>
              <a:rPr lang="en" sz="2000" dirty="0">
                <a:solidFill>
                  <a:schemeClr val="dk1"/>
                </a:solidFill>
                <a:latin typeface="+mn-lt"/>
              </a:rPr>
              <a:t>Participants of this webinar</a:t>
            </a:r>
            <a:endParaRPr sz="2000" dirty="0">
              <a:solidFill>
                <a:schemeClr val="dk1"/>
              </a:solidFill>
              <a:latin typeface="+mn-lt"/>
            </a:endParaRPr>
          </a:p>
          <a:p>
            <a:pPr lvl="1" indent="-465655">
              <a:lnSpc>
                <a:spcPct val="114000"/>
              </a:lnSpc>
              <a:buClr>
                <a:schemeClr val="dk1"/>
              </a:buClr>
              <a:buSzPts val="1900"/>
            </a:pPr>
            <a:r>
              <a:rPr lang="en" sz="2000" dirty="0">
                <a:solidFill>
                  <a:schemeClr val="dk1"/>
                </a:solidFill>
                <a:latin typeface="+mn-lt"/>
              </a:rPr>
              <a:t>Primary Contacts from CASA</a:t>
            </a:r>
            <a:endParaRPr sz="2000" dirty="0">
              <a:solidFill>
                <a:schemeClr val="dk1"/>
              </a:solidFill>
              <a:latin typeface="+mn-lt"/>
            </a:endParaRPr>
          </a:p>
          <a:p>
            <a:pPr lvl="1" indent="-465655">
              <a:lnSpc>
                <a:spcPct val="114000"/>
              </a:lnSpc>
              <a:buClr>
                <a:schemeClr val="dk1"/>
              </a:buClr>
              <a:buSzPts val="1900"/>
            </a:pPr>
            <a:r>
              <a:rPr lang="en-US" sz="2000" dirty="0">
                <a:solidFill>
                  <a:schemeClr val="dk1"/>
                </a:solidFill>
                <a:latin typeface="+mn-lt"/>
                <a:hlinkClick r:id="rId4"/>
              </a:rPr>
              <a:t>Complete this form</a:t>
            </a:r>
            <a:r>
              <a:rPr lang="en-US" sz="2000" dirty="0">
                <a:solidFill>
                  <a:schemeClr val="dk1"/>
                </a:solidFill>
                <a:latin typeface="+mn-lt"/>
              </a:rPr>
              <a:t> to add new </a:t>
            </a:r>
            <a:r>
              <a:rPr lang="en" sz="2000" dirty="0">
                <a:solidFill>
                  <a:schemeClr val="dk1"/>
                </a:solidFill>
                <a:latin typeface="+mn-lt"/>
              </a:rPr>
              <a:t>or </a:t>
            </a:r>
            <a:r>
              <a:rPr lang="en-US" sz="2000" dirty="0">
                <a:solidFill>
                  <a:schemeClr val="dk1"/>
                </a:solidFill>
                <a:latin typeface="+mn-lt"/>
              </a:rPr>
              <a:t>request </a:t>
            </a:r>
            <a:r>
              <a:rPr lang="en" sz="2000" dirty="0">
                <a:solidFill>
                  <a:schemeClr val="dk1"/>
                </a:solidFill>
                <a:latin typeface="+mn-lt"/>
              </a:rPr>
              <a:t>changes to existing staff </a:t>
            </a:r>
            <a:r>
              <a:rPr lang="en-US" sz="2000" dirty="0">
                <a:solidFill>
                  <a:schemeClr val="dk1"/>
                </a:solidFill>
                <a:latin typeface="+mn-lt"/>
              </a:rPr>
              <a:t>who have previously been assigned the LEA User Manager role</a:t>
            </a:r>
            <a:endParaRPr lang="en" sz="2133" dirty="0">
              <a:solidFill>
                <a:schemeClr val="dk1"/>
              </a:solidFill>
              <a:latin typeface="+mn-lt"/>
            </a:endParaRPr>
          </a:p>
          <a:p>
            <a:pPr indent="-465655">
              <a:lnSpc>
                <a:spcPct val="114000"/>
              </a:lnSpc>
              <a:buClr>
                <a:schemeClr val="dk1"/>
              </a:buClr>
              <a:buSzPts val="1900"/>
            </a:pPr>
            <a:r>
              <a:rPr lang="en" sz="2400" dirty="0">
                <a:solidFill>
                  <a:srgbClr val="990000"/>
                </a:solidFill>
              </a:rPr>
              <a:t>Default location access of District for LEA User Manager, Primary Contact (unless specified differently).</a:t>
            </a:r>
          </a:p>
          <a:p>
            <a:pPr indent="-465655">
              <a:lnSpc>
                <a:spcPct val="114000"/>
              </a:lnSpc>
              <a:buClr>
                <a:schemeClr val="dk1"/>
              </a:buClr>
              <a:buSzPts val="1900"/>
            </a:pPr>
            <a:r>
              <a:rPr lang="en" sz="2400" b="1" dirty="0">
                <a:solidFill>
                  <a:schemeClr val="dk1"/>
                </a:solidFill>
              </a:rPr>
              <a:t>Access will be assigned by end of the day, Thursday, August 15, 2024.</a:t>
            </a:r>
            <a:r>
              <a:rPr lang="en" sz="2400" b="1" dirty="0">
                <a:solidFill>
                  <a:schemeClr val="dk1"/>
                </a:solidFill>
                <a:latin typeface="+mn-lt"/>
              </a:rPr>
              <a:t> </a:t>
            </a:r>
            <a:r>
              <a:rPr lang="en" sz="2400" dirty="0">
                <a:solidFill>
                  <a:srgbClr val="990000"/>
                </a:solidFill>
                <a:latin typeface="+mn-lt"/>
              </a:rPr>
              <a:t>If you do not already have access to ACHIEVE follow the directions on slide 8 prior to August 15th.</a:t>
            </a:r>
            <a:endParaRPr b="1" dirty="0">
              <a:solidFill>
                <a:schemeClr val="dk1"/>
              </a:solidFill>
              <a:latin typeface="+mn-lt"/>
            </a:endParaRPr>
          </a:p>
          <a:p>
            <a:pPr marL="0" indent="0">
              <a:lnSpc>
                <a:spcPct val="114000"/>
              </a:lnSpc>
              <a:buNone/>
            </a:pPr>
            <a:endParaRPr dirty="0">
              <a:latin typeface="+mn-lt"/>
            </a:endParaRPr>
          </a:p>
        </p:txBody>
      </p:sp>
      <p:sp>
        <p:nvSpPr>
          <p:cNvPr id="150" name="Google Shape;150;p20"/>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lnSpc>
                <a:spcPct val="114000"/>
              </a:lnSpc>
            </a:pP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lnSpc>
                  <a:spcPct val="114000"/>
                </a:lnSpc>
              </a:pPr>
              <a:t>6</a:t>
            </a:fld>
            <a:endParaRPr b="0">
              <a:solidFill>
                <a:srgbClr val="000000"/>
              </a:solidFill>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1"/>
          <p:cNvSpPr txBox="1">
            <a:spLocks noGrp="1"/>
          </p:cNvSpPr>
          <p:nvPr>
            <p:ph type="title"/>
          </p:nvPr>
        </p:nvSpPr>
        <p:spPr>
          <a:xfrm>
            <a:off x="415600" y="491767"/>
            <a:ext cx="11360800" cy="763600"/>
          </a:xfrm>
          <a:prstGeom prst="rect">
            <a:avLst/>
          </a:prstGeom>
        </p:spPr>
        <p:txBody>
          <a:bodyPr spcFirstLastPara="1" wrap="square" lIns="121900" tIns="121900" rIns="121900" bIns="121900" anchor="t" anchorCtr="0">
            <a:noAutofit/>
          </a:bodyPr>
          <a:lstStyle/>
          <a:p>
            <a:pPr>
              <a:buClr>
                <a:schemeClr val="dk1"/>
              </a:buClr>
              <a:buSzPts val="1100"/>
            </a:pPr>
            <a:r>
              <a:rPr lang="en">
                <a:latin typeface="+mn-lt"/>
              </a:rPr>
              <a:t>LEA User Manager - Contacts</a:t>
            </a:r>
            <a:endParaRPr>
              <a:latin typeface="+mn-lt"/>
            </a:endParaRPr>
          </a:p>
        </p:txBody>
      </p:sp>
      <p:sp>
        <p:nvSpPr>
          <p:cNvPr id="156" name="Google Shape;156;p21"/>
          <p:cNvSpPr txBox="1">
            <a:spLocks noGrp="1"/>
          </p:cNvSpPr>
          <p:nvPr>
            <p:ph type="body" idx="1"/>
          </p:nvPr>
        </p:nvSpPr>
        <p:spPr>
          <a:xfrm>
            <a:off x="667512" y="1231833"/>
            <a:ext cx="10817352" cy="5075200"/>
          </a:xfrm>
          <a:prstGeom prst="rect">
            <a:avLst/>
          </a:prstGeom>
        </p:spPr>
        <p:txBody>
          <a:bodyPr spcFirstLastPara="1" wrap="square" lIns="121900" tIns="121900" rIns="121900" bIns="121900" anchor="t" anchorCtr="0">
            <a:noAutofit/>
          </a:bodyPr>
          <a:lstStyle/>
          <a:p>
            <a:pPr marL="0" indent="0" algn="ctr">
              <a:lnSpc>
                <a:spcPct val="114000"/>
              </a:lnSpc>
              <a:buNone/>
            </a:pPr>
            <a:r>
              <a:rPr lang="en" sz="2400" u="sng" dirty="0">
                <a:solidFill>
                  <a:schemeClr val="hlink"/>
                </a:solidFill>
                <a:hlinkClick r:id="rId3"/>
              </a:rPr>
              <a:t>LEA User Manager Primary Contacts &amp; Additional Contacts</a:t>
            </a:r>
            <a:endParaRPr sz="2400" dirty="0"/>
          </a:p>
          <a:p>
            <a:pPr marL="0" indent="0">
              <a:lnSpc>
                <a:spcPct val="114000"/>
              </a:lnSpc>
              <a:buNone/>
            </a:pPr>
            <a:endParaRPr sz="1333" dirty="0"/>
          </a:p>
          <a:p>
            <a:pPr marL="0" indent="0" algn="ctr">
              <a:lnSpc>
                <a:spcPct val="114000"/>
              </a:lnSpc>
              <a:buNone/>
            </a:pPr>
            <a:r>
              <a:rPr lang="en-US" sz="2400" dirty="0">
                <a:hlinkClick r:id="rId4"/>
              </a:rPr>
              <a:t>A</a:t>
            </a:r>
            <a:r>
              <a:rPr lang="en" sz="2400" dirty="0">
                <a:hlinkClick r:id="rId4"/>
              </a:rPr>
              <a:t>dd or remove additional LEA User Manager</a:t>
            </a:r>
            <a:endParaRPr lang="en-US" sz="2400" dirty="0"/>
          </a:p>
          <a:p>
            <a:pPr marL="0" indent="0">
              <a:lnSpc>
                <a:spcPct val="114000"/>
              </a:lnSpc>
              <a:spcBef>
                <a:spcPts val="800"/>
              </a:spcBef>
              <a:buNone/>
            </a:pPr>
            <a:r>
              <a:rPr lang="en-US" sz="2400" b="1" dirty="0">
                <a:solidFill>
                  <a:schemeClr val="dk1"/>
                </a:solidFill>
              </a:rPr>
              <a:t>Access will be assigned by end of the day, Thurs, August 15, 2024. </a:t>
            </a:r>
          </a:p>
          <a:p>
            <a:pPr indent="-465655">
              <a:lnSpc>
                <a:spcPct val="114000"/>
              </a:lnSpc>
              <a:spcAft>
                <a:spcPts val="800"/>
              </a:spcAft>
              <a:buClr>
                <a:schemeClr val="dk1"/>
              </a:buClr>
              <a:buSzPts val="1900"/>
            </a:pPr>
            <a:r>
              <a:rPr lang="en" sz="2000" dirty="0">
                <a:solidFill>
                  <a:schemeClr val="dk1"/>
                </a:solidFill>
              </a:rPr>
              <a:t>Users with LEA User Manager role can begin accessing the Administration/ User Management section once the setup is complete. It will be noted on </a:t>
            </a:r>
            <a:r>
              <a:rPr lang="en" sz="2000" u="sng" dirty="0">
                <a:solidFill>
                  <a:schemeClr val="hlink"/>
                </a:solidFill>
                <a:hlinkClick r:id="rId3"/>
              </a:rPr>
              <a:t>this sheet</a:t>
            </a:r>
            <a:r>
              <a:rPr lang="en" sz="2000" dirty="0">
                <a:solidFill>
                  <a:schemeClr val="dk1"/>
                </a:solidFill>
              </a:rPr>
              <a:t> (column I - labeled Access Assigned) when you have been setup in ACHIEVE.</a:t>
            </a:r>
          </a:p>
          <a:p>
            <a:pPr indent="-465655">
              <a:lnSpc>
                <a:spcPct val="114000"/>
              </a:lnSpc>
              <a:buClr>
                <a:schemeClr val="dk1"/>
              </a:buClr>
              <a:buSzPts val="1900"/>
            </a:pPr>
            <a:r>
              <a:rPr lang="en" sz="2000" b="1" i="1" dirty="0">
                <a:solidFill>
                  <a:schemeClr val="dk1"/>
                </a:solidFill>
              </a:rPr>
              <a:t>Note: </a:t>
            </a:r>
            <a:r>
              <a:rPr lang="en" sz="2000" i="1" dirty="0">
                <a:solidFill>
                  <a:schemeClr val="dk1"/>
                </a:solidFill>
              </a:rPr>
              <a:t>ACHIEVE Data Leads will continue to assign District staff the </a:t>
            </a:r>
            <a:r>
              <a:rPr lang="en" sz="2000" b="1" i="1" dirty="0">
                <a:solidFill>
                  <a:schemeClr val="dk1"/>
                </a:solidFill>
              </a:rPr>
              <a:t>ELAA Reporting Role as well as Out-of-State Placement LEA Administrator</a:t>
            </a:r>
            <a:r>
              <a:rPr lang="en" sz="2000" i="1" dirty="0">
                <a:solidFill>
                  <a:schemeClr val="dk1"/>
                </a:solidFill>
              </a:rPr>
              <a:t> for users right now (using the same process as before this training).</a:t>
            </a:r>
            <a:endParaRPr sz="2000" i="1" dirty="0">
              <a:solidFill>
                <a:schemeClr val="dk1"/>
              </a:solidFill>
            </a:endParaRPr>
          </a:p>
          <a:p>
            <a:pPr marL="0" indent="0">
              <a:lnSpc>
                <a:spcPct val="114000"/>
              </a:lnSpc>
              <a:buNone/>
            </a:pPr>
            <a:endParaRPr sz="2533" i="1" dirty="0">
              <a:solidFill>
                <a:schemeClr val="dk1"/>
              </a:solidFill>
            </a:endParaRPr>
          </a:p>
        </p:txBody>
      </p:sp>
      <p:sp>
        <p:nvSpPr>
          <p:cNvPr id="157" name="Google Shape;157;p21"/>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7</a:t>
            </a:fld>
            <a:endParaRPr b="0">
              <a:solidFill>
                <a:srgbClr val="000000"/>
              </a:solidFill>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2"/>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r>
              <a:rPr lang="en" dirty="0">
                <a:latin typeface="+mn-lt"/>
              </a:rPr>
              <a:t>Access to ACHIEVE </a:t>
            </a:r>
            <a:r>
              <a:rPr lang="en" dirty="0">
                <a:solidFill>
                  <a:schemeClr val="bg1"/>
                </a:solidFill>
                <a:latin typeface="+mn-lt"/>
              </a:rPr>
              <a:t>(1)</a:t>
            </a:r>
            <a:endParaRPr dirty="0">
              <a:solidFill>
                <a:schemeClr val="bg1"/>
              </a:solidFill>
              <a:latin typeface="+mn-lt"/>
            </a:endParaRPr>
          </a:p>
        </p:txBody>
      </p:sp>
      <p:sp>
        <p:nvSpPr>
          <p:cNvPr id="163" name="Google Shape;163;p22"/>
          <p:cNvSpPr txBox="1">
            <a:spLocks noGrp="1"/>
          </p:cNvSpPr>
          <p:nvPr>
            <p:ph type="body" idx="1"/>
          </p:nvPr>
        </p:nvSpPr>
        <p:spPr>
          <a:xfrm>
            <a:off x="1066800" y="1356967"/>
            <a:ext cx="10183200" cy="4860800"/>
          </a:xfrm>
          <a:prstGeom prst="rect">
            <a:avLst/>
          </a:prstGeom>
        </p:spPr>
        <p:txBody>
          <a:bodyPr spcFirstLastPara="1" wrap="square" lIns="121900" tIns="121900" rIns="121900" bIns="121900" anchor="t" anchorCtr="0">
            <a:noAutofit/>
          </a:bodyPr>
          <a:lstStyle/>
          <a:p>
            <a:pPr marL="342900" indent="-342900">
              <a:lnSpc>
                <a:spcPct val="114000"/>
              </a:lnSpc>
              <a:spcAft>
                <a:spcPts val="1600"/>
              </a:spcAft>
            </a:pPr>
            <a:r>
              <a:rPr lang="en" sz="2400" b="1" dirty="0"/>
              <a:t>Step 1: </a:t>
            </a:r>
            <a:r>
              <a:rPr lang="en" sz="2400" u="sng" dirty="0">
                <a:solidFill>
                  <a:schemeClr val="hlink"/>
                </a:solidFill>
                <a:hlinkClick r:id="rId3"/>
              </a:rPr>
              <a:t>EdPortal Account</a:t>
            </a:r>
            <a:endParaRPr sz="2400" dirty="0"/>
          </a:p>
          <a:p>
            <a:pPr marL="342900" indent="-342900">
              <a:lnSpc>
                <a:spcPct val="114000"/>
              </a:lnSpc>
              <a:spcAft>
                <a:spcPts val="1600"/>
              </a:spcAft>
            </a:pPr>
            <a:r>
              <a:rPr lang="en" sz="2400" b="1" dirty="0"/>
              <a:t>Step 2: </a:t>
            </a:r>
            <a:r>
              <a:rPr lang="en" sz="2400" u="sng" dirty="0">
                <a:solidFill>
                  <a:schemeClr val="hlink"/>
                </a:solidFill>
                <a:hlinkClick r:id="rId4"/>
              </a:rPr>
              <a:t>ACHIEVE User Role needs assigned in the District’s Student Information System (SIS)</a:t>
            </a:r>
            <a:endParaRPr lang="en" sz="2400" b="1" i="1" u="sng" dirty="0">
              <a:solidFill>
                <a:schemeClr val="dk1"/>
              </a:solidFill>
            </a:endParaRPr>
          </a:p>
          <a:p>
            <a:pPr marL="342900" indent="-342900">
              <a:lnSpc>
                <a:spcPct val="114000"/>
              </a:lnSpc>
              <a:spcAft>
                <a:spcPts val="1600"/>
              </a:spcAft>
            </a:pPr>
            <a:r>
              <a:rPr lang="en" sz="2000" b="1" i="1" dirty="0">
                <a:solidFill>
                  <a:schemeClr val="dk1"/>
                </a:solidFill>
              </a:rPr>
              <a:t>Note: </a:t>
            </a:r>
            <a:r>
              <a:rPr lang="en" sz="2000" i="1" dirty="0">
                <a:solidFill>
                  <a:schemeClr val="dk1"/>
                </a:solidFill>
              </a:rPr>
              <a:t>There is only one ACHIEVE user role in district’s SIS, which controls whether the user has access to ACHIEVE via EdPortal. It can be assigned at any active building in the district. </a:t>
            </a:r>
            <a:endParaRPr sz="2000" b="1" i="1" dirty="0"/>
          </a:p>
          <a:p>
            <a:pPr marL="0" indent="0" algn="ctr">
              <a:lnSpc>
                <a:spcPct val="114000"/>
              </a:lnSpc>
              <a:spcAft>
                <a:spcPts val="1600"/>
              </a:spcAft>
              <a:buClr>
                <a:schemeClr val="dk1"/>
              </a:buClr>
              <a:buSzPts val="1100"/>
              <a:buNone/>
            </a:pPr>
            <a:r>
              <a:rPr lang="en" sz="2000" b="1" dirty="0">
                <a:solidFill>
                  <a:srgbClr val="990000"/>
                </a:solidFill>
                <a:latin typeface="+mn-lt"/>
              </a:rPr>
              <a:t>**If you do not have access to ACHIEVE currently, you will need to follow directions for step 1 &amp; 2 prior to August 15th.**</a:t>
            </a:r>
            <a:endParaRPr sz="2000" dirty="0">
              <a:latin typeface="+mn-lt"/>
            </a:endParaRPr>
          </a:p>
        </p:txBody>
      </p:sp>
      <p:sp>
        <p:nvSpPr>
          <p:cNvPr id="164" name="Google Shape;164;p22"/>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a:latin typeface="+mn-lt"/>
              </a:rPr>
              <a:t>ACHIEVE  </a:t>
            </a:r>
            <a:r>
              <a:rPr lang="en">
                <a:solidFill>
                  <a:srgbClr val="A8BADB"/>
                </a:solidFill>
                <a:latin typeface="+mn-lt"/>
              </a:rPr>
              <a:t>|</a:t>
            </a:r>
            <a:r>
              <a:rPr lang="en">
                <a:latin typeface="+mn-lt"/>
              </a:rPr>
              <a:t>  Iowa IDEA</a:t>
            </a:r>
            <a:r>
              <a:rPr lang="en" b="0">
                <a:solidFill>
                  <a:srgbClr val="000000"/>
                </a:solidFill>
                <a:latin typeface="+mn-lt"/>
              </a:rPr>
              <a:t>    </a:t>
            </a:r>
            <a:fld id="{00000000-1234-1234-1234-123412341234}" type="slidenum">
              <a:rPr lang="en" b="0">
                <a:solidFill>
                  <a:srgbClr val="000000"/>
                </a:solidFill>
                <a:latin typeface="+mn-lt"/>
              </a:rPr>
              <a:pPr algn="r"/>
              <a:t>8</a:t>
            </a:fld>
            <a:endParaRPr b="0">
              <a:solidFill>
                <a:srgbClr val="000000"/>
              </a:solidFill>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3"/>
          <p:cNvSpPr txBox="1">
            <a:spLocks noGrp="1"/>
          </p:cNvSpPr>
          <p:nvPr>
            <p:ph type="title"/>
          </p:nvPr>
        </p:nvSpPr>
        <p:spPr>
          <a:xfrm>
            <a:off x="415600" y="564337"/>
            <a:ext cx="11360800" cy="763600"/>
          </a:xfrm>
          <a:prstGeom prst="rect">
            <a:avLst/>
          </a:prstGeom>
        </p:spPr>
        <p:txBody>
          <a:bodyPr spcFirstLastPara="1" wrap="square" lIns="121900" tIns="121900" rIns="121900" bIns="121900" anchor="t" anchorCtr="0">
            <a:noAutofit/>
          </a:bodyPr>
          <a:lstStyle/>
          <a:p>
            <a:r>
              <a:rPr lang="en" dirty="0">
                <a:latin typeface="+mn-lt"/>
              </a:rPr>
              <a:t>Access to ACHIEVE </a:t>
            </a:r>
            <a:r>
              <a:rPr lang="en" dirty="0">
                <a:solidFill>
                  <a:schemeClr val="bg1"/>
                </a:solidFill>
                <a:latin typeface="+mn-lt"/>
              </a:rPr>
              <a:t>(2)</a:t>
            </a:r>
            <a:endParaRPr dirty="0">
              <a:solidFill>
                <a:schemeClr val="bg1"/>
              </a:solidFill>
              <a:latin typeface="+mn-lt"/>
            </a:endParaRPr>
          </a:p>
        </p:txBody>
      </p:sp>
      <p:sp>
        <p:nvSpPr>
          <p:cNvPr id="170" name="Google Shape;170;p23"/>
          <p:cNvSpPr txBox="1">
            <a:spLocks noGrp="1"/>
          </p:cNvSpPr>
          <p:nvPr>
            <p:ph type="body" idx="1"/>
          </p:nvPr>
        </p:nvSpPr>
        <p:spPr>
          <a:xfrm>
            <a:off x="415600" y="1252833"/>
            <a:ext cx="11528893" cy="5489600"/>
          </a:xfrm>
          <a:prstGeom prst="rect">
            <a:avLst/>
          </a:prstGeom>
        </p:spPr>
        <p:txBody>
          <a:bodyPr spcFirstLastPara="1" wrap="square" lIns="121900" tIns="121900" rIns="121900" bIns="121900" anchor="t" anchorCtr="0">
            <a:noAutofit/>
          </a:bodyPr>
          <a:lstStyle/>
          <a:p>
            <a:pPr indent="-465655">
              <a:lnSpc>
                <a:spcPct val="114000"/>
              </a:lnSpc>
              <a:spcAft>
                <a:spcPts val="800"/>
              </a:spcAft>
              <a:buClr>
                <a:schemeClr val="dk1"/>
              </a:buClr>
              <a:buSzPts val="1900"/>
              <a:buChar char="❏"/>
            </a:pPr>
            <a:r>
              <a:rPr lang="en" sz="2667" u="sng" dirty="0">
                <a:solidFill>
                  <a:srgbClr val="1155CC"/>
                </a:solidFill>
                <a:hlinkClick r:id="rId3">
                  <a:extLst>
                    <a:ext uri="{A12FA001-AC4F-418D-AE19-62706E023703}">
                      <ahyp:hlinkClr xmlns:ahyp="http://schemas.microsoft.com/office/drawing/2018/hyperlinkcolor" val="tx"/>
                    </a:ext>
                  </a:extLst>
                </a:hlinkClick>
              </a:rPr>
              <a:t>EdPortal</a:t>
            </a:r>
            <a:r>
              <a:rPr lang="en" sz="2667" dirty="0">
                <a:solidFill>
                  <a:schemeClr val="dk1"/>
                </a:solidFill>
              </a:rPr>
              <a:t> Account setup (step 1, slide 8)</a:t>
            </a:r>
            <a:endParaRPr sz="2667" dirty="0">
              <a:solidFill>
                <a:schemeClr val="dk1"/>
              </a:solidFill>
            </a:endParaRPr>
          </a:p>
          <a:p>
            <a:pPr indent="-465655">
              <a:lnSpc>
                <a:spcPct val="114000"/>
              </a:lnSpc>
              <a:spcAft>
                <a:spcPts val="800"/>
              </a:spcAft>
              <a:buClr>
                <a:schemeClr val="dk1"/>
              </a:buClr>
              <a:buSzPts val="1900"/>
              <a:buChar char="❏"/>
            </a:pPr>
            <a:r>
              <a:rPr lang="en" sz="2667" dirty="0">
                <a:solidFill>
                  <a:schemeClr val="dk1"/>
                </a:solidFill>
              </a:rPr>
              <a:t>ACHIEVE user role assigned in SIS (step 2, slide 8)</a:t>
            </a:r>
            <a:endParaRPr sz="2667" dirty="0">
              <a:solidFill>
                <a:schemeClr val="dk1"/>
              </a:solidFill>
            </a:endParaRPr>
          </a:p>
          <a:p>
            <a:pPr indent="-465655">
              <a:lnSpc>
                <a:spcPct val="114000"/>
              </a:lnSpc>
              <a:spcAft>
                <a:spcPts val="800"/>
              </a:spcAft>
              <a:buClr>
                <a:schemeClr val="dk1"/>
              </a:buClr>
              <a:buSzPts val="1900"/>
              <a:buChar char="❏"/>
            </a:pPr>
            <a:r>
              <a:rPr lang="en" sz="2667" dirty="0">
                <a:solidFill>
                  <a:schemeClr val="dk1"/>
                </a:solidFill>
              </a:rPr>
              <a:t>User setup in ACHIEVE with Permission(s)</a:t>
            </a:r>
            <a:endParaRPr sz="2667" dirty="0">
              <a:solidFill>
                <a:schemeClr val="dk1"/>
              </a:solidFill>
            </a:endParaRPr>
          </a:p>
          <a:p>
            <a:pPr lvl="1" indent="-465655">
              <a:lnSpc>
                <a:spcPct val="114000"/>
              </a:lnSpc>
              <a:spcAft>
                <a:spcPts val="800"/>
              </a:spcAft>
              <a:buClr>
                <a:schemeClr val="dk1"/>
              </a:buClr>
              <a:buSzPts val="1900"/>
              <a:buChar char="❏"/>
            </a:pPr>
            <a:r>
              <a:rPr lang="en" sz="2133" b="1" dirty="0">
                <a:solidFill>
                  <a:schemeClr val="dk1"/>
                </a:solidFill>
                <a:latin typeface="+mn-lt"/>
              </a:rPr>
              <a:t>LEA User Managers</a:t>
            </a:r>
            <a:r>
              <a:rPr lang="en" sz="2133" dirty="0">
                <a:solidFill>
                  <a:schemeClr val="dk1"/>
                </a:solidFill>
                <a:latin typeface="+mn-lt"/>
              </a:rPr>
              <a:t> - Assigns </a:t>
            </a:r>
            <a:r>
              <a:rPr lang="en" sz="2133" u="sng" dirty="0">
                <a:solidFill>
                  <a:schemeClr val="accent5"/>
                </a:solidFill>
                <a:latin typeface="+mn-lt"/>
                <a:hlinkClick r:id="rId4">
                  <a:extLst>
                    <a:ext uri="{A12FA001-AC4F-418D-AE19-62706E023703}">
                      <ahyp:hlinkClr xmlns:ahyp="http://schemas.microsoft.com/office/drawing/2018/hyperlinkcolor" val="tx"/>
                    </a:ext>
                  </a:extLst>
                </a:hlinkClick>
              </a:rPr>
              <a:t>General Supervision Tools</a:t>
            </a:r>
            <a:r>
              <a:rPr lang="en" sz="2133" dirty="0">
                <a:solidFill>
                  <a:schemeClr val="dk1"/>
                </a:solidFill>
                <a:latin typeface="+mn-lt"/>
              </a:rPr>
              <a:t> for the location requested</a:t>
            </a:r>
            <a:endParaRPr sz="2133" dirty="0">
              <a:solidFill>
                <a:schemeClr val="dk1"/>
              </a:solidFill>
              <a:latin typeface="+mn-lt"/>
            </a:endParaRPr>
          </a:p>
          <a:p>
            <a:pPr lvl="1" indent="-465655">
              <a:lnSpc>
                <a:spcPct val="114000"/>
              </a:lnSpc>
              <a:spcAft>
                <a:spcPts val="800"/>
              </a:spcAft>
              <a:buClr>
                <a:schemeClr val="dk1"/>
              </a:buClr>
              <a:buSzPts val="1900"/>
              <a:buChar char="❏"/>
            </a:pPr>
            <a:r>
              <a:rPr lang="en" sz="2133" b="1" dirty="0">
                <a:solidFill>
                  <a:schemeClr val="dk1"/>
                </a:solidFill>
                <a:latin typeface="+mn-lt"/>
              </a:rPr>
              <a:t>ACHIEVE Super Admin or </a:t>
            </a:r>
            <a:r>
              <a:rPr lang="en" sz="2133" u="sng" dirty="0">
                <a:solidFill>
                  <a:schemeClr val="hlink"/>
                </a:solidFill>
                <a:latin typeface="+mn-lt"/>
                <a:hlinkClick r:id="rId5"/>
              </a:rPr>
              <a:t>Data Leads</a:t>
            </a:r>
            <a:r>
              <a:rPr lang="en" sz="2133" dirty="0">
                <a:solidFill>
                  <a:schemeClr val="dk1"/>
                </a:solidFill>
                <a:latin typeface="+mn-lt"/>
              </a:rPr>
              <a:t> - Assigns ‘LEA User Manager’ and all other ACHIEVE permission(s) and service(s). </a:t>
            </a:r>
            <a:r>
              <a:rPr lang="en" sz="2133" b="1" i="1" dirty="0">
                <a:solidFill>
                  <a:schemeClr val="dk1"/>
                </a:solidFill>
                <a:latin typeface="+mn-lt"/>
              </a:rPr>
              <a:t>Note: </a:t>
            </a:r>
            <a:r>
              <a:rPr lang="en" sz="2133" i="1" dirty="0">
                <a:solidFill>
                  <a:schemeClr val="dk1"/>
                </a:solidFill>
                <a:latin typeface="+mn-lt"/>
              </a:rPr>
              <a:t>ACHIEVE Data Leads will continue to add/update ELAA Reporting &amp; </a:t>
            </a:r>
            <a:r>
              <a:rPr lang="en" sz="2133" i="1" dirty="0">
                <a:solidFill>
                  <a:schemeClr val="dk1"/>
                </a:solidFill>
                <a:latin typeface="+mn-lt"/>
                <a:ea typeface="Nunito"/>
                <a:cs typeface="Arial" panose="020B0604020202020204" pitchFamily="34" charset="0"/>
                <a:sym typeface="Nunito"/>
              </a:rPr>
              <a:t>Out-of-State Placement LEA Administrator</a:t>
            </a:r>
            <a:r>
              <a:rPr lang="en" sz="2133" i="1" dirty="0">
                <a:solidFill>
                  <a:schemeClr val="dk1"/>
                </a:solidFill>
                <a:latin typeface="+mn-lt"/>
              </a:rPr>
              <a:t> permissions for users right now (using the same process as before this training).</a:t>
            </a:r>
            <a:endParaRPr sz="2133" i="1" dirty="0">
              <a:solidFill>
                <a:schemeClr val="dk1"/>
              </a:solidFill>
              <a:latin typeface="+mn-lt"/>
            </a:endParaRPr>
          </a:p>
          <a:p>
            <a:pPr indent="-465655">
              <a:lnSpc>
                <a:spcPct val="114000"/>
              </a:lnSpc>
              <a:spcAft>
                <a:spcPts val="800"/>
              </a:spcAft>
              <a:buClr>
                <a:schemeClr val="dk1"/>
              </a:buClr>
              <a:buSzPts val="1900"/>
              <a:buChar char="❏"/>
            </a:pPr>
            <a:r>
              <a:rPr lang="en" sz="2667" dirty="0">
                <a:solidFill>
                  <a:schemeClr val="dk1"/>
                </a:solidFill>
              </a:rPr>
              <a:t>Email address between EdPortal/SIS/ACHIEVE </a:t>
            </a:r>
            <a:r>
              <a:rPr lang="en" sz="2667" b="1" u="sng" dirty="0">
                <a:solidFill>
                  <a:schemeClr val="dk1"/>
                </a:solidFill>
              </a:rPr>
              <a:t>must be exact match</a:t>
            </a:r>
            <a:endParaRPr dirty="0">
              <a:latin typeface="+mn-lt"/>
            </a:endParaRPr>
          </a:p>
        </p:txBody>
      </p:sp>
      <p:sp>
        <p:nvSpPr>
          <p:cNvPr id="171" name="Google Shape;171;p23"/>
          <p:cNvSpPr txBox="1">
            <a:spLocks noGrp="1"/>
          </p:cNvSpPr>
          <p:nvPr>
            <p:ph type="sldNum" idx="12"/>
          </p:nvPr>
        </p:nvSpPr>
        <p:spPr>
          <a:xfrm>
            <a:off x="8915767" y="6217633"/>
            <a:ext cx="3112400" cy="524800"/>
          </a:xfrm>
          <a:prstGeom prst="rect">
            <a:avLst/>
          </a:prstGeom>
        </p:spPr>
        <p:txBody>
          <a:bodyPr spcFirstLastPara="1" wrap="square" lIns="121900" tIns="121900" rIns="121900" bIns="121900" anchor="ctr" anchorCtr="0">
            <a:noAutofit/>
          </a:bodyPr>
          <a:lstStyle/>
          <a:p>
            <a:pPr algn="r"/>
            <a:r>
              <a:rPr lang="en" dirty="0"/>
              <a:t>ACHIEVE  </a:t>
            </a:r>
            <a:r>
              <a:rPr lang="en" dirty="0">
                <a:solidFill>
                  <a:srgbClr val="A8BADB"/>
                </a:solidFill>
              </a:rPr>
              <a:t>|</a:t>
            </a:r>
            <a:r>
              <a:rPr lang="en" dirty="0"/>
              <a:t>  Iowa IDEA</a:t>
            </a:r>
            <a:r>
              <a:rPr lang="en" b="0" dirty="0">
                <a:solidFill>
                  <a:srgbClr val="000000"/>
                </a:solidFill>
              </a:rPr>
              <a:t>    </a:t>
            </a:r>
            <a:fld id="{00000000-1234-1234-1234-123412341234}" type="slidenum">
              <a:rPr lang="en" b="0">
                <a:solidFill>
                  <a:srgbClr val="000000"/>
                </a:solidFill>
              </a:rPr>
              <a:pPr algn="r"/>
              <a:t>9</a:t>
            </a:fld>
            <a:endParaRPr b="0" dirty="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3069</Words>
  <Application>Microsoft Office PowerPoint</Application>
  <PresentationFormat>Widescreen</PresentationFormat>
  <Paragraphs>236</Paragraphs>
  <Slides>36</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Nunito</vt:lpstr>
      <vt:lpstr>Proxima Nova</vt:lpstr>
      <vt:lpstr>Roboto</vt:lpstr>
      <vt:lpstr>Simple Light</vt:lpstr>
      <vt:lpstr>LEA User Manager Training</vt:lpstr>
      <vt:lpstr>Introducing Today’s Speakers</vt:lpstr>
      <vt:lpstr>Background: General Supervision Tools</vt:lpstr>
      <vt:lpstr>ACHIEVE LEA User Manager</vt:lpstr>
      <vt:lpstr>Q &amp; A (1)</vt:lpstr>
      <vt:lpstr>LEA User Manager - Start Date for Access</vt:lpstr>
      <vt:lpstr>LEA User Manager - Contacts</vt:lpstr>
      <vt:lpstr>Access to ACHIEVE (1)</vt:lpstr>
      <vt:lpstr>Access to ACHIEVE (2)</vt:lpstr>
      <vt:lpstr>Tracking Staff to Assign</vt:lpstr>
      <vt:lpstr>Q &amp; A (2)</vt:lpstr>
      <vt:lpstr>Navigation of User Management (1)</vt:lpstr>
      <vt:lpstr>Navigation of User Management (2)</vt:lpstr>
      <vt:lpstr>User Management Pagination </vt:lpstr>
      <vt:lpstr>Administration/User Management (1)</vt:lpstr>
      <vt:lpstr>Administration/User Management (2)</vt:lpstr>
      <vt:lpstr>Search for Users (active/inactive) (1)</vt:lpstr>
      <vt:lpstr>Search for Users (active/inactive) (2)</vt:lpstr>
      <vt:lpstr>Filter Results</vt:lpstr>
      <vt:lpstr>Add New Users</vt:lpstr>
      <vt:lpstr>Add General Supervision (GS) Role(s)</vt:lpstr>
      <vt:lpstr>Assign General Supervision (GS) Role(s)</vt:lpstr>
      <vt:lpstr>Assign General Supervision Role(s) Location</vt:lpstr>
      <vt:lpstr>General Supervision (GS) Role(s) (1)</vt:lpstr>
      <vt:lpstr>General Supervision (GS) Role(s) (2)</vt:lpstr>
      <vt:lpstr>Q &amp; A (3)</vt:lpstr>
      <vt:lpstr>Quick Access Menu for User Record</vt:lpstr>
      <vt:lpstr>No Quick Access Menu for User Roles</vt:lpstr>
      <vt:lpstr>Edit/Delete Role within Locational Assignment</vt:lpstr>
      <vt:lpstr>End of Year - Inactivating Users (1)</vt:lpstr>
      <vt:lpstr>End of Year - Inactivating Users (2)</vt:lpstr>
      <vt:lpstr>End of Year - Inactivating Users (3)</vt:lpstr>
      <vt:lpstr>ACHIEVE Support Request (Tickets)</vt:lpstr>
      <vt:lpstr>Q &amp; A (4)</vt:lpstr>
      <vt:lpstr>Additional Information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 User Manager Training</dc:title>
  <dc:creator>Grundmeier, Shannon [IDOE]</dc:creator>
  <cp:lastModifiedBy>Grundmeier, Shannon [IDOE]</cp:lastModifiedBy>
  <cp:revision>11</cp:revision>
  <dcterms:created xsi:type="dcterms:W3CDTF">2025-09-24T10:21:40Z</dcterms:created>
  <dcterms:modified xsi:type="dcterms:W3CDTF">2025-09-24T11:41:42Z</dcterms:modified>
</cp:coreProperties>
</file>