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41"/>
  </p:notesMasterIdLst>
  <p:sldIdLst>
    <p:sldId id="256" r:id="rId2"/>
    <p:sldId id="296" r:id="rId3"/>
    <p:sldId id="257" r:id="rId4"/>
    <p:sldId id="258" r:id="rId5"/>
    <p:sldId id="259" r:id="rId6"/>
    <p:sldId id="260" r:id="rId7"/>
    <p:sldId id="261" r:id="rId8"/>
    <p:sldId id="262" r:id="rId9"/>
    <p:sldId id="263" r:id="rId10"/>
    <p:sldId id="295"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4" r:id="rId38"/>
    <p:sldId id="292" r:id="rId39"/>
    <p:sldId id="293"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50" autoAdjust="0"/>
  </p:normalViewPr>
  <p:slideViewPr>
    <p:cSldViewPr snapToGrid="0">
      <p:cViewPr varScale="1">
        <p:scale>
          <a:sx n="77" d="100"/>
          <a:sy n="77" d="100"/>
        </p:scale>
        <p:origin x="5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9c285ac60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000" dirty="0">
              <a:solidFill>
                <a:schemeClr val="dk1"/>
              </a:solidFill>
            </a:endParaRPr>
          </a:p>
        </p:txBody>
      </p:sp>
      <p:sp>
        <p:nvSpPr>
          <p:cNvPr id="97" name="Google Shape;97;g379c285ac60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78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9c285ac60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
        <p:nvSpPr>
          <p:cNvPr id="104" name="Google Shape;104;g379c285ac6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9c285ac6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
        <p:nvSpPr>
          <p:cNvPr id="120" name="Google Shape;120;g379c285ac6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9c285ac60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p:txBody>
      </p:sp>
      <p:sp>
        <p:nvSpPr>
          <p:cNvPr id="129" name="Google Shape;129;g379c285ac60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9c285ac60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
        <p:nvSpPr>
          <p:cNvPr id="138" name="Google Shape;138;g379c285ac60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79c285ac60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p:txBody>
      </p:sp>
      <p:sp>
        <p:nvSpPr>
          <p:cNvPr id="148" name="Google Shape;148;g379c285ac60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9c285ac60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p:txBody>
      </p:sp>
      <p:sp>
        <p:nvSpPr>
          <p:cNvPr id="159" name="Google Shape;159;g379c285ac60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9c285ac60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p:txBody>
      </p:sp>
      <p:sp>
        <p:nvSpPr>
          <p:cNvPr id="173" name="Google Shape;173;g379c285ac60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9c285ac60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p:txBody>
      </p:sp>
      <p:sp>
        <p:nvSpPr>
          <p:cNvPr id="183" name="Google Shape;183;g379c285ac60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79c285ac60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p:txBody>
      </p:sp>
      <p:sp>
        <p:nvSpPr>
          <p:cNvPr id="193" name="Google Shape;193;g379c285ac60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71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9c285ac60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79c285ac60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0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9c285ac60_2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p:txBody>
      </p:sp>
      <p:sp>
        <p:nvSpPr>
          <p:cNvPr id="208" name="Google Shape;208;g379c285ac60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9c285ac60_2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1000"/>
              </a:spcAft>
              <a:buClr>
                <a:schemeClr val="dk1"/>
              </a:buClr>
              <a:buSzPts val="1100"/>
              <a:buFont typeface="Arial"/>
              <a:buNone/>
            </a:pPr>
            <a:endParaRPr lang="en-US" sz="1200" dirty="0">
              <a:solidFill>
                <a:schemeClr val="dk1"/>
              </a:solidFill>
            </a:endParaRPr>
          </a:p>
        </p:txBody>
      </p:sp>
      <p:sp>
        <p:nvSpPr>
          <p:cNvPr id="214" name="Google Shape;214;g379c285ac60_2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9c285ac60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79c285ac60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79c285ac60_2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lang="en-US" sz="1200" dirty="0">
              <a:solidFill>
                <a:schemeClr val="dk1"/>
              </a:solidFill>
            </a:endParaRPr>
          </a:p>
        </p:txBody>
      </p:sp>
      <p:sp>
        <p:nvSpPr>
          <p:cNvPr id="235" name="Google Shape;235;g379c285ac60_2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79c285ac60_2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endParaRPr lang="en-US" sz="1200" dirty="0">
              <a:solidFill>
                <a:schemeClr val="dk1"/>
              </a:solidFill>
            </a:endParaRPr>
          </a:p>
        </p:txBody>
      </p:sp>
      <p:sp>
        <p:nvSpPr>
          <p:cNvPr id="243" name="Google Shape;243;g379c285ac60_2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79c285ac60_2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endParaRPr lang="en-US" sz="1200" dirty="0">
              <a:solidFill>
                <a:schemeClr val="dk1"/>
              </a:solidFill>
            </a:endParaRPr>
          </a:p>
        </p:txBody>
      </p:sp>
      <p:sp>
        <p:nvSpPr>
          <p:cNvPr id="251" name="Google Shape;251;g379c285ac60_2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79c285ac60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79c285ac60_2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endParaRPr lang="en-US" sz="1200"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7d08f28866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7d08f28866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79c285ac60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79c285ac60_2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79c285ac60_2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282" name="Google Shape;282;g379c285ac60_2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79c285ac60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79c285ac60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trike="sngStrik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79c285ac60_2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7" name="Google Shape;297;g379c285ac60_2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79c285ac60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79c285ac60_2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7d856bb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dirty="0"/>
          </a:p>
        </p:txBody>
      </p:sp>
      <p:sp>
        <p:nvSpPr>
          <p:cNvPr id="318" name="Google Shape;318;g37d856bb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7d856bb5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7d856bb57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i="1" dirty="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79c285ac60_2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79c285ac60_2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79c285ac60_2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79c285ac60_2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1571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43" name="Google Shape;3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50" name="Google Shape;3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9c285ac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9c285ac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82f09c339b_2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endParaRPr>
          </a:p>
        </p:txBody>
      </p:sp>
      <p:sp>
        <p:nvSpPr>
          <p:cNvPr id="66" name="Google Shape;66;g382f09c339b_2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9c285ac6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79c285ac6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9c285ac6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79c285ac6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9c285ac6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
        <p:nvSpPr>
          <p:cNvPr id="85" name="Google Shape;85;g379c285ac60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82f09c339b_25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91" name="Google Shape;91;g382f09c339b_25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3617A"/>
              </a:buClr>
              <a:buSzPts val="4500"/>
              <a:buFont typeface="Arial"/>
              <a:buNone/>
              <a:defRPr sz="4500" b="1">
                <a:solidFill>
                  <a:srgbClr val="0361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3617A"/>
              </a:buClr>
              <a:buSzPts val="2400"/>
              <a:buNone/>
              <a:defRPr sz="2400" b="1">
                <a:solidFill>
                  <a:srgbClr val="03617A"/>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2"/>
          <p:cNvPicPr preferRelativeResize="0"/>
          <p:nvPr/>
        </p:nvPicPr>
        <p:blipFill rotWithShape="1">
          <a:blip r:embed="rId2">
            <a:alphaModFix/>
          </a:blip>
          <a:srcRect/>
          <a:stretch/>
        </p:blipFill>
        <p:spPr>
          <a:xfrm>
            <a:off x="11690" y="6429983"/>
            <a:ext cx="12192000" cy="4280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3"/>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7"/>
        <p:cNvGrpSpPr/>
        <p:nvPr/>
      </p:nvGrpSpPr>
      <p:grpSpPr>
        <a:xfrm>
          <a:off x="0" y="0"/>
          <a:ext cx="0" cy="0"/>
          <a:chOff x="0" y="0"/>
          <a:chExt cx="0" cy="0"/>
        </a:xfrm>
      </p:grpSpPr>
      <p:sp>
        <p:nvSpPr>
          <p:cNvPr id="18" name="Google Shape;18;p4"/>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4"/>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4"/>
          <p:cNvPicPr preferRelativeResize="0"/>
          <p:nvPr/>
        </p:nvPicPr>
        <p:blipFill rotWithShape="1">
          <a:blip r:embed="rId2">
            <a:alphaModFix/>
          </a:blip>
          <a:srcRect/>
          <a:stretch/>
        </p:blipFill>
        <p:spPr>
          <a:xfrm>
            <a:off x="4182894" y="6429982"/>
            <a:ext cx="8009106" cy="4280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2"/>
        <p:cNvGrpSpPr/>
        <p:nvPr/>
      </p:nvGrpSpPr>
      <p:grpSpPr>
        <a:xfrm>
          <a:off x="0" y="0"/>
          <a:ext cx="0" cy="0"/>
          <a:chOff x="0" y="0"/>
          <a:chExt cx="0" cy="0"/>
        </a:xfrm>
      </p:grpSpPr>
      <p:sp>
        <p:nvSpPr>
          <p:cNvPr id="23" name="Google Shape;23;p5"/>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5"/>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5"/>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5"/>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 name="Google Shape;28;p5"/>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9" name="Google Shape;29;p5"/>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30"/>
        <p:cNvGrpSpPr/>
        <p:nvPr/>
      </p:nvGrpSpPr>
      <p:grpSpPr>
        <a:xfrm>
          <a:off x="0" y="0"/>
          <a:ext cx="0" cy="0"/>
          <a:chOff x="0" y="0"/>
          <a:chExt cx="0" cy="0"/>
        </a:xfrm>
      </p:grpSpPr>
      <p:sp>
        <p:nvSpPr>
          <p:cNvPr id="31" name="Google Shape;31;p6"/>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34" name="Google Shape;34;p6"/>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ducate.iowa.gov/pk-12/special-education/state-guidance/policy-practice-webinar-series-recording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specialedconnection.com/LrpSecStoryTool/servlet/GetCase?cite=78+IDELR+267"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iowaideainformation.org/special-education/procedural-safeguards/prior-written-notic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www.askresource.org/filesimages/ask%20info%20sheets/prior_written_notice.pdf" TargetMode="External"/><Relationship Id="rId4" Type="http://schemas.openxmlformats.org/officeDocument/2006/relationships/hyperlink" Target="https://www.askresource.org/filesimages/ask%20info%20sheets/sample_letter_requesting_prior_written_notic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7" descr="Graphic for the Special Education Policy and Practice Webinar Series."/>
          <p:cNvPicPr preferRelativeResize="0"/>
          <p:nvPr/>
        </p:nvPicPr>
        <p:blipFill rotWithShape="1">
          <a:blip r:embed="rId3">
            <a:alphaModFix/>
          </a:blip>
          <a:srcRect/>
          <a:stretch/>
        </p:blipFill>
        <p:spPr>
          <a:xfrm>
            <a:off x="277579" y="739425"/>
            <a:ext cx="11782265" cy="3392760"/>
          </a:xfrm>
          <a:prstGeom prst="rect">
            <a:avLst/>
          </a:prstGeom>
          <a:noFill/>
          <a:ln>
            <a:noFill/>
          </a:ln>
        </p:spPr>
      </p:pic>
      <p:pic>
        <p:nvPicPr>
          <p:cNvPr id="40" name="Google Shape;40;p7" descr="Logo for the Iowa Department of Education"/>
          <p:cNvPicPr preferRelativeResize="0"/>
          <p:nvPr/>
        </p:nvPicPr>
        <p:blipFill rotWithShape="1">
          <a:blip r:embed="rId4">
            <a:alphaModFix/>
          </a:blip>
          <a:srcRect/>
          <a:stretch/>
        </p:blipFill>
        <p:spPr>
          <a:xfrm>
            <a:off x="4030100" y="5738500"/>
            <a:ext cx="4131802" cy="380075"/>
          </a:xfrm>
          <a:prstGeom prst="rect">
            <a:avLst/>
          </a:prstGeom>
          <a:noFill/>
          <a:ln>
            <a:noFill/>
          </a:ln>
        </p:spPr>
      </p:pic>
      <p:sp>
        <p:nvSpPr>
          <p:cNvPr id="5" name="Title 4">
            <a:extLst>
              <a:ext uri="{FF2B5EF4-FFF2-40B4-BE49-F238E27FC236}">
                <a16:creationId xmlns:a16="http://schemas.microsoft.com/office/drawing/2014/main" id="{850781B5-AEF7-4C67-BCB0-F9207A0F098E}"/>
              </a:ext>
            </a:extLst>
          </p:cNvPr>
          <p:cNvSpPr>
            <a:spLocks noGrp="1"/>
          </p:cNvSpPr>
          <p:nvPr>
            <p:ph type="ctrTitle"/>
          </p:nvPr>
        </p:nvSpPr>
        <p:spPr>
          <a:xfrm>
            <a:off x="277579" y="3793880"/>
            <a:ext cx="11636841" cy="1537349"/>
          </a:xfrm>
        </p:spPr>
        <p:txBody>
          <a:bodyPr>
            <a:normAutofit/>
          </a:bodyPr>
          <a:lstStyle/>
          <a:p>
            <a:pPr lvl="0"/>
            <a:r>
              <a:rPr lang="en-US" sz="3200" i="1" dirty="0"/>
              <a:t>ACHIEVE - General Supervision</a:t>
            </a:r>
            <a:br>
              <a:rPr lang="en-US" sz="3200" i="1" dirty="0"/>
            </a:br>
            <a:r>
              <a:rPr lang="en-US" sz="3200" i="1" dirty="0"/>
              <a:t>&amp;</a:t>
            </a:r>
            <a:br>
              <a:rPr lang="en-US" sz="3200" i="1" dirty="0"/>
            </a:br>
            <a:r>
              <a:rPr lang="en-US" sz="3200" i="1" dirty="0"/>
              <a:t>Prior Written Notice</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3" name="Title 2">
            <a:extLst>
              <a:ext uri="{FF2B5EF4-FFF2-40B4-BE49-F238E27FC236}">
                <a16:creationId xmlns:a16="http://schemas.microsoft.com/office/drawing/2014/main" id="{01701B97-67D5-473B-AA2A-5FC9CE1CF543}"/>
              </a:ext>
            </a:extLst>
          </p:cNvPr>
          <p:cNvSpPr>
            <a:spLocks noGrp="1"/>
          </p:cNvSpPr>
          <p:nvPr>
            <p:ph type="title"/>
          </p:nvPr>
        </p:nvSpPr>
        <p:spPr/>
        <p:txBody>
          <a:bodyPr/>
          <a:lstStyle/>
          <a:p>
            <a:r>
              <a:rPr lang="en-US" dirty="0"/>
              <a:t>ACHIEVE Reports</a:t>
            </a:r>
          </a:p>
        </p:txBody>
      </p:sp>
      <p:sp>
        <p:nvSpPr>
          <p:cNvPr id="99" name="Google Shape;99;p15"/>
          <p:cNvSpPr txBox="1">
            <a:spLocks noGrp="1"/>
          </p:cNvSpPr>
          <p:nvPr>
            <p:ph type="body" idx="1"/>
          </p:nvPr>
        </p:nvSpPr>
        <p:spPr/>
        <p:txBody>
          <a:bodyPr/>
          <a:lstStyle/>
          <a:p>
            <a:pPr marL="50800" lvl="0" indent="0">
              <a:buNone/>
            </a:pPr>
            <a:r>
              <a:rPr lang="en-US" dirty="0"/>
              <a:t>The special education data found in these reports will help determine if there are concerns that should be addressed.</a:t>
            </a:r>
          </a:p>
          <a:p>
            <a:pPr marL="50800" lvl="0" indent="0">
              <a:buNone/>
            </a:pPr>
            <a:endParaRPr lang="en-US" dirty="0"/>
          </a:p>
          <a:p>
            <a:pPr marL="50800" lvl="0" indent="0">
              <a:buNone/>
            </a:pPr>
            <a:r>
              <a:rPr lang="en-US" dirty="0"/>
              <a:t>Using ACHIEVE reports on a regular basis will help identify areas that might be a focus of continuous improvement.</a:t>
            </a:r>
          </a:p>
        </p:txBody>
      </p:sp>
      <p:sp>
        <p:nvSpPr>
          <p:cNvPr id="101" name="Google Shape;101;p15"/>
          <p:cNvSpPr txBox="1"/>
          <p:nvPr/>
        </p:nvSpPr>
        <p:spPr>
          <a:xfrm>
            <a:off x="4505533" y="657900"/>
            <a:ext cx="7103100" cy="1227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2700" b="1" dirty="0">
                <a:solidFill>
                  <a:schemeClr val="dk1"/>
                </a:solidFill>
              </a:rPr>
              <a:t>Why is it Important to Pull Reports</a:t>
            </a:r>
            <a:endParaRPr sz="2700" b="1" dirty="0">
              <a:solidFill>
                <a:schemeClr val="dk1"/>
              </a:solidFill>
            </a:endParaRPr>
          </a:p>
          <a:p>
            <a:pPr marL="0" lvl="0" indent="0" algn="ctr" rtl="0">
              <a:lnSpc>
                <a:spcPct val="115000"/>
              </a:lnSpc>
              <a:spcBef>
                <a:spcPts val="0"/>
              </a:spcBef>
              <a:spcAft>
                <a:spcPts val="0"/>
              </a:spcAft>
              <a:buNone/>
            </a:pPr>
            <a:r>
              <a:rPr lang="en-US" sz="2700" b="1" dirty="0">
                <a:solidFill>
                  <a:schemeClr val="dk1"/>
                </a:solidFill>
              </a:rPr>
              <a:t>in ACHIEVE?</a:t>
            </a:r>
            <a:endParaRPr sz="2700" b="1" dirty="0">
              <a:solidFill>
                <a:schemeClr val="dk1"/>
              </a:solidFill>
            </a:endParaRPr>
          </a:p>
        </p:txBody>
      </p:sp>
    </p:spTree>
    <p:extLst>
      <p:ext uri="{BB962C8B-B14F-4D97-AF65-F5344CB8AC3E}">
        <p14:creationId xmlns:p14="http://schemas.microsoft.com/office/powerpoint/2010/main" val="30625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2284" y="3"/>
            <a:ext cx="15026400" cy="98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ACHIEVE Reports</a:t>
            </a:r>
            <a:endParaRPr/>
          </a:p>
        </p:txBody>
      </p:sp>
      <p:pic>
        <p:nvPicPr>
          <p:cNvPr id="107" name="Google Shape;107;p16" descr="Logo of an infinity loop with the duties of general supervision shown on it." title="image.png"/>
          <p:cNvPicPr preferRelativeResize="0"/>
          <p:nvPr/>
        </p:nvPicPr>
        <p:blipFill>
          <a:blip r:embed="rId3">
            <a:alphaModFix/>
          </a:blip>
          <a:stretch>
            <a:fillRect/>
          </a:stretch>
        </p:blipFill>
        <p:spPr>
          <a:xfrm>
            <a:off x="2186633" y="1229598"/>
            <a:ext cx="7818731" cy="4398799"/>
          </a:xfrm>
          <a:prstGeom prst="rect">
            <a:avLst/>
          </a:prstGeom>
          <a:noFill/>
          <a:ln>
            <a:noFill/>
          </a:ln>
        </p:spPr>
      </p:pic>
      <p:sp>
        <p:nvSpPr>
          <p:cNvPr id="108" name="Google Shape;108;p16"/>
          <p:cNvSpPr txBox="1"/>
          <p:nvPr/>
        </p:nvSpPr>
        <p:spPr>
          <a:xfrm>
            <a:off x="1104400" y="1229600"/>
            <a:ext cx="3474000" cy="737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b="1">
                <a:solidFill>
                  <a:schemeClr val="dk1"/>
                </a:solidFill>
              </a:rPr>
              <a:t>Awareness /</a:t>
            </a:r>
            <a:endParaRPr sz="2100" b="1">
              <a:solidFill>
                <a:schemeClr val="dk1"/>
              </a:solidFill>
            </a:endParaRPr>
          </a:p>
          <a:p>
            <a:pPr marL="0" lvl="0" indent="0" algn="l" rtl="0">
              <a:spcBef>
                <a:spcPts val="0"/>
              </a:spcBef>
              <a:spcAft>
                <a:spcPts val="0"/>
              </a:spcAft>
              <a:buNone/>
            </a:pPr>
            <a:r>
              <a:rPr lang="en-US" sz="2100" b="1">
                <a:solidFill>
                  <a:schemeClr val="dk1"/>
                </a:solidFill>
              </a:rPr>
              <a:t>Understanding</a:t>
            </a:r>
            <a:endParaRPr sz="2100" b="1">
              <a:solidFill>
                <a:schemeClr val="dk1"/>
              </a:solidFill>
            </a:endParaRPr>
          </a:p>
        </p:txBody>
      </p:sp>
      <p:sp>
        <p:nvSpPr>
          <p:cNvPr id="109" name="Google Shape;109;p16"/>
          <p:cNvSpPr txBox="1"/>
          <p:nvPr/>
        </p:nvSpPr>
        <p:spPr>
          <a:xfrm>
            <a:off x="8894900" y="5467200"/>
            <a:ext cx="3474000" cy="737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b="1">
                <a:solidFill>
                  <a:schemeClr val="dk1"/>
                </a:solidFill>
              </a:rPr>
              <a:t>Determine Concerns</a:t>
            </a:r>
            <a:endParaRPr sz="2100" b="1">
              <a:solidFill>
                <a:schemeClr val="dk1"/>
              </a:solidFill>
            </a:endParaRPr>
          </a:p>
        </p:txBody>
      </p:sp>
      <p:sp>
        <p:nvSpPr>
          <p:cNvPr id="110" name="Google Shape;110;p16"/>
          <p:cNvSpPr txBox="1"/>
          <p:nvPr/>
        </p:nvSpPr>
        <p:spPr>
          <a:xfrm>
            <a:off x="9511525" y="1662700"/>
            <a:ext cx="1917300" cy="520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b="1">
                <a:solidFill>
                  <a:schemeClr val="dk1"/>
                </a:solidFill>
              </a:rPr>
              <a:t>Deeper Dive</a:t>
            </a:r>
            <a:endParaRPr sz="2100" b="1">
              <a:solidFill>
                <a:schemeClr val="dk1"/>
              </a:solidFill>
            </a:endParaRPr>
          </a:p>
        </p:txBody>
      </p:sp>
      <p:sp>
        <p:nvSpPr>
          <p:cNvPr id="111" name="Google Shape;111;p16"/>
          <p:cNvSpPr txBox="1"/>
          <p:nvPr/>
        </p:nvSpPr>
        <p:spPr>
          <a:xfrm>
            <a:off x="4610967" y="5754400"/>
            <a:ext cx="3474000" cy="737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b="1">
                <a:solidFill>
                  <a:schemeClr val="dk1"/>
                </a:solidFill>
              </a:rPr>
              <a:t>Address Concerns</a:t>
            </a:r>
            <a:endParaRPr sz="2100" b="1">
              <a:solidFill>
                <a:schemeClr val="dk1"/>
              </a:solidFill>
            </a:endParaRPr>
          </a:p>
        </p:txBody>
      </p:sp>
      <p:sp>
        <p:nvSpPr>
          <p:cNvPr id="112" name="Google Shape;112;p16"/>
          <p:cNvSpPr txBox="1"/>
          <p:nvPr/>
        </p:nvSpPr>
        <p:spPr>
          <a:xfrm>
            <a:off x="666000" y="5387600"/>
            <a:ext cx="2826000" cy="824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100" b="1">
                <a:solidFill>
                  <a:schemeClr val="dk1"/>
                </a:solidFill>
              </a:rPr>
              <a:t>Create Consistency</a:t>
            </a:r>
            <a:endParaRPr sz="2100" b="1">
              <a:solidFill>
                <a:schemeClr val="dk1"/>
              </a:solidFill>
            </a:endParaRPr>
          </a:p>
        </p:txBody>
      </p:sp>
      <p:sp>
        <p:nvSpPr>
          <p:cNvPr id="113" name="Google Shape;113;p16">
            <a:extLst>
              <a:ext uri="{C183D7F6-B498-43B3-948B-1728B52AA6E4}">
                <adec:decorative xmlns:adec="http://schemas.microsoft.com/office/drawing/2017/decorative" val="1"/>
              </a:ext>
            </a:extLst>
          </p:cNvPr>
          <p:cNvSpPr/>
          <p:nvPr/>
        </p:nvSpPr>
        <p:spPr>
          <a:xfrm rot="-1433284">
            <a:off x="8548507" y="2129777"/>
            <a:ext cx="1008270" cy="338202"/>
          </a:xfrm>
          <a:prstGeom prst="rightArrow">
            <a:avLst>
              <a:gd name="adj1" fmla="val 50000"/>
              <a:gd name="adj2" fmla="val 50000"/>
            </a:avLst>
          </a:prstGeom>
          <a:solidFill>
            <a:srgbClr val="03617A"/>
          </a:solidFill>
          <a:ln w="12700" cap="flat" cmpd="sng">
            <a:solidFill>
              <a:schemeClr val="dk2"/>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14" name="Google Shape;114;p16">
            <a:extLst>
              <a:ext uri="{C183D7F6-B498-43B3-948B-1728B52AA6E4}">
                <adec:decorative xmlns:adec="http://schemas.microsoft.com/office/drawing/2017/decorative" val="1"/>
              </a:ext>
            </a:extLst>
          </p:cNvPr>
          <p:cNvSpPr/>
          <p:nvPr/>
        </p:nvSpPr>
        <p:spPr>
          <a:xfrm rot="-9199235">
            <a:off x="3189877" y="2003032"/>
            <a:ext cx="1008245" cy="338229"/>
          </a:xfrm>
          <a:prstGeom prst="rightArrow">
            <a:avLst>
              <a:gd name="adj1" fmla="val 50000"/>
              <a:gd name="adj2" fmla="val 50000"/>
            </a:avLst>
          </a:prstGeom>
          <a:solidFill>
            <a:srgbClr val="D9E288"/>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15" name="Google Shape;115;p16">
            <a:extLst>
              <a:ext uri="{C183D7F6-B498-43B3-948B-1728B52AA6E4}">
                <adec:decorative xmlns:adec="http://schemas.microsoft.com/office/drawing/2017/decorative" val="1"/>
              </a:ext>
            </a:extLst>
          </p:cNvPr>
          <p:cNvSpPr/>
          <p:nvPr/>
        </p:nvSpPr>
        <p:spPr>
          <a:xfrm rot="1895177">
            <a:off x="8335030" y="5051047"/>
            <a:ext cx="1008626" cy="338200"/>
          </a:xfrm>
          <a:prstGeom prst="rightArrow">
            <a:avLst>
              <a:gd name="adj1" fmla="val 50000"/>
              <a:gd name="adj2" fmla="val 50000"/>
            </a:avLst>
          </a:prstGeom>
          <a:solidFill>
            <a:srgbClr val="8FDBCC"/>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16" name="Google Shape;116;p16">
            <a:extLst>
              <a:ext uri="{C183D7F6-B498-43B3-948B-1728B52AA6E4}">
                <adec:decorative xmlns:adec="http://schemas.microsoft.com/office/drawing/2017/decorative" val="1"/>
              </a:ext>
            </a:extLst>
          </p:cNvPr>
          <p:cNvSpPr/>
          <p:nvPr/>
        </p:nvSpPr>
        <p:spPr>
          <a:xfrm rot="8863962">
            <a:off x="3199175" y="5051137"/>
            <a:ext cx="1008673" cy="338325"/>
          </a:xfrm>
          <a:prstGeom prst="rightArrow">
            <a:avLst>
              <a:gd name="adj1" fmla="val 50000"/>
              <a:gd name="adj2" fmla="val 50000"/>
            </a:avLst>
          </a:prstGeom>
          <a:solidFill>
            <a:srgbClr val="B8E1DA"/>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17" name="Google Shape;117;p16">
            <a:extLst>
              <a:ext uri="{C183D7F6-B498-43B3-948B-1728B52AA6E4}">
                <adec:decorative xmlns:adec="http://schemas.microsoft.com/office/drawing/2017/decorative" val="1"/>
              </a:ext>
            </a:extLst>
          </p:cNvPr>
          <p:cNvSpPr/>
          <p:nvPr/>
        </p:nvSpPr>
        <p:spPr>
          <a:xfrm rot="5398978">
            <a:off x="5843411" y="5143391"/>
            <a:ext cx="1008900" cy="338100"/>
          </a:xfrm>
          <a:prstGeom prst="rightArrow">
            <a:avLst>
              <a:gd name="adj1" fmla="val 50000"/>
              <a:gd name="adj2" fmla="val 50000"/>
            </a:avLst>
          </a:prstGeom>
          <a:solidFill>
            <a:srgbClr val="EAB854"/>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52275" y="0"/>
            <a:ext cx="11000400" cy="72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Accessing the Report - Overdue Plans</a:t>
            </a:r>
            <a:endParaRPr/>
          </a:p>
        </p:txBody>
      </p:sp>
      <p:sp>
        <p:nvSpPr>
          <p:cNvPr id="123" name="Google Shape;123;p17"/>
          <p:cNvSpPr txBox="1">
            <a:spLocks noGrp="1"/>
          </p:cNvSpPr>
          <p:nvPr>
            <p:ph type="body" idx="1"/>
          </p:nvPr>
        </p:nvSpPr>
        <p:spPr>
          <a:xfrm>
            <a:off x="461000" y="1069200"/>
            <a:ext cx="6981300" cy="727800"/>
          </a:xfrm>
          <a:prstGeom prst="rect">
            <a:avLst/>
          </a:prstGeom>
          <a:noFill/>
          <a:ln>
            <a:noFill/>
          </a:ln>
        </p:spPr>
        <p:txBody>
          <a:bodyPr spcFirstLastPara="1" wrap="square" lIns="91425" tIns="45700" rIns="91425" bIns="45700" anchor="t" anchorCtr="0">
            <a:noAutofit/>
          </a:bodyPr>
          <a:lstStyle/>
          <a:p>
            <a:pPr marL="609600" lvl="0" indent="-476250" algn="l" rtl="0">
              <a:lnSpc>
                <a:spcPct val="115000"/>
              </a:lnSpc>
              <a:spcBef>
                <a:spcPts val="0"/>
              </a:spcBef>
              <a:spcAft>
                <a:spcPts val="0"/>
              </a:spcAft>
              <a:buSzPts val="2700"/>
              <a:buChar char="❖"/>
            </a:pPr>
            <a:r>
              <a:rPr lang="en-US" sz="2700"/>
              <a:t>Where is the report?</a:t>
            </a:r>
            <a:endParaRPr sz="2700"/>
          </a:p>
          <a:p>
            <a:pPr marL="1219200" lvl="0" indent="0" algn="l" rtl="0">
              <a:lnSpc>
                <a:spcPct val="115000"/>
              </a:lnSpc>
              <a:spcBef>
                <a:spcPts val="1300"/>
              </a:spcBef>
              <a:spcAft>
                <a:spcPts val="1300"/>
              </a:spcAft>
              <a:buNone/>
            </a:pPr>
            <a:endParaRPr sz="2700"/>
          </a:p>
        </p:txBody>
      </p:sp>
      <p:grpSp>
        <p:nvGrpSpPr>
          <p:cNvPr id="124" name="Google Shape;124;p17" descr="ACHIEVE screenshot"/>
          <p:cNvGrpSpPr/>
          <p:nvPr/>
        </p:nvGrpSpPr>
        <p:grpSpPr>
          <a:xfrm>
            <a:off x="460988" y="2093253"/>
            <a:ext cx="11269718" cy="3323126"/>
            <a:chOff x="345750" y="1407900"/>
            <a:chExt cx="8452500" cy="2492407"/>
          </a:xfrm>
        </p:grpSpPr>
        <p:pic>
          <p:nvPicPr>
            <p:cNvPr id="125" name="Google Shape;125;p17" descr="An image from ACHIEVE.  ACHIEVE is Iowa’s online system to support implementation of the Individuals with Disabilities Education Act (IDEA)"/>
            <p:cNvPicPr preferRelativeResize="0"/>
            <p:nvPr/>
          </p:nvPicPr>
          <p:blipFill>
            <a:blip r:embed="rId3">
              <a:alphaModFix/>
            </a:blip>
            <a:stretch>
              <a:fillRect/>
            </a:stretch>
          </p:blipFill>
          <p:spPr>
            <a:xfrm>
              <a:off x="345750" y="1407900"/>
              <a:ext cx="8452500" cy="2492407"/>
            </a:xfrm>
            <a:prstGeom prst="rect">
              <a:avLst/>
            </a:prstGeom>
            <a:no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pic>
        <p:sp>
          <p:nvSpPr>
            <p:cNvPr id="126" name="Google Shape;126;p17"/>
            <p:cNvSpPr/>
            <p:nvPr/>
          </p:nvSpPr>
          <p:spPr>
            <a:xfrm>
              <a:off x="1078300" y="3047975"/>
              <a:ext cx="488700" cy="244500"/>
            </a:xfrm>
            <a:prstGeom prst="leftArrow">
              <a:avLst>
                <a:gd name="adj1" fmla="val 50000"/>
                <a:gd name="adj2" fmla="val 50000"/>
              </a:avLst>
            </a:prstGeom>
            <a:solidFill>
              <a:srgbClr val="FF0000"/>
            </a:solid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452275" y="0"/>
            <a:ext cx="10988100" cy="71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Accessing the Report - Overdue Plans</a:t>
            </a:r>
            <a:endParaRPr/>
          </a:p>
        </p:txBody>
      </p:sp>
      <p:sp>
        <p:nvSpPr>
          <p:cNvPr id="132" name="Google Shape;132;p18"/>
          <p:cNvSpPr txBox="1">
            <a:spLocks noGrp="1"/>
          </p:cNvSpPr>
          <p:nvPr>
            <p:ph type="body" idx="1"/>
          </p:nvPr>
        </p:nvSpPr>
        <p:spPr>
          <a:xfrm>
            <a:off x="461000" y="1069200"/>
            <a:ext cx="6981300" cy="5126100"/>
          </a:xfrm>
          <a:prstGeom prst="rect">
            <a:avLst/>
          </a:prstGeom>
          <a:noFill/>
          <a:ln>
            <a:noFill/>
          </a:ln>
        </p:spPr>
        <p:txBody>
          <a:bodyPr spcFirstLastPara="1" wrap="square" lIns="91425" tIns="45700" rIns="91425" bIns="45700" anchor="t" anchorCtr="0">
            <a:noAutofit/>
          </a:bodyPr>
          <a:lstStyle/>
          <a:p>
            <a:pPr marL="609600" lvl="0" indent="-476250" algn="l" rtl="0">
              <a:lnSpc>
                <a:spcPct val="115000"/>
              </a:lnSpc>
              <a:spcBef>
                <a:spcPts val="0"/>
              </a:spcBef>
              <a:spcAft>
                <a:spcPts val="0"/>
              </a:spcAft>
              <a:buSzPts val="2700"/>
              <a:buChar char="❖"/>
            </a:pPr>
            <a:r>
              <a:rPr lang="en-US" sz="2700"/>
              <a:t>Where is the report?</a:t>
            </a:r>
            <a:endParaRPr sz="2700"/>
          </a:p>
          <a:p>
            <a:pPr marL="1219200" lvl="0" indent="0" algn="l" rtl="0">
              <a:lnSpc>
                <a:spcPct val="115000"/>
              </a:lnSpc>
              <a:spcBef>
                <a:spcPts val="1300"/>
              </a:spcBef>
              <a:spcAft>
                <a:spcPts val="1300"/>
              </a:spcAft>
              <a:buNone/>
            </a:pPr>
            <a:endParaRPr sz="2700"/>
          </a:p>
        </p:txBody>
      </p:sp>
      <p:grpSp>
        <p:nvGrpSpPr>
          <p:cNvPr id="133" name="Google Shape;133;p18" descr="ACHIEVE screenshot"/>
          <p:cNvGrpSpPr/>
          <p:nvPr/>
        </p:nvGrpSpPr>
        <p:grpSpPr>
          <a:xfrm>
            <a:off x="339192" y="1997633"/>
            <a:ext cx="11269718" cy="3268941"/>
            <a:chOff x="254400" y="1498263"/>
            <a:chExt cx="8452500" cy="2451767"/>
          </a:xfrm>
        </p:grpSpPr>
        <p:pic>
          <p:nvPicPr>
            <p:cNvPr id="134" name="Google Shape;134;p18" descr="An image from ACHIEVE.  ACHIEVE is Iowa’s online system to support implementation of the Individuals with Disabilities Education Act (IDEA)"/>
            <p:cNvPicPr preferRelativeResize="0"/>
            <p:nvPr/>
          </p:nvPicPr>
          <p:blipFill>
            <a:blip r:embed="rId3">
              <a:alphaModFix/>
            </a:blip>
            <a:stretch>
              <a:fillRect/>
            </a:stretch>
          </p:blipFill>
          <p:spPr>
            <a:xfrm>
              <a:off x="254400" y="1498263"/>
              <a:ext cx="8452500" cy="2451767"/>
            </a:xfrm>
            <a:prstGeom prst="rect">
              <a:avLst/>
            </a:prstGeom>
            <a:noFill/>
            <a:ln>
              <a:noFill/>
            </a:ln>
            <a:effectLst>
              <a:outerShdw blurRad="76200" dist="25400" dir="5400000" algn="bl" rotWithShape="0">
                <a:srgbClr val="000000">
                  <a:alpha val="50000"/>
                </a:srgbClr>
              </a:outerShdw>
            </a:effectLst>
          </p:spPr>
        </p:pic>
        <p:sp>
          <p:nvSpPr>
            <p:cNvPr id="135" name="Google Shape;135;p18"/>
            <p:cNvSpPr/>
            <p:nvPr/>
          </p:nvSpPr>
          <p:spPr>
            <a:xfrm>
              <a:off x="7389950" y="1786700"/>
              <a:ext cx="488700" cy="244500"/>
            </a:xfrm>
            <a:prstGeom prst="leftArrow">
              <a:avLst>
                <a:gd name="adj1" fmla="val 50000"/>
                <a:gd name="adj2" fmla="val 50000"/>
              </a:avLst>
            </a:prstGeom>
            <a:solidFill>
              <a:srgbClr val="FF0000"/>
            </a:solidFill>
            <a:ln w="12700" cap="flat" cmpd="sng">
              <a:solidFill>
                <a:schemeClr val="dk2"/>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452275" y="0"/>
            <a:ext cx="10951800" cy="75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Accessing the Report - Overdue Plans</a:t>
            </a:r>
            <a:endParaRPr/>
          </a:p>
        </p:txBody>
      </p:sp>
      <p:sp>
        <p:nvSpPr>
          <p:cNvPr id="141" name="Google Shape;141;p19"/>
          <p:cNvSpPr txBox="1">
            <a:spLocks noGrp="1"/>
          </p:cNvSpPr>
          <p:nvPr>
            <p:ph type="body" idx="1"/>
          </p:nvPr>
        </p:nvSpPr>
        <p:spPr>
          <a:xfrm>
            <a:off x="436000" y="1257068"/>
            <a:ext cx="6981300" cy="648000"/>
          </a:xfrm>
          <a:prstGeom prst="rect">
            <a:avLst/>
          </a:prstGeom>
          <a:noFill/>
          <a:ln>
            <a:noFill/>
          </a:ln>
        </p:spPr>
        <p:txBody>
          <a:bodyPr spcFirstLastPara="1" wrap="square" lIns="91425" tIns="45700" rIns="91425" bIns="45700" anchor="t" anchorCtr="0">
            <a:noAutofit/>
          </a:bodyPr>
          <a:lstStyle/>
          <a:p>
            <a:pPr marL="609600" lvl="0" indent="-476250" algn="l" rtl="0">
              <a:lnSpc>
                <a:spcPct val="115000"/>
              </a:lnSpc>
              <a:spcBef>
                <a:spcPts val="1300"/>
              </a:spcBef>
              <a:spcAft>
                <a:spcPts val="0"/>
              </a:spcAft>
              <a:buSzPts val="2700"/>
              <a:buChar char="❖"/>
            </a:pPr>
            <a:r>
              <a:rPr lang="en-US" sz="2700"/>
              <a:t>How do I generate the report?</a:t>
            </a:r>
            <a:endParaRPr sz="2700"/>
          </a:p>
          <a:p>
            <a:pPr marL="0" lvl="0" indent="0" algn="l" rtl="0">
              <a:lnSpc>
                <a:spcPct val="115000"/>
              </a:lnSpc>
              <a:spcBef>
                <a:spcPts val="0"/>
              </a:spcBef>
              <a:spcAft>
                <a:spcPts val="1300"/>
              </a:spcAft>
              <a:buNone/>
            </a:pPr>
            <a:endParaRPr sz="2700"/>
          </a:p>
        </p:txBody>
      </p:sp>
      <p:grpSp>
        <p:nvGrpSpPr>
          <p:cNvPr id="142" name="Google Shape;142;p19" descr="ACHIEVE screenshot"/>
          <p:cNvGrpSpPr/>
          <p:nvPr/>
        </p:nvGrpSpPr>
        <p:grpSpPr>
          <a:xfrm>
            <a:off x="460988" y="1999349"/>
            <a:ext cx="11269718" cy="4244187"/>
            <a:chOff x="345750" y="1499550"/>
            <a:chExt cx="8452500" cy="3183220"/>
          </a:xfrm>
        </p:grpSpPr>
        <p:pic>
          <p:nvPicPr>
            <p:cNvPr id="143" name="Google Shape;143;p19" descr="An image from ACHIEVE.  ACHIEVE is Iowa’s online system to support implementation of the Individuals with Disabilities Education Act (IDEA)"/>
            <p:cNvPicPr preferRelativeResize="0"/>
            <p:nvPr/>
          </p:nvPicPr>
          <p:blipFill>
            <a:blip r:embed="rId3">
              <a:alphaModFix/>
            </a:blip>
            <a:stretch>
              <a:fillRect/>
            </a:stretch>
          </p:blipFill>
          <p:spPr>
            <a:xfrm>
              <a:off x="345750" y="1499550"/>
              <a:ext cx="8452500" cy="3183220"/>
            </a:xfrm>
            <a:prstGeom prst="rect">
              <a:avLst/>
            </a:prstGeom>
            <a:noFill/>
            <a:ln w="12700" cap="flat" cmpd="sng">
              <a:solidFill>
                <a:srgbClr val="B7B7B7"/>
              </a:solidFill>
              <a:prstDash val="solid"/>
              <a:round/>
              <a:headEnd type="none" w="sm" len="sm"/>
              <a:tailEnd type="none" w="sm" len="sm"/>
            </a:ln>
            <a:effectLst>
              <a:outerShdw blurRad="76200" dist="25400" dir="5400000" algn="bl" rotWithShape="0">
                <a:srgbClr val="000000">
                  <a:alpha val="50000"/>
                </a:srgbClr>
              </a:outerShdw>
            </a:effectLst>
          </p:spPr>
        </p:pic>
        <p:sp>
          <p:nvSpPr>
            <p:cNvPr id="144" name="Google Shape;144;p19"/>
            <p:cNvSpPr/>
            <p:nvPr/>
          </p:nvSpPr>
          <p:spPr>
            <a:xfrm>
              <a:off x="6375050" y="4230350"/>
              <a:ext cx="488700" cy="244500"/>
            </a:xfrm>
            <a:prstGeom prst="leftArrow">
              <a:avLst>
                <a:gd name="adj1" fmla="val 50000"/>
                <a:gd name="adj2" fmla="val 50000"/>
              </a:avLst>
            </a:prstGeom>
            <a:solidFill>
              <a:srgbClr val="FF0000"/>
            </a:solidFill>
            <a:ln w="12700" cap="flat" cmpd="sng">
              <a:solidFill>
                <a:srgbClr val="B7B7B7"/>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45" name="Google Shape;145;p19"/>
            <p:cNvSpPr/>
            <p:nvPr/>
          </p:nvSpPr>
          <p:spPr>
            <a:xfrm>
              <a:off x="1985000" y="3091950"/>
              <a:ext cx="488700" cy="244500"/>
            </a:xfrm>
            <a:prstGeom prst="leftArrow">
              <a:avLst>
                <a:gd name="adj1" fmla="val 50000"/>
                <a:gd name="adj2" fmla="val 50000"/>
              </a:avLst>
            </a:prstGeom>
            <a:solidFill>
              <a:srgbClr val="FF0000"/>
            </a:solidFill>
            <a:ln w="12700" cap="flat" cmpd="sng">
              <a:solidFill>
                <a:srgbClr val="B7B7B7"/>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452275" y="0"/>
            <a:ext cx="10988100" cy="74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Accessing the Report - Overdue Plans</a:t>
            </a:r>
            <a:endParaRPr/>
          </a:p>
        </p:txBody>
      </p:sp>
      <p:sp>
        <p:nvSpPr>
          <p:cNvPr id="151" name="Google Shape;151;p20"/>
          <p:cNvSpPr txBox="1">
            <a:spLocks noGrp="1"/>
          </p:cNvSpPr>
          <p:nvPr>
            <p:ph type="body" idx="1"/>
          </p:nvPr>
        </p:nvSpPr>
        <p:spPr>
          <a:xfrm>
            <a:off x="436000" y="1257067"/>
            <a:ext cx="6981300" cy="5126100"/>
          </a:xfrm>
          <a:prstGeom prst="rect">
            <a:avLst/>
          </a:prstGeom>
          <a:noFill/>
          <a:ln>
            <a:noFill/>
          </a:ln>
        </p:spPr>
        <p:txBody>
          <a:bodyPr spcFirstLastPara="1" wrap="square" lIns="91425" tIns="45700" rIns="91425" bIns="45700" anchor="t" anchorCtr="0">
            <a:noAutofit/>
          </a:bodyPr>
          <a:lstStyle/>
          <a:p>
            <a:pPr marL="609600" lvl="0" indent="-476250" algn="l" rtl="0">
              <a:lnSpc>
                <a:spcPct val="115000"/>
              </a:lnSpc>
              <a:spcBef>
                <a:spcPts val="1300"/>
              </a:spcBef>
              <a:spcAft>
                <a:spcPts val="0"/>
              </a:spcAft>
              <a:buSzPts val="2700"/>
              <a:buChar char="❖"/>
            </a:pPr>
            <a:r>
              <a:rPr lang="en-US" sz="2700"/>
              <a:t>How do I generate the report?</a:t>
            </a:r>
            <a:endParaRPr sz="2700"/>
          </a:p>
          <a:p>
            <a:pPr marL="0" lvl="0" indent="0" algn="l" rtl="0">
              <a:lnSpc>
                <a:spcPct val="115000"/>
              </a:lnSpc>
              <a:spcBef>
                <a:spcPts val="0"/>
              </a:spcBef>
              <a:spcAft>
                <a:spcPts val="1300"/>
              </a:spcAft>
              <a:buNone/>
            </a:pPr>
            <a:endParaRPr sz="2700"/>
          </a:p>
        </p:txBody>
      </p:sp>
      <p:grpSp>
        <p:nvGrpSpPr>
          <p:cNvPr id="152" name="Google Shape;152;p20" descr="ACHIEVE screenshot"/>
          <p:cNvGrpSpPr/>
          <p:nvPr/>
        </p:nvGrpSpPr>
        <p:grpSpPr>
          <a:xfrm>
            <a:off x="435989" y="1963618"/>
            <a:ext cx="11172921" cy="2954378"/>
            <a:chOff x="327000" y="1472750"/>
            <a:chExt cx="8379900" cy="2215839"/>
          </a:xfrm>
        </p:grpSpPr>
        <p:grpSp>
          <p:nvGrpSpPr>
            <p:cNvPr id="153" name="Google Shape;153;p20"/>
            <p:cNvGrpSpPr/>
            <p:nvPr/>
          </p:nvGrpSpPr>
          <p:grpSpPr>
            <a:xfrm>
              <a:off x="327000" y="1472750"/>
              <a:ext cx="8379900" cy="2215839"/>
              <a:chOff x="327000" y="1472750"/>
              <a:chExt cx="8379900" cy="2215839"/>
            </a:xfrm>
          </p:grpSpPr>
          <p:pic>
            <p:nvPicPr>
              <p:cNvPr id="154" name="Google Shape;154;p20" descr="Image of a  data export from ACHIEVE. The spreadsheet shows IEPs that are overdue."/>
              <p:cNvPicPr preferRelativeResize="0"/>
              <p:nvPr/>
            </p:nvPicPr>
            <p:blipFill>
              <a:blip r:embed="rId3">
                <a:alphaModFix/>
              </a:blip>
              <a:stretch>
                <a:fillRect/>
              </a:stretch>
            </p:blipFill>
            <p:spPr>
              <a:xfrm>
                <a:off x="327000" y="1472750"/>
                <a:ext cx="8379900" cy="2215839"/>
              </a:xfrm>
              <a:prstGeom prst="rect">
                <a:avLst/>
              </a:prstGeom>
              <a:no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pic>
          <p:sp>
            <p:nvSpPr>
              <p:cNvPr id="155" name="Google Shape;155;p20"/>
              <p:cNvSpPr txBox="1"/>
              <p:nvPr/>
            </p:nvSpPr>
            <p:spPr>
              <a:xfrm>
                <a:off x="1083875" y="2995450"/>
                <a:ext cx="1133100" cy="689700"/>
              </a:xfrm>
              <a:prstGeom prst="rect">
                <a:avLst/>
              </a:prstGeom>
              <a:solidFill>
                <a:schemeClr val="lt1"/>
              </a:solid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endParaRPr sz="2100">
                  <a:solidFill>
                    <a:schemeClr val="dk1"/>
                  </a:solidFill>
                </a:endParaRPr>
              </a:p>
            </p:txBody>
          </p:sp>
        </p:grpSp>
        <p:sp>
          <p:nvSpPr>
            <p:cNvPr id="156" name="Google Shape;156;p20"/>
            <p:cNvSpPr/>
            <p:nvPr/>
          </p:nvSpPr>
          <p:spPr>
            <a:xfrm>
              <a:off x="7833350" y="2003475"/>
              <a:ext cx="488700" cy="244500"/>
            </a:xfrm>
            <a:prstGeom prst="leftArrow">
              <a:avLst>
                <a:gd name="adj1" fmla="val 50000"/>
                <a:gd name="adj2" fmla="val 50000"/>
              </a:avLst>
            </a:prstGeom>
            <a:solidFill>
              <a:srgbClr val="FF0000"/>
            </a:solid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452275" y="0"/>
            <a:ext cx="10988100" cy="74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Accessing the Report - Overdue Plans</a:t>
            </a:r>
            <a:endParaRPr/>
          </a:p>
        </p:txBody>
      </p:sp>
      <p:sp>
        <p:nvSpPr>
          <p:cNvPr id="162" name="Google Shape;162;p21"/>
          <p:cNvSpPr txBox="1">
            <a:spLocks noGrp="1"/>
          </p:cNvSpPr>
          <p:nvPr>
            <p:ph type="body" idx="1"/>
          </p:nvPr>
        </p:nvSpPr>
        <p:spPr>
          <a:xfrm>
            <a:off x="436000" y="1257067"/>
            <a:ext cx="6981300" cy="5126100"/>
          </a:xfrm>
          <a:prstGeom prst="rect">
            <a:avLst/>
          </a:prstGeom>
          <a:noFill/>
          <a:ln>
            <a:noFill/>
          </a:ln>
        </p:spPr>
        <p:txBody>
          <a:bodyPr spcFirstLastPara="1" wrap="square" lIns="91425" tIns="45700" rIns="91425" bIns="45700" anchor="t" anchorCtr="0">
            <a:noAutofit/>
          </a:bodyPr>
          <a:lstStyle/>
          <a:p>
            <a:pPr marL="609600" lvl="0" indent="-476250" algn="l" rtl="0">
              <a:lnSpc>
                <a:spcPct val="115000"/>
              </a:lnSpc>
              <a:spcBef>
                <a:spcPts val="1300"/>
              </a:spcBef>
              <a:spcAft>
                <a:spcPts val="0"/>
              </a:spcAft>
              <a:buSzPts val="2700"/>
              <a:buChar char="❖"/>
            </a:pPr>
            <a:r>
              <a:rPr lang="en-US" sz="2700"/>
              <a:t>How can I sort the data?</a:t>
            </a:r>
            <a:endParaRPr sz="2700"/>
          </a:p>
          <a:p>
            <a:pPr marL="0" lvl="0" indent="0" algn="l" rtl="0">
              <a:lnSpc>
                <a:spcPct val="115000"/>
              </a:lnSpc>
              <a:spcBef>
                <a:spcPts val="0"/>
              </a:spcBef>
              <a:spcAft>
                <a:spcPts val="1300"/>
              </a:spcAft>
              <a:buNone/>
            </a:pPr>
            <a:endParaRPr sz="2700"/>
          </a:p>
        </p:txBody>
      </p:sp>
      <p:sp>
        <p:nvSpPr>
          <p:cNvPr id="163" name="Google Shape;163;p21">
            <a:extLst>
              <a:ext uri="{C183D7F6-B498-43B3-948B-1728B52AA6E4}">
                <adec:decorative xmlns:adec="http://schemas.microsoft.com/office/drawing/2017/decorative" val="1"/>
              </a:ext>
            </a:extLst>
          </p:cNvPr>
          <p:cNvSpPr txBox="1"/>
          <p:nvPr/>
        </p:nvSpPr>
        <p:spPr>
          <a:xfrm>
            <a:off x="1024733" y="4349133"/>
            <a:ext cx="1510800" cy="919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endParaRPr sz="2100">
              <a:solidFill>
                <a:schemeClr val="dk1"/>
              </a:solidFill>
            </a:endParaRPr>
          </a:p>
        </p:txBody>
      </p:sp>
      <p:grpSp>
        <p:nvGrpSpPr>
          <p:cNvPr id="164" name="Google Shape;164;p21" descr="ACHIEVE screenshot"/>
          <p:cNvGrpSpPr/>
          <p:nvPr/>
        </p:nvGrpSpPr>
        <p:grpSpPr>
          <a:xfrm>
            <a:off x="339190" y="1950483"/>
            <a:ext cx="11376976" cy="3286976"/>
            <a:chOff x="173800" y="1462925"/>
            <a:chExt cx="8613701" cy="2488625"/>
          </a:xfrm>
        </p:grpSpPr>
        <p:grpSp>
          <p:nvGrpSpPr>
            <p:cNvPr id="165" name="Google Shape;165;p21"/>
            <p:cNvGrpSpPr/>
            <p:nvPr/>
          </p:nvGrpSpPr>
          <p:grpSpPr>
            <a:xfrm>
              <a:off x="173800" y="1462925"/>
              <a:ext cx="8613701" cy="2429500"/>
              <a:chOff x="173800" y="1462925"/>
              <a:chExt cx="8613701" cy="2429500"/>
            </a:xfrm>
          </p:grpSpPr>
          <p:pic>
            <p:nvPicPr>
              <p:cNvPr id="166" name="Google Shape;166;p21" descr="Image of a  data export from ACHIEVE. The arrows on the spreadsheet depict how to sort the data."/>
              <p:cNvPicPr preferRelativeResize="0"/>
              <p:nvPr/>
            </p:nvPicPr>
            <p:blipFill>
              <a:blip r:embed="rId3">
                <a:alphaModFix/>
              </a:blip>
              <a:stretch>
                <a:fillRect/>
              </a:stretch>
            </p:blipFill>
            <p:spPr>
              <a:xfrm>
                <a:off x="173800" y="1462925"/>
                <a:ext cx="8613701" cy="2429500"/>
              </a:xfrm>
              <a:prstGeom prst="rect">
                <a:avLst/>
              </a:prstGeom>
              <a:noFill/>
              <a:ln w="12575" cap="flat" cmpd="sng">
                <a:solidFill>
                  <a:srgbClr val="CCCCCC"/>
                </a:solidFill>
                <a:prstDash val="solid"/>
                <a:round/>
                <a:headEnd type="none" w="sm" len="sm"/>
                <a:tailEnd type="none" w="sm" len="sm"/>
              </a:ln>
              <a:effectLst>
                <a:outerShdw blurRad="75487" dist="25162" dir="5400000" algn="bl" rotWithShape="0">
                  <a:srgbClr val="000000">
                    <a:alpha val="50000"/>
                  </a:srgbClr>
                </a:outerShdw>
              </a:effectLst>
            </p:spPr>
          </p:pic>
          <p:sp>
            <p:nvSpPr>
              <p:cNvPr id="167" name="Google Shape;167;p21"/>
              <p:cNvSpPr/>
              <p:nvPr/>
            </p:nvSpPr>
            <p:spPr>
              <a:xfrm>
                <a:off x="3527400" y="1698025"/>
                <a:ext cx="488700" cy="244500"/>
              </a:xfrm>
              <a:prstGeom prst="leftArrow">
                <a:avLst>
                  <a:gd name="adj1" fmla="val 50000"/>
                  <a:gd name="adj2" fmla="val 50000"/>
                </a:avLst>
              </a:prstGeom>
              <a:solidFill>
                <a:srgbClr val="FF0000"/>
              </a:solidFill>
              <a:ln w="12575" cap="flat" cmpd="sng">
                <a:solidFill>
                  <a:srgbClr val="CCCCCC"/>
                </a:solidFill>
                <a:prstDash val="solid"/>
                <a:round/>
                <a:headEnd type="none" w="sm" len="sm"/>
                <a:tailEnd type="none" w="sm" len="sm"/>
              </a:ln>
              <a:effectLst>
                <a:outerShdw blurRad="75487" dist="25162" dir="5400000" algn="bl" rotWithShape="0">
                  <a:srgbClr val="000000">
                    <a:alpha val="50000"/>
                  </a:srgbClr>
                </a:outerShdw>
              </a:effectLst>
            </p:spPr>
            <p:txBody>
              <a:bodyPr spcFirstLastPara="1" wrap="square" lIns="120775" tIns="120775" rIns="120775" bIns="120775" anchor="ctr" anchorCtr="0">
                <a:noAutofit/>
              </a:bodyPr>
              <a:lstStyle/>
              <a:p>
                <a:pPr marL="0" lvl="0" indent="0" algn="ctr" rtl="0">
                  <a:spcBef>
                    <a:spcPts val="0"/>
                  </a:spcBef>
                  <a:spcAft>
                    <a:spcPts val="0"/>
                  </a:spcAft>
                  <a:buNone/>
                </a:pPr>
                <a:endParaRPr sz="1800"/>
              </a:p>
            </p:txBody>
          </p:sp>
          <p:sp>
            <p:nvSpPr>
              <p:cNvPr id="168" name="Google Shape;168;p21"/>
              <p:cNvSpPr/>
              <p:nvPr/>
            </p:nvSpPr>
            <p:spPr>
              <a:xfrm>
                <a:off x="1364225" y="2234700"/>
                <a:ext cx="488700" cy="244500"/>
              </a:xfrm>
              <a:prstGeom prst="leftArrow">
                <a:avLst>
                  <a:gd name="adj1" fmla="val 50000"/>
                  <a:gd name="adj2" fmla="val 50000"/>
                </a:avLst>
              </a:prstGeom>
              <a:solidFill>
                <a:srgbClr val="FF0000"/>
              </a:solidFill>
              <a:ln w="12575" cap="flat" cmpd="sng">
                <a:solidFill>
                  <a:srgbClr val="CCCCCC"/>
                </a:solidFill>
                <a:prstDash val="solid"/>
                <a:round/>
                <a:headEnd type="none" w="sm" len="sm"/>
                <a:tailEnd type="none" w="sm" len="sm"/>
              </a:ln>
              <a:effectLst>
                <a:outerShdw blurRad="75487" dist="25162" dir="5400000" algn="bl" rotWithShape="0">
                  <a:srgbClr val="000000">
                    <a:alpha val="50000"/>
                  </a:srgbClr>
                </a:outerShdw>
              </a:effectLst>
            </p:spPr>
            <p:txBody>
              <a:bodyPr spcFirstLastPara="1" wrap="square" lIns="120775" tIns="120775" rIns="120775" bIns="120775" anchor="ctr" anchorCtr="0">
                <a:noAutofit/>
              </a:bodyPr>
              <a:lstStyle/>
              <a:p>
                <a:pPr marL="0" lvl="0" indent="0" algn="ctr" rtl="0">
                  <a:spcBef>
                    <a:spcPts val="0"/>
                  </a:spcBef>
                  <a:spcAft>
                    <a:spcPts val="0"/>
                  </a:spcAft>
                  <a:buNone/>
                </a:pPr>
                <a:endParaRPr sz="1800"/>
              </a:p>
            </p:txBody>
          </p:sp>
          <p:sp>
            <p:nvSpPr>
              <p:cNvPr id="169" name="Google Shape;169;p21"/>
              <p:cNvSpPr/>
              <p:nvPr/>
            </p:nvSpPr>
            <p:spPr>
              <a:xfrm>
                <a:off x="4748575" y="3647925"/>
                <a:ext cx="488700" cy="244500"/>
              </a:xfrm>
              <a:prstGeom prst="leftArrow">
                <a:avLst>
                  <a:gd name="adj1" fmla="val 50000"/>
                  <a:gd name="adj2" fmla="val 50000"/>
                </a:avLst>
              </a:prstGeom>
              <a:solidFill>
                <a:srgbClr val="FF0000"/>
              </a:solidFill>
              <a:ln w="12575" cap="flat" cmpd="sng">
                <a:solidFill>
                  <a:srgbClr val="CCCCCC"/>
                </a:solidFill>
                <a:prstDash val="solid"/>
                <a:round/>
                <a:headEnd type="none" w="sm" len="sm"/>
                <a:tailEnd type="none" w="sm" len="sm"/>
              </a:ln>
              <a:effectLst>
                <a:outerShdw blurRad="75487" dist="25162" dir="5400000" algn="bl" rotWithShape="0">
                  <a:srgbClr val="000000">
                    <a:alpha val="50000"/>
                  </a:srgbClr>
                </a:outerShdw>
              </a:effectLst>
            </p:spPr>
            <p:txBody>
              <a:bodyPr spcFirstLastPara="1" wrap="square" lIns="120775" tIns="120775" rIns="120775" bIns="120775" anchor="ctr" anchorCtr="0">
                <a:noAutofit/>
              </a:bodyPr>
              <a:lstStyle/>
              <a:p>
                <a:pPr marL="0" lvl="0" indent="0" algn="ctr" rtl="0">
                  <a:spcBef>
                    <a:spcPts val="0"/>
                  </a:spcBef>
                  <a:spcAft>
                    <a:spcPts val="0"/>
                  </a:spcAft>
                  <a:buNone/>
                </a:pPr>
                <a:endParaRPr sz="1800"/>
              </a:p>
            </p:txBody>
          </p:sp>
        </p:grpSp>
        <p:sp>
          <p:nvSpPr>
            <p:cNvPr id="170" name="Google Shape;170;p21"/>
            <p:cNvSpPr txBox="1"/>
            <p:nvPr/>
          </p:nvSpPr>
          <p:spPr>
            <a:xfrm>
              <a:off x="692350" y="3261850"/>
              <a:ext cx="1133100" cy="689700"/>
            </a:xfrm>
            <a:prstGeom prst="rect">
              <a:avLst/>
            </a:prstGeom>
            <a:solidFill>
              <a:schemeClr val="lt1"/>
            </a:solidFill>
            <a:ln w="12575" cap="flat" cmpd="sng">
              <a:solidFill>
                <a:srgbClr val="CCCCCC"/>
              </a:solidFill>
              <a:prstDash val="solid"/>
              <a:round/>
              <a:headEnd type="none" w="sm" len="sm"/>
              <a:tailEnd type="none" w="sm" len="sm"/>
            </a:ln>
            <a:effectLst>
              <a:outerShdw blurRad="75487" dist="25162" dir="5400000" algn="bl" rotWithShape="0">
                <a:srgbClr val="000000">
                  <a:alpha val="50000"/>
                </a:srgbClr>
              </a:outerShdw>
            </a:effectLst>
          </p:spPr>
          <p:txBody>
            <a:bodyPr spcFirstLastPara="1" wrap="square" lIns="120775" tIns="120775" rIns="120775" bIns="120775" anchor="t" anchorCtr="0">
              <a:noAutofit/>
            </a:bodyPr>
            <a:lstStyle/>
            <a:p>
              <a:pPr marL="0" lvl="0" indent="0" algn="l" rtl="0">
                <a:spcBef>
                  <a:spcPts val="0"/>
                </a:spcBef>
                <a:spcAft>
                  <a:spcPts val="0"/>
                </a:spcAft>
                <a:buNone/>
              </a:pPr>
              <a:endParaRPr sz="2100">
                <a:solidFill>
                  <a:schemeClr val="dk1"/>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452275" y="0"/>
            <a:ext cx="11012400" cy="70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Accessing the Report - Overdue Plans</a:t>
            </a:r>
            <a:endParaRPr/>
          </a:p>
        </p:txBody>
      </p:sp>
      <p:sp>
        <p:nvSpPr>
          <p:cNvPr id="176" name="Google Shape;176;p22"/>
          <p:cNvSpPr txBox="1">
            <a:spLocks noGrp="1"/>
          </p:cNvSpPr>
          <p:nvPr>
            <p:ph type="body" idx="1"/>
          </p:nvPr>
        </p:nvSpPr>
        <p:spPr>
          <a:xfrm>
            <a:off x="436000" y="1257067"/>
            <a:ext cx="6981300" cy="5126100"/>
          </a:xfrm>
          <a:prstGeom prst="rect">
            <a:avLst/>
          </a:prstGeom>
          <a:noFill/>
          <a:ln>
            <a:noFill/>
          </a:ln>
        </p:spPr>
        <p:txBody>
          <a:bodyPr spcFirstLastPara="1" wrap="square" lIns="91425" tIns="45700" rIns="91425" bIns="45700" anchor="t" anchorCtr="0">
            <a:noAutofit/>
          </a:bodyPr>
          <a:lstStyle/>
          <a:p>
            <a:pPr marL="609600" lvl="0" indent="-476250" algn="l" rtl="0">
              <a:lnSpc>
                <a:spcPct val="115000"/>
              </a:lnSpc>
              <a:spcBef>
                <a:spcPts val="1300"/>
              </a:spcBef>
              <a:spcAft>
                <a:spcPts val="0"/>
              </a:spcAft>
              <a:buSzPts val="2700"/>
              <a:buChar char="❖"/>
            </a:pPr>
            <a:r>
              <a:rPr lang="en-US" sz="2700"/>
              <a:t>How can I sort the data?</a:t>
            </a:r>
            <a:endParaRPr sz="2700"/>
          </a:p>
          <a:p>
            <a:pPr marL="0" lvl="0" indent="0" algn="l" rtl="0">
              <a:lnSpc>
                <a:spcPct val="115000"/>
              </a:lnSpc>
              <a:spcBef>
                <a:spcPts val="0"/>
              </a:spcBef>
              <a:spcAft>
                <a:spcPts val="1300"/>
              </a:spcAft>
              <a:buNone/>
            </a:pPr>
            <a:endParaRPr sz="2700"/>
          </a:p>
        </p:txBody>
      </p:sp>
      <p:grpSp>
        <p:nvGrpSpPr>
          <p:cNvPr id="178" name="Google Shape;178;p22" descr="ACHIEVE screenshot"/>
          <p:cNvGrpSpPr/>
          <p:nvPr/>
        </p:nvGrpSpPr>
        <p:grpSpPr>
          <a:xfrm>
            <a:off x="355341" y="2355815"/>
            <a:ext cx="11481013" cy="3109422"/>
            <a:chOff x="266513" y="1766906"/>
            <a:chExt cx="8610975" cy="2332125"/>
          </a:xfrm>
        </p:grpSpPr>
        <p:pic>
          <p:nvPicPr>
            <p:cNvPr id="179" name="Google Shape;179;p22" descr="Image of a  data export from ACHIEVE. The arrow on the spreadsheet depict how to sort the data."/>
            <p:cNvPicPr preferRelativeResize="0"/>
            <p:nvPr/>
          </p:nvPicPr>
          <p:blipFill>
            <a:blip r:embed="rId3">
              <a:alphaModFix/>
            </a:blip>
            <a:stretch>
              <a:fillRect/>
            </a:stretch>
          </p:blipFill>
          <p:spPr>
            <a:xfrm>
              <a:off x="266513" y="1766906"/>
              <a:ext cx="8610975" cy="2332125"/>
            </a:xfrm>
            <a:prstGeom prst="rect">
              <a:avLst/>
            </a:prstGeom>
            <a:no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pic>
        <p:sp>
          <p:nvSpPr>
            <p:cNvPr id="180" name="Google Shape;180;p22"/>
            <p:cNvSpPr/>
            <p:nvPr/>
          </p:nvSpPr>
          <p:spPr>
            <a:xfrm>
              <a:off x="4393850" y="3332625"/>
              <a:ext cx="488700" cy="244500"/>
            </a:xfrm>
            <a:prstGeom prst="leftArrow">
              <a:avLst>
                <a:gd name="adj1" fmla="val 50000"/>
                <a:gd name="adj2" fmla="val 50000"/>
              </a:avLst>
            </a:prstGeom>
            <a:solidFill>
              <a:srgbClr val="FF0000"/>
            </a:solid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452275" y="0"/>
            <a:ext cx="10939800" cy="71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Sorting the Data - Overdue Plans</a:t>
            </a:r>
            <a:endParaRPr/>
          </a:p>
        </p:txBody>
      </p:sp>
      <p:sp>
        <p:nvSpPr>
          <p:cNvPr id="186" name="Google Shape;186;p23"/>
          <p:cNvSpPr txBox="1">
            <a:spLocks noGrp="1"/>
          </p:cNvSpPr>
          <p:nvPr>
            <p:ph type="body" idx="1"/>
          </p:nvPr>
        </p:nvSpPr>
        <p:spPr>
          <a:xfrm>
            <a:off x="439667" y="933400"/>
            <a:ext cx="11322000" cy="2005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700" b="1"/>
              <a:t>Hiding a column:</a:t>
            </a:r>
            <a:endParaRPr sz="2700" b="1"/>
          </a:p>
          <a:p>
            <a:pPr marL="685800" lvl="1" indent="-463550" algn="l" rtl="0">
              <a:lnSpc>
                <a:spcPct val="115000"/>
              </a:lnSpc>
              <a:spcBef>
                <a:spcPts val="0"/>
              </a:spcBef>
              <a:spcAft>
                <a:spcPts val="0"/>
              </a:spcAft>
              <a:buSzPts val="2500"/>
              <a:buChar char="➢"/>
            </a:pPr>
            <a:r>
              <a:rPr lang="en-US" sz="2500"/>
              <a:t>Any column can be hidden by right clicking on the column letter and selecting “Hide.” This will allow you to focus only on the data you want to see.</a:t>
            </a:r>
            <a:endParaRPr sz="1900"/>
          </a:p>
        </p:txBody>
      </p:sp>
      <p:grpSp>
        <p:nvGrpSpPr>
          <p:cNvPr id="187" name="Google Shape;187;p23" descr="ACHIEVE screenshot"/>
          <p:cNvGrpSpPr/>
          <p:nvPr/>
        </p:nvGrpSpPr>
        <p:grpSpPr>
          <a:xfrm>
            <a:off x="2290666" y="2513429"/>
            <a:ext cx="7263018" cy="3713241"/>
            <a:chOff x="1913625" y="2274475"/>
            <a:chExt cx="5447400" cy="2785000"/>
          </a:xfrm>
        </p:grpSpPr>
        <p:pic>
          <p:nvPicPr>
            <p:cNvPr id="188" name="Google Shape;188;p23" descr="Image of a  data export from ACHIEVE. The arrows on the spreadsheet show how to hide a column."/>
            <p:cNvPicPr preferRelativeResize="0"/>
            <p:nvPr/>
          </p:nvPicPr>
          <p:blipFill>
            <a:blip r:embed="rId3">
              <a:alphaModFix/>
            </a:blip>
            <a:stretch>
              <a:fillRect/>
            </a:stretch>
          </p:blipFill>
          <p:spPr>
            <a:xfrm>
              <a:off x="1913625" y="2274475"/>
              <a:ext cx="5447400" cy="2785000"/>
            </a:xfrm>
            <a:prstGeom prst="rect">
              <a:avLst/>
            </a:prstGeom>
            <a:noFill/>
            <a:ln w="9525"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pic>
        <p:sp>
          <p:nvSpPr>
            <p:cNvPr id="189" name="Google Shape;189;p23"/>
            <p:cNvSpPr/>
            <p:nvPr/>
          </p:nvSpPr>
          <p:spPr>
            <a:xfrm>
              <a:off x="5990300" y="4569025"/>
              <a:ext cx="641400" cy="205500"/>
            </a:xfrm>
            <a:prstGeom prst="leftArrow">
              <a:avLst>
                <a:gd name="adj1" fmla="val 50000"/>
                <a:gd name="adj2" fmla="val 50000"/>
              </a:avLst>
            </a:prstGeom>
            <a:solidFill>
              <a:srgbClr val="FF0000"/>
            </a:solid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190" name="Google Shape;190;p23"/>
            <p:cNvSpPr/>
            <p:nvPr/>
          </p:nvSpPr>
          <p:spPr>
            <a:xfrm>
              <a:off x="5348900" y="2274475"/>
              <a:ext cx="641400" cy="205500"/>
            </a:xfrm>
            <a:prstGeom prst="leftArrow">
              <a:avLst>
                <a:gd name="adj1" fmla="val 50000"/>
                <a:gd name="adj2" fmla="val 50000"/>
              </a:avLst>
            </a:prstGeom>
            <a:solidFill>
              <a:srgbClr val="FF0000"/>
            </a:solid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452275" y="0"/>
            <a:ext cx="11000400" cy="74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Analyzing the Data - Overdue Plans</a:t>
            </a:r>
            <a:endParaRPr/>
          </a:p>
        </p:txBody>
      </p:sp>
      <p:sp>
        <p:nvSpPr>
          <p:cNvPr id="196" name="Google Shape;196;p24"/>
          <p:cNvSpPr txBox="1">
            <a:spLocks noGrp="1"/>
          </p:cNvSpPr>
          <p:nvPr>
            <p:ph type="body" idx="1"/>
          </p:nvPr>
        </p:nvSpPr>
        <p:spPr>
          <a:xfrm>
            <a:off x="636000" y="933400"/>
            <a:ext cx="10920000" cy="6360000"/>
          </a:xfrm>
          <a:prstGeom prst="rect">
            <a:avLst/>
          </a:prstGeom>
          <a:noFill/>
          <a:ln>
            <a:noFill/>
          </a:ln>
        </p:spPr>
        <p:txBody>
          <a:bodyPr spcFirstLastPara="1" wrap="square" lIns="91425" tIns="45700" rIns="91425" bIns="45700" anchor="t" anchorCtr="0">
            <a:normAutofit/>
          </a:bodyPr>
          <a:lstStyle/>
          <a:p>
            <a:pPr marL="609600" lvl="0" indent="0" algn="l" rtl="0">
              <a:lnSpc>
                <a:spcPct val="115000"/>
              </a:lnSpc>
              <a:spcBef>
                <a:spcPts val="0"/>
              </a:spcBef>
              <a:spcAft>
                <a:spcPts val="0"/>
              </a:spcAft>
              <a:buNone/>
            </a:pPr>
            <a:r>
              <a:rPr lang="en-US" sz="2700" b="1"/>
              <a:t>What does the data tell us?</a:t>
            </a:r>
            <a:endParaRPr sz="2700" b="1"/>
          </a:p>
          <a:p>
            <a:pPr marL="1219200" lvl="1" indent="-450850" algn="l" rtl="0">
              <a:lnSpc>
                <a:spcPct val="115000"/>
              </a:lnSpc>
              <a:spcBef>
                <a:spcPts val="0"/>
              </a:spcBef>
              <a:spcAft>
                <a:spcPts val="0"/>
              </a:spcAft>
              <a:buSzPts val="2300"/>
              <a:buChar char="➢"/>
            </a:pPr>
            <a:r>
              <a:rPr lang="en-US" sz="2300"/>
              <a:t>Column Q documents the start date for an IEP and column R documents the end date</a:t>
            </a:r>
            <a:endParaRPr sz="2300"/>
          </a:p>
          <a:p>
            <a:pPr marL="1219200" lvl="1" indent="-450850" algn="l" rtl="0">
              <a:lnSpc>
                <a:spcPct val="115000"/>
              </a:lnSpc>
              <a:spcBef>
                <a:spcPts val="0"/>
              </a:spcBef>
              <a:spcAft>
                <a:spcPts val="0"/>
              </a:spcAft>
              <a:buSzPts val="2300"/>
              <a:buChar char="➢"/>
            </a:pPr>
            <a:r>
              <a:rPr lang="en-US" sz="2300"/>
              <a:t>Provides an awareness of overdue IEP plans</a:t>
            </a:r>
            <a:endParaRPr sz="2300"/>
          </a:p>
          <a:p>
            <a:pPr marL="1219200" lvl="1" indent="-450850" algn="l" rtl="0">
              <a:lnSpc>
                <a:spcPct val="115000"/>
              </a:lnSpc>
              <a:spcBef>
                <a:spcPts val="0"/>
              </a:spcBef>
              <a:spcAft>
                <a:spcPts val="0"/>
              </a:spcAft>
              <a:buSzPts val="2300"/>
              <a:buChar char="➢"/>
            </a:pPr>
            <a:r>
              <a:rPr lang="en-US" sz="2300"/>
              <a:t>Conversations should be held with the appropriate case manager and/or service provider(s)</a:t>
            </a:r>
            <a:endParaRPr sz="2300"/>
          </a:p>
        </p:txBody>
      </p:sp>
      <p:grpSp>
        <p:nvGrpSpPr>
          <p:cNvPr id="197" name="Google Shape;197;p24" descr="ACHIEVE screenshot"/>
          <p:cNvGrpSpPr/>
          <p:nvPr/>
        </p:nvGrpSpPr>
        <p:grpSpPr>
          <a:xfrm>
            <a:off x="2299109" y="3757873"/>
            <a:ext cx="8055899" cy="2146246"/>
            <a:chOff x="1724375" y="2818475"/>
            <a:chExt cx="6042075" cy="1609725"/>
          </a:xfrm>
        </p:grpSpPr>
        <p:sp>
          <p:nvSpPr>
            <p:cNvPr id="198" name="Google Shape;198;p24"/>
            <p:cNvSpPr/>
            <p:nvPr/>
          </p:nvSpPr>
          <p:spPr>
            <a:xfrm>
              <a:off x="7125050" y="3336600"/>
              <a:ext cx="641400" cy="205500"/>
            </a:xfrm>
            <a:prstGeom prst="leftArrow">
              <a:avLst>
                <a:gd name="adj1" fmla="val 50000"/>
                <a:gd name="adj2" fmla="val 50000"/>
              </a:avLst>
            </a:prstGeom>
            <a:solidFill>
              <a:srgbClr val="FF0000"/>
            </a:solid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pic>
          <p:nvPicPr>
            <p:cNvPr id="199" name="Google Shape;199;p24" descr="Image of a  data export from ACHIEVE. The arrow on the spreadsheet points to an IEP that isoverdue."/>
            <p:cNvPicPr preferRelativeResize="0"/>
            <p:nvPr/>
          </p:nvPicPr>
          <p:blipFill>
            <a:blip r:embed="rId3">
              <a:alphaModFix/>
            </a:blip>
            <a:stretch>
              <a:fillRect/>
            </a:stretch>
          </p:blipFill>
          <p:spPr>
            <a:xfrm>
              <a:off x="1724375" y="2818475"/>
              <a:ext cx="5400675" cy="1609725"/>
            </a:xfrm>
            <a:prstGeom prst="rect">
              <a:avLst/>
            </a:prstGeom>
            <a:noFill/>
            <a:ln w="12700" cap="flat" cmpd="sng">
              <a:solidFill>
                <a:srgbClr val="CCCCCC"/>
              </a:solidFill>
              <a:prstDash val="solid"/>
              <a:round/>
              <a:headEnd type="none" w="sm" len="sm"/>
              <a:tailEnd type="none" w="sm" len="sm"/>
            </a:ln>
            <a:effectLst>
              <a:outerShdw blurRad="76200" dist="25400" dir="5400000" algn="bl" rotWithShape="0">
                <a:srgbClr val="000000">
                  <a:alpha val="50000"/>
                </a:srgb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7" descr="Graphic for the Special Education Policy and Practice Webinar Series."/>
          <p:cNvPicPr preferRelativeResize="0"/>
          <p:nvPr/>
        </p:nvPicPr>
        <p:blipFill rotWithShape="1">
          <a:blip r:embed="rId3">
            <a:alphaModFix/>
          </a:blip>
          <a:srcRect/>
          <a:stretch/>
        </p:blipFill>
        <p:spPr>
          <a:xfrm>
            <a:off x="265889" y="571929"/>
            <a:ext cx="11782265" cy="3392760"/>
          </a:xfrm>
          <a:prstGeom prst="rect">
            <a:avLst/>
          </a:prstGeom>
          <a:noFill/>
          <a:ln>
            <a:noFill/>
          </a:ln>
        </p:spPr>
      </p:pic>
      <p:pic>
        <p:nvPicPr>
          <p:cNvPr id="40" name="Google Shape;40;p7" descr="Logo for the Iowa Department of Education"/>
          <p:cNvPicPr preferRelativeResize="0"/>
          <p:nvPr/>
        </p:nvPicPr>
        <p:blipFill rotWithShape="1">
          <a:blip r:embed="rId4">
            <a:alphaModFix/>
          </a:blip>
          <a:srcRect/>
          <a:stretch/>
        </p:blipFill>
        <p:spPr>
          <a:xfrm>
            <a:off x="4030100" y="5738500"/>
            <a:ext cx="4131802" cy="380075"/>
          </a:xfrm>
          <a:prstGeom prst="rect">
            <a:avLst/>
          </a:prstGeom>
          <a:noFill/>
          <a:ln>
            <a:noFill/>
          </a:ln>
        </p:spPr>
      </p:pic>
      <p:sp>
        <p:nvSpPr>
          <p:cNvPr id="3" name="Title 2">
            <a:extLst>
              <a:ext uri="{FF2B5EF4-FFF2-40B4-BE49-F238E27FC236}">
                <a16:creationId xmlns:a16="http://schemas.microsoft.com/office/drawing/2014/main" id="{DAA765BD-1918-4F04-A777-C5DE7C104CB6}"/>
              </a:ext>
            </a:extLst>
          </p:cNvPr>
          <p:cNvSpPr>
            <a:spLocks noGrp="1"/>
          </p:cNvSpPr>
          <p:nvPr>
            <p:ph type="ctrTitle"/>
          </p:nvPr>
        </p:nvSpPr>
        <p:spPr>
          <a:xfrm>
            <a:off x="265889" y="3636066"/>
            <a:ext cx="11636841" cy="1282148"/>
          </a:xfrm>
        </p:spPr>
        <p:txBody>
          <a:bodyPr>
            <a:normAutofit/>
          </a:bodyPr>
          <a:lstStyle/>
          <a:p>
            <a:r>
              <a:rPr lang="en-US" sz="2400" dirty="0"/>
              <a:t>ACHIEVE – General Supervision</a:t>
            </a:r>
            <a:br>
              <a:rPr lang="en-US" sz="2400" dirty="0"/>
            </a:br>
            <a:r>
              <a:rPr lang="en-US" sz="2400" dirty="0"/>
              <a:t>&amp;</a:t>
            </a:r>
            <a:br>
              <a:rPr lang="en-US" sz="2400" dirty="0"/>
            </a:br>
            <a:r>
              <a:rPr lang="en-US" sz="2400" dirty="0"/>
              <a:t>Prior Written Notice</a:t>
            </a:r>
          </a:p>
        </p:txBody>
      </p:sp>
    </p:spTree>
    <p:extLst>
      <p:ext uri="{BB962C8B-B14F-4D97-AF65-F5344CB8AC3E}">
        <p14:creationId xmlns:p14="http://schemas.microsoft.com/office/powerpoint/2010/main" val="280763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452275" y="0"/>
            <a:ext cx="10942800" cy="71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Often Should I Pull Reports?</a:t>
            </a:r>
            <a:endParaRPr/>
          </a:p>
        </p:txBody>
      </p:sp>
      <p:sp>
        <p:nvSpPr>
          <p:cNvPr id="205" name="Google Shape;205;p25"/>
          <p:cNvSpPr txBox="1">
            <a:spLocks noGrp="1"/>
          </p:cNvSpPr>
          <p:nvPr>
            <p:ph type="body" idx="1"/>
          </p:nvPr>
        </p:nvSpPr>
        <p:spPr>
          <a:xfrm>
            <a:off x="580950" y="1144208"/>
            <a:ext cx="10814100" cy="3802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1F1F1F"/>
                </a:solidFill>
                <a:highlight>
                  <a:srgbClr val="FFFFFF"/>
                </a:highlight>
              </a:rPr>
              <a:t>An overdue IEP is considered a compliance violation</a:t>
            </a:r>
            <a:r>
              <a:rPr lang="en-US" sz="2400">
                <a:solidFill>
                  <a:srgbClr val="001D35"/>
                </a:solidFill>
                <a:highlight>
                  <a:srgbClr val="FFFFFF"/>
                </a:highlight>
              </a:rPr>
              <a:t> under the Individuals with Disabilities Education Act (IDEA). </a:t>
            </a:r>
            <a:r>
              <a:rPr lang="en-US" sz="2400"/>
              <a:t>It is best practice to have someone identified in your district that will pull this report monthly, and based on the data, have conversations with the appropriate staff. </a:t>
            </a:r>
            <a:endParaRPr sz="2400"/>
          </a:p>
          <a:p>
            <a:pPr marL="0" lvl="0" indent="0" algn="l" rtl="0">
              <a:lnSpc>
                <a:spcPct val="115000"/>
              </a:lnSpc>
              <a:spcBef>
                <a:spcPts val="2400"/>
              </a:spcBef>
              <a:spcAft>
                <a:spcPts val="0"/>
              </a:spcAft>
              <a:buNone/>
            </a:pPr>
            <a:r>
              <a:rPr lang="en-US" sz="2400">
                <a:highlight>
                  <a:srgbClr val="FFFFFF"/>
                </a:highlight>
              </a:rPr>
              <a:t>Pulling and using reports on a regular basis will help detect areas of concern. This in turn will trigger other duties of concern, such as Inspect and Correct.</a:t>
            </a:r>
            <a:endParaRPr sz="3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894800" y="2740800"/>
            <a:ext cx="10496100" cy="1864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Policy</a:t>
            </a:r>
            <a:endParaRPr/>
          </a:p>
        </p:txBody>
      </p:sp>
      <p:sp>
        <p:nvSpPr>
          <p:cNvPr id="211" name="Google Shape;211;p26"/>
          <p:cNvSpPr txBox="1">
            <a:spLocks noGrp="1"/>
          </p:cNvSpPr>
          <p:nvPr>
            <p:ph type="body" idx="1"/>
          </p:nvPr>
        </p:nvSpPr>
        <p:spPr>
          <a:xfrm>
            <a:off x="894800" y="4605300"/>
            <a:ext cx="11243100" cy="890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900"/>
              <a:buNone/>
            </a:pPr>
            <a:r>
              <a:rPr lang="en-US" sz="3000"/>
              <a:t>Understanding the legal requirement of Prior Written Notice</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Inform</a:t>
            </a:r>
            <a:endParaRPr/>
          </a:p>
        </p:txBody>
      </p:sp>
      <p:pic>
        <p:nvPicPr>
          <p:cNvPr id="217" name="Google Shape;217;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1997" cy="428017"/>
          </a:xfrm>
          <a:prstGeom prst="rect">
            <a:avLst/>
          </a:prstGeom>
          <a:noFill/>
          <a:ln>
            <a:noFill/>
          </a:ln>
        </p:spPr>
      </p:pic>
      <p:pic>
        <p:nvPicPr>
          <p:cNvPr id="218" name="Google Shape;218;p27" descr="Logo of an infinity loop."/>
          <p:cNvPicPr preferRelativeResize="0">
            <a:picLocks noGrp="1"/>
          </p:cNvPicPr>
          <p:nvPr>
            <p:ph type="body" idx="1"/>
          </p:nvPr>
        </p:nvPicPr>
        <p:blipFill rotWithShape="1">
          <a:blip r:embed="rId4">
            <a:alphaModFix/>
          </a:blip>
          <a:srcRect/>
          <a:stretch/>
        </p:blipFill>
        <p:spPr>
          <a:xfrm>
            <a:off x="6988626" y="5066121"/>
            <a:ext cx="1919100" cy="1160100"/>
          </a:xfrm>
          <a:prstGeom prst="rect">
            <a:avLst/>
          </a:prstGeom>
          <a:noFill/>
          <a:ln>
            <a:noFill/>
          </a:ln>
        </p:spPr>
      </p:pic>
      <p:sp>
        <p:nvSpPr>
          <p:cNvPr id="219" name="Google Shape;219;p27"/>
          <p:cNvSpPr txBox="1"/>
          <p:nvPr/>
        </p:nvSpPr>
        <p:spPr>
          <a:xfrm>
            <a:off x="4483025" y="287125"/>
            <a:ext cx="6930300" cy="47790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600"/>
              </a:spcBef>
              <a:spcAft>
                <a:spcPts val="0"/>
              </a:spcAft>
              <a:buNone/>
            </a:pPr>
            <a:r>
              <a:rPr lang="en-US" sz="2300">
                <a:solidFill>
                  <a:srgbClr val="000000"/>
                </a:solidFill>
              </a:rPr>
              <a:t>The </a:t>
            </a:r>
            <a:r>
              <a:rPr lang="en-US" sz="2300" b="1">
                <a:solidFill>
                  <a:srgbClr val="000000"/>
                </a:solidFill>
              </a:rPr>
              <a:t>duty to inform</a:t>
            </a:r>
            <a:r>
              <a:rPr lang="en-US" sz="2300">
                <a:solidFill>
                  <a:srgbClr val="000000"/>
                </a:solidFill>
              </a:rPr>
              <a:t> means ensuring teachers, providers, administrators, and any staff member who works with learners with disabilities and their families are aware of and understand the requirements of IDEA. </a:t>
            </a:r>
            <a:endParaRPr sz="2300">
              <a:solidFill>
                <a:srgbClr val="000000"/>
              </a:solidFill>
            </a:endParaRPr>
          </a:p>
          <a:p>
            <a:pPr marL="0" lvl="0" indent="0" algn="l" rtl="0">
              <a:lnSpc>
                <a:spcPct val="115000"/>
              </a:lnSpc>
              <a:spcBef>
                <a:spcPts val="1800"/>
              </a:spcBef>
              <a:spcAft>
                <a:spcPts val="0"/>
              </a:spcAft>
              <a:buNone/>
            </a:pPr>
            <a:r>
              <a:rPr lang="en-US" sz="2300" b="1">
                <a:solidFill>
                  <a:srgbClr val="000000"/>
                </a:solidFill>
              </a:rPr>
              <a:t>Outcome: </a:t>
            </a:r>
            <a:r>
              <a:rPr lang="en-US" sz="2300">
                <a:solidFill>
                  <a:srgbClr val="000000"/>
                </a:solidFill>
              </a:rPr>
              <a:t>Administrators will have increased knowledge and understanding of the requirements of a Prior Written Notice (PWN) </a:t>
            </a:r>
            <a:endParaRPr sz="23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452275" y="0"/>
            <a:ext cx="10995000" cy="72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Locating the PWN</a:t>
            </a:r>
            <a:endParaRPr/>
          </a:p>
        </p:txBody>
      </p:sp>
      <p:sp>
        <p:nvSpPr>
          <p:cNvPr id="225" name="Google Shape;225;p28"/>
          <p:cNvSpPr txBox="1">
            <a:spLocks noGrp="1"/>
          </p:cNvSpPr>
          <p:nvPr>
            <p:ph type="body" idx="1"/>
          </p:nvPr>
        </p:nvSpPr>
        <p:spPr>
          <a:xfrm>
            <a:off x="565400" y="1780283"/>
            <a:ext cx="6297300" cy="40773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750"/>
              </a:spcBef>
              <a:spcAft>
                <a:spcPts val="0"/>
              </a:spcAft>
              <a:buSzPts val="2100"/>
              <a:buChar char="•"/>
            </a:pPr>
            <a:r>
              <a:rPr lang="en-US"/>
              <a:t>Click on the </a:t>
            </a:r>
            <a:r>
              <a:rPr lang="en-US" i="1"/>
              <a:t>student’s name</a:t>
            </a:r>
            <a:r>
              <a:rPr lang="en-US"/>
              <a:t> from your list, if the IEP has been shared with you</a:t>
            </a:r>
            <a:endParaRPr/>
          </a:p>
          <a:p>
            <a:pPr marL="457200" lvl="0" indent="0" algn="l" rtl="0">
              <a:lnSpc>
                <a:spcPct val="115000"/>
              </a:lnSpc>
              <a:spcBef>
                <a:spcPts val="1300"/>
              </a:spcBef>
              <a:spcAft>
                <a:spcPts val="0"/>
              </a:spcAft>
              <a:buNone/>
            </a:pPr>
            <a:r>
              <a:rPr lang="en-US"/>
              <a:t>OR</a:t>
            </a:r>
            <a:endParaRPr/>
          </a:p>
          <a:p>
            <a:pPr marL="457200" lvl="0" indent="-361950" algn="l" rtl="0">
              <a:lnSpc>
                <a:spcPct val="115000"/>
              </a:lnSpc>
              <a:spcBef>
                <a:spcPts val="1300"/>
              </a:spcBef>
              <a:spcAft>
                <a:spcPts val="0"/>
              </a:spcAft>
              <a:buSzPts val="2100"/>
              <a:buChar char="•"/>
            </a:pPr>
            <a:r>
              <a:rPr lang="en-US"/>
              <a:t>Click </a:t>
            </a:r>
            <a:r>
              <a:rPr lang="en-US" i="1"/>
              <a:t>location search</a:t>
            </a:r>
            <a:r>
              <a:rPr lang="en-US"/>
              <a:t> under </a:t>
            </a:r>
            <a:r>
              <a:rPr lang="en-US" i="1"/>
              <a:t>Child Find</a:t>
            </a:r>
            <a:r>
              <a:rPr lang="en-US"/>
              <a:t> to get your building list of students</a:t>
            </a:r>
            <a:endParaRPr/>
          </a:p>
          <a:p>
            <a:pPr marL="457200" lvl="0" indent="-361950" algn="l" rtl="0">
              <a:lnSpc>
                <a:spcPct val="115000"/>
              </a:lnSpc>
              <a:spcBef>
                <a:spcPts val="1000"/>
              </a:spcBef>
              <a:spcAft>
                <a:spcPts val="0"/>
              </a:spcAft>
              <a:buSzPts val="2100"/>
              <a:buChar char="•"/>
            </a:pPr>
            <a:r>
              <a:rPr lang="en-US"/>
              <a:t>Click on the </a:t>
            </a:r>
            <a:r>
              <a:rPr lang="en-US" i="1"/>
              <a:t>documentation stepper</a:t>
            </a:r>
            <a:r>
              <a:rPr lang="en-US"/>
              <a:t>, open the documents list</a:t>
            </a:r>
            <a:endParaRPr/>
          </a:p>
          <a:p>
            <a:pPr marL="457200" lvl="0" indent="-361950" algn="l" rtl="0">
              <a:lnSpc>
                <a:spcPct val="115000"/>
              </a:lnSpc>
              <a:spcBef>
                <a:spcPts val="1000"/>
              </a:spcBef>
              <a:spcAft>
                <a:spcPts val="0"/>
              </a:spcAft>
              <a:buSzPts val="2100"/>
              <a:buChar char="•"/>
            </a:pPr>
            <a:r>
              <a:rPr lang="en-US"/>
              <a:t>Look at the dates on the right to find the one you’re looking for</a:t>
            </a:r>
            <a:endParaRPr/>
          </a:p>
          <a:p>
            <a:pPr marL="457200" lvl="0" indent="-361950" algn="l" rtl="0">
              <a:lnSpc>
                <a:spcPct val="115000"/>
              </a:lnSpc>
              <a:spcBef>
                <a:spcPts val="1000"/>
              </a:spcBef>
              <a:spcAft>
                <a:spcPts val="1300"/>
              </a:spcAft>
              <a:buSzPts val="2100"/>
              <a:buChar char="•"/>
            </a:pPr>
            <a:r>
              <a:rPr lang="en-US"/>
              <a:t>The document will open in a new window</a:t>
            </a:r>
            <a:endParaRPr/>
          </a:p>
        </p:txBody>
      </p:sp>
      <p:grpSp>
        <p:nvGrpSpPr>
          <p:cNvPr id="226" name="Google Shape;226;p28" descr="ACHIEVE screenshot"/>
          <p:cNvGrpSpPr/>
          <p:nvPr/>
        </p:nvGrpSpPr>
        <p:grpSpPr>
          <a:xfrm>
            <a:off x="8033992" y="893700"/>
            <a:ext cx="2876558" cy="4647117"/>
            <a:chOff x="8033992" y="893700"/>
            <a:chExt cx="2876558" cy="4647117"/>
          </a:xfrm>
        </p:grpSpPr>
        <p:pic>
          <p:nvPicPr>
            <p:cNvPr id="227" name="Google Shape;227;p28" descr="Image from ACHIEVE.  This shows the steps to locate the PWN in ACHIEVE."/>
            <p:cNvPicPr preferRelativeResize="0"/>
            <p:nvPr/>
          </p:nvPicPr>
          <p:blipFill>
            <a:blip r:embed="rId3">
              <a:alphaModFix/>
            </a:blip>
            <a:stretch>
              <a:fillRect/>
            </a:stretch>
          </p:blipFill>
          <p:spPr>
            <a:xfrm>
              <a:off x="8034000" y="893700"/>
              <a:ext cx="2876550" cy="1066800"/>
            </a:xfrm>
            <a:prstGeom prst="rect">
              <a:avLst/>
            </a:prstGeom>
            <a:noFill/>
            <a:ln>
              <a:noFill/>
            </a:ln>
          </p:spPr>
        </p:pic>
        <p:pic>
          <p:nvPicPr>
            <p:cNvPr id="228" name="Google Shape;228;p2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090158" y="3850283"/>
              <a:ext cx="2219325" cy="809625"/>
            </a:xfrm>
            <a:prstGeom prst="rect">
              <a:avLst/>
            </a:prstGeom>
            <a:noFill/>
            <a:ln>
              <a:noFill/>
            </a:ln>
          </p:spPr>
        </p:pic>
        <p:pic>
          <p:nvPicPr>
            <p:cNvPr id="229" name="Google Shape;229;p2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033992" y="4969317"/>
              <a:ext cx="2600325" cy="571500"/>
            </a:xfrm>
            <a:prstGeom prst="rect">
              <a:avLst/>
            </a:prstGeom>
            <a:noFill/>
            <a:ln>
              <a:noFill/>
            </a:ln>
          </p:spPr>
        </p:pic>
        <p:pic>
          <p:nvPicPr>
            <p:cNvPr id="230" name="Google Shape;230;p2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162583" y="2193450"/>
              <a:ext cx="2343150" cy="647700"/>
            </a:xfrm>
            <a:prstGeom prst="rect">
              <a:avLst/>
            </a:prstGeom>
            <a:noFill/>
            <a:ln>
              <a:noFill/>
            </a:ln>
          </p:spPr>
        </p:pic>
        <p:pic>
          <p:nvPicPr>
            <p:cNvPr id="231" name="Google Shape;231;p28">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8160375" y="3074133"/>
              <a:ext cx="1571625" cy="466725"/>
            </a:xfrm>
            <a:prstGeom prst="rect">
              <a:avLst/>
            </a:prstGeom>
            <a:noFill/>
            <a:ln>
              <a:noFill/>
            </a:ln>
          </p:spPr>
        </p:pic>
      </p:grpSp>
      <p:pic>
        <p:nvPicPr>
          <p:cNvPr id="232" name="Google Shape;232;p28" descr="Logo of ACHIEVE.  ACHIEVE is Iowa’s online system to support implementation of the Individuals with Disabilities Education Act (IDEA)."/>
          <p:cNvPicPr preferRelativeResize="0"/>
          <p:nvPr/>
        </p:nvPicPr>
        <p:blipFill rotWithShape="1">
          <a:blip r:embed="rId8">
            <a:alphaModFix/>
          </a:blip>
          <a:srcRect t="9820" b="7861"/>
          <a:stretch/>
        </p:blipFill>
        <p:spPr>
          <a:xfrm>
            <a:off x="1207092" y="198433"/>
            <a:ext cx="2113566" cy="13109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9" descr="ACHIEVE is Iowa’s online system to support implementation of the Individuals with Disabilities Education Act (IDEA)."/>
          <p:cNvPicPr preferRelativeResize="0">
            <a:picLocks noGrp="1"/>
          </p:cNvPicPr>
          <p:nvPr>
            <p:ph type="body" idx="1"/>
          </p:nvPr>
        </p:nvPicPr>
        <p:blipFill rotWithShape="1">
          <a:blip r:embed="rId3">
            <a:alphaModFix/>
          </a:blip>
          <a:srcRect/>
          <a:stretch/>
        </p:blipFill>
        <p:spPr>
          <a:xfrm>
            <a:off x="7090401" y="5252710"/>
            <a:ext cx="1919100" cy="1160100"/>
          </a:xfrm>
          <a:prstGeom prst="rect">
            <a:avLst/>
          </a:prstGeom>
          <a:noFill/>
          <a:ln>
            <a:noFill/>
          </a:ln>
        </p:spPr>
      </p:pic>
      <p:sp>
        <p:nvSpPr>
          <p:cNvPr id="238" name="Google Shape;238;p29"/>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300"/>
              <a:buFont typeface="Arial"/>
              <a:buNone/>
            </a:pPr>
            <a:r>
              <a:rPr lang="en-US"/>
              <a:t>IA Admin Code</a:t>
            </a:r>
            <a:endParaRPr/>
          </a:p>
          <a:p>
            <a:pPr marL="0" lvl="0" indent="0" algn="l" rtl="0">
              <a:lnSpc>
                <a:spcPct val="115000"/>
              </a:lnSpc>
              <a:spcBef>
                <a:spcPts val="600"/>
              </a:spcBef>
              <a:spcAft>
                <a:spcPts val="0"/>
              </a:spcAft>
              <a:buClr>
                <a:schemeClr val="dk1"/>
              </a:buClr>
              <a:buSzPts val="1100"/>
              <a:buFont typeface="Arial"/>
              <a:buNone/>
            </a:pPr>
            <a:r>
              <a:rPr lang="en-US" sz="2100" b="0"/>
              <a:t>281—41.503</a:t>
            </a:r>
            <a:endParaRPr sz="2500"/>
          </a:p>
          <a:p>
            <a:pPr marL="0" lvl="0" indent="0" algn="l" rtl="0">
              <a:spcBef>
                <a:spcPts val="0"/>
              </a:spcBef>
              <a:spcAft>
                <a:spcPts val="0"/>
              </a:spcAft>
              <a:buClr>
                <a:schemeClr val="lt1"/>
              </a:buClr>
              <a:buSzPts val="3300"/>
              <a:buFont typeface="Arial"/>
              <a:buNone/>
            </a:pPr>
            <a:endParaRPr/>
          </a:p>
        </p:txBody>
      </p:sp>
      <p:pic>
        <p:nvPicPr>
          <p:cNvPr id="239" name="Google Shape;239;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6429982"/>
            <a:ext cx="12191997" cy="428017"/>
          </a:xfrm>
          <a:prstGeom prst="rect">
            <a:avLst/>
          </a:prstGeom>
          <a:noFill/>
          <a:ln>
            <a:noFill/>
          </a:ln>
        </p:spPr>
      </p:pic>
      <p:sp>
        <p:nvSpPr>
          <p:cNvPr id="240" name="Google Shape;240;p29"/>
          <p:cNvSpPr txBox="1"/>
          <p:nvPr/>
        </p:nvSpPr>
        <p:spPr>
          <a:xfrm>
            <a:off x="4675100" y="428025"/>
            <a:ext cx="6749700" cy="48075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600"/>
              </a:spcBef>
              <a:spcAft>
                <a:spcPts val="0"/>
              </a:spcAft>
              <a:buNone/>
            </a:pPr>
            <a:r>
              <a:rPr lang="en-US" sz="2400">
                <a:solidFill>
                  <a:srgbClr val="000000"/>
                </a:solidFill>
              </a:rPr>
              <a:t>41.503(1) </a:t>
            </a:r>
            <a:r>
              <a:rPr lang="en-US" sz="2400" b="1">
                <a:solidFill>
                  <a:srgbClr val="000000"/>
                </a:solidFill>
              </a:rPr>
              <a:t>Notice</a:t>
            </a:r>
            <a:endParaRPr sz="2400" b="1">
              <a:solidFill>
                <a:srgbClr val="000000"/>
              </a:solidFill>
            </a:endParaRPr>
          </a:p>
          <a:p>
            <a:pPr marL="0" lvl="0" indent="0" algn="l" rtl="0">
              <a:lnSpc>
                <a:spcPct val="115000"/>
              </a:lnSpc>
              <a:spcBef>
                <a:spcPts val="600"/>
              </a:spcBef>
              <a:spcAft>
                <a:spcPts val="0"/>
              </a:spcAft>
              <a:buNone/>
            </a:pPr>
            <a:r>
              <a:rPr lang="en-US" sz="2100">
                <a:solidFill>
                  <a:srgbClr val="000000"/>
                </a:solidFill>
              </a:rPr>
              <a:t>Written notice that meets the requirements of subrule 41.503</a:t>
            </a:r>
            <a:endParaRPr sz="2100">
              <a:solidFill>
                <a:srgbClr val="000000"/>
              </a:solidFill>
            </a:endParaRPr>
          </a:p>
          <a:p>
            <a:pPr marL="0" lvl="0" indent="0" algn="l" rtl="0">
              <a:lnSpc>
                <a:spcPct val="115000"/>
              </a:lnSpc>
              <a:spcBef>
                <a:spcPts val="600"/>
              </a:spcBef>
              <a:spcAft>
                <a:spcPts val="0"/>
              </a:spcAft>
              <a:buNone/>
            </a:pPr>
            <a:r>
              <a:rPr lang="en-US" sz="2100">
                <a:solidFill>
                  <a:srgbClr val="000000"/>
                </a:solidFill>
              </a:rPr>
              <a:t>(2) must be given to the parents of a child with a disability within a reasonable time </a:t>
            </a:r>
            <a:r>
              <a:rPr lang="en-US" sz="2100" i="1">
                <a:solidFill>
                  <a:srgbClr val="000000"/>
                </a:solidFill>
              </a:rPr>
              <a:t>before </a:t>
            </a:r>
            <a:r>
              <a:rPr lang="en-US" sz="2100">
                <a:solidFill>
                  <a:srgbClr val="000000"/>
                </a:solidFill>
              </a:rPr>
              <a:t>the public agency: </a:t>
            </a:r>
            <a:endParaRPr sz="2100">
              <a:solidFill>
                <a:srgbClr val="000000"/>
              </a:solidFill>
            </a:endParaRPr>
          </a:p>
          <a:p>
            <a:pPr marL="457200" lvl="0" indent="-361950" algn="l" rtl="0">
              <a:lnSpc>
                <a:spcPct val="115000"/>
              </a:lnSpc>
              <a:spcBef>
                <a:spcPts val="600"/>
              </a:spcBef>
              <a:spcAft>
                <a:spcPts val="0"/>
              </a:spcAft>
              <a:buClr>
                <a:srgbClr val="000000"/>
              </a:buClr>
              <a:buSzPts val="2100"/>
              <a:buAutoNum type="alphaLcPeriod"/>
            </a:pPr>
            <a:r>
              <a:rPr lang="en-US" sz="2100">
                <a:solidFill>
                  <a:srgbClr val="000000"/>
                </a:solidFill>
              </a:rPr>
              <a:t>Proposes to initiate or change the identification, evaluation, or educational placement of the child or the provision of FAPE to the child; or </a:t>
            </a:r>
            <a:endParaRPr sz="2100">
              <a:solidFill>
                <a:srgbClr val="000000"/>
              </a:solidFill>
            </a:endParaRPr>
          </a:p>
          <a:p>
            <a:pPr marL="457200" lvl="0" indent="-361950" algn="l" rtl="0">
              <a:lnSpc>
                <a:spcPct val="115000"/>
              </a:lnSpc>
              <a:spcBef>
                <a:spcPts val="1000"/>
              </a:spcBef>
              <a:spcAft>
                <a:spcPts val="0"/>
              </a:spcAft>
              <a:buClr>
                <a:srgbClr val="000000"/>
              </a:buClr>
              <a:buSzPts val="2100"/>
              <a:buAutoNum type="alphaLcPeriod"/>
            </a:pPr>
            <a:r>
              <a:rPr lang="en-US" sz="2100">
                <a:solidFill>
                  <a:srgbClr val="000000"/>
                </a:solidFill>
              </a:rPr>
              <a:t>Refuses to initiate or change the identification, evaluation, or educational placement of the child or the provision of FAPE to the child</a:t>
            </a:r>
            <a:endParaRPr sz="21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0">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6693426" y="5269885"/>
            <a:ext cx="1919100" cy="1160100"/>
          </a:xfrm>
          <a:prstGeom prst="rect">
            <a:avLst/>
          </a:prstGeom>
          <a:noFill/>
          <a:ln>
            <a:noFill/>
          </a:ln>
        </p:spPr>
      </p:pic>
      <p:sp>
        <p:nvSpPr>
          <p:cNvPr id="246" name="Google Shape;246;p30"/>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300"/>
              <a:buFont typeface="Arial"/>
              <a:buNone/>
            </a:pPr>
            <a:r>
              <a:rPr lang="en-US"/>
              <a:t>IA Admin Code</a:t>
            </a:r>
            <a:endParaRPr/>
          </a:p>
          <a:p>
            <a:pPr marL="0" lvl="0" indent="0" algn="l" rtl="0">
              <a:lnSpc>
                <a:spcPct val="115000"/>
              </a:lnSpc>
              <a:spcBef>
                <a:spcPts val="600"/>
              </a:spcBef>
              <a:spcAft>
                <a:spcPts val="0"/>
              </a:spcAft>
              <a:buClr>
                <a:schemeClr val="dk1"/>
              </a:buClr>
              <a:buSzPts val="1100"/>
              <a:buFont typeface="Arial"/>
              <a:buNone/>
            </a:pPr>
            <a:r>
              <a:rPr lang="en-US" sz="2100" b="0"/>
              <a:t>281—41.503</a:t>
            </a:r>
            <a:endParaRPr sz="2500"/>
          </a:p>
          <a:p>
            <a:pPr marL="0" lvl="0" indent="0" algn="l" rtl="0">
              <a:spcBef>
                <a:spcPts val="0"/>
              </a:spcBef>
              <a:spcAft>
                <a:spcPts val="0"/>
              </a:spcAft>
              <a:buClr>
                <a:schemeClr val="lt1"/>
              </a:buClr>
              <a:buSzPts val="3300"/>
              <a:buFont typeface="Arial"/>
              <a:buNone/>
            </a:pPr>
            <a:endParaRPr/>
          </a:p>
        </p:txBody>
      </p:sp>
      <p:pic>
        <p:nvPicPr>
          <p:cNvPr id="247" name="Google Shape;247;p3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6429982"/>
            <a:ext cx="12191997" cy="428017"/>
          </a:xfrm>
          <a:prstGeom prst="rect">
            <a:avLst/>
          </a:prstGeom>
          <a:noFill/>
          <a:ln>
            <a:noFill/>
          </a:ln>
        </p:spPr>
      </p:pic>
      <p:sp>
        <p:nvSpPr>
          <p:cNvPr id="248" name="Google Shape;248;p30"/>
          <p:cNvSpPr txBox="1"/>
          <p:nvPr/>
        </p:nvSpPr>
        <p:spPr>
          <a:xfrm>
            <a:off x="4465050" y="130525"/>
            <a:ext cx="7410000" cy="5449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600"/>
              </a:spcBef>
              <a:spcAft>
                <a:spcPts val="0"/>
              </a:spcAft>
              <a:buNone/>
            </a:pPr>
            <a:r>
              <a:rPr lang="en-US" sz="2200">
                <a:solidFill>
                  <a:srgbClr val="000000"/>
                </a:solidFill>
              </a:rPr>
              <a:t>41.503(2) </a:t>
            </a:r>
            <a:r>
              <a:rPr lang="en-US" sz="2200" b="1">
                <a:solidFill>
                  <a:srgbClr val="000000"/>
                </a:solidFill>
              </a:rPr>
              <a:t>Content </a:t>
            </a:r>
            <a:r>
              <a:rPr lang="en-US" sz="2200">
                <a:solidFill>
                  <a:srgbClr val="000000"/>
                </a:solidFill>
              </a:rPr>
              <a:t>of notice</a:t>
            </a:r>
            <a:endParaRPr sz="2200">
              <a:solidFill>
                <a:srgbClr val="000000"/>
              </a:solidFill>
            </a:endParaRPr>
          </a:p>
          <a:p>
            <a:pPr marL="0" lvl="0" indent="0" algn="l" rtl="0">
              <a:lnSpc>
                <a:spcPct val="115000"/>
              </a:lnSpc>
              <a:spcBef>
                <a:spcPts val="600"/>
              </a:spcBef>
              <a:spcAft>
                <a:spcPts val="0"/>
              </a:spcAft>
              <a:buNone/>
            </a:pPr>
            <a:r>
              <a:rPr lang="en-US" sz="1500">
                <a:solidFill>
                  <a:srgbClr val="000000"/>
                </a:solidFill>
              </a:rPr>
              <a:t>The notice required under subrule 41.503(1) must include the following: </a:t>
            </a:r>
            <a:endParaRPr sz="1500">
              <a:solidFill>
                <a:srgbClr val="000000"/>
              </a:solidFill>
            </a:endParaRPr>
          </a:p>
          <a:p>
            <a:pPr marL="457200" lvl="0" indent="-323850" algn="l" rtl="0">
              <a:lnSpc>
                <a:spcPct val="115000"/>
              </a:lnSpc>
              <a:spcBef>
                <a:spcPts val="600"/>
              </a:spcBef>
              <a:spcAft>
                <a:spcPts val="0"/>
              </a:spcAft>
              <a:buClr>
                <a:srgbClr val="000000"/>
              </a:buClr>
              <a:buSzPts val="1500"/>
              <a:buAutoNum type="alphaLcPeriod"/>
            </a:pPr>
            <a:r>
              <a:rPr lang="en-US" sz="1500">
                <a:solidFill>
                  <a:srgbClr val="000000"/>
                </a:solidFill>
              </a:rPr>
              <a:t>A description of the action proposed or refused by the agency; </a:t>
            </a:r>
            <a:endParaRPr sz="1500">
              <a:solidFill>
                <a:srgbClr val="000000"/>
              </a:solidFill>
            </a:endParaRPr>
          </a:p>
          <a:p>
            <a:pPr marL="457200" lvl="0" indent="-323850" algn="l" rtl="0">
              <a:lnSpc>
                <a:spcPct val="115000"/>
              </a:lnSpc>
              <a:spcBef>
                <a:spcPts val="1000"/>
              </a:spcBef>
              <a:spcAft>
                <a:spcPts val="0"/>
              </a:spcAft>
              <a:buClr>
                <a:srgbClr val="000000"/>
              </a:buClr>
              <a:buSzPts val="1500"/>
              <a:buAutoNum type="alphaLcPeriod"/>
            </a:pPr>
            <a:r>
              <a:rPr lang="en-US" sz="1500">
                <a:solidFill>
                  <a:srgbClr val="000000"/>
                </a:solidFill>
              </a:rPr>
              <a:t>An explanation of why the agency proposes or refuses to take the action; </a:t>
            </a:r>
            <a:endParaRPr sz="1500">
              <a:solidFill>
                <a:srgbClr val="000000"/>
              </a:solidFill>
            </a:endParaRPr>
          </a:p>
          <a:p>
            <a:pPr marL="457200" lvl="0" indent="-323850" algn="l" rtl="0">
              <a:lnSpc>
                <a:spcPct val="115000"/>
              </a:lnSpc>
              <a:spcBef>
                <a:spcPts val="1000"/>
              </a:spcBef>
              <a:spcAft>
                <a:spcPts val="0"/>
              </a:spcAft>
              <a:buClr>
                <a:srgbClr val="000000"/>
              </a:buClr>
              <a:buSzPts val="1500"/>
              <a:buAutoNum type="alphaLcPeriod" startAt="3"/>
            </a:pPr>
            <a:r>
              <a:rPr lang="en-US" sz="1500">
                <a:solidFill>
                  <a:srgbClr val="000000"/>
                </a:solidFill>
              </a:rPr>
              <a:t>A description of each evaluation procedure, assessment, record, or report the agency used as a basis for the proposed or refused action; </a:t>
            </a:r>
            <a:endParaRPr sz="1500">
              <a:solidFill>
                <a:srgbClr val="000000"/>
              </a:solidFill>
            </a:endParaRPr>
          </a:p>
          <a:p>
            <a:pPr marL="457200" lvl="0" indent="-323850" algn="l" rtl="0">
              <a:lnSpc>
                <a:spcPct val="115000"/>
              </a:lnSpc>
              <a:spcBef>
                <a:spcPts val="1000"/>
              </a:spcBef>
              <a:spcAft>
                <a:spcPts val="0"/>
              </a:spcAft>
              <a:buClr>
                <a:srgbClr val="000000"/>
              </a:buClr>
              <a:buSzPts val="1500"/>
              <a:buAutoNum type="alphaLcPeriod" startAt="3"/>
            </a:pPr>
            <a:r>
              <a:rPr lang="en-US" sz="1500">
                <a:solidFill>
                  <a:srgbClr val="000000"/>
                </a:solidFill>
              </a:rPr>
              <a:t>A statement that the parents of a child with a disability have protection under the procedural safeguards of this chapter and, if this notice is not an initial referral for evaluation, the means by which a copy of a description of the procedural safeguards can be obtained; </a:t>
            </a:r>
            <a:endParaRPr sz="1500">
              <a:solidFill>
                <a:srgbClr val="000000"/>
              </a:solidFill>
            </a:endParaRPr>
          </a:p>
          <a:p>
            <a:pPr marL="457200" lvl="0" indent="-323850" algn="l" rtl="0">
              <a:lnSpc>
                <a:spcPct val="115000"/>
              </a:lnSpc>
              <a:spcBef>
                <a:spcPts val="1000"/>
              </a:spcBef>
              <a:spcAft>
                <a:spcPts val="0"/>
              </a:spcAft>
              <a:buClr>
                <a:srgbClr val="000000"/>
              </a:buClr>
              <a:buSzPts val="1500"/>
              <a:buAutoNum type="alphaLcPeriod" startAt="3"/>
            </a:pPr>
            <a:r>
              <a:rPr lang="en-US" sz="1500">
                <a:solidFill>
                  <a:srgbClr val="000000"/>
                </a:solidFill>
              </a:rPr>
              <a:t>Sources for parents to contact to obtain assistance in understanding the provisions of this chapter; </a:t>
            </a:r>
            <a:endParaRPr sz="1500">
              <a:solidFill>
                <a:srgbClr val="000000"/>
              </a:solidFill>
            </a:endParaRPr>
          </a:p>
          <a:p>
            <a:pPr marL="457200" lvl="0" indent="-323850" algn="l" rtl="0">
              <a:lnSpc>
                <a:spcPct val="115000"/>
              </a:lnSpc>
              <a:spcBef>
                <a:spcPts val="1000"/>
              </a:spcBef>
              <a:spcAft>
                <a:spcPts val="0"/>
              </a:spcAft>
              <a:buClr>
                <a:srgbClr val="000000"/>
              </a:buClr>
              <a:buSzPts val="1500"/>
              <a:buAutoNum type="alphaLcPeriod" startAt="3"/>
            </a:pPr>
            <a:r>
              <a:rPr lang="en-US" sz="1500">
                <a:solidFill>
                  <a:srgbClr val="000000"/>
                </a:solidFill>
              </a:rPr>
              <a:t>A description of other options that the IEP team considered and the reasons why those options were rejected; and </a:t>
            </a:r>
            <a:endParaRPr sz="1500">
              <a:solidFill>
                <a:srgbClr val="000000"/>
              </a:solidFill>
            </a:endParaRPr>
          </a:p>
          <a:p>
            <a:pPr marL="457200" lvl="0" indent="-323850" algn="l" rtl="0">
              <a:lnSpc>
                <a:spcPct val="115000"/>
              </a:lnSpc>
              <a:spcBef>
                <a:spcPts val="1000"/>
              </a:spcBef>
              <a:spcAft>
                <a:spcPts val="1000"/>
              </a:spcAft>
              <a:buClr>
                <a:srgbClr val="000000"/>
              </a:buClr>
              <a:buSzPts val="1500"/>
              <a:buAutoNum type="alphaLcPeriod" startAt="3"/>
            </a:pPr>
            <a:r>
              <a:rPr lang="en-US" sz="1500">
                <a:solidFill>
                  <a:srgbClr val="000000"/>
                </a:solidFill>
              </a:rPr>
              <a:t>A description of other factors that are relevant to the agency’s proposal or refusal.</a:t>
            </a:r>
            <a:endParaRPr sz="15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1" descr="Logo of an infinity loop."/>
          <p:cNvPicPr preferRelativeResize="0">
            <a:picLocks noGrp="1"/>
          </p:cNvPicPr>
          <p:nvPr>
            <p:ph type="body" idx="1"/>
          </p:nvPr>
        </p:nvPicPr>
        <p:blipFill rotWithShape="1">
          <a:blip r:embed="rId3">
            <a:alphaModFix/>
          </a:blip>
          <a:srcRect/>
          <a:stretch/>
        </p:blipFill>
        <p:spPr>
          <a:xfrm>
            <a:off x="7090401" y="5341260"/>
            <a:ext cx="1919100" cy="1160100"/>
          </a:xfrm>
          <a:prstGeom prst="rect">
            <a:avLst/>
          </a:prstGeom>
          <a:noFill/>
          <a:ln>
            <a:noFill/>
          </a:ln>
        </p:spPr>
      </p:pic>
      <p:sp>
        <p:nvSpPr>
          <p:cNvPr id="254" name="Google Shape;254;p31"/>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300"/>
              <a:buFont typeface="Arial"/>
              <a:buNone/>
            </a:pPr>
            <a:r>
              <a:rPr lang="en-US"/>
              <a:t>IA Admin Code</a:t>
            </a:r>
            <a:endParaRPr/>
          </a:p>
          <a:p>
            <a:pPr marL="0" lvl="0" indent="0" algn="l" rtl="0">
              <a:lnSpc>
                <a:spcPct val="115000"/>
              </a:lnSpc>
              <a:spcBef>
                <a:spcPts val="600"/>
              </a:spcBef>
              <a:spcAft>
                <a:spcPts val="0"/>
              </a:spcAft>
              <a:buClr>
                <a:schemeClr val="dk1"/>
              </a:buClr>
              <a:buSzPts val="1100"/>
              <a:buFont typeface="Arial"/>
              <a:buNone/>
            </a:pPr>
            <a:r>
              <a:rPr lang="en-US" sz="2100" b="0"/>
              <a:t>281—41.503</a:t>
            </a:r>
            <a:endParaRPr sz="2500"/>
          </a:p>
          <a:p>
            <a:pPr marL="0" lvl="0" indent="0" algn="l" rtl="0">
              <a:spcBef>
                <a:spcPts val="0"/>
              </a:spcBef>
              <a:spcAft>
                <a:spcPts val="0"/>
              </a:spcAft>
              <a:buClr>
                <a:schemeClr val="lt1"/>
              </a:buClr>
              <a:buSzPts val="3300"/>
              <a:buFont typeface="Arial"/>
              <a:buNone/>
            </a:pPr>
            <a:endParaRPr/>
          </a:p>
        </p:txBody>
      </p:sp>
      <p:pic>
        <p:nvPicPr>
          <p:cNvPr id="255" name="Google Shape;255;p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6429982"/>
            <a:ext cx="12191997" cy="428017"/>
          </a:xfrm>
          <a:prstGeom prst="rect">
            <a:avLst/>
          </a:prstGeom>
          <a:noFill/>
          <a:ln>
            <a:noFill/>
          </a:ln>
        </p:spPr>
      </p:pic>
      <p:sp>
        <p:nvSpPr>
          <p:cNvPr id="256" name="Google Shape;256;p31"/>
          <p:cNvSpPr txBox="1"/>
          <p:nvPr/>
        </p:nvSpPr>
        <p:spPr>
          <a:xfrm>
            <a:off x="4381550" y="174825"/>
            <a:ext cx="7424700" cy="53712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600"/>
              </a:spcBef>
              <a:spcAft>
                <a:spcPts val="0"/>
              </a:spcAft>
              <a:buClr>
                <a:schemeClr val="dk1"/>
              </a:buClr>
              <a:buSzPts val="1100"/>
              <a:buFont typeface="Arial"/>
              <a:buNone/>
            </a:pPr>
            <a:r>
              <a:rPr lang="en-US" sz="2200">
                <a:solidFill>
                  <a:schemeClr val="dk1"/>
                </a:solidFill>
              </a:rPr>
              <a:t>41.503(3) Notice in </a:t>
            </a:r>
            <a:r>
              <a:rPr lang="en-US" sz="2200" b="1">
                <a:solidFill>
                  <a:schemeClr val="dk1"/>
                </a:solidFill>
              </a:rPr>
              <a:t>understandable language</a:t>
            </a:r>
            <a:r>
              <a:rPr lang="en-US" sz="2200">
                <a:solidFill>
                  <a:schemeClr val="dk1"/>
                </a:solidFill>
              </a:rPr>
              <a:t>. </a:t>
            </a:r>
            <a:endParaRPr sz="2200">
              <a:solidFill>
                <a:schemeClr val="dk1"/>
              </a:solidFill>
            </a:endParaRPr>
          </a:p>
          <a:p>
            <a:pPr marL="457200" lvl="0" indent="-336550" algn="l" rtl="0">
              <a:lnSpc>
                <a:spcPct val="115000"/>
              </a:lnSpc>
              <a:spcBef>
                <a:spcPts val="1000"/>
              </a:spcBef>
              <a:spcAft>
                <a:spcPts val="0"/>
              </a:spcAft>
              <a:buClr>
                <a:schemeClr val="dk1"/>
              </a:buClr>
              <a:buSzPts val="1700"/>
              <a:buAutoNum type="alphaLcPeriod"/>
            </a:pPr>
            <a:r>
              <a:rPr lang="en-US" sz="1700">
                <a:solidFill>
                  <a:schemeClr val="dk1"/>
                </a:solidFill>
              </a:rPr>
              <a:t>The notice required under subrule 41.503</a:t>
            </a:r>
            <a:endParaRPr sz="1700">
              <a:solidFill>
                <a:schemeClr val="dk1"/>
              </a:solidFill>
            </a:endParaRPr>
          </a:p>
          <a:p>
            <a:pPr marL="914400" lvl="0" indent="0" algn="l" rtl="0">
              <a:lnSpc>
                <a:spcPct val="115000"/>
              </a:lnSpc>
              <a:spcBef>
                <a:spcPts val="600"/>
              </a:spcBef>
              <a:spcAft>
                <a:spcPts val="0"/>
              </a:spcAft>
              <a:buNone/>
            </a:pPr>
            <a:r>
              <a:rPr lang="en-US" sz="1700">
                <a:solidFill>
                  <a:schemeClr val="dk1"/>
                </a:solidFill>
              </a:rPr>
              <a:t>(1) must be written in language understandable to the general public, and must be provided in the native language of the parent or other mode of communication used by the parent, unless it is clearly not feasible to do so. </a:t>
            </a:r>
            <a:endParaRPr sz="1700">
              <a:solidFill>
                <a:schemeClr val="dk1"/>
              </a:solidFill>
            </a:endParaRPr>
          </a:p>
          <a:p>
            <a:pPr marL="457200" lvl="0" indent="-336550" algn="l" rtl="0">
              <a:lnSpc>
                <a:spcPct val="115000"/>
              </a:lnSpc>
              <a:spcBef>
                <a:spcPts val="600"/>
              </a:spcBef>
              <a:spcAft>
                <a:spcPts val="0"/>
              </a:spcAft>
              <a:buClr>
                <a:schemeClr val="dk1"/>
              </a:buClr>
              <a:buSzPts val="1700"/>
              <a:buAutoNum type="alphaLcPeriod"/>
            </a:pPr>
            <a:r>
              <a:rPr lang="en-US" sz="1700">
                <a:solidFill>
                  <a:schemeClr val="dk1"/>
                </a:solidFill>
              </a:rPr>
              <a:t>If the native language or other mode of communication of the parent is not a written language, the public agency must take steps to ensure the following: </a:t>
            </a:r>
            <a:endParaRPr sz="1700">
              <a:solidFill>
                <a:schemeClr val="dk1"/>
              </a:solidFill>
            </a:endParaRPr>
          </a:p>
          <a:p>
            <a:pPr marL="914400" lvl="0" indent="0" algn="l" rtl="0">
              <a:lnSpc>
                <a:spcPct val="115000"/>
              </a:lnSpc>
              <a:spcBef>
                <a:spcPts val="600"/>
              </a:spcBef>
              <a:spcAft>
                <a:spcPts val="0"/>
              </a:spcAft>
              <a:buClr>
                <a:schemeClr val="dk1"/>
              </a:buClr>
              <a:buSzPts val="1100"/>
              <a:buFont typeface="Arial"/>
              <a:buNone/>
            </a:pPr>
            <a:r>
              <a:rPr lang="en-US" sz="1700">
                <a:solidFill>
                  <a:schemeClr val="dk1"/>
                </a:solidFill>
              </a:rPr>
              <a:t>(1) The notice is translated orally or by other means to the parent in the parent’s native language or other mode of communication; </a:t>
            </a:r>
            <a:endParaRPr sz="1700">
              <a:solidFill>
                <a:schemeClr val="dk1"/>
              </a:solidFill>
            </a:endParaRPr>
          </a:p>
          <a:p>
            <a:pPr marL="914400" lvl="0" indent="0" algn="l" rtl="0">
              <a:lnSpc>
                <a:spcPct val="115000"/>
              </a:lnSpc>
              <a:spcBef>
                <a:spcPts val="600"/>
              </a:spcBef>
              <a:spcAft>
                <a:spcPts val="0"/>
              </a:spcAft>
              <a:buClr>
                <a:schemeClr val="dk1"/>
              </a:buClr>
              <a:buSzPts val="1100"/>
              <a:buFont typeface="Arial"/>
              <a:buNone/>
            </a:pPr>
            <a:r>
              <a:rPr lang="en-US" sz="1700">
                <a:solidFill>
                  <a:schemeClr val="dk1"/>
                </a:solidFill>
              </a:rPr>
              <a:t>(2) The parent understands the content of the notice; and </a:t>
            </a:r>
            <a:endParaRPr sz="1700">
              <a:solidFill>
                <a:schemeClr val="dk1"/>
              </a:solidFill>
            </a:endParaRPr>
          </a:p>
          <a:p>
            <a:pPr marL="914400" lvl="0" indent="0" algn="l" rtl="0">
              <a:lnSpc>
                <a:spcPct val="115000"/>
              </a:lnSpc>
              <a:spcBef>
                <a:spcPts val="600"/>
              </a:spcBef>
              <a:spcAft>
                <a:spcPts val="0"/>
              </a:spcAft>
              <a:buNone/>
            </a:pPr>
            <a:r>
              <a:rPr lang="en-US" sz="1700">
                <a:solidFill>
                  <a:schemeClr val="dk1"/>
                </a:solidFill>
              </a:rPr>
              <a:t>(3) There is written evidence that the requirements in subparagraphs 41.503(3)“b”(1) and (2) have been met.</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a:spLocks noGrp="1"/>
          </p:cNvSpPr>
          <p:nvPr>
            <p:ph type="title"/>
          </p:nvPr>
        </p:nvSpPr>
        <p:spPr>
          <a:xfrm>
            <a:off x="452275" y="0"/>
            <a:ext cx="11000400" cy="70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does a PWN include:</a:t>
            </a:r>
            <a:endParaRPr/>
          </a:p>
        </p:txBody>
      </p:sp>
      <p:sp>
        <p:nvSpPr>
          <p:cNvPr id="262" name="Google Shape;262;p32"/>
          <p:cNvSpPr txBox="1">
            <a:spLocks noGrp="1"/>
          </p:cNvSpPr>
          <p:nvPr>
            <p:ph type="body" idx="1"/>
          </p:nvPr>
        </p:nvSpPr>
        <p:spPr>
          <a:xfrm>
            <a:off x="452267" y="842458"/>
            <a:ext cx="10944300" cy="5529900"/>
          </a:xfrm>
          <a:prstGeom prst="rect">
            <a:avLst/>
          </a:prstGeom>
        </p:spPr>
        <p:txBody>
          <a:bodyPr spcFirstLastPara="1" wrap="square" lIns="91425" tIns="45700" rIns="91425" bIns="45700" anchor="ctr" anchorCtr="0">
            <a:noAutofit/>
          </a:bodyPr>
          <a:lstStyle/>
          <a:p>
            <a:pPr marL="609600" lvl="0" indent="-438150" algn="l" rtl="0">
              <a:lnSpc>
                <a:spcPct val="130000"/>
              </a:lnSpc>
              <a:spcBef>
                <a:spcPts val="750"/>
              </a:spcBef>
              <a:spcAft>
                <a:spcPts val="0"/>
              </a:spcAft>
              <a:buSzPts val="2100"/>
              <a:buAutoNum type="arabicPeriod"/>
            </a:pPr>
            <a:r>
              <a:rPr lang="en-US" sz="2200">
                <a:highlight>
                  <a:srgbClr val="FFFFFF"/>
                </a:highlight>
              </a:rPr>
              <a:t>Sources used to develop the PWN</a:t>
            </a:r>
            <a:endParaRPr sz="2200">
              <a:highlight>
                <a:srgbClr val="FFFFFF"/>
              </a:highlight>
            </a:endParaRPr>
          </a:p>
          <a:p>
            <a:pPr marL="609600" lvl="0" indent="-438150" algn="l" rtl="0">
              <a:lnSpc>
                <a:spcPct val="130000"/>
              </a:lnSpc>
              <a:spcBef>
                <a:spcPts val="0"/>
              </a:spcBef>
              <a:spcAft>
                <a:spcPts val="0"/>
              </a:spcAft>
              <a:buSzPts val="2100"/>
              <a:buAutoNum type="arabicPeriod"/>
            </a:pPr>
            <a:r>
              <a:rPr lang="en-US" sz="2200">
                <a:highlight>
                  <a:srgbClr val="FFFFFF"/>
                </a:highlight>
              </a:rPr>
              <a:t>Description of the action proposed or refused </a:t>
            </a:r>
            <a:endParaRPr sz="2200">
              <a:highlight>
                <a:srgbClr val="FFFFFF"/>
              </a:highlight>
            </a:endParaRPr>
          </a:p>
          <a:p>
            <a:pPr marL="609600" lvl="0" indent="-438150" algn="l" rtl="0">
              <a:lnSpc>
                <a:spcPct val="130000"/>
              </a:lnSpc>
              <a:spcBef>
                <a:spcPts val="0"/>
              </a:spcBef>
              <a:spcAft>
                <a:spcPts val="0"/>
              </a:spcAft>
              <a:buSzPts val="2100"/>
              <a:buAutoNum type="arabicPeriod"/>
            </a:pPr>
            <a:r>
              <a:rPr lang="en-US" sz="2200">
                <a:highlight>
                  <a:srgbClr val="FFFFFF"/>
                </a:highlight>
              </a:rPr>
              <a:t>Explanation of why the agency proposes or refuses to take the action</a:t>
            </a:r>
            <a:endParaRPr sz="2200">
              <a:highlight>
                <a:srgbClr val="FFFFFF"/>
              </a:highlight>
            </a:endParaRPr>
          </a:p>
          <a:p>
            <a:pPr marL="609600" lvl="0" indent="-438150" algn="l" rtl="0">
              <a:lnSpc>
                <a:spcPct val="130000"/>
              </a:lnSpc>
              <a:spcBef>
                <a:spcPts val="0"/>
              </a:spcBef>
              <a:spcAft>
                <a:spcPts val="0"/>
              </a:spcAft>
              <a:buSzPts val="2100"/>
              <a:buAutoNum type="arabicPeriod"/>
            </a:pPr>
            <a:r>
              <a:rPr lang="en-US" sz="2200">
                <a:highlight>
                  <a:srgbClr val="FFFFFF"/>
                </a:highlight>
              </a:rPr>
              <a:t>Description of each evaluation procedure, assessment, record, or report the agency used as a basis for the proposed or refused action</a:t>
            </a:r>
            <a:endParaRPr sz="2200">
              <a:highlight>
                <a:srgbClr val="FFFFFF"/>
              </a:highlight>
            </a:endParaRPr>
          </a:p>
          <a:p>
            <a:pPr marL="609600" lvl="0" indent="-438150" algn="l" rtl="0">
              <a:lnSpc>
                <a:spcPct val="130000"/>
              </a:lnSpc>
              <a:spcBef>
                <a:spcPts val="0"/>
              </a:spcBef>
              <a:spcAft>
                <a:spcPts val="0"/>
              </a:spcAft>
              <a:buSzPts val="2100"/>
              <a:buAutoNum type="arabicPeriod"/>
            </a:pPr>
            <a:r>
              <a:rPr lang="en-US" sz="2200">
                <a:highlight>
                  <a:srgbClr val="FFFFFF"/>
                </a:highlight>
              </a:rPr>
              <a:t>Other options the school considered and the reason why those options were rejected</a:t>
            </a:r>
            <a:endParaRPr sz="2200">
              <a:highlight>
                <a:srgbClr val="FFFFFF"/>
              </a:highlight>
            </a:endParaRPr>
          </a:p>
          <a:p>
            <a:pPr marL="609600" lvl="0" indent="-438150" algn="l" rtl="0">
              <a:lnSpc>
                <a:spcPct val="130000"/>
              </a:lnSpc>
              <a:spcBef>
                <a:spcPts val="0"/>
              </a:spcBef>
              <a:spcAft>
                <a:spcPts val="0"/>
              </a:spcAft>
              <a:buSzPts val="2100"/>
              <a:buAutoNum type="arabicPeriod"/>
            </a:pPr>
            <a:r>
              <a:rPr lang="en-US" sz="2200">
                <a:highlight>
                  <a:srgbClr val="FFFFFF"/>
                </a:highlight>
              </a:rPr>
              <a:t>Other factors relevant to the school proposed/refused action</a:t>
            </a:r>
            <a:endParaRPr sz="2200">
              <a:highlight>
                <a:srgbClr val="FFFFFF"/>
              </a:highlight>
            </a:endParaRPr>
          </a:p>
          <a:p>
            <a:pPr marL="609600" lvl="0" indent="-438150" algn="l" rtl="0">
              <a:lnSpc>
                <a:spcPct val="130000"/>
              </a:lnSpc>
              <a:spcBef>
                <a:spcPts val="0"/>
              </a:spcBef>
              <a:spcAft>
                <a:spcPts val="0"/>
              </a:spcAft>
              <a:buSzPts val="2100"/>
              <a:buAutoNum type="arabicPeriod"/>
            </a:pPr>
            <a:r>
              <a:rPr lang="en-US" sz="2200">
                <a:highlight>
                  <a:srgbClr val="FFFFFF"/>
                </a:highlight>
              </a:rPr>
              <a:t>The date of implementation</a:t>
            </a:r>
            <a:endParaRPr sz="2200">
              <a:highlight>
                <a:srgbClr val="FFFFFF"/>
              </a:highlight>
            </a:endParaRPr>
          </a:p>
          <a:p>
            <a:pPr marL="609600" lvl="0" indent="-438150" algn="l" rtl="0">
              <a:lnSpc>
                <a:spcPct val="130000"/>
              </a:lnSpc>
              <a:spcBef>
                <a:spcPts val="0"/>
              </a:spcBef>
              <a:spcAft>
                <a:spcPts val="0"/>
              </a:spcAft>
              <a:buSzPts val="2100"/>
              <a:buAutoNum type="arabicPeriod"/>
            </a:pPr>
            <a:r>
              <a:rPr lang="en-US" sz="2200">
                <a:highlight>
                  <a:srgbClr val="FFFFFF"/>
                </a:highlight>
              </a:rPr>
              <a:t>Contact for questions</a:t>
            </a:r>
            <a:endParaRPr sz="2200">
              <a:highlight>
                <a:srgbClr val="FFFFFF"/>
              </a:highlight>
            </a:endParaRPr>
          </a:p>
          <a:p>
            <a:pPr marL="0" lvl="0" indent="0" algn="l" rtl="0">
              <a:lnSpc>
                <a:spcPct val="115000"/>
              </a:lnSpc>
              <a:spcBef>
                <a:spcPts val="1600"/>
              </a:spcBef>
              <a:spcAft>
                <a:spcPts val="0"/>
              </a:spcAft>
              <a:buSzPts val="1400"/>
              <a:buNone/>
            </a:pPr>
            <a:r>
              <a:rPr lang="en-US" sz="1900">
                <a:highlight>
                  <a:srgbClr val="FFFFFF"/>
                </a:highlight>
              </a:rPr>
              <a:t>*A statement that the parents have protection under the due process provisions of special education and, if this notice is not an initial referral for evaluation, how the parent may obtain a copy of the description of the procedural safeguards.</a:t>
            </a:r>
            <a:endParaRPr sz="1900">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452275" y="0"/>
            <a:ext cx="11000400" cy="70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When is a PWN Required in ACHIEVE</a:t>
            </a:r>
            <a:endParaRPr/>
          </a:p>
        </p:txBody>
      </p:sp>
      <p:sp>
        <p:nvSpPr>
          <p:cNvPr id="268" name="Google Shape;268;p33"/>
          <p:cNvSpPr txBox="1">
            <a:spLocks noGrp="1"/>
          </p:cNvSpPr>
          <p:nvPr>
            <p:ph type="body" idx="1"/>
          </p:nvPr>
        </p:nvSpPr>
        <p:spPr>
          <a:xfrm>
            <a:off x="686308" y="1037333"/>
            <a:ext cx="5157900" cy="474000"/>
          </a:xfrm>
          <a:prstGeom prst="rect">
            <a:avLst/>
          </a:prstGeom>
        </p:spPr>
        <p:txBody>
          <a:bodyPr spcFirstLastPara="1" wrap="square" lIns="91425" tIns="45700" rIns="91425" bIns="45700" anchor="t" anchorCtr="0">
            <a:normAutofit lnSpcReduction="10000"/>
          </a:bodyPr>
          <a:lstStyle/>
          <a:p>
            <a:pPr marL="0" lvl="0" indent="0" algn="ctr" rtl="0">
              <a:spcBef>
                <a:spcPts val="750"/>
              </a:spcBef>
              <a:spcAft>
                <a:spcPts val="0"/>
              </a:spcAft>
              <a:buNone/>
            </a:pPr>
            <a:r>
              <a:rPr lang="en-US" b="1"/>
              <a:t>PWN Required	</a:t>
            </a:r>
            <a:endParaRPr b="1"/>
          </a:p>
        </p:txBody>
      </p:sp>
      <p:sp>
        <p:nvSpPr>
          <p:cNvPr id="269" name="Google Shape;269;p33"/>
          <p:cNvSpPr txBox="1"/>
          <p:nvPr/>
        </p:nvSpPr>
        <p:spPr>
          <a:xfrm>
            <a:off x="906125" y="5991427"/>
            <a:ext cx="10225500" cy="474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2100" i="1">
                <a:solidFill>
                  <a:schemeClr val="dk1"/>
                </a:solidFill>
              </a:rPr>
              <a:t>*</a:t>
            </a:r>
            <a:r>
              <a:rPr lang="en-US" sz="1900" i="1">
                <a:solidFill>
                  <a:schemeClr val="dk1"/>
                </a:solidFill>
              </a:rPr>
              <a:t>If in doubt, use a PWN. It is an equal protection for districts and family.</a:t>
            </a:r>
            <a:endParaRPr sz="1900" i="1">
              <a:solidFill>
                <a:schemeClr val="dk1"/>
              </a:solidFill>
            </a:endParaRPr>
          </a:p>
        </p:txBody>
      </p:sp>
      <p:sp>
        <p:nvSpPr>
          <p:cNvPr id="270" name="Google Shape;270;p33"/>
          <p:cNvSpPr txBox="1">
            <a:spLocks noGrp="1"/>
          </p:cNvSpPr>
          <p:nvPr>
            <p:ph type="body" idx="1"/>
          </p:nvPr>
        </p:nvSpPr>
        <p:spPr>
          <a:xfrm>
            <a:off x="6412658" y="1040933"/>
            <a:ext cx="5157900" cy="474000"/>
          </a:xfrm>
          <a:prstGeom prst="rect">
            <a:avLst/>
          </a:prstGeom>
        </p:spPr>
        <p:txBody>
          <a:bodyPr spcFirstLastPara="1" wrap="square" lIns="91425" tIns="45700" rIns="91425" bIns="45700" anchor="t" anchorCtr="0">
            <a:normAutofit lnSpcReduction="10000"/>
          </a:bodyPr>
          <a:lstStyle/>
          <a:p>
            <a:pPr marL="0" lvl="0" indent="0" algn="ctr" rtl="0">
              <a:spcBef>
                <a:spcPts val="750"/>
              </a:spcBef>
              <a:spcAft>
                <a:spcPts val="0"/>
              </a:spcAft>
              <a:buNone/>
            </a:pPr>
            <a:r>
              <a:rPr lang="en-US" b="1"/>
              <a:t>PWN Not Required	</a:t>
            </a:r>
            <a:endParaRPr b="1"/>
          </a:p>
        </p:txBody>
      </p:sp>
      <p:sp>
        <p:nvSpPr>
          <p:cNvPr id="271" name="Google Shape;271;p33"/>
          <p:cNvSpPr txBox="1">
            <a:spLocks noGrp="1"/>
          </p:cNvSpPr>
          <p:nvPr>
            <p:ph type="body" idx="4294967295"/>
          </p:nvPr>
        </p:nvSpPr>
        <p:spPr>
          <a:xfrm>
            <a:off x="403933" y="1591134"/>
            <a:ext cx="5330400" cy="4044900"/>
          </a:xfrm>
          <a:prstGeom prst="rect">
            <a:avLst/>
          </a:prstGeom>
        </p:spPr>
        <p:txBody>
          <a:bodyPr spcFirstLastPara="1" wrap="square" lIns="91425" tIns="45700" rIns="91425" bIns="45700" anchor="t" anchorCtr="0">
            <a:noAutofit/>
          </a:bodyPr>
          <a:lstStyle/>
          <a:p>
            <a:pPr marL="609600" marR="0" lvl="0" indent="-419100" algn="l" rtl="0">
              <a:lnSpc>
                <a:spcPct val="115000"/>
              </a:lnSpc>
              <a:spcBef>
                <a:spcPts val="0"/>
              </a:spcBef>
              <a:spcAft>
                <a:spcPts val="0"/>
              </a:spcAft>
              <a:buSzPts val="1800"/>
              <a:buChar char="●"/>
            </a:pPr>
            <a:r>
              <a:rPr lang="en-US" sz="1800">
                <a:highlight>
                  <a:srgbClr val="FFFFFF"/>
                </a:highlight>
              </a:rPr>
              <a:t>IEP team designs a new plan for a learner</a:t>
            </a:r>
            <a:endParaRPr sz="1800">
              <a:highlight>
                <a:srgbClr val="FFFFFF"/>
              </a:highlight>
            </a:endParaRPr>
          </a:p>
          <a:p>
            <a:pPr marL="1219200" lvl="1" indent="-419100" algn="l" rtl="0">
              <a:lnSpc>
                <a:spcPct val="115000"/>
              </a:lnSpc>
              <a:spcBef>
                <a:spcPts val="0"/>
              </a:spcBef>
              <a:spcAft>
                <a:spcPts val="0"/>
              </a:spcAft>
              <a:buSzPts val="1800"/>
              <a:buChar char="○"/>
            </a:pPr>
            <a:r>
              <a:rPr lang="en-US">
                <a:highlight>
                  <a:srgbClr val="FFFFFF"/>
                </a:highlight>
              </a:rPr>
              <a:t>Amendments</a:t>
            </a:r>
            <a:endParaRPr>
              <a:highlight>
                <a:srgbClr val="FFFFFF"/>
              </a:highlight>
            </a:endParaRPr>
          </a:p>
          <a:p>
            <a:pPr marL="609600" marR="0" lvl="0" indent="-419100" algn="l" rtl="0">
              <a:lnSpc>
                <a:spcPct val="115000"/>
              </a:lnSpc>
              <a:spcBef>
                <a:spcPts val="500"/>
              </a:spcBef>
              <a:spcAft>
                <a:spcPts val="0"/>
              </a:spcAft>
              <a:buSzPts val="1800"/>
              <a:buChar char="●"/>
            </a:pPr>
            <a:r>
              <a:rPr lang="en-US" sz="1800">
                <a:highlight>
                  <a:srgbClr val="FFFFFF"/>
                </a:highlight>
              </a:rPr>
              <a:t>Change in service provision and current needs for FAPE are articulated  </a:t>
            </a:r>
            <a:endParaRPr sz="1800">
              <a:highlight>
                <a:srgbClr val="FFFFFF"/>
              </a:highlight>
            </a:endParaRPr>
          </a:p>
          <a:p>
            <a:pPr marL="1219200" lvl="1" indent="-419100" algn="l" rtl="0">
              <a:lnSpc>
                <a:spcPct val="115000"/>
              </a:lnSpc>
              <a:spcBef>
                <a:spcPts val="0"/>
              </a:spcBef>
              <a:spcAft>
                <a:spcPts val="0"/>
              </a:spcAft>
              <a:buSzPts val="1800"/>
              <a:buChar char="○"/>
            </a:pPr>
            <a:r>
              <a:rPr lang="en-US">
                <a:highlight>
                  <a:srgbClr val="FFFFFF"/>
                </a:highlight>
              </a:rPr>
              <a:t>ESYS </a:t>
            </a:r>
            <a:r>
              <a:rPr lang="en-US">
                <a:highlight>
                  <a:schemeClr val="lt1"/>
                </a:highlight>
              </a:rPr>
              <a:t>determination</a:t>
            </a:r>
            <a:endParaRPr>
              <a:highlight>
                <a:srgbClr val="FFFFFF"/>
              </a:highlight>
            </a:endParaRPr>
          </a:p>
          <a:p>
            <a:pPr marL="609600" marR="0" lvl="0" indent="-419100" algn="l" rtl="0">
              <a:lnSpc>
                <a:spcPct val="115000"/>
              </a:lnSpc>
              <a:spcBef>
                <a:spcPts val="500"/>
              </a:spcBef>
              <a:spcAft>
                <a:spcPts val="0"/>
              </a:spcAft>
              <a:buSzPts val="1800"/>
              <a:buChar char="●"/>
            </a:pPr>
            <a:r>
              <a:rPr lang="en-US" sz="1800">
                <a:highlight>
                  <a:srgbClr val="FFFFFF"/>
                </a:highlight>
              </a:rPr>
              <a:t>Refusing an action, decision, consideration requested by the parent</a:t>
            </a:r>
            <a:endParaRPr sz="1800">
              <a:highlight>
                <a:srgbClr val="FFFFFF"/>
              </a:highlight>
            </a:endParaRPr>
          </a:p>
          <a:p>
            <a:pPr marL="609600" marR="0" lvl="0" indent="-419100" algn="l" rtl="0">
              <a:lnSpc>
                <a:spcPct val="115000"/>
              </a:lnSpc>
              <a:spcBef>
                <a:spcPts val="500"/>
              </a:spcBef>
              <a:spcAft>
                <a:spcPts val="0"/>
              </a:spcAft>
              <a:buSzPts val="1800"/>
              <a:buChar char="●"/>
            </a:pPr>
            <a:r>
              <a:rPr lang="en-US" sz="1800">
                <a:highlight>
                  <a:srgbClr val="FFFFFF"/>
                </a:highlight>
              </a:rPr>
              <a:t>Change in </a:t>
            </a:r>
            <a:r>
              <a:rPr lang="en-US" sz="1800" b="1">
                <a:highlight>
                  <a:srgbClr val="FFFFFF"/>
                </a:highlight>
              </a:rPr>
              <a:t>placement</a:t>
            </a:r>
            <a:endParaRPr sz="1800">
              <a:highlight>
                <a:srgbClr val="FFFFFF"/>
              </a:highlight>
            </a:endParaRPr>
          </a:p>
          <a:p>
            <a:pPr marL="1219200" marR="0" lvl="1" indent="-419100" algn="l" rtl="0">
              <a:lnSpc>
                <a:spcPct val="115000"/>
              </a:lnSpc>
              <a:spcBef>
                <a:spcPts val="500"/>
              </a:spcBef>
              <a:spcAft>
                <a:spcPts val="0"/>
              </a:spcAft>
              <a:buSzPts val="1800"/>
              <a:buChar char="○"/>
            </a:pPr>
            <a:r>
              <a:rPr lang="en-US">
                <a:highlight>
                  <a:srgbClr val="FFFFFF"/>
                </a:highlight>
              </a:rPr>
              <a:t>Consider disciplinary actions beyond 10 days</a:t>
            </a:r>
            <a:endParaRPr>
              <a:highlight>
                <a:srgbClr val="FFFFFF"/>
              </a:highlight>
            </a:endParaRPr>
          </a:p>
          <a:p>
            <a:pPr marL="1219200" marR="0" lvl="1" indent="-419100" algn="l" rtl="0">
              <a:lnSpc>
                <a:spcPct val="115000"/>
              </a:lnSpc>
              <a:spcBef>
                <a:spcPts val="500"/>
              </a:spcBef>
              <a:spcAft>
                <a:spcPts val="0"/>
              </a:spcAft>
              <a:buSzPts val="1800"/>
              <a:buChar char="○"/>
            </a:pPr>
            <a:r>
              <a:rPr lang="en-US">
                <a:highlight>
                  <a:srgbClr val="FFFFFF"/>
                </a:highlight>
              </a:rPr>
              <a:t>Change in LRE</a:t>
            </a:r>
            <a:endParaRPr>
              <a:highlight>
                <a:srgbClr val="FFFFFF"/>
              </a:highlight>
            </a:endParaRPr>
          </a:p>
          <a:p>
            <a:pPr marL="609600" marR="0" lvl="0" indent="-419100" algn="l" rtl="0">
              <a:lnSpc>
                <a:spcPct val="115000"/>
              </a:lnSpc>
              <a:spcBef>
                <a:spcPts val="500"/>
              </a:spcBef>
              <a:spcAft>
                <a:spcPts val="500"/>
              </a:spcAft>
              <a:buSzPts val="1800"/>
              <a:buChar char="●"/>
            </a:pPr>
            <a:r>
              <a:rPr lang="en-US" sz="1800">
                <a:highlight>
                  <a:srgbClr val="FFFFFF"/>
                </a:highlight>
              </a:rPr>
              <a:t>Exiting special education services - ALL reasons</a:t>
            </a:r>
            <a:endParaRPr sz="2000">
              <a:highlight>
                <a:srgbClr val="FFFFFF"/>
              </a:highlight>
            </a:endParaRPr>
          </a:p>
        </p:txBody>
      </p:sp>
      <p:sp>
        <p:nvSpPr>
          <p:cNvPr id="272" name="Google Shape;272;p33"/>
          <p:cNvSpPr txBox="1">
            <a:spLocks noGrp="1"/>
          </p:cNvSpPr>
          <p:nvPr>
            <p:ph type="body" idx="4294967295"/>
          </p:nvPr>
        </p:nvSpPr>
        <p:spPr>
          <a:xfrm>
            <a:off x="6005333" y="1616533"/>
            <a:ext cx="5732400" cy="3943200"/>
          </a:xfrm>
          <a:prstGeom prst="rect">
            <a:avLst/>
          </a:prstGeom>
        </p:spPr>
        <p:txBody>
          <a:bodyPr spcFirstLastPara="1" wrap="square" lIns="91425" tIns="45700" rIns="91425" bIns="45700" anchor="t" anchorCtr="0">
            <a:noAutofit/>
          </a:bodyPr>
          <a:lstStyle/>
          <a:p>
            <a:pPr marL="609600" lvl="0" indent="-419100" algn="l" rtl="0">
              <a:lnSpc>
                <a:spcPct val="115000"/>
              </a:lnSpc>
              <a:spcBef>
                <a:spcPts val="0"/>
              </a:spcBef>
              <a:spcAft>
                <a:spcPts val="0"/>
              </a:spcAft>
              <a:buSzPts val="1800"/>
              <a:buChar char="●"/>
            </a:pPr>
            <a:r>
              <a:rPr lang="en-US" sz="1800" i="1">
                <a:highlight>
                  <a:srgbClr val="FFFFFF"/>
                </a:highlight>
              </a:rPr>
              <a:t>Consent for Full and Individual Initial Evaluation</a:t>
            </a:r>
            <a:r>
              <a:rPr lang="en-US" sz="1800">
                <a:highlight>
                  <a:srgbClr val="FFFFFF"/>
                </a:highlight>
              </a:rPr>
              <a:t> and the </a:t>
            </a:r>
            <a:r>
              <a:rPr lang="en-US" sz="1800" i="1">
                <a:highlight>
                  <a:srgbClr val="FFFFFF"/>
                </a:highlight>
              </a:rPr>
              <a:t>Consent for/Notice of Reevaluation</a:t>
            </a:r>
            <a:r>
              <a:rPr lang="en-US" sz="1800">
                <a:highlight>
                  <a:srgbClr val="FFFFFF"/>
                </a:highlight>
              </a:rPr>
              <a:t> (Built in)</a:t>
            </a:r>
            <a:endParaRPr sz="1800">
              <a:highlight>
                <a:srgbClr val="FFFFFF"/>
              </a:highlight>
            </a:endParaRPr>
          </a:p>
          <a:p>
            <a:pPr marL="609600" lvl="0" indent="-419100" algn="l" rtl="0">
              <a:lnSpc>
                <a:spcPct val="115000"/>
              </a:lnSpc>
              <a:spcBef>
                <a:spcPts val="500"/>
              </a:spcBef>
              <a:spcAft>
                <a:spcPts val="0"/>
              </a:spcAft>
              <a:buSzPts val="1800"/>
              <a:buChar char="●"/>
            </a:pPr>
            <a:r>
              <a:rPr lang="en-US" sz="1800" i="1">
                <a:highlight>
                  <a:srgbClr val="FFFFFF"/>
                </a:highlight>
              </a:rPr>
              <a:t>Consent for Initial Service </a:t>
            </a:r>
            <a:r>
              <a:rPr lang="en-US" sz="1800">
                <a:highlight>
                  <a:srgbClr val="FFFFFF"/>
                </a:highlight>
              </a:rPr>
              <a:t>(Built In)</a:t>
            </a:r>
            <a:endParaRPr sz="1800">
              <a:highlight>
                <a:srgbClr val="FFFFFF"/>
              </a:highlight>
            </a:endParaRPr>
          </a:p>
          <a:p>
            <a:pPr marL="609600" lvl="0" indent="-419100" algn="l" rtl="0">
              <a:lnSpc>
                <a:spcPct val="115000"/>
              </a:lnSpc>
              <a:spcBef>
                <a:spcPts val="500"/>
              </a:spcBef>
              <a:spcAft>
                <a:spcPts val="0"/>
              </a:spcAft>
              <a:buSzPts val="1800"/>
              <a:buChar char="●"/>
            </a:pPr>
            <a:r>
              <a:rPr lang="en-US" sz="1800">
                <a:highlight>
                  <a:srgbClr val="FFFFFF"/>
                </a:highlight>
              </a:rPr>
              <a:t>Change in material or methodology</a:t>
            </a:r>
            <a:endParaRPr sz="1800">
              <a:highlight>
                <a:srgbClr val="FFFFFF"/>
              </a:highlight>
            </a:endParaRPr>
          </a:p>
          <a:p>
            <a:pPr marL="609600" lvl="0" indent="-419100" algn="l" rtl="0">
              <a:lnSpc>
                <a:spcPct val="115000"/>
              </a:lnSpc>
              <a:spcBef>
                <a:spcPts val="500"/>
              </a:spcBef>
              <a:spcAft>
                <a:spcPts val="0"/>
              </a:spcAft>
              <a:buSzPts val="1800"/>
              <a:buChar char="●"/>
            </a:pPr>
            <a:r>
              <a:rPr lang="en-US" sz="1800">
                <a:highlight>
                  <a:srgbClr val="FFFFFF"/>
                </a:highlight>
              </a:rPr>
              <a:t>Change of qualified service provider</a:t>
            </a:r>
            <a:endParaRPr sz="1800">
              <a:highlight>
                <a:srgbClr val="FFFFFF"/>
              </a:highlight>
            </a:endParaRPr>
          </a:p>
          <a:p>
            <a:pPr marL="609600" lvl="0" indent="-419100" algn="l" rtl="0">
              <a:lnSpc>
                <a:spcPct val="115000"/>
              </a:lnSpc>
              <a:spcBef>
                <a:spcPts val="500"/>
              </a:spcBef>
              <a:spcAft>
                <a:spcPts val="0"/>
              </a:spcAft>
              <a:buSzPts val="1800"/>
              <a:buChar char="●"/>
            </a:pPr>
            <a:r>
              <a:rPr lang="en-US" sz="1800">
                <a:highlight>
                  <a:srgbClr val="FFFFFF"/>
                </a:highlight>
              </a:rPr>
              <a:t>Change in location of service not controlled by school agency</a:t>
            </a:r>
            <a:endParaRPr sz="1800">
              <a:highlight>
                <a:srgbClr val="FFFFFF"/>
              </a:highlight>
            </a:endParaRPr>
          </a:p>
          <a:p>
            <a:pPr marL="1219200" lvl="1" indent="-419100" algn="l" rtl="0">
              <a:lnSpc>
                <a:spcPct val="115000"/>
              </a:lnSpc>
              <a:spcBef>
                <a:spcPts val="0"/>
              </a:spcBef>
              <a:spcAft>
                <a:spcPts val="0"/>
              </a:spcAft>
              <a:buSzPts val="1800"/>
              <a:buChar char="○"/>
            </a:pPr>
            <a:r>
              <a:rPr lang="en-US">
                <a:highlight>
                  <a:srgbClr val="FFFFFF"/>
                </a:highlight>
              </a:rPr>
              <a:t>Court or HHS ordered placement</a:t>
            </a:r>
            <a:endParaRPr>
              <a:highlight>
                <a:srgbClr val="FFFFFF"/>
              </a:highlight>
            </a:endParaRPr>
          </a:p>
          <a:p>
            <a:pPr marL="609600" lvl="0" indent="-419100" algn="l" rtl="0">
              <a:lnSpc>
                <a:spcPct val="115000"/>
              </a:lnSpc>
              <a:spcBef>
                <a:spcPts val="500"/>
              </a:spcBef>
              <a:spcAft>
                <a:spcPts val="0"/>
              </a:spcAft>
              <a:buSzPts val="1800"/>
              <a:buChar char="●"/>
            </a:pPr>
            <a:r>
              <a:rPr lang="en-US" sz="1800">
                <a:highlight>
                  <a:srgbClr val="FFFFFF"/>
                </a:highlight>
              </a:rPr>
              <a:t>Change in </a:t>
            </a:r>
            <a:r>
              <a:rPr lang="en-US" sz="1800" b="1">
                <a:highlight>
                  <a:srgbClr val="FFFFFF"/>
                </a:highlight>
              </a:rPr>
              <a:t>location </a:t>
            </a:r>
            <a:r>
              <a:rPr lang="en-US" sz="1800">
                <a:highlight>
                  <a:srgbClr val="FFFFFF"/>
                </a:highlight>
              </a:rPr>
              <a:t>of service which does not change service or placement</a:t>
            </a:r>
            <a:endParaRPr sz="1800">
              <a:highlight>
                <a:srgbClr val="FFFFFF"/>
              </a:highlight>
            </a:endParaRPr>
          </a:p>
          <a:p>
            <a:pPr marL="1219200" lvl="1" indent="-419100" algn="l" rtl="0">
              <a:lnSpc>
                <a:spcPct val="115000"/>
              </a:lnSpc>
              <a:spcBef>
                <a:spcPts val="0"/>
              </a:spcBef>
              <a:spcAft>
                <a:spcPts val="500"/>
              </a:spcAft>
              <a:buSzPts val="1800"/>
              <a:buChar char="○"/>
            </a:pPr>
            <a:r>
              <a:rPr lang="en-US">
                <a:highlight>
                  <a:srgbClr val="FFFFFF"/>
                </a:highlight>
              </a:rPr>
              <a:t>Classroom, Building, Teacher</a:t>
            </a:r>
            <a:endParaRPr>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4"/>
          <p:cNvSpPr txBox="1">
            <a:spLocks noGrp="1"/>
          </p:cNvSpPr>
          <p:nvPr>
            <p:ph type="title"/>
          </p:nvPr>
        </p:nvSpPr>
        <p:spPr>
          <a:xfrm>
            <a:off x="278243" y="119202"/>
            <a:ext cx="8452500" cy="55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Duty to Detect </a:t>
            </a:r>
            <a:endParaRPr/>
          </a:p>
        </p:txBody>
      </p:sp>
      <p:sp>
        <p:nvSpPr>
          <p:cNvPr id="278" name="Google Shape;278;p34"/>
          <p:cNvSpPr txBox="1">
            <a:spLocks noGrp="1"/>
          </p:cNvSpPr>
          <p:nvPr>
            <p:ph type="body" idx="1"/>
          </p:nvPr>
        </p:nvSpPr>
        <p:spPr>
          <a:xfrm>
            <a:off x="689112" y="962874"/>
            <a:ext cx="108141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500"/>
              <a:t>The </a:t>
            </a:r>
            <a:r>
              <a:rPr lang="en-US" sz="2500" b="1"/>
              <a:t>duty to detect </a:t>
            </a:r>
            <a:r>
              <a:rPr lang="en-US" sz="2500"/>
              <a:t>includes processes for regularly analyzing data, coordinating intake of concerns, and using information from the other duties to screen for potential issues. </a:t>
            </a:r>
            <a:endParaRPr sz="2500"/>
          </a:p>
          <a:p>
            <a:pPr marL="0" lvl="0" indent="0" algn="l" rtl="0">
              <a:lnSpc>
                <a:spcPct val="115000"/>
              </a:lnSpc>
              <a:spcBef>
                <a:spcPts val="2400"/>
              </a:spcBef>
              <a:spcAft>
                <a:spcPts val="0"/>
              </a:spcAft>
              <a:buNone/>
            </a:pPr>
            <a:r>
              <a:rPr lang="en-US" sz="2500" b="1"/>
              <a:t>Outcome:</a:t>
            </a:r>
            <a:r>
              <a:rPr lang="en-US" sz="2500"/>
              <a:t> Administrators will identify a process to detect issues with Prior Written Notices early, so that they can correct through learning, coaching, and monitoring.</a:t>
            </a:r>
            <a:endParaRPr sz="2500"/>
          </a:p>
        </p:txBody>
      </p:sp>
      <p:pic>
        <p:nvPicPr>
          <p:cNvPr id="279" name="Google Shape;279;p34" descr="An infinity-like symbol divided into five sections. Each section represents one of the five duties of general supervision. The five duties are prevent, inform, detect, inspect and correct."/>
          <p:cNvPicPr preferRelativeResize="0"/>
          <p:nvPr/>
        </p:nvPicPr>
        <p:blipFill>
          <a:blip r:embed="rId3">
            <a:alphaModFix/>
          </a:blip>
          <a:stretch>
            <a:fillRect/>
          </a:stretch>
        </p:blipFill>
        <p:spPr>
          <a:xfrm>
            <a:off x="8245125" y="4502500"/>
            <a:ext cx="3131426" cy="183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39213" y="2"/>
            <a:ext cx="10762500" cy="73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Welcome</a:t>
            </a:r>
            <a:endParaRPr/>
          </a:p>
        </p:txBody>
      </p:sp>
      <p:pic>
        <p:nvPicPr>
          <p:cNvPr id="47" name="Google Shape;47;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48" name="Google Shape;48;p8"/>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457200" lvl="0" indent="-387350" algn="l" rtl="0">
              <a:spcBef>
                <a:spcPts val="600"/>
              </a:spcBef>
              <a:spcAft>
                <a:spcPts val="0"/>
              </a:spcAft>
              <a:buSzPts val="2500"/>
              <a:buChar char="•"/>
            </a:pPr>
            <a:r>
              <a:rPr lang="en-US" sz="2500"/>
              <a:t>Please post your questions in the Q&amp;A</a:t>
            </a:r>
            <a:endParaRPr sz="2500"/>
          </a:p>
          <a:p>
            <a:pPr marL="457200" lvl="0" indent="-387350" algn="l" rtl="0">
              <a:spcBef>
                <a:spcPts val="1000"/>
              </a:spcBef>
              <a:spcAft>
                <a:spcPts val="0"/>
              </a:spcAft>
              <a:buSzPts val="2500"/>
              <a:buChar char="•"/>
            </a:pPr>
            <a:r>
              <a:rPr lang="en-US" sz="2500"/>
              <a:t>Slides will be posted on the DE website after the webinar</a:t>
            </a:r>
            <a:endParaRPr sz="2500"/>
          </a:p>
          <a:p>
            <a:pPr marL="914400" lvl="0" indent="0" algn="l" rtl="0">
              <a:spcBef>
                <a:spcPts val="1000"/>
              </a:spcBef>
              <a:spcAft>
                <a:spcPts val="0"/>
              </a:spcAft>
              <a:buNone/>
            </a:pPr>
            <a:r>
              <a:rPr lang="en-US" sz="2000" u="sng">
                <a:solidFill>
                  <a:schemeClr val="hlink"/>
                </a:solidFill>
                <a:hlinkClick r:id="rId4"/>
              </a:rPr>
              <a:t>Policy &amp; Practice Webinar Series &amp; Recordings | Department of Education</a:t>
            </a:r>
            <a:endParaRPr sz="2000"/>
          </a:p>
          <a:p>
            <a:pPr marL="0" lvl="0" indent="0" algn="l" rtl="0">
              <a:spcBef>
                <a:spcPts val="1000"/>
              </a:spcBef>
              <a:spcAft>
                <a:spcPts val="0"/>
              </a:spcAft>
              <a:buNone/>
            </a:pPr>
            <a:endParaRPr/>
          </a:p>
        </p:txBody>
      </p:sp>
      <p:pic>
        <p:nvPicPr>
          <p:cNvPr id="49" name="Google Shape;49;p8" descr="Graphic for the Special Education Policy and Practice Webinar Series."/>
          <p:cNvPicPr preferRelativeResize="0"/>
          <p:nvPr/>
        </p:nvPicPr>
        <p:blipFill>
          <a:blip r:embed="rId5">
            <a:alphaModFix/>
          </a:blip>
          <a:stretch>
            <a:fillRect/>
          </a:stretch>
        </p:blipFill>
        <p:spPr>
          <a:xfrm>
            <a:off x="4526176" y="3634025"/>
            <a:ext cx="2697651" cy="2023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Detect</a:t>
            </a:r>
            <a:endParaRPr/>
          </a:p>
        </p:txBody>
      </p:sp>
      <p:pic>
        <p:nvPicPr>
          <p:cNvPr id="285" name="Google Shape;285;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1997" cy="428017"/>
          </a:xfrm>
          <a:prstGeom prst="rect">
            <a:avLst/>
          </a:prstGeom>
          <a:noFill/>
          <a:ln>
            <a:noFill/>
          </a:ln>
        </p:spPr>
      </p:pic>
      <p:pic>
        <p:nvPicPr>
          <p:cNvPr id="286" name="Google Shape;286;p35" descr="Logo of an infinity loop."/>
          <p:cNvPicPr preferRelativeResize="0"/>
          <p:nvPr/>
        </p:nvPicPr>
        <p:blipFill rotWithShape="1">
          <a:blip r:embed="rId4">
            <a:alphaModFix/>
          </a:blip>
          <a:srcRect/>
          <a:stretch/>
        </p:blipFill>
        <p:spPr>
          <a:xfrm>
            <a:off x="10169724" y="5232417"/>
            <a:ext cx="1823001" cy="1102016"/>
          </a:xfrm>
          <a:prstGeom prst="rect">
            <a:avLst/>
          </a:prstGeom>
          <a:noFill/>
          <a:ln>
            <a:noFill/>
          </a:ln>
        </p:spPr>
      </p:pic>
      <p:sp>
        <p:nvSpPr>
          <p:cNvPr id="287" name="Google Shape;287;p35"/>
          <p:cNvSpPr txBox="1">
            <a:spLocks noGrp="1"/>
          </p:cNvSpPr>
          <p:nvPr>
            <p:ph type="body" idx="1"/>
          </p:nvPr>
        </p:nvSpPr>
        <p:spPr>
          <a:xfrm>
            <a:off x="4226875" y="75450"/>
            <a:ext cx="7872300" cy="6159600"/>
          </a:xfrm>
          <a:prstGeom prst="rect">
            <a:avLst/>
          </a:prstGeom>
        </p:spPr>
        <p:txBody>
          <a:bodyPr spcFirstLastPara="1" wrap="square" lIns="91425" tIns="45700" rIns="91425" bIns="45700" anchor="t" anchorCtr="0">
            <a:noAutofit/>
          </a:bodyPr>
          <a:lstStyle/>
          <a:p>
            <a:pPr marL="0" lvl="0" indent="0" algn="l" rtl="0">
              <a:lnSpc>
                <a:spcPct val="115000"/>
              </a:lnSpc>
              <a:spcBef>
                <a:spcPts val="750"/>
              </a:spcBef>
              <a:spcAft>
                <a:spcPts val="0"/>
              </a:spcAft>
              <a:buNone/>
            </a:pPr>
            <a:r>
              <a:rPr lang="en-US" sz="2300" b="1" dirty="0"/>
              <a:t>During the IEP Meeting</a:t>
            </a:r>
            <a:endParaRPr sz="2300" b="1" dirty="0"/>
          </a:p>
          <a:p>
            <a:pPr marL="0" lvl="0" indent="0" algn="l" rtl="0">
              <a:lnSpc>
                <a:spcPct val="115000"/>
              </a:lnSpc>
              <a:spcBef>
                <a:spcPts val="1000"/>
              </a:spcBef>
              <a:spcAft>
                <a:spcPts val="0"/>
              </a:spcAft>
              <a:buNone/>
            </a:pPr>
            <a:r>
              <a:rPr lang="en-US" sz="2100" dirty="0"/>
              <a:t>Use the PWN prompts as you conclude the IEP meeting </a:t>
            </a:r>
            <a:endParaRPr sz="2100" dirty="0"/>
          </a:p>
          <a:p>
            <a:pPr marL="609600" lvl="0" indent="-425450" algn="l" rtl="0">
              <a:lnSpc>
                <a:spcPct val="115000"/>
              </a:lnSpc>
              <a:spcBef>
                <a:spcPts val="750"/>
              </a:spcBef>
              <a:spcAft>
                <a:spcPts val="0"/>
              </a:spcAft>
              <a:buSzPts val="1900"/>
              <a:buChar char="•"/>
            </a:pPr>
            <a:r>
              <a:rPr lang="en-US" sz="1900" dirty="0"/>
              <a:t>Gain clarity and understanding of proposal or refusal</a:t>
            </a:r>
            <a:endParaRPr sz="1900" dirty="0"/>
          </a:p>
          <a:p>
            <a:pPr marL="609600" lvl="0" indent="-425450" algn="l" rtl="0">
              <a:lnSpc>
                <a:spcPct val="115000"/>
              </a:lnSpc>
              <a:spcBef>
                <a:spcPts val="0"/>
              </a:spcBef>
              <a:spcAft>
                <a:spcPts val="0"/>
              </a:spcAft>
              <a:buSzPts val="1900"/>
              <a:buChar char="•"/>
            </a:pPr>
            <a:r>
              <a:rPr lang="en-US" sz="1900" dirty="0"/>
              <a:t>Timeline for implementation</a:t>
            </a:r>
            <a:endParaRPr sz="1900" dirty="0"/>
          </a:p>
          <a:p>
            <a:pPr marL="1219200" lvl="1" indent="-393700" algn="l" rtl="0">
              <a:lnSpc>
                <a:spcPct val="115000"/>
              </a:lnSpc>
              <a:spcBef>
                <a:spcPts val="0"/>
              </a:spcBef>
              <a:spcAft>
                <a:spcPts val="0"/>
              </a:spcAft>
              <a:buSzPts val="1400"/>
              <a:buChar char="○"/>
            </a:pPr>
            <a:r>
              <a:rPr lang="en-US" sz="1900" dirty="0"/>
              <a:t>Timely</a:t>
            </a:r>
            <a:endParaRPr sz="1900" dirty="0"/>
          </a:p>
          <a:p>
            <a:pPr marL="1219200" lvl="1" indent="-393700" algn="l" rtl="0">
              <a:lnSpc>
                <a:spcPct val="115000"/>
              </a:lnSpc>
              <a:spcBef>
                <a:spcPts val="0"/>
              </a:spcBef>
              <a:spcAft>
                <a:spcPts val="0"/>
              </a:spcAft>
              <a:buSzPts val="1400"/>
              <a:buChar char="○"/>
            </a:pPr>
            <a:r>
              <a:rPr lang="en-US" sz="1900" dirty="0"/>
              <a:t>Reasonable</a:t>
            </a:r>
            <a:endParaRPr sz="1900" dirty="0"/>
          </a:p>
          <a:p>
            <a:pPr marL="609600" lvl="0" indent="-425450" algn="l" rtl="0">
              <a:lnSpc>
                <a:spcPct val="115000"/>
              </a:lnSpc>
              <a:spcBef>
                <a:spcPts val="0"/>
              </a:spcBef>
              <a:spcAft>
                <a:spcPts val="0"/>
              </a:spcAft>
              <a:buSzPts val="1900"/>
              <a:buChar char="•"/>
            </a:pPr>
            <a:r>
              <a:rPr lang="en-US" sz="1900" dirty="0"/>
              <a:t>Procedural Safeguards</a:t>
            </a:r>
            <a:endParaRPr sz="1900" dirty="0"/>
          </a:p>
          <a:p>
            <a:pPr marL="0" lvl="0" indent="0" algn="l" rtl="0">
              <a:lnSpc>
                <a:spcPct val="115000"/>
              </a:lnSpc>
              <a:spcBef>
                <a:spcPts val="1300"/>
              </a:spcBef>
              <a:spcAft>
                <a:spcPts val="0"/>
              </a:spcAft>
              <a:buNone/>
            </a:pPr>
            <a:r>
              <a:rPr lang="en-US" sz="2300" b="1" dirty="0"/>
              <a:t>After the IEP Meeting</a:t>
            </a:r>
            <a:endParaRPr sz="2300" b="1" dirty="0"/>
          </a:p>
          <a:p>
            <a:pPr marL="0" lvl="0" indent="0" algn="l" rtl="0">
              <a:lnSpc>
                <a:spcPct val="115000"/>
              </a:lnSpc>
              <a:spcBef>
                <a:spcPts val="750"/>
              </a:spcBef>
              <a:spcAft>
                <a:spcPts val="0"/>
              </a:spcAft>
              <a:buNone/>
            </a:pPr>
            <a:r>
              <a:rPr lang="en-US" sz="2100" dirty="0"/>
              <a:t>Use the PWN to ensure accuracy and clarity of the schools action</a:t>
            </a:r>
            <a:endParaRPr sz="2100" dirty="0"/>
          </a:p>
          <a:p>
            <a:pPr marL="609600" lvl="0" indent="-425450" algn="l" rtl="0">
              <a:lnSpc>
                <a:spcPct val="115000"/>
              </a:lnSpc>
              <a:spcBef>
                <a:spcPts val="750"/>
              </a:spcBef>
              <a:spcAft>
                <a:spcPts val="0"/>
              </a:spcAft>
              <a:buSzPts val="1900"/>
              <a:buChar char="•"/>
            </a:pPr>
            <a:r>
              <a:rPr lang="en-US" sz="1900" dirty="0"/>
              <a:t>Establish a method to review PWNs</a:t>
            </a:r>
            <a:endParaRPr sz="1900" dirty="0"/>
          </a:p>
          <a:p>
            <a:pPr marL="609600" lvl="0" indent="-425450" algn="l" rtl="0">
              <a:lnSpc>
                <a:spcPct val="115000"/>
              </a:lnSpc>
              <a:spcBef>
                <a:spcPts val="0"/>
              </a:spcBef>
              <a:spcAft>
                <a:spcPts val="0"/>
              </a:spcAft>
              <a:buSzPts val="1900"/>
              <a:buChar char="•"/>
            </a:pPr>
            <a:r>
              <a:rPr lang="en-US" sz="1900" dirty="0"/>
              <a:t>Monitor timeliness</a:t>
            </a:r>
            <a:endParaRPr sz="1900" dirty="0"/>
          </a:p>
          <a:p>
            <a:pPr marL="1219200" lvl="1" indent="-393700" algn="l" rtl="0">
              <a:lnSpc>
                <a:spcPct val="115000"/>
              </a:lnSpc>
              <a:spcBef>
                <a:spcPts val="0"/>
              </a:spcBef>
              <a:spcAft>
                <a:spcPts val="0"/>
              </a:spcAft>
              <a:buSzPts val="1400"/>
              <a:buChar char="○"/>
            </a:pPr>
            <a:r>
              <a:rPr lang="en-US" sz="1900" dirty="0"/>
              <a:t>Continue current services </a:t>
            </a:r>
            <a:endParaRPr sz="1900" dirty="0"/>
          </a:p>
          <a:p>
            <a:pPr marL="1219200" lvl="1" indent="-393700" algn="l" rtl="0">
              <a:lnSpc>
                <a:spcPct val="115000"/>
              </a:lnSpc>
              <a:spcBef>
                <a:spcPts val="0"/>
              </a:spcBef>
              <a:spcAft>
                <a:spcPts val="0"/>
              </a:spcAft>
              <a:buSzPts val="1400"/>
              <a:buChar char="○"/>
            </a:pPr>
            <a:r>
              <a:rPr lang="en-US" sz="1900" dirty="0"/>
              <a:t>Finalize the IEP/Amendment-Implementation Date</a:t>
            </a:r>
            <a:endParaRPr sz="1900" dirty="0"/>
          </a:p>
          <a:p>
            <a:pPr marL="609600" lvl="0" indent="-425450" algn="l" rtl="0">
              <a:lnSpc>
                <a:spcPct val="115000"/>
              </a:lnSpc>
              <a:spcBef>
                <a:spcPts val="0"/>
              </a:spcBef>
              <a:spcAft>
                <a:spcPts val="0"/>
              </a:spcAft>
              <a:buSzPts val="1900"/>
              <a:buChar char="•"/>
            </a:pPr>
            <a:r>
              <a:rPr lang="en-US" sz="1900" dirty="0"/>
              <a:t>Coaching and support for SE Teachers</a:t>
            </a:r>
            <a:endParaRP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xfrm>
            <a:off x="266310" y="95335"/>
            <a:ext cx="8452500" cy="55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Duty to Inspect </a:t>
            </a:r>
            <a:endParaRPr/>
          </a:p>
        </p:txBody>
      </p:sp>
      <p:sp>
        <p:nvSpPr>
          <p:cNvPr id="293" name="Google Shape;293;p36"/>
          <p:cNvSpPr txBox="1">
            <a:spLocks noGrp="1"/>
          </p:cNvSpPr>
          <p:nvPr>
            <p:ph type="body" idx="1"/>
          </p:nvPr>
        </p:nvSpPr>
        <p:spPr>
          <a:xfrm>
            <a:off x="689100" y="962867"/>
            <a:ext cx="10814100" cy="44433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500"/>
              <a:t>The </a:t>
            </a:r>
            <a:r>
              <a:rPr lang="en-US" sz="2500" b="1"/>
              <a:t>duty to inspect </a:t>
            </a:r>
            <a:r>
              <a:rPr lang="en-US" sz="2500"/>
              <a:t>includes problem analysis and in-depth investigations to verify the existences of an issue or issues, determine their underlying causes, and assess the extent of the problem (e.g., whether it is specific to a student, classroom, building, etc.).</a:t>
            </a:r>
            <a:endParaRPr sz="2500"/>
          </a:p>
          <a:p>
            <a:pPr marL="0" lvl="0" indent="0" algn="l" rtl="0">
              <a:lnSpc>
                <a:spcPct val="115000"/>
              </a:lnSpc>
              <a:spcBef>
                <a:spcPts val="2400"/>
              </a:spcBef>
              <a:spcAft>
                <a:spcPts val="0"/>
              </a:spcAft>
              <a:buNone/>
            </a:pPr>
            <a:r>
              <a:rPr lang="en-US" sz="2500" b="1"/>
              <a:t>Outcome:</a:t>
            </a:r>
            <a:r>
              <a:rPr lang="en-US" sz="2500"/>
              <a:t> Upon detection of concerns, administrators will have the skills and tools to analyze systemic problems that contribute to non-compliant use of the PWN and support correction within their building or district.</a:t>
            </a:r>
            <a:endParaRPr sz="2500"/>
          </a:p>
        </p:txBody>
      </p:sp>
      <p:pic>
        <p:nvPicPr>
          <p:cNvPr id="294" name="Google Shape;294;p36" descr="An infinity-like symbol divided into five sections. Each section represents one of the five duties of general supervision. The five duties are prevent, inform, detect, inspect and correct."/>
          <p:cNvPicPr preferRelativeResize="0"/>
          <p:nvPr/>
        </p:nvPicPr>
        <p:blipFill>
          <a:blip r:embed="rId3">
            <a:alphaModFix/>
          </a:blip>
          <a:stretch>
            <a:fillRect/>
          </a:stretch>
        </p:blipFill>
        <p:spPr>
          <a:xfrm>
            <a:off x="8271116" y="4580550"/>
            <a:ext cx="3131426" cy="1836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Inspect</a:t>
            </a:r>
            <a:endParaRPr/>
          </a:p>
        </p:txBody>
      </p:sp>
      <p:pic>
        <p:nvPicPr>
          <p:cNvPr id="300" name="Google Shape;300;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1997" cy="428017"/>
          </a:xfrm>
          <a:prstGeom prst="rect">
            <a:avLst/>
          </a:prstGeom>
          <a:noFill/>
          <a:ln>
            <a:noFill/>
          </a:ln>
        </p:spPr>
      </p:pic>
      <p:pic>
        <p:nvPicPr>
          <p:cNvPr id="301" name="Google Shape;301;p37" descr="Logo of an infinity loop."/>
          <p:cNvPicPr preferRelativeResize="0"/>
          <p:nvPr/>
        </p:nvPicPr>
        <p:blipFill rotWithShape="1">
          <a:blip r:embed="rId4">
            <a:alphaModFix/>
          </a:blip>
          <a:srcRect/>
          <a:stretch/>
        </p:blipFill>
        <p:spPr>
          <a:xfrm>
            <a:off x="4362449" y="5184167"/>
            <a:ext cx="1823001" cy="1102016"/>
          </a:xfrm>
          <a:prstGeom prst="rect">
            <a:avLst/>
          </a:prstGeom>
          <a:noFill/>
          <a:ln>
            <a:noFill/>
          </a:ln>
        </p:spPr>
      </p:pic>
      <p:sp>
        <p:nvSpPr>
          <p:cNvPr id="302" name="Google Shape;302;p37"/>
          <p:cNvSpPr txBox="1">
            <a:spLocks noGrp="1"/>
          </p:cNvSpPr>
          <p:nvPr>
            <p:ph type="body" idx="1"/>
          </p:nvPr>
        </p:nvSpPr>
        <p:spPr>
          <a:xfrm>
            <a:off x="4109175" y="340725"/>
            <a:ext cx="7927200" cy="4884900"/>
          </a:xfrm>
          <a:prstGeom prst="rect">
            <a:avLst/>
          </a:prstGeom>
        </p:spPr>
        <p:txBody>
          <a:bodyPr spcFirstLastPara="1" wrap="square" lIns="91425" tIns="45700" rIns="91425" bIns="45700" anchor="t" anchorCtr="0">
            <a:noAutofit/>
          </a:bodyPr>
          <a:lstStyle/>
          <a:p>
            <a:pPr marL="381000" lvl="0" indent="0" algn="l" rtl="0">
              <a:lnSpc>
                <a:spcPct val="115000"/>
              </a:lnSpc>
              <a:spcBef>
                <a:spcPts val="0"/>
              </a:spcBef>
              <a:spcAft>
                <a:spcPts val="0"/>
              </a:spcAft>
              <a:buNone/>
            </a:pPr>
            <a:r>
              <a:rPr lang="en-US" sz="2200" b="1"/>
              <a:t>What does the data tell me about the PWN components of Accuracy, Clarity, and Implementation?</a:t>
            </a:r>
            <a:endParaRPr sz="2200" b="1"/>
          </a:p>
          <a:p>
            <a:pPr marL="457200" lvl="0" indent="-361950" algn="l" rtl="0">
              <a:lnSpc>
                <a:spcPct val="115000"/>
              </a:lnSpc>
              <a:spcBef>
                <a:spcPts val="1300"/>
              </a:spcBef>
              <a:spcAft>
                <a:spcPts val="0"/>
              </a:spcAft>
              <a:buSzPts val="2100"/>
              <a:buChar char="•"/>
            </a:pPr>
            <a:r>
              <a:rPr lang="en-US" sz="2100" b="1"/>
              <a:t>Review: </a:t>
            </a:r>
            <a:r>
              <a:rPr lang="en-US" sz="2100"/>
              <a:t>Historical concerns and/or patterns of behavior</a:t>
            </a:r>
            <a:endParaRPr sz="2100" b="1"/>
          </a:p>
          <a:p>
            <a:pPr marL="457200" lvl="0" indent="-361950" algn="l" rtl="0">
              <a:lnSpc>
                <a:spcPct val="115000"/>
              </a:lnSpc>
              <a:spcBef>
                <a:spcPts val="1300"/>
              </a:spcBef>
              <a:spcAft>
                <a:spcPts val="0"/>
              </a:spcAft>
              <a:buSzPts val="2100"/>
              <a:buChar char="•"/>
            </a:pPr>
            <a:r>
              <a:rPr lang="en-US" sz="2100" b="1"/>
              <a:t>Interview: </a:t>
            </a:r>
            <a:r>
              <a:rPr lang="en-US" sz="2100"/>
              <a:t>What have teachers, parents, or other administrators shared with you in regard to concerns or needs?</a:t>
            </a:r>
            <a:endParaRPr sz="2100" b="1"/>
          </a:p>
          <a:p>
            <a:pPr marL="457200" lvl="0" indent="-361950" algn="l" rtl="0">
              <a:lnSpc>
                <a:spcPct val="115000"/>
              </a:lnSpc>
              <a:spcBef>
                <a:spcPts val="1000"/>
              </a:spcBef>
              <a:spcAft>
                <a:spcPts val="0"/>
              </a:spcAft>
              <a:buSzPts val="2100"/>
              <a:buChar char="•"/>
            </a:pPr>
            <a:r>
              <a:rPr lang="en-US" sz="2100" b="1"/>
              <a:t>Observations: </a:t>
            </a:r>
            <a:r>
              <a:rPr lang="en-US" sz="2100"/>
              <a:t>During meetings, what have been common observed patterns?</a:t>
            </a:r>
            <a:endParaRPr sz="2100" b="1"/>
          </a:p>
          <a:p>
            <a:pPr marL="457200" lvl="0" indent="-361950" algn="l" rtl="0">
              <a:lnSpc>
                <a:spcPct val="115000"/>
              </a:lnSpc>
              <a:spcBef>
                <a:spcPts val="1000"/>
              </a:spcBef>
              <a:spcAft>
                <a:spcPts val="1300"/>
              </a:spcAft>
              <a:buSzPts val="2100"/>
              <a:buChar char="•"/>
            </a:pPr>
            <a:r>
              <a:rPr lang="en-US" sz="2100" b="1"/>
              <a:t>Tasks: </a:t>
            </a:r>
            <a:r>
              <a:rPr lang="en-US" sz="2100"/>
              <a:t>Pulling a broader sample size - What does a more comprehensive data set tell you?</a:t>
            </a:r>
            <a:endParaRPr sz="2000" b="1"/>
          </a:p>
        </p:txBody>
      </p:sp>
      <p:grpSp>
        <p:nvGrpSpPr>
          <p:cNvPr id="303" name="Google Shape;303;p37">
            <a:extLst>
              <a:ext uri="{C183D7F6-B498-43B3-948B-1728B52AA6E4}">
                <adec:decorative xmlns:adec="http://schemas.microsoft.com/office/drawing/2017/decorative" val="1"/>
              </a:ext>
            </a:extLst>
          </p:cNvPr>
          <p:cNvGrpSpPr/>
          <p:nvPr/>
        </p:nvGrpSpPr>
        <p:grpSpPr>
          <a:xfrm>
            <a:off x="7946284" y="4414051"/>
            <a:ext cx="4548591" cy="2232367"/>
            <a:chOff x="7946284" y="4414051"/>
            <a:chExt cx="4548591" cy="2232367"/>
          </a:xfrm>
        </p:grpSpPr>
        <p:sp>
          <p:nvSpPr>
            <p:cNvPr id="304" name="Google Shape;304;p37" descr="An image depicting a process of looking  for patterns of data, conversations with staff and parents and products or documents."/>
            <p:cNvSpPr/>
            <p:nvPr/>
          </p:nvSpPr>
          <p:spPr>
            <a:xfrm>
              <a:off x="8873817" y="4741736"/>
              <a:ext cx="2065333" cy="1583167"/>
            </a:xfrm>
            <a:prstGeom prst="flowChartExtract">
              <a:avLst/>
            </a:prstGeom>
            <a:solidFill>
              <a:schemeClr val="accent3"/>
            </a:solidFill>
            <a:ln w="12700" cap="flat" cmpd="sng">
              <a:solidFill>
                <a:schemeClr val="dk2"/>
              </a:solidFill>
              <a:prstDash val="solid"/>
              <a:round/>
              <a:headEnd type="none" w="sm" len="sm"/>
              <a:tailEnd type="none" w="sm" len="sm"/>
            </a:ln>
            <a:effectLst>
              <a:outerShdw blurRad="76200" dist="2540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305" name="Google Shape;305;p37"/>
            <p:cNvSpPr txBox="1"/>
            <p:nvPr/>
          </p:nvSpPr>
          <p:spPr>
            <a:xfrm>
              <a:off x="9189184" y="4414051"/>
              <a:ext cx="1508700" cy="352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chemeClr val="dk1"/>
                  </a:solidFill>
                </a:rPr>
                <a:t>Observations</a:t>
              </a:r>
              <a:endParaRPr sz="1500" b="1">
                <a:solidFill>
                  <a:schemeClr val="dk1"/>
                </a:solidFill>
              </a:endParaRPr>
            </a:p>
          </p:txBody>
        </p:sp>
        <p:sp>
          <p:nvSpPr>
            <p:cNvPr id="306" name="Google Shape;306;p37"/>
            <p:cNvSpPr txBox="1"/>
            <p:nvPr/>
          </p:nvSpPr>
          <p:spPr>
            <a:xfrm>
              <a:off x="7946284" y="5978618"/>
              <a:ext cx="1076100" cy="457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chemeClr val="dk1"/>
                  </a:solidFill>
                </a:rPr>
                <a:t>Products</a:t>
              </a:r>
              <a:endParaRPr sz="1500" b="1">
                <a:solidFill>
                  <a:schemeClr val="dk1"/>
                </a:solidFill>
              </a:endParaRPr>
            </a:p>
          </p:txBody>
        </p:sp>
        <p:sp>
          <p:nvSpPr>
            <p:cNvPr id="307" name="Google Shape;307;p37"/>
            <p:cNvSpPr txBox="1"/>
            <p:nvPr/>
          </p:nvSpPr>
          <p:spPr>
            <a:xfrm>
              <a:off x="10774075" y="5953825"/>
              <a:ext cx="1720800" cy="457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chemeClr val="dk1"/>
                  </a:solidFill>
                </a:rPr>
                <a:t>Conversations</a:t>
              </a:r>
              <a:endParaRPr sz="1500" b="1">
                <a:solidFill>
                  <a:schemeClr val="dk1"/>
                </a:solidFill>
              </a:endParaRPr>
            </a:p>
          </p:txBody>
        </p:sp>
        <p:sp>
          <p:nvSpPr>
            <p:cNvPr id="308" name="Google Shape;308;p37"/>
            <p:cNvSpPr/>
            <p:nvPr/>
          </p:nvSpPr>
          <p:spPr>
            <a:xfrm rot="2700000">
              <a:off x="10541626" y="5384872"/>
              <a:ext cx="593545" cy="296985"/>
            </a:xfrm>
            <a:prstGeom prst="rightArrow">
              <a:avLst>
                <a:gd name="adj1" fmla="val 50000"/>
                <a:gd name="adj2" fmla="val 50000"/>
              </a:avLst>
            </a:prstGeom>
            <a:solidFill>
              <a:schemeClr val="lt2"/>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309" name="Google Shape;309;p37"/>
            <p:cNvSpPr/>
            <p:nvPr/>
          </p:nvSpPr>
          <p:spPr>
            <a:xfrm rot="10800000">
              <a:off x="9646734" y="6349718"/>
              <a:ext cx="593700" cy="296700"/>
            </a:xfrm>
            <a:prstGeom prst="rightArrow">
              <a:avLst>
                <a:gd name="adj1" fmla="val 50000"/>
                <a:gd name="adj2" fmla="val 50000"/>
              </a:avLst>
            </a:prstGeom>
            <a:solidFill>
              <a:schemeClr val="lt2"/>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sp>
          <p:nvSpPr>
            <p:cNvPr id="310" name="Google Shape;310;p37"/>
            <p:cNvSpPr/>
            <p:nvPr/>
          </p:nvSpPr>
          <p:spPr>
            <a:xfrm rot="-2947150">
              <a:off x="8789873" y="5440572"/>
              <a:ext cx="593594" cy="296895"/>
            </a:xfrm>
            <a:prstGeom prst="rightArrow">
              <a:avLst>
                <a:gd name="adj1" fmla="val 50000"/>
                <a:gd name="adj2" fmla="val 50000"/>
              </a:avLst>
            </a:prstGeom>
            <a:solidFill>
              <a:schemeClr val="lt2"/>
            </a:solid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831875" y="2320650"/>
            <a:ext cx="10515600" cy="2429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Legal Lessons</a:t>
            </a:r>
            <a:endParaRPr/>
          </a:p>
          <a:p>
            <a:pPr marL="0" lvl="0" indent="0" algn="l" rtl="0">
              <a:spcBef>
                <a:spcPts val="0"/>
              </a:spcBef>
              <a:spcAft>
                <a:spcPts val="0"/>
              </a:spcAft>
              <a:buNone/>
            </a:pPr>
            <a:r>
              <a:rPr lang="en-US" sz="2600" b="0"/>
              <a:t>Understanding the legal impact of PWN</a:t>
            </a:r>
            <a:r>
              <a:rPr lang="en-US" sz="2800" b="0"/>
              <a:t> </a:t>
            </a:r>
            <a:endParaRPr sz="28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300"/>
              <a:buFont typeface="Arial"/>
              <a:buNone/>
            </a:pPr>
            <a:r>
              <a:rPr lang="en-US"/>
              <a:t>Case Law</a:t>
            </a:r>
            <a:endParaRPr/>
          </a:p>
        </p:txBody>
      </p:sp>
      <p:pic>
        <p:nvPicPr>
          <p:cNvPr id="321" name="Google Shape;321;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1997" cy="428017"/>
          </a:xfrm>
          <a:prstGeom prst="rect">
            <a:avLst/>
          </a:prstGeom>
          <a:noFill/>
          <a:ln>
            <a:noFill/>
          </a:ln>
        </p:spPr>
      </p:pic>
      <p:sp>
        <p:nvSpPr>
          <p:cNvPr id="322" name="Google Shape;322;p39"/>
          <p:cNvSpPr txBox="1"/>
          <p:nvPr/>
        </p:nvSpPr>
        <p:spPr>
          <a:xfrm>
            <a:off x="4212450" y="199675"/>
            <a:ext cx="7867200" cy="62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dirty="0">
                <a:solidFill>
                  <a:schemeClr val="dk1"/>
                </a:solidFill>
              </a:rPr>
              <a:t>Triggers</a:t>
            </a:r>
            <a:endParaRPr sz="2100" b="1" dirty="0">
              <a:solidFill>
                <a:schemeClr val="dk1"/>
              </a:solidFill>
            </a:endParaRPr>
          </a:p>
          <a:p>
            <a:pPr marL="457200" lvl="0" indent="-317500" algn="l" rtl="0">
              <a:lnSpc>
                <a:spcPct val="115000"/>
              </a:lnSpc>
              <a:spcBef>
                <a:spcPts val="1000"/>
              </a:spcBef>
              <a:spcAft>
                <a:spcPts val="0"/>
              </a:spcAft>
              <a:buClr>
                <a:schemeClr val="dk1"/>
              </a:buClr>
              <a:buSzPts val="1400"/>
              <a:buChar char="●"/>
            </a:pPr>
            <a:r>
              <a:rPr lang="en-US" dirty="0">
                <a:solidFill>
                  <a:schemeClr val="dk1"/>
                </a:solidFill>
                <a:highlight>
                  <a:srgbClr val="FFFFFF"/>
                </a:highlight>
              </a:rPr>
              <a:t>RULE: Trigger is not limited to that which is requested or refused during an IEP team meeting </a:t>
            </a:r>
            <a:endParaRPr dirty="0">
              <a:solidFill>
                <a:schemeClr val="dk1"/>
              </a:solidFill>
              <a:highlight>
                <a:srgbClr val="FFFFFF"/>
              </a:highlight>
            </a:endParaRPr>
          </a:p>
          <a:p>
            <a:pPr marL="457200" lvl="0" indent="-317500" algn="l" rtl="0">
              <a:lnSpc>
                <a:spcPct val="115000"/>
              </a:lnSpc>
              <a:spcBef>
                <a:spcPts val="1000"/>
              </a:spcBef>
              <a:spcAft>
                <a:spcPts val="0"/>
              </a:spcAft>
              <a:buClr>
                <a:schemeClr val="dk1"/>
              </a:buClr>
              <a:buSzPts val="1400"/>
              <a:buChar char="●"/>
            </a:pPr>
            <a:r>
              <a:rPr lang="en-US" i="1" dirty="0">
                <a:solidFill>
                  <a:schemeClr val="dk1"/>
                </a:solidFill>
                <a:highlight>
                  <a:srgbClr val="FFFFFF"/>
                </a:highlight>
              </a:rPr>
              <a:t>In re: Student with a Disability</a:t>
            </a:r>
            <a:r>
              <a:rPr lang="en-US" dirty="0">
                <a:solidFill>
                  <a:schemeClr val="dk1"/>
                </a:solidFill>
                <a:highlight>
                  <a:srgbClr val="FFFFFF"/>
                </a:highlight>
              </a:rPr>
              <a:t>, </a:t>
            </a:r>
            <a:r>
              <a:rPr lang="en-US" dirty="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78 IDELR 267 </a:t>
            </a:r>
            <a:r>
              <a:rPr lang="en-US" dirty="0">
                <a:solidFill>
                  <a:schemeClr val="dk1"/>
                </a:solidFill>
                <a:highlight>
                  <a:srgbClr val="FFFFFF"/>
                </a:highlight>
              </a:rPr>
              <a:t>(SEA KS 2021) : "That request could have been made in a staff meeting, an IEP team meeting, a phone conversation, an email, or a note and it would not change the analysis here.”</a:t>
            </a:r>
            <a:endParaRPr dirty="0">
              <a:solidFill>
                <a:schemeClr val="dk1"/>
              </a:solidFill>
              <a:highlight>
                <a:srgbClr val="FFFFFF"/>
              </a:highlight>
            </a:endParaRPr>
          </a:p>
          <a:p>
            <a:pPr marL="457200" lvl="0" indent="0" algn="l" rtl="0">
              <a:lnSpc>
                <a:spcPct val="115000"/>
              </a:lnSpc>
              <a:spcBef>
                <a:spcPts val="1000"/>
              </a:spcBef>
              <a:spcAft>
                <a:spcPts val="0"/>
              </a:spcAft>
              <a:buNone/>
            </a:pPr>
            <a:endParaRPr dirty="0">
              <a:solidFill>
                <a:schemeClr val="dk1"/>
              </a:solidFill>
              <a:highlight>
                <a:srgbClr val="FFFFFF"/>
              </a:highlight>
            </a:endParaRPr>
          </a:p>
          <a:p>
            <a:pPr marL="0" lvl="0" indent="0" algn="l" rtl="0">
              <a:spcBef>
                <a:spcPts val="0"/>
              </a:spcBef>
              <a:spcAft>
                <a:spcPts val="0"/>
              </a:spcAft>
              <a:buNone/>
            </a:pPr>
            <a:r>
              <a:rPr lang="en-US" sz="2100" b="1" dirty="0">
                <a:solidFill>
                  <a:schemeClr val="dk1"/>
                </a:solidFill>
              </a:rPr>
              <a:t>Content</a:t>
            </a:r>
            <a:endParaRPr sz="2100" b="1" dirty="0">
              <a:solidFill>
                <a:schemeClr val="dk1"/>
              </a:solidFill>
            </a:endParaRPr>
          </a:p>
          <a:p>
            <a:pPr marL="514350" lvl="0" indent="-317500" algn="l" rtl="0">
              <a:spcBef>
                <a:spcPts val="1000"/>
              </a:spcBef>
              <a:spcAft>
                <a:spcPts val="0"/>
              </a:spcAft>
              <a:buClr>
                <a:schemeClr val="dk1"/>
              </a:buClr>
              <a:buSzPts val="1400"/>
              <a:buChar char="●"/>
            </a:pPr>
            <a:r>
              <a:rPr lang="en-US" dirty="0">
                <a:solidFill>
                  <a:schemeClr val="dk1"/>
                </a:solidFill>
              </a:rPr>
              <a:t>RULE: The information required by 34 CFR 300.503 / IAC 281-41.503 is that which is always necessary regardless of the circumstances surrounding the proposal or refusal</a:t>
            </a:r>
            <a:endParaRPr dirty="0">
              <a:solidFill>
                <a:schemeClr val="dk1"/>
              </a:solidFill>
            </a:endParaRPr>
          </a:p>
          <a:p>
            <a:pPr marL="514350" lvl="0" indent="-317500" algn="l" rtl="0">
              <a:spcBef>
                <a:spcPts val="1000"/>
              </a:spcBef>
              <a:spcAft>
                <a:spcPts val="0"/>
              </a:spcAft>
              <a:buClr>
                <a:schemeClr val="dk1"/>
              </a:buClr>
              <a:buSzPts val="1400"/>
              <a:buChar char="●"/>
            </a:pPr>
            <a:r>
              <a:rPr lang="en-US" i="1" dirty="0">
                <a:solidFill>
                  <a:schemeClr val="dk1"/>
                </a:solidFill>
              </a:rPr>
              <a:t>Cincinnati Public Schools</a:t>
            </a:r>
            <a:r>
              <a:rPr lang="en-US" dirty="0">
                <a:solidFill>
                  <a:schemeClr val="dk1"/>
                </a:solidFill>
              </a:rPr>
              <a:t>, 116 LRP 11536 (SEA OH 2016): </a:t>
            </a:r>
            <a:endParaRPr dirty="0">
              <a:solidFill>
                <a:schemeClr val="dk1"/>
              </a:solidFill>
            </a:endParaRPr>
          </a:p>
          <a:p>
            <a:pPr marL="1828800" lvl="1" indent="-317500" algn="l" rtl="0">
              <a:spcBef>
                <a:spcPts val="1000"/>
              </a:spcBef>
              <a:spcAft>
                <a:spcPts val="0"/>
              </a:spcAft>
              <a:buClr>
                <a:schemeClr val="dk1"/>
              </a:buClr>
              <a:buSzPts val="1400"/>
              <a:buChar char="○"/>
            </a:pPr>
            <a:r>
              <a:rPr lang="en-US" dirty="0">
                <a:solidFill>
                  <a:schemeClr val="dk1"/>
                </a:solidFill>
              </a:rPr>
              <a:t>description: “Annual IEP” </a:t>
            </a:r>
            <a:endParaRPr dirty="0">
              <a:solidFill>
                <a:schemeClr val="dk1"/>
              </a:solidFill>
            </a:endParaRPr>
          </a:p>
          <a:p>
            <a:pPr marL="1828800" lvl="1" indent="-317500" algn="l" rtl="0">
              <a:spcBef>
                <a:spcPts val="1000"/>
              </a:spcBef>
              <a:spcAft>
                <a:spcPts val="0"/>
              </a:spcAft>
              <a:buClr>
                <a:schemeClr val="dk1"/>
              </a:buClr>
              <a:buSzPts val="1400"/>
              <a:buChar char="○"/>
            </a:pPr>
            <a:r>
              <a:rPr lang="en-US" dirty="0">
                <a:solidFill>
                  <a:schemeClr val="dk1"/>
                </a:solidFill>
              </a:rPr>
              <a:t>explanation: “Annual IEP review is required by law”</a:t>
            </a:r>
            <a:endParaRPr dirty="0">
              <a:solidFill>
                <a:schemeClr val="dk1"/>
              </a:solidFill>
            </a:endParaRPr>
          </a:p>
          <a:p>
            <a:pPr marL="1828800" lvl="1" indent="-317500" algn="l" rtl="0">
              <a:spcBef>
                <a:spcPts val="1000"/>
              </a:spcBef>
              <a:spcAft>
                <a:spcPts val="0"/>
              </a:spcAft>
              <a:buClr>
                <a:schemeClr val="dk1"/>
              </a:buClr>
              <a:buSzPts val="1400"/>
              <a:buChar char="○"/>
            </a:pPr>
            <a:r>
              <a:rPr lang="en-US" dirty="0">
                <a:solidFill>
                  <a:schemeClr val="dk1"/>
                </a:solidFill>
              </a:rPr>
              <a:t>other options considered: “</a:t>
            </a:r>
            <a:r>
              <a:rPr lang="en-US" dirty="0">
                <a:solidFill>
                  <a:schemeClr val="dk1"/>
                </a:solidFill>
                <a:highlight>
                  <a:srgbClr val="FFFFFF"/>
                </a:highlight>
              </a:rPr>
              <a:t>No other options were considered, annual review required by law."</a:t>
            </a:r>
            <a:endParaRPr dirty="0">
              <a:solidFill>
                <a:schemeClr val="dk1"/>
              </a:solidFill>
              <a:highlight>
                <a:srgbClr val="FFFFFF"/>
              </a:highlight>
            </a:endParaRPr>
          </a:p>
          <a:p>
            <a:pPr marL="1828800" lvl="1" indent="-317500" algn="l" rtl="0">
              <a:spcBef>
                <a:spcPts val="1000"/>
              </a:spcBef>
              <a:spcAft>
                <a:spcPts val="0"/>
              </a:spcAft>
              <a:buClr>
                <a:schemeClr val="dk1"/>
              </a:buClr>
              <a:buSzPts val="1400"/>
              <a:buChar char="○"/>
            </a:pPr>
            <a:r>
              <a:rPr lang="en-US" dirty="0">
                <a:solidFill>
                  <a:schemeClr val="dk1"/>
                </a:solidFill>
                <a:highlight>
                  <a:srgbClr val="FFFFFF"/>
                </a:highlight>
              </a:rPr>
              <a:t>Description of each evaluation procedure, assessment used: “Progress monitoring and academic assessments.”</a:t>
            </a:r>
            <a:endParaRPr dirty="0">
              <a:solidFill>
                <a:schemeClr val="dk1"/>
              </a:solidFill>
              <a:highlight>
                <a:srgbClr val="FFFFFF"/>
              </a:highlight>
            </a:endParaRPr>
          </a:p>
          <a:p>
            <a:pPr marL="1828800" lvl="1" indent="-317500" algn="l" rtl="0">
              <a:spcBef>
                <a:spcPts val="1000"/>
              </a:spcBef>
              <a:spcAft>
                <a:spcPts val="0"/>
              </a:spcAft>
              <a:buClr>
                <a:schemeClr val="dk1"/>
              </a:buClr>
              <a:buSzPts val="1400"/>
              <a:buChar char="○"/>
            </a:pPr>
            <a:r>
              <a:rPr lang="en-US" dirty="0">
                <a:solidFill>
                  <a:schemeClr val="dk1"/>
                </a:solidFill>
                <a:highlight>
                  <a:srgbClr val="FFFFFF"/>
                </a:highlight>
              </a:rPr>
              <a:t>Other factors relevant: "Input from the IEP team, including the parent/guardian and consideration of any outside evaluation." </a:t>
            </a:r>
            <a:endParaRPr dirty="0">
              <a:solidFill>
                <a:schemeClr val="dk1"/>
              </a:solidFill>
              <a:highlight>
                <a:srgbClr val="FFFFFF"/>
              </a:highlight>
            </a:endParaRPr>
          </a:p>
          <a:p>
            <a:pPr marL="514350" lvl="0" indent="-317500" algn="l" rtl="0">
              <a:lnSpc>
                <a:spcPct val="115000"/>
              </a:lnSpc>
              <a:spcBef>
                <a:spcPts val="1200"/>
              </a:spcBef>
              <a:spcAft>
                <a:spcPts val="0"/>
              </a:spcAft>
              <a:buClr>
                <a:schemeClr val="dk1"/>
              </a:buClr>
              <a:buSzPts val="1400"/>
              <a:buChar char="●"/>
            </a:pPr>
            <a:r>
              <a:rPr lang="en-US" dirty="0">
                <a:solidFill>
                  <a:schemeClr val="dk1"/>
                </a:solidFill>
                <a:highlight>
                  <a:srgbClr val="FFFFFF"/>
                </a:highlight>
              </a:rPr>
              <a:t>Ask - Does this fulfill the purpose?</a:t>
            </a:r>
            <a:endParaRPr dirty="0">
              <a:solidFill>
                <a:schemeClr val="dk1"/>
              </a:solidFill>
              <a:highlight>
                <a:srgbClr val="FFFFFF"/>
              </a:highlight>
            </a:endParaRPr>
          </a:p>
          <a:p>
            <a:pPr marL="0" lvl="0" indent="0" algn="l" rtl="0">
              <a:lnSpc>
                <a:spcPct val="115000"/>
              </a:lnSpc>
              <a:spcBef>
                <a:spcPts val="1200"/>
              </a:spcBef>
              <a:spcAft>
                <a:spcPts val="0"/>
              </a:spcAft>
              <a:buNone/>
            </a:pPr>
            <a:endParaRPr dirty="0">
              <a:solidFill>
                <a:schemeClr val="dk1"/>
              </a:solidFill>
              <a:highlight>
                <a:srgbClr val="FFFFFF"/>
              </a:highlight>
            </a:endParaRPr>
          </a:p>
          <a:p>
            <a:pPr marL="0" lvl="0" indent="0" algn="l" rtl="0">
              <a:spcBef>
                <a:spcPts val="1200"/>
              </a:spcBef>
              <a:spcAft>
                <a:spcPts val="0"/>
              </a:spcAft>
              <a:buNone/>
            </a:pPr>
            <a:endParaRPr dirty="0">
              <a:solidFill>
                <a:schemeClr val="dk1"/>
              </a:solidFill>
            </a:endParaRPr>
          </a:p>
          <a:p>
            <a:pPr marL="0" lvl="0" indent="0" algn="l" rtl="0">
              <a:spcBef>
                <a:spcPts val="0"/>
              </a:spcBef>
              <a:spcAft>
                <a:spcPts val="0"/>
              </a:spcAft>
              <a:buNone/>
            </a:pPr>
            <a:endParaRPr sz="2100" b="1" dirty="0">
              <a:solidFill>
                <a:schemeClr val="dk1"/>
              </a:solidFill>
            </a:endParaRPr>
          </a:p>
          <a:p>
            <a:pPr marL="0" lvl="0" indent="0" algn="l" rtl="0">
              <a:spcBef>
                <a:spcPts val="0"/>
              </a:spcBef>
              <a:spcAft>
                <a:spcPts val="0"/>
              </a:spcAft>
              <a:buNone/>
            </a:pPr>
            <a:endParaRPr sz="2100"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Caselaw</a:t>
            </a:r>
            <a:endParaRPr/>
          </a:p>
        </p:txBody>
      </p:sp>
      <p:sp>
        <p:nvSpPr>
          <p:cNvPr id="328" name="Google Shape;328;p40"/>
          <p:cNvSpPr txBox="1">
            <a:spLocks noGrp="1"/>
          </p:cNvSpPr>
          <p:nvPr>
            <p:ph type="body" idx="1"/>
          </p:nvPr>
        </p:nvSpPr>
        <p:spPr>
          <a:xfrm>
            <a:off x="4210325" y="45500"/>
            <a:ext cx="7356300" cy="6435300"/>
          </a:xfrm>
          <a:prstGeom prst="rect">
            <a:avLst/>
          </a:prstGeom>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100" b="1"/>
              <a:t>Accuracy </a:t>
            </a:r>
            <a:endParaRPr sz="2100" b="1"/>
          </a:p>
          <a:p>
            <a:pPr marL="571500" lvl="0" indent="-317500" algn="l" rtl="0">
              <a:lnSpc>
                <a:spcPct val="100000"/>
              </a:lnSpc>
              <a:spcBef>
                <a:spcPts val="0"/>
              </a:spcBef>
              <a:spcAft>
                <a:spcPts val="0"/>
              </a:spcAft>
              <a:buSzPts val="1400"/>
              <a:buChar char="●"/>
            </a:pPr>
            <a:r>
              <a:rPr lang="en-US" sz="1400"/>
              <a:t>Rule: The PWN is noncompliant if it doesn’t accurately reflect what occurred</a:t>
            </a:r>
            <a:endParaRPr sz="1400"/>
          </a:p>
          <a:p>
            <a:pPr marL="571500" lvl="0" indent="-317500" algn="l" rtl="0">
              <a:lnSpc>
                <a:spcPct val="100000"/>
              </a:lnSpc>
              <a:spcBef>
                <a:spcPts val="1000"/>
              </a:spcBef>
              <a:spcAft>
                <a:spcPts val="0"/>
              </a:spcAft>
              <a:buSzPts val="1400"/>
              <a:buChar char="●"/>
            </a:pPr>
            <a:r>
              <a:rPr lang="en-US" sz="1400" i="1"/>
              <a:t>Westfall Local Schs.</a:t>
            </a:r>
            <a:r>
              <a:rPr lang="en-US" sz="1400"/>
              <a:t>, 123 LRP 14125 (SEA OH 03/20/2023): The PWN provided sufficient information but because the information was inaccurate, the PWN was noncompliant </a:t>
            </a:r>
            <a:endParaRPr sz="1400"/>
          </a:p>
          <a:p>
            <a:pPr marL="0" lvl="0" indent="0" algn="l" rtl="0">
              <a:lnSpc>
                <a:spcPct val="100000"/>
              </a:lnSpc>
              <a:spcBef>
                <a:spcPts val="1000"/>
              </a:spcBef>
              <a:spcAft>
                <a:spcPts val="0"/>
              </a:spcAft>
              <a:buClr>
                <a:schemeClr val="dk1"/>
              </a:buClr>
              <a:buSzPts val="1100"/>
              <a:buFont typeface="Arial"/>
              <a:buNone/>
            </a:pPr>
            <a:r>
              <a:rPr lang="en-US" sz="2100" b="1"/>
              <a:t>Timing </a:t>
            </a:r>
            <a:endParaRPr sz="2100" b="1"/>
          </a:p>
          <a:p>
            <a:pPr marL="628650" lvl="0" indent="-317500" algn="l" rtl="0">
              <a:lnSpc>
                <a:spcPct val="100000"/>
              </a:lnSpc>
              <a:spcBef>
                <a:spcPts val="0"/>
              </a:spcBef>
              <a:spcAft>
                <a:spcPts val="0"/>
              </a:spcAft>
              <a:buSzPts val="1400"/>
              <a:buChar char="●"/>
            </a:pPr>
            <a:r>
              <a:rPr lang="en-US" sz="1400" i="1"/>
              <a:t>“Reasonable time”</a:t>
            </a:r>
            <a:endParaRPr sz="1400" i="1"/>
          </a:p>
          <a:p>
            <a:pPr marL="628650" lvl="0" indent="-317500" algn="l" rtl="0">
              <a:lnSpc>
                <a:spcPct val="100000"/>
              </a:lnSpc>
              <a:spcBef>
                <a:spcPts val="1000"/>
              </a:spcBef>
              <a:spcAft>
                <a:spcPts val="0"/>
              </a:spcAft>
              <a:buSzPts val="1400"/>
              <a:buChar char="●"/>
            </a:pPr>
            <a:r>
              <a:rPr lang="en-US" sz="1400" i="1"/>
              <a:t>Letter to Chandler</a:t>
            </a:r>
            <a:r>
              <a:rPr lang="en-US" sz="1400"/>
              <a:t>, 59 IDELR 110 (OSEP 2012), “enough time to fully consider</a:t>
            </a:r>
            <a:r>
              <a:rPr lang="en-US" sz="1400">
                <a:highlight>
                  <a:srgbClr val="FFFFFF"/>
                </a:highlight>
              </a:rPr>
              <a:t> the change and respond to the action before it is implemented.”</a:t>
            </a:r>
            <a:endParaRPr sz="1400">
              <a:highlight>
                <a:srgbClr val="FFFFFF"/>
              </a:highlight>
            </a:endParaRPr>
          </a:p>
          <a:p>
            <a:pPr marL="628650" lvl="0" indent="-317500" algn="l" rtl="0">
              <a:lnSpc>
                <a:spcPct val="100000"/>
              </a:lnSpc>
              <a:spcBef>
                <a:spcPts val="1000"/>
              </a:spcBef>
              <a:spcAft>
                <a:spcPts val="0"/>
              </a:spcAft>
              <a:buSzPts val="1400"/>
              <a:buChar char="●"/>
            </a:pPr>
            <a:r>
              <a:rPr lang="en-US" sz="1400">
                <a:highlight>
                  <a:srgbClr val="FFFFFF"/>
                </a:highlight>
              </a:rPr>
              <a:t>Rule: This should not be before the team meeting </a:t>
            </a:r>
            <a:endParaRPr sz="1400">
              <a:highlight>
                <a:srgbClr val="FFFFFF"/>
              </a:highlight>
            </a:endParaRPr>
          </a:p>
          <a:p>
            <a:pPr marL="628650" lvl="0" indent="0" algn="l" rtl="0">
              <a:lnSpc>
                <a:spcPct val="100000"/>
              </a:lnSpc>
              <a:spcBef>
                <a:spcPts val="1000"/>
              </a:spcBef>
              <a:spcAft>
                <a:spcPts val="0"/>
              </a:spcAft>
              <a:buNone/>
            </a:pPr>
            <a:endParaRPr sz="1400">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sz="2100" b="1"/>
              <a:t>Impact</a:t>
            </a:r>
            <a:r>
              <a:rPr lang="en-US" sz="2100"/>
              <a:t>: </a:t>
            </a:r>
            <a:r>
              <a:rPr lang="en-US" sz="1400"/>
              <a:t>Meaningful Participation, Predetermination, FAPE</a:t>
            </a:r>
            <a:endParaRPr sz="2100"/>
          </a:p>
          <a:p>
            <a:pPr marL="514350" lvl="0" indent="-317500" algn="l" rtl="0">
              <a:lnSpc>
                <a:spcPct val="100000"/>
              </a:lnSpc>
              <a:spcBef>
                <a:spcPts val="0"/>
              </a:spcBef>
              <a:spcAft>
                <a:spcPts val="0"/>
              </a:spcAft>
              <a:buSzPts val="1400"/>
              <a:buChar char="●"/>
            </a:pPr>
            <a:r>
              <a:rPr lang="en-US" sz="1400" i="1"/>
              <a:t>Enumclaw Sch. Dist.</a:t>
            </a:r>
            <a:r>
              <a:rPr lang="en-US" sz="1400"/>
              <a:t>, 123 LRP 17953 (SEA WA 2023):</a:t>
            </a:r>
            <a:endParaRPr sz="1400"/>
          </a:p>
          <a:p>
            <a:pPr marL="1371600" lvl="1" indent="-317500" algn="l" rtl="0">
              <a:lnSpc>
                <a:spcPct val="115000"/>
              </a:lnSpc>
              <a:spcBef>
                <a:spcPts val="1000"/>
              </a:spcBef>
              <a:spcAft>
                <a:spcPts val="0"/>
              </a:spcAft>
              <a:buSzPts val="1400"/>
              <a:buChar char="○"/>
            </a:pPr>
            <a:r>
              <a:rPr lang="en-US" sz="1400">
                <a:highlight>
                  <a:srgbClr val="FFFFFF"/>
                </a:highlight>
              </a:rPr>
              <a:t>District appropriately addressed the child's needs, materially implemented his IEP, and took appropriate steps to address bullying</a:t>
            </a:r>
            <a:endParaRPr sz="1400">
              <a:highlight>
                <a:srgbClr val="FFFFFF"/>
              </a:highlight>
            </a:endParaRPr>
          </a:p>
          <a:p>
            <a:pPr marL="1371600" lvl="1" indent="-317500" algn="l" rtl="0">
              <a:lnSpc>
                <a:spcPct val="115000"/>
              </a:lnSpc>
              <a:spcBef>
                <a:spcPts val="1200"/>
              </a:spcBef>
              <a:spcAft>
                <a:spcPts val="0"/>
              </a:spcAft>
              <a:buSzPts val="1400"/>
              <a:buChar char="○"/>
            </a:pPr>
            <a:r>
              <a:rPr lang="en-US" sz="1400">
                <a:highlight>
                  <a:srgbClr val="FFFFFF"/>
                </a:highlight>
              </a:rPr>
              <a:t>PWN failed to adequate explain team decisions which resulted in the parent being confused as to whether additional speech therapy interventions were going to be pursued and whether the team had made a decision regarding whether the student required either speech or occupational therapy</a:t>
            </a:r>
            <a:endParaRPr sz="1400">
              <a:highlight>
                <a:srgbClr val="FFFFFF"/>
              </a:highlight>
            </a:endParaRPr>
          </a:p>
          <a:p>
            <a:pPr marL="0" lvl="0" indent="0" algn="l" rtl="0">
              <a:lnSpc>
                <a:spcPct val="115000"/>
              </a:lnSpc>
              <a:spcBef>
                <a:spcPts val="1200"/>
              </a:spcBef>
              <a:spcAft>
                <a:spcPts val="1200"/>
              </a:spcAft>
              <a:buNone/>
            </a:pPr>
            <a:r>
              <a:rPr lang="en-US" sz="1400">
                <a:highlight>
                  <a:srgbClr val="FFFFFF"/>
                </a:highlight>
              </a:rPr>
              <a:t>“We find that this formal requirement has an important purpose that is not merely technical, and we therefore believe it should be enforced rigorously.” </a:t>
            </a:r>
            <a:r>
              <a:rPr lang="en-US" sz="1400" i="1">
                <a:highlight>
                  <a:srgbClr val="FFFFFF"/>
                </a:highlight>
              </a:rPr>
              <a:t>Union Sch. Dist. v. Smith</a:t>
            </a:r>
            <a:r>
              <a:rPr lang="en-US" sz="1400">
                <a:highlight>
                  <a:srgbClr val="FFFFFF"/>
                </a:highlight>
              </a:rPr>
              <a:t>, 20 IDELR 987 (9th Cir. 1994). </a:t>
            </a:r>
            <a:endParaRPr sz="1400">
              <a:highlight>
                <a:srgbClr val="FFFFFF"/>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452275" y="0"/>
            <a:ext cx="11006400" cy="71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Common Mistakes or Misunderstandings</a:t>
            </a:r>
            <a:endParaRPr/>
          </a:p>
        </p:txBody>
      </p:sp>
      <p:sp>
        <p:nvSpPr>
          <p:cNvPr id="334" name="Google Shape;334;p41"/>
          <p:cNvSpPr txBox="1">
            <a:spLocks noGrp="1"/>
          </p:cNvSpPr>
          <p:nvPr>
            <p:ph type="body" idx="1"/>
          </p:nvPr>
        </p:nvSpPr>
        <p:spPr>
          <a:xfrm>
            <a:off x="183025" y="811750"/>
            <a:ext cx="11772600" cy="5632800"/>
          </a:xfrm>
          <a:prstGeom prst="rect">
            <a:avLst/>
          </a:prstGeom>
        </p:spPr>
        <p:txBody>
          <a:bodyPr spcFirstLastPara="1" wrap="square" lIns="91425" tIns="45700" rIns="91425" bIns="45700" anchor="t" anchorCtr="0">
            <a:noAutofit/>
          </a:bodyPr>
          <a:lstStyle/>
          <a:p>
            <a:pPr marL="609600" lvl="0" indent="-450850" algn="l" rtl="0">
              <a:lnSpc>
                <a:spcPct val="115000"/>
              </a:lnSpc>
              <a:spcBef>
                <a:spcPts val="750"/>
              </a:spcBef>
              <a:spcAft>
                <a:spcPts val="0"/>
              </a:spcAft>
              <a:buSzPts val="2300"/>
              <a:buChar char="•"/>
            </a:pPr>
            <a:r>
              <a:rPr lang="en-US" sz="2300">
                <a:highlight>
                  <a:srgbClr val="FFFFFF"/>
                </a:highlight>
              </a:rPr>
              <a:t>Too vague of a description of proposed or refused action</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Too vague of a description to understand the rationale for the proposed or refused action</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Includes specific methodologies or staff by name</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No other options were considered- there should always be options for the team to consider. </a:t>
            </a:r>
            <a:r>
              <a:rPr lang="en-US" sz="2300" i="1">
                <a:highlight>
                  <a:srgbClr val="FFFFFF"/>
                </a:highlight>
              </a:rPr>
              <a:t> Predetermination</a:t>
            </a:r>
            <a:endParaRPr sz="2300" i="1">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Relevant Factors were not addressed- captures perspectives of all parties involved </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Perspective of the author proposing or refusing an option</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PWN is a district/school form that captures their refusal or proposal</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Stay put- If the parent files prior to the implementation date</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Unrealistic implementation date- reasonable time for parents to consider and reasonable time for districts to prepare for implementation</a:t>
            </a:r>
            <a:endParaRPr sz="2300">
              <a:highlight>
                <a:srgbClr val="FFFFFF"/>
              </a:highlight>
            </a:endParaRPr>
          </a:p>
          <a:p>
            <a:pPr marL="609600" lvl="0" indent="-450850" algn="l" rtl="0">
              <a:lnSpc>
                <a:spcPct val="115000"/>
              </a:lnSpc>
              <a:spcBef>
                <a:spcPts val="0"/>
              </a:spcBef>
              <a:spcAft>
                <a:spcPts val="0"/>
              </a:spcAft>
              <a:buSzPts val="2300"/>
              <a:buChar char="•"/>
            </a:pPr>
            <a:r>
              <a:rPr lang="en-US" sz="2300">
                <a:highlight>
                  <a:srgbClr val="FFFFFF"/>
                </a:highlight>
              </a:rPr>
              <a:t>Ensuring it is provided to the parent(s) in their native language.</a:t>
            </a:r>
            <a:endParaRPr sz="2300">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 name="Title 2">
            <a:extLst>
              <a:ext uri="{FF2B5EF4-FFF2-40B4-BE49-F238E27FC236}">
                <a16:creationId xmlns:a16="http://schemas.microsoft.com/office/drawing/2014/main" id="{6B35678C-E056-4282-AC17-060DCD5DF4D5}"/>
              </a:ext>
            </a:extLst>
          </p:cNvPr>
          <p:cNvSpPr>
            <a:spLocks noGrp="1"/>
          </p:cNvSpPr>
          <p:nvPr>
            <p:ph type="title"/>
          </p:nvPr>
        </p:nvSpPr>
        <p:spPr/>
        <p:txBody>
          <a:bodyPr/>
          <a:lstStyle/>
          <a:p>
            <a:r>
              <a:rPr lang="en-US" dirty="0"/>
              <a:t>Administrative Resources</a:t>
            </a:r>
          </a:p>
        </p:txBody>
      </p:sp>
      <p:sp>
        <p:nvSpPr>
          <p:cNvPr id="339" name="Google Shape;339;p42"/>
          <p:cNvSpPr txBox="1">
            <a:spLocks noGrp="1"/>
          </p:cNvSpPr>
          <p:nvPr>
            <p:ph type="body" idx="1"/>
          </p:nvPr>
        </p:nvSpPr>
        <p:spPr/>
        <p:txBody>
          <a:bodyPr/>
          <a:lstStyle/>
          <a:p>
            <a:pPr marL="50800" lvl="0" indent="0">
              <a:buNone/>
            </a:pPr>
            <a:r>
              <a:rPr lang="en-US" b="1" dirty="0"/>
              <a:t>Additional Resources:</a:t>
            </a:r>
          </a:p>
          <a:p>
            <a:pPr lvl="0"/>
            <a:r>
              <a:rPr lang="en-US" dirty="0">
                <a:hlinkClick r:id="rId3"/>
              </a:rPr>
              <a:t>I3</a:t>
            </a:r>
            <a:endParaRPr lang="en-US" dirty="0"/>
          </a:p>
          <a:p>
            <a:pPr lvl="0"/>
            <a:r>
              <a:rPr lang="en-US" dirty="0">
                <a:hlinkClick r:id="rId4"/>
              </a:rPr>
              <a:t>ASK Request Form</a:t>
            </a:r>
            <a:endParaRPr lang="en-US" dirty="0"/>
          </a:p>
          <a:p>
            <a:pPr lvl="0"/>
            <a:r>
              <a:rPr lang="en-US" dirty="0">
                <a:hlinkClick r:id="rId5"/>
              </a:rPr>
              <a:t>ASK Info Sheet</a:t>
            </a:r>
            <a:endParaRPr lang="en-US" dirty="0"/>
          </a:p>
        </p:txBody>
      </p:sp>
    </p:spTree>
    <p:extLst>
      <p:ext uri="{BB962C8B-B14F-4D97-AF65-F5344CB8AC3E}">
        <p14:creationId xmlns:p14="http://schemas.microsoft.com/office/powerpoint/2010/main" val="2237984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Questions from the Field</a:t>
            </a:r>
            <a:endParaRPr/>
          </a:p>
        </p:txBody>
      </p:sp>
      <p:pic>
        <p:nvPicPr>
          <p:cNvPr id="346" name="Google Shape;346;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pic>
        <p:nvPicPr>
          <p:cNvPr id="347" name="Google Shape;347;p43" descr="An infinity-like symbol divided into five sections. Each section represents one of the five duties of general supervision. The five duties are prevent, inform, detect, inspect and correct."/>
          <p:cNvPicPr preferRelativeResize="0"/>
          <p:nvPr/>
        </p:nvPicPr>
        <p:blipFill>
          <a:blip r:embed="rId4">
            <a:alphaModFix/>
          </a:blip>
          <a:stretch>
            <a:fillRect/>
          </a:stretch>
        </p:blipFill>
        <p:spPr>
          <a:xfrm>
            <a:off x="6744416" y="2510762"/>
            <a:ext cx="3131426" cy="1836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2284" y="3"/>
            <a:ext cx="15026400" cy="983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Today’s Presenters</a:t>
            </a:r>
            <a:endParaRPr/>
          </a:p>
        </p:txBody>
      </p:sp>
      <p:sp>
        <p:nvSpPr>
          <p:cNvPr id="55" name="Google Shape;55;p9"/>
          <p:cNvSpPr txBox="1"/>
          <p:nvPr/>
        </p:nvSpPr>
        <p:spPr>
          <a:xfrm>
            <a:off x="372950" y="3491375"/>
            <a:ext cx="2791800" cy="113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b="1">
                <a:solidFill>
                  <a:schemeClr val="dk1"/>
                </a:solidFill>
              </a:rPr>
              <a:t>Name: </a:t>
            </a:r>
            <a:r>
              <a:rPr lang="en-US" sz="1500">
                <a:solidFill>
                  <a:schemeClr val="dk1"/>
                </a:solidFill>
              </a:rPr>
              <a:t>Betsy Lin</a:t>
            </a:r>
            <a:endParaRPr sz="1500">
              <a:solidFill>
                <a:schemeClr val="dk1"/>
              </a:solidFill>
            </a:endParaRPr>
          </a:p>
          <a:p>
            <a:pPr marL="0" lvl="0" indent="0" algn="l" rtl="0">
              <a:lnSpc>
                <a:spcPct val="115000"/>
              </a:lnSpc>
              <a:spcBef>
                <a:spcPts val="0"/>
              </a:spcBef>
              <a:spcAft>
                <a:spcPts val="0"/>
              </a:spcAft>
              <a:buNone/>
            </a:pPr>
            <a:r>
              <a:rPr lang="en-US" sz="1500" b="1">
                <a:solidFill>
                  <a:schemeClr val="dk1"/>
                </a:solidFill>
              </a:rPr>
              <a:t>Title: </a:t>
            </a:r>
            <a:r>
              <a:rPr lang="en-US" sz="1500">
                <a:solidFill>
                  <a:schemeClr val="dk1"/>
                </a:solidFill>
              </a:rPr>
              <a:t>Bureau Chief</a:t>
            </a: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Division of Special Education</a:t>
            </a:r>
            <a:endParaRPr sz="1500">
              <a:solidFill>
                <a:schemeClr val="dk1"/>
              </a:solidFill>
            </a:endParaRPr>
          </a:p>
        </p:txBody>
      </p:sp>
      <p:sp>
        <p:nvSpPr>
          <p:cNvPr id="56" name="Google Shape;56;p9"/>
          <p:cNvSpPr txBox="1"/>
          <p:nvPr/>
        </p:nvSpPr>
        <p:spPr>
          <a:xfrm>
            <a:off x="6406467" y="3491233"/>
            <a:ext cx="2788800" cy="113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b="1">
                <a:solidFill>
                  <a:schemeClr val="dk1"/>
                </a:solidFill>
              </a:rPr>
              <a:t>Name: </a:t>
            </a:r>
            <a:r>
              <a:rPr lang="en-US" sz="1500">
                <a:solidFill>
                  <a:schemeClr val="dk1"/>
                </a:solidFill>
              </a:rPr>
              <a:t>Molly Elston</a:t>
            </a:r>
            <a:endParaRPr sz="1500">
              <a:solidFill>
                <a:schemeClr val="dk1"/>
              </a:solidFill>
            </a:endParaRPr>
          </a:p>
          <a:p>
            <a:pPr marL="0" lvl="0" indent="0" algn="l" rtl="0">
              <a:lnSpc>
                <a:spcPct val="115000"/>
              </a:lnSpc>
              <a:spcBef>
                <a:spcPts val="0"/>
              </a:spcBef>
              <a:spcAft>
                <a:spcPts val="0"/>
              </a:spcAft>
              <a:buNone/>
            </a:pPr>
            <a:r>
              <a:rPr lang="en-US" sz="1500" b="1">
                <a:solidFill>
                  <a:schemeClr val="dk1"/>
                </a:solidFill>
              </a:rPr>
              <a:t>Title: </a:t>
            </a:r>
            <a:r>
              <a:rPr lang="en-US" sz="1500">
                <a:solidFill>
                  <a:schemeClr val="dk1"/>
                </a:solidFill>
              </a:rPr>
              <a:t>Regional Special Education Director-PLAEA</a:t>
            </a:r>
            <a:endParaRPr sz="1500">
              <a:solidFill>
                <a:schemeClr val="dk1"/>
              </a:solidFill>
            </a:endParaRPr>
          </a:p>
          <a:p>
            <a:pPr marL="0" lvl="0" indent="0" algn="l" rtl="0">
              <a:lnSpc>
                <a:spcPct val="115000"/>
              </a:lnSpc>
              <a:spcBef>
                <a:spcPts val="0"/>
              </a:spcBef>
              <a:spcAft>
                <a:spcPts val="0"/>
              </a:spcAft>
              <a:buNone/>
            </a:pPr>
            <a:endParaRPr sz="1300">
              <a:solidFill>
                <a:schemeClr val="dk1"/>
              </a:solidFill>
            </a:endParaRPr>
          </a:p>
        </p:txBody>
      </p:sp>
      <p:sp>
        <p:nvSpPr>
          <p:cNvPr id="57" name="Google Shape;57;p9"/>
          <p:cNvSpPr txBox="1"/>
          <p:nvPr/>
        </p:nvSpPr>
        <p:spPr>
          <a:xfrm>
            <a:off x="9344000" y="3491367"/>
            <a:ext cx="2788800" cy="113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b="1">
                <a:solidFill>
                  <a:schemeClr val="dk1"/>
                </a:solidFill>
              </a:rPr>
              <a:t>Name: </a:t>
            </a:r>
            <a:r>
              <a:rPr lang="en-US" sz="1500">
                <a:solidFill>
                  <a:schemeClr val="dk1"/>
                </a:solidFill>
              </a:rPr>
              <a:t>Amy Thoms-Starr</a:t>
            </a:r>
            <a:endParaRPr sz="1500">
              <a:solidFill>
                <a:schemeClr val="dk1"/>
              </a:solidFill>
            </a:endParaRPr>
          </a:p>
          <a:p>
            <a:pPr marL="0" lvl="0" indent="0" algn="l" rtl="0">
              <a:lnSpc>
                <a:spcPct val="115000"/>
              </a:lnSpc>
              <a:spcBef>
                <a:spcPts val="0"/>
              </a:spcBef>
              <a:spcAft>
                <a:spcPts val="0"/>
              </a:spcAft>
              <a:buNone/>
            </a:pPr>
            <a:r>
              <a:rPr lang="en-US" sz="1500" b="1">
                <a:solidFill>
                  <a:schemeClr val="dk1"/>
                </a:solidFill>
              </a:rPr>
              <a:t>Title:</a:t>
            </a:r>
            <a:r>
              <a:rPr lang="en-US" sz="1500">
                <a:solidFill>
                  <a:schemeClr val="dk1"/>
                </a:solidFill>
              </a:rPr>
              <a:t> Regional Special Education Director-CRAEA</a:t>
            </a:r>
            <a:endParaRPr sz="1800">
              <a:solidFill>
                <a:schemeClr val="dk1"/>
              </a:solidFill>
            </a:endParaRPr>
          </a:p>
        </p:txBody>
      </p:sp>
      <p:sp>
        <p:nvSpPr>
          <p:cNvPr id="58" name="Google Shape;58;p9"/>
          <p:cNvSpPr txBox="1"/>
          <p:nvPr/>
        </p:nvSpPr>
        <p:spPr>
          <a:xfrm>
            <a:off x="1184433" y="5381367"/>
            <a:ext cx="9709500" cy="7758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lnSpc>
                <a:spcPct val="115000"/>
              </a:lnSpc>
              <a:spcBef>
                <a:spcPts val="0"/>
              </a:spcBef>
              <a:spcAft>
                <a:spcPts val="1300"/>
              </a:spcAft>
              <a:buNone/>
            </a:pPr>
            <a:r>
              <a:rPr lang="en-US" sz="1600">
                <a:solidFill>
                  <a:schemeClr val="dk1"/>
                </a:solidFill>
              </a:rPr>
              <a:t>Program Consultants: Sara Reed, Stephanie McDonald, Michelle Harris, Jodi Johnson, Molly Pointer, Mary Beilke, Wendy Trotter</a:t>
            </a:r>
            <a:endParaRPr sz="1600">
              <a:solidFill>
                <a:schemeClr val="dk1"/>
              </a:solidFill>
            </a:endParaRPr>
          </a:p>
        </p:txBody>
      </p:sp>
      <p:sp>
        <p:nvSpPr>
          <p:cNvPr id="59" name="Google Shape;59;p9"/>
          <p:cNvSpPr txBox="1"/>
          <p:nvPr/>
        </p:nvSpPr>
        <p:spPr>
          <a:xfrm>
            <a:off x="3369833" y="3491233"/>
            <a:ext cx="2788800" cy="113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500" b="1">
                <a:solidFill>
                  <a:schemeClr val="dk1"/>
                </a:solidFill>
              </a:rPr>
              <a:t>Name: </a:t>
            </a:r>
            <a:r>
              <a:rPr lang="en-US" sz="1500">
                <a:solidFill>
                  <a:schemeClr val="dk1"/>
                </a:solidFill>
              </a:rPr>
              <a:t>Rachel Bosovich</a:t>
            </a:r>
            <a:endParaRPr sz="1500">
              <a:solidFill>
                <a:schemeClr val="dk1"/>
              </a:solidFill>
            </a:endParaRPr>
          </a:p>
          <a:p>
            <a:pPr marL="0" lvl="0" indent="0" algn="l" rtl="0">
              <a:lnSpc>
                <a:spcPct val="115000"/>
              </a:lnSpc>
              <a:spcBef>
                <a:spcPts val="0"/>
              </a:spcBef>
              <a:spcAft>
                <a:spcPts val="0"/>
              </a:spcAft>
              <a:buNone/>
            </a:pPr>
            <a:r>
              <a:rPr lang="en-US" sz="1500" b="1">
                <a:solidFill>
                  <a:schemeClr val="dk1"/>
                </a:solidFill>
              </a:rPr>
              <a:t>Title: </a:t>
            </a:r>
            <a:r>
              <a:rPr lang="en-US" sz="1500">
                <a:solidFill>
                  <a:schemeClr val="dk1"/>
                </a:solidFill>
              </a:rPr>
              <a:t>Attorney II</a:t>
            </a: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Division of Special Education</a:t>
            </a:r>
            <a:endParaRPr sz="1500">
              <a:solidFill>
                <a:schemeClr val="dk1"/>
              </a:solidFill>
            </a:endParaRPr>
          </a:p>
        </p:txBody>
      </p:sp>
      <p:pic>
        <p:nvPicPr>
          <p:cNvPr id="60" name="Google Shape;60;p9" descr="Photo of Betsy Lin" title="Lin, Betsy.jpg"/>
          <p:cNvPicPr preferRelativeResize="0"/>
          <p:nvPr/>
        </p:nvPicPr>
        <p:blipFill>
          <a:blip r:embed="rId3">
            <a:alphaModFix/>
          </a:blip>
          <a:stretch>
            <a:fillRect/>
          </a:stretch>
        </p:blipFill>
        <p:spPr>
          <a:xfrm>
            <a:off x="751463" y="1065103"/>
            <a:ext cx="1763416" cy="2203464"/>
          </a:xfrm>
          <a:prstGeom prst="rect">
            <a:avLst/>
          </a:prstGeom>
          <a:noFill/>
          <a:ln>
            <a:noFill/>
          </a:ln>
        </p:spPr>
      </p:pic>
      <p:pic>
        <p:nvPicPr>
          <p:cNvPr id="61" name="Google Shape;61;p9" descr="Photo of Rachel Bosovich" title="Bossovich, Rachel.jpg"/>
          <p:cNvPicPr preferRelativeResize="0"/>
          <p:nvPr/>
        </p:nvPicPr>
        <p:blipFill>
          <a:blip r:embed="rId4">
            <a:alphaModFix/>
          </a:blip>
          <a:stretch>
            <a:fillRect/>
          </a:stretch>
        </p:blipFill>
        <p:spPr>
          <a:xfrm>
            <a:off x="3675570" y="1135313"/>
            <a:ext cx="1764793" cy="2203704"/>
          </a:xfrm>
          <a:prstGeom prst="rect">
            <a:avLst/>
          </a:prstGeom>
          <a:noFill/>
          <a:ln>
            <a:noFill/>
          </a:ln>
        </p:spPr>
      </p:pic>
      <p:pic>
        <p:nvPicPr>
          <p:cNvPr id="62" name="Google Shape;62;p9" descr="Photo of Molly Elston" title="Elston, Molly.jpg"/>
          <p:cNvPicPr preferRelativeResize="0"/>
          <p:nvPr/>
        </p:nvPicPr>
        <p:blipFill>
          <a:blip r:embed="rId5">
            <a:alphaModFix/>
          </a:blip>
          <a:stretch>
            <a:fillRect/>
          </a:stretch>
        </p:blipFill>
        <p:spPr>
          <a:xfrm>
            <a:off x="6743720" y="1064988"/>
            <a:ext cx="1764793" cy="2203704"/>
          </a:xfrm>
          <a:prstGeom prst="rect">
            <a:avLst/>
          </a:prstGeom>
          <a:noFill/>
          <a:ln>
            <a:noFill/>
          </a:ln>
        </p:spPr>
      </p:pic>
      <p:pic>
        <p:nvPicPr>
          <p:cNvPr id="63" name="Google Shape;63;p9" descr="Photo of Amy Thoms-Starr" title="Thoms-Starr, Amy.jpg"/>
          <p:cNvPicPr preferRelativeResize="0"/>
          <p:nvPr/>
        </p:nvPicPr>
        <p:blipFill>
          <a:blip r:embed="rId6">
            <a:alphaModFix/>
          </a:blip>
          <a:stretch>
            <a:fillRect/>
          </a:stretch>
        </p:blipFill>
        <p:spPr>
          <a:xfrm>
            <a:off x="9646429" y="1065103"/>
            <a:ext cx="1762341" cy="22034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97325" y="0"/>
            <a:ext cx="10762500" cy="865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Participants will:</a:t>
            </a:r>
            <a:endParaRPr/>
          </a:p>
        </p:txBody>
      </p:sp>
      <p:sp>
        <p:nvSpPr>
          <p:cNvPr id="69" name="Google Shape;69;p10"/>
          <p:cNvSpPr txBox="1">
            <a:spLocks noGrp="1"/>
          </p:cNvSpPr>
          <p:nvPr>
            <p:ph type="body" idx="1"/>
          </p:nvPr>
        </p:nvSpPr>
        <p:spPr>
          <a:xfrm>
            <a:off x="452400" y="1220200"/>
            <a:ext cx="10976400" cy="5091900"/>
          </a:xfrm>
          <a:prstGeom prst="rect">
            <a:avLst/>
          </a:prstGeom>
          <a:noFill/>
          <a:ln>
            <a:noFill/>
          </a:ln>
        </p:spPr>
        <p:txBody>
          <a:bodyPr spcFirstLastPara="1" wrap="square" lIns="91425" tIns="45700" rIns="91425" bIns="45700" anchor="t" anchorCtr="0">
            <a:noAutofit/>
          </a:bodyPr>
          <a:lstStyle/>
          <a:p>
            <a:pPr marL="609600" lvl="0" indent="-457200" algn="l" rtl="0">
              <a:lnSpc>
                <a:spcPct val="115000"/>
              </a:lnSpc>
              <a:spcBef>
                <a:spcPts val="1000"/>
              </a:spcBef>
              <a:spcAft>
                <a:spcPts val="0"/>
              </a:spcAft>
              <a:buClr>
                <a:schemeClr val="dk1"/>
              </a:buClr>
              <a:buSzPts val="2400"/>
              <a:buChar char="•"/>
            </a:pPr>
            <a:r>
              <a:rPr lang="en-US" sz="2400"/>
              <a:t>Understand how the five duties of general supervision relate to the work at the LEA/district level</a:t>
            </a:r>
            <a:endParaRPr sz="2400"/>
          </a:p>
          <a:p>
            <a:pPr marL="609600" lvl="0" indent="-457200" algn="l" rtl="0">
              <a:lnSpc>
                <a:spcPct val="115000"/>
              </a:lnSpc>
              <a:spcBef>
                <a:spcPts val="1000"/>
              </a:spcBef>
              <a:spcAft>
                <a:spcPts val="0"/>
              </a:spcAft>
              <a:buClr>
                <a:schemeClr val="dk1"/>
              </a:buClr>
              <a:buSzPts val="2400"/>
              <a:buChar char="•"/>
            </a:pPr>
            <a:r>
              <a:rPr lang="en-US" sz="2400"/>
              <a:t>Pull and use reports within ACHIEVE to provide general supervision for your building/district</a:t>
            </a:r>
            <a:endParaRPr sz="2400"/>
          </a:p>
          <a:p>
            <a:pPr marL="609600" lvl="0" indent="-457200" algn="l" rtl="0">
              <a:lnSpc>
                <a:spcPct val="115000"/>
              </a:lnSpc>
              <a:spcBef>
                <a:spcPts val="1000"/>
              </a:spcBef>
              <a:spcAft>
                <a:spcPts val="0"/>
              </a:spcAft>
              <a:buClr>
                <a:schemeClr val="dk1"/>
              </a:buClr>
              <a:buSzPts val="2400"/>
              <a:buChar char="•"/>
            </a:pPr>
            <a:r>
              <a:rPr lang="en-US" sz="2400"/>
              <a:t>Understand the purpose and content of a Prior Written Notice (PWN), specifically addressing LEA General Supervision Duties</a:t>
            </a:r>
            <a:endParaRPr sz="2400"/>
          </a:p>
          <a:p>
            <a:pPr marL="609600" lvl="0" indent="-457200" algn="l" rtl="0">
              <a:lnSpc>
                <a:spcPct val="115000"/>
              </a:lnSpc>
              <a:spcBef>
                <a:spcPts val="1000"/>
              </a:spcBef>
              <a:spcAft>
                <a:spcPts val="0"/>
              </a:spcAft>
              <a:buClr>
                <a:schemeClr val="dk1"/>
              </a:buClr>
              <a:buSzPts val="2400"/>
              <a:buChar char="•"/>
            </a:pPr>
            <a:r>
              <a:rPr lang="en-US" sz="2400"/>
              <a:t>Know and be able to explain to teachers when a PWN is required</a:t>
            </a:r>
            <a:endParaRPr sz="2400"/>
          </a:p>
          <a:p>
            <a:pPr marL="609600" lvl="0" indent="-457200" algn="l" rtl="0">
              <a:lnSpc>
                <a:spcPct val="115000"/>
              </a:lnSpc>
              <a:spcBef>
                <a:spcPts val="1000"/>
              </a:spcBef>
              <a:spcAft>
                <a:spcPts val="1000"/>
              </a:spcAft>
              <a:buClr>
                <a:schemeClr val="dk1"/>
              </a:buClr>
              <a:buSzPts val="2400"/>
              <a:buChar char="•"/>
            </a:pPr>
            <a:r>
              <a:rPr lang="en-US" sz="2400"/>
              <a:t>Know and be able to support staff in ensuring the proper use of the PWN and coach teachers to improve the documentation of the PWN</a:t>
            </a:r>
            <a:endParaRPr sz="3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42267" y="0"/>
            <a:ext cx="107661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IDEA and IAC Reference to General Supervision</a:t>
            </a:r>
            <a:endParaRPr/>
          </a:p>
        </p:txBody>
      </p:sp>
      <p:sp>
        <p:nvSpPr>
          <p:cNvPr id="75" name="Google Shape;75;p11"/>
          <p:cNvSpPr txBox="1">
            <a:spLocks noGrp="1"/>
          </p:cNvSpPr>
          <p:nvPr>
            <p:ph type="body" idx="1"/>
          </p:nvPr>
        </p:nvSpPr>
        <p:spPr>
          <a:xfrm>
            <a:off x="642267" y="1548633"/>
            <a:ext cx="10323900" cy="824100"/>
          </a:xfrm>
          <a:prstGeom prst="rect">
            <a:avLst/>
          </a:prstGeom>
        </p:spPr>
        <p:txBody>
          <a:bodyPr spcFirstLastPara="1" wrap="square" lIns="91425" tIns="45700" rIns="91425" bIns="45700" anchor="b" anchorCtr="0">
            <a:noAutofit/>
          </a:bodyPr>
          <a:lstStyle/>
          <a:p>
            <a:pPr marL="0" lvl="0" indent="0" algn="l" rtl="0">
              <a:spcBef>
                <a:spcPts val="750"/>
              </a:spcBef>
              <a:spcAft>
                <a:spcPts val="0"/>
              </a:spcAft>
              <a:buNone/>
            </a:pPr>
            <a:r>
              <a:rPr lang="en-US" sz="2500"/>
              <a:t>Division VIII:  </a:t>
            </a:r>
            <a:endParaRPr sz="2500"/>
          </a:p>
          <a:p>
            <a:pPr marL="0" lvl="0" indent="0" algn="l" rtl="0">
              <a:lnSpc>
                <a:spcPct val="115000"/>
              </a:lnSpc>
              <a:spcBef>
                <a:spcPts val="750"/>
              </a:spcBef>
              <a:spcAft>
                <a:spcPts val="0"/>
              </a:spcAft>
              <a:buNone/>
            </a:pPr>
            <a:r>
              <a:rPr lang="en-US" sz="2500"/>
              <a:t>Monitoring, Enforcement, Confidentiality and Program Information</a:t>
            </a:r>
            <a:endParaRPr sz="2500"/>
          </a:p>
        </p:txBody>
      </p:sp>
      <p:sp>
        <p:nvSpPr>
          <p:cNvPr id="76" name="Google Shape;76;p11"/>
          <p:cNvSpPr txBox="1">
            <a:spLocks noGrp="1"/>
          </p:cNvSpPr>
          <p:nvPr>
            <p:ph type="body" idx="2"/>
          </p:nvPr>
        </p:nvSpPr>
        <p:spPr>
          <a:xfrm>
            <a:off x="892800" y="2843833"/>
            <a:ext cx="10073700" cy="3480000"/>
          </a:xfrm>
          <a:prstGeom prst="rect">
            <a:avLst/>
          </a:prstGeom>
        </p:spPr>
        <p:txBody>
          <a:bodyPr spcFirstLastPara="1" wrap="square" lIns="91425" tIns="45700" rIns="91425" bIns="45700" anchor="t" anchorCtr="0">
            <a:noAutofit/>
          </a:bodyPr>
          <a:lstStyle/>
          <a:p>
            <a:pPr marL="0" lvl="0" indent="0" algn="l" rtl="0">
              <a:lnSpc>
                <a:spcPct val="115000"/>
              </a:lnSpc>
              <a:spcBef>
                <a:spcPts val="750"/>
              </a:spcBef>
              <a:spcAft>
                <a:spcPts val="0"/>
              </a:spcAft>
              <a:buNone/>
            </a:pPr>
            <a:r>
              <a:rPr lang="en-US" sz="2300"/>
              <a:t>281—41.600(256B,34CFR300) State monitoring and enforcement.</a:t>
            </a:r>
            <a:endParaRPr sz="2300"/>
          </a:p>
          <a:p>
            <a:pPr marL="762000" lvl="0" indent="0" algn="l" rtl="0">
              <a:lnSpc>
                <a:spcPct val="115000"/>
              </a:lnSpc>
              <a:spcBef>
                <a:spcPts val="1600"/>
              </a:spcBef>
              <a:spcAft>
                <a:spcPts val="0"/>
              </a:spcAft>
              <a:buNone/>
            </a:pPr>
            <a:r>
              <a:rPr lang="en-US" sz="2300" b="1"/>
              <a:t>41.600(1) </a:t>
            </a:r>
            <a:r>
              <a:rPr lang="en-US" sz="2300" b="1" i="1"/>
              <a:t>General.</a:t>
            </a:r>
            <a:r>
              <a:rPr lang="en-US" sz="2300"/>
              <a:t> The state must monitor the implementation of Part B of the Act and this chapter, enforce this chapter in accordance with rule 281—41.604(256B,34CFR300), and annually report on performance under Part B of the Act and this chapter</a:t>
            </a:r>
            <a:endParaRPr sz="2300"/>
          </a:p>
          <a:p>
            <a:pPr marL="762000" lvl="0" indent="0" algn="r" rtl="0">
              <a:lnSpc>
                <a:spcPct val="115000"/>
              </a:lnSpc>
              <a:spcBef>
                <a:spcPts val="1600"/>
              </a:spcBef>
              <a:spcAft>
                <a:spcPts val="0"/>
              </a:spcAft>
              <a:buNone/>
            </a:pPr>
            <a:r>
              <a:rPr lang="en-US" sz="2300" i="1"/>
              <a:t>Iowa Administrative Code</a:t>
            </a:r>
            <a:endParaRPr sz="23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1190396" y="1"/>
            <a:ext cx="10762500" cy="1188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Primary Focus of Monitoring Activities (IDEA)</a:t>
            </a:r>
            <a:endParaRPr/>
          </a:p>
        </p:txBody>
      </p:sp>
      <p:sp>
        <p:nvSpPr>
          <p:cNvPr id="82" name="Google Shape;82;p12"/>
          <p:cNvSpPr txBox="1">
            <a:spLocks noGrp="1"/>
          </p:cNvSpPr>
          <p:nvPr>
            <p:ph type="body" idx="2"/>
          </p:nvPr>
        </p:nvSpPr>
        <p:spPr>
          <a:xfrm>
            <a:off x="892800" y="1858400"/>
            <a:ext cx="10362900" cy="45381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b="1"/>
              <a:t>41.600(2) </a:t>
            </a:r>
            <a:r>
              <a:rPr lang="en-US" sz="2400" b="1" i="1"/>
              <a:t>Primary focus of monitoring activity.</a:t>
            </a:r>
            <a:r>
              <a:rPr lang="en-US" sz="2400" i="1"/>
              <a:t> </a:t>
            </a:r>
            <a:r>
              <a:rPr lang="en-US" sz="2400"/>
              <a:t>The primary focus of the state’s monitoring activities must be on the following:</a:t>
            </a:r>
            <a:endParaRPr sz="2400"/>
          </a:p>
          <a:p>
            <a:pPr marL="609600" lvl="0" indent="-438150" algn="l" rtl="0">
              <a:lnSpc>
                <a:spcPct val="115000"/>
              </a:lnSpc>
              <a:spcBef>
                <a:spcPts val="1600"/>
              </a:spcBef>
              <a:spcAft>
                <a:spcPts val="0"/>
              </a:spcAft>
              <a:buSzPts val="2100"/>
              <a:buAutoNum type="alphaUcPeriod"/>
            </a:pPr>
            <a:r>
              <a:rPr lang="en-US" sz="2400">
                <a:highlight>
                  <a:srgbClr val="FFF2CC"/>
                </a:highlight>
              </a:rPr>
              <a:t>Improving educational results and functional outcomes</a:t>
            </a:r>
            <a:r>
              <a:rPr lang="en-US" sz="2400"/>
              <a:t> for all children with disabilities; and</a:t>
            </a:r>
            <a:endParaRPr sz="2400"/>
          </a:p>
          <a:p>
            <a:pPr marL="609600" lvl="0" indent="-438150" algn="l" rtl="0">
              <a:lnSpc>
                <a:spcPct val="115000"/>
              </a:lnSpc>
              <a:spcBef>
                <a:spcPts val="1300"/>
              </a:spcBef>
              <a:spcAft>
                <a:spcPts val="0"/>
              </a:spcAft>
              <a:buSzPts val="2100"/>
              <a:buAutoNum type="alphaUcPeriod"/>
            </a:pPr>
            <a:r>
              <a:rPr lang="en-US" sz="2400"/>
              <a:t>ensuring that public agencies meet the program requirements under Part B of the Act, with a </a:t>
            </a:r>
            <a:r>
              <a:rPr lang="en-US" sz="2400">
                <a:highlight>
                  <a:srgbClr val="FFF2CC"/>
                </a:highlight>
              </a:rPr>
              <a:t>particular emphasis on those requirements that are most closely related to improving educational results</a:t>
            </a:r>
            <a:r>
              <a:rPr lang="en-US" sz="2400"/>
              <a:t> for children with disabilities.</a:t>
            </a:r>
            <a:endParaRPr sz="2400"/>
          </a:p>
          <a:p>
            <a:pPr marL="609600" lvl="0" indent="0" algn="r" rtl="0">
              <a:lnSpc>
                <a:spcPct val="115000"/>
              </a:lnSpc>
              <a:spcBef>
                <a:spcPts val="1300"/>
              </a:spcBef>
              <a:spcAft>
                <a:spcPts val="0"/>
              </a:spcAft>
              <a:buNone/>
            </a:pPr>
            <a:r>
              <a:rPr lang="en-US" sz="2300" i="1"/>
              <a:t>Iowa Administrative Code</a:t>
            </a:r>
            <a:endParaRPr sz="23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226825" y="239650"/>
            <a:ext cx="3659100" cy="63978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lt1"/>
              </a:buClr>
              <a:buSzPts val="3300"/>
              <a:buFont typeface="Arial"/>
              <a:buNone/>
            </a:pPr>
            <a:r>
              <a:rPr lang="en-US"/>
              <a:t>Iowa’s Duties of General Supervision</a:t>
            </a:r>
            <a:endParaRPr sz="4000"/>
          </a:p>
        </p:txBody>
      </p:sp>
      <p:pic>
        <p:nvPicPr>
          <p:cNvPr id="88" name="Google Shape;88;p13" descr="Logo of an infinity loop with the duties of general supervision shown on it."/>
          <p:cNvPicPr preferRelativeResize="0">
            <a:picLocks noGrp="1"/>
          </p:cNvPicPr>
          <p:nvPr>
            <p:ph type="body" idx="1"/>
          </p:nvPr>
        </p:nvPicPr>
        <p:blipFill rotWithShape="1">
          <a:blip r:embed="rId3">
            <a:alphaModFix/>
          </a:blip>
          <a:srcRect l="14370" t="15088" r="16506" b="12958"/>
          <a:stretch/>
        </p:blipFill>
        <p:spPr>
          <a:xfrm>
            <a:off x="4704372" y="1423600"/>
            <a:ext cx="6882900" cy="40299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93975" y="2763500"/>
            <a:ext cx="105345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sz="4000"/>
              <a:t>ACHIEVE &amp; General Supervision</a:t>
            </a:r>
            <a:endParaRPr sz="4000"/>
          </a:p>
        </p:txBody>
      </p:sp>
      <p:pic>
        <p:nvPicPr>
          <p:cNvPr id="94" name="Google Shape;94;p14" descr="Logo of an infinity loop."/>
          <p:cNvPicPr preferRelativeResize="0">
            <a:picLocks noGrp="1"/>
          </p:cNvPicPr>
          <p:nvPr>
            <p:ph type="body" idx="4294967295"/>
          </p:nvPr>
        </p:nvPicPr>
        <p:blipFill rotWithShape="1">
          <a:blip r:embed="rId3">
            <a:alphaModFix/>
          </a:blip>
          <a:srcRect/>
          <a:stretch/>
        </p:blipFill>
        <p:spPr>
          <a:xfrm>
            <a:off x="4713297" y="5036145"/>
            <a:ext cx="2765400" cy="1617000"/>
          </a:xfrm>
          <a:prstGeom prst="rect">
            <a:avLst/>
          </a:prstGeom>
          <a:noFill/>
          <a:ln>
            <a:noFill/>
          </a:ln>
        </p:spPr>
      </p:pic>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2408</Words>
  <Application>Microsoft Office PowerPoint</Application>
  <PresentationFormat>Widescreen</PresentationFormat>
  <Paragraphs>223</Paragraphs>
  <Slides>39</Slides>
  <Notes>39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Arial</vt:lpstr>
      <vt:lpstr>Theme1</vt:lpstr>
      <vt:lpstr>ACHIEVE - General Supervision &amp; Prior Written Notice</vt:lpstr>
      <vt:lpstr>ACHIEVE – General Supervision &amp; Prior Written Notice</vt:lpstr>
      <vt:lpstr>Welcome</vt:lpstr>
      <vt:lpstr>Today’s Presenters</vt:lpstr>
      <vt:lpstr>Participants will:</vt:lpstr>
      <vt:lpstr>IDEA and IAC Reference to General Supervision</vt:lpstr>
      <vt:lpstr>Primary Focus of Monitoring Activities (IDEA)</vt:lpstr>
      <vt:lpstr>Iowa’s Duties of General Supervision</vt:lpstr>
      <vt:lpstr>ACHIEVE &amp; General Supervision</vt:lpstr>
      <vt:lpstr>ACHIEVE Reports</vt:lpstr>
      <vt:lpstr>ACHIEVE Reports</vt:lpstr>
      <vt:lpstr>Accessing the Report - Overdue Plans</vt:lpstr>
      <vt:lpstr>Accessing the Report - Overdue Plans</vt:lpstr>
      <vt:lpstr>Accessing the Report - Overdue Plans</vt:lpstr>
      <vt:lpstr>Accessing the Report - Overdue Plans</vt:lpstr>
      <vt:lpstr>Accessing the Report - Overdue Plans</vt:lpstr>
      <vt:lpstr>Accessing the Report - Overdue Plans</vt:lpstr>
      <vt:lpstr>Sorting the Data - Overdue Plans</vt:lpstr>
      <vt:lpstr>Analyzing the Data - Overdue Plans</vt:lpstr>
      <vt:lpstr>How Often Should I Pull Reports?</vt:lpstr>
      <vt:lpstr>Policy</vt:lpstr>
      <vt:lpstr>Inform</vt:lpstr>
      <vt:lpstr>Locating the PWN</vt:lpstr>
      <vt:lpstr>IA Admin Code 281—41.503 </vt:lpstr>
      <vt:lpstr>IA Admin Code 281—41.503 </vt:lpstr>
      <vt:lpstr>IA Admin Code 281—41.503 </vt:lpstr>
      <vt:lpstr>What does a PWN include:</vt:lpstr>
      <vt:lpstr>When is a PWN Required in ACHIEVE</vt:lpstr>
      <vt:lpstr>The Duty to Detect </vt:lpstr>
      <vt:lpstr>Detect</vt:lpstr>
      <vt:lpstr>The Duty to Inspect </vt:lpstr>
      <vt:lpstr>Inspect</vt:lpstr>
      <vt:lpstr>Legal Lessons Understanding the legal impact of PWN </vt:lpstr>
      <vt:lpstr>Case Law</vt:lpstr>
      <vt:lpstr>Caselaw</vt:lpstr>
      <vt:lpstr>Common Mistakes or Misunderstandings</vt:lpstr>
      <vt:lpstr>Administrative Resources</vt:lpstr>
      <vt:lpstr>Questions from the Field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Beilke, Mary [IDOE]</dc:creator>
  <cp:lastModifiedBy>Albers, Lisa [IDOE]</cp:lastModifiedBy>
  <cp:revision>9</cp:revision>
  <dcterms:modified xsi:type="dcterms:W3CDTF">2025-09-17T20:15:04Z</dcterms:modified>
</cp:coreProperties>
</file>