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8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3" r:id="rId78"/>
    <p:sldId id="332" r:id="rId79"/>
  </p:sldIdLst>
  <p:sldSz cx="9144000" cy="5143500" type="screen16x9"/>
  <p:notesSz cx="6858000" cy="9144000"/>
  <p:embeddedFontLst>
    <p:embeddedFont>
      <p:font typeface="Montserrat" panose="020B0604020202020204" charset="0"/>
      <p:regular r:id="rId81"/>
      <p:bold r:id="rId82"/>
      <p:italic r:id="rId83"/>
      <p:boldItalic r:id="rId84"/>
    </p:embeddedFont>
    <p:embeddedFont>
      <p:font typeface="Proxima Nova" panose="020B0604020202020204" charset="0"/>
      <p:regular r:id="rId85"/>
      <p:bold r:id="rId86"/>
      <p:italic r:id="rId87"/>
      <p:boldItalic r:id="rId88"/>
    </p:embeddedFont>
    <p:embeddedFont>
      <p:font typeface="Proxima Nova Rg" panose="02000506030000020004" charset="0"/>
      <p:regular r:id="rId89"/>
      <p:bold r:id="rId90"/>
      <p:boldItalic r:id="rId91"/>
    </p:embeddedFont>
    <p:embeddedFont>
      <p:font typeface="Roboto" panose="020B0604020202020204" charset="0"/>
      <p:regular r:id="rId92"/>
      <p:bold r:id="rId93"/>
      <p:italic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F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7131D-40B8-4C51-B030-1D3F3DB514FC}">
  <a:tblStyle styleId="{2C07131D-40B8-4C51-B030-1D3F3DB514F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snapToGrid="0">
      <p:cViewPr varScale="1">
        <p:scale>
          <a:sx n="120" d="100"/>
          <a:sy n="120" d="100"/>
        </p:scale>
        <p:origin x="70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10.fntdata"/><Relationship Id="rId95" Type="http://schemas.openxmlformats.org/officeDocument/2006/relationships/font" Target="fonts/font15.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3.fntdata"/><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e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the ACHIEVE Functional Behavior Assessment and Behavior Intervention Plan Updates webinar/training! Based on input from the field over the last several years, the Department convened a small task team in the Spring of 2024 who identified a number of revisions to the Functional Behavior Assessment (FBA) and Behavior Intervention Plan (BIP) processes in ACHIEVE. This resulted in a year-long process to update the proposed changes in the system. This training outlines all of the notable changes to the FBA and BIP processes in ACHIEVE. </a:t>
            </a:r>
            <a:r>
              <a:rPr lang="en">
                <a:solidFill>
                  <a:schemeClr val="dk1"/>
                </a:solidFill>
              </a:rPr>
              <a:t>These enhancements reflect the collaborative efforts of many professionals working to provide a streamlined FBA and BIP writing process for our schools.</a:t>
            </a:r>
            <a:endParaRPr/>
          </a:p>
          <a:p>
            <a:pPr marL="0" lvl="0" indent="0" algn="l" rtl="0">
              <a:spcBef>
                <a:spcPts val="0"/>
              </a:spcBef>
              <a:spcAft>
                <a:spcPts val="0"/>
              </a:spcAft>
              <a:buNone/>
            </a:pPr>
            <a:r>
              <a:rPr lang="en"/>
              <a:t>The information provided today will be available on the Iowa Department of Education ACHIEVE website by August 31, 2025. </a:t>
            </a:r>
            <a:r>
              <a:rPr lang="en">
                <a:solidFill>
                  <a:schemeClr val="dk1"/>
                </a:solidFill>
              </a:rPr>
              <a:t>Office hours will be available on a rotating, morning/afternoon basis for technical support. These hours will be posted on the Department of Education website.</a:t>
            </a: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712aef788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712aef788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When a new IEP is created and “</a:t>
            </a:r>
            <a:r>
              <a:rPr lang="en" sz="1200" i="1">
                <a:solidFill>
                  <a:schemeClr val="dk1"/>
                </a:solidFill>
              </a:rPr>
              <a:t>Social Emotional Behavior is a Special Factor to be addressed in this IEP</a:t>
            </a:r>
            <a:r>
              <a:rPr lang="en" sz="1200">
                <a:solidFill>
                  <a:schemeClr val="dk1"/>
                </a:solidFill>
              </a:rPr>
              <a:t>” is selected in the PLAAFP section, the following options are displayed related to FBA and BIP. </a:t>
            </a:r>
            <a:endParaRPr sz="1200">
              <a:solidFill>
                <a:schemeClr val="dk1"/>
              </a:solidFill>
            </a:endParaRPr>
          </a:p>
          <a:p>
            <a:pPr marL="0" lvl="0" indent="0" algn="l" rtl="0">
              <a:lnSpc>
                <a:spcPct val="115000"/>
              </a:lnSpc>
              <a:spcBef>
                <a:spcPts val="1000"/>
              </a:spcBef>
              <a:spcAft>
                <a:spcPts val="0"/>
              </a:spcAft>
              <a:buNone/>
            </a:pPr>
            <a:r>
              <a:rPr lang="en" sz="1200">
                <a:solidFill>
                  <a:schemeClr val="dk1"/>
                </a:solidFill>
              </a:rPr>
              <a:t>If the learner </a:t>
            </a:r>
            <a:r>
              <a:rPr lang="en" sz="1200" b="1">
                <a:solidFill>
                  <a:schemeClr val="dk1"/>
                </a:solidFill>
              </a:rPr>
              <a:t>does not</a:t>
            </a:r>
            <a:r>
              <a:rPr lang="en" sz="1200">
                <a:solidFill>
                  <a:schemeClr val="dk1"/>
                </a:solidFill>
              </a:rPr>
              <a:t> currently have an FBA:</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Two options will be available for the team to choose from.</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i="1">
                <a:solidFill>
                  <a:schemeClr val="dk1"/>
                </a:solidFill>
              </a:rPr>
              <a:t>A new Functional Behavior Assessment will be conducted.</a:t>
            </a:r>
            <a:endParaRPr sz="1200" i="1">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i="1">
                <a:solidFill>
                  <a:schemeClr val="dk1"/>
                </a:solidFill>
              </a:rPr>
              <a:t>A Functional Behavior Assessment is not necessary for this IEP.</a:t>
            </a:r>
            <a:endParaRPr sz="1200" i="1">
              <a:solidFill>
                <a:schemeClr val="dk1"/>
              </a:solidFill>
            </a:endParaRPr>
          </a:p>
          <a:p>
            <a:pPr marL="457200" lvl="0" indent="-304800" algn="l" rtl="0">
              <a:lnSpc>
                <a:spcPct val="115000"/>
              </a:lnSpc>
              <a:spcBef>
                <a:spcPts val="1000"/>
              </a:spcBef>
              <a:spcAft>
                <a:spcPts val="0"/>
              </a:spcAft>
              <a:buClr>
                <a:schemeClr val="dk1"/>
              </a:buClr>
              <a:buSzPts val="1200"/>
              <a:buChar char="●"/>
            </a:pPr>
            <a:r>
              <a:rPr lang="en" sz="1200">
                <a:solidFill>
                  <a:schemeClr val="dk1"/>
                </a:solidFill>
              </a:rPr>
              <a:t>Selecting either of the options will allow the team to indicate whether or not a Behavior Intervention Plan is necessary for this IEP.</a:t>
            </a:r>
            <a:endParaRPr sz="1200">
              <a:solidFill>
                <a:schemeClr val="dk1"/>
              </a:solidFill>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3bd318a9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73bd318a9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200" dirty="0">
                <a:solidFill>
                  <a:schemeClr val="dk1"/>
                </a:solidFill>
              </a:rPr>
              <a:t>If the learner </a:t>
            </a:r>
            <a:r>
              <a:rPr lang="en" sz="1200" b="1" dirty="0">
                <a:solidFill>
                  <a:schemeClr val="dk1"/>
                </a:solidFill>
              </a:rPr>
              <a:t>does</a:t>
            </a:r>
            <a:r>
              <a:rPr lang="en" sz="1200" dirty="0">
                <a:solidFill>
                  <a:schemeClr val="dk1"/>
                </a:solidFill>
              </a:rPr>
              <a:t> have an FBA finalized in ACHIEVE, three options will be available for the team to choose from:</a:t>
            </a:r>
            <a:endParaRPr sz="1200" dirty="0">
              <a:solidFill>
                <a:schemeClr val="dk1"/>
              </a:solidFill>
            </a:endParaRPr>
          </a:p>
          <a:p>
            <a:pPr marL="457200" lvl="0" indent="-304800" algn="l" rtl="0">
              <a:lnSpc>
                <a:spcPct val="115000"/>
              </a:lnSpc>
              <a:spcBef>
                <a:spcPts val="600"/>
              </a:spcBef>
              <a:spcAft>
                <a:spcPts val="0"/>
              </a:spcAft>
              <a:buClr>
                <a:schemeClr val="dk1"/>
              </a:buClr>
              <a:buSzPts val="1200"/>
              <a:buChar char="●"/>
            </a:pPr>
            <a:r>
              <a:rPr lang="en" sz="1200" i="1" dirty="0">
                <a:solidFill>
                  <a:schemeClr val="dk1"/>
                </a:solidFill>
              </a:rPr>
              <a:t>The learner has a finalized Functional Behavior Assessment that will be considered for development of this IEP.</a:t>
            </a:r>
            <a:endParaRPr sz="1200" i="1" dirty="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i="1" dirty="0">
                <a:solidFill>
                  <a:schemeClr val="dk1"/>
                </a:solidFill>
              </a:rPr>
              <a:t>A new Functional Behavior Assessment will be conducted.</a:t>
            </a:r>
            <a:endParaRPr sz="1200" i="1" dirty="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i="1" dirty="0">
                <a:solidFill>
                  <a:schemeClr val="dk1"/>
                </a:solidFill>
              </a:rPr>
              <a:t>A Functional Behavior Assessment is not necessary for this IEP.</a:t>
            </a:r>
            <a:endParaRPr sz="1200" i="1" dirty="0">
              <a:solidFill>
                <a:schemeClr val="dk1"/>
              </a:solidFill>
            </a:endParaRPr>
          </a:p>
          <a:p>
            <a:pPr marL="0" lvl="0" indent="0" algn="l" rtl="0">
              <a:lnSpc>
                <a:spcPct val="115000"/>
              </a:lnSpc>
              <a:spcBef>
                <a:spcPts val="1000"/>
              </a:spcBef>
              <a:spcAft>
                <a:spcPts val="0"/>
              </a:spcAft>
              <a:buNone/>
            </a:pPr>
            <a:r>
              <a:rPr lang="en" sz="1200" dirty="0">
                <a:solidFill>
                  <a:schemeClr val="dk1"/>
                </a:solidFill>
              </a:rPr>
              <a:t>If the team selects the option that “</a:t>
            </a:r>
            <a:r>
              <a:rPr lang="en" sz="1200" i="1" dirty="0">
                <a:solidFill>
                  <a:schemeClr val="dk1"/>
                </a:solidFill>
              </a:rPr>
              <a:t>The learner has a finalized Functional Behavior Assessment that will be considered for the development of this IEP</a:t>
            </a:r>
            <a:r>
              <a:rPr lang="en" sz="1200" dirty="0">
                <a:solidFill>
                  <a:schemeClr val="dk1"/>
                </a:solidFill>
              </a:rPr>
              <a:t>”:</a:t>
            </a:r>
            <a:endParaRPr sz="1200" dirty="0">
              <a:solidFill>
                <a:schemeClr val="dk1"/>
              </a:solidFill>
            </a:endParaRPr>
          </a:p>
          <a:p>
            <a:pPr marL="457200" lvl="0" indent="-304800" algn="l" rtl="0">
              <a:lnSpc>
                <a:spcPct val="115000"/>
              </a:lnSpc>
              <a:spcBef>
                <a:spcPts val="600"/>
              </a:spcBef>
              <a:spcAft>
                <a:spcPts val="0"/>
              </a:spcAft>
              <a:buClr>
                <a:schemeClr val="dk1"/>
              </a:buClr>
              <a:buSzPts val="1200"/>
              <a:buChar char="●"/>
            </a:pPr>
            <a:r>
              <a:rPr lang="en" sz="1200" dirty="0">
                <a:solidFill>
                  <a:schemeClr val="dk1"/>
                </a:solidFill>
              </a:rPr>
              <a:t>The draft Behavior Intervention Plan will begin pulling information from the most recently finalized FBA.</a:t>
            </a:r>
            <a:endParaRPr sz="1200" dirty="0">
              <a:solidFill>
                <a:schemeClr val="dk1"/>
              </a:solidFill>
            </a:endParaRPr>
          </a:p>
          <a:p>
            <a:pPr marL="0" lvl="0" indent="0" algn="l" rtl="0">
              <a:lnSpc>
                <a:spcPct val="115000"/>
              </a:lnSpc>
              <a:spcBef>
                <a:spcPts val="1000"/>
              </a:spcBef>
              <a:spcAft>
                <a:spcPts val="0"/>
              </a:spcAft>
              <a:buNone/>
            </a:pPr>
            <a:r>
              <a:rPr lang="en" sz="1200" dirty="0">
                <a:solidFill>
                  <a:schemeClr val="dk1"/>
                </a:solidFill>
              </a:rPr>
              <a:t>If the team selects the option that “</a:t>
            </a:r>
            <a:r>
              <a:rPr lang="en" sz="1200" i="1" dirty="0">
                <a:solidFill>
                  <a:schemeClr val="dk1"/>
                </a:solidFill>
              </a:rPr>
              <a:t>A new Functional Behavior Assessment will be conducted</a:t>
            </a:r>
            <a:r>
              <a:rPr lang="en" sz="1200" dirty="0">
                <a:solidFill>
                  <a:schemeClr val="dk1"/>
                </a:solidFill>
              </a:rPr>
              <a:t>”:</a:t>
            </a:r>
            <a:endParaRPr sz="1200" dirty="0">
              <a:solidFill>
                <a:schemeClr val="dk1"/>
              </a:solidFill>
            </a:endParaRPr>
          </a:p>
          <a:p>
            <a:pPr marL="457200" lvl="0" indent="-304800" algn="l" rtl="0">
              <a:lnSpc>
                <a:spcPct val="115000"/>
              </a:lnSpc>
              <a:spcBef>
                <a:spcPts val="600"/>
              </a:spcBef>
              <a:spcAft>
                <a:spcPts val="0"/>
              </a:spcAft>
              <a:buClr>
                <a:schemeClr val="dk1"/>
              </a:buClr>
              <a:buSzPts val="1200"/>
              <a:buChar char="●"/>
            </a:pPr>
            <a:r>
              <a:rPr lang="en" sz="1200" dirty="0">
                <a:solidFill>
                  <a:schemeClr val="dk1"/>
                </a:solidFill>
              </a:rPr>
              <a:t>The draft Behavior Intervention Plan will begin pulling information from the draft FBA.</a:t>
            </a:r>
            <a:endParaRPr dirty="0">
              <a:solidFill>
                <a:schemeClr val="dk1"/>
              </a:solidFill>
            </a:endParaRPr>
          </a:p>
          <a:p>
            <a:pPr marL="0" lvl="0" indent="0" algn="l" rtl="0">
              <a:lnSpc>
                <a:spcPct val="115000"/>
              </a:lnSpc>
              <a:spcBef>
                <a:spcPts val="300"/>
              </a:spcBef>
              <a:spcAft>
                <a:spcPts val="0"/>
              </a:spcAft>
              <a:buClr>
                <a:schemeClr val="dk1"/>
              </a:buClr>
              <a:buSzPts val="1100"/>
              <a:buFont typeface="Arial"/>
              <a:buNone/>
            </a:pPr>
            <a:endParaRPr lang="en-US" sz="1200" dirty="0">
              <a:solidFill>
                <a:schemeClr val="dk1"/>
              </a:solidFill>
            </a:endParaRPr>
          </a:p>
          <a:p>
            <a:pPr marL="0" lvl="0" indent="0" algn="l" rtl="0">
              <a:spcBef>
                <a:spcPts val="100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725f09196c_5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725f09196c_5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For Webinar: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 tool that may be helpful in an FBA and BIP is creating a team for learners. This allows you to create teams in your IEP management system. These teams are unique to the user (not the student). This was created so you can quickly add a team without having to add each team member each time.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t>For Live:</a:t>
            </a:r>
            <a:endParaRPr dirty="0"/>
          </a:p>
          <a:p>
            <a:pPr marL="0" lvl="0" indent="0" algn="l" rtl="0">
              <a:spcBef>
                <a:spcPts val="0"/>
              </a:spcBef>
              <a:spcAft>
                <a:spcPts val="0"/>
              </a:spcAft>
              <a:buNone/>
            </a:pPr>
            <a:r>
              <a:rPr lang="en" dirty="0"/>
              <a:t>To create a new team, the user will navigate to the login section of ACHIEVE and click on the carat next to their name to expand a box that will show “Team Management” and “Sign Out.” The user will click “Team Management” and the screen shown here will appear. The user will select the blue “Create Team” button shown with the red box around it. </a:t>
            </a:r>
            <a:endParaRPr dirty="0"/>
          </a:p>
          <a:p>
            <a:pPr marL="0" lvl="0" indent="0" algn="l" rtl="0">
              <a:spcBef>
                <a:spcPts val="0"/>
              </a:spcBef>
              <a:spcAft>
                <a:spcPts val="0"/>
              </a:spcAft>
              <a:buNone/>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725f09196c_5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725f09196c_5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Live: Once the user has entered a name for the team, the blue “Create” button will appear</a:t>
            </a:r>
          </a:p>
          <a:p>
            <a:pPr marL="0" lvl="0" indent="0" algn="l" rtl="0">
              <a:spcBef>
                <a:spcPts val="0"/>
              </a:spcBef>
              <a:spcAft>
                <a:spcPts val="0"/>
              </a:spcAft>
              <a:buNone/>
            </a:pP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725f09196c_5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725f09196c_5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Live: After clicking “create,” the user will be directed to the “Team Management” page where they can delete the team, rename the team, add team members, or create a new team. The user will want to select “Add Team Member” by clicking on the corresponding blue box.</a:t>
            </a:r>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2017dd345_4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72017dd345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For Live: Once the user is done selecting team members, click the “Add to List” button and the team members who have been added can be seen in list form.</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25f09196c_5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725f09196c_5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Webinar The user can then select a team from the dropdown menu in the following sections: </a:t>
            </a:r>
            <a:r>
              <a:rPr lang="en" i="1" dirty="0"/>
              <a:t>FBA, BIP, and BIP Review</a:t>
            </a:r>
            <a:endParaRPr i="1" dirty="0"/>
          </a:p>
          <a:p>
            <a:pPr marL="0" lvl="0" indent="0" algn="l" rtl="0">
              <a:spcBef>
                <a:spcPts val="0"/>
              </a:spcBef>
              <a:spcAft>
                <a:spcPts val="0"/>
              </a:spcAft>
              <a:buNone/>
            </a:pPr>
            <a:endParaRPr i="1"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72017dd345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72017dd345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Live: Team members can be removed from the team by navigating to the Overview stepper and selecting the red “X” icon next to their name.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72017dd345_4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72017dd345_4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Webinar: Non-ACHIEVE users can also be added as team members. In order to do this, the user will select, “Non-Achieve Team Member” and type their name. </a:t>
            </a:r>
            <a:r>
              <a:rPr lang="en">
                <a:solidFill>
                  <a:schemeClr val="dk1"/>
                </a:solidFill>
              </a:rPr>
              <a:t>This will create another list of team members specific to non-ACHIEVE users. </a:t>
            </a:r>
            <a:endParaRPr/>
          </a:p>
          <a:p>
            <a:pPr marL="0" lvl="0" indent="0" algn="l" rtl="0">
              <a:spcBef>
                <a:spcPts val="0"/>
              </a:spcBef>
              <a:spcAft>
                <a:spcPts val="0"/>
              </a:spcAft>
              <a:buNone/>
            </a:pPr>
            <a:endParaRPr/>
          </a:p>
          <a:p>
            <a:pPr marL="0" lvl="0" indent="0" algn="l" rtl="0">
              <a:spcBef>
                <a:spcPts val="0"/>
              </a:spcBef>
              <a:spcAft>
                <a:spcPts val="0"/>
              </a:spcAft>
              <a:buNone/>
            </a:pPr>
            <a:r>
              <a:rPr lang="en"/>
              <a:t>For Live: Then select the “Add” button.  This will create another list of team members specific to non-ACHIEVE users. As with ACHIEVE team members, a non-ACHIEVE team member can be removed by clicking on the red “X” icon next to their name. A non-ACHIEVE team member name can be edited clicking the blue pencil button next to their name. </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12aef788e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712aef788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For Webinar: </a:t>
            </a:r>
            <a:endParaRPr sz="1200" dirty="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en" sz="1200" dirty="0">
                <a:solidFill>
                  <a:schemeClr val="dk1"/>
                </a:solidFill>
              </a:rPr>
              <a:t>The button labeled “Upload Evidence” has been renamed to “Upload Documentation” throughout ACHIEVE. When documentation from the FBA is added, this button will now generate the prefix “FBA” plus the name given to the documentation (e.g., FBA - Preference Inventory) and this documentation will be housed both within the FBA as well as the Documentation stepper. There will be a hyperlink for the user to have quick access to the uploaded FBA documentation. </a:t>
            </a:r>
            <a:endParaRPr b="1"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6e8e84beb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6e8e84beb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training information provided today has been developed by: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Rose Cartee, </a:t>
            </a:r>
            <a:r>
              <a:rPr lang="en" u="sng" dirty="0">
                <a:solidFill>
                  <a:srgbClr val="263F8C"/>
                </a:solidFill>
                <a:hlinkClick r:id="rId3">
                  <a:extLst>
                    <a:ext uri="{A12FA001-AC4F-418D-AE19-62706E023703}">
                      <ahyp:hlinkClr xmlns:ahyp="http://schemas.microsoft.com/office/drawing/2018/hyperlinkcolor" val="tx"/>
                    </a:ext>
                  </a:extLst>
                </a:hlinkClick>
              </a:rPr>
              <a:t>M.Ed</a:t>
            </a:r>
            <a:r>
              <a:rPr lang="en" dirty="0">
                <a:solidFill>
                  <a:srgbClr val="263F8C"/>
                </a:solidFill>
              </a:rPr>
              <a:t>., </a:t>
            </a:r>
            <a:r>
              <a:rPr lang="en" dirty="0"/>
              <a:t>BCBA, LBA, Education Program Consultant for Specially Designed Instruction (Behavior &amp; Autism), Iowa Department of Education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Marie Conklin</a:t>
            </a:r>
            <a:r>
              <a:rPr lang="en" dirty="0">
                <a:solidFill>
                  <a:srgbClr val="263F8C"/>
                </a:solidFill>
              </a:rPr>
              <a:t>, </a:t>
            </a:r>
            <a:r>
              <a:rPr lang="en" u="sng" dirty="0">
                <a:solidFill>
                  <a:srgbClr val="263F8C"/>
                </a:solidFill>
                <a:hlinkClick r:id="rId3">
                  <a:extLst>
                    <a:ext uri="{A12FA001-AC4F-418D-AE19-62706E023703}">
                      <ahyp:hlinkClr xmlns:ahyp="http://schemas.microsoft.com/office/drawing/2018/hyperlinkcolor" val="tx"/>
                    </a:ext>
                  </a:extLst>
                </a:hlinkClick>
              </a:rPr>
              <a:t>M.Ed</a:t>
            </a:r>
            <a:r>
              <a:rPr lang="en" dirty="0">
                <a:solidFill>
                  <a:srgbClr val="263F8C"/>
                </a:solidFill>
              </a:rPr>
              <a:t>. </a:t>
            </a:r>
            <a:r>
              <a:rPr lang="en" dirty="0"/>
              <a:t>Regional Education Program Consultant, Iowa Department of Education, serving Central Rivers Area Education Agency.</a:t>
            </a:r>
            <a:endParaRPr dirty="0"/>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72017dd345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72017dd345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Webinar: There are several considerations to keep in mind when starting a new FBA or BIP as there are now several pieces of information pushing from the FBA to the BIP. The table displayed here reflects how a draft BIP will be impacted based on the status of the FBA. You will also notice if a BIP is finalized and an FBA is opened, it impacts the BIP view page, but not the BIP output.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c1cdd571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bc1cdd571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have been multiple updates to the Functional Behavior Assessment in ACHIEVE. We will begin by presenting these updates through a slideshow, followed by a live demonstration of the changes.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6f2d9420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6f2d9420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For Webinar: </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In order to navigate to the new FBA Management section, the team will need to:</a:t>
            </a:r>
            <a:endParaRPr sz="1200" dirty="0">
              <a:solidFill>
                <a:schemeClr val="dk1"/>
              </a:solidFill>
            </a:endParaRPr>
          </a:p>
          <a:p>
            <a:pPr marL="457200" lvl="0" indent="-304800" algn="l" rtl="0">
              <a:lnSpc>
                <a:spcPct val="115000"/>
              </a:lnSpc>
              <a:spcBef>
                <a:spcPts val="0"/>
              </a:spcBef>
              <a:spcAft>
                <a:spcPts val="0"/>
              </a:spcAft>
              <a:buClr>
                <a:schemeClr val="dk1"/>
              </a:buClr>
              <a:buSzPts val="1200"/>
              <a:buAutoNum type="arabicParenR"/>
            </a:pPr>
            <a:r>
              <a:rPr lang="en" sz="1200" dirty="0">
                <a:solidFill>
                  <a:schemeClr val="dk1"/>
                </a:solidFill>
              </a:rPr>
              <a:t>Go to the learner’s dashboard</a:t>
            </a:r>
            <a:endParaRPr sz="1200" dirty="0">
              <a:solidFill>
                <a:schemeClr val="dk1"/>
              </a:solidFill>
            </a:endParaRPr>
          </a:p>
          <a:p>
            <a:pPr marL="457200" lvl="0" indent="-304800" algn="l" rtl="0">
              <a:lnSpc>
                <a:spcPct val="115000"/>
              </a:lnSpc>
              <a:spcBef>
                <a:spcPts val="0"/>
              </a:spcBef>
              <a:spcAft>
                <a:spcPts val="0"/>
              </a:spcAft>
              <a:buClr>
                <a:schemeClr val="dk1"/>
              </a:buClr>
              <a:buSzPts val="1200"/>
              <a:buAutoNum type="arabicParenR"/>
            </a:pPr>
            <a:r>
              <a:rPr lang="en" sz="1200" dirty="0">
                <a:solidFill>
                  <a:schemeClr val="dk1"/>
                </a:solidFill>
              </a:rPr>
              <a:t>Select the “Evaluation” stepper</a:t>
            </a:r>
            <a:endParaRPr sz="1200" dirty="0">
              <a:solidFill>
                <a:schemeClr val="dk1"/>
              </a:solidFill>
            </a:endParaRPr>
          </a:p>
          <a:p>
            <a:pPr marL="457200" lvl="0" indent="-304800" algn="l" rtl="0">
              <a:lnSpc>
                <a:spcPct val="115000"/>
              </a:lnSpc>
              <a:spcBef>
                <a:spcPts val="0"/>
              </a:spcBef>
              <a:spcAft>
                <a:spcPts val="0"/>
              </a:spcAft>
              <a:buClr>
                <a:schemeClr val="dk1"/>
              </a:buClr>
              <a:buSzPts val="1200"/>
              <a:buAutoNum type="arabicParenR"/>
            </a:pPr>
            <a:r>
              <a:rPr lang="en" sz="1200" dirty="0">
                <a:solidFill>
                  <a:schemeClr val="dk1"/>
                </a:solidFill>
              </a:rPr>
              <a:t>Scroll to the “FBA Management” section</a:t>
            </a:r>
            <a:endParaRPr sz="1200"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200" dirty="0">
                <a:solidFill>
                  <a:schemeClr val="dk1"/>
                </a:solidFill>
              </a:rPr>
              <a:t>The FBA Management section will display a paginated table of all FBAs that have been completed for the learner, with sortable columns that will allow the team to sort by: </a:t>
            </a:r>
            <a:endParaRPr sz="1200" dirty="0">
              <a:solidFill>
                <a:schemeClr val="dk1"/>
              </a:solidFill>
            </a:endParaRPr>
          </a:p>
          <a:p>
            <a:pPr marL="457200" lvl="0" indent="-304800" algn="l" rtl="0">
              <a:lnSpc>
                <a:spcPct val="115000"/>
              </a:lnSpc>
              <a:spcBef>
                <a:spcPts val="600"/>
              </a:spcBef>
              <a:spcAft>
                <a:spcPts val="0"/>
              </a:spcAft>
              <a:buClr>
                <a:schemeClr val="dk1"/>
              </a:buClr>
              <a:buSzPts val="1200"/>
              <a:buAutoNum type="arabicParenR"/>
            </a:pPr>
            <a:r>
              <a:rPr lang="en" sz="1200" dirty="0">
                <a:solidFill>
                  <a:schemeClr val="dk1"/>
                </a:solidFill>
              </a:rPr>
              <a:t>Date Draft Started, which will display the date that the FBA was created on</a:t>
            </a:r>
            <a:endParaRPr sz="1200" dirty="0">
              <a:solidFill>
                <a:schemeClr val="dk1"/>
              </a:solidFill>
            </a:endParaRPr>
          </a:p>
          <a:p>
            <a:pPr marL="457200" lvl="0" indent="-304800" algn="l" rtl="0">
              <a:lnSpc>
                <a:spcPct val="115000"/>
              </a:lnSpc>
              <a:spcBef>
                <a:spcPts val="0"/>
              </a:spcBef>
              <a:spcAft>
                <a:spcPts val="0"/>
              </a:spcAft>
              <a:buClr>
                <a:schemeClr val="dk1"/>
              </a:buClr>
              <a:buSzPts val="1200"/>
              <a:buAutoNum type="arabicParenR"/>
            </a:pPr>
            <a:r>
              <a:rPr lang="en" sz="1200" dirty="0">
                <a:solidFill>
                  <a:schemeClr val="dk1"/>
                </a:solidFill>
              </a:rPr>
              <a:t>Status, which will display the current status of the FBA. These statuses will include:</a:t>
            </a:r>
            <a:endParaRPr sz="1200" dirty="0">
              <a:solidFill>
                <a:schemeClr val="dk1"/>
              </a:solidFill>
            </a:endParaRPr>
          </a:p>
          <a:p>
            <a:pPr marL="914400" lvl="1" indent="-304800" algn="l" rtl="0">
              <a:lnSpc>
                <a:spcPct val="115000"/>
              </a:lnSpc>
              <a:spcBef>
                <a:spcPts val="0"/>
              </a:spcBef>
              <a:spcAft>
                <a:spcPts val="0"/>
              </a:spcAft>
              <a:buClr>
                <a:schemeClr val="dk1"/>
              </a:buClr>
              <a:buSzPts val="1200"/>
              <a:buAutoNum type="alphaLcParenR"/>
            </a:pPr>
            <a:r>
              <a:rPr lang="en" sz="1200" dirty="0">
                <a:solidFill>
                  <a:schemeClr val="dk1"/>
                </a:solidFill>
              </a:rPr>
              <a:t>Draft - denoting that an FBA is being drafted</a:t>
            </a:r>
            <a:endParaRPr sz="1200" dirty="0">
              <a:solidFill>
                <a:schemeClr val="dk1"/>
              </a:solidFill>
            </a:endParaRPr>
          </a:p>
          <a:p>
            <a:pPr marL="914400" lvl="1" indent="-304800" algn="l" rtl="0">
              <a:lnSpc>
                <a:spcPct val="115000"/>
              </a:lnSpc>
              <a:spcBef>
                <a:spcPts val="0"/>
              </a:spcBef>
              <a:spcAft>
                <a:spcPts val="0"/>
              </a:spcAft>
              <a:buClr>
                <a:schemeClr val="dk1"/>
              </a:buClr>
              <a:buSzPts val="1200"/>
              <a:buAutoNum type="alphaLcParenR"/>
            </a:pPr>
            <a:r>
              <a:rPr lang="en" sz="1200" dirty="0">
                <a:solidFill>
                  <a:schemeClr val="dk1"/>
                </a:solidFill>
              </a:rPr>
              <a:t>Finalized - this status will appear for the most recently finalized FBA</a:t>
            </a:r>
            <a:endParaRPr sz="1200" dirty="0">
              <a:solidFill>
                <a:schemeClr val="dk1"/>
              </a:solidFill>
            </a:endParaRPr>
          </a:p>
          <a:p>
            <a:pPr marL="914400" lvl="1" indent="-304800" algn="l" rtl="0">
              <a:lnSpc>
                <a:spcPct val="115000"/>
              </a:lnSpc>
              <a:spcBef>
                <a:spcPts val="0"/>
              </a:spcBef>
              <a:spcAft>
                <a:spcPts val="0"/>
              </a:spcAft>
              <a:buClr>
                <a:schemeClr val="dk1"/>
              </a:buClr>
              <a:buSzPts val="1200"/>
              <a:buAutoNum type="alphaLcParenR"/>
            </a:pPr>
            <a:r>
              <a:rPr lang="en" sz="1200" dirty="0">
                <a:solidFill>
                  <a:schemeClr val="dk1"/>
                </a:solidFill>
              </a:rPr>
              <a:t>Archived - this status will appear for all other FBAs that were finalized that are not the most recent FBA</a:t>
            </a:r>
            <a:endParaRPr sz="1200" dirty="0">
              <a:solidFill>
                <a:schemeClr val="dk1"/>
              </a:solidFill>
            </a:endParaRPr>
          </a:p>
          <a:p>
            <a:pPr marL="457200" lvl="0" indent="-304800" algn="l" rtl="0">
              <a:lnSpc>
                <a:spcPct val="115000"/>
              </a:lnSpc>
              <a:spcBef>
                <a:spcPts val="0"/>
              </a:spcBef>
              <a:spcAft>
                <a:spcPts val="0"/>
              </a:spcAft>
              <a:buClr>
                <a:schemeClr val="dk1"/>
              </a:buClr>
              <a:buSzPts val="1200"/>
              <a:buAutoNum type="arabicParenR"/>
            </a:pPr>
            <a:r>
              <a:rPr lang="en" sz="1200" dirty="0">
                <a:solidFill>
                  <a:schemeClr val="dk1"/>
                </a:solidFill>
              </a:rPr>
              <a:t>And finally, the last sortable column is “Finalized Date” which will populate the date that each FBA was finalized.</a:t>
            </a:r>
            <a:endParaRPr sz="1200"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200" dirty="0">
                <a:solidFill>
                  <a:schemeClr val="dk1"/>
                </a:solidFill>
              </a:rPr>
              <a:t>The team should note that, if the table is empty as a result of no previous FBA having been completed in the ACHIEVE system, the display text will read, </a:t>
            </a:r>
            <a:r>
              <a:rPr lang="en" sz="1200" i="1" dirty="0">
                <a:solidFill>
                  <a:schemeClr val="dk1"/>
                </a:solidFill>
              </a:rPr>
              <a:t>“No results.”</a:t>
            </a:r>
          </a:p>
          <a:p>
            <a:pPr marL="0" lvl="0" indent="0" algn="l" rtl="0">
              <a:lnSpc>
                <a:spcPct val="115000"/>
              </a:lnSpc>
              <a:spcBef>
                <a:spcPts val="1000"/>
              </a:spcBef>
              <a:spcAft>
                <a:spcPts val="0"/>
              </a:spcAft>
              <a:buClr>
                <a:schemeClr val="dk1"/>
              </a:buClr>
              <a:buSzPts val="1100"/>
              <a:buFont typeface="Arial"/>
              <a:buNone/>
            </a:pPr>
            <a:endParaRPr lang="en" sz="1200" i="1" dirty="0">
              <a:solidFill>
                <a:schemeClr val="dk1"/>
              </a:solidFill>
            </a:endParaRPr>
          </a:p>
          <a:p>
            <a:pPr marL="0" lvl="0" indent="0" algn="l" rtl="0">
              <a:lnSpc>
                <a:spcPct val="115000"/>
              </a:lnSpc>
              <a:spcBef>
                <a:spcPts val="1000"/>
              </a:spcBef>
              <a:spcAft>
                <a:spcPts val="1000"/>
              </a:spcAft>
              <a:buClr>
                <a:schemeClr val="dk1"/>
              </a:buClr>
              <a:buSzPts val="1100"/>
              <a:buFont typeface="Arial"/>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7040c6708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7040c6708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Webinar: New confirmation modals have been embedded within the FBA section of the IEP that will help guide the team through different scenarios. These are separated into two categories, based on whether or not there is a Finalized FBA in the IEP. Although these confirmation modals include clear, specific details about the impact that making a selection will have, it is important for the team to understand these in order to help prevent confusion.</a:t>
            </a:r>
            <a:endParaRPr/>
          </a:p>
          <a:p>
            <a:pPr marL="0" lvl="0" indent="0" algn="l" rtl="0">
              <a:spcBef>
                <a:spcPts val="0"/>
              </a:spcBef>
              <a:spcAft>
                <a:spcPts val="0"/>
              </a:spcAft>
              <a:buNone/>
            </a:pPr>
            <a:endParaRPr/>
          </a:p>
          <a:p>
            <a:pPr marL="0" lvl="0" indent="0" algn="l" rtl="0">
              <a:spcBef>
                <a:spcPts val="0"/>
              </a:spcBef>
              <a:spcAft>
                <a:spcPts val="0"/>
              </a:spcAft>
              <a:buNone/>
            </a:pPr>
            <a:r>
              <a:rPr lang="en"/>
              <a:t>This table outlines the different modals that appear based on the status of the FBA and the BIP. </a:t>
            </a:r>
            <a:endParaRPr b="1" i="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71a6d203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71a6d203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For Webinar: If a team needs to cancel a draft FBA for any reason, a new “Cancel FBA” button is now available at the top of the page, to the left of the “View Draft” button. Before clicking “Cancel FBA,” the team should be certain about their decision, as any information entered into the FBA, including details already transferred to the Behavior Intervention Plan, will be permanently lost and cannot be recovered. </a:t>
            </a:r>
            <a:endParaRPr sz="12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en" sz="1200">
                <a:solidFill>
                  <a:schemeClr val="dk1"/>
                </a:solidFill>
              </a:rPr>
              <a:t>For Live: If a team member chooses to cancel a draft FBA, a warning message will be displayed asking “Are you sure?” and informing the team that the draft FBA will no longer be accessible and that all information pushed from the draft FBA to the draft BIP will also be removed.</a:t>
            </a:r>
            <a:endParaRPr sz="12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712aef788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712aef788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Webinar: Information displayed in the BIP View Pages will be impacted based on the previous status of the most recent FBA as shown in the table. If there has never been an FBA done in ACHIEVE (which includes an uploaded FBA from another state or Legacy), there will be no information in the BIP. If there was a previous FBA in ACHIEVE, that information will be in the BIP. </a:t>
            </a:r>
            <a:endParaRPr b="1" i="1" dirty="0"/>
          </a:p>
          <a:p>
            <a:pPr marL="0" lvl="0" indent="0" algn="l" rtl="0">
              <a:spcBef>
                <a:spcPts val="0"/>
              </a:spcBef>
              <a:spcAft>
                <a:spcPts val="0"/>
              </a:spcAft>
              <a:buNone/>
            </a:pPr>
            <a:endParaRPr b="1" i="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712aef788e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712aef788e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For Webinar: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“data collected” stepper has been reorganized and a new section, Lagging Skills, has been added, and ABC Data and Additional Data Collected have been added to the “Data Collected” stepper</a:t>
            </a:r>
            <a:endParaRPr b="1" i="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712aef788e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712aef788e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200" dirty="0">
                <a:solidFill>
                  <a:schemeClr val="dk1"/>
                </a:solidFill>
              </a:rPr>
              <a:t>For Webinar: Updates have been made to the </a:t>
            </a:r>
            <a:r>
              <a:rPr lang="en" sz="1200" i="1" dirty="0">
                <a:solidFill>
                  <a:schemeClr val="dk1"/>
                </a:solidFill>
              </a:rPr>
              <a:t>Interview and Rating Scale</a:t>
            </a:r>
            <a:r>
              <a:rPr lang="en" sz="1200" dirty="0">
                <a:solidFill>
                  <a:schemeClr val="dk1"/>
                </a:solidFill>
              </a:rPr>
              <a:t> method for </a:t>
            </a:r>
            <a:r>
              <a:rPr lang="en" sz="1200" i="1" dirty="0">
                <a:solidFill>
                  <a:schemeClr val="dk1"/>
                </a:solidFill>
              </a:rPr>
              <a:t>RIOT Data Collected</a:t>
            </a:r>
            <a:r>
              <a:rPr lang="en" sz="1200" dirty="0">
                <a:solidFill>
                  <a:schemeClr val="dk1"/>
                </a:solidFill>
              </a:rPr>
              <a:t>. Now, users will need to select the "</a:t>
            </a:r>
            <a:r>
              <a:rPr lang="en" sz="1200" i="1" dirty="0">
                <a:solidFill>
                  <a:schemeClr val="dk1"/>
                </a:solidFill>
              </a:rPr>
              <a:t>Interview and Rating Scale Category</a:t>
            </a:r>
            <a:r>
              <a:rPr lang="en" sz="1200" dirty="0">
                <a:solidFill>
                  <a:schemeClr val="dk1"/>
                </a:solidFill>
              </a:rPr>
              <a:t>” of either: </a:t>
            </a:r>
            <a:r>
              <a:rPr lang="en" sz="1200" i="1" dirty="0">
                <a:solidFill>
                  <a:schemeClr val="dk1"/>
                </a:solidFill>
              </a:rPr>
              <a:t>Interview</a:t>
            </a:r>
            <a:r>
              <a:rPr lang="en" sz="1200" dirty="0">
                <a:solidFill>
                  <a:schemeClr val="dk1"/>
                </a:solidFill>
              </a:rPr>
              <a:t> or </a:t>
            </a:r>
            <a:r>
              <a:rPr lang="en" sz="1200" i="1" dirty="0">
                <a:solidFill>
                  <a:schemeClr val="dk1"/>
                </a:solidFill>
              </a:rPr>
              <a:t>Rating Scale</a:t>
            </a:r>
            <a:r>
              <a:rPr lang="en" sz="1200" dirty="0">
                <a:solidFill>
                  <a:schemeClr val="dk1"/>
                </a:solidFill>
              </a:rPr>
              <a:t>, and complete the corresponding required fields.</a:t>
            </a:r>
            <a:endParaRPr sz="1200" dirty="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en" sz="1200" dirty="0">
                <a:solidFill>
                  <a:schemeClr val="dk1"/>
                </a:solidFill>
              </a:rPr>
              <a:t>Once information is entered, the specific method selected will be reflected on the accordion label in the RIOT Data Collected section.</a:t>
            </a:r>
            <a:endParaRPr sz="1200" dirty="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7040c6708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7040c6708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 sz="1200">
                <a:solidFill>
                  <a:schemeClr val="dk1"/>
                </a:solidFill>
              </a:rPr>
              <a:t>For Webinar: As stated earlier, Lagging Skills is a new section added to the Data Collected Stepper. The lagging skills category in the FBA has a blue hyperlink, titled, “here” that will allow the user to view descriptions of the lagging skills categories in order to help support selecting the corresponding category within ACHIEVE. </a:t>
            </a:r>
            <a:endParaRPr sz="120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 sz="1200">
                <a:solidFill>
                  <a:schemeClr val="dk1"/>
                </a:solidFill>
              </a:rPr>
              <a:t>When conducting a Functional Behavior Assessment, the team should consider which skill area(s) the learner is exhibiting delays in and how these specific deficits may be contributing to the challenging behavior. It is important for the team to provide detailed information about the lagging skills and their potential impact on behavior, as this insight will be valuable to the IEP team when developing the Behavior Intervention Plan. </a:t>
            </a:r>
            <a:endParaRPr sz="1200">
              <a:solidFill>
                <a:schemeClr val="dk1"/>
              </a:solidFill>
            </a:endParaRPr>
          </a:p>
          <a:p>
            <a:pPr marL="0" lvl="0" indent="0" algn="l" rtl="0">
              <a:lnSpc>
                <a:spcPct val="115000"/>
              </a:lnSpc>
              <a:spcBef>
                <a:spcPts val="600"/>
              </a:spcBef>
              <a:spcAft>
                <a:spcPts val="600"/>
              </a:spcAft>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712aef788e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712aef788e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For Webinar: Antecedents and Consequences Data (ABC Data) has been split from the previous “Summary of Data Collected” card.</a:t>
            </a:r>
            <a:endParaRPr sz="12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rPr>
              <a:t>Within the Antecedents and Consequences Data (ABC Data) stepper, two text fields are required fields that need to be completed:</a:t>
            </a:r>
            <a:endParaRPr sz="1200">
              <a:solidFill>
                <a:schemeClr val="dk1"/>
              </a:solidFill>
            </a:endParaRPr>
          </a:p>
          <a:p>
            <a:pPr marL="457200" lvl="0" indent="-304800" algn="l" rtl="0">
              <a:lnSpc>
                <a:spcPct val="115000"/>
              </a:lnSpc>
              <a:spcBef>
                <a:spcPts val="1000"/>
              </a:spcBef>
              <a:spcAft>
                <a:spcPts val="0"/>
              </a:spcAft>
              <a:buClr>
                <a:schemeClr val="dk1"/>
              </a:buClr>
              <a:buSzPts val="1200"/>
              <a:buChar char="●"/>
            </a:pPr>
            <a:r>
              <a:rPr lang="en" sz="1200">
                <a:solidFill>
                  <a:schemeClr val="dk1"/>
                </a:solidFill>
              </a:rPr>
              <a:t>What are the common triggers (antecedents) for target behavior?</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What are the common responses (consequences) from peers and adults?</a:t>
            </a:r>
            <a:endParaRPr b="1"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e8e84beb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e8e84beb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Housekeeping items:</a:t>
            </a:r>
            <a:endParaRPr dirty="0"/>
          </a:p>
          <a:p>
            <a:pPr marL="457200" lvl="0" indent="-298450" algn="l" rtl="0">
              <a:spcBef>
                <a:spcPts val="0"/>
              </a:spcBef>
              <a:spcAft>
                <a:spcPts val="0"/>
              </a:spcAft>
              <a:buSzPts val="1100"/>
              <a:buChar char="●"/>
            </a:pPr>
            <a:r>
              <a:rPr lang="en" dirty="0"/>
              <a:t>Today’s Webinar will begin with general updates within ACHIEVE, followed by updates to the FBA process. At the end of the FBA process updates, the slide deck will be paused and we will provide a live demonstration of those updates. We will then return back to the slide deck and provide information regarding updates to the BIP process, followed by a live demonstration of those updates. At the conclusion of the live demonstration, slides will be provided with additional information regarding training materials and resources.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Housekeeping items for LEAs/AEAs hosting this training:</a:t>
            </a:r>
            <a:endParaRPr b="1" dirty="0"/>
          </a:p>
          <a:p>
            <a:pPr marL="457200" lvl="0" indent="-298450" algn="l" rtl="0">
              <a:spcBef>
                <a:spcPts val="0"/>
              </a:spcBef>
              <a:spcAft>
                <a:spcPts val="0"/>
              </a:spcAft>
              <a:buSzPts val="1100"/>
              <a:buChar char="●"/>
            </a:pPr>
            <a:r>
              <a:rPr lang="en" dirty="0"/>
              <a:t>Share PDF of slides</a:t>
            </a:r>
            <a:endParaRPr dirty="0"/>
          </a:p>
          <a:p>
            <a:pPr marL="457200" lvl="0" indent="-298450" algn="l" rtl="0">
              <a:spcBef>
                <a:spcPts val="0"/>
              </a:spcBef>
              <a:spcAft>
                <a:spcPts val="0"/>
              </a:spcAft>
              <a:buSzPts val="1100"/>
              <a:buChar char="●"/>
            </a:pPr>
            <a:r>
              <a:rPr lang="en" dirty="0"/>
              <a:t>All materials that are reviewed today will be made available/were made available on the ACHIEVE webpage in mid August. Additional resources can be found on the Iowa Department of Education website, including a guide for team reference describing the changes, a Q&amp;A guide to address frequently asked questions and a guide denoting what will occur if an FBA or BIP is in either “draft” or “amendment” status at the time of the launch. Open office hours with the Department of Education have been designated and are included in this slideshow if users need additional assistance during the first two weeks of the launch of the updates within the system.</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7380a61fd9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7380a61fd9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200">
                <a:solidFill>
                  <a:schemeClr val="dk1"/>
                </a:solidFill>
              </a:rPr>
              <a:t>For Webinar: The next section, titled </a:t>
            </a:r>
            <a:r>
              <a:rPr lang="en" sz="1200" i="1">
                <a:solidFill>
                  <a:schemeClr val="dk1"/>
                </a:solidFill>
              </a:rPr>
              <a:t>Additional Data Collected</a:t>
            </a:r>
            <a:r>
              <a:rPr lang="en" sz="1200">
                <a:solidFill>
                  <a:schemeClr val="dk1"/>
                </a:solidFill>
              </a:rPr>
              <a:t> is accompanied by helper text to help the team with identifying, describing, and considering how ecological and/or environmental factors, such as medical, mental health, and setting events may be contributing to the behavior of concern. </a:t>
            </a:r>
            <a:endParaRPr sz="120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712aef788e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712aef788e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For Webinar: The summary stepper is the final stepper within the FBA section of the IEP. The hypothesis statement is still housed within the summary stepper and has the same functionality as before, but there are two new sections that have been added:</a:t>
            </a:r>
            <a:endParaRPr sz="1200" dirty="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rPr>
              <a:t>Summary and Convergence of Data</a:t>
            </a:r>
            <a:endParaRPr sz="1200" dirty="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rPr>
              <a:t>Recommendations</a:t>
            </a:r>
            <a:endParaRPr sz="1200" dirty="0">
              <a:solidFill>
                <a:schemeClr val="dk1"/>
              </a:solidFill>
            </a:endParaRPr>
          </a:p>
          <a:p>
            <a:pPr marL="0" lvl="0" indent="0" algn="l" rtl="0">
              <a:lnSpc>
                <a:spcPct val="115000"/>
              </a:lnSpc>
              <a:spcBef>
                <a:spcPts val="1000"/>
              </a:spcBef>
              <a:spcAft>
                <a:spcPts val="0"/>
              </a:spcAft>
              <a:buNone/>
            </a:pPr>
            <a:r>
              <a:rPr lang="en" sz="1200" dirty="0">
                <a:solidFill>
                  <a:schemeClr val="dk1"/>
                </a:solidFill>
              </a:rPr>
              <a:t>The </a:t>
            </a:r>
            <a:r>
              <a:rPr lang="en" sz="1200" i="1" dirty="0">
                <a:solidFill>
                  <a:schemeClr val="dk1"/>
                </a:solidFill>
              </a:rPr>
              <a:t>Summary and Convergence of Data</a:t>
            </a:r>
            <a:r>
              <a:rPr lang="en" sz="1200" dirty="0">
                <a:solidFill>
                  <a:schemeClr val="dk1"/>
                </a:solidFill>
              </a:rPr>
              <a:t> section is a mandatory field with an expandable text box. The purpose of summarizing and converging the data is to provide the team the opportunity to summarize all the data collected for the FBA and describe general observations beyond specific instances of challenging behavior, allowing for broader insights and conclusions. This process is essential in helping identify key information that addresses why a learner is engaging in the behavior of concern. Understanding the purpose, or function, of the behavior will help guide the team in selecting the most appropriate intervention. </a:t>
            </a:r>
            <a:endParaRPr sz="1200" dirty="0">
              <a:solidFill>
                <a:schemeClr val="dk1"/>
              </a:solidFill>
            </a:endParaRPr>
          </a:p>
          <a:p>
            <a:pPr marL="0" lvl="0" indent="0" algn="l" rtl="0">
              <a:lnSpc>
                <a:spcPct val="115000"/>
              </a:lnSpc>
              <a:spcBef>
                <a:spcPts val="1000"/>
              </a:spcBef>
              <a:spcAft>
                <a:spcPts val="1000"/>
              </a:spcAft>
              <a:buNone/>
            </a:pPr>
            <a:r>
              <a:rPr lang="en" sz="1200" dirty="0">
                <a:solidFill>
                  <a:schemeClr val="dk1"/>
                </a:solidFill>
              </a:rPr>
              <a:t>The </a:t>
            </a:r>
            <a:r>
              <a:rPr lang="en" sz="1200" i="1" dirty="0">
                <a:solidFill>
                  <a:schemeClr val="dk1"/>
                </a:solidFill>
              </a:rPr>
              <a:t>Recommendations</a:t>
            </a:r>
            <a:r>
              <a:rPr lang="en" sz="1200" dirty="0">
                <a:solidFill>
                  <a:schemeClr val="dk1"/>
                </a:solidFill>
              </a:rPr>
              <a:t> section is an optional section that has been added to allow for the evaluator to provide potential recommendations for the BIP based on the results of the FBA. </a:t>
            </a:r>
            <a:endParaRPr sz="1200" dirty="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712aef788e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712aef788e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For Webinar: Before the FBA can be finalized, an Incomplete Data Report (IDR) will reflect which items, if any, need to be complete. This functions the same as it did prior to the FBA and BIP Updates in ACHIEVE, but teams will want to be remember that the FBA must be finalized before the BIP/IEP can be finalized.</a:t>
            </a:r>
            <a:endParaRPr/>
          </a:p>
          <a:p>
            <a:pPr marL="0" lvl="0" indent="0" algn="l" rtl="0">
              <a:spcBef>
                <a:spcPts val="1000"/>
              </a:spcBef>
              <a:spcAft>
                <a:spcPts val="0"/>
              </a:spcAft>
              <a:buNone/>
            </a:pPr>
            <a:endParaRPr b="1" i="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7380a61fd9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7380a61fd9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1200">
                <a:solidFill>
                  <a:schemeClr val="dk1"/>
                </a:solidFill>
              </a:rPr>
              <a:t>For Webinar: Once all of the IDR items have been completed, the team will need to indicate whether, based on the results of the Functional Behavior Assessment, a Behavior Intervention Plan is required by selecting the corresponding button from the two options shown.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712aef788e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712aef788e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Webinar: To perform an FBA review, the team will navigate to the “Evaluation” stepper for the learner. Once on the evaluation stepper, the team will select the “Review FBA” button for the FBA they want to review. A new section will appear labeled “Reviews.” </a:t>
            </a:r>
          </a:p>
          <a:p>
            <a:pPr marL="0" lvl="0" indent="0" algn="l" rtl="0">
              <a:spcBef>
                <a:spcPts val="0"/>
              </a:spcBef>
              <a:spcAft>
                <a:spcPts val="0"/>
              </a:spcAft>
              <a:buNone/>
            </a:pPr>
            <a:endParaRPr lang="e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725f09196c_5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725f09196c_5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Live: Once on the “Reviews” page, the team will indicate who was involved in the FBA Review by either selecting a team or searching for team members. </a:t>
            </a:r>
          </a:p>
          <a:p>
            <a:pPr marL="0" lvl="0" indent="0" algn="l" rtl="0">
              <a:spcBef>
                <a:spcPts val="0"/>
              </a:spcBef>
              <a:spcAft>
                <a:spcPts val="0"/>
              </a:spcAft>
              <a:buNone/>
            </a:pPr>
            <a:endParaRPr lang="e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725f09196c_5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725f09196c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Webinar: After the team members have been selected, new blue buttons will appear above the “Reviews” section labeled, “Cancel Review,” “Finalize Review,” and “Create New FBA.” </a:t>
            </a:r>
            <a:r>
              <a:rPr lang="en" sz="1200">
                <a:solidFill>
                  <a:schemeClr val="dk1"/>
                </a:solidFill>
              </a:rPr>
              <a:t>If a team chooses to Create a New FBA, the team will want to finalize the review first, then select </a:t>
            </a:r>
            <a:r>
              <a:rPr lang="en" sz="1200" i="1">
                <a:solidFill>
                  <a:schemeClr val="dk1"/>
                </a:solidFill>
              </a:rPr>
              <a:t>Create New FBA.</a:t>
            </a:r>
            <a:r>
              <a:rPr lang="en" sz="1200">
                <a:solidFill>
                  <a:schemeClr val="dk1"/>
                </a:solidFill>
              </a:rPr>
              <a:t>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784a449076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784a44907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Webinar: Once the team has checked “Finalize Review,” under the “Reviews” section, a drop down menu will appear that, when selected, will display the date the review was finalized on as well as the names of the team members who were involved in the review. </a:t>
            </a:r>
            <a:endParaRPr/>
          </a:p>
          <a:p>
            <a:pPr marL="0" lvl="0" indent="0" algn="l" rtl="0">
              <a:spcBef>
                <a:spcPts val="0"/>
              </a:spcBef>
              <a:spcAft>
                <a:spcPts val="0"/>
              </a:spcAft>
              <a:buNone/>
            </a:pPr>
            <a:endParaRPr/>
          </a:p>
          <a:p>
            <a:pPr marL="0" lvl="0" indent="0" algn="l" rtl="0">
              <a:spcBef>
                <a:spcPts val="0"/>
              </a:spcBef>
              <a:spcAft>
                <a:spcPts val="0"/>
              </a:spcAft>
              <a:buNone/>
            </a:pPr>
            <a:r>
              <a:rPr lang="en"/>
              <a:t>At this point, we are now going to pause the slideshow and navigate to the ACHIEVE system to demonstrate the functionality of the updates to the FBA section of the IEP.</a:t>
            </a:r>
            <a:endParaRPr/>
          </a:p>
          <a:p>
            <a:pPr marL="0" lvl="0" indent="0" algn="l" rtl="0">
              <a:spcBef>
                <a:spcPts val="0"/>
              </a:spcBef>
              <a:spcAft>
                <a:spcPts val="0"/>
              </a:spcAft>
              <a:buNone/>
            </a:pPr>
            <a:endParaRPr/>
          </a:p>
          <a:p>
            <a:pPr marL="0" lvl="0" indent="0" algn="l" rtl="0">
              <a:spcBef>
                <a:spcPts val="0"/>
              </a:spcBef>
              <a:spcAft>
                <a:spcPts val="0"/>
              </a:spcAft>
              <a:buNone/>
            </a:pPr>
            <a:r>
              <a:rPr lang="en" i="1"/>
              <a:t>**Note for Admin hosting training**: You may choose to either do a live demonstration, show the live demonstration in the ACHIEVE FBA/BIP Updates Webinar, or opt out of doing a live demonstration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7040c6708c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7040c6708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Several changes have been made to the Behavior Intervention Plan section of the IEP. These changes will be reviewed during the next few slides.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712aef788e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712aef788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Webinar: The functionality for starting a Behavior Intervention Plan (BIP) is the same as it has been since the launch of ACHIEVE. The team will navigate to the PLAAFP stepper and select “consideration of special factors,” then select “social emotional behavior.” This will populate a checkbox that states, “Social Emotional Behavior is a special factor to be addressed in this IEP.”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6e8e84beb5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6e8e84beb5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FBA/BIP Updates are scheduled to be released on the evening of September 17, 2025</a:t>
            </a:r>
            <a:endParaRPr/>
          </a:p>
          <a:p>
            <a:pPr marL="457200" lvl="0" indent="-298450" algn="l" rtl="0">
              <a:spcBef>
                <a:spcPts val="0"/>
              </a:spcBef>
              <a:spcAft>
                <a:spcPts val="0"/>
              </a:spcAft>
              <a:buSzPts val="1100"/>
              <a:buChar char="●"/>
            </a:pPr>
            <a:r>
              <a:rPr lang="en"/>
              <a:t>This is an important date to remember, because any Functional Behavior Assessment and/or Behavior Intervention Plan that are in “amending” or “draft” status at the time the system switches will be impacted. There will be additional information regarding the impact later in this training.</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73bd318a9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73bd318a9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rPr>
              <a:t>For webinar: Once this box is checked, two radio buttons will appear for the user to select whether or not a BIP is required for the IEP, and upon selecting </a:t>
            </a:r>
            <a:r>
              <a:rPr lang="en" sz="1200" i="1" dirty="0">
                <a:solidFill>
                  <a:schemeClr val="dk1"/>
                </a:solidFill>
              </a:rPr>
              <a:t>“A Behavior Intervention Plan is necessary for this IEP,”</a:t>
            </a:r>
            <a:r>
              <a:rPr lang="en" sz="1200" dirty="0">
                <a:solidFill>
                  <a:schemeClr val="dk1"/>
                </a:solidFill>
              </a:rPr>
              <a:t> the blue “</a:t>
            </a:r>
            <a:r>
              <a:rPr lang="en" sz="1200" i="1" dirty="0">
                <a:solidFill>
                  <a:schemeClr val="dk1"/>
                </a:solidFill>
              </a:rPr>
              <a:t>Create New BIP”</a:t>
            </a:r>
            <a:r>
              <a:rPr lang="en" sz="1200" dirty="0">
                <a:solidFill>
                  <a:schemeClr val="dk1"/>
                </a:solidFill>
              </a:rPr>
              <a:t> button will appear. Clicking on the </a:t>
            </a:r>
            <a:r>
              <a:rPr lang="en" sz="1200" i="1" dirty="0">
                <a:solidFill>
                  <a:schemeClr val="dk1"/>
                </a:solidFill>
              </a:rPr>
              <a:t>”Create New BIP”</a:t>
            </a:r>
            <a:r>
              <a:rPr lang="en" sz="1200" dirty="0">
                <a:solidFill>
                  <a:schemeClr val="dk1"/>
                </a:solidFill>
              </a:rPr>
              <a:t> button will then open/create a new Behavior Intervention Plan stepper in the IEP. </a:t>
            </a:r>
            <a:endParaRPr sz="1000" dirty="0">
              <a:solidFill>
                <a:schemeClr val="dk1"/>
              </a:solidFill>
            </a:endParaRPr>
          </a:p>
          <a:p>
            <a:pPr marL="0" lvl="0" indent="0" algn="l" rtl="0">
              <a:lnSpc>
                <a:spcPct val="115000"/>
              </a:lnSpc>
              <a:spcBef>
                <a:spcPts val="1200"/>
              </a:spcBef>
              <a:spcAft>
                <a:spcPts val="0"/>
              </a:spcAft>
              <a:buNone/>
            </a:pPr>
            <a:r>
              <a:rPr lang="en" sz="1200" dirty="0">
                <a:solidFill>
                  <a:schemeClr val="dk1"/>
                </a:solidFill>
              </a:rPr>
              <a:t>The new BIP Stepper will appear after the </a:t>
            </a:r>
            <a:r>
              <a:rPr lang="en" sz="1200" i="1" dirty="0">
                <a:solidFill>
                  <a:schemeClr val="dk1"/>
                </a:solidFill>
              </a:rPr>
              <a:t>“Services”</a:t>
            </a:r>
            <a:r>
              <a:rPr lang="en" sz="1200" dirty="0">
                <a:solidFill>
                  <a:schemeClr val="dk1"/>
                </a:solidFill>
              </a:rPr>
              <a:t> stepper and before the </a:t>
            </a:r>
            <a:r>
              <a:rPr lang="en" sz="1200" i="1" dirty="0">
                <a:solidFill>
                  <a:schemeClr val="dk1"/>
                </a:solidFill>
              </a:rPr>
              <a:t>“Additional Information”</a:t>
            </a:r>
            <a:r>
              <a:rPr lang="en" sz="1200" dirty="0">
                <a:solidFill>
                  <a:schemeClr val="dk1"/>
                </a:solidFill>
              </a:rPr>
              <a:t> stepper in the IEP, as shown below.</a:t>
            </a:r>
            <a:endParaRPr sz="1200" dirty="0">
              <a:solidFill>
                <a:schemeClr val="dk1"/>
              </a:solidFill>
            </a:endParaRPr>
          </a:p>
          <a:p>
            <a:pPr marL="0" lvl="0" indent="0" algn="l" rtl="0">
              <a:lnSpc>
                <a:spcPct val="115000"/>
              </a:lnSpc>
              <a:spcBef>
                <a:spcPts val="1000"/>
              </a:spcBef>
              <a:spcAft>
                <a:spcPts val="0"/>
              </a:spcAft>
              <a:buNone/>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747e2531e7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747e2531e7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 sz="1200">
                <a:solidFill>
                  <a:schemeClr val="dk1"/>
                </a:solidFill>
              </a:rPr>
              <a:t>For Webinar: Once a BIP is associated with an IEP, either through a new IEP or through the amendment process, the team will no longer be able to take any actions related to the BIP from the PLAAFP section. Instead, the team will need to navigate to the Behavior Intervention Plan stepper to take any actions. When this occurs, the user will receive helper text which states </a:t>
            </a:r>
            <a:r>
              <a:rPr lang="en" sz="1200" i="1">
                <a:solidFill>
                  <a:schemeClr val="dk1"/>
                </a:solidFill>
              </a:rPr>
              <a:t>“A Behavior Intervention Plan has been initiated for this IEP. Any actions related to the Behavior Intervention Plan will be done on the Behavior Intervention Plan stepper,”</a:t>
            </a:r>
            <a:r>
              <a:rPr lang="en" sz="1200">
                <a:solidFill>
                  <a:schemeClr val="dk1"/>
                </a:solidFill>
              </a:rPr>
              <a:t> reminding the user to navigate to the BIP stepper.</a:t>
            </a:r>
            <a:endParaRPr sz="12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rPr>
              <a:t>While drafting the Behavior Intervention Plan, either during a draft IEP or when creating a new BIP during an IEP amendment, when the user clicks to navigate to the Behavior Intervention Plan stepper, the Behavior Intervention Plan substeppers will be displayed.</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784a44907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784a44907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Webinar: The red warning banner shown here will be displayed when a finalized BIP exists in the learner’s IEP and the team has decided to complete a new FBA. Remember, the FBA and BIP talk to each other, so if there is a current FBA open, that information will transfer over immediately as it is completed.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784a449076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784a449076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rPr>
              <a:t>For webinar: As teams are editing a draft FBA, those changes are automatically reflected on the BIP view screens, so it will be important for teams to be aware that those changes are happening simultaneously when both the draft FBA and draft BIP are open at the same time. If the BIP is finalized, but a new FBA is started, the information on the BIP view screens will be updated according to information from the draft FBA, but it will not impact the finalized BIP document (PDF document).</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None/>
            </a:pPr>
            <a:r>
              <a:rPr lang="en" dirty="0"/>
              <a:t>The image displayed here shows how the BIP view screens will be impacted. The information entered into </a:t>
            </a:r>
            <a:r>
              <a:rPr lang="en" i="1" dirty="0"/>
              <a:t>Strengths and Skills</a:t>
            </a:r>
            <a:r>
              <a:rPr lang="en" dirty="0"/>
              <a:t> and </a:t>
            </a:r>
            <a:r>
              <a:rPr lang="en" i="1" dirty="0"/>
              <a:t>Preferences and Interests</a:t>
            </a:r>
            <a:r>
              <a:rPr lang="en" dirty="0"/>
              <a:t>, noted here as “test” is information that is in the finalized BIP/IEP that was originally entered in the BIP. The information highlighted now is from a finalized FBA in ACHIEVE”. As previously mentioned, the information entered in the new FBA will be displayed on the BIP View Screen, but will not be displayed on the BIP Output (PDF document) that is associated with the IEP in the “Documentation” stepper.</a:t>
            </a:r>
          </a:p>
          <a:p>
            <a:pPr marL="0" lvl="0" indent="0" algn="l" rtl="0">
              <a:spcBef>
                <a:spcPts val="0"/>
              </a:spcBef>
              <a:spcAft>
                <a:spcPts val="0"/>
              </a:spcAft>
              <a:buNone/>
            </a:pPr>
            <a:endParaRPr lang="en"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712aef788e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712aef788e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For Webinar: When a BIP is in either draft or amendment status it can be deleted by selecting the </a:t>
            </a:r>
            <a:r>
              <a:rPr lang="en" sz="1200" i="1" dirty="0">
                <a:solidFill>
                  <a:schemeClr val="dk1"/>
                </a:solidFill>
              </a:rPr>
              <a:t>“Cancel BIP” </a:t>
            </a:r>
            <a:r>
              <a:rPr lang="en" sz="1200" dirty="0">
                <a:solidFill>
                  <a:schemeClr val="dk1"/>
                </a:solidFill>
              </a:rPr>
              <a:t>button. Selecting the </a:t>
            </a:r>
            <a:r>
              <a:rPr lang="en" sz="1200" i="1" dirty="0">
                <a:solidFill>
                  <a:schemeClr val="dk1"/>
                </a:solidFill>
              </a:rPr>
              <a:t>“Cancel BIP” </a:t>
            </a:r>
            <a:r>
              <a:rPr lang="en" sz="1200" dirty="0">
                <a:solidFill>
                  <a:schemeClr val="dk1"/>
                </a:solidFill>
              </a:rPr>
              <a:t>button will generate a warning message asking the user if they are sure they want to delete the draft BIP.</a:t>
            </a:r>
            <a:r>
              <a:rPr lang="en" sz="1200" i="1" dirty="0">
                <a:solidFill>
                  <a:schemeClr val="dk1"/>
                </a:solidFill>
              </a:rPr>
              <a:t> </a:t>
            </a:r>
            <a:r>
              <a:rPr lang="en" sz="1200" dirty="0">
                <a:solidFill>
                  <a:schemeClr val="dk1"/>
                </a:solidFill>
              </a:rPr>
              <a:t>Selecting </a:t>
            </a:r>
            <a:r>
              <a:rPr lang="en" sz="1200" i="1" dirty="0">
                <a:solidFill>
                  <a:schemeClr val="dk1"/>
                </a:solidFill>
              </a:rPr>
              <a:t>“Delete” </a:t>
            </a:r>
            <a:r>
              <a:rPr lang="en" sz="1200" dirty="0">
                <a:solidFill>
                  <a:schemeClr val="dk1"/>
                </a:solidFill>
              </a:rPr>
              <a:t>will delete all information that has been completed in the BIP section of the IEP. Once this selection is made, the information that was deleted will be inaccessible to the user.</a:t>
            </a:r>
            <a:endParaRPr sz="1200" b="1" i="1"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lang="en-US" b="1" i="1"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73bd318a93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73bd318a9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Webinar: As stated earlier, there will be information that pushes directly to the BIP from the PLAAFP and the FBA in the IEP goals section.  The user can mark the information as not applicable, but will need to provide a rationale for why it will not be addressed in the BIP. If multiple items are marked not applicable in a section, the team must provide justification for each one in the box provided. This section now also includes the lagging skills that were identified in the FBA. The user can also add new to any section.  These are the only changes in the IEP goals section. </a:t>
            </a:r>
          </a:p>
          <a:p>
            <a:pPr marL="0" lvl="0" indent="0" algn="l" rtl="0">
              <a:spcBef>
                <a:spcPts val="0"/>
              </a:spcBef>
              <a:spcAft>
                <a:spcPts val="0"/>
              </a:spcAft>
              <a:buNone/>
            </a:pPr>
            <a:endParaRPr lang="en"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73bd318a9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373bd318a9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For Webinar: There are several changes in the strategies section of the BIP. For every behavior function identified in the BIP, at least one </a:t>
            </a:r>
            <a:r>
              <a:rPr lang="en" sz="1200" i="1" dirty="0">
                <a:solidFill>
                  <a:schemeClr val="dk1"/>
                </a:solidFill>
              </a:rPr>
              <a:t>Prevention, Teaching, Replacement/Appropriate Behavior Response</a:t>
            </a:r>
            <a:r>
              <a:rPr lang="en" sz="1200" dirty="0">
                <a:solidFill>
                  <a:schemeClr val="dk1"/>
                </a:solidFill>
              </a:rPr>
              <a:t> and </a:t>
            </a:r>
            <a:r>
              <a:rPr lang="en" sz="1200" i="1" dirty="0">
                <a:solidFill>
                  <a:schemeClr val="dk1"/>
                </a:solidFill>
              </a:rPr>
              <a:t>Behavior of Concern Response</a:t>
            </a:r>
            <a:r>
              <a:rPr lang="en" sz="1200" dirty="0">
                <a:solidFill>
                  <a:schemeClr val="dk1"/>
                </a:solidFill>
              </a:rPr>
              <a:t> is required, same as before. One additional section in the strategies stepper includes providing how the identified lagging skills will be addressed.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73bd318a93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73bd318a9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For Webinar: The new default setting for the Implementation Checklist is for all strategies to automatically populate into the checklist. If the team agrees that they do not want a strategy included in the checklist, the box next to “Include in Implementation Checklist” can be unchecked to remove the identified strategy.</a:t>
            </a:r>
            <a:endParaRPr sz="1200" dirty="0">
              <a:solidFill>
                <a:schemeClr val="dk1"/>
              </a:solidFill>
            </a:endParaRPr>
          </a:p>
          <a:p>
            <a:pPr marL="0" lvl="0" indent="0" algn="l" rtl="0">
              <a:spcBef>
                <a:spcPts val="1000"/>
              </a:spcBef>
              <a:spcAft>
                <a:spcPts val="0"/>
              </a:spcAft>
              <a:buNone/>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7040c6708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37040c6708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rPr>
              <a:t>For Webinar: The Fading Plan as it previously functioned has been removed. Now, when adding a </a:t>
            </a:r>
            <a:r>
              <a:rPr lang="en" sz="1200" i="1" dirty="0">
                <a:solidFill>
                  <a:schemeClr val="dk1"/>
                </a:solidFill>
              </a:rPr>
              <a:t>Prevention, Replacement/Appropriate Behavior Response</a:t>
            </a:r>
            <a:r>
              <a:rPr lang="en" sz="1200" dirty="0">
                <a:solidFill>
                  <a:schemeClr val="dk1"/>
                </a:solidFill>
              </a:rPr>
              <a:t>, or </a:t>
            </a:r>
            <a:r>
              <a:rPr lang="en" sz="1200" i="1" dirty="0">
                <a:solidFill>
                  <a:schemeClr val="dk1"/>
                </a:solidFill>
              </a:rPr>
              <a:t>Behavior of Concern Response</a:t>
            </a:r>
            <a:r>
              <a:rPr lang="en" sz="1200" dirty="0">
                <a:solidFill>
                  <a:schemeClr val="dk1"/>
                </a:solidFill>
              </a:rPr>
              <a:t>, the user must add a </a:t>
            </a:r>
            <a:r>
              <a:rPr lang="en" sz="1200" i="1" dirty="0">
                <a:solidFill>
                  <a:schemeClr val="dk1"/>
                </a:solidFill>
              </a:rPr>
              <a:t>Fading Plan</a:t>
            </a:r>
            <a:r>
              <a:rPr lang="en" sz="1200" dirty="0">
                <a:solidFill>
                  <a:schemeClr val="dk1"/>
                </a:solidFill>
              </a:rPr>
              <a:t> for each of these strategies. The user will be prompted to provide a description of the </a:t>
            </a:r>
            <a:r>
              <a:rPr lang="en" sz="1200" i="1" dirty="0">
                <a:solidFill>
                  <a:schemeClr val="dk1"/>
                </a:solidFill>
              </a:rPr>
              <a:t>Fading Plan</a:t>
            </a:r>
            <a:r>
              <a:rPr lang="en" sz="1200" dirty="0">
                <a:solidFill>
                  <a:schemeClr val="dk1"/>
                </a:solidFill>
              </a:rPr>
              <a:t>, with helper text above that states, </a:t>
            </a:r>
            <a:r>
              <a:rPr lang="en" sz="1200" i="1" dirty="0">
                <a:solidFill>
                  <a:schemeClr val="dk1"/>
                </a:solidFill>
              </a:rPr>
              <a:t>“Describe the steps for fading the strategy and include a description of how you will determine the student is ready for this strategy to be faded (what data, indicators, etc. will you use to make this decision). If this strategy will not be faded, please describe why.”</a:t>
            </a:r>
            <a:r>
              <a:rPr lang="en" sz="1200" dirty="0">
                <a:solidFill>
                  <a:schemeClr val="dk1"/>
                </a:solidFill>
              </a:rPr>
              <a:t> This will allow the user to indicate, with a rationale, why they may decide not to fade a support at that time. This is a required field and will be denoted with a red asterisk.</a:t>
            </a: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5b0e46c931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5b0e46c931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For Webinar: Similarly, the </a:t>
            </a:r>
            <a:r>
              <a:rPr lang="en" sz="1200" i="1">
                <a:solidFill>
                  <a:schemeClr val="dk1"/>
                </a:solidFill>
              </a:rPr>
              <a:t>Generalization Plan</a:t>
            </a:r>
            <a:r>
              <a:rPr lang="en" sz="1200">
                <a:solidFill>
                  <a:schemeClr val="dk1"/>
                </a:solidFill>
              </a:rPr>
              <a:t> has been moved to an embedded question within the </a:t>
            </a:r>
            <a:r>
              <a:rPr lang="en" sz="1200" i="1">
                <a:solidFill>
                  <a:schemeClr val="dk1"/>
                </a:solidFill>
              </a:rPr>
              <a:t>Teaching Strategy</a:t>
            </a:r>
            <a:r>
              <a:rPr lang="en" sz="1200">
                <a:solidFill>
                  <a:schemeClr val="dk1"/>
                </a:solidFill>
              </a:rPr>
              <a:t> selection section, with the generalization questions only becoming available for the </a:t>
            </a:r>
            <a:r>
              <a:rPr lang="en" sz="1200" i="1">
                <a:solidFill>
                  <a:schemeClr val="dk1"/>
                </a:solidFill>
              </a:rPr>
              <a:t>Teaching Strategy</a:t>
            </a:r>
            <a:r>
              <a:rPr lang="en" sz="1200">
                <a:solidFill>
                  <a:schemeClr val="dk1"/>
                </a:solidFill>
              </a:rPr>
              <a:t> selection. The user will be prompted to provide a description of the </a:t>
            </a:r>
            <a:r>
              <a:rPr lang="en" sz="1200" i="1">
                <a:solidFill>
                  <a:schemeClr val="dk1"/>
                </a:solidFill>
              </a:rPr>
              <a:t>Generalization Plan</a:t>
            </a:r>
            <a:r>
              <a:rPr lang="en" sz="1200">
                <a:solidFill>
                  <a:schemeClr val="dk1"/>
                </a:solidFill>
              </a:rPr>
              <a:t>, with helper text above that states, </a:t>
            </a:r>
            <a:r>
              <a:rPr lang="en" sz="1200" i="1">
                <a:solidFill>
                  <a:schemeClr val="dk1"/>
                </a:solidFill>
              </a:rPr>
              <a:t>“Describe the steps for generalizing the skill/strategy to other settings, people, places, and activities, as well as a description of how the user will determine that the student is ready to generalize the skill (what data, indicators, etc. will you use to make this decision).”</a:t>
            </a:r>
            <a:r>
              <a:rPr lang="en" sz="1200">
                <a:solidFill>
                  <a:schemeClr val="dk1"/>
                </a:solidFill>
              </a:rPr>
              <a:t> This is a required field and will be denoted with a red asterisk.</a:t>
            </a:r>
            <a:endParaRPr sz="1200">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76621e71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76621e71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If an FBA or BIP is left in draft or amending form at the time of the system update, information that was pulled into the BIP from the FBA may be lost. In order to prevent the team from permanently losing information, teams are being strongly encouraged to either: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possible, finalize any draft FBAs and/or draft BIPs before the changes take effect on September 18.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finalizing the draft FBA and/or BIP is not a possibility, teams are highly encouraged to download and save the draft and/or copy the information to be used later and re-entered after the launch.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 team is starting a new draft IEP before Sept. 18, consider waiting to update the Special Factors page until after Sept. 18 or consider meeting with the IEP team and finalizing the IEP before Sept. 18.</a:t>
            </a:r>
            <a:endParaRPr>
              <a:solidFill>
                <a:schemeClr val="dk1"/>
              </a:solidFill>
            </a:endParaRPr>
          </a:p>
          <a:p>
            <a:pPr marL="0" lvl="0" indent="0" algn="l" rtl="0">
              <a:lnSpc>
                <a:spcPct val="115000"/>
              </a:lnSpc>
              <a:spcBef>
                <a:spcPts val="0"/>
              </a:spcBef>
              <a:spcAft>
                <a:spcPts val="600"/>
              </a:spcAft>
              <a:buNone/>
            </a:pPr>
            <a:endParaRPr b="1" i="1"/>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73bd318a93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73bd318a9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For Webinar: The new section of </a:t>
            </a:r>
            <a:r>
              <a:rPr lang="en" sz="1200" i="1">
                <a:solidFill>
                  <a:schemeClr val="dk1"/>
                </a:solidFill>
              </a:rPr>
              <a:t>Lagging Skills</a:t>
            </a:r>
            <a:r>
              <a:rPr lang="en" sz="1200">
                <a:solidFill>
                  <a:schemeClr val="dk1"/>
                </a:solidFill>
              </a:rPr>
              <a:t> has been added to both the FBA and the BIP. In the </a:t>
            </a:r>
            <a:r>
              <a:rPr lang="en" sz="1200" i="1">
                <a:solidFill>
                  <a:schemeClr val="dk1"/>
                </a:solidFill>
              </a:rPr>
              <a:t>Lagging Skills</a:t>
            </a:r>
            <a:r>
              <a:rPr lang="en" sz="1200">
                <a:solidFill>
                  <a:schemeClr val="dk1"/>
                </a:solidFill>
              </a:rPr>
              <a:t> section of the BIP, the user must state which part of the IEP is being used to support the lagging skills. Multiple boxes may be checked if the team decides to address/teach the lagging skill in multiple ways. In the example shown, the team has decided to address the learner’s lagging skill area of </a:t>
            </a:r>
            <a:r>
              <a:rPr lang="en" sz="1200" i="1">
                <a:solidFill>
                  <a:schemeClr val="dk1"/>
                </a:solidFill>
              </a:rPr>
              <a:t>“Emotion- and Self- Regulation Skills” </a:t>
            </a:r>
            <a:r>
              <a:rPr lang="en" sz="1200">
                <a:solidFill>
                  <a:schemeClr val="dk1"/>
                </a:solidFill>
              </a:rPr>
              <a:t>through an </a:t>
            </a:r>
            <a:r>
              <a:rPr lang="en" sz="1200" i="1">
                <a:solidFill>
                  <a:schemeClr val="dk1"/>
                </a:solidFill>
              </a:rPr>
              <a:t>IEP Goal</a:t>
            </a:r>
            <a:r>
              <a:rPr lang="en" sz="1200">
                <a:solidFill>
                  <a:schemeClr val="dk1"/>
                </a:solidFill>
              </a:rPr>
              <a:t>, a </a:t>
            </a:r>
            <a:r>
              <a:rPr lang="en" sz="1200" i="1">
                <a:solidFill>
                  <a:schemeClr val="dk1"/>
                </a:solidFill>
              </a:rPr>
              <a:t>Teaching Strategy</a:t>
            </a:r>
            <a:r>
              <a:rPr lang="en" sz="1200">
                <a:solidFill>
                  <a:schemeClr val="dk1"/>
                </a:solidFill>
              </a:rPr>
              <a:t>, and a </a:t>
            </a:r>
            <a:r>
              <a:rPr lang="en" sz="1200" i="1">
                <a:solidFill>
                  <a:schemeClr val="dk1"/>
                </a:solidFill>
              </a:rPr>
              <a:t>Replacement/Appropriate Behavior Response</a:t>
            </a:r>
            <a:r>
              <a:rPr lang="en" sz="1200">
                <a:solidFill>
                  <a:schemeClr val="dk1"/>
                </a:solidFill>
              </a:rPr>
              <a:t> strategy. The team will describe in the expandable text box how each of the selected items will help support the acquisition of the lagging skill.</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747e2531e7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747e2531e7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For Webinar: The </a:t>
            </a:r>
            <a:r>
              <a:rPr lang="en" sz="1200" i="1" dirty="0">
                <a:solidFill>
                  <a:schemeClr val="dk1"/>
                </a:solidFill>
              </a:rPr>
              <a:t>Implementation Support</a:t>
            </a:r>
            <a:r>
              <a:rPr lang="en" sz="1200" dirty="0">
                <a:solidFill>
                  <a:schemeClr val="dk1"/>
                </a:solidFill>
              </a:rPr>
              <a:t> card in the </a:t>
            </a:r>
            <a:r>
              <a:rPr lang="en" sz="1200" i="1" dirty="0">
                <a:solidFill>
                  <a:schemeClr val="dk1"/>
                </a:solidFill>
              </a:rPr>
              <a:t>Implementation</a:t>
            </a:r>
            <a:r>
              <a:rPr lang="en" sz="1200" dirty="0">
                <a:solidFill>
                  <a:schemeClr val="dk1"/>
                </a:solidFill>
              </a:rPr>
              <a:t> stepper has been updated to more accurately identify the type of support needed, the frequency of the support provided, and the team member responsible for providing support. </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There are now four questions on the </a:t>
            </a:r>
            <a:r>
              <a:rPr lang="en" sz="1200" i="1" dirty="0">
                <a:solidFill>
                  <a:schemeClr val="dk1"/>
                </a:solidFill>
              </a:rPr>
              <a:t>Implementation Support</a:t>
            </a:r>
            <a:r>
              <a:rPr lang="en" sz="1200" dirty="0">
                <a:solidFill>
                  <a:schemeClr val="dk1"/>
                </a:solidFill>
              </a:rPr>
              <a:t> card: </a:t>
            </a:r>
            <a:endParaRPr sz="1200" dirty="0">
              <a:solidFill>
                <a:schemeClr val="dk1"/>
              </a:solidFill>
            </a:endParaRPr>
          </a:p>
          <a:p>
            <a:pPr marL="457200" lvl="0" indent="-304800" algn="l" rtl="0">
              <a:lnSpc>
                <a:spcPct val="115000"/>
              </a:lnSpc>
              <a:spcBef>
                <a:spcPts val="600"/>
              </a:spcBef>
              <a:spcAft>
                <a:spcPts val="0"/>
              </a:spcAft>
              <a:buClr>
                <a:schemeClr val="dk1"/>
              </a:buClr>
              <a:buSzPts val="1200"/>
              <a:buAutoNum type="arabicPeriod"/>
            </a:pPr>
            <a:r>
              <a:rPr lang="en" sz="1200" i="1" dirty="0">
                <a:solidFill>
                  <a:schemeClr val="dk1"/>
                </a:solidFill>
              </a:rPr>
              <a:t>Describe the support needed to implement this Behavior Intervention Plan.</a:t>
            </a:r>
            <a:endParaRPr sz="1200" i="1" dirty="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i="1" dirty="0">
                <a:solidFill>
                  <a:schemeClr val="dk1"/>
                </a:solidFill>
              </a:rPr>
              <a:t>Who will receive the support?</a:t>
            </a:r>
            <a:endParaRPr sz="1200" i="1" dirty="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i="1" dirty="0">
                <a:solidFill>
                  <a:schemeClr val="dk1"/>
                </a:solidFill>
              </a:rPr>
              <a:t>Who will provide the support?</a:t>
            </a:r>
            <a:endParaRPr sz="1200" i="1" dirty="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i="1" dirty="0">
                <a:solidFill>
                  <a:schemeClr val="dk1"/>
                </a:solidFill>
              </a:rPr>
              <a:t>When or how often will the support be provided? </a:t>
            </a:r>
            <a:endParaRPr sz="1200" i="1" dirty="0">
              <a:solidFill>
                <a:schemeClr val="dk1"/>
              </a:solidFill>
            </a:endParaRPr>
          </a:p>
          <a:p>
            <a:pPr marL="0" lvl="0" indent="0" algn="l" rtl="0">
              <a:lnSpc>
                <a:spcPct val="115000"/>
              </a:lnSpc>
              <a:spcBef>
                <a:spcPts val="60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en" sz="1200" dirty="0">
                <a:solidFill>
                  <a:schemeClr val="dk1"/>
                </a:solidFill>
              </a:rPr>
              <a:t>For Live: Once the user selects </a:t>
            </a:r>
            <a:r>
              <a:rPr lang="en" sz="1200" i="1" dirty="0">
                <a:solidFill>
                  <a:schemeClr val="dk1"/>
                </a:solidFill>
              </a:rPr>
              <a:t>Add New</a:t>
            </a:r>
            <a:r>
              <a:rPr lang="en" sz="1200" dirty="0">
                <a:solidFill>
                  <a:schemeClr val="dk1"/>
                </a:solidFill>
              </a:rPr>
              <a:t>, they must add information for each of the four questions as denoted with a red asterisk. Each implementation support added will show in a table below which can be viewed, edited, and deleted as needed. The user will need to select the </a:t>
            </a:r>
            <a:r>
              <a:rPr lang="en" sz="1200" i="1" dirty="0">
                <a:solidFill>
                  <a:schemeClr val="dk1"/>
                </a:solidFill>
              </a:rPr>
              <a:t>Add New</a:t>
            </a:r>
            <a:r>
              <a:rPr lang="en" sz="1200" dirty="0">
                <a:solidFill>
                  <a:schemeClr val="dk1"/>
                </a:solidFill>
              </a:rPr>
              <a:t> button to add implementation support information for each type of support needed.</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1000"/>
              </a:spcBef>
              <a:spcAft>
                <a:spcPts val="0"/>
              </a:spcAft>
              <a:buNone/>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7040c6708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7040c6708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For Webinar: The </a:t>
            </a:r>
            <a:r>
              <a:rPr lang="en" sz="1200" i="1" dirty="0">
                <a:solidFill>
                  <a:schemeClr val="dk1"/>
                </a:solidFill>
              </a:rPr>
              <a:t>Reintegration Plan</a:t>
            </a:r>
            <a:r>
              <a:rPr lang="en" sz="1200" dirty="0">
                <a:solidFill>
                  <a:schemeClr val="dk1"/>
                </a:solidFill>
              </a:rPr>
              <a:t> has been modified slightly within the BIP. Now, a required field marked with a red asterisk, will prompt the user to answer either “yes” or “no” to the question: </a:t>
            </a:r>
            <a:r>
              <a:rPr lang="en" sz="1200" i="1" dirty="0">
                <a:solidFill>
                  <a:schemeClr val="dk1"/>
                </a:solidFill>
              </a:rPr>
              <a:t>“Is the student’s access to general education impacted by their behavior?”</a:t>
            </a:r>
            <a:r>
              <a:rPr lang="en" sz="1200" dirty="0">
                <a:solidFill>
                  <a:schemeClr val="dk1"/>
                </a:solidFill>
              </a:rPr>
              <a:t> </a:t>
            </a:r>
            <a:endParaRPr sz="1200" dirty="0">
              <a:solidFill>
                <a:schemeClr val="dk1"/>
              </a:solidFill>
            </a:endParaRPr>
          </a:p>
          <a:p>
            <a:pPr marL="0" lvl="0" indent="0" algn="l" rtl="0">
              <a:spcBef>
                <a:spcPts val="1000"/>
              </a:spcBef>
              <a:spcAft>
                <a:spcPts val="0"/>
              </a:spcAft>
              <a:buNone/>
            </a:pPr>
            <a:r>
              <a:rPr lang="en" sz="1200" dirty="0">
                <a:solidFill>
                  <a:schemeClr val="dk1"/>
                </a:solidFill>
              </a:rPr>
              <a:t>If the student is being removed as any part of their Behavior Intervention Plan OR behavior services such as SDI minutes, the user should mark yes and a reintegration plan should be created and implemented. This is to assure that the team is reviewing the least restrictive environment for a student on a regular basis and the student is not being removed for discipline reasons. </a:t>
            </a:r>
            <a:endParaRPr sz="12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Access indicates removal for any reasons including, but not limited to Specially Designed Instruction, Prevention or Response strategies. For example, if the student has a preventative strategy of taking a break outside of the general education setting, the team would need a reintegration plan for how they will work towards that break occurring in the general education setting. The same would be true if a learner is spending half their day in a self contained setting due to behavior. The team would need to address what the plan is to work towards increasing their time in the general education setting. If the child is being removed from the general education setting as a result of their behavior, this should be marked yes, and a reintegration plan should be created and implemented to increase time in the LRE. The team will then be prompted to answer four additional questions for the Reintegration Plan, which will be reviewed on the next slide.</a:t>
            </a:r>
            <a:endParaRPr dirty="0"/>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If the user responds “no,” then no additional questions are asked, and no further steps are required.</a:t>
            </a: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6f2d94203f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6f2d94203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For Webinar: If the user responds “yes,” then four additional required questions will populate. </a:t>
            </a:r>
            <a:r>
              <a:rPr lang="en">
                <a:solidFill>
                  <a:schemeClr val="dk1"/>
                </a:solidFill>
              </a:rPr>
              <a:t>The purpose of these questions is to guide the team with using data-driven decision making for increasing a learner’s time in the least restrictive environment, and to ensure that the team is reviewing the LRE for a learner on a consistent basis.  </a:t>
            </a:r>
            <a:endParaRPr>
              <a:solidFill>
                <a:schemeClr val="dk1"/>
              </a:solidFill>
            </a:endParaRPr>
          </a:p>
          <a:p>
            <a:pPr marL="0" lvl="0" indent="0" algn="l" rtl="0">
              <a:lnSpc>
                <a:spcPct val="115000"/>
              </a:lnSpc>
              <a:spcBef>
                <a:spcPts val="1000"/>
              </a:spcBef>
              <a:spcAft>
                <a:spcPts val="0"/>
              </a:spcAft>
              <a:buNone/>
            </a:pPr>
            <a:r>
              <a:rPr lang="en" sz="1200">
                <a:solidFill>
                  <a:schemeClr val="dk1"/>
                </a:solidFill>
              </a:rPr>
              <a:t>For Live: If the user responds “yes,” then four additional required questions will populate:</a:t>
            </a:r>
            <a:endParaRPr sz="1200">
              <a:solidFill>
                <a:schemeClr val="dk1"/>
              </a:solidFill>
            </a:endParaRPr>
          </a:p>
          <a:p>
            <a:pPr marL="457200" lvl="0" indent="-304800" algn="l" rtl="0">
              <a:lnSpc>
                <a:spcPct val="115000"/>
              </a:lnSpc>
              <a:spcBef>
                <a:spcPts val="1000"/>
              </a:spcBef>
              <a:spcAft>
                <a:spcPts val="0"/>
              </a:spcAft>
              <a:buClr>
                <a:schemeClr val="dk1"/>
              </a:buClr>
              <a:buSzPts val="1200"/>
              <a:buAutoNum type="arabicPeriod"/>
            </a:pPr>
            <a:r>
              <a:rPr lang="en" sz="1200" i="1">
                <a:solidFill>
                  <a:schemeClr val="dk1"/>
                </a:solidFill>
              </a:rPr>
              <a:t>What behaviors are limiting the student from accessing the general education environment?</a:t>
            </a:r>
            <a:r>
              <a:rPr lang="en" sz="1200">
                <a:solidFill>
                  <a:schemeClr val="dk1"/>
                </a:solidFill>
              </a:rPr>
              <a:t> </a:t>
            </a:r>
            <a:endParaRPr sz="1200">
              <a:solidFill>
                <a:schemeClr val="dk1"/>
              </a:solidFill>
            </a:endParaRPr>
          </a:p>
          <a:p>
            <a:pPr marL="457200" lvl="0" indent="0" algn="l" rtl="0">
              <a:lnSpc>
                <a:spcPct val="115000"/>
              </a:lnSpc>
              <a:spcBef>
                <a:spcPts val="300"/>
              </a:spcBef>
              <a:spcAft>
                <a:spcPts val="0"/>
              </a:spcAft>
              <a:buNone/>
            </a:pPr>
            <a:r>
              <a:rPr lang="en" sz="1200">
                <a:solidFill>
                  <a:schemeClr val="dk1"/>
                </a:solidFill>
              </a:rPr>
              <a:t>All B</a:t>
            </a:r>
            <a:r>
              <a:rPr lang="en" sz="1200" i="1">
                <a:solidFill>
                  <a:schemeClr val="dk1"/>
                </a:solidFill>
              </a:rPr>
              <a:t>ehaviors of Concern</a:t>
            </a:r>
            <a:r>
              <a:rPr lang="en" sz="1200">
                <a:solidFill>
                  <a:schemeClr val="dk1"/>
                </a:solidFill>
              </a:rPr>
              <a:t> listed in the FBA/BIP will automatically populate, and multiple behaviors can be selected from the list.</a:t>
            </a:r>
            <a:endParaRPr sz="1200">
              <a:solidFill>
                <a:schemeClr val="dk1"/>
              </a:solidFill>
            </a:endParaRPr>
          </a:p>
          <a:p>
            <a:pPr marL="457200" lvl="0" indent="-304800" algn="l" rtl="0">
              <a:lnSpc>
                <a:spcPct val="115000"/>
              </a:lnSpc>
              <a:spcBef>
                <a:spcPts val="600"/>
              </a:spcBef>
              <a:spcAft>
                <a:spcPts val="0"/>
              </a:spcAft>
              <a:buClr>
                <a:schemeClr val="dk1"/>
              </a:buClr>
              <a:buSzPts val="1200"/>
              <a:buAutoNum type="arabicPeriod"/>
            </a:pPr>
            <a:r>
              <a:rPr lang="en" sz="1200" i="1">
                <a:solidFill>
                  <a:schemeClr val="dk1"/>
                </a:solidFill>
              </a:rPr>
              <a:t>What lagging skills are contributing to these behaviors?</a:t>
            </a:r>
            <a:r>
              <a:rPr lang="en" sz="1200">
                <a:solidFill>
                  <a:schemeClr val="dk1"/>
                </a:solidFill>
              </a:rPr>
              <a:t> </a:t>
            </a:r>
            <a:endParaRPr sz="1200">
              <a:solidFill>
                <a:schemeClr val="dk1"/>
              </a:solidFill>
            </a:endParaRPr>
          </a:p>
          <a:p>
            <a:pPr marL="457200" lvl="0" indent="0" algn="l" rtl="0">
              <a:lnSpc>
                <a:spcPct val="115000"/>
              </a:lnSpc>
              <a:spcBef>
                <a:spcPts val="300"/>
              </a:spcBef>
              <a:spcAft>
                <a:spcPts val="0"/>
              </a:spcAft>
              <a:buNone/>
            </a:pPr>
            <a:r>
              <a:rPr lang="en" sz="1200">
                <a:solidFill>
                  <a:schemeClr val="dk1"/>
                </a:solidFill>
              </a:rPr>
              <a:t>This will pull over the chosen categories from the </a:t>
            </a:r>
            <a:r>
              <a:rPr lang="en" sz="1200" i="1">
                <a:solidFill>
                  <a:schemeClr val="dk1"/>
                </a:solidFill>
              </a:rPr>
              <a:t>Lagging Skills</a:t>
            </a:r>
            <a:r>
              <a:rPr lang="en" sz="1200">
                <a:solidFill>
                  <a:schemeClr val="dk1"/>
                </a:solidFill>
              </a:rPr>
              <a:t> section of the BIP, and the team will choose the categories that apply. The team will then describe the specific lagging skill in a text box, and address how that specific skill is contributing to the target behavior(s).</a:t>
            </a:r>
            <a:endParaRPr sz="1200">
              <a:solidFill>
                <a:schemeClr val="dk1"/>
              </a:solidFill>
            </a:endParaRPr>
          </a:p>
          <a:p>
            <a:pPr marL="457200" lvl="0" indent="-304800" algn="l" rtl="0">
              <a:lnSpc>
                <a:spcPct val="115000"/>
              </a:lnSpc>
              <a:spcBef>
                <a:spcPts val="600"/>
              </a:spcBef>
              <a:spcAft>
                <a:spcPts val="0"/>
              </a:spcAft>
              <a:buClr>
                <a:schemeClr val="dk1"/>
              </a:buClr>
              <a:buSzPts val="1200"/>
              <a:buAutoNum type="arabicPeriod"/>
            </a:pPr>
            <a:r>
              <a:rPr lang="en" sz="1200" i="1">
                <a:solidFill>
                  <a:schemeClr val="dk1"/>
                </a:solidFill>
              </a:rPr>
              <a:t>What are the steps for reintegration and what data may be used to move from step to step?</a:t>
            </a:r>
            <a:r>
              <a:rPr lang="en" sz="1200">
                <a:solidFill>
                  <a:schemeClr val="dk1"/>
                </a:solidFill>
              </a:rPr>
              <a:t> </a:t>
            </a:r>
            <a:endParaRPr sz="1200">
              <a:solidFill>
                <a:schemeClr val="dk1"/>
              </a:solidFill>
            </a:endParaRPr>
          </a:p>
          <a:p>
            <a:pPr marL="457200" lvl="0" indent="0" algn="l" rtl="0">
              <a:lnSpc>
                <a:spcPct val="115000"/>
              </a:lnSpc>
              <a:spcBef>
                <a:spcPts val="300"/>
              </a:spcBef>
              <a:spcAft>
                <a:spcPts val="0"/>
              </a:spcAft>
              <a:buNone/>
            </a:pPr>
            <a:r>
              <a:rPr lang="en" sz="1200">
                <a:solidFill>
                  <a:schemeClr val="dk1"/>
                </a:solidFill>
              </a:rPr>
              <a:t>In this section, the team should develop a plan to increase the learner’s time in the Least Restrictive Environment (LRE) when they begin demonstrating targeted skills or when previously limiting challenging behaviors have decreased to a level comparable to that of their typically developing peers. If similar behaviors are present among peers who do not receive special education services, the learner should not be required to completely eliminate those behaviors before returning to the general education setting. </a:t>
            </a:r>
            <a:endParaRPr sz="1200">
              <a:solidFill>
                <a:schemeClr val="dk1"/>
              </a:solidFill>
            </a:endParaRPr>
          </a:p>
          <a:p>
            <a:pPr marL="457200" lvl="0" indent="-304800" algn="l" rtl="0">
              <a:lnSpc>
                <a:spcPct val="115000"/>
              </a:lnSpc>
              <a:spcBef>
                <a:spcPts val="600"/>
              </a:spcBef>
              <a:spcAft>
                <a:spcPts val="0"/>
              </a:spcAft>
              <a:buClr>
                <a:schemeClr val="dk1"/>
              </a:buClr>
              <a:buSzPts val="1200"/>
              <a:buAutoNum type="arabicPeriod"/>
            </a:pPr>
            <a:r>
              <a:rPr lang="en" sz="1200" i="1">
                <a:solidFill>
                  <a:schemeClr val="dk1"/>
                </a:solidFill>
              </a:rPr>
              <a:t>How frequently will the team review data to make decisions?</a:t>
            </a:r>
            <a:endParaRPr>
              <a:solidFill>
                <a:schemeClr val="dk1"/>
              </a:solidFill>
            </a:endParaRPr>
          </a:p>
          <a:p>
            <a:pPr marL="0" lvl="0" indent="0" algn="l" rtl="0">
              <a:spcBef>
                <a:spcPts val="10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6f2d94203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36f2d94203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For webinar: The helper text and prompt for the </a:t>
            </a:r>
            <a:r>
              <a:rPr lang="en" sz="1200" i="1" dirty="0">
                <a:solidFill>
                  <a:schemeClr val="dk1"/>
                </a:solidFill>
              </a:rPr>
              <a:t>Safety Plan</a:t>
            </a:r>
            <a:r>
              <a:rPr lang="en" sz="1200" dirty="0">
                <a:solidFill>
                  <a:schemeClr val="dk1"/>
                </a:solidFill>
              </a:rPr>
              <a:t> has been changed to state, “</a:t>
            </a:r>
            <a:r>
              <a:rPr lang="en" sz="1200" i="1" dirty="0">
                <a:solidFill>
                  <a:schemeClr val="dk1"/>
                </a:solidFill>
              </a:rPr>
              <a:t>When the behaviors of concern pose a danger to the individual, other students, or adults, a safety plan is needed</a:t>
            </a:r>
            <a:r>
              <a:rPr lang="en" sz="1200" dirty="0">
                <a:solidFill>
                  <a:schemeClr val="dk1"/>
                </a:solidFill>
              </a:rPr>
              <a:t>”, and an additional question has been added that states: “</a:t>
            </a:r>
            <a:r>
              <a:rPr lang="en" sz="1200" i="1" dirty="0">
                <a:solidFill>
                  <a:schemeClr val="dk1"/>
                </a:solidFill>
              </a:rPr>
              <a:t>Does the student exhibit behaviors of concern that pose a danger to themselves, other students, or adults?</a:t>
            </a:r>
            <a:r>
              <a:rPr lang="en" sz="1200" dirty="0">
                <a:solidFill>
                  <a:schemeClr val="dk1"/>
                </a:solidFill>
              </a:rPr>
              <a:t>” This question requires a yes/no response via radio button selection. </a:t>
            </a:r>
            <a:endParaRPr sz="1200" dirty="0">
              <a:solidFill>
                <a:schemeClr val="dk1"/>
              </a:solidFill>
            </a:endParaRPr>
          </a:p>
          <a:p>
            <a:pPr marL="0" lvl="0" indent="0" algn="l" rtl="0">
              <a:spcBef>
                <a:spcPts val="1000"/>
              </a:spcBef>
              <a:spcAft>
                <a:spcPts val="0"/>
              </a:spcAft>
              <a:buNone/>
            </a:pPr>
            <a:r>
              <a:rPr lang="en" sz="1200" dirty="0">
                <a:solidFill>
                  <a:schemeClr val="dk1"/>
                </a:solidFill>
              </a:rPr>
              <a:t>If the user selects, “Yes”, a prompt will be provided to develop a safety plan via an added button that reads, </a:t>
            </a:r>
            <a:r>
              <a:rPr lang="en" sz="1200" i="1" dirty="0">
                <a:solidFill>
                  <a:schemeClr val="dk1"/>
                </a:solidFill>
              </a:rPr>
              <a:t>“Create Safety Plan”</a:t>
            </a:r>
            <a:r>
              <a:rPr lang="en" sz="1200" dirty="0">
                <a:solidFill>
                  <a:schemeClr val="dk1"/>
                </a:solidFill>
              </a:rPr>
              <a:t> which directs the user to the </a:t>
            </a:r>
            <a:r>
              <a:rPr lang="en" sz="1200" i="1" dirty="0">
                <a:solidFill>
                  <a:schemeClr val="dk1"/>
                </a:solidFill>
              </a:rPr>
              <a:t>Safety Plan</a:t>
            </a:r>
            <a:r>
              <a:rPr lang="en" sz="1200" dirty="0">
                <a:solidFill>
                  <a:schemeClr val="dk1"/>
                </a:solidFill>
              </a:rPr>
              <a:t> stepper. Once the user has navigated to the </a:t>
            </a:r>
            <a:r>
              <a:rPr lang="en" sz="1200" i="1" dirty="0">
                <a:solidFill>
                  <a:schemeClr val="dk1"/>
                </a:solidFill>
              </a:rPr>
              <a:t>Safety Plan</a:t>
            </a:r>
            <a:r>
              <a:rPr lang="en" sz="1200" dirty="0">
                <a:solidFill>
                  <a:schemeClr val="dk1"/>
                </a:solidFill>
              </a:rPr>
              <a:t> stepper, no additional changes have been made, and the ACHIEVE system will prompt the user to complete the </a:t>
            </a:r>
            <a:r>
              <a:rPr lang="en" sz="1200" i="1" dirty="0">
                <a:solidFill>
                  <a:schemeClr val="dk1"/>
                </a:solidFill>
              </a:rPr>
              <a:t>Safety Plan</a:t>
            </a:r>
            <a:r>
              <a:rPr lang="en" sz="1200" dirty="0">
                <a:solidFill>
                  <a:schemeClr val="dk1"/>
                </a:solidFill>
              </a:rPr>
              <a:t> section.</a:t>
            </a:r>
            <a:endParaRPr sz="12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N</a:t>
            </a:r>
            <a:r>
              <a:rPr lang="en" sz="1200" dirty="0"/>
              <a:t>ext we will share how the review process has changed and how to amend a BIP and some of the changes with amending. </a:t>
            </a:r>
            <a:endParaRPr sz="1200" dirty="0"/>
          </a:p>
          <a:p>
            <a:pPr marL="0" lvl="0" indent="0" algn="l" rtl="0">
              <a:spcBef>
                <a:spcPts val="0"/>
              </a:spcBef>
              <a:spcAft>
                <a:spcPts val="0"/>
              </a:spcAft>
              <a:buNone/>
            </a:pPr>
            <a:endParaRPr lang="en-US" b="1" i="1"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70e14cc2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370e14cc2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rPr>
              <a:t>For webinar: The team will no longer be able to revise the BIP outside of the IEP processes. Instead, during the lifetime of the IEP, if the team wishes to change the BIP, all steps for the normal IEP amendment process will need to be completed. However, before that decision is made, the team may complete a BIP review to determine next steps. The purpose of the BIP review is to determine if the BIP needs to be changed, to make the changes, an amendment will be required. </a:t>
            </a:r>
            <a:endParaRPr sz="1200" dirty="0">
              <a:solidFill>
                <a:schemeClr val="dk1"/>
              </a:solidFill>
            </a:endParaRPr>
          </a:p>
          <a:p>
            <a:pPr marL="0" lvl="0" indent="0" algn="l" rtl="0">
              <a:lnSpc>
                <a:spcPct val="115000"/>
              </a:lnSpc>
              <a:spcBef>
                <a:spcPts val="1000"/>
              </a:spcBef>
              <a:spcAft>
                <a:spcPts val="1000"/>
              </a:spcAft>
              <a:buNone/>
            </a:pPr>
            <a:r>
              <a:rPr lang="en" sz="1200" dirty="0">
                <a:solidFill>
                  <a:schemeClr val="dk1"/>
                </a:solidFill>
              </a:rPr>
              <a:t>For Live: To perform a BIP review, to go the IEP stepper for the learner, and select “IEP View.” Then go to the Behavior Intervention Plan stepper. Here, the team will see a section labeled BIP Actions. Select that to find the “Review BIP” button.</a:t>
            </a:r>
            <a:endParaRPr sz="1200" dirty="0">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70e14cc23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70e14cc23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For live: When the team clicks “Review BIP,” both the “Review BIP” and “BIP Actions” accordions will be hidden. If this is the first review, the helper text in the “Reviews” accordion will change from “Reviews” to “Pending Review.” A “Current Review” accordion will be nested in the “Pending Review” accordion. Need to click on current review dropdown to navigate to review sections</a:t>
            </a:r>
            <a:endParaRPr sz="1200">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70e14cc234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370e14cc234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Webinar: There is a “Cancel Review” button in the “Outcome of the review” section. If the team selects “cancel review,” they will receive a warning modal that states, “Are you sure you want to cancel the current pending review for this Behavior Intervention Plan (BIP)?” By selecting “yes,” the review is marked as “deleted” in the database, and the canceled review accordion will no longer be visible. The header for the reviews accordion will revert back to “Reviews” instead of “Pending Review.”</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712aef78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3712aef78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Webinar: </a:t>
            </a:r>
            <a:endParaRPr/>
          </a:p>
          <a:p>
            <a:pPr marL="0" lvl="0" indent="0" algn="l" rtl="0">
              <a:spcBef>
                <a:spcPts val="0"/>
              </a:spcBef>
              <a:spcAft>
                <a:spcPts val="0"/>
              </a:spcAft>
              <a:buNone/>
            </a:pPr>
            <a:r>
              <a:rPr lang="en"/>
              <a:t>Opening the “Current Review” accordion will allow the team to pick team members who were involved in the review. This has the same functionality as explained earlier in the “Team Selection” part of this training. </a:t>
            </a:r>
            <a:endParaRPr/>
          </a:p>
          <a:p>
            <a:pPr marL="0" lvl="0" indent="0" algn="l" rtl="0">
              <a:spcBef>
                <a:spcPts val="0"/>
              </a:spcBef>
              <a:spcAft>
                <a:spcPts val="0"/>
              </a:spcAft>
              <a:buNone/>
            </a:pPr>
            <a:r>
              <a:rPr lang="en"/>
              <a:t>Once a team is selected, a new required field will be created titled “Outcome of the Review.” The new Outcome options are:</a:t>
            </a:r>
            <a:endParaRPr/>
          </a:p>
          <a:p>
            <a:pPr marL="457200" lvl="0" indent="-298450" algn="l" rtl="0">
              <a:spcBef>
                <a:spcPts val="0"/>
              </a:spcBef>
              <a:spcAft>
                <a:spcPts val="0"/>
              </a:spcAft>
              <a:buSzPts val="1100"/>
              <a:buChar char="●"/>
            </a:pPr>
            <a:r>
              <a:rPr lang="en"/>
              <a:t>The current BIP has been reviewed and no changes are necessary</a:t>
            </a:r>
            <a:endParaRPr/>
          </a:p>
          <a:p>
            <a:pPr marL="457200" lvl="0" indent="-298450" algn="l" rtl="0">
              <a:spcBef>
                <a:spcPts val="0"/>
              </a:spcBef>
              <a:spcAft>
                <a:spcPts val="0"/>
              </a:spcAft>
              <a:buSzPts val="1100"/>
              <a:buChar char="●"/>
            </a:pPr>
            <a:r>
              <a:rPr lang="en"/>
              <a:t>The current BIP will be revised through an IEP amendment</a:t>
            </a:r>
            <a:endParaRPr/>
          </a:p>
          <a:p>
            <a:pPr marL="457200" lvl="0" indent="-298450" algn="l" rtl="0">
              <a:spcBef>
                <a:spcPts val="0"/>
              </a:spcBef>
              <a:spcAft>
                <a:spcPts val="0"/>
              </a:spcAft>
              <a:buSzPts val="1100"/>
              <a:buChar char="●"/>
            </a:pPr>
            <a:r>
              <a:rPr lang="en"/>
              <a:t>The current BIP will be discontinued through an IEP amendment</a:t>
            </a:r>
            <a:endParaRPr/>
          </a:p>
          <a:p>
            <a:pPr marL="0" lvl="0" indent="0" algn="l" rtl="0">
              <a:spcBef>
                <a:spcPts val="0"/>
              </a:spcBef>
              <a:spcAft>
                <a:spcPts val="0"/>
              </a:spcAft>
              <a:buNone/>
            </a:pPr>
            <a:r>
              <a:rPr lang="en"/>
              <a:t>Once the team has selected an option, they can click the “finalize review” button</a:t>
            </a:r>
            <a:endParaRPr/>
          </a:p>
          <a:p>
            <a:pPr marL="0" lvl="0" indent="0" algn="l" rtl="0">
              <a:spcBef>
                <a:spcPts val="0"/>
              </a:spcBef>
              <a:spcAft>
                <a:spcPts val="0"/>
              </a:spcAft>
              <a:buNone/>
            </a:pPr>
            <a:endParaRPr b="1" i="1"/>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37171bafff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37171bafff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Webinar: If the team selects “</a:t>
            </a:r>
            <a:r>
              <a:rPr lang="en">
                <a:solidFill>
                  <a:schemeClr val="dk1"/>
                </a:solidFill>
              </a:rPr>
              <a:t>The current BIP has been reviewed and no changes are necessary,” the team will be able to finalize the review and a date and time that the review was completed will appear.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7171bafff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7171bafff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One of the latest enhancements added to ACHIEVE lets the team start drafting a Behavior Intervention Plan (BIP) while simultaneously conducting a Functional Behavior Assessment (FBA). </a:t>
            </a:r>
            <a:r>
              <a:rPr lang="en" dirty="0">
                <a:solidFill>
                  <a:schemeClr val="dk1"/>
                </a:solidFill>
              </a:rPr>
              <a:t>If an IEP or a BIP are in Draft or Amendment status on 9/17 OR the next time a user starts a draft IEP with Behavior as a Special Factor, th</a:t>
            </a:r>
            <a:r>
              <a:rPr lang="en" dirty="0"/>
              <a:t>e following are the steps the team will follow to create a new BIP:</a:t>
            </a:r>
            <a:endParaRPr dirty="0"/>
          </a:p>
          <a:p>
            <a:pPr marL="457200" lvl="0" indent="-298450" algn="l" rtl="0">
              <a:spcBef>
                <a:spcPts val="0"/>
              </a:spcBef>
              <a:spcAft>
                <a:spcPts val="0"/>
              </a:spcAft>
              <a:buSzPts val="1100"/>
              <a:buAutoNum type="arabicParenR"/>
            </a:pPr>
            <a:r>
              <a:rPr lang="en" dirty="0"/>
              <a:t>Navigate to the Special Factors page</a:t>
            </a:r>
            <a:endParaRPr dirty="0"/>
          </a:p>
          <a:p>
            <a:pPr marL="457200" lvl="0" indent="-298450" algn="l" rtl="0">
              <a:spcBef>
                <a:spcPts val="0"/>
              </a:spcBef>
              <a:spcAft>
                <a:spcPts val="0"/>
              </a:spcAft>
              <a:buSzPts val="1100"/>
              <a:buAutoNum type="arabicParenR"/>
            </a:pPr>
            <a:r>
              <a:rPr lang="en" dirty="0"/>
              <a:t>Check the box indicating that social-emotional behavior is a Special Factor to be addressed in the IEP</a:t>
            </a:r>
            <a:endParaRPr dirty="0"/>
          </a:p>
          <a:p>
            <a:pPr marL="457200" lvl="0" indent="-298450" algn="l" rtl="0">
              <a:spcBef>
                <a:spcPts val="0"/>
              </a:spcBef>
              <a:spcAft>
                <a:spcPts val="0"/>
              </a:spcAft>
              <a:buSzPts val="1100"/>
              <a:buAutoNum type="arabicParenR"/>
            </a:pPr>
            <a:r>
              <a:rPr lang="en" dirty="0"/>
              <a:t>Specify whether an FBA will be completed as part of the assessment</a:t>
            </a:r>
            <a:endParaRPr dirty="0"/>
          </a:p>
          <a:p>
            <a:pPr marL="457200" lvl="0" indent="-298450" algn="l" rtl="0">
              <a:spcBef>
                <a:spcPts val="0"/>
              </a:spcBef>
              <a:spcAft>
                <a:spcPts val="0"/>
              </a:spcAft>
              <a:buSzPts val="1100"/>
              <a:buAutoNum type="arabicParenR"/>
            </a:pPr>
            <a:r>
              <a:rPr lang="en" dirty="0"/>
              <a:t>Once that is selected, the Behavior Intervention Plan menu, shown above, will allow the team to indicate if a BIP is needed for this IEP</a:t>
            </a:r>
            <a:endParaRPr dirty="0"/>
          </a:p>
          <a:p>
            <a:pPr marL="457200" lvl="0" indent="-298450" algn="l" rtl="0">
              <a:spcBef>
                <a:spcPts val="0"/>
              </a:spcBef>
              <a:spcAft>
                <a:spcPts val="0"/>
              </a:spcAft>
              <a:buSzPts val="1100"/>
              <a:buAutoNum type="arabicParenR"/>
            </a:pPr>
            <a:r>
              <a:rPr lang="en" dirty="0"/>
              <a:t>If the team agrees that a BIP is necessary, a blue “Create New BIP” button will appear</a:t>
            </a:r>
            <a:endParaRPr dirty="0"/>
          </a:p>
          <a:p>
            <a:pPr marL="457200" lvl="0" indent="-298450" algn="l" rtl="0">
              <a:spcBef>
                <a:spcPts val="0"/>
              </a:spcBef>
              <a:spcAft>
                <a:spcPts val="0"/>
              </a:spcAft>
              <a:buSzPts val="1100"/>
              <a:buAutoNum type="arabicParenR"/>
            </a:pPr>
            <a:r>
              <a:rPr lang="en" dirty="0"/>
              <a:t>Clicking on this button generates a draft BIP, enabling the team to begin working on it at the same time the FBA is underway</a:t>
            </a:r>
            <a:endParaRPr dirty="0"/>
          </a:p>
          <a:p>
            <a:pPr marL="0" lvl="0" indent="0" algn="l" rtl="0">
              <a:spcBef>
                <a:spcPts val="0"/>
              </a:spcBef>
              <a:spcAft>
                <a:spcPts val="0"/>
              </a:spcAft>
              <a:buNone/>
            </a:pPr>
            <a:endParaRPr dirty="0"/>
          </a:p>
          <a:p>
            <a:pPr marL="0" lvl="0" indent="0" algn="l" rtl="0">
              <a:lnSpc>
                <a:spcPct val="115000"/>
              </a:lnSpc>
              <a:spcBef>
                <a:spcPts val="300"/>
              </a:spcBef>
              <a:spcAft>
                <a:spcPts val="600"/>
              </a:spcAft>
              <a:buClr>
                <a:schemeClr val="dk1"/>
              </a:buClr>
              <a:buSzPts val="1100"/>
              <a:buFont typeface="Arial"/>
              <a:buNone/>
            </a:pPr>
            <a:r>
              <a:rPr lang="en" sz="1200" dirty="0">
                <a:solidFill>
                  <a:schemeClr val="dk1"/>
                </a:solidFill>
              </a:rPr>
              <a:t>The image shown here displays what the PLAAFP page will look like when a team has chosen to create a draft FBA and a draft BIP simultaneously.</a:t>
            </a: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7171bafff7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7171bafff7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For Webinar: If the team selects The current BIP will be revised through an IEP amendment, the team will be able to finalize and it will show up in the reviews that it was complete.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Note: this is the only indicator that an Amendment needs to occur. Best practice would be to open an amendment as soon as this decision is made to ensure the amendment is complete.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7171bafff7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37171bafff7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For Webinar: If the team selects The current BIP will be discontinued through an IEP amendment, the team will be able to finalize and it will show up in the reviews that it was complete.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Again Note: this is the only indicator that an Amendment needs to occur. Best practice would be to open an amendment as soon as this decision is made to ensure the amendment is complete.</a:t>
            </a:r>
            <a:endParaRPr dirty="0">
              <a:solidFill>
                <a:schemeClr val="dk1"/>
              </a:solidFill>
            </a:endParaRPr>
          </a:p>
          <a:p>
            <a:pPr marL="0" lvl="0" indent="0" algn="l" rtl="0">
              <a:spcBef>
                <a:spcPts val="0"/>
              </a:spcBef>
              <a:spcAft>
                <a:spcPts val="0"/>
              </a:spcAft>
              <a:buNone/>
            </a:pP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70e14cc23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70e14cc23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Webinar: Once the team clicks, “Finalize Review” a modal will appear that states, “Are you sure? This will finalize the current review and prevent further changes from being made.”</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37462033c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37462033c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Webinar: Each time a Review is complete, the most recent review is added to the top in the review section.</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784a44907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3784a44907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For Live: When the user clicks on the carrot of a review, the review team will drop down and the Output (PDF) of the review decision from the Reviews section can be accessed.</a:t>
            </a:r>
            <a:endParaRPr sz="1200">
              <a:solidFill>
                <a:schemeClr val="dk1"/>
              </a:solidFill>
            </a:endParaRPr>
          </a:p>
          <a:p>
            <a:pPr marL="0" lvl="0" indent="0" algn="l" rtl="0">
              <a:spcBef>
                <a:spcPts val="0"/>
              </a:spcBef>
              <a:spcAft>
                <a:spcPts val="0"/>
              </a:spcAft>
              <a:buNone/>
            </a:pPr>
            <a:endParaRPr sz="1050">
              <a:solidFill>
                <a:srgbClr val="444746"/>
              </a:solidFill>
              <a:latin typeface="Roboto"/>
              <a:ea typeface="Roboto"/>
              <a:cs typeface="Roboto"/>
              <a:sym typeface="Roboto"/>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765723f5e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3765723f5e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Webinar: The buttons embedded within the BIP Actions accordion will vary depending on the current status of the Behavior Intervention Plan (BIP) and the current status of the IEP.</a:t>
            </a:r>
            <a:endParaRPr/>
          </a:p>
          <a:p>
            <a:pPr marL="457200" lvl="0" indent="-298450" algn="l" rtl="0">
              <a:spcBef>
                <a:spcPts val="0"/>
              </a:spcBef>
              <a:spcAft>
                <a:spcPts val="0"/>
              </a:spcAft>
              <a:buSzPts val="1100"/>
              <a:buChar char="●"/>
            </a:pPr>
            <a:r>
              <a:rPr lang="en"/>
              <a:t>During an IEP amendment (as shown here), the buttons available in the BIP Actions accordion will be Amend BIP, Discontinue BIP, and Create New BIP.</a:t>
            </a:r>
            <a:endParaRPr/>
          </a:p>
          <a:p>
            <a:pPr marL="914400" lvl="1" indent="-298450" algn="l" rtl="0">
              <a:spcBef>
                <a:spcPts val="0"/>
              </a:spcBef>
              <a:spcAft>
                <a:spcPts val="0"/>
              </a:spcAft>
              <a:buSzPts val="1100"/>
              <a:buChar char="○"/>
            </a:pPr>
            <a:r>
              <a:rPr lang="en"/>
              <a:t>The Amend BIP button, allows the user to make changes to the current BIP</a:t>
            </a:r>
            <a:endParaRPr/>
          </a:p>
          <a:p>
            <a:pPr marL="914400" lvl="1" indent="-298450" algn="l" rtl="0">
              <a:spcBef>
                <a:spcPts val="0"/>
              </a:spcBef>
              <a:spcAft>
                <a:spcPts val="0"/>
              </a:spcAft>
              <a:buSzPts val="1100"/>
              <a:buChar char="○"/>
            </a:pPr>
            <a:r>
              <a:rPr lang="en"/>
              <a:t>The discontinue BIP button should only be used if the team has agreed the student no longer needs a BIP, if the user click this option with the intention of writing a new BIP, the user will have finalize the current amendment and open a new amendment to start a new BIP. </a:t>
            </a:r>
            <a:endParaRPr/>
          </a:p>
          <a:p>
            <a:pPr marL="914400" lvl="1" indent="-298450" algn="l" rtl="0">
              <a:spcBef>
                <a:spcPts val="0"/>
              </a:spcBef>
              <a:spcAft>
                <a:spcPts val="0"/>
              </a:spcAft>
              <a:buSzPts val="1100"/>
              <a:buChar char="○"/>
            </a:pPr>
            <a:r>
              <a:rPr lang="en"/>
              <a:t>The create New BIP button is used if the user wants to discontinue the current BIP AND create a new BIP.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73f7c1cd3d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73f7c1cd3d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For Webinar: If the team decides the Behavior Intervention Plan needs to be amended, this can must be done through an IEP amendment. In order to do this, the team will navigate to the IEP page and open a new amendment.</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The team will complete the required fields and then select, “Begin Amendment.” A warning message will appear notifying the team that an IEP amendment will be created and that they will be required to complete the full amendment process.</a:t>
            </a:r>
            <a:endParaRPr dirty="0"/>
          </a:p>
          <a:p>
            <a:pPr marL="0" lvl="0" indent="0" algn="l" rtl="0">
              <a:spcBef>
                <a:spcPts val="0"/>
              </a:spcBef>
              <a:spcAft>
                <a:spcPts val="0"/>
              </a:spcAft>
              <a:buNone/>
            </a:pP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73f7c1cd3d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373f7c1cd3d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1000"/>
              </a:spcAft>
              <a:buNone/>
            </a:pPr>
            <a:r>
              <a:rPr lang="en" sz="1200">
                <a:solidFill>
                  <a:schemeClr val="dk1"/>
                </a:solidFill>
              </a:rPr>
              <a:t>After clicking </a:t>
            </a:r>
            <a:r>
              <a:rPr lang="en" sz="1200" i="1">
                <a:solidFill>
                  <a:schemeClr val="dk1"/>
                </a:solidFill>
              </a:rPr>
              <a:t>Begin Amendment,</a:t>
            </a:r>
            <a:r>
              <a:rPr lang="en" sz="1200">
                <a:solidFill>
                  <a:schemeClr val="dk1"/>
                </a:solidFill>
              </a:rPr>
              <a:t> navigate to the BIP Stepper and expand the </a:t>
            </a:r>
            <a:r>
              <a:rPr lang="en" sz="1200" i="1">
                <a:solidFill>
                  <a:schemeClr val="dk1"/>
                </a:solidFill>
              </a:rPr>
              <a:t>BIP Actions</a:t>
            </a:r>
            <a:r>
              <a:rPr lang="en" sz="1200">
                <a:solidFill>
                  <a:schemeClr val="dk1"/>
                </a:solidFill>
              </a:rPr>
              <a:t> section. Select the </a:t>
            </a:r>
            <a:r>
              <a:rPr lang="en" sz="1200" i="1">
                <a:solidFill>
                  <a:schemeClr val="dk1"/>
                </a:solidFill>
              </a:rPr>
              <a:t>Amend BIP</a:t>
            </a:r>
            <a:r>
              <a:rPr lang="en" sz="1200">
                <a:solidFill>
                  <a:schemeClr val="dk1"/>
                </a:solidFill>
              </a:rPr>
              <a:t> button. Once selected, the </a:t>
            </a:r>
            <a:r>
              <a:rPr lang="en" sz="1200" i="1">
                <a:solidFill>
                  <a:schemeClr val="dk1"/>
                </a:solidFill>
              </a:rPr>
              <a:t>Amend BIP </a:t>
            </a:r>
            <a:r>
              <a:rPr lang="en" sz="1200">
                <a:solidFill>
                  <a:schemeClr val="dk1"/>
                </a:solidFill>
              </a:rPr>
              <a:t>button will be hidden and the </a:t>
            </a:r>
            <a:r>
              <a:rPr lang="en" sz="1200" i="1">
                <a:solidFill>
                  <a:schemeClr val="dk1"/>
                </a:solidFill>
              </a:rPr>
              <a:t>Amend</a:t>
            </a:r>
            <a:r>
              <a:rPr lang="en" sz="1200">
                <a:solidFill>
                  <a:schemeClr val="dk1"/>
                </a:solidFill>
              </a:rPr>
              <a:t> buttons on each section will be enabled.</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73f7c1cd3d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373f7c1cd3d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Clr>
                <a:schemeClr val="dk1"/>
              </a:buClr>
              <a:buSzPts val="1100"/>
              <a:buFont typeface="Arial"/>
              <a:buNone/>
            </a:pPr>
            <a:r>
              <a:rPr lang="en" sz="1200" dirty="0">
                <a:solidFill>
                  <a:schemeClr val="dk1"/>
                </a:solidFill>
              </a:rPr>
              <a:t>For Webinar: On the BIP Stepper, the team can amend each section of the BIP by selecting the </a:t>
            </a:r>
            <a:r>
              <a:rPr lang="en" sz="1200" i="1" dirty="0">
                <a:solidFill>
                  <a:schemeClr val="dk1"/>
                </a:solidFill>
              </a:rPr>
              <a:t>Amend</a:t>
            </a:r>
            <a:r>
              <a:rPr lang="en" sz="1200" dirty="0">
                <a:solidFill>
                  <a:schemeClr val="dk1"/>
                </a:solidFill>
              </a:rPr>
              <a:t> button in each corresponding section. The team also has the option to </a:t>
            </a:r>
            <a:r>
              <a:rPr lang="en" sz="1200" i="1" dirty="0">
                <a:solidFill>
                  <a:schemeClr val="dk1"/>
                </a:solidFill>
              </a:rPr>
              <a:t>Discontinue the BIP or to</a:t>
            </a:r>
            <a:r>
              <a:rPr lang="en" sz="1200" dirty="0">
                <a:solidFill>
                  <a:schemeClr val="dk1"/>
                </a:solidFill>
              </a:rPr>
              <a:t> </a:t>
            </a:r>
            <a:r>
              <a:rPr lang="en" sz="1200" i="1" dirty="0">
                <a:solidFill>
                  <a:schemeClr val="dk1"/>
                </a:solidFill>
              </a:rPr>
              <a:t>Create a New BIP</a:t>
            </a:r>
            <a:r>
              <a:rPr lang="en" sz="1200" dirty="0">
                <a:solidFill>
                  <a:schemeClr val="dk1"/>
                </a:solidFill>
              </a:rPr>
              <a:t> by expanding the </a:t>
            </a:r>
            <a:r>
              <a:rPr lang="en" sz="1200" i="1" dirty="0">
                <a:solidFill>
                  <a:schemeClr val="dk1"/>
                </a:solidFill>
              </a:rPr>
              <a:t>BIP Actions</a:t>
            </a:r>
            <a:r>
              <a:rPr lang="en" sz="1200" dirty="0">
                <a:solidFill>
                  <a:schemeClr val="dk1"/>
                </a:solidFill>
              </a:rPr>
              <a:t> section and selecting the corresponding action button.</a:t>
            </a:r>
            <a:endParaRPr sz="1200"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200" dirty="0">
                <a:solidFill>
                  <a:schemeClr val="dk1"/>
                </a:solidFill>
              </a:rPr>
              <a:t>If the team chooses to amend the BIP, click the blue </a:t>
            </a:r>
            <a:r>
              <a:rPr lang="en" sz="1200" i="1" dirty="0">
                <a:solidFill>
                  <a:schemeClr val="dk1"/>
                </a:solidFill>
              </a:rPr>
              <a:t>Amend </a:t>
            </a:r>
            <a:r>
              <a:rPr lang="en" sz="1200" dirty="0">
                <a:solidFill>
                  <a:schemeClr val="dk1"/>
                </a:solidFill>
              </a:rPr>
              <a:t>button on the section of the BIP the user would like to amend. If the button is greyed, that section has already been amended. To open another section, click the blue </a:t>
            </a:r>
            <a:r>
              <a:rPr lang="en" sz="1200" i="1" dirty="0">
                <a:solidFill>
                  <a:schemeClr val="dk1"/>
                </a:solidFill>
              </a:rPr>
              <a:t>Amend</a:t>
            </a:r>
            <a:r>
              <a:rPr lang="en" sz="1200" dirty="0">
                <a:solidFill>
                  <a:schemeClr val="dk1"/>
                </a:solidFill>
              </a:rPr>
              <a:t> button and amend each section as needed. </a:t>
            </a:r>
            <a:endParaRPr sz="1200" dirty="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en" sz="1200" dirty="0">
                <a:solidFill>
                  <a:schemeClr val="dk1"/>
                </a:solidFill>
              </a:rPr>
              <a:t>Most of the sections can be amended directly in the BIP with the exception of the “goals” section. This will be amended in the IEP and the team will select associated behavior goals in the BIP.</a:t>
            </a:r>
          </a:p>
          <a:p>
            <a:pPr marL="0" lvl="0" indent="0" algn="l" rtl="0">
              <a:lnSpc>
                <a:spcPct val="115000"/>
              </a:lnSpc>
              <a:spcBef>
                <a:spcPts val="1000"/>
              </a:spcBef>
              <a:spcAft>
                <a:spcPts val="1000"/>
              </a:spcAft>
              <a:buClr>
                <a:schemeClr val="dk1"/>
              </a:buClr>
              <a:buSzPts val="1100"/>
              <a:buFont typeface="Arial"/>
              <a:buNone/>
            </a:pPr>
            <a:endParaRPr lang="en" sz="1200" dirty="0">
              <a:solidFill>
                <a:schemeClr val="dk1"/>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370e14cc23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370e14cc23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webinar: During an IEP/BIP amendment, a Social Emotional Behavior goal can be changed, but this change occurs directly in the IEP under goals. When this change occurs, the updated functionality of ACHIEVE will now pull the new goal into the BIP goals.The previous goal will appear below the new goal in yellow, with the statement, “Amended on _____” and will also display what the previous goal was, and what the previous monitoring frequency was for the goal.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For the new goal to be added to the BIP, it must be done in the IEP and marked complete. </a:t>
            </a:r>
          </a:p>
          <a:p>
            <a:pPr marL="0" lvl="0" indent="0" algn="l" rtl="0">
              <a:spcBef>
                <a:spcPts val="0"/>
              </a:spcBef>
              <a:spcAft>
                <a:spcPts val="0"/>
              </a:spcAft>
              <a:buNone/>
            </a:pPr>
            <a:endParaRPr lang="en" b="1"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75f2175e6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75f2175e6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BIP will now be a part of the IEP process / IEP amendment process and will have its own stepper within the IEP. It is no longer a stand alone document, but rather an integral part of the IEP. Due to this change, the team will no longer be able to revise the BIP outside of the IEP processes. Instead, during the lifetime of the IEP, if the team wishes to make changes to the BIP, all steps for the typical IEP amendment process will need to be completed. However, before that decision is made, the team may complete a BIP review to determine next steps. Additional information regarding how to review and amend a BIP are included in this training.</a:t>
            </a:r>
            <a:endParaRPr sz="12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373f7c1cd3d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373f7c1cd3d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Webinar: Once the goal is complete, the user will return back to the Goal section of the BIP and the new goal will be available to choose. There are several options when updating goals and there will be different ways to indicate which goals are discontinuing, staying and being added.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the first goal, labeled “testing environment”, the annual goal highlighted in red is the one originally written and currently linked to the BIP, but will be discontinued. This student had two behavior goals and the second goal remains highlighted in blue to indicate it will continue to be part of the BIP. The third and fourth goals, highlighted in green and labeled “demonstrating functionality” and “A goal to demonstrate the how goals will appear in ACHIEVE have been selected and will be added to the BIP.</a:t>
            </a: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3720f11556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3720f11556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Webinar: The team will be responsible for resolving all of the related IDR items associated with the BIP in the BIP section of the IEP. Once all IDR items are complete for the BIP, the team will see that this section has updated to display “0 Notice” as seen in this image.</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3720f11556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3720f11556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For Webinar: From the BIP stepper, the team will navigate back to the IEP and complete any IDR items listed for the IEP. When the IDR for the IEP reflects “0 Notice,” navigate to the IEP/Reports dropdown menu, click to expand the menu, then select “Finalize IEP.” When the team selects “Finalize IEP,” the BIP will be finalized at the same time.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747e2531e7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3747e2531e7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For Webinar: There is an option to discontinue a BIP. This option should only be used if the team has decided the learner no longer needs a BIP. Choosing this option will end the current BIP and remove the BIP from the IEP menu. If the learner continues to need a BIP and minor changes are necessary, choose the amend buttons. If the BIP requires many changes, the team may choose to click </a:t>
            </a:r>
            <a:r>
              <a:rPr lang="en" sz="1200" i="1">
                <a:solidFill>
                  <a:schemeClr val="dk1"/>
                </a:solidFill>
              </a:rPr>
              <a:t>Create New BIP </a:t>
            </a:r>
            <a:r>
              <a:rPr lang="en" sz="1200">
                <a:solidFill>
                  <a:schemeClr val="dk1"/>
                </a:solidFill>
              </a:rPr>
              <a:t>which will discontinue the current BIP and start a new one.</a:t>
            </a:r>
            <a:endParaRPr sz="1200">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373bd318a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373bd318a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a Behavior Intervention Plan has been written in an IEP, the Special Factors section on the PLAAFP page will display the date the BIP was finalized.  If A BIP is amended or discontinued, the PLAAFP page will include bullet points with dates displaying when the BIP was amended or discontinued.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solidFill>
                  <a:schemeClr val="dk1"/>
                </a:solidFill>
              </a:rPr>
              <a:t>At this point, we are now going to pause the slideshow and navigate to the ACHIEVE system to demonstrate the functionality of the updates to the BIP section of the IEP.</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At the conclusion of our demonstration, we will show the slide deck again and orient you to additional training resources and where those can be found on the Department’s website.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i="1" dirty="0">
                <a:solidFill>
                  <a:schemeClr val="dk1"/>
                </a:solidFill>
              </a:rPr>
              <a:t>**Note for Admin hosting training**: You may choose to either do a live demonstration, show the live demonstration in the ACHIEVE FBA/BIP Updates Webinar, or opt out of doing a live demonstration</a:t>
            </a:r>
          </a:p>
          <a:p>
            <a:pPr marL="0" lvl="0" indent="0" algn="l" rtl="0">
              <a:spcBef>
                <a:spcPts val="0"/>
              </a:spcBef>
              <a:spcAft>
                <a:spcPts val="0"/>
              </a:spcAft>
              <a:buClr>
                <a:schemeClr val="dk1"/>
              </a:buClr>
              <a:buSzPts val="1100"/>
              <a:buFont typeface="Arial"/>
              <a:buNone/>
            </a:pPr>
            <a:endParaRPr lang="en" i="1" dirty="0">
              <a:solidFill>
                <a:schemeClr val="dk1"/>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373f7c1cd3d_2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373f7c1cd3d_2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training resources can be found on the Iowa Department of Education website. These resources include:</a:t>
            </a:r>
            <a:endParaRPr/>
          </a:p>
          <a:p>
            <a:pPr marL="457200" lvl="0" indent="-298450" algn="l" rtl="0">
              <a:spcBef>
                <a:spcPts val="0"/>
              </a:spcBef>
              <a:spcAft>
                <a:spcPts val="0"/>
              </a:spcAft>
              <a:buSzPts val="1100"/>
              <a:buChar char="●"/>
            </a:pPr>
            <a:r>
              <a:rPr lang="en"/>
              <a:t>A User Guide that has been created with coordinated efforts between the Department of Education and our vendor.</a:t>
            </a:r>
            <a:endParaRPr/>
          </a:p>
          <a:p>
            <a:pPr marL="457200" lvl="0" indent="-298450" algn="l" rtl="0">
              <a:spcBef>
                <a:spcPts val="0"/>
              </a:spcBef>
              <a:spcAft>
                <a:spcPts val="0"/>
              </a:spcAft>
              <a:buSzPts val="1100"/>
              <a:buChar char="●"/>
            </a:pPr>
            <a:r>
              <a:rPr lang="en"/>
              <a:t>A step-by-step guide titled “Changes to the FBA and BIP Processes” with links to information and screenshots of each portion of the FBA and BIP that have been updated</a:t>
            </a:r>
            <a:endParaRPr/>
          </a:p>
          <a:p>
            <a:pPr marL="457200" lvl="0" indent="-298450" algn="l" rtl="0">
              <a:spcBef>
                <a:spcPts val="0"/>
              </a:spcBef>
              <a:spcAft>
                <a:spcPts val="0"/>
              </a:spcAft>
              <a:buSzPts val="1100"/>
              <a:buChar char="●"/>
            </a:pPr>
            <a:r>
              <a:rPr lang="en"/>
              <a:t>A Considerations for IEP Teams document that provides guidance for FBAs and BIPs that are in draft status at the time of the launch</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7040c6708c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37040c6708c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order to support the transition to the updates to the FBA and BIP in ACHIEVE, the Task Team will be hosting open office hours for individuals to join an open Zoom, call the numbers listed here, or send an email request to the email addresses provided. These will occur the first two weeks of the launch and will alternate between morning and afternoon hours. The dates and times listed here provide users with the opportunity to connect with the Task Team in order to help users problem solve common errors. In the event we are unable to provide assistance during the call, we will follow up with the appropriate personnel and provide a response within 48 business hours.</a:t>
            </a:r>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7040c6708c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37040c6708c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order to support the transition to the updates to the FBA and BIP in ACHIEVE, the Task Team will be hosting open office hours for individuals to join an open Zoom, call the numbers listed here, or send an email request to the email addresses provided. These will occur the first two weeks of the launch and will alternate between morning and afternoon hours. The dates and times listed here provide users with the opportunity to connect with the Task Team in order to help users problem solve common errors. In the event we are unable to provide assistance during the call, we will follow up with the appropriate personnel and provide a response within 48 business hours.</a:t>
            </a:r>
            <a:endParaRPr dirty="0"/>
          </a:p>
        </p:txBody>
      </p:sp>
    </p:spTree>
    <p:extLst>
      <p:ext uri="{BB962C8B-B14F-4D97-AF65-F5344CB8AC3E}">
        <p14:creationId xmlns:p14="http://schemas.microsoft.com/office/powerpoint/2010/main" val="42948625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bc1cdd57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bc1cdd57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for viewing our Webinar/attending this training session. If you have any questions, please feel free to reach out to Rose Cartee at the Iowa Department of Education. Enjoy the rest of your day.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7040c6708c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7040c6708c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Because the FBA and BIP are live and talk to one another as long as the FBA is in draft form, all relevant information from the FBA will automatically import into the BIP in ACHIEVE. The user will be able to select if an item is “Not Applicable” by selecting the corresponding checkbox for the designated item. For these items, a “Rationale” will be required. If a rationale is required, as indicated by a red asterisk, and the user does not input a rationale for marking the item “not applicable,” a new IDR will be generated within the BIP IDR section for that item.</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If multiple lines are marked not applicable, the user will need to address the rationale for each one in the one rationale box. </a:t>
            </a:r>
            <a:endParaRPr dirty="0">
              <a:solidFill>
                <a:schemeClr val="dk1"/>
              </a:solidFill>
            </a:endParaRPr>
          </a:p>
          <a:p>
            <a:pPr marL="0" lvl="0" indent="0" algn="l" rtl="0">
              <a:spcBef>
                <a:spcPts val="0"/>
              </a:spcBef>
              <a:spcAft>
                <a:spcPts val="0"/>
              </a:spcAft>
              <a:buClr>
                <a:schemeClr val="dk1"/>
              </a:buClr>
              <a:buSzPts val="1100"/>
              <a:buFont typeface="Arial"/>
              <a:buNone/>
            </a:pPr>
            <a:endParaRPr lang="en-US"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73f7c1cd3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73f7c1cd3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A new section in both the FBA and BIP has been added called Lagging Skills. "Lagging skills" refer to underdeveloped abilities in areas like receptive and expressive language/communication, social skills, or executive function (e.g. emotion regulation, cognitive flexibility, working memory, organization, planning, problem solving, etc.), which can significantly contribute to students displaying challenging behaviors. When these skills are not fully developed, it can lead to difficulties managing responses and interactions in various situations. This section has been added to the FBA to help the user better understand any skills the student may be lagging, and how that is impacting behavior, which can support the user with identifying appropriate replacement behaviors based on the current skill deficit(s). </a:t>
            </a:r>
            <a:endParaRPr>
              <a:solidFill>
                <a:schemeClr val="dk1"/>
              </a:solidFill>
            </a:endParaRPr>
          </a:p>
          <a:p>
            <a:pPr marL="0" lvl="0" indent="0" algn="l" rtl="0">
              <a:lnSpc>
                <a:spcPct val="115000"/>
              </a:lnSpc>
              <a:spcBef>
                <a:spcPts val="600"/>
              </a:spcBef>
              <a:spcAft>
                <a:spcPts val="600"/>
              </a:spcAft>
              <a:buNone/>
            </a:pPr>
            <a:endParaRPr b="1" i="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188725"/>
            <a:ext cx="9144000" cy="40041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4" y="18113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263F8C"/>
              </a:buClr>
              <a:buSzPts val="5200"/>
              <a:buNone/>
              <a:defRPr sz="5200" b="1">
                <a:solidFill>
                  <a:srgbClr val="263F8C"/>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696" y="39009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sz="2800">
                <a:solidFill>
                  <a:srgbClr val="000000"/>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3672596" y="1673925"/>
            <a:ext cx="1798800" cy="100500"/>
            <a:chOff x="3672600" y="1292925"/>
            <a:chExt cx="1798800" cy="100500"/>
          </a:xfrm>
        </p:grpSpPr>
        <p:sp>
          <p:nvSpPr>
            <p:cNvPr id="14" name="Google Shape;14;p2"/>
            <p:cNvSpPr/>
            <p:nvPr/>
          </p:nvSpPr>
          <p:spPr>
            <a:xfrm>
              <a:off x="4572000" y="12929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5" name="Google Shape;15;p2"/>
            <p:cNvSpPr/>
            <p:nvPr/>
          </p:nvSpPr>
          <p:spPr>
            <a:xfrm>
              <a:off x="3672600" y="12929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pic>
        <p:nvPicPr>
          <p:cNvPr id="16" name="Google Shape;16;p2"/>
          <p:cNvPicPr preferRelativeResize="0"/>
          <p:nvPr/>
        </p:nvPicPr>
        <p:blipFill>
          <a:blip r:embed="rId2">
            <a:alphaModFix/>
          </a:blip>
          <a:stretch>
            <a:fillRect/>
          </a:stretch>
        </p:blipFill>
        <p:spPr>
          <a:xfrm>
            <a:off x="3124487" y="224600"/>
            <a:ext cx="2895027" cy="733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9"/>
        <p:cNvGrpSpPr/>
        <p:nvPr/>
      </p:nvGrpSpPr>
      <p:grpSpPr>
        <a:xfrm>
          <a:off x="0" y="0"/>
          <a:ext cx="0" cy="0"/>
          <a:chOff x="0" y="0"/>
          <a:chExt cx="0" cy="0"/>
        </a:xfrm>
      </p:grpSpPr>
      <p:sp>
        <p:nvSpPr>
          <p:cNvPr id="80" name="Google Shape;8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1" name="Google Shape;8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grpSp>
        <p:nvGrpSpPr>
          <p:cNvPr id="85" name="Google Shape;85;p12"/>
          <p:cNvGrpSpPr/>
          <p:nvPr/>
        </p:nvGrpSpPr>
        <p:grpSpPr>
          <a:xfrm>
            <a:off x="3242950" y="268325"/>
            <a:ext cx="2658100" cy="100500"/>
            <a:chOff x="412900" y="344525"/>
            <a:chExt cx="2658100" cy="100500"/>
          </a:xfrm>
        </p:grpSpPr>
        <p:sp>
          <p:nvSpPr>
            <p:cNvPr id="86" name="Google Shape;86;p12"/>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87" name="Google Shape;87;p12"/>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88" name="Google Shape;88;p12"/>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89" name="Google Shape;89;p12"/>
          <p:cNvSpPr txBox="1">
            <a:spLocks noGrp="1"/>
          </p:cNvSpPr>
          <p:nvPr>
            <p:ph type="body" idx="1"/>
          </p:nvPr>
        </p:nvSpPr>
        <p:spPr>
          <a:xfrm>
            <a:off x="412900" y="1144900"/>
            <a:ext cx="1754100" cy="3698700"/>
          </a:xfrm>
          <a:prstGeom prst="rect">
            <a:avLst/>
          </a:prstGeom>
          <a:solidFill>
            <a:srgbClr val="F0B323"/>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0" name="Google Shape;90;p12"/>
          <p:cNvSpPr txBox="1">
            <a:spLocks noGrp="1"/>
          </p:cNvSpPr>
          <p:nvPr>
            <p:ph type="body" idx="2"/>
          </p:nvPr>
        </p:nvSpPr>
        <p:spPr>
          <a:xfrm>
            <a:off x="2391075" y="1182250"/>
            <a:ext cx="6276600" cy="3661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p:cSld name="SECTION_HEADER_1">
    <p:spTree>
      <p:nvGrpSpPr>
        <p:cNvPr id="1" name="Shape 92"/>
        <p:cNvGrpSpPr/>
        <p:nvPr/>
      </p:nvGrpSpPr>
      <p:grpSpPr>
        <a:xfrm>
          <a:off x="0" y="0"/>
          <a:ext cx="0" cy="0"/>
          <a:chOff x="0" y="0"/>
          <a:chExt cx="0" cy="0"/>
        </a:xfrm>
      </p:grpSpPr>
      <p:sp>
        <p:nvSpPr>
          <p:cNvPr id="93" name="Google Shape;93;p13"/>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a:off x="3242950" y="1434375"/>
            <a:ext cx="2658100" cy="100500"/>
            <a:chOff x="412900" y="344525"/>
            <a:chExt cx="2658100" cy="100500"/>
          </a:xfrm>
        </p:grpSpPr>
        <p:sp>
          <p:nvSpPr>
            <p:cNvPr id="95" name="Google Shape;95;p1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96" name="Google Shape;96;p1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97" name="Google Shape;97;p1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98" name="Google Shape;98;p13"/>
          <p:cNvSpPr txBox="1"/>
          <p:nvPr/>
        </p:nvSpPr>
        <p:spPr>
          <a:xfrm>
            <a:off x="1332475" y="2078175"/>
            <a:ext cx="6381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rgbClr val="263F8C"/>
                </a:solidFill>
                <a:latin typeface="Proxima Nova"/>
                <a:ea typeface="Proxima Nova"/>
                <a:cs typeface="Proxima Nova"/>
                <a:sym typeface="Proxima Nova"/>
              </a:rPr>
              <a:t>Thank you!</a:t>
            </a:r>
            <a:endParaRPr sz="4800" b="1">
              <a:solidFill>
                <a:srgbClr val="263F8C"/>
              </a:solidFill>
              <a:latin typeface="Proxima Nova"/>
              <a:ea typeface="Proxima Nova"/>
              <a:cs typeface="Proxima Nova"/>
              <a:sym typeface="Proxima Nov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1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21" name="Google Shape;21;p3"/>
          <p:cNvGrpSpPr/>
          <p:nvPr/>
        </p:nvGrpSpPr>
        <p:grpSpPr>
          <a:xfrm>
            <a:off x="3242950" y="1434375"/>
            <a:ext cx="2658100" cy="100500"/>
            <a:chOff x="412900" y="344525"/>
            <a:chExt cx="2658100" cy="100500"/>
          </a:xfrm>
        </p:grpSpPr>
        <p:sp>
          <p:nvSpPr>
            <p:cNvPr id="22" name="Google Shape;22;p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23" name="Google Shape;23;p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24" name="Google Shape;24;p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8" name="Google Shape;2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grpSp>
        <p:nvGrpSpPr>
          <p:cNvPr id="29" name="Google Shape;29;p4"/>
          <p:cNvGrpSpPr/>
          <p:nvPr/>
        </p:nvGrpSpPr>
        <p:grpSpPr>
          <a:xfrm>
            <a:off x="3242950" y="268325"/>
            <a:ext cx="2658100" cy="100500"/>
            <a:chOff x="412900" y="344525"/>
            <a:chExt cx="2658100" cy="100500"/>
          </a:xfrm>
        </p:grpSpPr>
        <p:sp>
          <p:nvSpPr>
            <p:cNvPr id="30" name="Google Shape;30;p4"/>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31" name="Google Shape;31;p4"/>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32" name="Google Shape;32;p4"/>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38" name="Google Shape;38;p5"/>
          <p:cNvGrpSpPr/>
          <p:nvPr/>
        </p:nvGrpSpPr>
        <p:grpSpPr>
          <a:xfrm>
            <a:off x="3242950" y="268325"/>
            <a:ext cx="2658100" cy="100500"/>
            <a:chOff x="412900" y="344525"/>
            <a:chExt cx="2658100" cy="100500"/>
          </a:xfrm>
        </p:grpSpPr>
        <p:sp>
          <p:nvSpPr>
            <p:cNvPr id="39" name="Google Shape;39;p5"/>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0" name="Google Shape;40;p5"/>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1" name="Google Shape;41;p5"/>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5" name="Google Shape;45;p6"/>
          <p:cNvGrpSpPr/>
          <p:nvPr/>
        </p:nvGrpSpPr>
        <p:grpSpPr>
          <a:xfrm>
            <a:off x="3242950" y="268325"/>
            <a:ext cx="2658100" cy="100500"/>
            <a:chOff x="412900" y="344525"/>
            <a:chExt cx="2658100" cy="100500"/>
          </a:xfrm>
        </p:grpSpPr>
        <p:sp>
          <p:nvSpPr>
            <p:cNvPr id="46" name="Google Shape;46;p6"/>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7" name="Google Shape;47;p6"/>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8" name="Google Shape;48;p6"/>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2" name="Google Shape;5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53" name="Google Shape;53;p7"/>
          <p:cNvGrpSpPr/>
          <p:nvPr/>
        </p:nvGrpSpPr>
        <p:grpSpPr>
          <a:xfrm>
            <a:off x="412900" y="268325"/>
            <a:ext cx="2658100" cy="100500"/>
            <a:chOff x="412900" y="344525"/>
            <a:chExt cx="2658100" cy="100500"/>
          </a:xfrm>
        </p:grpSpPr>
        <p:sp>
          <p:nvSpPr>
            <p:cNvPr id="54" name="Google Shape;54;p7"/>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55" name="Google Shape;55;p7"/>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56" name="Google Shape;56;p7"/>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60" name="Google Shape;60;p8"/>
          <p:cNvGrpSpPr/>
          <p:nvPr/>
        </p:nvGrpSpPr>
        <p:grpSpPr>
          <a:xfrm>
            <a:off x="3242950" y="1434375"/>
            <a:ext cx="2658100" cy="100500"/>
            <a:chOff x="412900" y="344525"/>
            <a:chExt cx="2658100" cy="100500"/>
          </a:xfrm>
        </p:grpSpPr>
        <p:sp>
          <p:nvSpPr>
            <p:cNvPr id="61" name="Google Shape;61;p8"/>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62" name="Google Shape;62;p8"/>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63" name="Google Shape;63;p8"/>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265500" y="17665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8" name="Google Shape;68;p9"/>
          <p:cNvSpPr txBox="1">
            <a:spLocks noGrp="1"/>
          </p:cNvSpPr>
          <p:nvPr>
            <p:ph type="subTitle" idx="1"/>
          </p:nvPr>
        </p:nvSpPr>
        <p:spPr>
          <a:xfrm>
            <a:off x="265500" y="33364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9" name="Google Shape;6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70" name="Google Shape;70;p9"/>
          <p:cNvGrpSpPr/>
          <p:nvPr/>
        </p:nvGrpSpPr>
        <p:grpSpPr>
          <a:xfrm>
            <a:off x="959050" y="416300"/>
            <a:ext cx="2658100" cy="100500"/>
            <a:chOff x="412900" y="344525"/>
            <a:chExt cx="2658100" cy="100500"/>
          </a:xfrm>
        </p:grpSpPr>
        <p:sp>
          <p:nvSpPr>
            <p:cNvPr id="71" name="Google Shape;71;p9"/>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72" name="Google Shape;72;p9"/>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73" name="Google Shape;73;p9"/>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10"/>
          <p:cNvSpPr/>
          <p:nvPr userDrawn="1"/>
        </p:nvSpPr>
        <p:spPr>
          <a:xfrm>
            <a:off x="-6150" y="4154375"/>
            <a:ext cx="9156300" cy="10236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body" idx="1"/>
          </p:nvPr>
        </p:nvSpPr>
        <p:spPr>
          <a:xfrm>
            <a:off x="1572600" y="4154375"/>
            <a:ext cx="5998800" cy="605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800"/>
              <a:buNone/>
              <a:defRPr/>
            </a:lvl1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63F8C"/>
              </a:buClr>
              <a:buSzPts val="2800"/>
              <a:buFont typeface="Proxima Nova"/>
              <a:buNone/>
              <a:defRPr sz="2800" b="1">
                <a:solidFill>
                  <a:srgbClr val="263F8C"/>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marL="914400" lvl="1"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2pPr>
            <a:lvl3pPr marL="1371600" lvl="2"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3pPr>
            <a:lvl4pPr marL="1828800" lvl="3"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4pPr>
            <a:lvl5pPr marL="2286000" lvl="4"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5pPr>
            <a:lvl6pPr marL="2743200" lvl="5"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6pPr>
            <a:lvl7pPr marL="3200400" lvl="6"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7pPr>
            <a:lvl8pPr marL="3657600" lvl="7"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8pPr>
            <a:lvl9pPr marL="4114800" lvl="8"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lvl1pPr>
            <a:lvl2pPr lvl="1" algn="r">
              <a:buNone/>
              <a:defRPr sz="1000"/>
            </a:lvl2pPr>
            <a:lvl3pPr lvl="2" algn="r">
              <a:buNone/>
              <a:defRPr sz="1000"/>
            </a:lvl3pPr>
            <a:lvl4pPr lvl="3" algn="r">
              <a:buNone/>
              <a:defRPr sz="1000"/>
            </a:lvl4pPr>
            <a:lvl5pPr lvl="4" algn="r">
              <a:buNone/>
              <a:defRPr sz="1000"/>
            </a:lvl5pPr>
            <a:lvl6pPr lvl="5" algn="r">
              <a:buNone/>
              <a:defRPr sz="1000"/>
            </a:lvl6pPr>
            <a:lvl7pPr lvl="6" algn="r">
              <a:buNone/>
              <a:defRPr sz="1000"/>
            </a:lvl7pPr>
            <a:lvl8pPr lvl="7" algn="r">
              <a:buNone/>
              <a:defRPr sz="1000"/>
            </a:lvl8pPr>
            <a:lvl9pPr lvl="8" algn="r">
              <a:buNone/>
              <a:defRPr sz="1000"/>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s://educate.iowa.gov/pk-12/special-education/programs-services/achieve#new-in-achieve:~:text=Back%20to%20top-,Training%20%26%20Resources,-List%20items%20for"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hyperlink" Target="https://docs.google.com/document/d/18uF3JKblie3lW7VtBao0yWdAfXWtyxxwyPZtAgKAQvs/edit?tab=t.0"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mailto:marie.conklin@iowa.gov" TargetMode="External"/><Relationship Id="rId7" Type="http://schemas.openxmlformats.org/officeDocument/2006/relationships/image" Target="../media/image75.png"/><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hyperlink" Target="https://links-1.govdelivery.com/CL0/https:/idoe.zoom.us/j/82088108163?pwd=yrW1pXaXrKqjxRCPWGyVODhcqHc7wQ.1&amp;utm_medium=email&amp;utm_source=govdelivery/1/010001990c6d03f5-526cc7f6-58f1-4db1-82c4-0147e8b223f3-000000/w0RDC1Kdl8QrzmuF__OpGXNLezwuWtYGIbEDi9nQQ40=421" TargetMode="External"/><Relationship Id="rId5" Type="http://schemas.openxmlformats.org/officeDocument/2006/relationships/hyperlink" Target="mailto:rose.cartee@iowa.gov" TargetMode="External"/><Relationship Id="rId4" Type="http://schemas.openxmlformats.org/officeDocument/2006/relationships/hyperlink" Target="https://links-1.govdelivery.com/CL0/https:/idoe.zoom.us/j/83820077149?pwd=lbobW4wGHi3bZlRVntlNEXNDdU89Zf.1&amp;utm_medium=email&amp;utm_source=govdelivery/1/010001990c6d03f5-526cc7f6-58f1-4db1-82c4-0147e8b223f3-000000/Mce4ZjiT0UpuZaCP1oN7WeODlZiCa-tYV3Hs3RtyJmI=421"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idoe.zoom.us/s/89964031000" TargetMode="External"/><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ctrTitle"/>
          </p:nvPr>
        </p:nvSpPr>
        <p:spPr>
          <a:xfrm>
            <a:off x="311704" y="18113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rgbClr val="263F8C"/>
                </a:solidFill>
                <a:effectLst>
                  <a:outerShdw blurRad="38100" dist="38100" dir="2700000" algn="tl">
                    <a:srgbClr val="000000">
                      <a:alpha val="43137"/>
                    </a:srgbClr>
                  </a:outerShdw>
                </a:effectLst>
                <a:latin typeface="Proxima Nova Rg" panose="02000506030000020004" pitchFamily="2" charset="0"/>
              </a:rPr>
              <a:t>ACHIEVE FBA/BIP </a:t>
            </a:r>
            <a:r>
              <a:rPr lang="en" sz="4800" dirty="0">
                <a:effectLst>
                  <a:outerShdw blurRad="38100" dist="38100" dir="2700000" algn="tl">
                    <a:srgbClr val="000000">
                      <a:alpha val="43137"/>
                    </a:srgbClr>
                  </a:outerShdw>
                </a:effectLst>
                <a:latin typeface="Proxima Nova Rg" panose="02000506030000020004" pitchFamily="2" charset="0"/>
              </a:rPr>
              <a:t>Updates</a:t>
            </a:r>
            <a:endParaRPr sz="4800" dirty="0">
              <a:solidFill>
                <a:srgbClr val="263F8C"/>
              </a:solidFill>
              <a:effectLst>
                <a:outerShdw blurRad="38100" dist="38100" dir="2700000" algn="tl">
                  <a:srgbClr val="000000">
                    <a:alpha val="43137"/>
                  </a:srgbClr>
                </a:outerShdw>
              </a:effectLst>
              <a:latin typeface="Proxima Nova Rg" panose="02000506030000020004" pitchFamily="2" charset="0"/>
            </a:endParaRPr>
          </a:p>
          <a:p>
            <a:pPr marL="0" lvl="0" indent="0" algn="ctr" rtl="0">
              <a:spcBef>
                <a:spcPts val="0"/>
              </a:spcBef>
              <a:spcAft>
                <a:spcPts val="0"/>
              </a:spcAft>
              <a:buNone/>
            </a:pPr>
            <a:r>
              <a:rPr lang="en" sz="3300" dirty="0">
                <a:solidFill>
                  <a:srgbClr val="263F8C"/>
                </a:solidFill>
                <a:latin typeface="Proxima Nova Rg" panose="02000506030000020004" pitchFamily="2" charset="0"/>
              </a:rPr>
              <a:t>Coming September 2025</a:t>
            </a:r>
            <a:endParaRPr sz="3300" dirty="0">
              <a:solidFill>
                <a:srgbClr val="263F8C"/>
              </a:solidFill>
              <a:latin typeface="Proxima Nova Rg" panose="020005060300000200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2" name="Google Shape;172;p24" descr="IEP Draft/Amendment - PLAAFP: New required prompts for FBA and BIP are displayed when Social Emotional Behavior is selected as a special factor."/>
          <p:cNvPicPr preferRelativeResize="0"/>
          <p:nvPr/>
        </p:nvPicPr>
        <p:blipFill>
          <a:blip r:embed="rId3">
            <a:alphaModFix/>
          </a:blip>
          <a:stretch>
            <a:fillRect/>
          </a:stretch>
        </p:blipFill>
        <p:spPr>
          <a:xfrm>
            <a:off x="1533525" y="1121600"/>
            <a:ext cx="6076950" cy="3228975"/>
          </a:xfrm>
          <a:prstGeom prst="rect">
            <a:avLst/>
          </a:prstGeom>
          <a:noFill/>
          <a:ln w="9525" cap="flat" cmpd="sng">
            <a:solidFill>
              <a:schemeClr val="dk2"/>
            </a:solidFill>
            <a:prstDash val="solid"/>
            <a:round/>
            <a:headEnd type="none" w="sm" len="sm"/>
            <a:tailEnd type="none" w="sm" len="sm"/>
          </a:ln>
        </p:spPr>
      </p:pic>
      <p:sp>
        <p:nvSpPr>
          <p:cNvPr id="170" name="Google Shape;17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PLAAFP Display (No Finalized FBA)</a:t>
            </a:r>
            <a:endParaRPr>
              <a:latin typeface="Proxima Nova Rg" panose="02000506030000020004"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3" name="Picture 2" descr="Functional Behavior Assessment prompts on PLAAFP">
            <a:extLst>
              <a:ext uri="{FF2B5EF4-FFF2-40B4-BE49-F238E27FC236}">
                <a16:creationId xmlns:a16="http://schemas.microsoft.com/office/drawing/2014/main" id="{FEE79AB1-D424-428F-879F-CD314CCF5BD6}"/>
              </a:ext>
            </a:extLst>
          </p:cNvPr>
          <p:cNvPicPr>
            <a:picLocks noChangeAspect="1"/>
          </p:cNvPicPr>
          <p:nvPr/>
        </p:nvPicPr>
        <p:blipFill>
          <a:blip r:embed="rId3"/>
          <a:stretch>
            <a:fillRect/>
          </a:stretch>
        </p:blipFill>
        <p:spPr>
          <a:xfrm>
            <a:off x="1243295" y="1105535"/>
            <a:ext cx="6657409" cy="2932430"/>
          </a:xfrm>
          <a:prstGeom prst="rect">
            <a:avLst/>
          </a:prstGeom>
        </p:spPr>
      </p:pic>
      <p:sp>
        <p:nvSpPr>
          <p:cNvPr id="177" name="Google Shape;17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PLAAFP Display (Finalized FBA)</a:t>
            </a:r>
            <a:endParaRPr>
              <a:latin typeface="Proxima Nova Rg" panose="02000506030000020004"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3" name="Picture 2" descr="Teams can be created using the Team Management tool&#10;">
            <a:extLst>
              <a:ext uri="{FF2B5EF4-FFF2-40B4-BE49-F238E27FC236}">
                <a16:creationId xmlns:a16="http://schemas.microsoft.com/office/drawing/2014/main" id="{B4EE11C6-25B3-405E-A082-D7C62587A6F4}"/>
              </a:ext>
            </a:extLst>
          </p:cNvPr>
          <p:cNvPicPr>
            <a:picLocks noChangeAspect="1"/>
          </p:cNvPicPr>
          <p:nvPr/>
        </p:nvPicPr>
        <p:blipFill>
          <a:blip r:embed="rId3"/>
          <a:stretch>
            <a:fillRect/>
          </a:stretch>
        </p:blipFill>
        <p:spPr>
          <a:xfrm>
            <a:off x="886648" y="1034461"/>
            <a:ext cx="7370703" cy="3664014"/>
          </a:xfrm>
          <a:prstGeom prst="rect">
            <a:avLst/>
          </a:prstGeom>
        </p:spPr>
      </p:pic>
      <p:sp>
        <p:nvSpPr>
          <p:cNvPr id="185" name="Google Shape;18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Creating A New Team</a:t>
            </a:r>
            <a:endParaRPr>
              <a:latin typeface="Proxima Nova Rg" panose="02000506030000020004"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94"/>
        <p:cNvGrpSpPr/>
        <p:nvPr/>
      </p:nvGrpSpPr>
      <p:grpSpPr>
        <a:xfrm>
          <a:off x="0" y="0"/>
          <a:ext cx="0" cy="0"/>
          <a:chOff x="0" y="0"/>
          <a:chExt cx="0" cy="0"/>
        </a:xfrm>
      </p:grpSpPr>
      <p:pic>
        <p:nvPicPr>
          <p:cNvPr id="3" name="Picture 2" descr="Team Management tool">
            <a:extLst>
              <a:ext uri="{FF2B5EF4-FFF2-40B4-BE49-F238E27FC236}">
                <a16:creationId xmlns:a16="http://schemas.microsoft.com/office/drawing/2014/main" id="{036D991E-D159-4E78-A432-715527140639}"/>
              </a:ext>
            </a:extLst>
          </p:cNvPr>
          <p:cNvPicPr>
            <a:picLocks noChangeAspect="1"/>
          </p:cNvPicPr>
          <p:nvPr/>
        </p:nvPicPr>
        <p:blipFill>
          <a:blip r:embed="rId3"/>
          <a:stretch>
            <a:fillRect/>
          </a:stretch>
        </p:blipFill>
        <p:spPr>
          <a:xfrm>
            <a:off x="450747" y="1089330"/>
            <a:ext cx="8242506" cy="3609145"/>
          </a:xfrm>
          <a:prstGeom prst="rect">
            <a:avLst/>
          </a:prstGeom>
        </p:spPr>
      </p:pic>
      <p:sp>
        <p:nvSpPr>
          <p:cNvPr id="195" name="Google Shape;19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Naming A Team</a:t>
            </a:r>
            <a:endParaRPr>
              <a:latin typeface="Proxima Nova Rg" panose="02000506030000020004"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02"/>
        <p:cNvGrpSpPr/>
        <p:nvPr/>
      </p:nvGrpSpPr>
      <p:grpSpPr>
        <a:xfrm>
          <a:off x="0" y="0"/>
          <a:ext cx="0" cy="0"/>
          <a:chOff x="0" y="0"/>
          <a:chExt cx="0" cy="0"/>
        </a:xfrm>
      </p:grpSpPr>
      <p:pic>
        <p:nvPicPr>
          <p:cNvPr id="3" name="Picture 2" descr="Team Management Tool">
            <a:extLst>
              <a:ext uri="{FF2B5EF4-FFF2-40B4-BE49-F238E27FC236}">
                <a16:creationId xmlns:a16="http://schemas.microsoft.com/office/drawing/2014/main" id="{BAF356BA-C2C1-41BE-8435-D35644FE5BEF}"/>
              </a:ext>
            </a:extLst>
          </p:cNvPr>
          <p:cNvPicPr>
            <a:picLocks noChangeAspect="1"/>
          </p:cNvPicPr>
          <p:nvPr/>
        </p:nvPicPr>
        <p:blipFill>
          <a:blip r:embed="rId3"/>
          <a:stretch>
            <a:fillRect/>
          </a:stretch>
        </p:blipFill>
        <p:spPr>
          <a:xfrm>
            <a:off x="194692" y="1339288"/>
            <a:ext cx="8754615" cy="3359187"/>
          </a:xfrm>
          <a:prstGeom prst="rect">
            <a:avLst/>
          </a:prstGeom>
        </p:spPr>
      </p:pic>
      <p:sp>
        <p:nvSpPr>
          <p:cNvPr id="203" name="Google Shape;20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Adding Team Members</a:t>
            </a:r>
            <a:endParaRPr>
              <a:latin typeface="Proxima Nova Rg" panose="02000506030000020004"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10"/>
        <p:cNvGrpSpPr/>
        <p:nvPr/>
      </p:nvGrpSpPr>
      <p:grpSpPr>
        <a:xfrm>
          <a:off x="0" y="0"/>
          <a:ext cx="0" cy="0"/>
          <a:chOff x="0" y="0"/>
          <a:chExt cx="0" cy="0"/>
        </a:xfrm>
      </p:grpSpPr>
      <p:pic>
        <p:nvPicPr>
          <p:cNvPr id="213" name="Google Shape;213;p29" descr="Adding team members to a team"/>
          <p:cNvPicPr preferRelativeResize="0"/>
          <p:nvPr/>
        </p:nvPicPr>
        <p:blipFill>
          <a:blip r:embed="rId3">
            <a:alphaModFix/>
          </a:blip>
          <a:stretch>
            <a:fillRect/>
          </a:stretch>
        </p:blipFill>
        <p:spPr>
          <a:xfrm>
            <a:off x="2381650" y="1104611"/>
            <a:ext cx="4380700" cy="3840125"/>
          </a:xfrm>
          <a:prstGeom prst="rect">
            <a:avLst/>
          </a:prstGeom>
          <a:noFill/>
          <a:ln w="9525" cap="flat" cmpd="sng">
            <a:solidFill>
              <a:srgbClr val="000000"/>
            </a:solidFill>
            <a:prstDash val="solid"/>
            <a:miter lim="8000"/>
            <a:headEnd type="none" w="sm" len="sm"/>
            <a:tailEnd type="none" w="sm" len="sm"/>
          </a:ln>
        </p:spPr>
      </p:pic>
      <p:sp>
        <p:nvSpPr>
          <p:cNvPr id="211" name="Google Shape;21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Adding Members to the List</a:t>
            </a:r>
            <a:endParaRPr>
              <a:latin typeface="Proxima Nova Rg" panose="02000506030000020004"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3" name="Picture 2" descr="Selecting a team during an FBA">
            <a:extLst>
              <a:ext uri="{FF2B5EF4-FFF2-40B4-BE49-F238E27FC236}">
                <a16:creationId xmlns:a16="http://schemas.microsoft.com/office/drawing/2014/main" id="{B1CCBDD5-1B60-4C39-9BA9-9415BEDECAFF}"/>
              </a:ext>
            </a:extLst>
          </p:cNvPr>
          <p:cNvPicPr>
            <a:picLocks noChangeAspect="1"/>
          </p:cNvPicPr>
          <p:nvPr/>
        </p:nvPicPr>
        <p:blipFill>
          <a:blip r:embed="rId3"/>
          <a:stretch>
            <a:fillRect/>
          </a:stretch>
        </p:blipFill>
        <p:spPr>
          <a:xfrm>
            <a:off x="1368274" y="1083234"/>
            <a:ext cx="6407451" cy="3615241"/>
          </a:xfrm>
          <a:prstGeom prst="rect">
            <a:avLst/>
          </a:prstGeom>
        </p:spPr>
      </p:pic>
      <p:sp>
        <p:nvSpPr>
          <p:cNvPr id="218" name="Google Shape;21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Selecting a Team</a:t>
            </a:r>
            <a:endParaRPr>
              <a:latin typeface="Proxima Nova Rg" panose="02000506030000020004"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25"/>
        <p:cNvGrpSpPr/>
        <p:nvPr/>
      </p:nvGrpSpPr>
      <p:grpSpPr>
        <a:xfrm>
          <a:off x="0" y="0"/>
          <a:ext cx="0" cy="0"/>
          <a:chOff x="0" y="0"/>
          <a:chExt cx="0" cy="0"/>
        </a:xfrm>
      </p:grpSpPr>
      <p:pic>
        <p:nvPicPr>
          <p:cNvPr id="228" name="Google Shape;228;p31" descr="Removing a team member"/>
          <p:cNvPicPr preferRelativeResize="0"/>
          <p:nvPr/>
        </p:nvPicPr>
        <p:blipFill>
          <a:blip r:embed="rId3">
            <a:alphaModFix/>
          </a:blip>
          <a:stretch>
            <a:fillRect/>
          </a:stretch>
        </p:blipFill>
        <p:spPr>
          <a:xfrm>
            <a:off x="155850" y="1786175"/>
            <a:ext cx="8832300" cy="1571141"/>
          </a:xfrm>
          <a:prstGeom prst="rect">
            <a:avLst/>
          </a:prstGeom>
          <a:noFill/>
          <a:ln w="9525" cap="flat" cmpd="sng">
            <a:solidFill>
              <a:srgbClr val="000000"/>
            </a:solidFill>
            <a:prstDash val="solid"/>
            <a:miter lim="8000"/>
            <a:headEnd type="none" w="sm" len="sm"/>
            <a:tailEnd type="none" w="sm" len="sm"/>
          </a:ln>
        </p:spPr>
      </p:pic>
      <p:sp>
        <p:nvSpPr>
          <p:cNvPr id="226" name="Google Shape;22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Removing Team Members From A Team</a:t>
            </a:r>
            <a:endParaRPr>
              <a:latin typeface="Proxima Nova Rg" panose="02000506030000020004"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6" name="Google Shape;236;p32" descr="Removing a team member who is not in ACHIEVE"/>
          <p:cNvPicPr preferRelativeResize="0"/>
          <p:nvPr/>
        </p:nvPicPr>
        <p:blipFill>
          <a:blip r:embed="rId3">
            <a:alphaModFix/>
          </a:blip>
          <a:stretch>
            <a:fillRect/>
          </a:stretch>
        </p:blipFill>
        <p:spPr>
          <a:xfrm>
            <a:off x="2888700" y="3160038"/>
            <a:ext cx="5943600" cy="1028700"/>
          </a:xfrm>
          <a:prstGeom prst="rect">
            <a:avLst/>
          </a:prstGeom>
          <a:noFill/>
          <a:ln w="12700" cap="flat" cmpd="sng">
            <a:solidFill>
              <a:srgbClr val="000000"/>
            </a:solidFill>
            <a:prstDash val="solid"/>
            <a:miter lim="8000"/>
            <a:headEnd type="none" w="sm" len="sm"/>
            <a:tailEnd type="none" w="sm" len="sm"/>
          </a:ln>
        </p:spPr>
      </p:pic>
      <p:sp>
        <p:nvSpPr>
          <p:cNvPr id="238" name="Google Shape;238;p32"/>
          <p:cNvSpPr/>
          <p:nvPr/>
        </p:nvSpPr>
        <p:spPr>
          <a:xfrm>
            <a:off x="566050" y="3160038"/>
            <a:ext cx="1807500" cy="814362"/>
          </a:xfrm>
          <a:prstGeom prst="rightArrow">
            <a:avLst>
              <a:gd name="adj1" fmla="val 50000"/>
              <a:gd name="adj2" fmla="val 50000"/>
            </a:avLst>
          </a:prstGeom>
          <a:solidFill>
            <a:schemeClr val="lt1"/>
          </a:solidFill>
          <a:ln w="28575"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solidFill>
                  <a:srgbClr val="263F8C"/>
                </a:solidFill>
                <a:latin typeface="Proxima Nova Rg" panose="02000506030000020004" pitchFamily="2" charset="0"/>
                <a:ea typeface="Proxima Nova"/>
                <a:cs typeface="Proxima Nova"/>
                <a:sym typeface="Proxima Nova"/>
              </a:rPr>
              <a:t>Deleting or Editing</a:t>
            </a:r>
            <a:endParaRPr sz="1300" dirty="0">
              <a:solidFill>
                <a:srgbClr val="263F8C"/>
              </a:solidFill>
              <a:latin typeface="Proxima Nova Rg" panose="02000506030000020004" pitchFamily="2" charset="0"/>
              <a:ea typeface="Proxima Nova"/>
              <a:cs typeface="Proxima Nova"/>
              <a:sym typeface="Proxima Nova"/>
            </a:endParaRPr>
          </a:p>
        </p:txBody>
      </p:sp>
      <p:pic>
        <p:nvPicPr>
          <p:cNvPr id="235" name="Google Shape;235;p32" descr="Adding team member who is not in ACHIEVE"/>
          <p:cNvPicPr preferRelativeResize="0"/>
          <p:nvPr/>
        </p:nvPicPr>
        <p:blipFill>
          <a:blip r:embed="rId4">
            <a:alphaModFix/>
          </a:blip>
          <a:stretch>
            <a:fillRect/>
          </a:stretch>
        </p:blipFill>
        <p:spPr>
          <a:xfrm>
            <a:off x="2888700" y="1285400"/>
            <a:ext cx="5943600" cy="1400175"/>
          </a:xfrm>
          <a:prstGeom prst="rect">
            <a:avLst/>
          </a:prstGeom>
          <a:noFill/>
          <a:ln w="12700" cap="flat" cmpd="sng">
            <a:solidFill>
              <a:srgbClr val="000000"/>
            </a:solidFill>
            <a:prstDash val="solid"/>
            <a:miter lim="8000"/>
            <a:headEnd type="none" w="sm" len="sm"/>
            <a:tailEnd type="none" w="sm" len="sm"/>
          </a:ln>
        </p:spPr>
      </p:pic>
      <p:sp>
        <p:nvSpPr>
          <p:cNvPr id="237" name="Google Shape;237;p32"/>
          <p:cNvSpPr/>
          <p:nvPr/>
        </p:nvSpPr>
        <p:spPr>
          <a:xfrm>
            <a:off x="485575" y="1285400"/>
            <a:ext cx="1807500" cy="780325"/>
          </a:xfrm>
          <a:prstGeom prst="rightArrow">
            <a:avLst>
              <a:gd name="adj1" fmla="val 50000"/>
              <a:gd name="adj2" fmla="val 50000"/>
            </a:avLst>
          </a:prstGeom>
          <a:solidFill>
            <a:schemeClr val="lt1"/>
          </a:solidFill>
          <a:ln w="28575"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solidFill>
                  <a:srgbClr val="263F8C"/>
                </a:solidFill>
                <a:latin typeface="Proxima Nova Rg" panose="02000506030000020004" pitchFamily="2" charset="0"/>
                <a:ea typeface="Proxima Nova"/>
                <a:cs typeface="Proxima Nova"/>
                <a:sym typeface="Proxima Nova"/>
              </a:rPr>
              <a:t>Adding</a:t>
            </a:r>
            <a:endParaRPr sz="1800" dirty="0">
              <a:solidFill>
                <a:srgbClr val="263F8C"/>
              </a:solidFill>
              <a:latin typeface="Proxima Nova Rg" panose="02000506030000020004" pitchFamily="2" charset="0"/>
              <a:ea typeface="Proxima Nova"/>
              <a:cs typeface="Proxima Nova"/>
              <a:sym typeface="Proxima Nova"/>
            </a:endParaRPr>
          </a:p>
        </p:txBody>
      </p:sp>
      <p:sp>
        <p:nvSpPr>
          <p:cNvPr id="233" name="Google Shape;23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Managing Non-ACHIEVE Team Members</a:t>
            </a:r>
            <a:endParaRPr>
              <a:latin typeface="Proxima Nova Rg" panose="02000506030000020004"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3" name="Picture 2" descr="FBA - Assessment Details: Supporting documents may continue to be uploaded while completing an FBA">
            <a:extLst>
              <a:ext uri="{FF2B5EF4-FFF2-40B4-BE49-F238E27FC236}">
                <a16:creationId xmlns:a16="http://schemas.microsoft.com/office/drawing/2014/main" id="{A368D5F9-179D-47C4-9617-FD770E209A47}"/>
              </a:ext>
            </a:extLst>
          </p:cNvPr>
          <p:cNvPicPr>
            <a:picLocks noChangeAspect="1"/>
          </p:cNvPicPr>
          <p:nvPr/>
        </p:nvPicPr>
        <p:blipFill>
          <a:blip r:embed="rId3"/>
          <a:stretch>
            <a:fillRect/>
          </a:stretch>
        </p:blipFill>
        <p:spPr>
          <a:xfrm>
            <a:off x="395878" y="1107350"/>
            <a:ext cx="8352244" cy="3761558"/>
          </a:xfrm>
          <a:prstGeom prst="rect">
            <a:avLst/>
          </a:prstGeom>
          <a:ln>
            <a:solidFill>
              <a:schemeClr val="tx1"/>
            </a:solidFill>
          </a:ln>
        </p:spPr>
      </p:pic>
      <p:sp>
        <p:nvSpPr>
          <p:cNvPr id="243" name="Google Shape;24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Uploading Documentation</a:t>
            </a:r>
            <a:endParaRPr>
              <a:latin typeface="Proxima Nova Rg" panose="02000506030000020004"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16"/>
          <p:cNvSpPr/>
          <p:nvPr/>
        </p:nvSpPr>
        <p:spPr>
          <a:xfrm>
            <a:off x="4968475" y="1336925"/>
            <a:ext cx="2743200" cy="2743200"/>
          </a:xfrm>
          <a:prstGeom prst="ellipse">
            <a:avLst/>
          </a:prstGeom>
          <a:solidFill>
            <a:srgbClr val="F0B323"/>
          </a:solidFill>
          <a:ln w="28575"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dirty="0">
                <a:solidFill>
                  <a:srgbClr val="263F8C"/>
                </a:solidFill>
                <a:latin typeface="Proxima Nova Rg" panose="02000506030000020004" pitchFamily="2" charset="0"/>
                <a:ea typeface="Proxima Nova"/>
                <a:cs typeface="Proxima Nova"/>
                <a:sym typeface="Proxima Nova"/>
              </a:rPr>
              <a:t>Marie Conklin, M.Ed.</a:t>
            </a:r>
            <a:endParaRPr dirty="0">
              <a:solidFill>
                <a:srgbClr val="263F8C"/>
              </a:solidFill>
              <a:latin typeface="Proxima Nova Rg" panose="02000506030000020004" pitchFamily="2" charset="0"/>
              <a:ea typeface="Proxima Nova"/>
              <a:cs typeface="Proxima Nova"/>
              <a:sym typeface="Proxima Nova"/>
            </a:endParaRPr>
          </a:p>
        </p:txBody>
      </p:sp>
      <p:sp>
        <p:nvSpPr>
          <p:cNvPr id="111" name="Google Shape;111;p16"/>
          <p:cNvSpPr/>
          <p:nvPr/>
        </p:nvSpPr>
        <p:spPr>
          <a:xfrm>
            <a:off x="1432325" y="1368163"/>
            <a:ext cx="2743200" cy="2743200"/>
          </a:xfrm>
          <a:prstGeom prst="ellipse">
            <a:avLst/>
          </a:prstGeom>
          <a:solidFill>
            <a:srgbClr val="A8BADB"/>
          </a:solidFill>
          <a:ln w="28575"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9B2242"/>
                </a:solidFill>
                <a:latin typeface="Proxima Nova Rg" panose="02000506030000020004" pitchFamily="2" charset="0"/>
                <a:ea typeface="Proxima Nova"/>
                <a:cs typeface="Proxima Nova"/>
                <a:sym typeface="Proxima Nova"/>
              </a:rPr>
              <a:t>Rose Cartee, M.Ed., BCBA, LBA</a:t>
            </a:r>
            <a:endParaRPr dirty="0">
              <a:solidFill>
                <a:srgbClr val="9B2242"/>
              </a:solidFill>
              <a:latin typeface="Proxima Nova Rg" panose="02000506030000020004" pitchFamily="2" charset="0"/>
              <a:ea typeface="Proxima Nova"/>
              <a:cs typeface="Proxima Nova"/>
              <a:sym typeface="Proxima Nova"/>
            </a:endParaRPr>
          </a:p>
        </p:txBody>
      </p:sp>
      <p:sp>
        <p:nvSpPr>
          <p:cNvPr id="112" name="Google Shape;11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Introducing Today’s Speakers</a:t>
            </a:r>
            <a:endParaRPr dirty="0">
              <a:latin typeface="Proxima Nova Rg" panose="02000506030000020004"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aphicFrame>
        <p:nvGraphicFramePr>
          <p:cNvPr id="255" name="Google Shape;255;p34" descr="This table displays how an FBA created after a BIP was finalized will impact the system."/>
          <p:cNvGraphicFramePr/>
          <p:nvPr>
            <p:extLst>
              <p:ext uri="{D42A27DB-BD31-4B8C-83A1-F6EECF244321}">
                <p14:modId xmlns:p14="http://schemas.microsoft.com/office/powerpoint/2010/main" val="3358628964"/>
              </p:ext>
            </p:extLst>
          </p:nvPr>
        </p:nvGraphicFramePr>
        <p:xfrm>
          <a:off x="451125" y="3682975"/>
          <a:ext cx="8397900" cy="1336400"/>
        </p:xfrm>
        <a:graphic>
          <a:graphicData uri="http://schemas.openxmlformats.org/drawingml/2006/table">
            <a:tbl>
              <a:tblPr firstRow="1">
                <a:noFill/>
                <a:tableStyleId>{2C07131D-40B8-4C51-B030-1D3F3DB514FC}</a:tableStyleId>
              </a:tblPr>
              <a:tblGrid>
                <a:gridCol w="940600">
                  <a:extLst>
                    <a:ext uri="{9D8B030D-6E8A-4147-A177-3AD203B41FA5}">
                      <a16:colId xmlns:a16="http://schemas.microsoft.com/office/drawing/2014/main" val="20000"/>
                    </a:ext>
                  </a:extLst>
                </a:gridCol>
                <a:gridCol w="7457300">
                  <a:extLst>
                    <a:ext uri="{9D8B030D-6E8A-4147-A177-3AD203B41FA5}">
                      <a16:colId xmlns:a16="http://schemas.microsoft.com/office/drawing/2014/main" val="20001"/>
                    </a:ext>
                  </a:extLst>
                </a:gridCol>
              </a:tblGrid>
              <a:tr h="1336400">
                <a:tc>
                  <a:txBody>
                    <a:bodyPr/>
                    <a:lstStyle/>
                    <a:p>
                      <a:pPr marL="0" lvl="0" indent="0" algn="l" rtl="0">
                        <a:spcBef>
                          <a:spcPts val="0"/>
                        </a:spcBef>
                        <a:spcAft>
                          <a:spcPts val="0"/>
                        </a:spcAft>
                        <a:buNone/>
                      </a:pPr>
                      <a:r>
                        <a:rPr lang="en" sz="1300" b="1" dirty="0">
                          <a:latin typeface="Proxima Nova Rg" panose="02000506030000020004" pitchFamily="2" charset="0"/>
                        </a:rPr>
                        <a:t>FBA Created After Finalized BIP</a:t>
                      </a:r>
                      <a:endParaRPr sz="1300" b="1" dirty="0">
                        <a:latin typeface="Proxima Nova Rg" panose="02000506030000020004" pitchFamily="2" charset="0"/>
                      </a:endParaRPr>
                    </a:p>
                  </a:txBody>
                  <a:tcPr marL="91425" marR="91425" marT="91425" marB="91425"/>
                </a:tc>
                <a:tc>
                  <a:txBody>
                    <a:bodyPr/>
                    <a:lstStyle/>
                    <a:p>
                      <a:pPr marL="0" lvl="0" indent="0" algn="l" rtl="0">
                        <a:lnSpc>
                          <a:spcPct val="115000"/>
                        </a:lnSpc>
                        <a:spcBef>
                          <a:spcPts val="0"/>
                        </a:spcBef>
                        <a:spcAft>
                          <a:spcPts val="0"/>
                        </a:spcAft>
                        <a:buNone/>
                      </a:pPr>
                      <a:r>
                        <a:rPr lang="en" sz="1100" dirty="0">
                          <a:solidFill>
                            <a:schemeClr val="dk1"/>
                          </a:solidFill>
                          <a:latin typeface="Proxima Nova Rg" panose="02000506030000020004" pitchFamily="2" charset="0"/>
                          <a:ea typeface="Montserrat"/>
                          <a:cs typeface="Montserrat"/>
                          <a:sym typeface="Montserrat"/>
                        </a:rPr>
                        <a:t>The BIP stepper of the IEP View page will pull over all the information from the FBA. In this scenario, a warning message is displayed on the BIP View page that states: “</a:t>
                      </a:r>
                      <a:r>
                        <a:rPr lang="en" sz="1100" i="1" dirty="0">
                          <a:solidFill>
                            <a:schemeClr val="dk1"/>
                          </a:solidFill>
                          <a:latin typeface="Proxima Nova Rg" panose="02000506030000020004" pitchFamily="2" charset="0"/>
                          <a:ea typeface="Montserrat"/>
                          <a:cs typeface="Montserrat"/>
                          <a:sym typeface="Montserrat"/>
                        </a:rPr>
                        <a:t>An FBA is currently in-progress. Content displayed on the BIP View below is subject to change until this FBA is finalized.”</a:t>
                      </a:r>
                      <a:endParaRPr sz="1100" i="1" dirty="0">
                        <a:solidFill>
                          <a:schemeClr val="dk1"/>
                        </a:solidFill>
                        <a:latin typeface="Proxima Nova Rg" panose="02000506030000020004" pitchFamily="2" charset="0"/>
                        <a:ea typeface="Montserrat"/>
                        <a:cs typeface="Montserrat"/>
                        <a:sym typeface="Montserrat"/>
                      </a:endParaRPr>
                    </a:p>
                    <a:p>
                      <a:pPr marL="0" lvl="0" indent="0" algn="l" rtl="0">
                        <a:lnSpc>
                          <a:spcPct val="115000"/>
                        </a:lnSpc>
                        <a:spcBef>
                          <a:spcPts val="1000"/>
                        </a:spcBef>
                        <a:spcAft>
                          <a:spcPts val="1000"/>
                        </a:spcAft>
                        <a:buNone/>
                      </a:pPr>
                      <a:r>
                        <a:rPr lang="en" sz="1100" dirty="0">
                          <a:solidFill>
                            <a:schemeClr val="dk1"/>
                          </a:solidFill>
                          <a:latin typeface="Proxima Nova Rg" panose="02000506030000020004" pitchFamily="2" charset="0"/>
                          <a:ea typeface="Montserrat"/>
                          <a:cs typeface="Montserrat"/>
                          <a:sym typeface="Montserrat"/>
                        </a:rPr>
                        <a:t>There will be a button to the </a:t>
                      </a:r>
                      <a:r>
                        <a:rPr lang="en" sz="1100" i="1" dirty="0">
                          <a:solidFill>
                            <a:schemeClr val="dk1"/>
                          </a:solidFill>
                          <a:latin typeface="Proxima Nova Rg" panose="02000506030000020004" pitchFamily="2" charset="0"/>
                          <a:ea typeface="Montserrat"/>
                          <a:cs typeface="Montserrat"/>
                          <a:sym typeface="Montserrat"/>
                        </a:rPr>
                        <a:t>PDF output </a:t>
                      </a:r>
                      <a:r>
                        <a:rPr lang="en" sz="1100" dirty="0">
                          <a:solidFill>
                            <a:schemeClr val="dk1"/>
                          </a:solidFill>
                          <a:latin typeface="Proxima Nova Rg" panose="02000506030000020004" pitchFamily="2" charset="0"/>
                          <a:ea typeface="Montserrat"/>
                          <a:cs typeface="Montserrat"/>
                          <a:sym typeface="Montserrat"/>
                        </a:rPr>
                        <a:t>for the most recently finalized BIP directly following the warning message.</a:t>
                      </a:r>
                      <a:endParaRPr dirty="0">
                        <a:latin typeface="Proxima Nova Rg" panose="02000506030000020004" pitchFamily="2" charset="0"/>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54" name="Google Shape;254;p34" descr="This table displays the first step while conducting a BIP review"/>
          <p:cNvGraphicFramePr/>
          <p:nvPr>
            <p:extLst>
              <p:ext uri="{D42A27DB-BD31-4B8C-83A1-F6EECF244321}">
                <p14:modId xmlns:p14="http://schemas.microsoft.com/office/powerpoint/2010/main" val="1381091958"/>
              </p:ext>
            </p:extLst>
          </p:nvPr>
        </p:nvGraphicFramePr>
        <p:xfrm>
          <a:off x="451125" y="885353"/>
          <a:ext cx="8397900" cy="2774319"/>
        </p:xfrm>
        <a:graphic>
          <a:graphicData uri="http://schemas.openxmlformats.org/drawingml/2006/table">
            <a:tbl>
              <a:tblPr firstRow="1">
                <a:noFill/>
                <a:tableStyleId>{2C07131D-40B8-4C51-B030-1D3F3DB514FC}</a:tableStyleId>
              </a:tblPr>
              <a:tblGrid>
                <a:gridCol w="940600">
                  <a:extLst>
                    <a:ext uri="{9D8B030D-6E8A-4147-A177-3AD203B41FA5}">
                      <a16:colId xmlns:a16="http://schemas.microsoft.com/office/drawing/2014/main" val="20000"/>
                    </a:ext>
                  </a:extLst>
                </a:gridCol>
                <a:gridCol w="2797975">
                  <a:extLst>
                    <a:ext uri="{9D8B030D-6E8A-4147-A177-3AD203B41FA5}">
                      <a16:colId xmlns:a16="http://schemas.microsoft.com/office/drawing/2014/main" val="20001"/>
                    </a:ext>
                  </a:extLst>
                </a:gridCol>
                <a:gridCol w="2559850">
                  <a:extLst>
                    <a:ext uri="{9D8B030D-6E8A-4147-A177-3AD203B41FA5}">
                      <a16:colId xmlns:a16="http://schemas.microsoft.com/office/drawing/2014/main" val="20002"/>
                    </a:ext>
                  </a:extLst>
                </a:gridCol>
                <a:gridCol w="2099475">
                  <a:extLst>
                    <a:ext uri="{9D8B030D-6E8A-4147-A177-3AD203B41FA5}">
                      <a16:colId xmlns:a16="http://schemas.microsoft.com/office/drawing/2014/main" val="20003"/>
                    </a:ext>
                  </a:extLst>
                </a:gridCol>
              </a:tblGrid>
              <a:tr h="571900">
                <a:tc>
                  <a:txBody>
                    <a:bodyPr/>
                    <a:lstStyle/>
                    <a:p>
                      <a:pPr marL="0" lvl="0" indent="0" algn="l" rtl="0">
                        <a:spcBef>
                          <a:spcPts val="0"/>
                        </a:spcBef>
                        <a:spcAft>
                          <a:spcPts val="0"/>
                        </a:spcAft>
                        <a:buNone/>
                      </a:pPr>
                      <a:r>
                        <a:rPr lang="en" dirty="0">
                          <a:solidFill>
                            <a:schemeClr val="lt1"/>
                          </a:solidFill>
                          <a:latin typeface="Proxima Nova Rg" panose="02000506030000020004" pitchFamily="2" charset="0"/>
                        </a:rPr>
                        <a:t>Status</a:t>
                      </a:r>
                      <a:endParaRPr dirty="0">
                        <a:solidFill>
                          <a:schemeClr val="lt1"/>
                        </a:solidFill>
                        <a:latin typeface="Proxima Nova Rg" panose="02000506030000020004" pitchFamily="2" charset="0"/>
                      </a:endParaRPr>
                    </a:p>
                  </a:txBody>
                  <a:tcPr marL="91425" marR="91425" marT="91425" marB="91425"/>
                </a:tc>
                <a:tc>
                  <a:txBody>
                    <a:bodyPr/>
                    <a:lstStyle/>
                    <a:p>
                      <a:pPr marL="0" lvl="0" indent="0" algn="l" rtl="0">
                        <a:spcBef>
                          <a:spcPts val="0"/>
                        </a:spcBef>
                        <a:spcAft>
                          <a:spcPts val="0"/>
                        </a:spcAft>
                        <a:buNone/>
                      </a:pPr>
                      <a:r>
                        <a:rPr lang="en" b="1">
                          <a:latin typeface="Proxima Nova Rg" panose="02000506030000020004" pitchFamily="2" charset="0"/>
                        </a:rPr>
                        <a:t>Draft FBA</a:t>
                      </a:r>
                      <a:endParaRPr b="1">
                        <a:latin typeface="Proxima Nova Rg" panose="02000506030000020004" pitchFamily="2" charset="0"/>
                      </a:endParaRPr>
                    </a:p>
                  </a:txBody>
                  <a:tcPr marL="91425" marR="91425" marT="91425" marB="91425"/>
                </a:tc>
                <a:tc>
                  <a:txBody>
                    <a:bodyPr/>
                    <a:lstStyle/>
                    <a:p>
                      <a:pPr marL="0" lvl="0" indent="0" algn="l" rtl="0">
                        <a:spcBef>
                          <a:spcPts val="0"/>
                        </a:spcBef>
                        <a:spcAft>
                          <a:spcPts val="0"/>
                        </a:spcAft>
                        <a:buNone/>
                      </a:pPr>
                      <a:r>
                        <a:rPr lang="en" b="1">
                          <a:latin typeface="Proxima Nova Rg" panose="02000506030000020004" pitchFamily="2" charset="0"/>
                        </a:rPr>
                        <a:t>Draft FBA with previous finalized FBA</a:t>
                      </a:r>
                      <a:endParaRPr b="1">
                        <a:latin typeface="Proxima Nova Rg" panose="02000506030000020004" pitchFamily="2" charset="0"/>
                      </a:endParaRPr>
                    </a:p>
                  </a:txBody>
                  <a:tcPr marL="91425" marR="91425" marT="91425" marB="91425"/>
                </a:tc>
                <a:tc>
                  <a:txBody>
                    <a:bodyPr/>
                    <a:lstStyle/>
                    <a:p>
                      <a:pPr marL="0" lvl="0" indent="0" algn="l" rtl="0">
                        <a:spcBef>
                          <a:spcPts val="0"/>
                        </a:spcBef>
                        <a:spcAft>
                          <a:spcPts val="0"/>
                        </a:spcAft>
                        <a:buNone/>
                      </a:pPr>
                      <a:r>
                        <a:rPr lang="en" b="1" dirty="0">
                          <a:latin typeface="Proxima Nova Rg" panose="02000506030000020004" pitchFamily="2" charset="0"/>
                        </a:rPr>
                        <a:t>No Draft; No previous finalized FBA</a:t>
                      </a:r>
                      <a:endParaRPr b="1" dirty="0">
                        <a:latin typeface="Proxima Nova Rg" panose="02000506030000020004" pitchFamily="2" charset="0"/>
                      </a:endParaRPr>
                    </a:p>
                  </a:txBody>
                  <a:tcPr marL="91425" marR="91425" marT="91425" marB="91425"/>
                </a:tc>
                <a:extLst>
                  <a:ext uri="{0D108BD9-81ED-4DB2-BD59-A6C34878D82A}">
                    <a16:rowId xmlns:a16="http://schemas.microsoft.com/office/drawing/2014/main" val="10000"/>
                  </a:ext>
                </a:extLst>
              </a:tr>
              <a:tr h="2138175">
                <a:tc>
                  <a:txBody>
                    <a:bodyPr/>
                    <a:lstStyle/>
                    <a:p>
                      <a:pPr marL="0" lvl="0" indent="0" algn="l" rtl="0">
                        <a:spcBef>
                          <a:spcPts val="0"/>
                        </a:spcBef>
                        <a:spcAft>
                          <a:spcPts val="0"/>
                        </a:spcAft>
                        <a:buNone/>
                      </a:pPr>
                      <a:r>
                        <a:rPr lang="en" sz="1300" b="1" dirty="0">
                          <a:latin typeface="Proxima Nova Rg" panose="02000506030000020004" pitchFamily="2" charset="0"/>
                        </a:rPr>
                        <a:t>Draft BIP</a:t>
                      </a:r>
                      <a:endParaRPr sz="1300" b="1" dirty="0">
                        <a:latin typeface="Proxima Nova Rg" panose="02000506030000020004" pitchFamily="2" charset="0"/>
                      </a:endParaRPr>
                    </a:p>
                  </a:txBody>
                  <a:tcPr marL="91425" marR="91425" marT="91425" marB="91425"/>
                </a:tc>
                <a:tc>
                  <a:txBody>
                    <a:bodyPr/>
                    <a:lstStyle/>
                    <a:p>
                      <a:pPr marL="0" lvl="0" indent="0" algn="l" rtl="0">
                        <a:lnSpc>
                          <a:spcPct val="115000"/>
                        </a:lnSpc>
                        <a:spcBef>
                          <a:spcPts val="0"/>
                        </a:spcBef>
                        <a:spcAft>
                          <a:spcPts val="0"/>
                        </a:spcAft>
                        <a:buNone/>
                      </a:pPr>
                      <a:r>
                        <a:rPr lang="en" sz="1000" dirty="0">
                          <a:solidFill>
                            <a:schemeClr val="dk1"/>
                          </a:solidFill>
                          <a:latin typeface="Proxima Nova Rg" panose="02000506030000020004" pitchFamily="2" charset="0"/>
                          <a:ea typeface="Montserrat"/>
                          <a:cs typeface="Montserrat"/>
                          <a:sym typeface="Montserrat"/>
                        </a:rPr>
                        <a:t>The BIP will pull over all the information from the FBA. </a:t>
                      </a:r>
                      <a:endParaRPr sz="1000" dirty="0">
                        <a:solidFill>
                          <a:schemeClr val="dk1"/>
                        </a:solidFill>
                        <a:latin typeface="Proxima Nova Rg" panose="02000506030000020004" pitchFamily="2" charset="0"/>
                        <a:ea typeface="Montserrat"/>
                        <a:cs typeface="Montserrat"/>
                        <a:sym typeface="Montserrat"/>
                      </a:endParaRPr>
                    </a:p>
                    <a:p>
                      <a:pPr marL="0" lvl="0" indent="0" algn="l" rtl="0">
                        <a:lnSpc>
                          <a:spcPct val="115000"/>
                        </a:lnSpc>
                        <a:spcBef>
                          <a:spcPts val="600"/>
                        </a:spcBef>
                        <a:spcAft>
                          <a:spcPts val="0"/>
                        </a:spcAft>
                        <a:buNone/>
                      </a:pPr>
                      <a:r>
                        <a:rPr lang="en" sz="1000" dirty="0">
                          <a:solidFill>
                            <a:schemeClr val="dk1"/>
                          </a:solidFill>
                          <a:latin typeface="Proxima Nova Rg" panose="02000506030000020004" pitchFamily="2" charset="0"/>
                          <a:ea typeface="Montserrat"/>
                          <a:cs typeface="Montserrat"/>
                          <a:sym typeface="Montserrat"/>
                        </a:rPr>
                        <a:t>The DRAFT BIP continues to reflect what is being written in the DRAFT FBA unless the DRAFT FBA record is deleted.</a:t>
                      </a:r>
                      <a:endParaRPr sz="1000" dirty="0">
                        <a:solidFill>
                          <a:schemeClr val="dk1"/>
                        </a:solidFill>
                        <a:latin typeface="Proxima Nova Rg" panose="02000506030000020004" pitchFamily="2" charset="0"/>
                        <a:ea typeface="Montserrat"/>
                        <a:cs typeface="Montserrat"/>
                        <a:sym typeface="Montserrat"/>
                      </a:endParaRPr>
                    </a:p>
                    <a:p>
                      <a:pPr marL="0" lvl="0" indent="0" algn="l" rtl="0">
                        <a:lnSpc>
                          <a:spcPct val="115000"/>
                        </a:lnSpc>
                        <a:spcBef>
                          <a:spcPts val="0"/>
                        </a:spcBef>
                        <a:spcAft>
                          <a:spcPts val="1000"/>
                        </a:spcAft>
                        <a:buNone/>
                      </a:pPr>
                      <a:r>
                        <a:rPr lang="en" sz="1000" dirty="0">
                          <a:solidFill>
                            <a:schemeClr val="dk1"/>
                          </a:solidFill>
                          <a:latin typeface="Proxima Nova Rg" panose="02000506030000020004" pitchFamily="2" charset="0"/>
                          <a:ea typeface="Montserrat"/>
                          <a:cs typeface="Montserrat"/>
                          <a:sym typeface="Montserrat"/>
                        </a:rPr>
                        <a:t>There is a warning message displayed on each substepper under the BIP stepper of the IEP that states: “</a:t>
                      </a:r>
                      <a:r>
                        <a:rPr lang="en" sz="1000" i="1" dirty="0">
                          <a:solidFill>
                            <a:schemeClr val="dk1"/>
                          </a:solidFill>
                          <a:latin typeface="Proxima Nova Rg" panose="02000506030000020004" pitchFamily="2" charset="0"/>
                          <a:ea typeface="Montserrat"/>
                          <a:cs typeface="Montserrat"/>
                          <a:sym typeface="Montserrat"/>
                        </a:rPr>
                        <a:t>An FBA is currently in-progress. Content displayed on the BIP below is subject to change until this FBA is finalized.</a:t>
                      </a:r>
                      <a:r>
                        <a:rPr lang="en" sz="1000" dirty="0">
                          <a:solidFill>
                            <a:schemeClr val="dk1"/>
                          </a:solidFill>
                          <a:latin typeface="Proxima Nova Rg" panose="02000506030000020004" pitchFamily="2" charset="0"/>
                          <a:ea typeface="Montserrat"/>
                          <a:cs typeface="Montserrat"/>
                          <a:sym typeface="Montserrat"/>
                        </a:rPr>
                        <a:t>”</a:t>
                      </a:r>
                      <a:endParaRPr sz="1000" dirty="0">
                        <a:latin typeface="Proxima Nova Rg" panose="02000506030000020004" pitchFamily="2" charset="0"/>
                      </a:endParaRPr>
                    </a:p>
                  </a:txBody>
                  <a:tcPr marL="91425" marR="91425" marT="91425" marB="91425"/>
                </a:tc>
                <a:tc>
                  <a:txBody>
                    <a:bodyPr/>
                    <a:lstStyle/>
                    <a:p>
                      <a:pPr marL="0" lvl="0" indent="0" algn="l" rtl="0">
                        <a:lnSpc>
                          <a:spcPct val="115000"/>
                        </a:lnSpc>
                        <a:spcBef>
                          <a:spcPts val="0"/>
                        </a:spcBef>
                        <a:spcAft>
                          <a:spcPts val="0"/>
                        </a:spcAft>
                        <a:buNone/>
                      </a:pPr>
                      <a:r>
                        <a:rPr lang="en" sz="1100" dirty="0">
                          <a:solidFill>
                            <a:schemeClr val="dk1"/>
                          </a:solidFill>
                          <a:latin typeface="Proxima Nova Rg" panose="02000506030000020004" pitchFamily="2" charset="0"/>
                          <a:ea typeface="Montserrat"/>
                          <a:cs typeface="Montserrat"/>
                          <a:sym typeface="Montserrat"/>
                        </a:rPr>
                        <a:t>The information from the finalized FBA is removed from the DRAFT BIP.</a:t>
                      </a:r>
                      <a:endParaRPr sz="1100" dirty="0">
                        <a:solidFill>
                          <a:schemeClr val="dk1"/>
                        </a:solidFill>
                        <a:latin typeface="Proxima Nova Rg" panose="02000506030000020004" pitchFamily="2" charset="0"/>
                        <a:ea typeface="Montserrat"/>
                        <a:cs typeface="Montserrat"/>
                        <a:sym typeface="Montserrat"/>
                      </a:endParaRPr>
                    </a:p>
                    <a:p>
                      <a:pPr marL="0" lvl="0" indent="0" algn="l" rtl="0">
                        <a:lnSpc>
                          <a:spcPct val="115000"/>
                        </a:lnSpc>
                        <a:spcBef>
                          <a:spcPts val="1000"/>
                        </a:spcBef>
                        <a:spcAft>
                          <a:spcPts val="0"/>
                        </a:spcAft>
                        <a:buNone/>
                      </a:pPr>
                      <a:r>
                        <a:rPr lang="en" sz="1100" dirty="0">
                          <a:solidFill>
                            <a:schemeClr val="dk1"/>
                          </a:solidFill>
                          <a:latin typeface="Proxima Nova Rg" panose="02000506030000020004" pitchFamily="2" charset="0"/>
                          <a:ea typeface="Montserrat"/>
                          <a:cs typeface="Montserrat"/>
                          <a:sym typeface="Montserrat"/>
                        </a:rPr>
                        <a:t>The information from the newly created DRAFT FBA is pulled over to the DRAFT BIP.</a:t>
                      </a:r>
                      <a:endParaRPr sz="1100" dirty="0">
                        <a:solidFill>
                          <a:schemeClr val="dk1"/>
                        </a:solidFill>
                        <a:latin typeface="Proxima Nova Rg" panose="02000506030000020004" pitchFamily="2" charset="0"/>
                        <a:ea typeface="Montserrat"/>
                        <a:cs typeface="Montserrat"/>
                        <a:sym typeface="Montserrat"/>
                      </a:endParaRPr>
                    </a:p>
                    <a:p>
                      <a:pPr marL="0" lvl="0" indent="0" algn="l" rtl="0">
                        <a:lnSpc>
                          <a:spcPct val="115000"/>
                        </a:lnSpc>
                        <a:spcBef>
                          <a:spcPts val="1000"/>
                        </a:spcBef>
                        <a:spcAft>
                          <a:spcPts val="1000"/>
                        </a:spcAft>
                        <a:buNone/>
                      </a:pPr>
                      <a:r>
                        <a:rPr lang="en" sz="1100" dirty="0">
                          <a:solidFill>
                            <a:schemeClr val="dk1"/>
                          </a:solidFill>
                          <a:latin typeface="Proxima Nova Rg" panose="02000506030000020004" pitchFamily="2" charset="0"/>
                          <a:ea typeface="Montserrat"/>
                          <a:cs typeface="Montserrat"/>
                          <a:sym typeface="Montserrat"/>
                        </a:rPr>
                        <a:t>The information in the DRAFT BIP continues to reflect what is being written in the DRAFT FBA unless the DRAFT FBA record is deleted.</a:t>
                      </a:r>
                      <a:endParaRPr dirty="0">
                        <a:latin typeface="Proxima Nova Rg" panose="02000506030000020004" pitchFamily="2" charset="0"/>
                      </a:endParaRPr>
                    </a:p>
                  </a:txBody>
                  <a:tcPr marL="91425" marR="91425" marT="91425" marB="91425"/>
                </a:tc>
                <a:tc>
                  <a:txBody>
                    <a:bodyPr/>
                    <a:lstStyle/>
                    <a:p>
                      <a:pPr marL="0" lvl="0" indent="0" algn="l" rtl="0">
                        <a:lnSpc>
                          <a:spcPct val="115000"/>
                        </a:lnSpc>
                        <a:spcBef>
                          <a:spcPts val="0"/>
                        </a:spcBef>
                        <a:spcAft>
                          <a:spcPts val="1000"/>
                        </a:spcAft>
                        <a:buNone/>
                      </a:pPr>
                      <a:r>
                        <a:rPr lang="en" sz="1100" dirty="0">
                          <a:solidFill>
                            <a:schemeClr val="dk1"/>
                          </a:solidFill>
                          <a:latin typeface="Proxima Nova Rg" panose="02000506030000020004" pitchFamily="2" charset="0"/>
                          <a:ea typeface="Montserrat"/>
                          <a:cs typeface="Montserrat"/>
                          <a:sym typeface="Montserrat"/>
                        </a:rPr>
                        <a:t>No information in the DRAFT BIP continues to reflect what is being written in the DRAFT FBA unless the DRAFT FBA record is deleted.</a:t>
                      </a:r>
                      <a:endParaRPr dirty="0">
                        <a:latin typeface="Proxima Nova Rg" panose="02000506030000020004" pitchFamily="2" charset="0"/>
                      </a:endParaRPr>
                    </a:p>
                  </a:txBody>
                  <a:tcPr marL="91425" marR="91425" marT="91425" marB="91425"/>
                </a:tc>
                <a:extLst>
                  <a:ext uri="{0D108BD9-81ED-4DB2-BD59-A6C34878D82A}">
                    <a16:rowId xmlns:a16="http://schemas.microsoft.com/office/drawing/2014/main" val="10001"/>
                  </a:ext>
                </a:extLst>
              </a:tr>
            </a:tbl>
          </a:graphicData>
        </a:graphic>
      </p:graphicFrame>
      <p:sp>
        <p:nvSpPr>
          <p:cNvPr id="253" name="Google Shape;253;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latin typeface="Proxima Nova Rg" panose="02000506030000020004" pitchFamily="2" charset="0"/>
              </a:rPr>
              <a:t>Considerations</a:t>
            </a:r>
            <a:endParaRPr sz="2500">
              <a:latin typeface="Proxima Nova Rg" panose="02000506030000020004"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roxima Nova Rg" panose="02000506030000020004" pitchFamily="2" charset="0"/>
              </a:rPr>
              <a:t>Updates to the Functional Behavior Assessment (FBA)</a:t>
            </a:r>
            <a:endParaRPr dirty="0">
              <a:latin typeface="Proxima Nova Rg" panose="02000506030000020004"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New FBA Management Section</a:t>
            </a:r>
            <a:endParaRPr dirty="0">
              <a:latin typeface="Proxima Nova Rg" panose="02000506030000020004" pitchFamily="2" charset="0"/>
            </a:endParaRPr>
          </a:p>
        </p:txBody>
      </p:sp>
      <p:pic>
        <p:nvPicPr>
          <p:cNvPr id="3" name="Picture 2" descr="Learner Management - Evaluation Stepper: New FBA Management card can be found on the Evaluation stepper">
            <a:extLst>
              <a:ext uri="{FF2B5EF4-FFF2-40B4-BE49-F238E27FC236}">
                <a16:creationId xmlns:a16="http://schemas.microsoft.com/office/drawing/2014/main" id="{7DB8AEF3-1DFC-4803-A00E-46A1DDC6E949}"/>
              </a:ext>
            </a:extLst>
          </p:cNvPr>
          <p:cNvPicPr>
            <a:picLocks noChangeAspect="1"/>
          </p:cNvPicPr>
          <p:nvPr/>
        </p:nvPicPr>
        <p:blipFill>
          <a:blip r:embed="rId3"/>
          <a:stretch>
            <a:fillRect/>
          </a:stretch>
        </p:blipFill>
        <p:spPr>
          <a:xfrm>
            <a:off x="1148799" y="1017725"/>
            <a:ext cx="6846401" cy="4017612"/>
          </a:xfrm>
          <a:prstGeom prst="rect">
            <a:avLst/>
          </a:prstGeom>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aphicFrame>
        <p:nvGraphicFramePr>
          <p:cNvPr id="278" name="Google Shape;278;p37"/>
          <p:cNvGraphicFramePr/>
          <p:nvPr>
            <p:extLst>
              <p:ext uri="{D42A27DB-BD31-4B8C-83A1-F6EECF244321}">
                <p14:modId xmlns:p14="http://schemas.microsoft.com/office/powerpoint/2010/main" val="3545696836"/>
              </p:ext>
            </p:extLst>
          </p:nvPr>
        </p:nvGraphicFramePr>
        <p:xfrm>
          <a:off x="122875" y="1017725"/>
          <a:ext cx="8709425" cy="3682605"/>
        </p:xfrm>
        <a:graphic>
          <a:graphicData uri="http://schemas.openxmlformats.org/drawingml/2006/table">
            <a:tbl>
              <a:tblPr firstRow="1">
                <a:noFill/>
                <a:tableStyleId>{2C07131D-40B8-4C51-B030-1D3F3DB514FC}</a:tableStyleId>
              </a:tblPr>
              <a:tblGrid>
                <a:gridCol w="1397750">
                  <a:extLst>
                    <a:ext uri="{9D8B030D-6E8A-4147-A177-3AD203B41FA5}">
                      <a16:colId xmlns:a16="http://schemas.microsoft.com/office/drawing/2014/main" val="20000"/>
                    </a:ext>
                  </a:extLst>
                </a:gridCol>
                <a:gridCol w="3402775">
                  <a:extLst>
                    <a:ext uri="{9D8B030D-6E8A-4147-A177-3AD203B41FA5}">
                      <a16:colId xmlns:a16="http://schemas.microsoft.com/office/drawing/2014/main" val="20001"/>
                    </a:ext>
                  </a:extLst>
                </a:gridCol>
                <a:gridCol w="3908900">
                  <a:extLst>
                    <a:ext uri="{9D8B030D-6E8A-4147-A177-3AD203B41FA5}">
                      <a16:colId xmlns:a16="http://schemas.microsoft.com/office/drawing/2014/main" val="20002"/>
                    </a:ext>
                  </a:extLst>
                </a:gridCol>
              </a:tblGrid>
              <a:tr h="472275">
                <a:tc>
                  <a:txBody>
                    <a:bodyPr/>
                    <a:lstStyle/>
                    <a:p>
                      <a:pPr marL="0" lvl="0" indent="0" algn="l" rtl="0">
                        <a:spcBef>
                          <a:spcPts val="0"/>
                        </a:spcBef>
                        <a:spcAft>
                          <a:spcPts val="0"/>
                        </a:spcAft>
                        <a:buNone/>
                      </a:pPr>
                      <a:r>
                        <a:rPr lang="en" dirty="0">
                          <a:solidFill>
                            <a:schemeClr val="lt1"/>
                          </a:solidFill>
                          <a:latin typeface="Proxima Nova Rg" panose="02000506030000020004" pitchFamily="2" charset="0"/>
                        </a:rPr>
                        <a:t>Status</a:t>
                      </a:r>
                      <a:endParaRPr dirty="0">
                        <a:solidFill>
                          <a:schemeClr val="lt1"/>
                        </a:solidFill>
                        <a:latin typeface="Proxima Nova Rg" panose="02000506030000020004" pitchFamily="2" charset="0"/>
                      </a:endParaRPr>
                    </a:p>
                  </a:txBody>
                  <a:tcPr marL="91425" marR="91425" marT="91425" marB="91425"/>
                </a:tc>
                <a:tc>
                  <a:txBody>
                    <a:bodyPr/>
                    <a:lstStyle/>
                    <a:p>
                      <a:pPr marL="0" lvl="0" indent="0" algn="l" rtl="0">
                        <a:spcBef>
                          <a:spcPts val="0"/>
                        </a:spcBef>
                        <a:spcAft>
                          <a:spcPts val="0"/>
                        </a:spcAft>
                        <a:buNone/>
                      </a:pPr>
                      <a:r>
                        <a:rPr lang="en" b="1" dirty="0">
                          <a:latin typeface="Proxima Nova Rg" panose="02000506030000020004" pitchFamily="2" charset="0"/>
                        </a:rPr>
                        <a:t>Finalized FBA</a:t>
                      </a:r>
                      <a:endParaRPr b="1" dirty="0">
                        <a:latin typeface="Proxima Nova Rg" panose="02000506030000020004" pitchFamily="2" charset="0"/>
                      </a:endParaRPr>
                    </a:p>
                  </a:txBody>
                  <a:tcPr marL="91425" marR="91425" marT="91425" marB="91425"/>
                </a:tc>
                <a:tc>
                  <a:txBody>
                    <a:bodyPr/>
                    <a:lstStyle/>
                    <a:p>
                      <a:pPr marL="0" lvl="0" indent="0" algn="l" rtl="0">
                        <a:spcBef>
                          <a:spcPts val="0"/>
                        </a:spcBef>
                        <a:spcAft>
                          <a:spcPts val="0"/>
                        </a:spcAft>
                        <a:buNone/>
                      </a:pPr>
                      <a:r>
                        <a:rPr lang="en" b="1" dirty="0">
                          <a:latin typeface="Proxima Nova Rg" panose="02000506030000020004" pitchFamily="2" charset="0"/>
                        </a:rPr>
                        <a:t>Draft FBA </a:t>
                      </a:r>
                      <a:endParaRPr b="1" dirty="0">
                        <a:latin typeface="Proxima Nova Rg" panose="02000506030000020004" pitchFamily="2" charset="0"/>
                      </a:endParaRPr>
                    </a:p>
                  </a:txBody>
                  <a:tcPr marL="91425" marR="91425" marT="91425" marB="91425"/>
                </a:tc>
                <a:extLst>
                  <a:ext uri="{0D108BD9-81ED-4DB2-BD59-A6C34878D82A}">
                    <a16:rowId xmlns:a16="http://schemas.microsoft.com/office/drawing/2014/main" val="10000"/>
                  </a:ext>
                </a:extLst>
              </a:tr>
              <a:tr h="1004375">
                <a:tc>
                  <a:txBody>
                    <a:bodyPr/>
                    <a:lstStyle/>
                    <a:p>
                      <a:pPr marL="0" lvl="0" indent="0" algn="l" rtl="0">
                        <a:spcBef>
                          <a:spcPts val="0"/>
                        </a:spcBef>
                        <a:spcAft>
                          <a:spcPts val="0"/>
                        </a:spcAft>
                        <a:buNone/>
                      </a:pPr>
                      <a:r>
                        <a:rPr lang="en" b="1">
                          <a:latin typeface="Proxima Nova Rg" panose="02000506030000020004" pitchFamily="2" charset="0"/>
                        </a:rPr>
                        <a:t>Draft BIP</a:t>
                      </a:r>
                      <a:endParaRPr b="1">
                        <a:latin typeface="Proxima Nova Rg" panose="02000506030000020004" pitchFamily="2" charset="0"/>
                      </a:endParaRPr>
                    </a:p>
                  </a:txBody>
                  <a:tcPr marL="91425" marR="91425" marT="91425" marB="91425"/>
                </a:tc>
                <a:tc>
                  <a:txBody>
                    <a:bodyPr/>
                    <a:lstStyle/>
                    <a:p>
                      <a:pPr marL="0" lvl="0" indent="0" algn="l" rtl="0">
                        <a:lnSpc>
                          <a:spcPct val="115000"/>
                        </a:lnSpc>
                        <a:spcBef>
                          <a:spcPts val="0"/>
                        </a:spcBef>
                        <a:spcAft>
                          <a:spcPts val="0"/>
                        </a:spcAft>
                        <a:buNone/>
                      </a:pPr>
                      <a:r>
                        <a:rPr lang="en" sz="1000" dirty="0">
                          <a:solidFill>
                            <a:srgbClr val="263F8C"/>
                          </a:solidFill>
                          <a:latin typeface="Proxima Nova Rg" panose="02000506030000020004" pitchFamily="2" charset="0"/>
                          <a:ea typeface="Proxima Nova"/>
                          <a:cs typeface="Proxima Nova"/>
                          <a:sym typeface="Proxima Nova"/>
                        </a:rPr>
                        <a:t>“There is currently a draft Behavior Intervention Plan (BIP). Creating a new draft Functional Behavior Assessment (FBA) will remove all existing data from the existing BIP steppers and replace it with the new FBA data. Do you wish to continue?”</a:t>
                      </a:r>
                      <a:endParaRPr sz="1000" dirty="0">
                        <a:latin typeface="Proxima Nova Rg" panose="02000506030000020004" pitchFamily="2" charset="0"/>
                      </a:endParaRPr>
                    </a:p>
                  </a:txBody>
                  <a:tcPr marL="91425" marR="91425" marT="91425" marB="91425"/>
                </a:tc>
                <a:tc>
                  <a:txBody>
                    <a:bodyPr/>
                    <a:lstStyle/>
                    <a:p>
                      <a:pPr marL="0" lvl="0" indent="0" algn="l" rtl="0">
                        <a:lnSpc>
                          <a:spcPct val="115000"/>
                        </a:lnSpc>
                        <a:spcBef>
                          <a:spcPts val="0"/>
                        </a:spcBef>
                        <a:spcAft>
                          <a:spcPts val="0"/>
                        </a:spcAft>
                        <a:buNone/>
                      </a:pPr>
                      <a:r>
                        <a:rPr lang="en" sz="1000" dirty="0">
                          <a:solidFill>
                            <a:srgbClr val="263F8C"/>
                          </a:solidFill>
                          <a:latin typeface="Proxima Nova Rg" panose="02000506030000020004" pitchFamily="2" charset="0"/>
                          <a:ea typeface="Proxima Nova"/>
                          <a:cs typeface="Proxima Nova"/>
                          <a:sym typeface="Proxima Nova"/>
                        </a:rPr>
                        <a:t>There is currently a draft Behavior Intervention Plan (BIP). Creating a draft Functional Behavior Assessment (FBA) will populate the existing BIP steppers with any information added to the new FBA. Do you wish to continue?”</a:t>
                      </a:r>
                      <a:endParaRPr dirty="0">
                        <a:latin typeface="Proxima Nova Rg" panose="02000506030000020004" pitchFamily="2" charset="0"/>
                      </a:endParaRPr>
                    </a:p>
                  </a:txBody>
                  <a:tcPr marL="91425" marR="91425" marT="91425" marB="91425"/>
                </a:tc>
                <a:extLst>
                  <a:ext uri="{0D108BD9-81ED-4DB2-BD59-A6C34878D82A}">
                    <a16:rowId xmlns:a16="http://schemas.microsoft.com/office/drawing/2014/main" val="10001"/>
                  </a:ext>
                </a:extLst>
              </a:tr>
              <a:tr h="1175475">
                <a:tc>
                  <a:txBody>
                    <a:bodyPr/>
                    <a:lstStyle/>
                    <a:p>
                      <a:pPr marL="0" lvl="0" indent="0" algn="l" rtl="0">
                        <a:spcBef>
                          <a:spcPts val="0"/>
                        </a:spcBef>
                        <a:spcAft>
                          <a:spcPts val="0"/>
                        </a:spcAft>
                        <a:buNone/>
                      </a:pPr>
                      <a:r>
                        <a:rPr lang="en" b="1">
                          <a:latin typeface="Proxima Nova Rg" panose="02000506030000020004" pitchFamily="2" charset="0"/>
                        </a:rPr>
                        <a:t>Finalized BIP</a:t>
                      </a:r>
                      <a:endParaRPr b="1">
                        <a:latin typeface="Proxima Nova Rg" panose="02000506030000020004" pitchFamily="2" charset="0"/>
                      </a:endParaRPr>
                    </a:p>
                  </a:txBody>
                  <a:tcPr marL="91425" marR="91425" marT="91425" marB="91425"/>
                </a:tc>
                <a:tc>
                  <a:txBody>
                    <a:bodyPr/>
                    <a:lstStyle/>
                    <a:p>
                      <a:pPr marL="0" lvl="0" indent="0" algn="l" rtl="0">
                        <a:lnSpc>
                          <a:spcPct val="115000"/>
                        </a:lnSpc>
                        <a:spcBef>
                          <a:spcPts val="0"/>
                        </a:spcBef>
                        <a:spcAft>
                          <a:spcPts val="0"/>
                        </a:spcAft>
                        <a:buNone/>
                      </a:pPr>
                      <a:r>
                        <a:rPr lang="en" sz="1000">
                          <a:solidFill>
                            <a:srgbClr val="263F8C"/>
                          </a:solidFill>
                          <a:latin typeface="Proxima Nova Rg" panose="02000506030000020004" pitchFamily="2" charset="0"/>
                          <a:ea typeface="Proxima Nova"/>
                          <a:cs typeface="Proxima Nova"/>
                          <a:sym typeface="Proxima Nova"/>
                        </a:rPr>
                        <a:t>“There is currently an active Behavior Intervention Plan (BIP). Creating a new draft Functional Behavior Assessment (FBA) will remove all existing FBA data from the existing BIP view pages and replace it with the new FBA data. (This will not impact the current active BIP output). Do you wish to continue?”</a:t>
                      </a:r>
                      <a:endParaRPr sz="1000">
                        <a:latin typeface="Proxima Nova Rg" panose="02000506030000020004" pitchFamily="2" charset="0"/>
                      </a:endParaRPr>
                    </a:p>
                  </a:txBody>
                  <a:tcPr marL="91425" marR="91425" marT="91425" marB="91425"/>
                </a:tc>
                <a:tc>
                  <a:txBody>
                    <a:bodyPr/>
                    <a:lstStyle/>
                    <a:p>
                      <a:pPr marL="0" lvl="0" indent="0" algn="l" rtl="0">
                        <a:lnSpc>
                          <a:spcPct val="115000"/>
                        </a:lnSpc>
                        <a:spcBef>
                          <a:spcPts val="0"/>
                        </a:spcBef>
                        <a:spcAft>
                          <a:spcPts val="0"/>
                        </a:spcAft>
                        <a:buNone/>
                      </a:pPr>
                      <a:r>
                        <a:rPr lang="en" sz="1000" dirty="0">
                          <a:solidFill>
                            <a:srgbClr val="263F8C"/>
                          </a:solidFill>
                          <a:latin typeface="Proxima Nova Rg" panose="02000506030000020004" pitchFamily="2" charset="0"/>
                          <a:ea typeface="Proxima Nova"/>
                          <a:cs typeface="Proxima Nova"/>
                          <a:sym typeface="Proxima Nova"/>
                        </a:rPr>
                        <a:t>“There is currently an active Behavior Intervention Plan (BIP). Creating a draft Functional Behavior Assessment (FBA) will populate the existing BIP view pages with any information added to the new FBA. (This will not impact the active BIP output.) Do you wish to continue?”</a:t>
                      </a:r>
                      <a:endParaRPr dirty="0">
                        <a:latin typeface="Proxima Nova Rg" panose="02000506030000020004" pitchFamily="2" charset="0"/>
                      </a:endParaRPr>
                    </a:p>
                  </a:txBody>
                  <a:tcPr marL="91425" marR="91425" marT="91425" marB="91425"/>
                </a:tc>
                <a:extLst>
                  <a:ext uri="{0D108BD9-81ED-4DB2-BD59-A6C34878D82A}">
                    <a16:rowId xmlns:a16="http://schemas.microsoft.com/office/drawing/2014/main" val="10002"/>
                  </a:ext>
                </a:extLst>
              </a:tr>
              <a:tr h="929850">
                <a:tc>
                  <a:txBody>
                    <a:bodyPr/>
                    <a:lstStyle/>
                    <a:p>
                      <a:pPr marL="0" lvl="0" indent="0" algn="l" rtl="0">
                        <a:spcBef>
                          <a:spcPts val="0"/>
                        </a:spcBef>
                        <a:spcAft>
                          <a:spcPts val="0"/>
                        </a:spcAft>
                        <a:buNone/>
                      </a:pPr>
                      <a:r>
                        <a:rPr lang="en" b="1" dirty="0">
                          <a:latin typeface="Proxima Nova Rg" panose="02000506030000020004" pitchFamily="2" charset="0"/>
                        </a:rPr>
                        <a:t>No BIP</a:t>
                      </a:r>
                      <a:endParaRPr b="1" dirty="0">
                        <a:latin typeface="Proxima Nova Rg" panose="02000506030000020004" pitchFamily="2" charset="0"/>
                      </a:endParaRPr>
                    </a:p>
                  </a:txBody>
                  <a:tcPr marL="91425" marR="91425" marT="91425" marB="91425"/>
                </a:tc>
                <a:tc>
                  <a:txBody>
                    <a:bodyPr/>
                    <a:lstStyle/>
                    <a:p>
                      <a:pPr marL="0" lvl="0" indent="0" algn="l" rtl="0">
                        <a:lnSpc>
                          <a:spcPct val="115000"/>
                        </a:lnSpc>
                        <a:spcBef>
                          <a:spcPts val="0"/>
                        </a:spcBef>
                        <a:spcAft>
                          <a:spcPts val="0"/>
                        </a:spcAft>
                        <a:buNone/>
                      </a:pPr>
                      <a:r>
                        <a:rPr lang="en" sz="1000">
                          <a:solidFill>
                            <a:srgbClr val="263F8C"/>
                          </a:solidFill>
                          <a:latin typeface="Proxima Nova Rg" panose="02000506030000020004" pitchFamily="2" charset="0"/>
                          <a:ea typeface="Proxima Nova"/>
                          <a:cs typeface="Proxima Nova"/>
                          <a:sym typeface="Proxima Nova"/>
                        </a:rPr>
                        <a:t>“A finalized Functional Behavior Assessment (FBA) already exists. Are you sure you want to create a new FBA?”</a:t>
                      </a:r>
                      <a:endParaRPr sz="1000">
                        <a:latin typeface="Proxima Nova Rg" panose="02000506030000020004" pitchFamily="2" charset="0"/>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000" dirty="0">
                          <a:solidFill>
                            <a:srgbClr val="263F8C"/>
                          </a:solidFill>
                          <a:latin typeface="Proxima Nova Rg" panose="02000506030000020004" pitchFamily="2" charset="0"/>
                          <a:ea typeface="Proxima Nova"/>
                          <a:cs typeface="Proxima Nova"/>
                          <a:sym typeface="Proxima Nova"/>
                        </a:rPr>
                        <a:t>No confirmation modal will be displayed</a:t>
                      </a:r>
                      <a:endParaRPr dirty="0">
                        <a:latin typeface="Proxima Nova Rg" panose="02000506030000020004" pitchFamily="2" charset="0"/>
                      </a:endParaRPr>
                    </a:p>
                  </a:txBody>
                  <a:tcPr marL="91425" marR="91425" marT="91425" marB="91425"/>
                </a:tc>
                <a:extLst>
                  <a:ext uri="{0D108BD9-81ED-4DB2-BD59-A6C34878D82A}">
                    <a16:rowId xmlns:a16="http://schemas.microsoft.com/office/drawing/2014/main" val="10003"/>
                  </a:ext>
                </a:extLst>
              </a:tr>
            </a:tbl>
          </a:graphicData>
        </a:graphic>
      </p:graphicFrame>
      <p:sp>
        <p:nvSpPr>
          <p:cNvPr id="276" name="Google Shape;276;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Confirmation Modals</a:t>
            </a:r>
            <a:endParaRPr>
              <a:latin typeface="Proxima Nova Rg" panose="02000506030000020004"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4" name="Google Shape;284;p38" descr="Draft FBA: Teams will now have the option to cancel a draft FBA"/>
          <p:cNvPicPr preferRelativeResize="0"/>
          <p:nvPr/>
        </p:nvPicPr>
        <p:blipFill>
          <a:blip r:embed="rId3">
            <a:alphaModFix/>
          </a:blip>
          <a:stretch>
            <a:fillRect/>
          </a:stretch>
        </p:blipFill>
        <p:spPr>
          <a:xfrm>
            <a:off x="241100" y="1017727"/>
            <a:ext cx="8679901" cy="4019473"/>
          </a:xfrm>
          <a:prstGeom prst="rect">
            <a:avLst/>
          </a:prstGeom>
          <a:noFill/>
          <a:ln w="9525" cap="flat" cmpd="sng">
            <a:solidFill>
              <a:schemeClr val="dk2"/>
            </a:solidFill>
            <a:prstDash val="solid"/>
            <a:round/>
            <a:headEnd type="none" w="sm" len="sm"/>
            <a:tailEnd type="none" w="sm" len="sm"/>
          </a:ln>
        </p:spPr>
      </p:pic>
      <p:sp>
        <p:nvSpPr>
          <p:cNvPr id="283" name="Google Shape;283;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Canceling a Draft FBA</a:t>
            </a:r>
            <a:endParaRPr>
              <a:latin typeface="Proxima Nova Rg" panose="02000506030000020004"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aphicFrame>
        <p:nvGraphicFramePr>
          <p:cNvPr id="290" name="Google Shape;290;p39"/>
          <p:cNvGraphicFramePr/>
          <p:nvPr>
            <p:extLst>
              <p:ext uri="{D42A27DB-BD31-4B8C-83A1-F6EECF244321}">
                <p14:modId xmlns:p14="http://schemas.microsoft.com/office/powerpoint/2010/main" val="1525492375"/>
              </p:ext>
            </p:extLst>
          </p:nvPr>
        </p:nvGraphicFramePr>
        <p:xfrm>
          <a:off x="311700" y="1197106"/>
          <a:ext cx="8520600" cy="2968803"/>
        </p:xfrm>
        <a:graphic>
          <a:graphicData uri="http://schemas.openxmlformats.org/drawingml/2006/table">
            <a:tbl>
              <a:tblPr firstRow="1">
                <a:noFill/>
                <a:tableStyleId>{2C07131D-40B8-4C51-B030-1D3F3DB514FC}</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774273">
                <a:tc>
                  <a:txBody>
                    <a:bodyPr/>
                    <a:lstStyle/>
                    <a:p>
                      <a:pPr marL="0" lvl="0" indent="0" algn="l" rtl="0">
                        <a:spcBef>
                          <a:spcPts val="0"/>
                        </a:spcBef>
                        <a:spcAft>
                          <a:spcPts val="0"/>
                        </a:spcAft>
                        <a:buNone/>
                      </a:pPr>
                      <a:r>
                        <a:rPr lang="en-US" sz="2000" b="1" dirty="0">
                          <a:latin typeface="Proxima Nova Rg" panose="02000506030000020004" pitchFamily="2" charset="0"/>
                        </a:rPr>
                        <a:t>FBA Status</a:t>
                      </a:r>
                      <a:endParaRPr sz="2000" b="1" dirty="0">
                        <a:latin typeface="Proxima Nova Rg" panose="02000506030000020004" pitchFamily="2" charset="0"/>
                      </a:endParaRPr>
                    </a:p>
                  </a:txBody>
                  <a:tcPr marL="91425" marR="91425" marT="91425" marB="91425"/>
                </a:tc>
                <a:tc>
                  <a:txBody>
                    <a:bodyPr/>
                    <a:lstStyle/>
                    <a:p>
                      <a:pPr marL="0" lvl="0" indent="0" algn="l" rtl="0">
                        <a:spcBef>
                          <a:spcPts val="0"/>
                        </a:spcBef>
                        <a:spcAft>
                          <a:spcPts val="0"/>
                        </a:spcAft>
                        <a:buNone/>
                      </a:pPr>
                      <a:r>
                        <a:rPr lang="en-US" sz="2000" b="1" dirty="0">
                          <a:latin typeface="Proxima Nova Rg" panose="02000506030000020004" pitchFamily="2" charset="0"/>
                        </a:rPr>
                        <a:t>Implications of Canceling Draft FBA</a:t>
                      </a:r>
                      <a:endParaRPr sz="2000" b="1" dirty="0">
                        <a:latin typeface="Proxima Nova Rg" panose="02000506030000020004" pitchFamily="2" charset="0"/>
                      </a:endParaRPr>
                    </a:p>
                  </a:txBody>
                  <a:tcPr marL="91425" marR="91425" marT="91425" marB="91425"/>
                </a:tc>
                <a:extLst>
                  <a:ext uri="{0D108BD9-81ED-4DB2-BD59-A6C34878D82A}">
                    <a16:rowId xmlns:a16="http://schemas.microsoft.com/office/drawing/2014/main" val="10000"/>
                  </a:ext>
                </a:extLst>
              </a:tr>
              <a:tr h="7147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Proxima Nova Rg" panose="02000506030000020004" pitchFamily="2" charset="0"/>
                        </a:rPr>
                        <a:t>No FBA currently exists</a:t>
                      </a:r>
                    </a:p>
                    <a:p>
                      <a:pPr marL="0" lvl="0" indent="0" algn="l" rtl="0">
                        <a:spcBef>
                          <a:spcPts val="0"/>
                        </a:spcBef>
                        <a:spcAft>
                          <a:spcPts val="0"/>
                        </a:spcAft>
                        <a:buNone/>
                      </a:pPr>
                      <a:endParaRPr sz="1800" dirty="0">
                        <a:latin typeface="Proxima Nova Rg" panose="02000506030000020004" pitchFamily="2" charset="0"/>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Proxima Nova Rg" panose="02000506030000020004" pitchFamily="2" charset="0"/>
                        </a:rPr>
                        <a:t>Will delete current FBA and anything pushed over to current BIP. </a:t>
                      </a:r>
                    </a:p>
                  </a:txBody>
                  <a:tcPr marL="91425" marR="91425" marT="91425" marB="91425"/>
                </a:tc>
                <a:extLst>
                  <a:ext uri="{0D108BD9-81ED-4DB2-BD59-A6C34878D82A}">
                    <a16:rowId xmlns:a16="http://schemas.microsoft.com/office/drawing/2014/main" val="402853521"/>
                  </a:ext>
                </a:extLst>
              </a:tr>
              <a:tr h="731520">
                <a:tc>
                  <a:txBody>
                    <a:bodyPr/>
                    <a:lstStyle/>
                    <a:p>
                      <a:pPr marL="0" lvl="0" indent="0" algn="l" rtl="0">
                        <a:spcBef>
                          <a:spcPts val="0"/>
                        </a:spcBef>
                        <a:spcAft>
                          <a:spcPts val="0"/>
                        </a:spcAft>
                        <a:buNone/>
                      </a:pPr>
                      <a:r>
                        <a:rPr lang="en" sz="1800" dirty="0">
                          <a:latin typeface="Proxima Nova Rg" panose="02000506030000020004" pitchFamily="2" charset="0"/>
                        </a:rPr>
                        <a:t>FBA has been uploaded</a:t>
                      </a:r>
                      <a:endParaRPr sz="1800" dirty="0">
                        <a:latin typeface="Proxima Nova Rg" panose="02000506030000020004" pitchFamily="2" charset="0"/>
                      </a:endParaRPr>
                    </a:p>
                  </a:txBody>
                  <a:tcPr marL="91425" marR="91425" marT="91425" marB="91425"/>
                </a:tc>
                <a:tc>
                  <a:txBody>
                    <a:bodyPr/>
                    <a:lstStyle/>
                    <a:p>
                      <a:pPr marL="0" lvl="0" indent="0" algn="l" rtl="0">
                        <a:spcBef>
                          <a:spcPts val="0"/>
                        </a:spcBef>
                        <a:spcAft>
                          <a:spcPts val="0"/>
                        </a:spcAft>
                        <a:buNone/>
                      </a:pPr>
                      <a:r>
                        <a:rPr lang="en" sz="1800" dirty="0">
                          <a:solidFill>
                            <a:schemeClr val="dk1"/>
                          </a:solidFill>
                          <a:latin typeface="Proxima Nova Rg" panose="02000506030000020004" pitchFamily="2" charset="0"/>
                        </a:rPr>
                        <a:t>Will delete current FBA and anything pushed over to current BIP. </a:t>
                      </a:r>
                      <a:endParaRPr sz="1800" dirty="0">
                        <a:latin typeface="Proxima Nova Rg" panose="02000506030000020004" pitchFamily="2" charset="0"/>
                      </a:endParaRPr>
                    </a:p>
                  </a:txBody>
                  <a:tcPr marL="91425" marR="91425" marT="91425" marB="91425"/>
                </a:tc>
                <a:extLst>
                  <a:ext uri="{0D108BD9-81ED-4DB2-BD59-A6C34878D82A}">
                    <a16:rowId xmlns:a16="http://schemas.microsoft.com/office/drawing/2014/main" val="10001"/>
                  </a:ext>
                </a:extLst>
              </a:tr>
              <a:tr h="731520">
                <a:tc>
                  <a:txBody>
                    <a:bodyPr/>
                    <a:lstStyle/>
                    <a:p>
                      <a:pPr marL="0" lvl="0" indent="0" algn="l" rtl="0">
                        <a:spcBef>
                          <a:spcPts val="0"/>
                        </a:spcBef>
                        <a:spcAft>
                          <a:spcPts val="0"/>
                        </a:spcAft>
                        <a:buNone/>
                      </a:pPr>
                      <a:r>
                        <a:rPr lang="en" sz="1800" dirty="0">
                          <a:latin typeface="Proxima Nova Rg" panose="02000506030000020004" pitchFamily="2" charset="0"/>
                        </a:rPr>
                        <a:t>Previous finalized FBA</a:t>
                      </a:r>
                      <a:endParaRPr sz="1800" dirty="0">
                        <a:latin typeface="Proxima Nova Rg" panose="02000506030000020004" pitchFamily="2" charset="0"/>
                      </a:endParaRPr>
                    </a:p>
                  </a:txBody>
                  <a:tcPr marL="91425" marR="91425" marT="91425" marB="91425"/>
                </a:tc>
                <a:tc>
                  <a:txBody>
                    <a:bodyPr/>
                    <a:lstStyle/>
                    <a:p>
                      <a:pPr marL="0" lvl="0" indent="0" algn="l" rtl="0">
                        <a:spcBef>
                          <a:spcPts val="0"/>
                        </a:spcBef>
                        <a:spcAft>
                          <a:spcPts val="0"/>
                        </a:spcAft>
                        <a:buNone/>
                      </a:pPr>
                      <a:r>
                        <a:rPr lang="en" sz="1800" dirty="0">
                          <a:solidFill>
                            <a:schemeClr val="dk1"/>
                          </a:solidFill>
                          <a:latin typeface="Proxima Nova Rg" panose="02000506030000020004" pitchFamily="2" charset="0"/>
                        </a:rPr>
                        <a:t>Will delete current FBA and replace with most recently finalized FBA</a:t>
                      </a:r>
                      <a:endParaRPr sz="1800" dirty="0">
                        <a:latin typeface="Proxima Nova Rg" panose="02000506030000020004" pitchFamily="2" charset="0"/>
                      </a:endParaRPr>
                    </a:p>
                  </a:txBody>
                  <a:tcPr marL="91425" marR="91425" marT="91425" marB="91425"/>
                </a:tc>
                <a:extLst>
                  <a:ext uri="{0D108BD9-81ED-4DB2-BD59-A6C34878D82A}">
                    <a16:rowId xmlns:a16="http://schemas.microsoft.com/office/drawing/2014/main" val="10002"/>
                  </a:ext>
                </a:extLst>
              </a:tr>
            </a:tbl>
          </a:graphicData>
        </a:graphic>
      </p:graphicFrame>
      <p:sp>
        <p:nvSpPr>
          <p:cNvPr id="289" name="Google Shape;28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Considerations for Canceling Draft FBA</a:t>
            </a:r>
            <a:endParaRPr dirty="0">
              <a:latin typeface="Proxima Nova Rg" panose="02000506030000020004"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8" name="Google Shape;298;p40"/>
          <p:cNvSpPr txBox="1"/>
          <p:nvPr/>
        </p:nvSpPr>
        <p:spPr>
          <a:xfrm>
            <a:off x="2705700" y="1896025"/>
            <a:ext cx="3732575" cy="2925000"/>
          </a:xfrm>
          <a:prstGeom prst="rect">
            <a:avLst/>
          </a:prstGeom>
          <a:solidFill>
            <a:srgbClr val="F0B323"/>
          </a:solidFill>
          <a:ln w="28575"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457200" lvl="0" indent="-419100" algn="l" rtl="0">
              <a:lnSpc>
                <a:spcPct val="150000"/>
              </a:lnSpc>
              <a:spcBef>
                <a:spcPts val="0"/>
              </a:spcBef>
              <a:spcAft>
                <a:spcPts val="0"/>
              </a:spcAft>
              <a:buClr>
                <a:srgbClr val="263F8C"/>
              </a:buClr>
              <a:buSzPct val="75000"/>
              <a:buFont typeface="Proxima Nova"/>
              <a:buChar char="●"/>
            </a:pPr>
            <a:r>
              <a:rPr lang="en" sz="3000" dirty="0">
                <a:solidFill>
                  <a:srgbClr val="263F8C"/>
                </a:solidFill>
                <a:latin typeface="Proxima Nova Rg" panose="02000506030000020004" pitchFamily="2" charset="0"/>
                <a:ea typeface="Proxima Nova"/>
                <a:cs typeface="Proxima Nova"/>
                <a:sym typeface="Proxima Nova"/>
              </a:rPr>
              <a:t>RIOT Areas</a:t>
            </a:r>
            <a:endParaRPr sz="3000" dirty="0">
              <a:solidFill>
                <a:srgbClr val="263F8C"/>
              </a:solidFill>
              <a:latin typeface="Proxima Nova Rg" panose="02000506030000020004" pitchFamily="2" charset="0"/>
              <a:ea typeface="Proxima Nova"/>
              <a:cs typeface="Proxima Nova"/>
              <a:sym typeface="Proxima Nova"/>
            </a:endParaRPr>
          </a:p>
          <a:p>
            <a:pPr marL="457200" lvl="0" indent="-419100" algn="l" rtl="0">
              <a:lnSpc>
                <a:spcPct val="150000"/>
              </a:lnSpc>
              <a:spcBef>
                <a:spcPts val="0"/>
              </a:spcBef>
              <a:spcAft>
                <a:spcPts val="0"/>
              </a:spcAft>
              <a:buClr>
                <a:srgbClr val="263F8C"/>
              </a:buClr>
              <a:buSzPct val="75000"/>
              <a:buFont typeface="Proxima Nova"/>
              <a:buChar char="●"/>
            </a:pPr>
            <a:r>
              <a:rPr lang="en" sz="3000" dirty="0">
                <a:solidFill>
                  <a:srgbClr val="263F8C"/>
                </a:solidFill>
                <a:latin typeface="Proxima Nova Rg" panose="02000506030000020004" pitchFamily="2" charset="0"/>
                <a:ea typeface="Proxima Nova"/>
                <a:cs typeface="Proxima Nova"/>
                <a:sym typeface="Proxima Nova"/>
              </a:rPr>
              <a:t>Lagging Skills</a:t>
            </a:r>
            <a:endParaRPr sz="3000" dirty="0">
              <a:solidFill>
                <a:srgbClr val="263F8C"/>
              </a:solidFill>
              <a:latin typeface="Proxima Nova Rg" panose="02000506030000020004" pitchFamily="2" charset="0"/>
              <a:ea typeface="Proxima Nova"/>
              <a:cs typeface="Proxima Nova"/>
              <a:sym typeface="Proxima Nova"/>
            </a:endParaRPr>
          </a:p>
          <a:p>
            <a:pPr marL="457200" lvl="0" indent="-419100" algn="l" rtl="0">
              <a:lnSpc>
                <a:spcPct val="150000"/>
              </a:lnSpc>
              <a:spcBef>
                <a:spcPts val="0"/>
              </a:spcBef>
              <a:spcAft>
                <a:spcPts val="0"/>
              </a:spcAft>
              <a:buClr>
                <a:srgbClr val="263F8C"/>
              </a:buClr>
              <a:buSzPct val="75000"/>
              <a:buFont typeface="Proxima Nova"/>
              <a:buChar char="●"/>
            </a:pPr>
            <a:r>
              <a:rPr lang="en" sz="3000" dirty="0">
                <a:solidFill>
                  <a:srgbClr val="263F8C"/>
                </a:solidFill>
                <a:latin typeface="Proxima Nova Rg" panose="02000506030000020004" pitchFamily="2" charset="0"/>
                <a:ea typeface="Proxima Nova"/>
                <a:cs typeface="Proxima Nova"/>
                <a:sym typeface="Proxima Nova"/>
              </a:rPr>
              <a:t>ABC Data</a:t>
            </a:r>
            <a:endParaRPr sz="3000" dirty="0">
              <a:solidFill>
                <a:srgbClr val="263F8C"/>
              </a:solidFill>
              <a:latin typeface="Proxima Nova Rg" panose="02000506030000020004" pitchFamily="2" charset="0"/>
              <a:ea typeface="Proxima Nova"/>
              <a:cs typeface="Proxima Nova"/>
              <a:sym typeface="Proxima Nova"/>
            </a:endParaRPr>
          </a:p>
          <a:p>
            <a:pPr marL="457200" lvl="0" indent="-419100" algn="l" rtl="0">
              <a:lnSpc>
                <a:spcPct val="150000"/>
              </a:lnSpc>
              <a:spcBef>
                <a:spcPts val="0"/>
              </a:spcBef>
              <a:spcAft>
                <a:spcPts val="0"/>
              </a:spcAft>
              <a:buClr>
                <a:srgbClr val="263F8C"/>
              </a:buClr>
              <a:buSzPct val="75000"/>
              <a:buFont typeface="Proxima Nova"/>
              <a:buChar char="●"/>
            </a:pPr>
            <a:r>
              <a:rPr lang="en" sz="3000" dirty="0">
                <a:solidFill>
                  <a:srgbClr val="263F8C"/>
                </a:solidFill>
                <a:latin typeface="Proxima Nova Rg" panose="02000506030000020004" pitchFamily="2" charset="0"/>
                <a:ea typeface="Proxima Nova"/>
                <a:cs typeface="Proxima Nova"/>
                <a:sym typeface="Proxima Nova"/>
              </a:rPr>
              <a:t>Additional Data</a:t>
            </a:r>
            <a:endParaRPr sz="3000" dirty="0">
              <a:solidFill>
                <a:srgbClr val="263F8C"/>
              </a:solidFill>
              <a:latin typeface="Proxima Nova Rg" panose="02000506030000020004" pitchFamily="2" charset="0"/>
              <a:ea typeface="Proxima Nova"/>
              <a:cs typeface="Proxima Nova"/>
              <a:sym typeface="Proxima Nova"/>
            </a:endParaRPr>
          </a:p>
        </p:txBody>
      </p:sp>
      <p:pic>
        <p:nvPicPr>
          <p:cNvPr id="297" name="Google Shape;297;p40" descr="Data Collected stepper now includes new Lagging Skills component"/>
          <p:cNvPicPr preferRelativeResize="0"/>
          <p:nvPr/>
        </p:nvPicPr>
        <p:blipFill>
          <a:blip r:embed="rId3">
            <a:alphaModFix/>
          </a:blip>
          <a:stretch>
            <a:fillRect/>
          </a:stretch>
        </p:blipFill>
        <p:spPr>
          <a:xfrm>
            <a:off x="1600188" y="1190175"/>
            <a:ext cx="5943600" cy="533400"/>
          </a:xfrm>
          <a:prstGeom prst="rect">
            <a:avLst/>
          </a:prstGeom>
          <a:noFill/>
          <a:ln w="12700" cap="flat" cmpd="sng">
            <a:solidFill>
              <a:srgbClr val="000000"/>
            </a:solidFill>
            <a:prstDash val="solid"/>
            <a:miter lim="8000"/>
            <a:headEnd type="none" w="sm" len="sm"/>
            <a:tailEnd type="none" w="sm" len="sm"/>
          </a:ln>
        </p:spPr>
      </p:pic>
      <p:sp>
        <p:nvSpPr>
          <p:cNvPr id="295" name="Google Shape;295;p40"/>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Data Collected Stepper</a:t>
            </a:r>
            <a:endParaRPr>
              <a:latin typeface="Proxima Nova Rg" panose="02000506030000020004"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5" name="Google Shape;305;p41" descr="Draft FBA - Data Collected Stepper: RIOT now requires selection of an interview or rating scale. It can no longer be both. "/>
          <p:cNvPicPr preferRelativeResize="0"/>
          <p:nvPr/>
        </p:nvPicPr>
        <p:blipFill>
          <a:blip r:embed="rId3">
            <a:alphaModFix/>
          </a:blip>
          <a:stretch>
            <a:fillRect/>
          </a:stretch>
        </p:blipFill>
        <p:spPr>
          <a:xfrm>
            <a:off x="152400" y="1170125"/>
            <a:ext cx="8839200" cy="3004218"/>
          </a:xfrm>
          <a:prstGeom prst="rect">
            <a:avLst/>
          </a:prstGeom>
          <a:noFill/>
          <a:ln w="9525" cap="flat" cmpd="sng">
            <a:solidFill>
              <a:schemeClr val="dk2"/>
            </a:solidFill>
            <a:prstDash val="solid"/>
            <a:round/>
            <a:headEnd type="none" w="sm" len="sm"/>
            <a:tailEnd type="none" w="sm" len="sm"/>
          </a:ln>
        </p:spPr>
      </p:pic>
      <p:sp>
        <p:nvSpPr>
          <p:cNvPr id="303" name="Google Shape;30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RIOT Data Collected: Interview and Rating Scale</a:t>
            </a:r>
            <a:endParaRPr dirty="0">
              <a:latin typeface="Proxima Nova Rg" panose="02000506030000020004"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1" name="Google Shape;311;p42" descr="Draft FBA - Data Collected Stepper: Identification of lagging skills has been added as a new requirement"/>
          <p:cNvPicPr preferRelativeResize="0"/>
          <p:nvPr/>
        </p:nvPicPr>
        <p:blipFill>
          <a:blip r:embed="rId3">
            <a:alphaModFix/>
          </a:blip>
          <a:stretch>
            <a:fillRect/>
          </a:stretch>
        </p:blipFill>
        <p:spPr>
          <a:xfrm>
            <a:off x="1826629" y="1104050"/>
            <a:ext cx="5490742" cy="3989000"/>
          </a:xfrm>
          <a:prstGeom prst="rect">
            <a:avLst/>
          </a:prstGeom>
          <a:noFill/>
          <a:ln w="9525" cap="flat" cmpd="sng">
            <a:solidFill>
              <a:schemeClr val="dk1"/>
            </a:solidFill>
            <a:prstDash val="solid"/>
            <a:miter lim="8000"/>
            <a:headEnd type="none" w="sm" len="sm"/>
            <a:tailEnd type="none" w="sm" len="sm"/>
          </a:ln>
        </p:spPr>
      </p:pic>
      <p:sp>
        <p:nvSpPr>
          <p:cNvPr id="310" name="Google Shape;310;p42" descr="Draft FBA - Data Collected Stepper: Identification of lagging skills has been added as a new requirement"/>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Lagging Skills in FBA</a:t>
            </a:r>
            <a:endParaRPr>
              <a:latin typeface="Proxima Nova Rg" panose="02000506030000020004"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8" name="Google Shape;318;p43" descr="Antecedents and Consequences Data includes two required questions "/>
          <p:cNvPicPr preferRelativeResize="0"/>
          <p:nvPr/>
        </p:nvPicPr>
        <p:blipFill>
          <a:blip r:embed="rId3">
            <a:alphaModFix/>
          </a:blip>
          <a:stretch>
            <a:fillRect/>
          </a:stretch>
        </p:blipFill>
        <p:spPr>
          <a:xfrm>
            <a:off x="311700" y="1343625"/>
            <a:ext cx="8520601" cy="3124226"/>
          </a:xfrm>
          <a:prstGeom prst="rect">
            <a:avLst/>
          </a:prstGeom>
          <a:noFill/>
          <a:ln w="9525" cap="flat" cmpd="sng">
            <a:solidFill>
              <a:schemeClr val="dk1"/>
            </a:solidFill>
            <a:prstDash val="solid"/>
            <a:miter lim="8000"/>
            <a:headEnd type="none" w="sm" len="sm"/>
            <a:tailEnd type="none" w="sm" len="sm"/>
          </a:ln>
        </p:spPr>
      </p:pic>
      <p:sp>
        <p:nvSpPr>
          <p:cNvPr id="316" name="Google Shape;316;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Antecedents and Consequences Data (ABC Data)</a:t>
            </a:r>
            <a:endParaRPr>
              <a:latin typeface="Proxima Nova Rg" panose="02000506030000020004"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44500">
              <a:buClr>
                <a:srgbClr val="263F8C"/>
              </a:buClr>
              <a:buSzPct val="75000"/>
            </a:pPr>
            <a:r>
              <a:rPr lang="en" sz="2000" dirty="0">
                <a:solidFill>
                  <a:srgbClr val="263F8C"/>
                </a:solidFill>
                <a:latin typeface="Proxima Nova Rg" panose="02000506030000020004" pitchFamily="2" charset="0"/>
              </a:rPr>
              <a:t>General Updates</a:t>
            </a:r>
            <a:endParaRPr sz="2000" dirty="0">
              <a:solidFill>
                <a:srgbClr val="263F8C"/>
              </a:solidFill>
              <a:latin typeface="Proxima Nova Rg" panose="02000506030000020004" pitchFamily="2" charset="0"/>
            </a:endParaRPr>
          </a:p>
          <a:p>
            <a:pPr marL="444500">
              <a:buClr>
                <a:srgbClr val="263F8C"/>
              </a:buClr>
              <a:buSzPct val="75000"/>
            </a:pPr>
            <a:r>
              <a:rPr lang="en" sz="2000" dirty="0">
                <a:solidFill>
                  <a:srgbClr val="263F8C"/>
                </a:solidFill>
                <a:latin typeface="Proxima Nova Rg" panose="02000506030000020004" pitchFamily="2" charset="0"/>
              </a:rPr>
              <a:t>Updates to the FBA</a:t>
            </a:r>
            <a:endParaRPr sz="2000" dirty="0">
              <a:solidFill>
                <a:srgbClr val="263F8C"/>
              </a:solidFill>
              <a:latin typeface="Proxima Nova Rg" panose="02000506030000020004" pitchFamily="2" charset="0"/>
            </a:endParaRPr>
          </a:p>
          <a:p>
            <a:pPr marL="444500">
              <a:buClr>
                <a:srgbClr val="263F8C"/>
              </a:buClr>
              <a:buSzPct val="75000"/>
            </a:pPr>
            <a:r>
              <a:rPr lang="en" sz="2000" dirty="0">
                <a:solidFill>
                  <a:srgbClr val="263F8C"/>
                </a:solidFill>
                <a:latin typeface="Proxima Nova Rg" panose="02000506030000020004" pitchFamily="2" charset="0"/>
              </a:rPr>
              <a:t>Updates to the BIP</a:t>
            </a:r>
            <a:endParaRPr sz="2000" dirty="0">
              <a:solidFill>
                <a:srgbClr val="263F8C"/>
              </a:solidFill>
              <a:latin typeface="Proxima Nova Rg" panose="02000506030000020004" pitchFamily="2" charset="0"/>
            </a:endParaRPr>
          </a:p>
          <a:p>
            <a:pPr marL="444500">
              <a:buClr>
                <a:srgbClr val="263F8C"/>
              </a:buClr>
              <a:buSzPct val="75000"/>
            </a:pPr>
            <a:r>
              <a:rPr lang="en" sz="2000" dirty="0">
                <a:solidFill>
                  <a:srgbClr val="263F8C"/>
                </a:solidFill>
                <a:latin typeface="Proxima Nova Rg" panose="02000506030000020004" pitchFamily="2" charset="0"/>
              </a:rPr>
              <a:t>Available training materials and resources</a:t>
            </a:r>
            <a:endParaRPr sz="2000" dirty="0">
              <a:solidFill>
                <a:srgbClr val="263F8C"/>
              </a:solidFill>
              <a:latin typeface="Proxima Nova Rg" panose="02000506030000020004" pitchFamily="2" charset="0"/>
            </a:endParaRPr>
          </a:p>
        </p:txBody>
      </p:sp>
      <p:sp>
        <p:nvSpPr>
          <p:cNvPr id="119" name="Google Shape;119;p17"/>
          <p:cNvSpPr txBox="1">
            <a:spLocks noGrp="1"/>
          </p:cNvSpPr>
          <p:nvPr>
            <p:ph type="title"/>
          </p:nvPr>
        </p:nvSpPr>
        <p:spPr>
          <a:xfrm>
            <a:off x="282075" y="153195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263F8C"/>
                </a:solidFill>
                <a:latin typeface="Proxima Nova Rg" panose="02000506030000020004" pitchFamily="2" charset="0"/>
              </a:rPr>
              <a:t>Agenda</a:t>
            </a:r>
            <a:endParaRPr dirty="0">
              <a:solidFill>
                <a:srgbClr val="263F8C"/>
              </a:solidFill>
              <a:latin typeface="Proxima Nova Rg" panose="02000506030000020004"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5" name="Google Shape;325;p44" descr="Draft FBA - Data Collected: A new card allows FBA teams to enter relevant information that has not previously been addressed in the FBA."/>
          <p:cNvPicPr preferRelativeResize="0"/>
          <p:nvPr/>
        </p:nvPicPr>
        <p:blipFill>
          <a:blip r:embed="rId3">
            <a:alphaModFix/>
          </a:blip>
          <a:stretch>
            <a:fillRect/>
          </a:stretch>
        </p:blipFill>
        <p:spPr>
          <a:xfrm>
            <a:off x="34062" y="1267087"/>
            <a:ext cx="9075875" cy="2609325"/>
          </a:xfrm>
          <a:prstGeom prst="rect">
            <a:avLst/>
          </a:prstGeom>
          <a:noFill/>
          <a:ln w="9525" cap="flat" cmpd="sng">
            <a:solidFill>
              <a:schemeClr val="dk1"/>
            </a:solidFill>
            <a:prstDash val="solid"/>
            <a:miter lim="8000"/>
            <a:headEnd type="none" w="sm" len="sm"/>
            <a:tailEnd type="none" w="sm" len="sm"/>
          </a:ln>
        </p:spPr>
      </p:pic>
      <p:sp>
        <p:nvSpPr>
          <p:cNvPr id="323" name="Google Shape;323;p44" descr="Draft FBA - Data Collected: A new card allows FBA teams to enter relevant information that has not previously been addressed in the FBA."/>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Additional Data Collected</a:t>
            </a:r>
            <a:endParaRPr>
              <a:latin typeface="Proxima Nova Rg" panose="02000506030000020004" pitchFamily="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2" name="Google Shape;332;p45" descr="Draft FBA - Summary stepper: A new Summary and Convergence of Data textbox requires FBA teams to summarize findings and describe general observations."/>
          <p:cNvPicPr preferRelativeResize="0"/>
          <p:nvPr/>
        </p:nvPicPr>
        <p:blipFill>
          <a:blip r:embed="rId3">
            <a:alphaModFix/>
          </a:blip>
          <a:stretch>
            <a:fillRect/>
          </a:stretch>
        </p:blipFill>
        <p:spPr>
          <a:xfrm>
            <a:off x="774375" y="1299457"/>
            <a:ext cx="7595249" cy="2035950"/>
          </a:xfrm>
          <a:prstGeom prst="rect">
            <a:avLst/>
          </a:prstGeom>
          <a:noFill/>
          <a:ln w="12700" cap="flat" cmpd="sng">
            <a:solidFill>
              <a:schemeClr val="dk1"/>
            </a:solidFill>
            <a:prstDash val="solid"/>
            <a:miter lim="8000"/>
            <a:headEnd type="none" w="sm" len="sm"/>
            <a:tailEnd type="none" w="sm" len="sm"/>
          </a:ln>
        </p:spPr>
      </p:pic>
      <p:sp>
        <p:nvSpPr>
          <p:cNvPr id="330" name="Google Shape;330;p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Summary Stepper</a:t>
            </a:r>
            <a:endParaRPr>
              <a:latin typeface="Proxima Nova Rg" panose="02000506030000020004" pitchFamily="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9" name="Google Shape;339;p46" descr="Draft FBA - Summary stepper: Incomplete Data Report indicates required items that still need to be resolved"/>
          <p:cNvPicPr preferRelativeResize="0"/>
          <p:nvPr/>
        </p:nvPicPr>
        <p:blipFill>
          <a:blip r:embed="rId3">
            <a:alphaModFix/>
          </a:blip>
          <a:stretch>
            <a:fillRect/>
          </a:stretch>
        </p:blipFill>
        <p:spPr>
          <a:xfrm>
            <a:off x="1253218" y="1300147"/>
            <a:ext cx="6457950" cy="2362200"/>
          </a:xfrm>
          <a:prstGeom prst="rect">
            <a:avLst/>
          </a:prstGeom>
          <a:noFill/>
          <a:ln w="12700" cap="flat" cmpd="sng">
            <a:solidFill>
              <a:schemeClr val="dk1"/>
            </a:solidFill>
            <a:prstDash val="solid"/>
            <a:miter lim="8000"/>
            <a:headEnd type="none" w="sm" len="sm"/>
            <a:tailEnd type="none" w="sm" len="sm"/>
          </a:ln>
        </p:spPr>
      </p:pic>
      <p:sp>
        <p:nvSpPr>
          <p:cNvPr id="337" name="Google Shape;337;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FBA Incomplete Data Report (IDR)</a:t>
            </a:r>
            <a:endParaRPr>
              <a:latin typeface="Proxima Nova Rg" panose="02000506030000020004"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6" name="Google Shape;346;p47" descr="Draft FBA - Summary stepper: Team response card allows FBA team to indicate whether a BIP is needed or not"/>
          <p:cNvPicPr preferRelativeResize="0"/>
          <p:nvPr/>
        </p:nvPicPr>
        <p:blipFill>
          <a:blip r:embed="rId3">
            <a:alphaModFix/>
          </a:blip>
          <a:stretch>
            <a:fillRect/>
          </a:stretch>
        </p:blipFill>
        <p:spPr>
          <a:xfrm>
            <a:off x="1143000" y="1319213"/>
            <a:ext cx="6858000" cy="2276475"/>
          </a:xfrm>
          <a:prstGeom prst="rect">
            <a:avLst/>
          </a:prstGeom>
          <a:noFill/>
          <a:ln w="12700" cap="flat" cmpd="sng">
            <a:solidFill>
              <a:schemeClr val="dk1"/>
            </a:solidFill>
            <a:prstDash val="solid"/>
            <a:miter lim="8000"/>
            <a:headEnd type="none" w="sm" len="sm"/>
            <a:tailEnd type="none" w="sm" len="sm"/>
          </a:ln>
        </p:spPr>
      </p:pic>
      <p:sp>
        <p:nvSpPr>
          <p:cNvPr id="344" name="Google Shape;344;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Finalizing the FBA</a:t>
            </a:r>
            <a:endParaRPr>
              <a:latin typeface="Proxima Nova Rg" panose="02000506030000020004" pitchFamily="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 name="Picture 2" descr="Learner Management - Evaluation stepper: After finalizing an FBA, it can be reviewed from the new FBA Management card">
            <a:extLst>
              <a:ext uri="{FF2B5EF4-FFF2-40B4-BE49-F238E27FC236}">
                <a16:creationId xmlns:a16="http://schemas.microsoft.com/office/drawing/2014/main" id="{D0B1394E-F8E9-4CEA-8A05-A690E6E77F75}"/>
              </a:ext>
            </a:extLst>
          </p:cNvPr>
          <p:cNvPicPr>
            <a:picLocks noChangeAspect="1"/>
          </p:cNvPicPr>
          <p:nvPr/>
        </p:nvPicPr>
        <p:blipFill>
          <a:blip r:embed="rId3"/>
          <a:stretch>
            <a:fillRect/>
          </a:stretch>
        </p:blipFill>
        <p:spPr>
          <a:xfrm>
            <a:off x="139824" y="1346348"/>
            <a:ext cx="8864352" cy="2450804"/>
          </a:xfrm>
          <a:prstGeom prst="rect">
            <a:avLst/>
          </a:prstGeom>
        </p:spPr>
      </p:pic>
      <p:sp>
        <p:nvSpPr>
          <p:cNvPr id="351" name="Google Shape;351;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Beginning a Review of a Finalized FBA</a:t>
            </a:r>
            <a:endParaRPr>
              <a:latin typeface="Proxima Nova Rg" panose="02000506030000020004"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358"/>
        <p:cNvGrpSpPr/>
        <p:nvPr/>
      </p:nvGrpSpPr>
      <p:grpSpPr>
        <a:xfrm>
          <a:off x="0" y="0"/>
          <a:ext cx="0" cy="0"/>
          <a:chOff x="0" y="0"/>
          <a:chExt cx="0" cy="0"/>
        </a:xfrm>
      </p:grpSpPr>
      <p:pic>
        <p:nvPicPr>
          <p:cNvPr id="3" name="Picture 2" descr="Learner Management - Evaluation stepper. When reviewing an FBA, review team members may be identified by adding a previously created team or searching for individual team members.">
            <a:extLst>
              <a:ext uri="{FF2B5EF4-FFF2-40B4-BE49-F238E27FC236}">
                <a16:creationId xmlns:a16="http://schemas.microsoft.com/office/drawing/2014/main" id="{9838299B-3D76-409F-B330-FD85DC975E30}"/>
              </a:ext>
            </a:extLst>
          </p:cNvPr>
          <p:cNvPicPr>
            <a:picLocks noChangeAspect="1"/>
          </p:cNvPicPr>
          <p:nvPr/>
        </p:nvPicPr>
        <p:blipFill>
          <a:blip r:embed="rId3"/>
          <a:stretch>
            <a:fillRect/>
          </a:stretch>
        </p:blipFill>
        <p:spPr>
          <a:xfrm>
            <a:off x="179451" y="1150365"/>
            <a:ext cx="8785097" cy="3365284"/>
          </a:xfrm>
          <a:prstGeom prst="rect">
            <a:avLst/>
          </a:prstGeom>
        </p:spPr>
      </p:pic>
      <p:sp>
        <p:nvSpPr>
          <p:cNvPr id="359" name="Google Shape;359;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Selecting a Review Team</a:t>
            </a:r>
            <a:endParaRPr dirty="0">
              <a:latin typeface="Proxima Nova Rg" panose="02000506030000020004"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9" name="Google Shape;369;p50" descr="Learner Management - Evaluation stepper. When completing an FBA Review, teams have the option to cancel the review, finalize the review, and create a new FBA. "/>
          <p:cNvPicPr preferRelativeResize="0"/>
          <p:nvPr/>
        </p:nvPicPr>
        <p:blipFill>
          <a:blip r:embed="rId3">
            <a:alphaModFix/>
          </a:blip>
          <a:stretch>
            <a:fillRect/>
          </a:stretch>
        </p:blipFill>
        <p:spPr>
          <a:xfrm>
            <a:off x="152401" y="1170125"/>
            <a:ext cx="8839198" cy="2911812"/>
          </a:xfrm>
          <a:prstGeom prst="rect">
            <a:avLst/>
          </a:prstGeom>
          <a:noFill/>
          <a:ln w="9525" cap="flat" cmpd="sng">
            <a:solidFill>
              <a:schemeClr val="dk2"/>
            </a:solidFill>
            <a:prstDash val="solid"/>
            <a:round/>
            <a:headEnd type="none" w="sm" len="sm"/>
            <a:tailEnd type="none" w="sm" len="sm"/>
          </a:ln>
        </p:spPr>
      </p:pic>
      <p:sp>
        <p:nvSpPr>
          <p:cNvPr id="367" name="Google Shape;367;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Reviewing a Finalized FBA</a:t>
            </a:r>
            <a:endParaRPr>
              <a:latin typeface="Proxima Nova Rg" panose="02000506030000020004" pitchFamily="2"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6" name="Google Shape;376;p51" descr="Learner Management - Evaluation stepper. Finalized FBA reviews will be documented within a new accordion menu in finalized FBAs."/>
          <p:cNvPicPr preferRelativeResize="0"/>
          <p:nvPr/>
        </p:nvPicPr>
        <p:blipFill>
          <a:blip r:embed="rId3">
            <a:alphaModFix/>
          </a:blip>
          <a:stretch>
            <a:fillRect/>
          </a:stretch>
        </p:blipFill>
        <p:spPr>
          <a:xfrm>
            <a:off x="1008877" y="1170125"/>
            <a:ext cx="7126246" cy="3340700"/>
          </a:xfrm>
          <a:prstGeom prst="rect">
            <a:avLst/>
          </a:prstGeom>
          <a:noFill/>
          <a:ln w="9525" cap="flat" cmpd="sng">
            <a:solidFill>
              <a:schemeClr val="dk2"/>
            </a:solidFill>
            <a:prstDash val="solid"/>
            <a:round/>
            <a:headEnd type="none" w="sm" len="sm"/>
            <a:tailEnd type="none" w="sm" len="sm"/>
          </a:ln>
        </p:spPr>
      </p:pic>
      <p:sp>
        <p:nvSpPr>
          <p:cNvPr id="374" name="Google Shape;374;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Finalizing an FBA Review</a:t>
            </a:r>
            <a:endParaRPr dirty="0">
              <a:latin typeface="Proxima Nova Rg" panose="02000506030000020004"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roxima Nova Rg" panose="02000506030000020004" pitchFamily="2" charset="0"/>
              </a:rPr>
              <a:t>Updates to the Behavior Intervention Plan (BIP)</a:t>
            </a:r>
            <a:endParaRPr dirty="0">
              <a:latin typeface="Proxima Nova Rg" panose="02000506030000020004"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9" name="Google Shape;389;p53" descr="IEP Draft/Amendment - PLAAFP: Teams will continue to initiate a BIP from the PLAAFP stepper by selecting Social Emotional Behavior  as a Special Factor"/>
          <p:cNvPicPr preferRelativeResize="0"/>
          <p:nvPr/>
        </p:nvPicPr>
        <p:blipFill>
          <a:blip r:embed="rId3">
            <a:alphaModFix/>
          </a:blip>
          <a:stretch>
            <a:fillRect/>
          </a:stretch>
        </p:blipFill>
        <p:spPr>
          <a:xfrm>
            <a:off x="3119700" y="971550"/>
            <a:ext cx="5943600" cy="2447925"/>
          </a:xfrm>
          <a:prstGeom prst="rect">
            <a:avLst/>
          </a:prstGeom>
          <a:noFill/>
          <a:ln w="9525" cap="flat" cmpd="sng">
            <a:solidFill>
              <a:schemeClr val="dk1"/>
            </a:solidFill>
            <a:prstDash val="solid"/>
            <a:round/>
            <a:headEnd type="none" w="sm" len="sm"/>
            <a:tailEnd type="none" w="sm" len="sm"/>
          </a:ln>
        </p:spPr>
      </p:pic>
      <p:sp>
        <p:nvSpPr>
          <p:cNvPr id="387" name="Google Shape;387;p5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latin typeface="Proxima Nova Rg" panose="02000506030000020004" pitchFamily="2" charset="0"/>
              </a:rPr>
              <a:t>PLAAFP Stepper</a:t>
            </a:r>
            <a:endParaRPr sz="1600">
              <a:latin typeface="Proxima Nova Rg" panose="02000506030000020004" pitchFamily="2" charset="0"/>
            </a:endParaRPr>
          </a:p>
          <a:p>
            <a:pPr marL="457200" lvl="0" indent="-330200" algn="l" rtl="0">
              <a:spcBef>
                <a:spcPts val="0"/>
              </a:spcBef>
              <a:spcAft>
                <a:spcPts val="0"/>
              </a:spcAft>
              <a:buSzPts val="1600"/>
              <a:buChar char="●"/>
            </a:pPr>
            <a:r>
              <a:rPr lang="en" sz="1600">
                <a:latin typeface="Proxima Nova Rg" panose="02000506030000020004" pitchFamily="2" charset="0"/>
              </a:rPr>
              <a:t>Consideration of Special Factors</a:t>
            </a:r>
            <a:endParaRPr sz="1600">
              <a:latin typeface="Proxima Nova Rg" panose="02000506030000020004" pitchFamily="2" charset="0"/>
            </a:endParaRPr>
          </a:p>
          <a:p>
            <a:pPr marL="457200" lvl="0" indent="-330200" algn="l" rtl="0">
              <a:spcBef>
                <a:spcPts val="0"/>
              </a:spcBef>
              <a:spcAft>
                <a:spcPts val="0"/>
              </a:spcAft>
              <a:buSzPts val="1600"/>
              <a:buChar char="●"/>
            </a:pPr>
            <a:r>
              <a:rPr lang="en" sz="1600">
                <a:latin typeface="Proxima Nova Rg" panose="02000506030000020004" pitchFamily="2" charset="0"/>
              </a:rPr>
              <a:t>Social Emotional Behavior</a:t>
            </a:r>
            <a:endParaRPr sz="1600">
              <a:latin typeface="Proxima Nova Rg" panose="02000506030000020004" pitchFamily="2" charset="0"/>
            </a:endParaRPr>
          </a:p>
          <a:p>
            <a:pPr marL="457200" lvl="0" indent="-330200" algn="l" rtl="0">
              <a:spcBef>
                <a:spcPts val="0"/>
              </a:spcBef>
              <a:spcAft>
                <a:spcPts val="0"/>
              </a:spcAft>
              <a:buSzPts val="1600"/>
              <a:buChar char="●"/>
            </a:pPr>
            <a:r>
              <a:rPr lang="en" sz="1600">
                <a:latin typeface="Proxima Nova Rg" panose="02000506030000020004" pitchFamily="2" charset="0"/>
              </a:rPr>
              <a:t>“Social Emotional Behavior is a special factor to be addressed in this IEP”</a:t>
            </a:r>
            <a:endParaRPr sz="1600">
              <a:latin typeface="Proxima Nova Rg" panose="02000506030000020004" pitchFamily="2" charset="0"/>
            </a:endParaRPr>
          </a:p>
        </p:txBody>
      </p:sp>
      <p:sp>
        <p:nvSpPr>
          <p:cNvPr id="386" name="Google Shape;386;p5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Proxima Nova Rg" panose="02000506030000020004" pitchFamily="2" charset="0"/>
              </a:rPr>
              <a:t>Starting a BIP</a:t>
            </a:r>
            <a:endParaRPr>
              <a:latin typeface="Proxima Nova Rg" panose="02000506030000020004"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5" name="Google Shape;125;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298650" y="430475"/>
            <a:ext cx="2842350" cy="4047651"/>
          </a:xfrm>
          <a:prstGeom prst="rect">
            <a:avLst/>
          </a:prstGeom>
          <a:noFill/>
          <a:ln>
            <a:noFill/>
          </a:ln>
        </p:spPr>
      </p:pic>
      <p:sp>
        <p:nvSpPr>
          <p:cNvPr id="124" name="Google Shape;124;p18"/>
          <p:cNvSpPr txBox="1">
            <a:spLocks noGrp="1"/>
          </p:cNvSpPr>
          <p:nvPr>
            <p:ph type="title"/>
          </p:nvPr>
        </p:nvSpPr>
        <p:spPr>
          <a:xfrm>
            <a:off x="265500" y="914400"/>
            <a:ext cx="4045200" cy="359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263F8C"/>
                </a:solidFill>
                <a:latin typeface="Proxima Nova Rg" panose="02000506030000020004" pitchFamily="2" charset="0"/>
              </a:rPr>
              <a:t>When will the ACHIEVE FBA &amp; BIP </a:t>
            </a:r>
            <a:r>
              <a:rPr lang="en" dirty="0">
                <a:latin typeface="Proxima Nova Rg" panose="02000506030000020004" pitchFamily="2" charset="0"/>
              </a:rPr>
              <a:t>updates</a:t>
            </a:r>
            <a:r>
              <a:rPr lang="en" dirty="0">
                <a:solidFill>
                  <a:srgbClr val="263F8C"/>
                </a:solidFill>
                <a:latin typeface="Proxima Nova Rg" panose="02000506030000020004" pitchFamily="2" charset="0"/>
              </a:rPr>
              <a:t> be released statewide?</a:t>
            </a:r>
            <a:endParaRPr dirty="0">
              <a:solidFill>
                <a:srgbClr val="263F8C"/>
              </a:solidFill>
              <a:latin typeface="Proxima Nova Rg" panose="02000506030000020004" pitchFamily="2"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8" name="Google Shape;398;p54" descr="IEP Draft/Amendment - Behavior Intervention Plan stepper: Once the Create New BIP button is selected, a new Behavior Intervention Plan stepper is added to the IEP."/>
          <p:cNvPicPr preferRelativeResize="0"/>
          <p:nvPr/>
        </p:nvPicPr>
        <p:blipFill>
          <a:blip r:embed="rId3">
            <a:alphaModFix/>
          </a:blip>
          <a:stretch>
            <a:fillRect/>
          </a:stretch>
        </p:blipFill>
        <p:spPr>
          <a:xfrm>
            <a:off x="80276" y="4084750"/>
            <a:ext cx="6858000" cy="809625"/>
          </a:xfrm>
          <a:prstGeom prst="rect">
            <a:avLst/>
          </a:prstGeom>
          <a:noFill/>
          <a:ln w="9525" cap="flat" cmpd="sng">
            <a:solidFill>
              <a:schemeClr val="dk1"/>
            </a:solidFill>
            <a:prstDash val="solid"/>
            <a:miter lim="8000"/>
            <a:headEnd type="none" w="sm" len="sm"/>
            <a:tailEnd type="none" w="sm" len="sm"/>
          </a:ln>
        </p:spPr>
      </p:pic>
      <p:pic>
        <p:nvPicPr>
          <p:cNvPr id="3" name="Picture 2" descr="IEP Draft/Amendment - PLAAFP: If Social Emotional Behavior is selected as a special factor, teams must indicate that a BIP is necessary. Then, a blue Create New BIP button appears.&#10;">
            <a:extLst>
              <a:ext uri="{FF2B5EF4-FFF2-40B4-BE49-F238E27FC236}">
                <a16:creationId xmlns:a16="http://schemas.microsoft.com/office/drawing/2014/main" id="{DADEBA50-5F5F-489F-89ED-34E48FE5401A}"/>
              </a:ext>
            </a:extLst>
          </p:cNvPr>
          <p:cNvPicPr>
            <a:picLocks noChangeAspect="1"/>
          </p:cNvPicPr>
          <p:nvPr/>
        </p:nvPicPr>
        <p:blipFill>
          <a:blip r:embed="rId4"/>
          <a:stretch>
            <a:fillRect/>
          </a:stretch>
        </p:blipFill>
        <p:spPr>
          <a:xfrm>
            <a:off x="63617" y="1248803"/>
            <a:ext cx="9016765" cy="2645893"/>
          </a:xfrm>
          <a:prstGeom prst="rect">
            <a:avLst/>
          </a:prstGeom>
        </p:spPr>
      </p:pic>
      <p:sp>
        <p:nvSpPr>
          <p:cNvPr id="397" name="Google Shape;397;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Creating new BIP</a:t>
            </a:r>
            <a:endParaRPr dirty="0">
              <a:latin typeface="Proxima Nova Rg" panose="0200050603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4" name="Google Shape;404;p55" descr="IEP Draft/Amendment - Behavior Intervention Plan stepper: All components of the BIP are now embedded within the IEP on a new Behavior Intervention Plan stepper."/>
          <p:cNvPicPr preferRelativeResize="0"/>
          <p:nvPr/>
        </p:nvPicPr>
        <p:blipFill>
          <a:blip r:embed="rId3">
            <a:alphaModFix/>
          </a:blip>
          <a:stretch>
            <a:fillRect/>
          </a:stretch>
        </p:blipFill>
        <p:spPr>
          <a:xfrm>
            <a:off x="60225" y="1127400"/>
            <a:ext cx="9020075" cy="1854125"/>
          </a:xfrm>
          <a:prstGeom prst="rect">
            <a:avLst/>
          </a:prstGeom>
          <a:noFill/>
          <a:ln w="9525" cap="flat" cmpd="sng">
            <a:solidFill>
              <a:schemeClr val="dk1"/>
            </a:solidFill>
            <a:prstDash val="solid"/>
            <a:miter lim="8000"/>
            <a:headEnd type="none" w="sm" len="sm"/>
            <a:tailEnd type="none" w="sm" len="sm"/>
          </a:ln>
        </p:spPr>
      </p:pic>
      <p:sp>
        <p:nvSpPr>
          <p:cNvPr id="405" name="Google Shape;405;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BIP Stepper</a:t>
            </a:r>
            <a:endParaRPr dirty="0">
              <a:latin typeface="Proxima Nova Rg" panose="02000506030000020004" pitchFamily="2"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2" name="Google Shape;412;p56" descr="A banner appears across the top of the draft BIP if there is also a draft FBA in progress. This banner alerts users that info included on the BIP may continue to change until FBA is finalized."/>
          <p:cNvPicPr preferRelativeResize="0"/>
          <p:nvPr/>
        </p:nvPicPr>
        <p:blipFill>
          <a:blip r:embed="rId3">
            <a:alphaModFix/>
          </a:blip>
          <a:stretch>
            <a:fillRect/>
          </a:stretch>
        </p:blipFill>
        <p:spPr>
          <a:xfrm>
            <a:off x="1472332" y="1170125"/>
            <a:ext cx="6199337" cy="3340700"/>
          </a:xfrm>
          <a:prstGeom prst="rect">
            <a:avLst/>
          </a:prstGeom>
          <a:noFill/>
          <a:ln w="9525" cap="flat" cmpd="sng">
            <a:solidFill>
              <a:schemeClr val="dk1"/>
            </a:solidFill>
            <a:prstDash val="solid"/>
            <a:round/>
            <a:headEnd type="none" w="sm" len="sm"/>
            <a:tailEnd type="none" w="sm" len="sm"/>
          </a:ln>
        </p:spPr>
      </p:pic>
      <p:sp>
        <p:nvSpPr>
          <p:cNvPr id="410" name="Google Shape;410;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BIP Banner While FBA is Being Drafted</a:t>
            </a:r>
            <a:endParaRPr dirty="0">
              <a:latin typeface="Proxima Nova Rg" panose="02000506030000020004" pitchFamily="2"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3" name="Picture 2" descr="All items added in FBA automatically appear in the BIP&#10;">
            <a:extLst>
              <a:ext uri="{FF2B5EF4-FFF2-40B4-BE49-F238E27FC236}">
                <a16:creationId xmlns:a16="http://schemas.microsoft.com/office/drawing/2014/main" id="{CD6FCCA3-69C4-4185-AA0E-02387B60C822}"/>
              </a:ext>
            </a:extLst>
          </p:cNvPr>
          <p:cNvPicPr>
            <a:picLocks noChangeAspect="1"/>
          </p:cNvPicPr>
          <p:nvPr/>
        </p:nvPicPr>
        <p:blipFill>
          <a:blip r:embed="rId3"/>
          <a:stretch>
            <a:fillRect/>
          </a:stretch>
        </p:blipFill>
        <p:spPr>
          <a:xfrm>
            <a:off x="1255488" y="1166694"/>
            <a:ext cx="6633023" cy="3365284"/>
          </a:xfrm>
          <a:prstGeom prst="rect">
            <a:avLst/>
          </a:prstGeom>
        </p:spPr>
      </p:pic>
      <p:sp>
        <p:nvSpPr>
          <p:cNvPr id="417" name="Google Shape;417;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BIP View Screen</a:t>
            </a:r>
            <a:endParaRPr dirty="0">
              <a:latin typeface="Proxima Nova Rg" panose="02000506030000020004" pitchFamily="2"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3" name="Picture 2" descr="IEP Draft/Amendment - Behavior Intervention Plan stepper: BIP teams will now have the option to cancel a draft BIP. A pop-up modal will ask you to confirm you wish to cancel.&#10;">
            <a:extLst>
              <a:ext uri="{FF2B5EF4-FFF2-40B4-BE49-F238E27FC236}">
                <a16:creationId xmlns:a16="http://schemas.microsoft.com/office/drawing/2014/main" id="{BF06809D-B2A5-4FD5-A30B-53373E82BD59}"/>
              </a:ext>
            </a:extLst>
          </p:cNvPr>
          <p:cNvPicPr>
            <a:picLocks noChangeAspect="1"/>
          </p:cNvPicPr>
          <p:nvPr/>
        </p:nvPicPr>
        <p:blipFill>
          <a:blip r:embed="rId3"/>
          <a:stretch>
            <a:fillRect/>
          </a:stretch>
        </p:blipFill>
        <p:spPr>
          <a:xfrm>
            <a:off x="475133" y="1158976"/>
            <a:ext cx="8193734" cy="3103133"/>
          </a:xfrm>
          <a:prstGeom prst="rect">
            <a:avLst/>
          </a:prstGeom>
        </p:spPr>
      </p:pic>
      <p:sp>
        <p:nvSpPr>
          <p:cNvPr id="428" name="Google Shape;428;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Canceling a Draft BIP</a:t>
            </a:r>
            <a:endParaRPr>
              <a:latin typeface="Proxima Nova Rg" panose="02000506030000020004" pitchFamily="2"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Marking Not Applicable</a:t>
            </a:r>
            <a:endParaRPr>
              <a:latin typeface="Proxima Nova Rg" panose="02000506030000020004" pitchFamily="2" charset="0"/>
            </a:endParaRPr>
          </a:p>
        </p:txBody>
      </p:sp>
      <p:pic>
        <p:nvPicPr>
          <p:cNvPr id="3" name="Picture 2" descr="BIP teams will now have the option to indicate that items imported from the FBA are not applicable. If checked N/A, teams are required to enter a rationale for removal">
            <a:extLst>
              <a:ext uri="{FF2B5EF4-FFF2-40B4-BE49-F238E27FC236}">
                <a16:creationId xmlns:a16="http://schemas.microsoft.com/office/drawing/2014/main" id="{817B7DB0-78C3-43FA-98FB-C412449C4386}"/>
              </a:ext>
            </a:extLst>
          </p:cNvPr>
          <p:cNvPicPr>
            <a:picLocks noChangeAspect="1"/>
          </p:cNvPicPr>
          <p:nvPr/>
        </p:nvPicPr>
        <p:blipFill>
          <a:blip r:embed="rId3"/>
          <a:stretch>
            <a:fillRect/>
          </a:stretch>
        </p:blipFill>
        <p:spPr>
          <a:xfrm>
            <a:off x="60569" y="1268093"/>
            <a:ext cx="9022862" cy="213378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60"/>
          <p:cNvSpPr txBox="1">
            <a:spLocks noGrp="1"/>
          </p:cNvSpPr>
          <p:nvPr>
            <p:ph type="body" idx="1"/>
          </p:nvPr>
        </p:nvSpPr>
        <p:spPr>
          <a:xfrm>
            <a:off x="311700" y="1437225"/>
            <a:ext cx="8520600" cy="3133500"/>
          </a:xfrm>
          <a:prstGeom prst="rect">
            <a:avLst/>
          </a:prstGeom>
        </p:spPr>
        <p:txBody>
          <a:bodyPr spcFirstLastPara="1" wrap="square" lIns="91425" tIns="91425" rIns="91425" bIns="91425" anchor="t" anchorCtr="0">
            <a:noAutofit/>
          </a:bodyPr>
          <a:lstStyle/>
          <a:p>
            <a:pPr marL="495300" indent="-457200">
              <a:buSzPct val="75000"/>
            </a:pPr>
            <a:r>
              <a:rPr lang="en" sz="3000" dirty="0">
                <a:latin typeface="Proxima Nova Rg" panose="02000506030000020004" pitchFamily="2" charset="0"/>
              </a:rPr>
              <a:t>Prevention</a:t>
            </a:r>
            <a:endParaRPr sz="3000" dirty="0">
              <a:latin typeface="Proxima Nova Rg" panose="02000506030000020004" pitchFamily="2" charset="0"/>
            </a:endParaRPr>
          </a:p>
          <a:p>
            <a:pPr marL="495300" indent="-457200">
              <a:buSzPct val="75000"/>
            </a:pPr>
            <a:r>
              <a:rPr lang="en" sz="3000" dirty="0">
                <a:latin typeface="Proxima Nova Rg" panose="02000506030000020004" pitchFamily="2" charset="0"/>
              </a:rPr>
              <a:t>Teaching</a:t>
            </a:r>
            <a:endParaRPr sz="3000" dirty="0">
              <a:latin typeface="Proxima Nova Rg" panose="02000506030000020004" pitchFamily="2" charset="0"/>
            </a:endParaRPr>
          </a:p>
          <a:p>
            <a:pPr marL="495300" indent="-457200">
              <a:buSzPct val="75000"/>
            </a:pPr>
            <a:r>
              <a:rPr lang="en" sz="3000" dirty="0">
                <a:latin typeface="Proxima Nova Rg" panose="02000506030000020004" pitchFamily="2" charset="0"/>
              </a:rPr>
              <a:t>Replacement/Appropriate Behavior Response </a:t>
            </a:r>
            <a:endParaRPr sz="3000" dirty="0">
              <a:latin typeface="Proxima Nova Rg" panose="02000506030000020004" pitchFamily="2" charset="0"/>
            </a:endParaRPr>
          </a:p>
          <a:p>
            <a:pPr marL="495300" indent="-457200">
              <a:buSzPct val="75000"/>
            </a:pPr>
            <a:r>
              <a:rPr lang="en" sz="3000" dirty="0">
                <a:latin typeface="Proxima Nova Rg" panose="02000506030000020004" pitchFamily="2" charset="0"/>
              </a:rPr>
              <a:t>Behavior of Concern Response</a:t>
            </a:r>
            <a:endParaRPr sz="3000" dirty="0">
              <a:latin typeface="Proxima Nova Rg" panose="02000506030000020004" pitchFamily="2" charset="0"/>
            </a:endParaRPr>
          </a:p>
          <a:p>
            <a:pPr marL="495300" indent="-457200">
              <a:buSzPct val="75000"/>
            </a:pPr>
            <a:r>
              <a:rPr lang="en" sz="3000" dirty="0">
                <a:latin typeface="Proxima Nova Rg" panose="02000506030000020004" pitchFamily="2" charset="0"/>
              </a:rPr>
              <a:t>Lagging Skills</a:t>
            </a:r>
            <a:endParaRPr sz="3000" dirty="0">
              <a:latin typeface="Proxima Nova Rg" panose="02000506030000020004" pitchFamily="2" charset="0"/>
            </a:endParaRPr>
          </a:p>
        </p:txBody>
      </p:sp>
      <p:sp>
        <p:nvSpPr>
          <p:cNvPr id="447" name="Google Shape;447;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Proxima Nova Rg" panose="02000506030000020004" pitchFamily="2" charset="0"/>
              </a:rPr>
              <a:t>Strategies</a:t>
            </a:r>
            <a:endParaRPr sz="3600">
              <a:latin typeface="Proxima Nova Rg" panose="02000506030000020004" pitchFamily="2"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3" name="Picture 2" descr="IEP Draft/Amendment - Behavior Intervention Plan stepper: All strategies added to the BIP will automatically be included in BIP Implementation Checklist unless the team deselects the applicable checkbox">
            <a:extLst>
              <a:ext uri="{FF2B5EF4-FFF2-40B4-BE49-F238E27FC236}">
                <a16:creationId xmlns:a16="http://schemas.microsoft.com/office/drawing/2014/main" id="{FF294DF0-3CF4-4B31-8360-F4BE575F81CF}"/>
              </a:ext>
            </a:extLst>
          </p:cNvPr>
          <p:cNvPicPr>
            <a:picLocks noChangeAspect="1"/>
          </p:cNvPicPr>
          <p:nvPr/>
        </p:nvPicPr>
        <p:blipFill>
          <a:blip r:embed="rId3"/>
          <a:stretch>
            <a:fillRect/>
          </a:stretch>
        </p:blipFill>
        <p:spPr>
          <a:xfrm>
            <a:off x="0" y="1296211"/>
            <a:ext cx="9144000" cy="1750978"/>
          </a:xfrm>
          <a:prstGeom prst="rect">
            <a:avLst/>
          </a:prstGeom>
        </p:spPr>
      </p:pic>
      <p:sp>
        <p:nvSpPr>
          <p:cNvPr id="454" name="Google Shape;454;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Implementation Checklist</a:t>
            </a:r>
            <a:endParaRPr>
              <a:latin typeface="Proxima Nova Rg" panose="02000506030000020004" pitchFamily="2"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6" name="Google Shape;466;p62" descr="IEP Draft/Amendment - Behavior Intervention Plan stepper: A fading plan will be required for all Prevention, Replacement/Appropriate Behavior Response, and Behavior of Concern Response strategies."/>
          <p:cNvPicPr preferRelativeResize="0"/>
          <p:nvPr/>
        </p:nvPicPr>
        <p:blipFill>
          <a:blip r:embed="rId3">
            <a:alphaModFix/>
          </a:blip>
          <a:stretch>
            <a:fillRect/>
          </a:stretch>
        </p:blipFill>
        <p:spPr>
          <a:xfrm>
            <a:off x="131638" y="1201425"/>
            <a:ext cx="8880725" cy="3367275"/>
          </a:xfrm>
          <a:prstGeom prst="rect">
            <a:avLst/>
          </a:prstGeom>
          <a:noFill/>
          <a:ln w="12700" cap="flat" cmpd="sng">
            <a:solidFill>
              <a:schemeClr val="dk1"/>
            </a:solidFill>
            <a:prstDash val="solid"/>
            <a:miter lim="8000"/>
            <a:headEnd type="none" w="sm" len="sm"/>
            <a:tailEnd type="none" w="sm" len="sm"/>
          </a:ln>
        </p:spPr>
      </p:pic>
      <p:sp>
        <p:nvSpPr>
          <p:cNvPr id="462" name="Google Shape;462;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Fading Plan</a:t>
            </a:r>
            <a:endParaRPr>
              <a:latin typeface="Proxima Nova Rg" panose="02000506030000020004" pitchFamily="2"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3" name="Google Shape;473;p63" descr="IEP Draft/Amendment - Behavior Intervention Plan stepper: A generalization plan will be required for all teaching strategies that are added to the BIP"/>
          <p:cNvPicPr preferRelativeResize="0"/>
          <p:nvPr/>
        </p:nvPicPr>
        <p:blipFill>
          <a:blip r:embed="rId3">
            <a:alphaModFix/>
          </a:blip>
          <a:stretch>
            <a:fillRect/>
          </a:stretch>
        </p:blipFill>
        <p:spPr>
          <a:xfrm>
            <a:off x="95850" y="1099125"/>
            <a:ext cx="9048150" cy="3764745"/>
          </a:xfrm>
          <a:prstGeom prst="rect">
            <a:avLst/>
          </a:prstGeom>
          <a:noFill/>
          <a:ln w="12700" cap="flat" cmpd="sng">
            <a:solidFill>
              <a:schemeClr val="dk1"/>
            </a:solidFill>
            <a:prstDash val="solid"/>
            <a:miter lim="8000"/>
            <a:headEnd type="none" w="sm" len="sm"/>
            <a:tailEnd type="none" w="sm" len="sm"/>
          </a:ln>
        </p:spPr>
      </p:pic>
      <p:sp>
        <p:nvSpPr>
          <p:cNvPr id="471" name="Google Shape;471;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Generalization Plan</a:t>
            </a:r>
            <a:endParaRPr>
              <a:latin typeface="Proxima Nova Rg" panose="02000506030000020004"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19"/>
          <p:cNvSpPr txBox="1"/>
          <p:nvPr/>
        </p:nvSpPr>
        <p:spPr>
          <a:xfrm>
            <a:off x="380100" y="1615625"/>
            <a:ext cx="8452200" cy="25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Proxima Nova Rg" panose="02000506030000020004" pitchFamily="2" charset="0"/>
                <a:ea typeface="Proxima Nova"/>
                <a:cs typeface="Proxima Nova"/>
                <a:sym typeface="Proxima Nova"/>
              </a:rPr>
              <a:t>It is </a:t>
            </a:r>
            <a:r>
              <a:rPr lang="en" sz="3600" b="1" i="1" dirty="0">
                <a:solidFill>
                  <a:srgbClr val="9B2242"/>
                </a:solidFill>
                <a:latin typeface="Proxima Nova Rg" panose="02000506030000020004" pitchFamily="2" charset="0"/>
                <a:ea typeface="Proxima Nova"/>
                <a:cs typeface="Proxima Nova"/>
                <a:sym typeface="Proxima Nova"/>
              </a:rPr>
              <a:t>STRONGLY</a:t>
            </a:r>
            <a:r>
              <a:rPr lang="en" sz="3600" b="1" dirty="0">
                <a:latin typeface="Proxima Nova Rg" panose="02000506030000020004" pitchFamily="2" charset="0"/>
                <a:ea typeface="Proxima Nova"/>
                <a:cs typeface="Proxima Nova"/>
                <a:sym typeface="Proxima Nova"/>
              </a:rPr>
              <a:t> </a:t>
            </a:r>
            <a:r>
              <a:rPr lang="en" sz="3600" dirty="0">
                <a:latin typeface="Proxima Nova Rg" panose="02000506030000020004" pitchFamily="2" charset="0"/>
                <a:ea typeface="Proxima Nova"/>
                <a:cs typeface="Proxima Nova"/>
                <a:sym typeface="Proxima Nova"/>
              </a:rPr>
              <a:t>encouraged to have all FBAs and BIPs </a:t>
            </a:r>
            <a:r>
              <a:rPr lang="en" sz="3600" b="1" dirty="0">
                <a:latin typeface="Proxima Nova Rg" panose="02000506030000020004" pitchFamily="2" charset="0"/>
                <a:ea typeface="Proxima Nova"/>
                <a:cs typeface="Proxima Nova"/>
                <a:sym typeface="Proxima Nova"/>
              </a:rPr>
              <a:t>finalized </a:t>
            </a:r>
            <a:r>
              <a:rPr lang="en" sz="3600" dirty="0">
                <a:latin typeface="Proxima Nova Rg" panose="02000506030000020004" pitchFamily="2" charset="0"/>
                <a:ea typeface="Proxima Nova"/>
                <a:cs typeface="Proxima Nova"/>
                <a:sym typeface="Proxima Nova"/>
              </a:rPr>
              <a:t>on or before the close of business day on</a:t>
            </a:r>
            <a:r>
              <a:rPr lang="en" sz="3600" b="1" dirty="0">
                <a:latin typeface="Proxima Nova Rg" panose="02000506030000020004" pitchFamily="2" charset="0"/>
                <a:ea typeface="Proxima Nova"/>
                <a:cs typeface="Proxima Nova"/>
                <a:sym typeface="Proxima Nova"/>
              </a:rPr>
              <a:t> September 17th.</a:t>
            </a:r>
            <a:endParaRPr sz="1800" dirty="0">
              <a:latin typeface="Proxima Nova Rg" panose="02000506030000020004" pitchFamily="2" charset="0"/>
              <a:ea typeface="Proxima Nova"/>
              <a:cs typeface="Proxima Nova"/>
              <a:sym typeface="Proxima Nova"/>
            </a:endParaRPr>
          </a:p>
          <a:p>
            <a:pPr marL="0" lvl="0" indent="0" algn="l" rtl="0">
              <a:spcBef>
                <a:spcPts val="0"/>
              </a:spcBef>
              <a:spcAft>
                <a:spcPts val="0"/>
              </a:spcAft>
              <a:buNone/>
            </a:pPr>
            <a:endParaRPr sz="1800" dirty="0">
              <a:latin typeface="Proxima Nova Rg" panose="02000506030000020004" pitchFamily="2" charset="0"/>
              <a:ea typeface="Proxima Nova"/>
              <a:cs typeface="Proxima Nova"/>
              <a:sym typeface="Proxima Nova"/>
            </a:endParaRPr>
          </a:p>
          <a:p>
            <a:pPr marL="0" lvl="0" indent="0" algn="l" rtl="0">
              <a:spcBef>
                <a:spcPts val="0"/>
              </a:spcBef>
              <a:spcAft>
                <a:spcPts val="0"/>
              </a:spcAft>
              <a:buNone/>
            </a:pPr>
            <a:endParaRPr sz="1800" dirty="0">
              <a:latin typeface="Proxima Nova Rg" panose="02000506030000020004" pitchFamily="2" charset="0"/>
              <a:ea typeface="Proxima Nova"/>
              <a:cs typeface="Proxima Nova"/>
              <a:sym typeface="Proxima Nova"/>
            </a:endParaRPr>
          </a:p>
        </p:txBody>
      </p:sp>
      <p:sp>
        <p:nvSpPr>
          <p:cNvPr id="130" name="Google Shape;130;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General Updates</a:t>
            </a:r>
            <a:endParaRPr dirty="0">
              <a:latin typeface="Proxima Nova Rg" panose="02000506030000020004" pitchFamily="2"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80" name="Google Shape;480;p64" descr="IEP Draft/Amendment - Behavior Intervention Plan stepper: BIP teams must identify how lagging skills are being addressed (e.g., through IEP goal, strategy, etc.)"/>
          <p:cNvPicPr preferRelativeResize="0"/>
          <p:nvPr/>
        </p:nvPicPr>
        <p:blipFill>
          <a:blip r:embed="rId3">
            <a:alphaModFix/>
          </a:blip>
          <a:stretch>
            <a:fillRect/>
          </a:stretch>
        </p:blipFill>
        <p:spPr>
          <a:xfrm>
            <a:off x="-1" y="1205503"/>
            <a:ext cx="9144001" cy="3340403"/>
          </a:xfrm>
          <a:prstGeom prst="rect">
            <a:avLst/>
          </a:prstGeom>
          <a:noFill/>
          <a:ln w="9525" cap="flat" cmpd="sng">
            <a:solidFill>
              <a:schemeClr val="dk1"/>
            </a:solidFill>
            <a:prstDash val="solid"/>
            <a:round/>
            <a:headEnd type="none" w="sm" len="sm"/>
            <a:tailEnd type="none" w="sm" len="sm"/>
          </a:ln>
        </p:spPr>
      </p:pic>
      <p:sp>
        <p:nvSpPr>
          <p:cNvPr id="478" name="Google Shape;478;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Lagging Skills in BIP</a:t>
            </a:r>
            <a:endParaRPr>
              <a:latin typeface="Proxima Nova Rg" panose="02000506030000020004" pitchFamily="2"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3" name="Picture 2" descr="IEP Draft/Amendment - Behavior Intervention Plan stepper: Implementation Support card provides more guidance on how to document BIP implementation support needs">
            <a:extLst>
              <a:ext uri="{FF2B5EF4-FFF2-40B4-BE49-F238E27FC236}">
                <a16:creationId xmlns:a16="http://schemas.microsoft.com/office/drawing/2014/main" id="{3DC95DE8-3624-45A0-B82D-5FD3A572E091}"/>
              </a:ext>
            </a:extLst>
          </p:cNvPr>
          <p:cNvPicPr>
            <a:picLocks noChangeAspect="1"/>
          </p:cNvPicPr>
          <p:nvPr/>
        </p:nvPicPr>
        <p:blipFill>
          <a:blip r:embed="rId3"/>
          <a:stretch>
            <a:fillRect/>
          </a:stretch>
        </p:blipFill>
        <p:spPr>
          <a:xfrm>
            <a:off x="145920" y="1284635"/>
            <a:ext cx="8852159" cy="2231329"/>
          </a:xfrm>
          <a:prstGeom prst="rect">
            <a:avLst/>
          </a:prstGeom>
        </p:spPr>
      </p:pic>
      <p:sp>
        <p:nvSpPr>
          <p:cNvPr id="485" name="Google Shape;485;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Adding Implementation Supports</a:t>
            </a:r>
            <a:endParaRPr>
              <a:latin typeface="Proxima Nova Rg" panose="02000506030000020004"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7" name="Google Shape;497;p66" descr="IEP Draft/Amendment - Behavior Intervention Plan stepper: A reintegration plan should be completed if the learner is removed as part of BIP or has behavior-related services such as SDI minutes"/>
          <p:cNvPicPr preferRelativeResize="0"/>
          <p:nvPr/>
        </p:nvPicPr>
        <p:blipFill>
          <a:blip r:embed="rId3">
            <a:alphaModFix/>
          </a:blip>
          <a:stretch>
            <a:fillRect/>
          </a:stretch>
        </p:blipFill>
        <p:spPr>
          <a:xfrm>
            <a:off x="116049" y="1240862"/>
            <a:ext cx="8911901" cy="1175875"/>
          </a:xfrm>
          <a:prstGeom prst="rect">
            <a:avLst/>
          </a:prstGeom>
          <a:noFill/>
          <a:ln w="12700" cap="flat" cmpd="sng">
            <a:solidFill>
              <a:schemeClr val="dk1"/>
            </a:solidFill>
            <a:prstDash val="solid"/>
            <a:miter lim="8000"/>
            <a:headEnd type="none" w="sm" len="sm"/>
            <a:tailEnd type="none" w="sm" len="sm"/>
          </a:ln>
        </p:spPr>
      </p:pic>
      <p:sp>
        <p:nvSpPr>
          <p:cNvPr id="496" name="Google Shape;496;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Reintegration Plan</a:t>
            </a:r>
            <a:endParaRPr>
              <a:latin typeface="Proxima Nova Rg" panose="02000506030000020004"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3" name="Google Shape;503;p67" descr="IEP Draft/Amendment - Behavior Intervention Plan stepper: Reintegration plan allows teams to make data-driven decisions for increasing time in least restrictive environment"/>
          <p:cNvPicPr preferRelativeResize="0"/>
          <p:nvPr/>
        </p:nvPicPr>
        <p:blipFill>
          <a:blip r:embed="rId3">
            <a:alphaModFix/>
          </a:blip>
          <a:stretch>
            <a:fillRect/>
          </a:stretch>
        </p:blipFill>
        <p:spPr>
          <a:xfrm>
            <a:off x="193812" y="1162236"/>
            <a:ext cx="8756375" cy="3210675"/>
          </a:xfrm>
          <a:prstGeom prst="rect">
            <a:avLst/>
          </a:prstGeom>
          <a:noFill/>
          <a:ln w="12700" cap="flat" cmpd="sng">
            <a:solidFill>
              <a:schemeClr val="dk1"/>
            </a:solidFill>
            <a:prstDash val="solid"/>
            <a:miter lim="8000"/>
            <a:headEnd type="none" w="sm" len="sm"/>
            <a:tailEnd type="none" w="sm" len="sm"/>
          </a:ln>
        </p:spPr>
      </p:pic>
      <p:sp>
        <p:nvSpPr>
          <p:cNvPr id="502" name="Google Shape;502;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Reintegration Plan Questions</a:t>
            </a:r>
            <a:endParaRPr>
              <a:latin typeface="Proxima Nova Rg" panose="02000506030000020004" pitchFamily="2"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3" name="Picture 2" descr="IEP Draft/Amendment - Behavior Intervention Plan stepper: A safety plan is required if behavior poses a threat to the learner, other students, or adults&#10;">
            <a:extLst>
              <a:ext uri="{FF2B5EF4-FFF2-40B4-BE49-F238E27FC236}">
                <a16:creationId xmlns:a16="http://schemas.microsoft.com/office/drawing/2014/main" id="{CC6F689B-F534-4900-8635-2E94987953D7}"/>
              </a:ext>
            </a:extLst>
          </p:cNvPr>
          <p:cNvPicPr>
            <a:picLocks noChangeAspect="1"/>
          </p:cNvPicPr>
          <p:nvPr/>
        </p:nvPicPr>
        <p:blipFill>
          <a:blip r:embed="rId3"/>
          <a:stretch>
            <a:fillRect/>
          </a:stretch>
        </p:blipFill>
        <p:spPr>
          <a:xfrm>
            <a:off x="139824" y="1200031"/>
            <a:ext cx="8864352" cy="2743438"/>
          </a:xfrm>
          <a:prstGeom prst="rect">
            <a:avLst/>
          </a:prstGeom>
        </p:spPr>
      </p:pic>
      <p:sp>
        <p:nvSpPr>
          <p:cNvPr id="508" name="Google Shape;508;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Safety Plan</a:t>
            </a:r>
            <a:endParaRPr>
              <a:latin typeface="Proxima Nova Rg" panose="02000506030000020004" pitchFamily="2"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8" name="Google Shape;518;p69" descr="After selecting IEP View, navigate to the Behavior Intervention Plan stepper, then select Review BIP under BIP Actions"/>
          <p:cNvPicPr preferRelativeResize="0"/>
          <p:nvPr/>
        </p:nvPicPr>
        <p:blipFill>
          <a:blip r:embed="rId3">
            <a:alphaModFix/>
          </a:blip>
          <a:stretch>
            <a:fillRect/>
          </a:stretch>
        </p:blipFill>
        <p:spPr>
          <a:xfrm>
            <a:off x="2572893" y="3133724"/>
            <a:ext cx="5943600" cy="962025"/>
          </a:xfrm>
          <a:prstGeom prst="rect">
            <a:avLst/>
          </a:prstGeom>
          <a:noFill/>
          <a:ln w="12700" cap="flat" cmpd="sng">
            <a:solidFill>
              <a:srgbClr val="000000"/>
            </a:solidFill>
            <a:prstDash val="solid"/>
            <a:miter lim="8000"/>
            <a:headEnd type="none" w="sm" len="sm"/>
            <a:tailEnd type="none" w="sm" len="sm"/>
          </a:ln>
        </p:spPr>
      </p:pic>
      <p:pic>
        <p:nvPicPr>
          <p:cNvPr id="5" name="Picture 4">
            <a:extLst>
              <a:ext uri="{FF2B5EF4-FFF2-40B4-BE49-F238E27FC236}">
                <a16:creationId xmlns:a16="http://schemas.microsoft.com/office/drawing/2014/main" id="{399DAB6A-D30A-4877-8D32-128039AA1F8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7893" y="3279428"/>
            <a:ext cx="1341236" cy="670618"/>
          </a:xfrm>
          <a:prstGeom prst="rect">
            <a:avLst/>
          </a:prstGeom>
        </p:spPr>
      </p:pic>
      <p:pic>
        <p:nvPicPr>
          <p:cNvPr id="517" name="Google Shape;517;p69" descr="IEP Draft/Amendment - Behavior Intervention Plan stepper: BIP reviews can be completed by selecting the IEP View button"/>
          <p:cNvPicPr preferRelativeResize="0"/>
          <p:nvPr/>
        </p:nvPicPr>
        <p:blipFill>
          <a:blip r:embed="rId5">
            <a:alphaModFix/>
          </a:blip>
          <a:stretch>
            <a:fillRect/>
          </a:stretch>
        </p:blipFill>
        <p:spPr>
          <a:xfrm>
            <a:off x="2572893" y="1319213"/>
            <a:ext cx="5943600" cy="1152525"/>
          </a:xfrm>
          <a:prstGeom prst="rect">
            <a:avLst/>
          </a:prstGeom>
          <a:noFill/>
          <a:ln w="12700" cap="flat" cmpd="sng">
            <a:solidFill>
              <a:srgbClr val="000000"/>
            </a:solidFill>
            <a:prstDash val="solid"/>
            <a:miter lim="8000"/>
            <a:headEnd type="none" w="sm" len="sm"/>
            <a:tailEnd type="none" w="sm" len="sm"/>
          </a:ln>
        </p:spPr>
      </p:pic>
      <p:pic>
        <p:nvPicPr>
          <p:cNvPr id="4" name="Picture 3">
            <a:extLst>
              <a:ext uri="{FF2B5EF4-FFF2-40B4-BE49-F238E27FC236}">
                <a16:creationId xmlns:a16="http://schemas.microsoft.com/office/drawing/2014/main" id="{85324B7D-DFD2-4083-965D-DB5154E8870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67893" y="1559355"/>
            <a:ext cx="1341236" cy="664522"/>
          </a:xfrm>
          <a:prstGeom prst="rect">
            <a:avLst/>
          </a:prstGeom>
        </p:spPr>
      </p:pic>
      <p:sp>
        <p:nvSpPr>
          <p:cNvPr id="515" name="Google Shape;515;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BIP Review</a:t>
            </a:r>
            <a:endParaRPr>
              <a:latin typeface="Proxima Nova Rg" panose="02000506030000020004" pitchFamily="2"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526"/>
        <p:cNvGrpSpPr/>
        <p:nvPr/>
      </p:nvGrpSpPr>
      <p:grpSpPr>
        <a:xfrm>
          <a:off x="0" y="0"/>
          <a:ext cx="0" cy="0"/>
          <a:chOff x="0" y="0"/>
          <a:chExt cx="0" cy="0"/>
        </a:xfrm>
      </p:grpSpPr>
      <p:pic>
        <p:nvPicPr>
          <p:cNvPr id="529" name="Google Shape;529;p70" descr="IEP Draft/Amendment - Behavior Intervention Plan stepper: Once a review is started, a Pending Review card appears"/>
          <p:cNvPicPr preferRelativeResize="0"/>
          <p:nvPr/>
        </p:nvPicPr>
        <p:blipFill rotWithShape="1">
          <a:blip r:embed="rId3">
            <a:alphaModFix/>
          </a:blip>
          <a:srcRect l="2389" t="2996" r="880" b="38252"/>
          <a:stretch/>
        </p:blipFill>
        <p:spPr>
          <a:xfrm>
            <a:off x="387500" y="947805"/>
            <a:ext cx="8369000" cy="3733475"/>
          </a:xfrm>
          <a:prstGeom prst="rect">
            <a:avLst/>
          </a:prstGeom>
          <a:noFill/>
          <a:ln w="12700" cap="flat" cmpd="sng">
            <a:solidFill>
              <a:schemeClr val="dk1"/>
            </a:solidFill>
            <a:prstDash val="solid"/>
            <a:miter lim="8000"/>
            <a:headEnd type="none" w="sm" len="sm"/>
            <a:tailEnd type="none" w="sm" len="sm"/>
          </a:ln>
        </p:spPr>
      </p:pic>
      <p:sp>
        <p:nvSpPr>
          <p:cNvPr id="527" name="Google Shape;527;p7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Current Review</a:t>
            </a:r>
            <a:endParaRPr>
              <a:latin typeface="Proxima Nova Rg" panose="02000506030000020004" pitchFamily="2"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5" name="Google Shape;535;p71" descr="A pop-up modal will appear to confirm you wish to cancel the current BIP review"/>
          <p:cNvPicPr preferRelativeResize="0"/>
          <p:nvPr/>
        </p:nvPicPr>
        <p:blipFill>
          <a:blip r:embed="rId3">
            <a:alphaModFix/>
          </a:blip>
          <a:stretch>
            <a:fillRect/>
          </a:stretch>
        </p:blipFill>
        <p:spPr>
          <a:xfrm>
            <a:off x="1267825" y="2530930"/>
            <a:ext cx="6337175" cy="2191600"/>
          </a:xfrm>
          <a:prstGeom prst="rect">
            <a:avLst/>
          </a:prstGeom>
          <a:noFill/>
          <a:ln>
            <a:noFill/>
          </a:ln>
        </p:spPr>
      </p:pic>
      <p:pic>
        <p:nvPicPr>
          <p:cNvPr id="4" name="Picture 3" descr="IEP View - Behavior Intervention Plan stepper: BIP Review teams can cancel BIP reviews if needed&#10;">
            <a:extLst>
              <a:ext uri="{FF2B5EF4-FFF2-40B4-BE49-F238E27FC236}">
                <a16:creationId xmlns:a16="http://schemas.microsoft.com/office/drawing/2014/main" id="{7D4264D1-C8E4-45AB-814C-F1A13F5BF909}"/>
              </a:ext>
            </a:extLst>
          </p:cNvPr>
          <p:cNvPicPr>
            <a:picLocks noChangeAspect="1"/>
          </p:cNvPicPr>
          <p:nvPr/>
        </p:nvPicPr>
        <p:blipFill>
          <a:blip r:embed="rId4"/>
          <a:stretch>
            <a:fillRect/>
          </a:stretch>
        </p:blipFill>
        <p:spPr>
          <a:xfrm>
            <a:off x="1357665" y="1185618"/>
            <a:ext cx="6157494" cy="1286367"/>
          </a:xfrm>
          <a:prstGeom prst="rect">
            <a:avLst/>
          </a:prstGeom>
        </p:spPr>
      </p:pic>
      <p:sp>
        <p:nvSpPr>
          <p:cNvPr id="537" name="Google Shape;537;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Canceling a BIP Review</a:t>
            </a:r>
            <a:endParaRPr dirty="0">
              <a:latin typeface="Proxima Nova Rg" panose="0200050603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72" descr="IEP Draft/Amendment - Behavior Intervention Plan stepper: BIP Review team members may be selected by adding a previously created team or searching for individual team members. This team will decide the outcome of the BIP review."/>
          <p:cNvPicPr preferRelativeResize="0"/>
          <p:nvPr/>
        </p:nvPicPr>
        <p:blipFill>
          <a:blip r:embed="rId3">
            <a:alphaModFix/>
          </a:blip>
          <a:stretch>
            <a:fillRect/>
          </a:stretch>
        </p:blipFill>
        <p:spPr>
          <a:xfrm>
            <a:off x="1757263" y="1099368"/>
            <a:ext cx="5629474" cy="3962489"/>
          </a:xfrm>
          <a:prstGeom prst="rect">
            <a:avLst/>
          </a:prstGeom>
          <a:noFill/>
          <a:ln w="12700" cap="flat" cmpd="sng">
            <a:solidFill>
              <a:srgbClr val="000000"/>
            </a:solidFill>
            <a:prstDash val="solid"/>
            <a:miter lim="8000"/>
            <a:headEnd type="none" w="sm" len="sm"/>
            <a:tailEnd type="none" w="sm" len="sm"/>
          </a:ln>
        </p:spPr>
      </p:pic>
      <p:sp>
        <p:nvSpPr>
          <p:cNvPr id="544" name="Google Shape;544;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BIP Review Outcome</a:t>
            </a:r>
            <a:endParaRPr>
              <a:latin typeface="Proxima Nova Rg" panose="02000506030000020004" pitchFamily="2"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52" name="Google Shape;552;p73" descr="Once a BIP review is finalized, details about the date, time, and outcome of the review will appear on the Behavior Intervention Plan stepper"/>
          <p:cNvPicPr preferRelativeResize="0"/>
          <p:nvPr/>
        </p:nvPicPr>
        <p:blipFill>
          <a:blip r:embed="rId3">
            <a:alphaModFix/>
          </a:blip>
          <a:stretch>
            <a:fillRect/>
          </a:stretch>
        </p:blipFill>
        <p:spPr>
          <a:xfrm>
            <a:off x="2490375" y="3028202"/>
            <a:ext cx="4553350" cy="1573375"/>
          </a:xfrm>
          <a:prstGeom prst="rect">
            <a:avLst/>
          </a:prstGeom>
          <a:noFill/>
          <a:ln w="9525" cap="flat" cmpd="sng">
            <a:solidFill>
              <a:schemeClr val="dk1"/>
            </a:solidFill>
            <a:prstDash val="solid"/>
            <a:round/>
            <a:headEnd type="none" w="sm" len="sm"/>
            <a:tailEnd type="none" w="sm" len="sm"/>
          </a:ln>
        </p:spPr>
      </p:pic>
      <p:sp>
        <p:nvSpPr>
          <p:cNvPr id="553" name="Google Shape;553;p73">
            <a:extLst>
              <a:ext uri="{C183D7F6-B498-43B3-948B-1728B52AA6E4}">
                <adec:decorative xmlns:adec="http://schemas.microsoft.com/office/drawing/2017/decorative" val="1"/>
              </a:ext>
            </a:extLst>
          </p:cNvPr>
          <p:cNvSpPr/>
          <p:nvPr/>
        </p:nvSpPr>
        <p:spPr>
          <a:xfrm>
            <a:off x="1622475" y="2130678"/>
            <a:ext cx="699000" cy="1311900"/>
          </a:xfrm>
          <a:prstGeom prst="curvedRightArrow">
            <a:avLst>
              <a:gd name="adj1" fmla="val 25000"/>
              <a:gd name="adj2" fmla="val 50000"/>
              <a:gd name="adj3" fmla="val 25000"/>
            </a:avLst>
          </a:prstGeom>
          <a:solidFill>
            <a:srgbClr val="F0B323"/>
          </a:solidFill>
          <a:ln w="28575"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Rg" panose="02000506030000020004" pitchFamily="2" charset="0"/>
              <a:ea typeface="Proxima Nova"/>
              <a:cs typeface="Proxima Nova"/>
              <a:sym typeface="Proxima Nova"/>
            </a:endParaRPr>
          </a:p>
        </p:txBody>
      </p:sp>
      <p:pic>
        <p:nvPicPr>
          <p:cNvPr id="551" name="Google Shape;551;p73" descr="IEP View - Behavior Intervention Plan Stepper: There are three options for BIP Review outcome: No changes are necessary, BIP will be revised, and BIP will be discontinued"/>
          <p:cNvPicPr preferRelativeResize="0"/>
          <p:nvPr/>
        </p:nvPicPr>
        <p:blipFill rotWithShape="1">
          <a:blip r:embed="rId4">
            <a:alphaModFix/>
          </a:blip>
          <a:srcRect t="70134" r="42319"/>
          <a:stretch/>
        </p:blipFill>
        <p:spPr>
          <a:xfrm>
            <a:off x="2490375" y="1189588"/>
            <a:ext cx="4517200" cy="1666750"/>
          </a:xfrm>
          <a:prstGeom prst="rect">
            <a:avLst/>
          </a:prstGeom>
          <a:noFill/>
          <a:ln w="9525" cap="flat" cmpd="sng">
            <a:solidFill>
              <a:schemeClr val="dk1"/>
            </a:solidFill>
            <a:prstDash val="solid"/>
            <a:round/>
            <a:headEnd type="none" w="sm" len="sm"/>
            <a:tailEnd type="none" w="sm" len="sm"/>
          </a:ln>
        </p:spPr>
      </p:pic>
      <p:sp>
        <p:nvSpPr>
          <p:cNvPr id="549" name="Google Shape;549;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BIP Review Outcome (No Changes)</a:t>
            </a:r>
            <a:endParaRPr>
              <a:latin typeface="Proxima Nova Rg" panose="02000506030000020004"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3" name="Picture 2" descr="IEP - PLAAFP: Updated statements appear for FBA and BIP when Social Emotional Behavior is a special factor to be addressed in this IEP">
            <a:extLst>
              <a:ext uri="{FF2B5EF4-FFF2-40B4-BE49-F238E27FC236}">
                <a16:creationId xmlns:a16="http://schemas.microsoft.com/office/drawing/2014/main" id="{EB47345E-30A5-46D0-A3E0-80AF5C3B4A0C}"/>
              </a:ext>
            </a:extLst>
          </p:cNvPr>
          <p:cNvPicPr>
            <a:picLocks noChangeAspect="1"/>
          </p:cNvPicPr>
          <p:nvPr/>
        </p:nvPicPr>
        <p:blipFill>
          <a:blip r:embed="rId3"/>
          <a:stretch>
            <a:fillRect/>
          </a:stretch>
        </p:blipFill>
        <p:spPr>
          <a:xfrm>
            <a:off x="63617" y="1352038"/>
            <a:ext cx="9016765" cy="2658086"/>
          </a:xfrm>
          <a:prstGeom prst="rect">
            <a:avLst/>
          </a:prstGeom>
        </p:spPr>
      </p:pic>
      <p:sp>
        <p:nvSpPr>
          <p:cNvPr id="139" name="Google Shape;13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PLAAFP Update</a:t>
            </a:r>
            <a:endParaRPr dirty="0">
              <a:latin typeface="Proxima Nova Rg" panose="02000506030000020004" pitchFamily="2"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62" name="Google Shape;562;p74" descr="IEP View - Behavior Intervention Plan Stepper: If the BIP Review outcome indicates a revised to a BIP is necessary, a pop-up modal appears prompting teams to initiate an IEP amendment"/>
          <p:cNvPicPr preferRelativeResize="0"/>
          <p:nvPr/>
        </p:nvPicPr>
        <p:blipFill>
          <a:blip r:embed="rId3">
            <a:alphaModFix/>
          </a:blip>
          <a:stretch>
            <a:fillRect/>
          </a:stretch>
        </p:blipFill>
        <p:spPr>
          <a:xfrm>
            <a:off x="2551751" y="2910293"/>
            <a:ext cx="4244525" cy="1807850"/>
          </a:xfrm>
          <a:prstGeom prst="rect">
            <a:avLst/>
          </a:prstGeom>
          <a:noFill/>
          <a:ln w="9525" cap="flat" cmpd="sng">
            <a:solidFill>
              <a:schemeClr val="dk1"/>
            </a:solidFill>
            <a:prstDash val="solid"/>
            <a:round/>
            <a:headEnd type="none" w="sm" len="sm"/>
            <a:tailEnd type="none" w="sm" len="sm"/>
          </a:ln>
        </p:spPr>
      </p:pic>
      <p:sp>
        <p:nvSpPr>
          <p:cNvPr id="560" name="Google Shape;560;p74">
            <a:extLst>
              <a:ext uri="{C183D7F6-B498-43B3-948B-1728B52AA6E4}">
                <adec:decorative xmlns:adec="http://schemas.microsoft.com/office/drawing/2017/decorative" val="1"/>
              </a:ext>
            </a:extLst>
          </p:cNvPr>
          <p:cNvSpPr/>
          <p:nvPr/>
        </p:nvSpPr>
        <p:spPr>
          <a:xfrm>
            <a:off x="1622475" y="2024543"/>
            <a:ext cx="699000" cy="1311900"/>
          </a:xfrm>
          <a:prstGeom prst="curvedRightArrow">
            <a:avLst>
              <a:gd name="adj1" fmla="val 25000"/>
              <a:gd name="adj2" fmla="val 50000"/>
              <a:gd name="adj3" fmla="val 25000"/>
            </a:avLst>
          </a:prstGeom>
          <a:solidFill>
            <a:srgbClr val="F0B323"/>
          </a:solidFill>
          <a:ln w="28575"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Rg" panose="02000506030000020004" pitchFamily="2" charset="0"/>
              <a:ea typeface="Proxima Nova"/>
              <a:cs typeface="Proxima Nova"/>
              <a:sym typeface="Proxima Nova"/>
            </a:endParaRPr>
          </a:p>
        </p:txBody>
      </p:sp>
      <p:pic>
        <p:nvPicPr>
          <p:cNvPr id="561" name="Google Shape;561;p74">
            <a:extLst>
              <a:ext uri="{C183D7F6-B498-43B3-948B-1728B52AA6E4}">
                <adec:decorative xmlns:adec="http://schemas.microsoft.com/office/drawing/2017/decorative" val="1"/>
              </a:ext>
            </a:extLst>
          </p:cNvPr>
          <p:cNvPicPr preferRelativeResize="0"/>
          <p:nvPr/>
        </p:nvPicPr>
        <p:blipFill rotWithShape="1">
          <a:blip r:embed="rId4">
            <a:alphaModFix/>
          </a:blip>
          <a:srcRect t="14082" b="12951"/>
          <a:stretch/>
        </p:blipFill>
        <p:spPr>
          <a:xfrm>
            <a:off x="2551750" y="1217168"/>
            <a:ext cx="4244525" cy="1510507"/>
          </a:xfrm>
          <a:prstGeom prst="rect">
            <a:avLst/>
          </a:prstGeom>
          <a:noFill/>
          <a:ln w="9525" cap="flat" cmpd="sng">
            <a:solidFill>
              <a:schemeClr val="dk1"/>
            </a:solidFill>
            <a:prstDash val="solid"/>
            <a:round/>
            <a:headEnd type="none" w="sm" len="sm"/>
            <a:tailEnd type="none" w="sm" len="sm"/>
          </a:ln>
        </p:spPr>
      </p:pic>
      <p:sp>
        <p:nvSpPr>
          <p:cNvPr id="558" name="Google Shape;558;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oxima Nova Rg" panose="02000506030000020004" pitchFamily="2" charset="0"/>
              </a:rPr>
              <a:t>BIP Review Outcomes (Revised)</a:t>
            </a:r>
            <a:endParaRPr dirty="0">
              <a:latin typeface="Proxima Nova Rg" panose="02000506030000020004" pitchFamily="2"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71" name="Google Shape;571;p75" descr="If the BIP Review outcome indicates the BIP will be discontinued, a pop-up modal appears prompting the team to initiate an IEP amendment to discontinue the BIP"/>
          <p:cNvPicPr preferRelativeResize="0"/>
          <p:nvPr/>
        </p:nvPicPr>
        <p:blipFill>
          <a:blip r:embed="rId3">
            <a:alphaModFix/>
          </a:blip>
          <a:stretch>
            <a:fillRect/>
          </a:stretch>
        </p:blipFill>
        <p:spPr>
          <a:xfrm>
            <a:off x="2761614" y="3256662"/>
            <a:ext cx="4104123" cy="1738225"/>
          </a:xfrm>
          <a:prstGeom prst="rect">
            <a:avLst/>
          </a:prstGeom>
          <a:noFill/>
          <a:ln w="9525" cap="flat" cmpd="sng">
            <a:solidFill>
              <a:schemeClr val="dk2"/>
            </a:solidFill>
            <a:prstDash val="solid"/>
            <a:round/>
            <a:headEnd type="none" w="sm" len="sm"/>
            <a:tailEnd type="none" w="sm" len="sm"/>
          </a:ln>
        </p:spPr>
      </p:pic>
      <p:sp>
        <p:nvSpPr>
          <p:cNvPr id="569" name="Google Shape;569;p75">
            <a:extLst>
              <a:ext uri="{C183D7F6-B498-43B3-948B-1728B52AA6E4}">
                <adec:decorative xmlns:adec="http://schemas.microsoft.com/office/drawing/2017/decorative" val="1"/>
              </a:ext>
            </a:extLst>
          </p:cNvPr>
          <p:cNvSpPr/>
          <p:nvPr/>
        </p:nvSpPr>
        <p:spPr>
          <a:xfrm>
            <a:off x="1622475" y="2114350"/>
            <a:ext cx="699000" cy="1311900"/>
          </a:xfrm>
          <a:prstGeom prst="curvedRightArrow">
            <a:avLst>
              <a:gd name="adj1" fmla="val 25000"/>
              <a:gd name="adj2" fmla="val 50000"/>
              <a:gd name="adj3" fmla="val 25000"/>
            </a:avLst>
          </a:prstGeom>
          <a:solidFill>
            <a:srgbClr val="F0B323"/>
          </a:solidFill>
          <a:ln w="28575"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Rg" panose="02000506030000020004" pitchFamily="2" charset="0"/>
              <a:ea typeface="Proxima Nova"/>
              <a:cs typeface="Proxima Nova"/>
              <a:sym typeface="Proxima Nova"/>
            </a:endParaRPr>
          </a:p>
        </p:txBody>
      </p:sp>
      <p:pic>
        <p:nvPicPr>
          <p:cNvPr id="3" name="Picture 2" descr="IEP View - Behavior Intervention Plan Stepper:  If the BIP Review outcome indicates the BIP will be discontinued, the team must indicate whether behavior is still a special factor and amend the IEP to discontinue the BIP">
            <a:extLst>
              <a:ext uri="{FF2B5EF4-FFF2-40B4-BE49-F238E27FC236}">
                <a16:creationId xmlns:a16="http://schemas.microsoft.com/office/drawing/2014/main" id="{D48EF28A-EF2E-4D8A-ABDB-AE8A7374C4F8}"/>
              </a:ext>
            </a:extLst>
          </p:cNvPr>
          <p:cNvPicPr>
            <a:picLocks noChangeAspect="1"/>
          </p:cNvPicPr>
          <p:nvPr/>
        </p:nvPicPr>
        <p:blipFill>
          <a:blip r:embed="rId4"/>
          <a:stretch>
            <a:fillRect/>
          </a:stretch>
        </p:blipFill>
        <p:spPr>
          <a:xfrm>
            <a:off x="2750001" y="1017725"/>
            <a:ext cx="4127350" cy="2158171"/>
          </a:xfrm>
          <a:prstGeom prst="rect">
            <a:avLst/>
          </a:prstGeom>
        </p:spPr>
      </p:pic>
      <p:sp>
        <p:nvSpPr>
          <p:cNvPr id="567" name="Google Shape;567;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BIP Review Outcomes (Discontinued)</a:t>
            </a:r>
            <a:endParaRPr>
              <a:latin typeface="Proxima Nova Rg" panose="02000506030000020004" pitchFamily="2"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8" name="Google Shape;578;p76" descr="IEP View - Behavior Intervention Plan Stepper: After completing all required components of a BIP review, an Are you sure? pop-up modal appears"/>
          <p:cNvPicPr preferRelativeResize="0"/>
          <p:nvPr/>
        </p:nvPicPr>
        <p:blipFill>
          <a:blip r:embed="rId3">
            <a:alphaModFix/>
          </a:blip>
          <a:stretch>
            <a:fillRect/>
          </a:stretch>
        </p:blipFill>
        <p:spPr>
          <a:xfrm>
            <a:off x="1300150" y="1190625"/>
            <a:ext cx="6543675" cy="3657600"/>
          </a:xfrm>
          <a:prstGeom prst="rect">
            <a:avLst/>
          </a:prstGeom>
          <a:noFill/>
          <a:ln w="9525" cap="flat" cmpd="sng">
            <a:solidFill>
              <a:srgbClr val="000000"/>
            </a:solidFill>
            <a:prstDash val="solid"/>
            <a:round/>
            <a:headEnd type="none" w="sm" len="sm"/>
            <a:tailEnd type="none" w="sm" len="sm"/>
          </a:ln>
        </p:spPr>
      </p:pic>
      <p:sp>
        <p:nvSpPr>
          <p:cNvPr id="577" name="Google Shape;577;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Finalizing a BIP Review</a:t>
            </a:r>
            <a:endParaRPr>
              <a:latin typeface="Proxima Nova Rg" panose="02000506030000020004" pitchFamily="2"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5" name="Google Shape;585;p77" descr="IEP View - Behavior Intervention Plan Stepper: Each time a BIP is reviewed, the results will appear in the Behavior Intervention Plan stepper"/>
          <p:cNvPicPr preferRelativeResize="0"/>
          <p:nvPr/>
        </p:nvPicPr>
        <p:blipFill>
          <a:blip r:embed="rId3">
            <a:alphaModFix/>
          </a:blip>
          <a:stretch>
            <a:fillRect/>
          </a:stretch>
        </p:blipFill>
        <p:spPr>
          <a:xfrm>
            <a:off x="0" y="1118830"/>
            <a:ext cx="9143999" cy="2905840"/>
          </a:xfrm>
          <a:prstGeom prst="rect">
            <a:avLst/>
          </a:prstGeom>
          <a:noFill/>
          <a:ln w="9525" cap="flat" cmpd="sng">
            <a:solidFill>
              <a:schemeClr val="dk2"/>
            </a:solidFill>
            <a:prstDash val="solid"/>
            <a:round/>
            <a:headEnd type="none" w="sm" len="sm"/>
            <a:tailEnd type="none" w="sm" len="sm"/>
          </a:ln>
        </p:spPr>
      </p:pic>
      <p:sp>
        <p:nvSpPr>
          <p:cNvPr id="583" name="Google Shape;583;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Historical BIP Reviews</a:t>
            </a:r>
            <a:endParaRPr>
              <a:latin typeface="Proxima Nova Rg" panose="02000506030000020004" pitchFamily="2"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Shape 589"/>
        <p:cNvGrpSpPr/>
        <p:nvPr/>
      </p:nvGrpSpPr>
      <p:grpSpPr>
        <a:xfrm>
          <a:off x="0" y="0"/>
          <a:ext cx="0" cy="0"/>
          <a:chOff x="0" y="0"/>
          <a:chExt cx="0" cy="0"/>
        </a:xfrm>
      </p:grpSpPr>
      <p:pic>
        <p:nvPicPr>
          <p:cNvPr id="592" name="Google Shape;592;p78" descr="IEP View - Behavior Intervention Plan Stepper: BIP Review output documents can be found by expanding the BIP Review accordion menu"/>
          <p:cNvPicPr preferRelativeResize="0"/>
          <p:nvPr/>
        </p:nvPicPr>
        <p:blipFill>
          <a:blip r:embed="rId3">
            <a:alphaModFix/>
          </a:blip>
          <a:stretch>
            <a:fillRect/>
          </a:stretch>
        </p:blipFill>
        <p:spPr>
          <a:xfrm>
            <a:off x="1988551" y="1170125"/>
            <a:ext cx="5166897" cy="3820975"/>
          </a:xfrm>
          <a:prstGeom prst="rect">
            <a:avLst/>
          </a:prstGeom>
          <a:noFill/>
          <a:ln w="9525" cap="flat" cmpd="sng">
            <a:solidFill>
              <a:schemeClr val="dk1"/>
            </a:solidFill>
            <a:prstDash val="solid"/>
            <a:round/>
            <a:headEnd type="none" w="sm" len="sm"/>
            <a:tailEnd type="none" w="sm" len="sm"/>
          </a:ln>
        </p:spPr>
      </p:pic>
      <p:sp>
        <p:nvSpPr>
          <p:cNvPr id="591" name="Google Shape;591;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BIP Review Decision </a:t>
            </a:r>
            <a:endParaRPr>
              <a:latin typeface="Proxima Nova Rg" panose="02000506030000020004" pitchFamily="2"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9" name="Google Shape;599;p79" descr="IEP Amendment - Behavior Intervention Plan stepper: While amending an IEP, BIP Actions include the ability to Amend, Discontinue, or Create a New BIP"/>
          <p:cNvPicPr preferRelativeResize="0"/>
          <p:nvPr/>
        </p:nvPicPr>
        <p:blipFill>
          <a:blip r:embed="rId3">
            <a:alphaModFix/>
          </a:blip>
          <a:stretch>
            <a:fillRect/>
          </a:stretch>
        </p:blipFill>
        <p:spPr>
          <a:xfrm>
            <a:off x="513242" y="1170125"/>
            <a:ext cx="8117517" cy="3340700"/>
          </a:xfrm>
          <a:prstGeom prst="rect">
            <a:avLst/>
          </a:prstGeom>
          <a:noFill/>
          <a:ln w="9525" cap="flat" cmpd="sng">
            <a:solidFill>
              <a:schemeClr val="dk2"/>
            </a:solidFill>
            <a:prstDash val="solid"/>
            <a:round/>
            <a:headEnd type="none" w="sm" len="sm"/>
            <a:tailEnd type="none" w="sm" len="sm"/>
          </a:ln>
        </p:spPr>
      </p:pic>
      <p:sp>
        <p:nvSpPr>
          <p:cNvPr id="597" name="Google Shape;597;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BIP Actions Accordion</a:t>
            </a:r>
            <a:endParaRPr>
              <a:latin typeface="Proxima Nova Rg" panose="02000506030000020004" pitchFamily="2"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3" name="Picture 2" descr="IEP Amendment: To amend, discontinue, or create a new BIP, teams will need to initiate an IEP amendment">
            <a:extLst>
              <a:ext uri="{FF2B5EF4-FFF2-40B4-BE49-F238E27FC236}">
                <a16:creationId xmlns:a16="http://schemas.microsoft.com/office/drawing/2014/main" id="{8FBFF13D-F906-426A-8383-B5AC89F08D68}"/>
              </a:ext>
            </a:extLst>
          </p:cNvPr>
          <p:cNvPicPr>
            <a:picLocks noChangeAspect="1"/>
          </p:cNvPicPr>
          <p:nvPr/>
        </p:nvPicPr>
        <p:blipFill>
          <a:blip r:embed="rId3"/>
          <a:stretch>
            <a:fillRect/>
          </a:stretch>
        </p:blipFill>
        <p:spPr>
          <a:xfrm>
            <a:off x="2346767" y="1147957"/>
            <a:ext cx="4450466" cy="3664014"/>
          </a:xfrm>
          <a:prstGeom prst="rect">
            <a:avLst/>
          </a:prstGeom>
        </p:spPr>
      </p:pic>
      <p:sp>
        <p:nvSpPr>
          <p:cNvPr id="606" name="Google Shape;606;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Beginning an Amendment</a:t>
            </a:r>
            <a:endParaRPr>
              <a:latin typeface="Proxima Nova Rg" panose="02000506030000020004" pitchFamily="2"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6" name="Google Shape;616;p81" descr="IEP Amendment - Behavior Intervention Plan stepper: Once an IEP amendment has been initiated, navigate to the Behavior Intervention Plan stepper, then select Amend BIP under BIP Actions to modify the existing BIP"/>
          <p:cNvPicPr preferRelativeResize="0"/>
          <p:nvPr/>
        </p:nvPicPr>
        <p:blipFill>
          <a:blip r:embed="rId3">
            <a:alphaModFix/>
          </a:blip>
          <a:stretch>
            <a:fillRect/>
          </a:stretch>
        </p:blipFill>
        <p:spPr>
          <a:xfrm>
            <a:off x="1143000" y="1132026"/>
            <a:ext cx="6858000" cy="3753350"/>
          </a:xfrm>
          <a:prstGeom prst="rect">
            <a:avLst/>
          </a:prstGeom>
          <a:noFill/>
          <a:ln w="12700" cap="flat" cmpd="sng">
            <a:solidFill>
              <a:schemeClr val="dk1"/>
            </a:solidFill>
            <a:prstDash val="solid"/>
            <a:miter lim="8000"/>
            <a:headEnd type="none" w="sm" len="sm"/>
            <a:tailEnd type="none" w="sm" len="sm"/>
          </a:ln>
        </p:spPr>
      </p:pic>
      <p:sp>
        <p:nvSpPr>
          <p:cNvPr id="615" name="Google Shape;615;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BIP Actions</a:t>
            </a:r>
            <a:endParaRPr>
              <a:latin typeface="Proxima Nova Rg" panose="02000506030000020004" pitchFamily="2"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3" name="Picture 2" descr="IEP Amendment - Behavior Intervention Plan stepper: Each component of the BIP can be amended by selecting the corresponding Amend button.&#10;">
            <a:extLst>
              <a:ext uri="{FF2B5EF4-FFF2-40B4-BE49-F238E27FC236}">
                <a16:creationId xmlns:a16="http://schemas.microsoft.com/office/drawing/2014/main" id="{27FC5B38-44B7-4E77-95BE-CEA6F9B1A43B}"/>
              </a:ext>
            </a:extLst>
          </p:cNvPr>
          <p:cNvPicPr>
            <a:picLocks noChangeAspect="1"/>
          </p:cNvPicPr>
          <p:nvPr/>
        </p:nvPicPr>
        <p:blipFill>
          <a:blip r:embed="rId3"/>
          <a:stretch>
            <a:fillRect/>
          </a:stretch>
        </p:blipFill>
        <p:spPr>
          <a:xfrm>
            <a:off x="776383" y="1172667"/>
            <a:ext cx="7754784" cy="3365284"/>
          </a:xfrm>
          <a:prstGeom prst="rect">
            <a:avLst/>
          </a:prstGeom>
        </p:spPr>
      </p:pic>
      <p:sp>
        <p:nvSpPr>
          <p:cNvPr id="621" name="Google Shape;621;p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BIP Options</a:t>
            </a:r>
            <a:endParaRPr>
              <a:latin typeface="Proxima Nova Rg" panose="02000506030000020004" pitchFamily="2"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3" name="Picture 2" descr="IEP Amendment - Behavior Intervention Plan stepper: During a BIP amendment, new goals can be added or existing goals amended&#10;">
            <a:extLst>
              <a:ext uri="{FF2B5EF4-FFF2-40B4-BE49-F238E27FC236}">
                <a16:creationId xmlns:a16="http://schemas.microsoft.com/office/drawing/2014/main" id="{855DEC24-BF09-448E-991C-16136152FCD1}"/>
              </a:ext>
            </a:extLst>
          </p:cNvPr>
          <p:cNvPicPr>
            <a:picLocks noChangeAspect="1"/>
          </p:cNvPicPr>
          <p:nvPr/>
        </p:nvPicPr>
        <p:blipFill>
          <a:blip r:embed="rId3"/>
          <a:stretch>
            <a:fillRect/>
          </a:stretch>
        </p:blipFill>
        <p:spPr>
          <a:xfrm>
            <a:off x="139824" y="1138102"/>
            <a:ext cx="8864352" cy="3560373"/>
          </a:xfrm>
          <a:prstGeom prst="rect">
            <a:avLst/>
          </a:prstGeom>
        </p:spPr>
      </p:pic>
      <p:sp>
        <p:nvSpPr>
          <p:cNvPr id="632" name="Google Shape;632;p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Amended Social Emotional Behavior Goals</a:t>
            </a:r>
            <a:endParaRPr>
              <a:latin typeface="Proxima Nova Rg" panose="02000506030000020004"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6" name="Google Shape;146;p21" descr="New Behavior Intervention Plan stepper within IEP">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258025" y="2125280"/>
            <a:ext cx="8323825" cy="680300"/>
          </a:xfrm>
          <a:prstGeom prst="rect">
            <a:avLst/>
          </a:prstGeom>
          <a:noFill/>
          <a:ln w="12700" cap="flat" cmpd="sng">
            <a:solidFill>
              <a:srgbClr val="000000"/>
            </a:solidFill>
            <a:prstDash val="solid"/>
            <a:miter lim="8000"/>
            <a:headEnd type="none" w="sm" len="sm"/>
            <a:tailEnd type="none" w="sm" len="sm"/>
          </a:ln>
        </p:spPr>
      </p:pic>
      <p:sp>
        <p:nvSpPr>
          <p:cNvPr id="145" name="Google Shape;14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BIP Embedded in IEP</a:t>
            </a:r>
            <a:endParaRPr>
              <a:latin typeface="Proxima Nova Rg" panose="02000506030000020004" pitchFamily="2"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4" name="Picture 3" descr="IEP Amendment - Behavior Intervention Plan stepper: Goals that will be discontinued are currently highlighted in red.&#10;Existing goals that will continue are highlighted in blue.&#10;Newly added goals are highlighted in green.">
            <a:extLst>
              <a:ext uri="{FF2B5EF4-FFF2-40B4-BE49-F238E27FC236}">
                <a16:creationId xmlns:a16="http://schemas.microsoft.com/office/drawing/2014/main" id="{45E0257A-1840-43BE-8886-59CA41FAA70E}"/>
              </a:ext>
            </a:extLst>
          </p:cNvPr>
          <p:cNvPicPr>
            <a:picLocks noChangeAspect="1"/>
          </p:cNvPicPr>
          <p:nvPr/>
        </p:nvPicPr>
        <p:blipFill>
          <a:blip r:embed="rId3"/>
          <a:stretch>
            <a:fillRect/>
          </a:stretch>
        </p:blipFill>
        <p:spPr>
          <a:xfrm>
            <a:off x="408071" y="1017725"/>
            <a:ext cx="8327858" cy="4005419"/>
          </a:xfrm>
          <a:prstGeom prst="rect">
            <a:avLst/>
          </a:prstGeom>
        </p:spPr>
      </p:pic>
      <p:sp>
        <p:nvSpPr>
          <p:cNvPr id="640" name="Google Shape;640;p8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Adding a New SEB Goal with Current Goal</a:t>
            </a:r>
            <a:endParaRPr>
              <a:latin typeface="Proxima Nova Rg" panose="02000506030000020004" pitchFamily="2"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pic>
        <p:nvPicPr>
          <p:cNvPr id="650" name="Google Shape;650;p85" descr="IEP Draft/Amendment - Behavior Intervention Plan Stepper: The Behavior Intervention Plan will have its own Incomplete Data Report to ensure all required components are completed"/>
          <p:cNvPicPr preferRelativeResize="0"/>
          <p:nvPr/>
        </p:nvPicPr>
        <p:blipFill>
          <a:blip r:embed="rId3">
            <a:alphaModFix/>
          </a:blip>
          <a:stretch>
            <a:fillRect/>
          </a:stretch>
        </p:blipFill>
        <p:spPr>
          <a:xfrm>
            <a:off x="208837" y="1295400"/>
            <a:ext cx="8726325" cy="1162050"/>
          </a:xfrm>
          <a:prstGeom prst="rect">
            <a:avLst/>
          </a:prstGeom>
          <a:noFill/>
          <a:ln w="9525" cap="flat" cmpd="sng">
            <a:solidFill>
              <a:schemeClr val="dk1"/>
            </a:solidFill>
            <a:prstDash val="solid"/>
            <a:round/>
            <a:headEnd type="none" w="sm" len="sm"/>
            <a:tailEnd type="none" w="sm" len="sm"/>
          </a:ln>
        </p:spPr>
      </p:pic>
      <p:sp>
        <p:nvSpPr>
          <p:cNvPr id="648" name="Google Shape;648;p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BIP IDR</a:t>
            </a:r>
            <a:endParaRPr>
              <a:latin typeface="Proxima Nova Rg" panose="02000506030000020004" pitchFamily="2"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7" name="Google Shape;657;p86" descr="IEP Draft/Amendment - Behavior Intervention Plan Stepper: Once all required components are completed on the BIP IDR and IEP IDR, the Finalize IEP Amendment button becomes enabled"/>
          <p:cNvPicPr preferRelativeResize="0"/>
          <p:nvPr/>
        </p:nvPicPr>
        <p:blipFill>
          <a:blip r:embed="rId3">
            <a:alphaModFix/>
          </a:blip>
          <a:stretch>
            <a:fillRect/>
          </a:stretch>
        </p:blipFill>
        <p:spPr>
          <a:xfrm>
            <a:off x="137800" y="1365863"/>
            <a:ext cx="8868400" cy="2056975"/>
          </a:xfrm>
          <a:prstGeom prst="rect">
            <a:avLst/>
          </a:prstGeom>
          <a:noFill/>
          <a:ln w="12700" cap="flat" cmpd="sng">
            <a:solidFill>
              <a:schemeClr val="dk1"/>
            </a:solidFill>
            <a:prstDash val="solid"/>
            <a:miter lim="8000"/>
            <a:headEnd type="none" w="sm" len="sm"/>
            <a:tailEnd type="none" w="sm" len="sm"/>
          </a:ln>
        </p:spPr>
      </p:pic>
      <p:sp>
        <p:nvSpPr>
          <p:cNvPr id="655" name="Google Shape;655;p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latin typeface="Proxima Nova Rg" panose="02000506030000020004" pitchFamily="2" charset="0"/>
              </a:rPr>
              <a:t>Finalizing a New or Amended BIP </a:t>
            </a:r>
            <a:endParaRPr dirty="0">
              <a:latin typeface="Proxima Nova Rg" panose="02000506030000020004" pitchFamily="2"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4" name="Google Shape;664;p87" descr="IEP Amendment - Behavior Intervention Plan stepper: Teams may choose to Discontinue a BIP if it is no longer needed."/>
          <p:cNvPicPr preferRelativeResize="0"/>
          <p:nvPr/>
        </p:nvPicPr>
        <p:blipFill rotWithShape="1">
          <a:blip r:embed="rId3">
            <a:alphaModFix/>
          </a:blip>
          <a:srcRect b="43636"/>
          <a:stretch/>
        </p:blipFill>
        <p:spPr>
          <a:xfrm>
            <a:off x="116450" y="1406783"/>
            <a:ext cx="8911100" cy="1918362"/>
          </a:xfrm>
          <a:prstGeom prst="rect">
            <a:avLst/>
          </a:prstGeom>
          <a:noFill/>
          <a:ln w="12700" cap="flat" cmpd="sng">
            <a:solidFill>
              <a:schemeClr val="dk1"/>
            </a:solidFill>
            <a:prstDash val="solid"/>
            <a:miter lim="8000"/>
            <a:headEnd type="none" w="sm" len="sm"/>
            <a:tailEnd type="none" w="sm" len="sm"/>
          </a:ln>
        </p:spPr>
      </p:pic>
      <p:sp>
        <p:nvSpPr>
          <p:cNvPr id="662" name="Google Shape;662;p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Discontinuing a BIP</a:t>
            </a:r>
            <a:endParaRPr>
              <a:latin typeface="Proxima Nova Rg" panose="02000506030000020004" pitchFamily="2"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pic>
        <p:nvPicPr>
          <p:cNvPr id="3" name="Picture 2" descr="IEP View - PLAAFP: Dates of finalized BIP actions (amend, discontinue) will appear on the Social Emotional Behavior special factor on the PLAAFP page &#10;">
            <a:extLst>
              <a:ext uri="{FF2B5EF4-FFF2-40B4-BE49-F238E27FC236}">
                <a16:creationId xmlns:a16="http://schemas.microsoft.com/office/drawing/2014/main" id="{04DF2BC0-36DD-422F-92B6-BFA446DDACFD}"/>
              </a:ext>
            </a:extLst>
          </p:cNvPr>
          <p:cNvPicPr>
            <a:picLocks noChangeAspect="1"/>
          </p:cNvPicPr>
          <p:nvPr/>
        </p:nvPicPr>
        <p:blipFill>
          <a:blip r:embed="rId3"/>
          <a:stretch>
            <a:fillRect/>
          </a:stretch>
        </p:blipFill>
        <p:spPr>
          <a:xfrm>
            <a:off x="11797" y="1160703"/>
            <a:ext cx="9120406" cy="3426249"/>
          </a:xfrm>
          <a:prstGeom prst="rect">
            <a:avLst/>
          </a:prstGeom>
        </p:spPr>
      </p:pic>
      <p:sp>
        <p:nvSpPr>
          <p:cNvPr id="669" name="Google Shape;669;p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Date of BIP Actions</a:t>
            </a:r>
            <a:endParaRPr>
              <a:latin typeface="Proxima Nova Rg" panose="02000506030000020004" pitchFamily="2"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8" name="Google Shape;678;p8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US" sz="2000" dirty="0">
                <a:solidFill>
                  <a:schemeClr val="tx1"/>
                </a:solidFill>
                <a:latin typeface="Proxima Nova Rg" panose="02000506030000020004" pitchFamily="2" charset="0"/>
              </a:rPr>
              <a:t>Training Materials will be available on the Department </a:t>
            </a:r>
            <a:r>
              <a:rPr lang="en-US" sz="2000" dirty="0">
                <a:solidFill>
                  <a:srgbClr val="263F8C"/>
                </a:solidFill>
                <a:latin typeface="Proxima Nova Rg" panose="02000506030000020004" pitchFamily="2" charset="0"/>
                <a:hlinkClick r:id="rId3">
                  <a:extLst>
                    <a:ext uri="{A12FA001-AC4F-418D-AE19-62706E023703}">
                      <ahyp:hlinkClr xmlns:ahyp="http://schemas.microsoft.com/office/drawing/2018/hyperlinkcolor" val="tx"/>
                    </a:ext>
                  </a:extLst>
                </a:hlinkClick>
              </a:rPr>
              <a:t>ACHIEVE</a:t>
            </a:r>
            <a:r>
              <a:rPr lang="en-US" sz="2000" dirty="0">
                <a:solidFill>
                  <a:schemeClr val="tx1"/>
                </a:solidFill>
                <a:latin typeface="Proxima Nova Rg" panose="02000506030000020004" pitchFamily="2" charset="0"/>
              </a:rPr>
              <a:t> webpage</a:t>
            </a:r>
            <a:endParaRPr lang="en" sz="2000" dirty="0">
              <a:solidFill>
                <a:schemeClr val="tx1"/>
              </a:solidFill>
              <a:latin typeface="Proxima Nova Rg" panose="02000506030000020004" pitchFamily="2" charset="0"/>
              <a:hlinkClick r:id="rId4">
                <a:extLst>
                  <a:ext uri="{A12FA001-AC4F-418D-AE19-62706E023703}">
                    <ahyp:hlinkClr xmlns:ahyp="http://schemas.microsoft.com/office/drawing/2018/hyperlinkcolor" val="tx"/>
                  </a:ext>
                </a:extLst>
              </a:hlinkClick>
            </a:endParaRPr>
          </a:p>
          <a:p>
            <a:pPr marL="800100" lvl="1">
              <a:lnSpc>
                <a:spcPct val="200000"/>
              </a:lnSpc>
              <a:buSzPct val="75000"/>
            </a:pPr>
            <a:r>
              <a:rPr lang="en" sz="1800" dirty="0">
                <a:solidFill>
                  <a:srgbClr val="263F8C"/>
                </a:solidFill>
                <a:latin typeface="Proxima Nova Rg" panose="02000506030000020004" pitchFamily="2" charset="0"/>
              </a:rPr>
              <a:t>FBA/BIP User Guide</a:t>
            </a:r>
            <a:endParaRPr sz="1600" dirty="0">
              <a:latin typeface="Proxima Nova Rg" panose="02000506030000020004" pitchFamily="2" charset="0"/>
            </a:endParaRPr>
          </a:p>
          <a:p>
            <a:pPr marL="800100" lvl="1">
              <a:lnSpc>
                <a:spcPct val="200000"/>
              </a:lnSpc>
              <a:buSzPct val="75000"/>
            </a:pPr>
            <a:r>
              <a:rPr lang="en" sz="1800" dirty="0">
                <a:solidFill>
                  <a:srgbClr val="263F8C"/>
                </a:solidFill>
                <a:latin typeface="Proxima Nova Rg" panose="02000506030000020004" pitchFamily="2" charset="0"/>
              </a:rPr>
              <a:t>Changes to the FBA and BIP Processes</a:t>
            </a:r>
            <a:endParaRPr sz="1800" dirty="0">
              <a:solidFill>
                <a:srgbClr val="263F8C"/>
              </a:solidFill>
              <a:latin typeface="Proxima Nova Rg" panose="02000506030000020004" pitchFamily="2" charset="0"/>
            </a:endParaRPr>
          </a:p>
          <a:p>
            <a:pPr marL="800100" lvl="1">
              <a:lnSpc>
                <a:spcPct val="200000"/>
              </a:lnSpc>
              <a:buSzPct val="75000"/>
            </a:pPr>
            <a:r>
              <a:rPr lang="en-US" sz="1800" dirty="0">
                <a:solidFill>
                  <a:srgbClr val="263F8C"/>
                </a:solidFill>
                <a:latin typeface="Proxima Nova Rg" panose="02000506030000020004" pitchFamily="2" charset="0"/>
              </a:rPr>
              <a:t>Transition Implications</a:t>
            </a:r>
            <a:r>
              <a:rPr lang="en" sz="1800" dirty="0">
                <a:solidFill>
                  <a:srgbClr val="263F8C"/>
                </a:solidFill>
                <a:latin typeface="Proxima Nova Rg" panose="02000506030000020004" pitchFamily="2" charset="0"/>
              </a:rPr>
              <a:t> for IEP Teams</a:t>
            </a:r>
            <a:endParaRPr sz="1800" dirty="0">
              <a:solidFill>
                <a:srgbClr val="263F8C"/>
              </a:solidFill>
              <a:latin typeface="Proxima Nova Rg" panose="02000506030000020004" pitchFamily="2" charset="0"/>
            </a:endParaRPr>
          </a:p>
        </p:txBody>
      </p:sp>
      <p:sp>
        <p:nvSpPr>
          <p:cNvPr id="677" name="Google Shape;677;p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Training Resources</a:t>
            </a:r>
            <a:endParaRPr>
              <a:latin typeface="Proxima Nova Rg" panose="02000506030000020004" pitchFamily="2"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3" name="TextBox 2">
            <a:extLst>
              <a:ext uri="{FF2B5EF4-FFF2-40B4-BE49-F238E27FC236}">
                <a16:creationId xmlns:a16="http://schemas.microsoft.com/office/drawing/2014/main" id="{BF4AAF77-C8BB-42F9-9BD8-7144A8424581}"/>
              </a:ext>
            </a:extLst>
          </p:cNvPr>
          <p:cNvSpPr txBox="1"/>
          <p:nvPr/>
        </p:nvSpPr>
        <p:spPr>
          <a:xfrm>
            <a:off x="4875327" y="3312048"/>
            <a:ext cx="3624943" cy="1246495"/>
          </a:xfrm>
          <a:prstGeom prst="rect">
            <a:avLst/>
          </a:prstGeom>
          <a:noFill/>
        </p:spPr>
        <p:txBody>
          <a:bodyPr wrap="square" rtlCol="0">
            <a:spAutoFit/>
          </a:bodyPr>
          <a:lstStyle/>
          <a:p>
            <a:pPr lvl="0">
              <a:buClr>
                <a:schemeClr val="dk1"/>
              </a:buClr>
              <a:buSzPts val="1100"/>
            </a:pPr>
            <a:r>
              <a:rPr lang="en-US" sz="2500" dirty="0">
                <a:solidFill>
                  <a:schemeClr val="dk1"/>
                </a:solidFill>
                <a:latin typeface="Proxima Nova Rg" panose="02000506030000020004" pitchFamily="2" charset="0"/>
              </a:rPr>
              <a:t>(515) 975-7769</a:t>
            </a:r>
          </a:p>
          <a:p>
            <a:pPr lvl="0">
              <a:buClr>
                <a:schemeClr val="dk1"/>
              </a:buClr>
              <a:buSzPts val="1100"/>
            </a:pPr>
            <a:r>
              <a:rPr lang="en-US" sz="2500" u="sng" dirty="0">
                <a:solidFill>
                  <a:srgbClr val="263F8C"/>
                </a:solidFill>
                <a:latin typeface="Proxima Nova Rg" panose="02000506030000020004" pitchFamily="2" charset="0"/>
                <a:hlinkClick r:id="rId3">
                  <a:extLst>
                    <a:ext uri="{A12FA001-AC4F-418D-AE19-62706E023703}">
                      <ahyp:hlinkClr xmlns:ahyp="http://schemas.microsoft.com/office/drawing/2018/hyperlinkcolor" val="tx"/>
                    </a:ext>
                  </a:extLst>
                </a:hlinkClick>
              </a:rPr>
              <a:t>marie.conklin@iowa.gov</a:t>
            </a:r>
            <a:r>
              <a:rPr lang="en-US" sz="2500" dirty="0">
                <a:solidFill>
                  <a:srgbClr val="263F8C"/>
                </a:solidFill>
                <a:latin typeface="Proxima Nova Rg" panose="02000506030000020004" pitchFamily="2" charset="0"/>
              </a:rPr>
              <a:t> </a:t>
            </a:r>
          </a:p>
          <a:p>
            <a:endParaRPr lang="en-US" sz="2500" dirty="0">
              <a:latin typeface="Proxima Nova Rg" panose="02000506030000020004" pitchFamily="2" charset="0"/>
            </a:endParaRPr>
          </a:p>
        </p:txBody>
      </p:sp>
      <p:sp>
        <p:nvSpPr>
          <p:cNvPr id="2" name="TextBox 1">
            <a:extLst>
              <a:ext uri="{FF2B5EF4-FFF2-40B4-BE49-F238E27FC236}">
                <a16:creationId xmlns:a16="http://schemas.microsoft.com/office/drawing/2014/main" id="{75748E3E-42D2-4066-9E60-3B8B1FDC4B72}"/>
              </a:ext>
            </a:extLst>
          </p:cNvPr>
          <p:cNvSpPr txBox="1"/>
          <p:nvPr/>
        </p:nvSpPr>
        <p:spPr>
          <a:xfrm>
            <a:off x="378075" y="3312048"/>
            <a:ext cx="3995619" cy="1800493"/>
          </a:xfrm>
          <a:prstGeom prst="rect">
            <a:avLst/>
          </a:prstGeom>
          <a:noFill/>
        </p:spPr>
        <p:txBody>
          <a:bodyPr wrap="square" rtlCol="0">
            <a:spAutoFit/>
          </a:bodyPr>
          <a:lstStyle/>
          <a:p>
            <a:r>
              <a:rPr lang="nl-NL" sz="2500" b="1" dirty="0">
                <a:latin typeface="Proxima Nova Rg" panose="02000506030000020004" pitchFamily="2" charset="0"/>
              </a:rPr>
              <a:t>9/16, 9/18, 9/22, 9/24, 9/26</a:t>
            </a:r>
            <a:r>
              <a:rPr lang="nl-NL" sz="2500" dirty="0">
                <a:latin typeface="Proxima Nova Rg" panose="02000506030000020004" pitchFamily="2" charset="0"/>
              </a:rPr>
              <a:t> 2:00pm - 4:00pm via </a:t>
            </a:r>
            <a:r>
              <a:rPr lang="nl-NL" sz="2500" dirty="0">
                <a:solidFill>
                  <a:srgbClr val="263F8C"/>
                </a:solidFill>
                <a:latin typeface="Proxima Nova Rg" panose="02000506030000020004" pitchFamily="2" charset="0"/>
                <a:hlinkClick r:id="rId4">
                  <a:extLst>
                    <a:ext uri="{A12FA001-AC4F-418D-AE19-62706E023703}">
                      <ahyp:hlinkClr xmlns:ahyp="http://schemas.microsoft.com/office/drawing/2018/hyperlinkcolor" val="tx"/>
                    </a:ext>
                  </a:extLst>
                </a:hlinkClick>
              </a:rPr>
              <a:t>Zoom</a:t>
            </a:r>
            <a:br>
              <a:rPr lang="nl-NL" sz="2500" dirty="0">
                <a:solidFill>
                  <a:srgbClr val="263F8C"/>
                </a:solidFill>
                <a:latin typeface="Proxima Nova Rg" panose="02000506030000020004" pitchFamily="2" charset="0"/>
              </a:rPr>
            </a:br>
            <a:r>
              <a:rPr lang="en-US" sz="1800" dirty="0">
                <a:latin typeface="Proxima Nova Rg" panose="02000506030000020004" pitchFamily="2" charset="0"/>
              </a:rPr>
              <a:t>Meeting ID: 838 2007 7149</a:t>
            </a:r>
          </a:p>
          <a:p>
            <a:r>
              <a:rPr lang="en-US" sz="1800" dirty="0">
                <a:latin typeface="Proxima Nova Rg" panose="02000506030000020004" pitchFamily="2" charset="0"/>
              </a:rPr>
              <a:t>Passcode: 797353</a:t>
            </a:r>
            <a:endParaRPr lang="nl-NL" sz="1800" dirty="0">
              <a:solidFill>
                <a:srgbClr val="263F8C"/>
              </a:solidFill>
              <a:latin typeface="Proxima Nova Rg" panose="02000506030000020004" pitchFamily="2" charset="0"/>
            </a:endParaRPr>
          </a:p>
          <a:p>
            <a:endParaRPr lang="en-US" sz="2500" dirty="0">
              <a:latin typeface="Proxima Nova Rg" panose="02000506030000020004" pitchFamily="2" charset="0"/>
            </a:endParaRPr>
          </a:p>
        </p:txBody>
      </p:sp>
      <p:sp>
        <p:nvSpPr>
          <p:cNvPr id="687" name="Google Shape;687;p90"/>
          <p:cNvSpPr txBox="1">
            <a:spLocks noGrp="1"/>
          </p:cNvSpPr>
          <p:nvPr>
            <p:ph type="body" idx="2"/>
          </p:nvPr>
        </p:nvSpPr>
        <p:spPr>
          <a:xfrm>
            <a:off x="4902182" y="1360828"/>
            <a:ext cx="3462600" cy="11596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dirty="0">
                <a:solidFill>
                  <a:schemeClr val="dk1"/>
                </a:solidFill>
                <a:latin typeface="Proxima Nova Rg" panose="02000506030000020004" pitchFamily="2" charset="0"/>
              </a:rPr>
              <a:t>(515) 330-0582</a:t>
            </a:r>
            <a:endParaRPr sz="2500" dirty="0">
              <a:solidFill>
                <a:schemeClr val="dk1"/>
              </a:solidFill>
              <a:latin typeface="Proxima Nova Rg" panose="02000506030000020004" pitchFamily="2" charset="0"/>
            </a:endParaRPr>
          </a:p>
          <a:p>
            <a:pPr marL="0" lvl="0" indent="0" algn="l" rtl="0">
              <a:lnSpc>
                <a:spcPct val="100000"/>
              </a:lnSpc>
              <a:spcBef>
                <a:spcPts val="0"/>
              </a:spcBef>
              <a:spcAft>
                <a:spcPts val="0"/>
              </a:spcAft>
              <a:buNone/>
            </a:pPr>
            <a:r>
              <a:rPr lang="en" sz="2500" u="sng" dirty="0">
                <a:solidFill>
                  <a:srgbClr val="263F8C"/>
                </a:solidFill>
                <a:latin typeface="Proxima Nova Rg" panose="02000506030000020004" pitchFamily="2" charset="0"/>
                <a:hlinkClick r:id="rId5">
                  <a:extLst>
                    <a:ext uri="{A12FA001-AC4F-418D-AE19-62706E023703}">
                      <ahyp:hlinkClr xmlns:ahyp="http://schemas.microsoft.com/office/drawing/2018/hyperlinkcolor" val="tx"/>
                    </a:ext>
                  </a:extLst>
                </a:hlinkClick>
              </a:rPr>
              <a:t>rose.cartee@iowa.gov</a:t>
            </a:r>
            <a:endParaRPr sz="2500" dirty="0">
              <a:solidFill>
                <a:srgbClr val="263F8C"/>
              </a:solidFill>
              <a:latin typeface="Proxima Nova Rg" panose="02000506030000020004" pitchFamily="2" charset="0"/>
            </a:endParaRPr>
          </a:p>
        </p:txBody>
      </p:sp>
      <p:sp>
        <p:nvSpPr>
          <p:cNvPr id="685" name="Google Shape;685;p90"/>
          <p:cNvSpPr txBox="1">
            <a:spLocks noGrp="1"/>
          </p:cNvSpPr>
          <p:nvPr>
            <p:ph type="subTitle" idx="4294967295"/>
          </p:nvPr>
        </p:nvSpPr>
        <p:spPr>
          <a:xfrm>
            <a:off x="378075" y="1359322"/>
            <a:ext cx="4112700" cy="1161125"/>
          </a:xfrm>
          <a:prstGeom prst="rect">
            <a:avLst/>
          </a:prstGeom>
        </p:spPr>
        <p:txBody>
          <a:bodyPr spcFirstLastPara="1" wrap="square" lIns="91425" tIns="91425" rIns="91425" bIns="91425" anchor="t" anchorCtr="0">
            <a:noAutofit/>
          </a:bodyPr>
          <a:lstStyle/>
          <a:p>
            <a:pPr marL="114300" indent="0">
              <a:buNone/>
            </a:pPr>
            <a:r>
              <a:rPr lang="en" sz="2500" b="1" dirty="0">
                <a:latin typeface="Proxima Nova Rg" panose="02000506030000020004" pitchFamily="2" charset="0"/>
              </a:rPr>
              <a:t>9/15, 9/17, 9/19, 9/23, 9/25</a:t>
            </a:r>
            <a:r>
              <a:rPr lang="en" sz="2500" dirty="0">
                <a:latin typeface="Proxima Nova Rg" panose="02000506030000020004" pitchFamily="2" charset="0"/>
              </a:rPr>
              <a:t> 8:00am-10:00am </a:t>
            </a:r>
            <a:r>
              <a:rPr lang="en-US" sz="2500" dirty="0">
                <a:latin typeface="Proxima Nova Rg" panose="02000506030000020004" pitchFamily="2" charset="0"/>
              </a:rPr>
              <a:t>via </a:t>
            </a:r>
            <a:r>
              <a:rPr lang="en-US" sz="2500" dirty="0">
                <a:solidFill>
                  <a:srgbClr val="263F8C"/>
                </a:solidFill>
                <a:latin typeface="Proxima Nova Rg" panose="02000506030000020004" pitchFamily="2" charset="0"/>
                <a:hlinkClick r:id="rId6">
                  <a:extLst>
                    <a:ext uri="{A12FA001-AC4F-418D-AE19-62706E023703}">
                      <ahyp:hlinkClr xmlns:ahyp="http://schemas.microsoft.com/office/drawing/2018/hyperlinkcolor" val="tx"/>
                    </a:ext>
                  </a:extLst>
                </a:hlinkClick>
              </a:rPr>
              <a:t>Zoom</a:t>
            </a:r>
            <a:br>
              <a:rPr lang="en-US" sz="2500" dirty="0">
                <a:solidFill>
                  <a:srgbClr val="263F8C"/>
                </a:solidFill>
                <a:latin typeface="Proxima Nova Rg" panose="02000506030000020004" pitchFamily="2" charset="0"/>
              </a:rPr>
            </a:br>
            <a:r>
              <a:rPr lang="en-US" dirty="0">
                <a:latin typeface="Proxima Nova Rg" panose="02000506030000020004" pitchFamily="2" charset="0"/>
              </a:rPr>
              <a:t>Meeting ID: 820 8810 8163</a:t>
            </a:r>
          </a:p>
          <a:p>
            <a:pPr marL="114300" indent="0">
              <a:buNone/>
            </a:pPr>
            <a:r>
              <a:rPr lang="en-US" dirty="0">
                <a:latin typeface="Proxima Nova Rg" panose="02000506030000020004" pitchFamily="2" charset="0"/>
              </a:rPr>
              <a:t>Passcode: 042218</a:t>
            </a:r>
            <a:endParaRPr lang="en-US" sz="2500" dirty="0">
              <a:solidFill>
                <a:srgbClr val="263F8C"/>
              </a:solidFill>
              <a:latin typeface="Proxima Nova Rg" panose="02000506030000020004" pitchFamily="2" charset="0"/>
            </a:endParaRPr>
          </a:p>
          <a:p>
            <a:pPr marL="0" lvl="0" indent="0" algn="l" rtl="0">
              <a:spcBef>
                <a:spcPts val="0"/>
              </a:spcBef>
              <a:spcAft>
                <a:spcPts val="0"/>
              </a:spcAft>
              <a:buNone/>
            </a:pPr>
            <a:endParaRPr sz="2500" dirty="0">
              <a:solidFill>
                <a:srgbClr val="263F8C"/>
              </a:solidFill>
              <a:latin typeface="Proxima Nova Rg" panose="02000506030000020004" pitchFamily="2" charset="0"/>
            </a:endParaRPr>
          </a:p>
        </p:txBody>
      </p:sp>
      <p:pic>
        <p:nvPicPr>
          <p:cNvPr id="686" name="Google Shape;686;p90">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7516400" y="73425"/>
            <a:ext cx="1315900" cy="1315900"/>
          </a:xfrm>
          <a:prstGeom prst="rect">
            <a:avLst/>
          </a:prstGeom>
          <a:noFill/>
          <a:ln>
            <a:noFill/>
          </a:ln>
        </p:spPr>
      </p:pic>
      <p:sp>
        <p:nvSpPr>
          <p:cNvPr id="684" name="Google Shape;684;p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Open Office Hours</a:t>
            </a:r>
            <a:endParaRPr>
              <a:latin typeface="Proxima Nova Rg" panose="02000506030000020004" pitchFamily="2"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TextBox 1">
            <a:extLst>
              <a:ext uri="{FF2B5EF4-FFF2-40B4-BE49-F238E27FC236}">
                <a16:creationId xmlns:a16="http://schemas.microsoft.com/office/drawing/2014/main" id="{75748E3E-42D2-4066-9E60-3B8B1FDC4B72}"/>
              </a:ext>
            </a:extLst>
          </p:cNvPr>
          <p:cNvSpPr txBox="1"/>
          <p:nvPr/>
        </p:nvSpPr>
        <p:spPr>
          <a:xfrm>
            <a:off x="2409723" y="3282703"/>
            <a:ext cx="4324554" cy="1031051"/>
          </a:xfrm>
          <a:prstGeom prst="rect">
            <a:avLst/>
          </a:prstGeom>
          <a:noFill/>
        </p:spPr>
        <p:txBody>
          <a:bodyPr wrap="square" rtlCol="0">
            <a:spAutoFit/>
          </a:bodyPr>
          <a:lstStyle/>
          <a:p>
            <a:r>
              <a:rPr lang="en-US" sz="2500" dirty="0">
                <a:solidFill>
                  <a:srgbClr val="263F8C"/>
                </a:solidFill>
                <a:latin typeface="Proxima Nova Rg" panose="02000506030000020004" pitchFamily="2" charset="0"/>
                <a:hlinkClick r:id="rId3">
                  <a:extLst>
                    <a:ext uri="{A12FA001-AC4F-418D-AE19-62706E023703}">
                      <ahyp:hlinkClr xmlns:ahyp="http://schemas.microsoft.com/office/drawing/2018/hyperlinkcolor" val="tx"/>
                    </a:ext>
                  </a:extLst>
                </a:hlinkClick>
              </a:rPr>
              <a:t>Zoom Link for Both Webinars</a:t>
            </a:r>
            <a:br>
              <a:rPr lang="nl-NL" sz="2500" dirty="0">
                <a:solidFill>
                  <a:srgbClr val="263F8C"/>
                </a:solidFill>
                <a:latin typeface="Proxima Nova Rg" panose="02000506030000020004" pitchFamily="2" charset="0"/>
              </a:rPr>
            </a:br>
            <a:r>
              <a:rPr lang="en-US" sz="1800" dirty="0">
                <a:latin typeface="Proxima Nova Rg" panose="02000506030000020004" pitchFamily="2" charset="0"/>
              </a:rPr>
              <a:t>Webinar ID: 811 9803 7032</a:t>
            </a:r>
          </a:p>
          <a:p>
            <a:r>
              <a:rPr lang="en-US" sz="1800" dirty="0">
                <a:latin typeface="Proxima Nova Rg" panose="02000506030000020004" pitchFamily="2" charset="0"/>
              </a:rPr>
              <a:t>Passcode: 510645</a:t>
            </a:r>
          </a:p>
        </p:txBody>
      </p:sp>
      <p:sp>
        <p:nvSpPr>
          <p:cNvPr id="684" name="Google Shape;684;p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Proxima Nova Rg" panose="02000506030000020004" pitchFamily="2" charset="0"/>
              </a:rPr>
              <a:t>Live Webinars</a:t>
            </a:r>
            <a:endParaRPr dirty="0">
              <a:latin typeface="Proxima Nova Rg" panose="02000506030000020004" pitchFamily="2" charset="0"/>
            </a:endParaRPr>
          </a:p>
        </p:txBody>
      </p:sp>
      <p:sp>
        <p:nvSpPr>
          <p:cNvPr id="685" name="Google Shape;685;p90"/>
          <p:cNvSpPr txBox="1">
            <a:spLocks noGrp="1"/>
          </p:cNvSpPr>
          <p:nvPr>
            <p:ph type="subTitle" idx="4294967295"/>
          </p:nvPr>
        </p:nvSpPr>
        <p:spPr>
          <a:xfrm>
            <a:off x="816887" y="1649638"/>
            <a:ext cx="2852928" cy="1161125"/>
          </a:xfrm>
          <a:prstGeom prst="rect">
            <a:avLst/>
          </a:prstGeom>
        </p:spPr>
        <p:txBody>
          <a:bodyPr spcFirstLastPara="1" wrap="square" lIns="91425" tIns="91425" rIns="91425" bIns="91425" anchor="t" anchorCtr="0">
            <a:noAutofit/>
          </a:bodyPr>
          <a:lstStyle/>
          <a:p>
            <a:pPr marL="114300" indent="0">
              <a:buNone/>
            </a:pPr>
            <a:r>
              <a:rPr lang="en-US" sz="2500" b="1" dirty="0">
                <a:latin typeface="Proxima Nova Rg" panose="02000506030000020004" pitchFamily="2" charset="0"/>
              </a:rPr>
              <a:t>Wednesday, 9/17</a:t>
            </a:r>
          </a:p>
          <a:p>
            <a:pPr marL="114300" indent="0">
              <a:buNone/>
            </a:pPr>
            <a:r>
              <a:rPr lang="en-US" sz="2500" b="1" dirty="0">
                <a:solidFill>
                  <a:srgbClr val="263F8C"/>
                </a:solidFill>
                <a:latin typeface="Proxima Nova Rg" panose="02000506030000020004" pitchFamily="2" charset="0"/>
              </a:rPr>
              <a:t>2:00pm - 3:30pm</a:t>
            </a:r>
            <a:endParaRPr sz="2500" dirty="0">
              <a:solidFill>
                <a:srgbClr val="263F8C"/>
              </a:solidFill>
              <a:latin typeface="Proxima Nova Rg" panose="02000506030000020004" pitchFamily="2" charset="0"/>
            </a:endParaRPr>
          </a:p>
        </p:txBody>
      </p:sp>
      <p:pic>
        <p:nvPicPr>
          <p:cNvPr id="686" name="Google Shape;686;p9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516400" y="73425"/>
            <a:ext cx="1315900" cy="1315900"/>
          </a:xfrm>
          <a:prstGeom prst="rect">
            <a:avLst/>
          </a:prstGeom>
          <a:noFill/>
          <a:ln>
            <a:noFill/>
          </a:ln>
        </p:spPr>
      </p:pic>
      <p:sp>
        <p:nvSpPr>
          <p:cNvPr id="687" name="Google Shape;687;p90"/>
          <p:cNvSpPr txBox="1">
            <a:spLocks noGrp="1"/>
          </p:cNvSpPr>
          <p:nvPr>
            <p:ph type="body" idx="2"/>
          </p:nvPr>
        </p:nvSpPr>
        <p:spPr>
          <a:xfrm>
            <a:off x="5340994" y="1651144"/>
            <a:ext cx="2855946" cy="1159619"/>
          </a:xfrm>
          <a:prstGeom prst="rect">
            <a:avLst/>
          </a:prstGeom>
        </p:spPr>
        <p:txBody>
          <a:bodyPr spcFirstLastPara="1" wrap="square" lIns="91425" tIns="91425" rIns="91425" bIns="91425" anchor="t" anchorCtr="0">
            <a:noAutofit/>
          </a:bodyPr>
          <a:lstStyle/>
          <a:p>
            <a:pPr marL="114300" indent="0">
              <a:buNone/>
            </a:pPr>
            <a:r>
              <a:rPr lang="en-US" sz="2500" b="1" dirty="0">
                <a:latin typeface="Proxima Nova Rg" panose="02000506030000020004" pitchFamily="2" charset="0"/>
              </a:rPr>
              <a:t>Wednesday, 10/15</a:t>
            </a:r>
          </a:p>
          <a:p>
            <a:pPr marL="114300" indent="0">
              <a:buNone/>
            </a:pPr>
            <a:r>
              <a:rPr lang="en-US" sz="2500" b="1" dirty="0">
                <a:solidFill>
                  <a:srgbClr val="263F8C"/>
                </a:solidFill>
                <a:latin typeface="Proxima Nova Rg" panose="02000506030000020004" pitchFamily="2" charset="0"/>
              </a:rPr>
              <a:t>3:00pm - 4:30pm</a:t>
            </a:r>
            <a:endParaRPr lang="en-US" sz="2500" dirty="0">
              <a:solidFill>
                <a:srgbClr val="263F8C"/>
              </a:solidFill>
              <a:latin typeface="Proxima Nova Rg" panose="02000506030000020004" pitchFamily="2" charset="0"/>
            </a:endParaRPr>
          </a:p>
        </p:txBody>
      </p:sp>
    </p:spTree>
    <p:extLst>
      <p:ext uri="{BB962C8B-B14F-4D97-AF65-F5344CB8AC3E}">
        <p14:creationId xmlns:p14="http://schemas.microsoft.com/office/powerpoint/2010/main" val="42063094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4" name="Google Shape;694;p91"/>
          <p:cNvSpPr txBox="1">
            <a:spLocks noGrp="1"/>
          </p:cNvSpPr>
          <p:nvPr>
            <p:ph type="title"/>
          </p:nvPr>
        </p:nvSpPr>
        <p:spPr>
          <a:xfrm>
            <a:off x="311700" y="1889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latin typeface="Proxima Nova Rg" panose="02000506030000020004" pitchFamily="2" charset="0"/>
              </a:rPr>
              <a:t>Thank you!</a:t>
            </a:r>
            <a:endParaRPr sz="6000" dirty="0">
              <a:latin typeface="Proxima Nova Rg" panose="02000506030000020004"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idx="4294967295"/>
          </p:nvPr>
        </p:nvSpPr>
        <p:spPr>
          <a:xfrm>
            <a:off x="311700" y="147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General Updates (BIP Changes)</a:t>
            </a:r>
            <a:endParaRPr>
              <a:latin typeface="Proxima Nova Rg" panose="02000506030000020004" pitchFamily="2" charset="0"/>
            </a:endParaRPr>
          </a:p>
        </p:txBody>
      </p:sp>
      <p:pic>
        <p:nvPicPr>
          <p:cNvPr id="3" name="Picture 2" descr="IEP - Behavior Intervention Plan Stepper: Items from FBA will automatically import into BIP. Teams can indicate whether imported items are not applicable.&#10;">
            <a:extLst>
              <a:ext uri="{FF2B5EF4-FFF2-40B4-BE49-F238E27FC236}">
                <a16:creationId xmlns:a16="http://schemas.microsoft.com/office/drawing/2014/main" id="{2D29590D-C413-4596-A58B-EF903E3BFC27}"/>
              </a:ext>
            </a:extLst>
          </p:cNvPr>
          <p:cNvPicPr>
            <a:picLocks noChangeAspect="1"/>
          </p:cNvPicPr>
          <p:nvPr/>
        </p:nvPicPr>
        <p:blipFill>
          <a:blip r:embed="rId3"/>
          <a:stretch>
            <a:fillRect/>
          </a:stretch>
        </p:blipFill>
        <p:spPr>
          <a:xfrm>
            <a:off x="11797" y="889108"/>
            <a:ext cx="9120406" cy="3365284"/>
          </a:xfrm>
          <a:prstGeom prst="rect">
            <a:avLst/>
          </a:prstGeom>
        </p:spPr>
      </p:pic>
      <p:sp>
        <p:nvSpPr>
          <p:cNvPr id="152" name="Google Shape;152;p22" descr="Teams can select items imported from the FBA as not applicable, if needed."/>
          <p:cNvSpPr txBox="1">
            <a:spLocks noGrp="1"/>
          </p:cNvSpPr>
          <p:nvPr>
            <p:ph type="body" idx="1"/>
          </p:nvPr>
        </p:nvSpPr>
        <p:spPr>
          <a:xfrm>
            <a:off x="521367" y="4284402"/>
            <a:ext cx="8037300" cy="7035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ct val="75000"/>
              <a:buChar char="●"/>
            </a:pPr>
            <a:r>
              <a:rPr lang="en" dirty="0">
                <a:latin typeface="Proxima Nova Rg" panose="02000506030000020004" pitchFamily="2" charset="0"/>
              </a:rPr>
              <a:t>Items imported from the FBA can be marked as “Not Applicable”</a:t>
            </a:r>
            <a:endParaRPr dirty="0">
              <a:latin typeface="Proxima Nova Rg" panose="02000506030000020004" pitchFamily="2" charset="0"/>
            </a:endParaRPr>
          </a:p>
          <a:p>
            <a:pPr marL="457200" lvl="0" indent="-342900" algn="l" rtl="0">
              <a:spcBef>
                <a:spcPts val="0"/>
              </a:spcBef>
              <a:spcAft>
                <a:spcPts val="0"/>
              </a:spcAft>
              <a:buSzPct val="75000"/>
              <a:buChar char="●"/>
            </a:pPr>
            <a:r>
              <a:rPr lang="en" dirty="0">
                <a:latin typeface="Proxima Nova Rg" panose="02000506030000020004" pitchFamily="2" charset="0"/>
              </a:rPr>
              <a:t>Some items marked “Not Applicable” will require a rationale</a:t>
            </a:r>
            <a:endParaRPr sz="1700" dirty="0">
              <a:latin typeface="Proxima Nova Rg" panose="02000506030000020004"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5" name="Google Shape;165;p23" descr="New required Lagging Skills section"/>
          <p:cNvPicPr preferRelativeResize="0"/>
          <p:nvPr/>
        </p:nvPicPr>
        <p:blipFill>
          <a:blip r:embed="rId3">
            <a:alphaModFix/>
          </a:blip>
          <a:stretch>
            <a:fillRect/>
          </a:stretch>
        </p:blipFill>
        <p:spPr>
          <a:xfrm>
            <a:off x="-1" y="1255776"/>
            <a:ext cx="9144001" cy="3443199"/>
          </a:xfrm>
          <a:prstGeom prst="rect">
            <a:avLst/>
          </a:prstGeom>
          <a:noFill/>
          <a:ln w="9525" cap="flat" cmpd="sng">
            <a:solidFill>
              <a:schemeClr val="dk2"/>
            </a:solidFill>
            <a:prstDash val="solid"/>
            <a:round/>
            <a:headEnd type="none" w="sm" len="sm"/>
            <a:tailEnd type="none" w="sm" len="sm"/>
          </a:ln>
        </p:spPr>
      </p:pic>
      <p:sp>
        <p:nvSpPr>
          <p:cNvPr id="164" name="Google Shape;16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Rg" panose="02000506030000020004" pitchFamily="2" charset="0"/>
              </a:rPr>
              <a:t>New Lagging Skills Section</a:t>
            </a:r>
            <a:endParaRPr>
              <a:latin typeface="Proxima Nova Rg" panose="02000506030000020004" pitchFamily="2"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Proxima Nova Rg">
      <a:majorFont>
        <a:latin typeface="Proxima Nova Rg"/>
        <a:ea typeface=""/>
        <a:cs typeface=""/>
      </a:majorFont>
      <a:minorFont>
        <a:latin typeface="Proxima Nova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9375</Words>
  <Application>Microsoft Office PowerPoint</Application>
  <PresentationFormat>On-screen Show (16:9)</PresentationFormat>
  <Paragraphs>369</Paragraphs>
  <Slides>78</Slides>
  <Notes>78</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Montserrat</vt:lpstr>
      <vt:lpstr>Proxima Nova Rg</vt:lpstr>
      <vt:lpstr>Arial</vt:lpstr>
      <vt:lpstr>Proxima Nova</vt:lpstr>
      <vt:lpstr>Roboto</vt:lpstr>
      <vt:lpstr>Simple Light</vt:lpstr>
      <vt:lpstr>ACHIEVE FBA/BIP Updates Coming September 2025</vt:lpstr>
      <vt:lpstr>Introducing Today’s Speakers</vt:lpstr>
      <vt:lpstr>Agenda</vt:lpstr>
      <vt:lpstr>When will the ACHIEVE FBA &amp; BIP updates be released statewide?</vt:lpstr>
      <vt:lpstr>General Updates</vt:lpstr>
      <vt:lpstr>PLAAFP Update</vt:lpstr>
      <vt:lpstr>BIP Embedded in IEP</vt:lpstr>
      <vt:lpstr>General Updates (BIP Changes)</vt:lpstr>
      <vt:lpstr>New Lagging Skills Section</vt:lpstr>
      <vt:lpstr>PLAAFP Display (No Finalized FBA)</vt:lpstr>
      <vt:lpstr>PLAAFP Display (Finalized FBA)</vt:lpstr>
      <vt:lpstr>Creating A New Team</vt:lpstr>
      <vt:lpstr>Naming A Team</vt:lpstr>
      <vt:lpstr>Adding Team Members</vt:lpstr>
      <vt:lpstr>Adding Members to the List</vt:lpstr>
      <vt:lpstr>Selecting a Team</vt:lpstr>
      <vt:lpstr>Removing Team Members From A Team</vt:lpstr>
      <vt:lpstr>Managing Non-ACHIEVE Team Members</vt:lpstr>
      <vt:lpstr>Uploading Documentation</vt:lpstr>
      <vt:lpstr>Considerations</vt:lpstr>
      <vt:lpstr>Updates to the Functional Behavior Assessment (FBA)</vt:lpstr>
      <vt:lpstr>New FBA Management Section</vt:lpstr>
      <vt:lpstr>Confirmation Modals</vt:lpstr>
      <vt:lpstr>Canceling a Draft FBA</vt:lpstr>
      <vt:lpstr>Considerations for Canceling Draft FBA</vt:lpstr>
      <vt:lpstr>Data Collected Stepper</vt:lpstr>
      <vt:lpstr>RIOT Data Collected: Interview and Rating Scale</vt:lpstr>
      <vt:lpstr>Lagging Skills in FBA</vt:lpstr>
      <vt:lpstr>Antecedents and Consequences Data (ABC Data)</vt:lpstr>
      <vt:lpstr>Additional Data Collected</vt:lpstr>
      <vt:lpstr>Summary Stepper</vt:lpstr>
      <vt:lpstr>FBA Incomplete Data Report (IDR)</vt:lpstr>
      <vt:lpstr>Finalizing the FBA</vt:lpstr>
      <vt:lpstr>Beginning a Review of a Finalized FBA</vt:lpstr>
      <vt:lpstr>Selecting a Review Team</vt:lpstr>
      <vt:lpstr>Reviewing a Finalized FBA</vt:lpstr>
      <vt:lpstr>Finalizing an FBA Review</vt:lpstr>
      <vt:lpstr>Updates to the Behavior Intervention Plan (BIP)</vt:lpstr>
      <vt:lpstr>Starting a BIP</vt:lpstr>
      <vt:lpstr>Creating new BIP</vt:lpstr>
      <vt:lpstr>BIP Stepper</vt:lpstr>
      <vt:lpstr>BIP Banner While FBA is Being Drafted</vt:lpstr>
      <vt:lpstr>BIP View Screen</vt:lpstr>
      <vt:lpstr>Canceling a Draft BIP</vt:lpstr>
      <vt:lpstr>Marking Not Applicable</vt:lpstr>
      <vt:lpstr>Strategies</vt:lpstr>
      <vt:lpstr>Implementation Checklist</vt:lpstr>
      <vt:lpstr>Fading Plan</vt:lpstr>
      <vt:lpstr>Generalization Plan</vt:lpstr>
      <vt:lpstr>Lagging Skills in BIP</vt:lpstr>
      <vt:lpstr>Adding Implementation Supports</vt:lpstr>
      <vt:lpstr>Reintegration Plan</vt:lpstr>
      <vt:lpstr>Reintegration Plan Questions</vt:lpstr>
      <vt:lpstr>Safety Plan</vt:lpstr>
      <vt:lpstr>BIP Review</vt:lpstr>
      <vt:lpstr>Current Review</vt:lpstr>
      <vt:lpstr>Canceling a BIP Review</vt:lpstr>
      <vt:lpstr>BIP Review Outcome</vt:lpstr>
      <vt:lpstr>BIP Review Outcome (No Changes)</vt:lpstr>
      <vt:lpstr>BIP Review Outcomes (Revised)</vt:lpstr>
      <vt:lpstr>BIP Review Outcomes (Discontinued)</vt:lpstr>
      <vt:lpstr>Finalizing a BIP Review</vt:lpstr>
      <vt:lpstr>Historical BIP Reviews</vt:lpstr>
      <vt:lpstr>BIP Review Decision </vt:lpstr>
      <vt:lpstr>BIP Actions Accordion</vt:lpstr>
      <vt:lpstr>Beginning an Amendment</vt:lpstr>
      <vt:lpstr>BIP Actions</vt:lpstr>
      <vt:lpstr>BIP Options</vt:lpstr>
      <vt:lpstr>Amended Social Emotional Behavior Goals</vt:lpstr>
      <vt:lpstr>Adding a New SEB Goal with Current Goal</vt:lpstr>
      <vt:lpstr>BIP IDR</vt:lpstr>
      <vt:lpstr>Finalizing a New or Amended BIP </vt:lpstr>
      <vt:lpstr>Discontinuing a BIP</vt:lpstr>
      <vt:lpstr>Date of BIP Actions</vt:lpstr>
      <vt:lpstr>Training Resources</vt:lpstr>
      <vt:lpstr>Open Office Hours</vt:lpstr>
      <vt:lpstr>Live Webinars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 FBA/BIP Updates Coming September 2025</dc:title>
  <dc:creator>Grundmeier, Shannon [IDOE]</dc:creator>
  <cp:lastModifiedBy>Albers, Lisa [IDOE]</cp:lastModifiedBy>
  <cp:revision>37</cp:revision>
  <dcterms:modified xsi:type="dcterms:W3CDTF">2025-09-22T17:07:37Z</dcterms:modified>
</cp:coreProperties>
</file>