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7"/>
  </p:notesMasterIdLst>
  <p:sldIdLst>
    <p:sldId id="256" r:id="rId2"/>
    <p:sldId id="419" r:id="rId3"/>
    <p:sldId id="420" r:id="rId4"/>
    <p:sldId id="429" r:id="rId5"/>
    <p:sldId id="421" r:id="rId6"/>
    <p:sldId id="424" r:id="rId7"/>
    <p:sldId id="422" r:id="rId8"/>
    <p:sldId id="309" r:id="rId9"/>
    <p:sldId id="428" r:id="rId10"/>
    <p:sldId id="423" r:id="rId11"/>
    <p:sldId id="257" r:id="rId12"/>
    <p:sldId id="281" r:id="rId13"/>
    <p:sldId id="282" r:id="rId14"/>
    <p:sldId id="284" r:id="rId15"/>
    <p:sldId id="407" r:id="rId16"/>
    <p:sldId id="285" r:id="rId17"/>
    <p:sldId id="286" r:id="rId18"/>
    <p:sldId id="418" r:id="rId19"/>
    <p:sldId id="409" r:id="rId20"/>
    <p:sldId id="410" r:id="rId21"/>
    <p:sldId id="303" r:id="rId22"/>
    <p:sldId id="296" r:id="rId23"/>
    <p:sldId id="305" r:id="rId24"/>
    <p:sldId id="404" r:id="rId25"/>
    <p:sldId id="430" r:id="rId26"/>
    <p:sldId id="306" r:id="rId27"/>
    <p:sldId id="412" r:id="rId28"/>
    <p:sldId id="307" r:id="rId29"/>
    <p:sldId id="289" r:id="rId30"/>
    <p:sldId id="413" r:id="rId31"/>
    <p:sldId id="414" r:id="rId32"/>
    <p:sldId id="401" r:id="rId33"/>
    <p:sldId id="396" r:id="rId34"/>
    <p:sldId id="415" r:id="rId35"/>
    <p:sldId id="295" r:id="rId36"/>
    <p:sldId id="395" r:id="rId37"/>
    <p:sldId id="403" r:id="rId38"/>
    <p:sldId id="416" r:id="rId39"/>
    <p:sldId id="417" r:id="rId40"/>
    <p:sldId id="426" r:id="rId41"/>
    <p:sldId id="260" r:id="rId42"/>
    <p:sldId id="261" r:id="rId43"/>
    <p:sldId id="262" r:id="rId44"/>
    <p:sldId id="399" r:id="rId45"/>
    <p:sldId id="264" r:id="rId46"/>
    <p:sldId id="266" r:id="rId47"/>
    <p:sldId id="269" r:id="rId48"/>
    <p:sldId id="270" r:id="rId49"/>
    <p:sldId id="268" r:id="rId50"/>
    <p:sldId id="398" r:id="rId51"/>
    <p:sldId id="402" r:id="rId52"/>
    <p:sldId id="406" r:id="rId53"/>
    <p:sldId id="400" r:id="rId54"/>
    <p:sldId id="391" r:id="rId55"/>
    <p:sldId id="392" r:id="rId5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7" roundtripDataSignature="AMtx7mjNxxMUzCUy0xYe8HjbtnESRNH9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5C87F9-FDA2-4903-80FC-373CDB74471B}">
  <a:tblStyle styleId="{8D5C87F9-FDA2-4903-80FC-373CDB74471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97101C5-BDCF-4398-93FD-4BD5B88AF1A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0"/>
          </a:solidFill>
        </a:fill>
      </a:tcStyle>
    </a:wholeTbl>
    <a:band1H>
      <a:tcTxStyle/>
      <a:tcStyle>
        <a:tcBdr/>
        <a:fill>
          <a:solidFill>
            <a:srgbClr val="CAD1E0"/>
          </a:solidFill>
        </a:fill>
      </a:tcStyle>
    </a:band1H>
    <a:band2H>
      <a:tcTxStyle/>
      <a:tcStyle>
        <a:tcBdr/>
      </a:tcStyle>
    </a:band2H>
    <a:band1V>
      <a:tcTxStyle/>
      <a:tcStyle>
        <a:tcBdr/>
        <a:fill>
          <a:solidFill>
            <a:srgbClr val="CAD1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348"/>
      </p:cViewPr>
      <p:guideLst/>
    </p:cSldViewPr>
  </p:slideViewPr>
  <p:notesTextViewPr>
    <p:cViewPr>
      <p:scale>
        <a:sx n="1" d="1"/>
        <a:sy n="1" d="1"/>
      </p:scale>
      <p:origin x="0" y="0"/>
    </p:cViewPr>
  </p:notesTextViewPr>
  <p:sorterViewPr>
    <p:cViewPr>
      <p:scale>
        <a:sx n="100" d="100"/>
        <a:sy n="100" d="100"/>
      </p:scale>
      <p:origin x="0" y="-1252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149"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14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15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79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30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881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543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65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540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113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7121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625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41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632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2674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5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9466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132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636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8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8603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780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277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0032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3600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0014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51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26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501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8483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0470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5131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634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7918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696283e5af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8" name="Google Shape;928;g2696283e5af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68a8bab27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g268a8bab27e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6856cc31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g26856cc31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934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815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339975ad83_4_2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McKenzie </a:t>
            </a:r>
            <a:endParaRPr/>
          </a:p>
          <a:p>
            <a:pPr marL="0" lvl="0" indent="0" algn="l" rtl="0">
              <a:lnSpc>
                <a:spcPct val="100000"/>
              </a:lnSpc>
              <a:spcBef>
                <a:spcPts val="0"/>
              </a:spcBef>
              <a:spcAft>
                <a:spcPts val="0"/>
              </a:spcAft>
              <a:buSzPts val="1400"/>
              <a:buNone/>
            </a:pPr>
            <a:br>
              <a:rPr lang="en-US"/>
            </a:br>
            <a:r>
              <a:rPr lang="en-US"/>
              <a:t>Leaders on this slide represent over 200 years of special education experience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AEA</a:t>
            </a:r>
            <a:endParaRPr/>
          </a:p>
          <a:p>
            <a:pPr marL="0" lvl="0" indent="0" algn="l" rtl="0">
              <a:lnSpc>
                <a:spcPct val="100000"/>
              </a:lnSpc>
              <a:spcBef>
                <a:spcPts val="0"/>
              </a:spcBef>
              <a:spcAft>
                <a:spcPts val="0"/>
              </a:spcAft>
              <a:buSzPts val="1400"/>
              <a:buNone/>
            </a:pPr>
            <a:r>
              <a:rPr lang="en-US"/>
              <a:t>-SE Director</a:t>
            </a:r>
            <a:endParaRPr/>
          </a:p>
          <a:p>
            <a:pPr marL="0" lvl="0" indent="0" algn="l" rtl="0">
              <a:lnSpc>
                <a:spcPct val="100000"/>
              </a:lnSpc>
              <a:spcBef>
                <a:spcPts val="0"/>
              </a:spcBef>
              <a:spcAft>
                <a:spcPts val="0"/>
              </a:spcAft>
              <a:buSzPts val="1400"/>
              <a:buNone/>
            </a:pPr>
            <a:r>
              <a:rPr lang="en-US"/>
              <a:t>-Regional Director</a:t>
            </a:r>
            <a:endParaRPr/>
          </a:p>
          <a:p>
            <a:pPr marL="0" lvl="0" indent="0" algn="l" rtl="0">
              <a:lnSpc>
                <a:spcPct val="100000"/>
              </a:lnSpc>
              <a:spcBef>
                <a:spcPts val="0"/>
              </a:spcBef>
              <a:spcAft>
                <a:spcPts val="0"/>
              </a:spcAft>
              <a:buSzPts val="1400"/>
              <a:buNone/>
            </a:pPr>
            <a:r>
              <a:rPr lang="en-US"/>
              <a:t>-SE Consultant</a:t>
            </a:r>
            <a:endParaRPr/>
          </a:p>
          <a:p>
            <a:pPr marL="0" lvl="0" indent="0" algn="l" rtl="0">
              <a:lnSpc>
                <a:spcPct val="100000"/>
              </a:lnSpc>
              <a:spcBef>
                <a:spcPts val="0"/>
              </a:spcBef>
              <a:spcAft>
                <a:spcPts val="0"/>
              </a:spcAft>
              <a:buSzPts val="1400"/>
              <a:buNone/>
            </a:pPr>
            <a:br>
              <a:rPr lang="en-US"/>
            </a:br>
            <a:r>
              <a:rPr lang="en-US"/>
              <a:t>LEA</a:t>
            </a:r>
            <a:endParaRPr/>
          </a:p>
          <a:p>
            <a:pPr marL="0" lvl="0" indent="0" algn="l" rtl="0">
              <a:lnSpc>
                <a:spcPct val="100000"/>
              </a:lnSpc>
              <a:spcBef>
                <a:spcPts val="0"/>
              </a:spcBef>
              <a:spcAft>
                <a:spcPts val="0"/>
              </a:spcAft>
              <a:buSzPts val="1400"/>
              <a:buNone/>
            </a:pPr>
            <a:r>
              <a:rPr lang="en-US"/>
              <a:t>-SE Director</a:t>
            </a:r>
            <a:endParaRPr/>
          </a:p>
          <a:p>
            <a:pPr marL="0" lvl="0" indent="0" algn="l" rtl="0">
              <a:lnSpc>
                <a:spcPct val="100000"/>
              </a:lnSpc>
              <a:spcBef>
                <a:spcPts val="0"/>
              </a:spcBef>
              <a:spcAft>
                <a:spcPts val="0"/>
              </a:spcAft>
              <a:buSzPts val="1400"/>
              <a:buNone/>
            </a:pPr>
            <a:r>
              <a:rPr lang="en-US"/>
              <a:t>-Principals</a:t>
            </a:r>
            <a:endParaRPr/>
          </a:p>
          <a:p>
            <a:pPr marL="0" lvl="0" indent="0" algn="l" rtl="0">
              <a:lnSpc>
                <a:spcPct val="100000"/>
              </a:lnSpc>
              <a:spcBef>
                <a:spcPts val="0"/>
              </a:spcBef>
              <a:spcAft>
                <a:spcPts val="0"/>
              </a:spcAft>
              <a:buSzPts val="1400"/>
              <a:buNone/>
            </a:pPr>
            <a:r>
              <a:rPr lang="en-US"/>
              <a:t>-SE Teacher</a:t>
            </a:r>
            <a:endParaRPr/>
          </a:p>
          <a:p>
            <a:pPr marL="0" lvl="0" indent="0" algn="l" rtl="0">
              <a:lnSpc>
                <a:spcPct val="100000"/>
              </a:lnSpc>
              <a:spcBef>
                <a:spcPts val="0"/>
              </a:spcBef>
              <a:spcAft>
                <a:spcPts val="0"/>
              </a:spcAft>
              <a:buSzPts val="1400"/>
              <a:buNone/>
            </a:pPr>
            <a:r>
              <a:rPr lang="en-US"/>
              <a:t>-School Psych</a:t>
            </a:r>
            <a:endParaRPr/>
          </a:p>
          <a:p>
            <a:pPr marL="0" lvl="0" indent="0" algn="l" rtl="0">
              <a:lnSpc>
                <a:spcPct val="100000"/>
              </a:lnSpc>
              <a:spcBef>
                <a:spcPts val="0"/>
              </a:spcBef>
              <a:spcAft>
                <a:spcPts val="0"/>
              </a:spcAft>
              <a:buSzPts val="1400"/>
              <a:buNone/>
            </a:pPr>
            <a:r>
              <a:rPr lang="en-US"/>
              <a:t>-Paraeducators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Parents and families of SWDs</a:t>
            </a:r>
            <a:endParaRPr/>
          </a:p>
        </p:txBody>
      </p:sp>
      <p:sp>
        <p:nvSpPr>
          <p:cNvPr id="438" name="Google Shape;438;g3339975ad83_4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994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7"/>
        <p:cNvGrpSpPr/>
        <p:nvPr/>
      </p:nvGrpSpPr>
      <p:grpSpPr>
        <a:xfrm>
          <a:off x="0" y="0"/>
          <a:ext cx="0" cy="0"/>
          <a:chOff x="0" y="0"/>
          <a:chExt cx="0" cy="0"/>
        </a:xfrm>
      </p:grpSpPr>
      <p:sp>
        <p:nvSpPr>
          <p:cNvPr id="28" name="Google Shape;28;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iowa.gov/docs/code/257.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gis.iowa.gov/docs/code/25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om.iowa.gov/local-government/school-resourc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ducate.iowa.gov/media/2277/download?inl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educate.iowa.gov/pk-12/special-education/finance" TargetMode="External"/><Relationship Id="rId4" Type="http://schemas.openxmlformats.org/officeDocument/2006/relationships/hyperlink" Target="https://educate.iowa.gov/media/2277/download?inli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educate.iowa.gov/pk-12/special-education/finance" TargetMode="External"/><Relationship Id="rId4" Type="http://schemas.openxmlformats.org/officeDocument/2006/relationships/hyperlink" Target="https://educate.iowa.gov/media/2277/download?inlin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iowa.gov/docs/iac/rule/281.41.409.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m.iowa.gov/local-government/school-resourc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ducate.iowa.gov/pk-12/operation-support/business-finance/financial-management/state-payment-inform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ducate.iowa.gov/pk-12/hf2612-implement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educate.iowa.gov/media/10981/download?inline" TargetMode="External"/><Relationship Id="rId4" Type="http://schemas.openxmlformats.org/officeDocument/2006/relationships/hyperlink" Target="https://educate.iowa.gov/media/10976/download?inlin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ducate.iowa.gov/pk-12/hf2612-implementatio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ducate.iowa.gov/media/10976/download?inlin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educate.iowa.gov/media/10981/download?inline"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mailto:Tom.Simpson@iowa.gov" TargetMode="External"/><Relationship Id="rId2" Type="http://schemas.openxmlformats.org/officeDocument/2006/relationships/hyperlink" Target="mailto:SpecialEducationFinance@iowa.gov" TargetMode="External"/><Relationship Id="rId1" Type="http://schemas.openxmlformats.org/officeDocument/2006/relationships/slideLayout" Target="../slideLayouts/slideLayout2.xml"/><Relationship Id="rId5" Type="http://schemas.openxmlformats.org/officeDocument/2006/relationships/hyperlink" Target="mailto:Kassandra.Cline@iowa.gov" TargetMode="External"/><Relationship Id="rId4" Type="http://schemas.openxmlformats.org/officeDocument/2006/relationships/hyperlink" Target="mailto:Stephanie.Edler@iowa.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ducate.iowa.gov/media/2291/download?inlin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ducate.iowa.gov/media/10344/download?inlin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legis.iowa.gov/docs/iac/chapter/281.98.pdf" TargetMode="External"/><Relationship Id="rId4" Type="http://schemas.openxmlformats.org/officeDocument/2006/relationships/hyperlink" Target="https://educate.iowa.gov/pk-12/hf2612-implement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educate.iowa.gov/media/3264/download?inlin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legis.iowa.gov/docs/code/256e.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Thomas.Mayes@iowa.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Leisa.Breitfelder@iowa.gov" TargetMode="External"/><Relationship Id="rId5" Type="http://schemas.openxmlformats.org/officeDocument/2006/relationships/hyperlink" Target="mailto:Angelisa.fynaardt@iowa.gov" TargetMode="External"/><Relationship Id="rId4" Type="http://schemas.openxmlformats.org/officeDocument/2006/relationships/hyperlink" Target="mailto:Kassandra.Cline@iowa.gov"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dirty="0"/>
              <a:t>Allowable Uses of </a:t>
            </a:r>
            <a:br>
              <a:rPr lang="en-US" dirty="0"/>
            </a:br>
            <a:r>
              <a:rPr lang="en-US" dirty="0"/>
              <a:t>Special Education Funds</a:t>
            </a:r>
            <a:endParaRPr dirty="0"/>
          </a:p>
        </p:txBody>
      </p:sp>
      <p:sp>
        <p:nvSpPr>
          <p:cNvPr id="36" name="Google Shape;36;p1"/>
          <p:cNvSpPr txBox="1">
            <a:spLocks noGrp="1"/>
          </p:cNvSpPr>
          <p:nvPr>
            <p:ph type="subTitle" idx="1"/>
          </p:nvPr>
        </p:nvSpPr>
        <p:spPr>
          <a:xfrm>
            <a:off x="9477975" y="6065234"/>
            <a:ext cx="2649002" cy="6891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dirty="0"/>
              <a:t>August 13,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sz="3000" dirty="0"/>
              <a:t>Mr. Thomas Mayes</a:t>
            </a:r>
            <a:br>
              <a:rPr lang="en-US" sz="3000" dirty="0"/>
            </a:br>
            <a:r>
              <a:rPr lang="en-US" sz="3000" dirty="0"/>
              <a:t>General Counsel</a:t>
            </a:r>
            <a:endParaRPr sz="3000" dirty="0"/>
          </a:p>
        </p:txBody>
      </p:sp>
    </p:spTree>
    <p:extLst>
      <p:ext uri="{BB962C8B-B14F-4D97-AF65-F5344CB8AC3E}">
        <p14:creationId xmlns:p14="http://schemas.microsoft.com/office/powerpoint/2010/main" val="219761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Goals	</a:t>
            </a:r>
            <a:endParaRPr/>
          </a:p>
        </p:txBody>
      </p:sp>
      <p:sp>
        <p:nvSpPr>
          <p:cNvPr id="42" name="Google Shape;42;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ct val="117647"/>
              <a:buChar char="•"/>
            </a:pPr>
            <a:r>
              <a:rPr lang="en-US" sz="2500" dirty="0"/>
              <a:t>Understand how student reporting generates funding</a:t>
            </a:r>
          </a:p>
          <a:p>
            <a:pPr marL="457200" lvl="0" indent="-387350" algn="l" rtl="0">
              <a:lnSpc>
                <a:spcPct val="115000"/>
              </a:lnSpc>
              <a:spcBef>
                <a:spcPts val="0"/>
              </a:spcBef>
              <a:spcAft>
                <a:spcPts val="0"/>
              </a:spcAft>
              <a:buSzPct val="117647"/>
              <a:buChar char="•"/>
            </a:pPr>
            <a:r>
              <a:rPr lang="en-US" sz="2500" dirty="0"/>
              <a:t>Differentiate between special education programming and general education programming</a:t>
            </a:r>
          </a:p>
          <a:p>
            <a:pPr marL="457200" lvl="0" indent="-387350" algn="l" rtl="0">
              <a:lnSpc>
                <a:spcPct val="115000"/>
              </a:lnSpc>
              <a:spcBef>
                <a:spcPts val="0"/>
              </a:spcBef>
              <a:spcAft>
                <a:spcPts val="0"/>
              </a:spcAft>
              <a:buSzPct val="117647"/>
              <a:buChar char="•"/>
            </a:pPr>
            <a:r>
              <a:rPr lang="en-US" sz="2500" dirty="0"/>
              <a:t>Identify costs allowable to the special education program</a:t>
            </a:r>
          </a:p>
          <a:p>
            <a:pPr marL="457200" lvl="0" indent="-387350" algn="l" rtl="0">
              <a:lnSpc>
                <a:spcPct val="115000"/>
              </a:lnSpc>
              <a:spcBef>
                <a:spcPts val="0"/>
              </a:spcBef>
              <a:spcAft>
                <a:spcPts val="0"/>
              </a:spcAft>
              <a:buSzPct val="117647"/>
              <a:buChar char="•"/>
            </a:pPr>
            <a:r>
              <a:rPr lang="en-US" sz="2500" dirty="0"/>
              <a:t>Recognize costs appropriate to pay from special education support services funding</a:t>
            </a:r>
          </a:p>
          <a:p>
            <a:pPr marL="457200" lvl="0" indent="-387350" algn="l" rtl="0">
              <a:lnSpc>
                <a:spcPct val="115000"/>
              </a:lnSpc>
              <a:spcBef>
                <a:spcPts val="0"/>
              </a:spcBef>
              <a:spcAft>
                <a:spcPts val="0"/>
              </a:spcAft>
              <a:buSzPct val="117647"/>
              <a:buChar char="•"/>
            </a:pPr>
            <a:r>
              <a:rPr lang="en-US" sz="2500" dirty="0"/>
              <a:t>Locate related resources</a:t>
            </a:r>
          </a:p>
          <a:p>
            <a:pPr marL="457200" lvl="0" indent="-387350" algn="l" rtl="0">
              <a:lnSpc>
                <a:spcPct val="115000"/>
              </a:lnSpc>
              <a:spcBef>
                <a:spcPts val="0"/>
              </a:spcBef>
              <a:spcAft>
                <a:spcPts val="0"/>
              </a:spcAft>
              <a:buSzPct val="117647"/>
              <a:buChar char="•"/>
            </a:pPr>
            <a:endParaRPr lang="en-US" sz="2500" dirty="0">
              <a:highlight>
                <a:srgbClr val="FFFF00"/>
              </a:highlight>
            </a:endParaRPr>
          </a:p>
          <a:p>
            <a:pPr marL="457200" lvl="0" indent="-387350" algn="l" rtl="0">
              <a:lnSpc>
                <a:spcPct val="115000"/>
              </a:lnSpc>
              <a:spcBef>
                <a:spcPts val="0"/>
              </a:spcBef>
              <a:spcAft>
                <a:spcPts val="0"/>
              </a:spcAft>
              <a:buSzPct val="117647"/>
              <a:buChar char="•"/>
            </a:pPr>
            <a:endParaRPr sz="2500" dirty="0">
              <a:highlight>
                <a:srgbClr val="FFFF00"/>
              </a:highlight>
            </a:endParaRPr>
          </a:p>
          <a:p>
            <a:pPr marL="457200" lvl="0" indent="-228600" algn="l" rtl="0">
              <a:lnSpc>
                <a:spcPct val="115000"/>
              </a:lnSpc>
              <a:spcBef>
                <a:spcPts val="0"/>
              </a:spcBef>
              <a:spcAft>
                <a:spcPts val="0"/>
              </a:spcAft>
              <a:buSzPct val="117647"/>
              <a:buNone/>
            </a:pPr>
            <a:endParaRPr sz="2500" dirty="0"/>
          </a:p>
          <a:p>
            <a:pPr marL="457200" lvl="0" indent="-228600" algn="l" rtl="0">
              <a:lnSpc>
                <a:spcPct val="115000"/>
              </a:lnSpc>
              <a:spcBef>
                <a:spcPts val="0"/>
              </a:spcBef>
              <a:spcAft>
                <a:spcPts val="0"/>
              </a:spcAft>
              <a:buSzPct val="117647"/>
              <a:buNone/>
            </a:pPr>
            <a:endParaRPr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Student Reporting</a:t>
            </a:r>
            <a:endParaRPr/>
          </a:p>
        </p:txBody>
      </p:sp>
      <p:sp>
        <p:nvSpPr>
          <p:cNvPr id="201" name="Google Shape;201;p2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Clr>
                <a:schemeClr val="lt1"/>
              </a:buClr>
              <a:buSzPts val="1800"/>
              <a:buNone/>
            </a:pPr>
            <a:endParaRPr/>
          </a:p>
        </p:txBody>
      </p:sp>
    </p:spTree>
    <p:extLst>
      <p:ext uri="{BB962C8B-B14F-4D97-AF65-F5344CB8AC3E}">
        <p14:creationId xmlns:p14="http://schemas.microsoft.com/office/powerpoint/2010/main" val="209272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Count: Certified Enrollment</a:t>
            </a:r>
            <a:endParaRPr dirty="0"/>
          </a:p>
        </p:txBody>
      </p:sp>
      <p:sp>
        <p:nvSpPr>
          <p:cNvPr id="207" name="Google Shape;207;p28"/>
          <p:cNvSpPr txBox="1">
            <a:spLocks noGrp="1"/>
          </p:cNvSpPr>
          <p:nvPr>
            <p:ph type="body" idx="1"/>
          </p:nvPr>
        </p:nvSpPr>
        <p:spPr>
          <a:xfrm>
            <a:off x="689112" y="1460498"/>
            <a:ext cx="10813776" cy="485084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u="sng" dirty="0">
                <a:solidFill>
                  <a:schemeClr val="hlink"/>
                </a:solidFill>
                <a:hlinkClick r:id="rId3"/>
              </a:rPr>
              <a:t>Iowa Code section 257.6(1)</a:t>
            </a:r>
            <a:r>
              <a:rPr lang="en-US" dirty="0"/>
              <a:t> Actual enrollment.</a:t>
            </a:r>
            <a:endParaRPr dirty="0"/>
          </a:p>
          <a:p>
            <a:pPr marL="457200" lvl="0" indent="-342900" algn="l" rtl="0">
              <a:lnSpc>
                <a:spcPct val="90000"/>
              </a:lnSpc>
              <a:spcBef>
                <a:spcPts val="750"/>
              </a:spcBef>
              <a:spcAft>
                <a:spcPts val="0"/>
              </a:spcAft>
              <a:buClr>
                <a:schemeClr val="dk1"/>
              </a:buClr>
              <a:buSzPts val="1800"/>
              <a:buChar char="•"/>
            </a:pPr>
            <a:r>
              <a:rPr lang="en-US" dirty="0"/>
              <a:t>Count date: October 1</a:t>
            </a:r>
            <a:endParaRPr dirty="0"/>
          </a:p>
          <a:p>
            <a:pPr marL="457200" lvl="0" indent="-342900" algn="l" rtl="0">
              <a:lnSpc>
                <a:spcPct val="90000"/>
              </a:lnSpc>
              <a:spcBef>
                <a:spcPts val="750"/>
              </a:spcBef>
              <a:spcAft>
                <a:spcPts val="0"/>
              </a:spcAft>
              <a:buClr>
                <a:schemeClr val="dk1"/>
              </a:buClr>
              <a:buSzPts val="1800"/>
              <a:buChar char="•"/>
            </a:pPr>
            <a:r>
              <a:rPr lang="en-US" dirty="0"/>
              <a:t>Report due: October 15</a:t>
            </a:r>
            <a:endParaRPr dirty="0"/>
          </a:p>
          <a:p>
            <a:pPr marL="457200" lvl="0" indent="-342900" algn="l" rtl="0">
              <a:lnSpc>
                <a:spcPct val="90000"/>
              </a:lnSpc>
              <a:spcBef>
                <a:spcPts val="750"/>
              </a:spcBef>
              <a:spcAft>
                <a:spcPts val="0"/>
              </a:spcAft>
              <a:buClr>
                <a:schemeClr val="dk1"/>
              </a:buClr>
              <a:buSzPts val="1800"/>
              <a:buChar char="•"/>
            </a:pPr>
            <a:r>
              <a:rPr lang="en-US" dirty="0"/>
              <a:t>Generates 1.0 weighting and categorical funding </a:t>
            </a:r>
            <a:endParaRPr dirty="0"/>
          </a:p>
          <a:p>
            <a:pPr marL="914400" lvl="1" indent="-342900" algn="l" rtl="0">
              <a:lnSpc>
                <a:spcPct val="90000"/>
              </a:lnSpc>
              <a:spcBef>
                <a:spcPts val="750"/>
              </a:spcBef>
              <a:spcAft>
                <a:spcPts val="0"/>
              </a:spcAft>
              <a:buSzPts val="1800"/>
              <a:buChar char="•"/>
            </a:pPr>
            <a:r>
              <a:rPr lang="en-US" dirty="0"/>
              <a:t>Teacher Salary Supplement (TSS)</a:t>
            </a:r>
            <a:endParaRPr dirty="0"/>
          </a:p>
          <a:p>
            <a:pPr marL="914400" lvl="1" indent="-342900" algn="l" rtl="0">
              <a:lnSpc>
                <a:spcPct val="90000"/>
              </a:lnSpc>
              <a:spcBef>
                <a:spcPts val="750"/>
              </a:spcBef>
              <a:spcAft>
                <a:spcPts val="0"/>
              </a:spcAft>
              <a:buSzPts val="1800"/>
              <a:buChar char="•"/>
            </a:pPr>
            <a:r>
              <a:rPr lang="en-US" dirty="0"/>
              <a:t>Teacher Leadership Compensation (TLC)</a:t>
            </a:r>
            <a:endParaRPr dirty="0"/>
          </a:p>
          <a:p>
            <a:pPr marL="914400" lvl="1" indent="-342900" algn="l" rtl="0">
              <a:lnSpc>
                <a:spcPct val="90000"/>
              </a:lnSpc>
              <a:spcBef>
                <a:spcPts val="750"/>
              </a:spcBef>
              <a:spcAft>
                <a:spcPts val="0"/>
              </a:spcAft>
              <a:buSzPts val="1800"/>
              <a:buChar char="•"/>
            </a:pPr>
            <a:r>
              <a:rPr lang="en-US" dirty="0"/>
              <a:t>Professional Development (PD)</a:t>
            </a:r>
            <a:endParaRPr dirty="0"/>
          </a:p>
          <a:p>
            <a:pPr marL="914400" lvl="1" indent="-342900" algn="l" rtl="0">
              <a:lnSpc>
                <a:spcPct val="90000"/>
              </a:lnSpc>
              <a:spcBef>
                <a:spcPts val="750"/>
              </a:spcBef>
              <a:spcAft>
                <a:spcPts val="0"/>
              </a:spcAft>
              <a:buSzPts val="1800"/>
              <a:buChar char="•"/>
            </a:pPr>
            <a:r>
              <a:rPr lang="en-US" dirty="0"/>
              <a:t>Early Intervention (EIC)  </a:t>
            </a:r>
          </a:p>
          <a:p>
            <a:r>
              <a:rPr lang="en-US" sz="2000" i="1" dirty="0"/>
              <a:t>Note: Audit Adjustment allowed for errors</a:t>
            </a:r>
            <a:endParaRPr lang="en-US" sz="2000" dirty="0"/>
          </a:p>
          <a:p>
            <a:endParaRPr dirty="0"/>
          </a:p>
        </p:txBody>
      </p:sp>
    </p:spTree>
    <p:extLst>
      <p:ext uri="{BB962C8B-B14F-4D97-AF65-F5344CB8AC3E}">
        <p14:creationId xmlns:p14="http://schemas.microsoft.com/office/powerpoint/2010/main" val="229146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Count: Special Education</a:t>
            </a:r>
            <a:endParaRPr dirty="0"/>
          </a:p>
        </p:txBody>
      </p:sp>
      <p:sp>
        <p:nvSpPr>
          <p:cNvPr id="219" name="Google Shape;219;p29"/>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u="sng" dirty="0">
                <a:solidFill>
                  <a:schemeClr val="hlink"/>
                </a:solidFill>
                <a:hlinkClick r:id="rId3"/>
              </a:rPr>
              <a:t>Iowa Code section 257.6(3)</a:t>
            </a:r>
            <a:r>
              <a:rPr lang="en-US" dirty="0"/>
              <a:t> Additional enrollment because of special education.</a:t>
            </a:r>
            <a:endParaRPr dirty="0"/>
          </a:p>
          <a:p>
            <a:pPr marL="457200" lvl="0" indent="-342900" algn="l" rtl="0">
              <a:lnSpc>
                <a:spcPct val="90000"/>
              </a:lnSpc>
              <a:spcBef>
                <a:spcPts val="750"/>
              </a:spcBef>
              <a:spcAft>
                <a:spcPts val="0"/>
              </a:spcAft>
              <a:buClr>
                <a:schemeClr val="dk1"/>
              </a:buClr>
              <a:buSzPts val="1800"/>
              <a:buChar char="•"/>
            </a:pPr>
            <a:r>
              <a:rPr lang="en-US" dirty="0"/>
              <a:t>Count date: Last Friday in October</a:t>
            </a:r>
            <a:endParaRPr dirty="0"/>
          </a:p>
          <a:p>
            <a:pPr marL="457200" lvl="0" indent="-342900" algn="l" rtl="0">
              <a:lnSpc>
                <a:spcPct val="90000"/>
              </a:lnSpc>
              <a:spcBef>
                <a:spcPts val="750"/>
              </a:spcBef>
              <a:spcAft>
                <a:spcPts val="0"/>
              </a:spcAft>
              <a:buClr>
                <a:schemeClr val="dk1"/>
              </a:buClr>
              <a:buSzPts val="1800"/>
              <a:buChar char="•"/>
            </a:pPr>
            <a:r>
              <a:rPr lang="en-US" dirty="0"/>
              <a:t>Report due: November 15</a:t>
            </a:r>
            <a:endParaRPr dirty="0"/>
          </a:p>
          <a:p>
            <a:pPr marL="457200" lvl="0" indent="-342900" algn="l" rtl="0">
              <a:lnSpc>
                <a:spcPct val="90000"/>
              </a:lnSpc>
              <a:spcBef>
                <a:spcPts val="750"/>
              </a:spcBef>
              <a:spcAft>
                <a:spcPts val="0"/>
              </a:spcAft>
              <a:buClr>
                <a:schemeClr val="dk1"/>
              </a:buClr>
              <a:buSzPts val="1800"/>
              <a:buChar char="•"/>
            </a:pPr>
            <a:r>
              <a:rPr lang="en-US" dirty="0"/>
              <a:t>Generates weighted funding</a:t>
            </a:r>
            <a:endParaRPr dirty="0"/>
          </a:p>
          <a:p>
            <a:pPr marL="914400" lvl="1" indent="-342900" algn="l" rtl="0">
              <a:lnSpc>
                <a:spcPct val="90000"/>
              </a:lnSpc>
              <a:spcBef>
                <a:spcPts val="375"/>
              </a:spcBef>
              <a:spcAft>
                <a:spcPts val="0"/>
              </a:spcAft>
              <a:buSzPts val="1800"/>
              <a:buChar char="•"/>
            </a:pPr>
            <a:r>
              <a:rPr lang="en-US" dirty="0"/>
              <a:t>Level 1: 0.72</a:t>
            </a:r>
            <a:endParaRPr dirty="0"/>
          </a:p>
          <a:p>
            <a:pPr marL="914400" lvl="1" indent="-342900" algn="l" rtl="0">
              <a:lnSpc>
                <a:spcPct val="90000"/>
              </a:lnSpc>
              <a:spcBef>
                <a:spcPts val="375"/>
              </a:spcBef>
              <a:spcAft>
                <a:spcPts val="0"/>
              </a:spcAft>
              <a:buSzPts val="1800"/>
              <a:buChar char="•"/>
            </a:pPr>
            <a:r>
              <a:rPr lang="en-US" dirty="0"/>
              <a:t>Level 2: 1.21</a:t>
            </a:r>
            <a:endParaRPr dirty="0"/>
          </a:p>
          <a:p>
            <a:pPr marL="914400" lvl="1" indent="-342900" algn="l" rtl="0">
              <a:lnSpc>
                <a:spcPct val="90000"/>
              </a:lnSpc>
              <a:spcBef>
                <a:spcPts val="375"/>
              </a:spcBef>
              <a:spcAft>
                <a:spcPts val="0"/>
              </a:spcAft>
              <a:buSzPts val="1800"/>
              <a:buChar char="•"/>
            </a:pPr>
            <a:r>
              <a:rPr lang="en-US" dirty="0"/>
              <a:t>Level 3: 2.74</a:t>
            </a:r>
          </a:p>
          <a:p>
            <a:pPr>
              <a:spcBef>
                <a:spcPts val="375"/>
              </a:spcBef>
            </a:pPr>
            <a:r>
              <a:rPr lang="en-US" i="1" dirty="0"/>
              <a:t>Note: Audit adjustment is not allowed for errors.</a:t>
            </a:r>
            <a:endParaRPr i="1" dirty="0"/>
          </a:p>
          <a:p>
            <a:pPr marL="457200" lvl="0" indent="-228600" algn="l" rtl="0">
              <a:lnSpc>
                <a:spcPct val="90000"/>
              </a:lnSpc>
              <a:spcBef>
                <a:spcPts val="750"/>
              </a:spcBef>
              <a:spcAft>
                <a:spcPts val="0"/>
              </a:spcAft>
              <a:buClr>
                <a:schemeClr val="dk1"/>
              </a:buClr>
              <a:buSzPts val="1800"/>
              <a:buNone/>
            </a:pPr>
            <a:endParaRPr dirty="0"/>
          </a:p>
        </p:txBody>
      </p:sp>
    </p:spTree>
    <p:extLst>
      <p:ext uri="{BB962C8B-B14F-4D97-AF65-F5344CB8AC3E}">
        <p14:creationId xmlns:p14="http://schemas.microsoft.com/office/powerpoint/2010/main" val="94010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Count: SESS</a:t>
            </a:r>
            <a:endParaRPr dirty="0"/>
          </a:p>
        </p:txBody>
      </p:sp>
      <p:sp>
        <p:nvSpPr>
          <p:cNvPr id="219" name="Google Shape;219;p29"/>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a:spcBef>
                <a:spcPts val="375"/>
              </a:spcBef>
            </a:pPr>
            <a:r>
              <a:rPr lang="en-US" dirty="0"/>
              <a:t>Special Education Support Services (SESS)</a:t>
            </a:r>
          </a:p>
          <a:p>
            <a:pPr lvl="1"/>
            <a:r>
              <a:rPr lang="en-US" dirty="0"/>
              <a:t>Uses weighted enrollment = budget enrollment plus Level 1, 2, and 3 SE weights</a:t>
            </a:r>
          </a:p>
          <a:p>
            <a:pPr marL="571500" lvl="1" indent="0">
              <a:buNone/>
            </a:pPr>
            <a:endParaRPr lang="en-US" dirty="0"/>
          </a:p>
          <a:p>
            <a:pPr>
              <a:spcBef>
                <a:spcPts val="375"/>
              </a:spcBef>
            </a:pPr>
            <a:endParaRPr lang="en-US" dirty="0"/>
          </a:p>
          <a:p>
            <a:pPr>
              <a:spcBef>
                <a:spcPts val="375"/>
              </a:spcBef>
            </a:pPr>
            <a:endParaRPr lang="en-US" dirty="0"/>
          </a:p>
          <a:p>
            <a:pPr>
              <a:spcBef>
                <a:spcPts val="375"/>
              </a:spcBef>
            </a:pPr>
            <a:endParaRPr lang="en-US" dirty="0"/>
          </a:p>
          <a:p>
            <a:pPr>
              <a:spcBef>
                <a:spcPts val="375"/>
              </a:spcBef>
            </a:pPr>
            <a:endParaRPr lang="en-US" dirty="0"/>
          </a:p>
          <a:p>
            <a:pPr>
              <a:spcBef>
                <a:spcPts val="375"/>
              </a:spcBef>
            </a:pPr>
            <a:endParaRPr lang="en-US" dirty="0"/>
          </a:p>
          <a:p>
            <a:pPr>
              <a:spcBef>
                <a:spcPts val="375"/>
              </a:spcBef>
            </a:pPr>
            <a:endParaRPr lang="en-US" dirty="0"/>
          </a:p>
          <a:p>
            <a:pPr>
              <a:spcBef>
                <a:spcPts val="375"/>
              </a:spcBef>
            </a:pPr>
            <a:endParaRPr lang="en-US" dirty="0"/>
          </a:p>
          <a:p>
            <a:pPr marL="457200" lvl="0" indent="-228600" algn="l" rtl="0">
              <a:lnSpc>
                <a:spcPct val="90000"/>
              </a:lnSpc>
              <a:spcBef>
                <a:spcPts val="750"/>
              </a:spcBef>
              <a:spcAft>
                <a:spcPts val="0"/>
              </a:spcAft>
              <a:buClr>
                <a:schemeClr val="dk1"/>
              </a:buClr>
              <a:buSzPts val="1800"/>
              <a:buNone/>
            </a:pPr>
            <a:endParaRPr dirty="0"/>
          </a:p>
        </p:txBody>
      </p:sp>
      <p:graphicFrame>
        <p:nvGraphicFramePr>
          <p:cNvPr id="4" name="Table 3">
            <a:extLst>
              <a:ext uri="{FF2B5EF4-FFF2-40B4-BE49-F238E27FC236}">
                <a16:creationId xmlns:a16="http://schemas.microsoft.com/office/drawing/2014/main" id="{C30EA0A6-2A3C-417E-9967-50675DD7B3A2}"/>
              </a:ext>
            </a:extLst>
          </p:cNvPr>
          <p:cNvGraphicFramePr>
            <a:graphicFrameLocks noGrp="1"/>
          </p:cNvGraphicFramePr>
          <p:nvPr>
            <p:extLst>
              <p:ext uri="{D42A27DB-BD31-4B8C-83A1-F6EECF244321}">
                <p14:modId xmlns:p14="http://schemas.microsoft.com/office/powerpoint/2010/main" val="3093305045"/>
              </p:ext>
            </p:extLst>
          </p:nvPr>
        </p:nvGraphicFramePr>
        <p:xfrm>
          <a:off x="2756418" y="2678176"/>
          <a:ext cx="5460990" cy="2225040"/>
        </p:xfrm>
        <a:graphic>
          <a:graphicData uri="http://schemas.openxmlformats.org/drawingml/2006/table">
            <a:tbl>
              <a:tblPr firstRow="1" bandRow="1">
                <a:tableStyleId>{8D5C87F9-FDA2-4903-80FC-373CDB74471B}</a:tableStyleId>
              </a:tblPr>
              <a:tblGrid>
                <a:gridCol w="1795671">
                  <a:extLst>
                    <a:ext uri="{9D8B030D-6E8A-4147-A177-3AD203B41FA5}">
                      <a16:colId xmlns:a16="http://schemas.microsoft.com/office/drawing/2014/main" val="2842633085"/>
                    </a:ext>
                  </a:extLst>
                </a:gridCol>
                <a:gridCol w="1495143">
                  <a:extLst>
                    <a:ext uri="{9D8B030D-6E8A-4147-A177-3AD203B41FA5}">
                      <a16:colId xmlns:a16="http://schemas.microsoft.com/office/drawing/2014/main" val="1662570311"/>
                    </a:ext>
                  </a:extLst>
                </a:gridCol>
                <a:gridCol w="1072896">
                  <a:extLst>
                    <a:ext uri="{9D8B030D-6E8A-4147-A177-3AD203B41FA5}">
                      <a16:colId xmlns:a16="http://schemas.microsoft.com/office/drawing/2014/main" val="2736973992"/>
                    </a:ext>
                  </a:extLst>
                </a:gridCol>
                <a:gridCol w="1097280">
                  <a:extLst>
                    <a:ext uri="{9D8B030D-6E8A-4147-A177-3AD203B41FA5}">
                      <a16:colId xmlns:a16="http://schemas.microsoft.com/office/drawing/2014/main" val="1143337709"/>
                    </a:ext>
                  </a:extLst>
                </a:gridCol>
              </a:tblGrid>
              <a:tr h="370840">
                <a:tc>
                  <a:txBody>
                    <a:bodyPr/>
                    <a:lstStyle/>
                    <a:p>
                      <a:r>
                        <a:rPr lang="en-US" b="1" dirty="0"/>
                        <a:t>Count Type</a:t>
                      </a:r>
                    </a:p>
                  </a:txBody>
                  <a:tcPr/>
                </a:tc>
                <a:tc>
                  <a:txBody>
                    <a:bodyPr/>
                    <a:lstStyle/>
                    <a:p>
                      <a:r>
                        <a:rPr lang="en-US" b="1" dirty="0"/>
                        <a:t>Student Count</a:t>
                      </a:r>
                    </a:p>
                  </a:txBody>
                  <a:tcPr/>
                </a:tc>
                <a:tc>
                  <a:txBody>
                    <a:bodyPr/>
                    <a:lstStyle/>
                    <a:p>
                      <a:r>
                        <a:rPr lang="en-US" b="1" dirty="0"/>
                        <a:t>Weighting</a:t>
                      </a:r>
                    </a:p>
                  </a:txBody>
                  <a:tcPr/>
                </a:tc>
                <a:tc>
                  <a:txBody>
                    <a:bodyPr/>
                    <a:lstStyle/>
                    <a:p>
                      <a:r>
                        <a:rPr lang="en-US" b="1" dirty="0"/>
                        <a:t>Total </a:t>
                      </a:r>
                    </a:p>
                  </a:txBody>
                  <a:tcPr/>
                </a:tc>
                <a:extLst>
                  <a:ext uri="{0D108BD9-81ED-4DB2-BD59-A6C34878D82A}">
                    <a16:rowId xmlns:a16="http://schemas.microsoft.com/office/drawing/2014/main" val="3715540487"/>
                  </a:ext>
                </a:extLst>
              </a:tr>
              <a:tr h="370840">
                <a:tc>
                  <a:txBody>
                    <a:bodyPr/>
                    <a:lstStyle/>
                    <a:p>
                      <a:r>
                        <a:rPr lang="en-US" dirty="0"/>
                        <a:t>Budget Enrollment</a:t>
                      </a:r>
                    </a:p>
                  </a:txBody>
                  <a:tcPr/>
                </a:tc>
                <a:tc>
                  <a:txBody>
                    <a:bodyPr/>
                    <a:lstStyle/>
                    <a:p>
                      <a:pPr algn="r"/>
                      <a:r>
                        <a:rPr lang="en-US" dirty="0"/>
                        <a:t>515.9</a:t>
                      </a:r>
                    </a:p>
                  </a:txBody>
                  <a:tcPr/>
                </a:tc>
                <a:tc>
                  <a:txBody>
                    <a:bodyPr/>
                    <a:lstStyle/>
                    <a:p>
                      <a:pPr algn="r"/>
                      <a:r>
                        <a:rPr lang="en-US" dirty="0"/>
                        <a:t>1</a:t>
                      </a:r>
                    </a:p>
                  </a:txBody>
                  <a:tcPr/>
                </a:tc>
                <a:tc>
                  <a:txBody>
                    <a:bodyPr/>
                    <a:lstStyle/>
                    <a:p>
                      <a:pPr algn="r"/>
                      <a:r>
                        <a:rPr lang="en-US" dirty="0"/>
                        <a:t>515.9</a:t>
                      </a:r>
                    </a:p>
                  </a:txBody>
                  <a:tcPr/>
                </a:tc>
                <a:extLst>
                  <a:ext uri="{0D108BD9-81ED-4DB2-BD59-A6C34878D82A}">
                    <a16:rowId xmlns:a16="http://schemas.microsoft.com/office/drawing/2014/main" val="1176448427"/>
                  </a:ext>
                </a:extLst>
              </a:tr>
              <a:tr h="370840">
                <a:tc>
                  <a:txBody>
                    <a:bodyPr/>
                    <a:lstStyle/>
                    <a:p>
                      <a:r>
                        <a:rPr lang="en-US" dirty="0"/>
                        <a:t>SE Level 1</a:t>
                      </a:r>
                    </a:p>
                  </a:txBody>
                  <a:tcPr/>
                </a:tc>
                <a:tc>
                  <a:txBody>
                    <a:bodyPr/>
                    <a:lstStyle/>
                    <a:p>
                      <a:pPr algn="r"/>
                      <a:r>
                        <a:rPr lang="en-US" dirty="0"/>
                        <a:t>50</a:t>
                      </a:r>
                    </a:p>
                  </a:txBody>
                  <a:tcPr/>
                </a:tc>
                <a:tc>
                  <a:txBody>
                    <a:bodyPr/>
                    <a:lstStyle/>
                    <a:p>
                      <a:pPr algn="r"/>
                      <a:r>
                        <a:rPr lang="en-US" dirty="0"/>
                        <a:t>.72</a:t>
                      </a:r>
                    </a:p>
                  </a:txBody>
                  <a:tcPr/>
                </a:tc>
                <a:tc>
                  <a:txBody>
                    <a:bodyPr/>
                    <a:lstStyle/>
                    <a:p>
                      <a:pPr algn="r"/>
                      <a:r>
                        <a:rPr lang="en-US" dirty="0"/>
                        <a:t>36.0</a:t>
                      </a:r>
                    </a:p>
                  </a:txBody>
                  <a:tcPr/>
                </a:tc>
                <a:extLst>
                  <a:ext uri="{0D108BD9-81ED-4DB2-BD59-A6C34878D82A}">
                    <a16:rowId xmlns:a16="http://schemas.microsoft.com/office/drawing/2014/main" val="3248342023"/>
                  </a:ext>
                </a:extLst>
              </a:tr>
              <a:tr h="370840">
                <a:tc>
                  <a:txBody>
                    <a:bodyPr/>
                    <a:lstStyle/>
                    <a:p>
                      <a:r>
                        <a:rPr lang="en-US" dirty="0"/>
                        <a:t>SE Level 2</a:t>
                      </a:r>
                    </a:p>
                  </a:txBody>
                  <a:tcPr/>
                </a:tc>
                <a:tc>
                  <a:txBody>
                    <a:bodyPr/>
                    <a:lstStyle/>
                    <a:p>
                      <a:pPr algn="r"/>
                      <a:r>
                        <a:rPr lang="en-US" dirty="0"/>
                        <a:t>20</a:t>
                      </a:r>
                    </a:p>
                  </a:txBody>
                  <a:tcPr/>
                </a:tc>
                <a:tc>
                  <a:txBody>
                    <a:bodyPr/>
                    <a:lstStyle/>
                    <a:p>
                      <a:pPr algn="r"/>
                      <a:r>
                        <a:rPr lang="en-US" dirty="0"/>
                        <a:t>1.21</a:t>
                      </a:r>
                    </a:p>
                  </a:txBody>
                  <a:tcPr/>
                </a:tc>
                <a:tc>
                  <a:txBody>
                    <a:bodyPr/>
                    <a:lstStyle/>
                    <a:p>
                      <a:pPr algn="r"/>
                      <a:r>
                        <a:rPr lang="en-US" dirty="0"/>
                        <a:t>24.2</a:t>
                      </a:r>
                    </a:p>
                  </a:txBody>
                  <a:tcPr/>
                </a:tc>
                <a:extLst>
                  <a:ext uri="{0D108BD9-81ED-4DB2-BD59-A6C34878D82A}">
                    <a16:rowId xmlns:a16="http://schemas.microsoft.com/office/drawing/2014/main" val="868679560"/>
                  </a:ext>
                </a:extLst>
              </a:tr>
              <a:tr h="370840">
                <a:tc>
                  <a:txBody>
                    <a:bodyPr/>
                    <a:lstStyle/>
                    <a:p>
                      <a:r>
                        <a:rPr lang="en-US" dirty="0"/>
                        <a:t>SE Level 3</a:t>
                      </a:r>
                    </a:p>
                  </a:txBody>
                  <a:tcPr/>
                </a:tc>
                <a:tc>
                  <a:txBody>
                    <a:bodyPr/>
                    <a:lstStyle/>
                    <a:p>
                      <a:pPr algn="r"/>
                      <a:r>
                        <a:rPr lang="en-US" dirty="0"/>
                        <a:t>10</a:t>
                      </a:r>
                    </a:p>
                  </a:txBody>
                  <a:tcPr/>
                </a:tc>
                <a:tc>
                  <a:txBody>
                    <a:bodyPr/>
                    <a:lstStyle/>
                    <a:p>
                      <a:pPr algn="r"/>
                      <a:r>
                        <a:rPr lang="en-US" dirty="0"/>
                        <a:t>2.74</a:t>
                      </a:r>
                    </a:p>
                  </a:txBody>
                  <a:tcPr/>
                </a:tc>
                <a:tc>
                  <a:txBody>
                    <a:bodyPr/>
                    <a:lstStyle/>
                    <a:p>
                      <a:pPr algn="r"/>
                      <a:r>
                        <a:rPr lang="en-US" dirty="0"/>
                        <a:t>27.4</a:t>
                      </a:r>
                    </a:p>
                  </a:txBody>
                  <a:tcPr/>
                </a:tc>
                <a:extLst>
                  <a:ext uri="{0D108BD9-81ED-4DB2-BD59-A6C34878D82A}">
                    <a16:rowId xmlns:a16="http://schemas.microsoft.com/office/drawing/2014/main" val="3715317699"/>
                  </a:ext>
                </a:extLst>
              </a:tr>
              <a:tr h="370840">
                <a:tc>
                  <a:txBody>
                    <a:bodyPr/>
                    <a:lstStyle/>
                    <a:p>
                      <a:r>
                        <a:rPr lang="en-US" dirty="0"/>
                        <a:t>Total</a:t>
                      </a:r>
                    </a:p>
                  </a:txBody>
                  <a:tcPr>
                    <a:solidFill>
                      <a:schemeClr val="bg1">
                        <a:lumMod val="85000"/>
                      </a:schemeClr>
                    </a:solidFill>
                  </a:tcPr>
                </a:tc>
                <a:tc>
                  <a:txBody>
                    <a:bodyPr/>
                    <a:lstStyle/>
                    <a:p>
                      <a:pPr algn="r"/>
                      <a:endParaRPr lang="en-US" dirty="0"/>
                    </a:p>
                  </a:txBody>
                  <a:tcPr>
                    <a:solidFill>
                      <a:schemeClr val="bg1">
                        <a:lumMod val="85000"/>
                      </a:schemeClr>
                    </a:solidFill>
                  </a:tcPr>
                </a:tc>
                <a:tc>
                  <a:txBody>
                    <a:bodyPr/>
                    <a:lstStyle/>
                    <a:p>
                      <a:pPr algn="r"/>
                      <a:endParaRPr lang="en-US" dirty="0"/>
                    </a:p>
                  </a:txBody>
                  <a:tcPr>
                    <a:solidFill>
                      <a:schemeClr val="bg1">
                        <a:lumMod val="85000"/>
                      </a:schemeClr>
                    </a:solidFill>
                  </a:tcPr>
                </a:tc>
                <a:tc>
                  <a:txBody>
                    <a:bodyPr/>
                    <a:lstStyle/>
                    <a:p>
                      <a:pPr algn="r"/>
                      <a:r>
                        <a:rPr lang="en-US" dirty="0"/>
                        <a:t>603.5</a:t>
                      </a:r>
                    </a:p>
                  </a:txBody>
                  <a:tcPr>
                    <a:solidFill>
                      <a:schemeClr val="bg1">
                        <a:lumMod val="85000"/>
                      </a:schemeClr>
                    </a:solidFill>
                  </a:tcPr>
                </a:tc>
                <a:extLst>
                  <a:ext uri="{0D108BD9-81ED-4DB2-BD59-A6C34878D82A}">
                    <a16:rowId xmlns:a16="http://schemas.microsoft.com/office/drawing/2014/main" val="3999873919"/>
                  </a:ext>
                </a:extLst>
              </a:tr>
            </a:tbl>
          </a:graphicData>
        </a:graphic>
      </p:graphicFrame>
    </p:spTree>
    <p:extLst>
      <p:ext uri="{BB962C8B-B14F-4D97-AF65-F5344CB8AC3E}">
        <p14:creationId xmlns:p14="http://schemas.microsoft.com/office/powerpoint/2010/main" val="255296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Best Practice: Stakeholder Collaboration</a:t>
            </a:r>
            <a:endParaRPr dirty="0"/>
          </a:p>
        </p:txBody>
      </p:sp>
      <p:sp>
        <p:nvSpPr>
          <p:cNvPr id="225" name="Google Shape;225;p62"/>
          <p:cNvSpPr txBox="1">
            <a:spLocks noGrp="1"/>
          </p:cNvSpPr>
          <p:nvPr>
            <p:ph type="body" idx="1"/>
          </p:nvPr>
        </p:nvSpPr>
        <p:spPr>
          <a:xfrm>
            <a:off x="689112" y="1460498"/>
            <a:ext cx="10813776" cy="384302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b="1" dirty="0"/>
              <a:t>Best Practice:</a:t>
            </a:r>
            <a:r>
              <a:rPr lang="en-US" sz="2400" b="0" i="0" u="none" strike="noStrike" cap="none" dirty="0">
                <a:solidFill>
                  <a:schemeClr val="dk1"/>
                </a:solidFill>
                <a:latin typeface="Arial"/>
                <a:ea typeface="Arial"/>
                <a:cs typeface="Arial"/>
                <a:sym typeface="Arial"/>
              </a:rPr>
              <a:t> </a:t>
            </a:r>
            <a:r>
              <a:rPr lang="en-US" sz="2400" dirty="0"/>
              <a:t>Coordinate </a:t>
            </a:r>
            <a:r>
              <a:rPr lang="en-US" sz="2400" b="0" i="0" u="none" strike="noStrike" cap="none" dirty="0">
                <a:solidFill>
                  <a:schemeClr val="dk1"/>
                </a:solidFill>
                <a:latin typeface="Arial"/>
                <a:ea typeface="Arial"/>
                <a:cs typeface="Arial"/>
                <a:sym typeface="Arial"/>
              </a:rPr>
              <a:t>proactive collaboration with stakeholders to ensure accurate reporting.  </a:t>
            </a:r>
          </a:p>
          <a:p>
            <a:pPr lvl="1">
              <a:spcBef>
                <a:spcPts val="750"/>
              </a:spcBef>
            </a:pPr>
            <a:r>
              <a:rPr lang="en-US" sz="2100" b="0" i="0" u="none" strike="noStrike" cap="none" dirty="0">
                <a:solidFill>
                  <a:schemeClr val="dk1"/>
                </a:solidFill>
                <a:latin typeface="Arial"/>
                <a:ea typeface="Arial"/>
                <a:cs typeface="Arial"/>
                <a:sym typeface="Arial"/>
              </a:rPr>
              <a:t>District leadership</a:t>
            </a:r>
          </a:p>
          <a:p>
            <a:pPr lvl="1">
              <a:spcBef>
                <a:spcPts val="750"/>
              </a:spcBef>
            </a:pPr>
            <a:r>
              <a:rPr lang="en-US" sz="2100" dirty="0"/>
              <a:t>Business office team</a:t>
            </a:r>
          </a:p>
          <a:p>
            <a:pPr lvl="1">
              <a:spcBef>
                <a:spcPts val="750"/>
              </a:spcBef>
            </a:pPr>
            <a:r>
              <a:rPr lang="en-US" sz="2100" b="0" i="0" u="none" strike="noStrike" cap="none" dirty="0">
                <a:solidFill>
                  <a:schemeClr val="dk1"/>
                </a:solidFill>
                <a:latin typeface="Arial"/>
                <a:ea typeface="Arial"/>
                <a:cs typeface="Arial"/>
                <a:sym typeface="Arial"/>
              </a:rPr>
              <a:t>Special education team</a:t>
            </a:r>
          </a:p>
          <a:p>
            <a:pPr lvl="1">
              <a:spcBef>
                <a:spcPts val="750"/>
              </a:spcBef>
            </a:pPr>
            <a:r>
              <a:rPr lang="en-US" sz="2100" dirty="0"/>
              <a:t>Student reporting team</a:t>
            </a:r>
            <a:endParaRPr dirty="0"/>
          </a:p>
        </p:txBody>
      </p:sp>
    </p:spTree>
    <p:extLst>
      <p:ext uri="{BB962C8B-B14F-4D97-AF65-F5344CB8AC3E}">
        <p14:creationId xmlns:p14="http://schemas.microsoft.com/office/powerpoint/2010/main" val="292291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3" name="Google Shape;233;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39213" y="4360746"/>
            <a:ext cx="6982799" cy="1190791"/>
          </a:xfrm>
          <a:prstGeom prst="rect">
            <a:avLst/>
          </a:prstGeom>
          <a:noFill/>
          <a:ln>
            <a:noFill/>
          </a:ln>
        </p:spPr>
      </p:pic>
      <p:sp>
        <p:nvSpPr>
          <p:cNvPr id="232" name="Google Shape;232;p63"/>
          <p:cNvSpPr txBox="1">
            <a:spLocks noGrp="1"/>
          </p:cNvSpPr>
          <p:nvPr>
            <p:ph type="body" idx="1"/>
          </p:nvPr>
        </p:nvSpPr>
        <p:spPr>
          <a:xfrm>
            <a:off x="689112" y="1460498"/>
            <a:ext cx="10813776" cy="465749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dirty="0"/>
              <a:t>Department of Management (DOM)</a:t>
            </a:r>
            <a:endParaRPr dirty="0"/>
          </a:p>
          <a:p>
            <a:pPr marL="914400" lvl="1" indent="-342900" algn="l" rtl="0">
              <a:lnSpc>
                <a:spcPct val="90000"/>
              </a:lnSpc>
              <a:spcBef>
                <a:spcPts val="750"/>
              </a:spcBef>
              <a:spcAft>
                <a:spcPts val="0"/>
              </a:spcAft>
              <a:buSzPts val="1800"/>
              <a:buChar char="•"/>
            </a:pPr>
            <a:r>
              <a:rPr lang="en-US" u="sng" dirty="0">
                <a:solidFill>
                  <a:schemeClr val="hlink"/>
                </a:solidFill>
                <a:hlinkClick r:id="rId4"/>
              </a:rPr>
              <a:t>School Resources</a:t>
            </a:r>
            <a:endParaRPr dirty="0"/>
          </a:p>
          <a:p>
            <a:pPr marL="914400" lvl="1" indent="-342900" algn="l" rtl="0">
              <a:lnSpc>
                <a:spcPct val="90000"/>
              </a:lnSpc>
              <a:spcBef>
                <a:spcPts val="750"/>
              </a:spcBef>
              <a:spcAft>
                <a:spcPts val="0"/>
              </a:spcAft>
              <a:buSzPts val="1800"/>
              <a:buChar char="•"/>
            </a:pPr>
            <a:r>
              <a:rPr lang="en-US" dirty="0"/>
              <a:t>Aid &amp; Levy</a:t>
            </a:r>
            <a:endParaRPr dirty="0"/>
          </a:p>
          <a:p>
            <a:pPr marL="914400" lvl="1" indent="-342900" algn="l" rtl="0">
              <a:lnSpc>
                <a:spcPct val="90000"/>
              </a:lnSpc>
              <a:spcBef>
                <a:spcPts val="750"/>
              </a:spcBef>
              <a:spcAft>
                <a:spcPts val="0"/>
              </a:spcAft>
              <a:buSzPts val="1800"/>
              <a:buChar char="•"/>
            </a:pPr>
            <a:r>
              <a:rPr lang="en-US" dirty="0"/>
              <a:t>Lines:</a:t>
            </a:r>
            <a:endParaRPr dirty="0"/>
          </a:p>
          <a:p>
            <a:pPr marL="1371600" lvl="2" indent="-342900" algn="l" rtl="0">
              <a:lnSpc>
                <a:spcPct val="90000"/>
              </a:lnSpc>
              <a:spcBef>
                <a:spcPts val="750"/>
              </a:spcBef>
              <a:spcAft>
                <a:spcPts val="0"/>
              </a:spcAft>
              <a:buSzPts val="1800"/>
              <a:buChar char="•"/>
            </a:pPr>
            <a:r>
              <a:rPr lang="en-US" dirty="0"/>
              <a:t>3.1: 0.72 special education weighting in addition to 1.0</a:t>
            </a:r>
            <a:endParaRPr dirty="0"/>
          </a:p>
          <a:p>
            <a:pPr marL="1371600" lvl="2" indent="-342900" algn="l" rtl="0">
              <a:lnSpc>
                <a:spcPct val="90000"/>
              </a:lnSpc>
              <a:spcBef>
                <a:spcPts val="750"/>
              </a:spcBef>
              <a:spcAft>
                <a:spcPts val="0"/>
              </a:spcAft>
              <a:buSzPts val="1800"/>
              <a:buChar char="•"/>
            </a:pPr>
            <a:r>
              <a:rPr lang="en-US" dirty="0"/>
              <a:t>3.2: 1.21  special education weighting in addition to 1.0</a:t>
            </a:r>
            <a:endParaRPr dirty="0"/>
          </a:p>
          <a:p>
            <a:pPr marL="1371600" lvl="2" indent="-342900" algn="l" rtl="0">
              <a:lnSpc>
                <a:spcPct val="90000"/>
              </a:lnSpc>
              <a:spcBef>
                <a:spcPts val="750"/>
              </a:spcBef>
              <a:spcAft>
                <a:spcPts val="0"/>
              </a:spcAft>
              <a:buSzPts val="1800"/>
              <a:buChar char="•"/>
            </a:pPr>
            <a:r>
              <a:rPr lang="en-US" dirty="0"/>
              <a:t>3.3: 2.74  special education weighting in addition to 1.0</a:t>
            </a:r>
            <a:endParaRPr dirty="0"/>
          </a:p>
          <a:p>
            <a:pPr marL="1371600" lvl="2" indent="-228600" algn="l" rtl="0">
              <a:lnSpc>
                <a:spcPct val="90000"/>
              </a:lnSpc>
              <a:spcBef>
                <a:spcPts val="750"/>
              </a:spcBef>
              <a:spcAft>
                <a:spcPts val="0"/>
              </a:spcAft>
              <a:buSzPts val="1800"/>
              <a:buNone/>
            </a:pPr>
            <a:endParaRPr dirty="0"/>
          </a:p>
        </p:txBody>
      </p:sp>
      <p:sp>
        <p:nvSpPr>
          <p:cNvPr id="231" name="Google Shape;231;p6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Weighted Funding: Funded</a:t>
            </a:r>
            <a:endParaRPr/>
          </a:p>
        </p:txBody>
      </p:sp>
    </p:spTree>
    <p:extLst>
      <p:ext uri="{BB962C8B-B14F-4D97-AF65-F5344CB8AC3E}">
        <p14:creationId xmlns:p14="http://schemas.microsoft.com/office/powerpoint/2010/main" val="40207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Special Education Program</a:t>
            </a:r>
            <a:endParaRPr dirty="0"/>
          </a:p>
        </p:txBody>
      </p:sp>
    </p:spTree>
    <p:extLst>
      <p:ext uri="{BB962C8B-B14F-4D97-AF65-F5344CB8AC3E}">
        <p14:creationId xmlns:p14="http://schemas.microsoft.com/office/powerpoint/2010/main" val="419357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 name="Star: 5 Points 3">
            <a:extLst>
              <a:ext uri="{FF2B5EF4-FFF2-40B4-BE49-F238E27FC236}">
                <a16:creationId xmlns:a16="http://schemas.microsoft.com/office/drawing/2014/main" id="{E148724A-DFFF-414E-8461-6C06C75B8323}"/>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2" name="Google Shape;42;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ct val="117647"/>
              <a:buChar char="•"/>
            </a:pPr>
            <a:r>
              <a:rPr lang="en-US" sz="2500" dirty="0"/>
              <a:t>What is FAPE?</a:t>
            </a:r>
            <a:endParaRPr sz="2500" dirty="0"/>
          </a:p>
          <a:p>
            <a:pPr marL="457200" lvl="0" indent="-228600" algn="l" rtl="0">
              <a:lnSpc>
                <a:spcPct val="115000"/>
              </a:lnSpc>
              <a:spcBef>
                <a:spcPts val="0"/>
              </a:spcBef>
              <a:spcAft>
                <a:spcPts val="0"/>
              </a:spcAft>
              <a:buSzPct val="117647"/>
              <a:buNone/>
            </a:pPr>
            <a:endParaRPr sz="2500" dirty="0"/>
          </a:p>
          <a:p>
            <a:pPr marL="457200" lvl="0" indent="-228600" algn="l" rtl="0">
              <a:lnSpc>
                <a:spcPct val="115000"/>
              </a:lnSpc>
              <a:spcBef>
                <a:spcPts val="0"/>
              </a:spcBef>
              <a:spcAft>
                <a:spcPts val="0"/>
              </a:spcAft>
              <a:buSzPct val="117647"/>
              <a:buNone/>
            </a:pPr>
            <a:endParaRPr sz="2500" dirty="0"/>
          </a:p>
        </p:txBody>
      </p:sp>
      <p:sp>
        <p:nvSpPr>
          <p:cNvPr id="41" name="Google Shape;41;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Free and Appropriate Education	</a:t>
            </a:r>
            <a:endParaRPr dirty="0"/>
          </a:p>
        </p:txBody>
      </p:sp>
    </p:spTree>
    <p:extLst>
      <p:ext uri="{BB962C8B-B14F-4D97-AF65-F5344CB8AC3E}">
        <p14:creationId xmlns:p14="http://schemas.microsoft.com/office/powerpoint/2010/main" val="176375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Panelist Introductions</a:t>
            </a:r>
            <a:endParaRPr dirty="0"/>
          </a:p>
        </p:txBody>
      </p:sp>
      <p:sp>
        <p:nvSpPr>
          <p:cNvPr id="201" name="Google Shape;201;p2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Clr>
                <a:schemeClr val="lt1"/>
              </a:buClr>
              <a:buSzPts val="1800"/>
              <a:buNone/>
            </a:pPr>
            <a:endParaRPr/>
          </a:p>
        </p:txBody>
      </p:sp>
    </p:spTree>
    <p:extLst>
      <p:ext uri="{BB962C8B-B14F-4D97-AF65-F5344CB8AC3E}">
        <p14:creationId xmlns:p14="http://schemas.microsoft.com/office/powerpoint/2010/main" val="75177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 name="Star: 5 Points 3">
            <a:extLst>
              <a:ext uri="{FF2B5EF4-FFF2-40B4-BE49-F238E27FC236}">
                <a16:creationId xmlns:a16="http://schemas.microsoft.com/office/drawing/2014/main" id="{BFACF72A-12BF-4FC2-B981-874C96FFE9D5}"/>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2" name="Google Shape;42;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ct val="117647"/>
              <a:buChar char="•"/>
            </a:pPr>
            <a:r>
              <a:rPr lang="en-US" sz="2500" dirty="0"/>
              <a:t>What is specially designed instruction?</a:t>
            </a:r>
            <a:endParaRPr sz="2500" dirty="0"/>
          </a:p>
          <a:p>
            <a:pPr marL="457200" lvl="0" indent="-228600" algn="l" rtl="0">
              <a:lnSpc>
                <a:spcPct val="115000"/>
              </a:lnSpc>
              <a:spcBef>
                <a:spcPts val="0"/>
              </a:spcBef>
              <a:spcAft>
                <a:spcPts val="0"/>
              </a:spcAft>
              <a:buSzPct val="117647"/>
              <a:buNone/>
            </a:pPr>
            <a:endParaRPr sz="2500" dirty="0"/>
          </a:p>
          <a:p>
            <a:pPr marL="457200" lvl="0" indent="-228600" algn="l" rtl="0">
              <a:lnSpc>
                <a:spcPct val="115000"/>
              </a:lnSpc>
              <a:spcBef>
                <a:spcPts val="0"/>
              </a:spcBef>
              <a:spcAft>
                <a:spcPts val="0"/>
              </a:spcAft>
              <a:buSzPct val="117647"/>
              <a:buNone/>
            </a:pPr>
            <a:endParaRPr sz="2500" dirty="0"/>
          </a:p>
        </p:txBody>
      </p:sp>
      <p:sp>
        <p:nvSpPr>
          <p:cNvPr id="41" name="Google Shape;41;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Specially Designed Instruction</a:t>
            </a:r>
            <a:endParaRPr dirty="0"/>
          </a:p>
        </p:txBody>
      </p:sp>
    </p:spTree>
    <p:extLst>
      <p:ext uri="{BB962C8B-B14F-4D97-AF65-F5344CB8AC3E}">
        <p14:creationId xmlns:p14="http://schemas.microsoft.com/office/powerpoint/2010/main" val="54336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Allowable Uses of State and Local Special Education Program Funds</a:t>
            </a:r>
            <a:endParaRPr dirty="0"/>
          </a:p>
        </p:txBody>
      </p:sp>
    </p:spTree>
    <p:extLst>
      <p:ext uri="{BB962C8B-B14F-4D97-AF65-F5344CB8AC3E}">
        <p14:creationId xmlns:p14="http://schemas.microsoft.com/office/powerpoint/2010/main" val="150921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5" name="Google Shape;351;p36">
            <a:extLst>
              <a:ext uri="{FF2B5EF4-FFF2-40B4-BE49-F238E27FC236}">
                <a16:creationId xmlns:a16="http://schemas.microsoft.com/office/drawing/2014/main" id="{804B8849-5625-401B-99BF-59793A7CB89D}"/>
              </a:ext>
            </a:extLst>
          </p:cNvPr>
          <p:cNvSpPr/>
          <p:nvPr/>
        </p:nvSpPr>
        <p:spPr>
          <a:xfrm>
            <a:off x="-26416" y="4629282"/>
            <a:ext cx="12244832" cy="454052"/>
          </a:xfrm>
          <a:prstGeom prst="rect">
            <a:avLst/>
          </a:prstGeom>
          <a:solidFill>
            <a:schemeClr val="accent6"/>
          </a:solidFill>
          <a:ln w="25400" cap="flat" cmpd="sng">
            <a:solidFill>
              <a:srgbClr val="BA8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Tip: </a:t>
            </a:r>
            <a:r>
              <a:rPr lang="en-US" sz="1800" dirty="0">
                <a:solidFill>
                  <a:schemeClr val="dk1"/>
                </a:solidFill>
              </a:rPr>
              <a:t>Special education expenditure reviews occurring in FY26 for FY25. </a:t>
            </a:r>
            <a:endParaRPr sz="1400" b="0" i="0" u="none" strike="noStrike" cap="none" dirty="0">
              <a:solidFill>
                <a:srgbClr val="000000"/>
              </a:solidFill>
              <a:latin typeface="Arial"/>
              <a:ea typeface="Arial"/>
              <a:cs typeface="Arial"/>
              <a:sym typeface="Arial"/>
            </a:endParaRPr>
          </a:p>
        </p:txBody>
      </p:sp>
      <p:sp>
        <p:nvSpPr>
          <p:cNvPr id="295" name="Google Shape;295;p66"/>
          <p:cNvSpPr txBox="1">
            <a:spLocks noGrp="1"/>
          </p:cNvSpPr>
          <p:nvPr>
            <p:ph type="body" idx="1"/>
          </p:nvPr>
        </p:nvSpPr>
        <p:spPr>
          <a:xfrm>
            <a:off x="689112" y="2661920"/>
            <a:ext cx="10813776" cy="120294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Clr>
                <a:schemeClr val="dk1"/>
              </a:buClr>
              <a:buSzPts val="1800"/>
              <a:buNone/>
            </a:pPr>
            <a:endParaRPr dirty="0">
              <a:highlight>
                <a:srgbClr val="FFFF00"/>
              </a:highlight>
            </a:endParaRPr>
          </a:p>
          <a:p>
            <a:pPr marL="114300" lvl="0" indent="0" algn="l" rtl="0">
              <a:lnSpc>
                <a:spcPct val="90000"/>
              </a:lnSpc>
              <a:spcBef>
                <a:spcPts val="750"/>
              </a:spcBef>
              <a:spcAft>
                <a:spcPts val="0"/>
              </a:spcAft>
              <a:buClr>
                <a:schemeClr val="dk1"/>
              </a:buClr>
              <a:buSzPts val="1800"/>
              <a:buNone/>
            </a:pPr>
            <a:r>
              <a:rPr lang="en-US" dirty="0"/>
              <a:t>Special education deficit exceeded $200m in FY24.</a:t>
            </a:r>
            <a:endParaRPr dirty="0"/>
          </a:p>
          <a:p>
            <a:pPr marL="457200" lvl="0" indent="-228600" algn="l" rtl="0">
              <a:lnSpc>
                <a:spcPct val="90000"/>
              </a:lnSpc>
              <a:spcBef>
                <a:spcPts val="750"/>
              </a:spcBef>
              <a:spcAft>
                <a:spcPts val="0"/>
              </a:spcAft>
              <a:buClr>
                <a:schemeClr val="dk1"/>
              </a:buClr>
              <a:buSzPts val="1800"/>
              <a:buNone/>
            </a:pPr>
            <a:endParaRPr dirty="0"/>
          </a:p>
        </p:txBody>
      </p:sp>
      <p:graphicFrame>
        <p:nvGraphicFramePr>
          <p:cNvPr id="296" name="Google Shape;296;p66"/>
          <p:cNvGraphicFramePr/>
          <p:nvPr>
            <p:extLst>
              <p:ext uri="{D42A27DB-BD31-4B8C-83A1-F6EECF244321}">
                <p14:modId xmlns:p14="http://schemas.microsoft.com/office/powerpoint/2010/main" val="656870307"/>
              </p:ext>
            </p:extLst>
          </p:nvPr>
        </p:nvGraphicFramePr>
        <p:xfrm>
          <a:off x="1296710" y="1670476"/>
          <a:ext cx="10043750" cy="1112550"/>
        </p:xfrm>
        <a:graphic>
          <a:graphicData uri="http://schemas.openxmlformats.org/drawingml/2006/table">
            <a:tbl>
              <a:tblPr firstRow="1" bandRow="1">
                <a:noFill/>
                <a:tableStyleId>{397101C5-BDCF-4398-93FD-4BD5B88AF1AA}</a:tableStyleId>
              </a:tblPr>
              <a:tblGrid>
                <a:gridCol w="1635025">
                  <a:extLst>
                    <a:ext uri="{9D8B030D-6E8A-4147-A177-3AD203B41FA5}">
                      <a16:colId xmlns:a16="http://schemas.microsoft.com/office/drawing/2014/main" val="20000"/>
                    </a:ext>
                  </a:extLst>
                </a:gridCol>
                <a:gridCol w="1517725">
                  <a:extLst>
                    <a:ext uri="{9D8B030D-6E8A-4147-A177-3AD203B41FA5}">
                      <a16:colId xmlns:a16="http://schemas.microsoft.com/office/drawing/2014/main" val="20001"/>
                    </a:ext>
                  </a:extLst>
                </a:gridCol>
                <a:gridCol w="68910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t>Type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Amount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t>Revenue</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$1,214,093,797</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Weighted Funding, GPP, Medicaid, Part B</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Expenditures</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$1,420,687,415</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Services provided pursuant to an IEP – instructional, support, transportation</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294" name="Google Shape;294;p6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FY24 SE Expenditures &amp; Revenues</a:t>
            </a:r>
            <a:endParaRPr dirty="0"/>
          </a:p>
        </p:txBody>
      </p:sp>
    </p:spTree>
    <p:extLst>
      <p:ext uri="{BB962C8B-B14F-4D97-AF65-F5344CB8AC3E}">
        <p14:creationId xmlns:p14="http://schemas.microsoft.com/office/powerpoint/2010/main" val="198826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7" name="Picture 6">
            <a:extLst>
              <a:ext uri="{FF2B5EF4-FFF2-40B4-BE49-F238E27FC236}">
                <a16:creationId xmlns:a16="http://schemas.microsoft.com/office/drawing/2014/main" id="{75AED466-CEE9-4438-BD97-83A0B5ABA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70800" y="3352800"/>
            <a:ext cx="7117039" cy="3278922"/>
          </a:xfrm>
          <a:prstGeom prst="rect">
            <a:avLst/>
          </a:prstGeom>
        </p:spPr>
      </p:pic>
      <p:sp>
        <p:nvSpPr>
          <p:cNvPr id="351" name="Google Shape;351;p36"/>
          <p:cNvSpPr/>
          <p:nvPr/>
        </p:nvSpPr>
        <p:spPr>
          <a:xfrm>
            <a:off x="60960" y="2848864"/>
            <a:ext cx="12244832" cy="454052"/>
          </a:xfrm>
          <a:prstGeom prst="rect">
            <a:avLst/>
          </a:prstGeom>
          <a:solidFill>
            <a:schemeClr val="accent6"/>
          </a:solidFill>
          <a:ln w="25400" cap="flat" cmpd="sng">
            <a:solidFill>
              <a:srgbClr val="BA8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Tip: Use crtl+F to search by key words</a:t>
            </a:r>
            <a:endParaRPr sz="1400" b="0" i="0" u="none" strike="noStrike" cap="none">
              <a:solidFill>
                <a:srgbClr val="000000"/>
              </a:solidFill>
              <a:latin typeface="Arial"/>
              <a:ea typeface="Arial"/>
              <a:cs typeface="Arial"/>
              <a:sym typeface="Arial"/>
            </a:endParaRPr>
          </a:p>
        </p:txBody>
      </p:sp>
      <p:sp>
        <p:nvSpPr>
          <p:cNvPr id="350" name="Google Shape;350;p36"/>
          <p:cNvSpPr txBox="1">
            <a:spLocks noGrp="1"/>
          </p:cNvSpPr>
          <p:nvPr>
            <p:ph type="body" idx="1"/>
          </p:nvPr>
        </p:nvSpPr>
        <p:spPr>
          <a:xfrm>
            <a:off x="715528" y="879347"/>
            <a:ext cx="10813776"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Clr>
                <a:schemeClr val="dk1"/>
              </a:buClr>
              <a:buSzPts val="1800"/>
              <a:buNone/>
            </a:pPr>
            <a:r>
              <a:rPr lang="en-US" u="sng" dirty="0">
                <a:solidFill>
                  <a:schemeClr val="hlink"/>
                </a:solidFill>
                <a:hlinkClick r:id="rId4"/>
              </a:rPr>
              <a:t>Chart of Allowable Special Education Costs</a:t>
            </a:r>
            <a:endParaRPr dirty="0"/>
          </a:p>
          <a:p>
            <a:pPr marL="571500" lvl="0" indent="-342900" algn="l" rtl="0">
              <a:lnSpc>
                <a:spcPct val="90000"/>
              </a:lnSpc>
              <a:spcBef>
                <a:spcPts val="750"/>
              </a:spcBef>
              <a:spcAft>
                <a:spcPts val="0"/>
              </a:spcAft>
              <a:buSzPts val="1800"/>
              <a:buChar char="•"/>
            </a:pPr>
            <a:r>
              <a:rPr lang="en-US" dirty="0"/>
              <a:t>Extensive listing of expenditures, identified as allowable from:</a:t>
            </a:r>
            <a:endParaRPr dirty="0"/>
          </a:p>
          <a:p>
            <a:pPr marL="1028700" lvl="1" indent="-342900" algn="l" rtl="0">
              <a:lnSpc>
                <a:spcPct val="90000"/>
              </a:lnSpc>
              <a:spcBef>
                <a:spcPts val="375"/>
              </a:spcBef>
              <a:spcAft>
                <a:spcPts val="0"/>
              </a:spcAft>
              <a:buSzPts val="1800"/>
              <a:buChar char="•"/>
            </a:pPr>
            <a:r>
              <a:rPr lang="en-US" dirty="0"/>
              <a:t>Special ed weightings</a:t>
            </a:r>
            <a:endParaRPr dirty="0"/>
          </a:p>
          <a:p>
            <a:pPr marL="1028700" lvl="1" indent="-342900" algn="l" rtl="0">
              <a:lnSpc>
                <a:spcPct val="90000"/>
              </a:lnSpc>
              <a:spcBef>
                <a:spcPts val="375"/>
              </a:spcBef>
              <a:spcAft>
                <a:spcPts val="0"/>
              </a:spcAft>
              <a:buSzPts val="1800"/>
              <a:buChar char="•"/>
            </a:pPr>
            <a:r>
              <a:rPr lang="en-US" dirty="0"/>
              <a:t>General ed 1.0 funding</a:t>
            </a:r>
            <a:endParaRPr dirty="0"/>
          </a:p>
          <a:p>
            <a:pPr marL="1028700" lvl="1" indent="-342900" algn="l" rtl="0">
              <a:lnSpc>
                <a:spcPct val="90000"/>
              </a:lnSpc>
              <a:spcBef>
                <a:spcPts val="375"/>
              </a:spcBef>
              <a:spcAft>
                <a:spcPts val="0"/>
              </a:spcAft>
              <a:buSzPts val="1800"/>
              <a:buChar char="•"/>
            </a:pPr>
            <a:r>
              <a:rPr lang="en-US" dirty="0"/>
              <a:t>Unallowed expenditure</a:t>
            </a:r>
            <a:endParaRPr dirty="0"/>
          </a:p>
          <a:p>
            <a:pPr marL="1028700" lvl="1" indent="-228600" algn="l" rtl="0">
              <a:lnSpc>
                <a:spcPct val="90000"/>
              </a:lnSpc>
              <a:spcBef>
                <a:spcPts val="375"/>
              </a:spcBef>
              <a:spcAft>
                <a:spcPts val="0"/>
              </a:spcAft>
              <a:buSzPts val="1800"/>
              <a:buNone/>
            </a:pPr>
            <a:endParaRPr dirty="0"/>
          </a:p>
          <a:p>
            <a:pPr marL="1028700" lvl="1" indent="-228600" algn="l" rtl="0">
              <a:lnSpc>
                <a:spcPct val="90000"/>
              </a:lnSpc>
              <a:spcBef>
                <a:spcPts val="375"/>
              </a:spcBef>
              <a:spcAft>
                <a:spcPts val="0"/>
              </a:spcAft>
              <a:buSzPts val="1800"/>
              <a:buNone/>
            </a:pPr>
            <a:endParaRPr dirty="0"/>
          </a:p>
          <a:p>
            <a:pPr marL="457200" lvl="0" indent="-228600" algn="l" rtl="0">
              <a:lnSpc>
                <a:spcPct val="90000"/>
              </a:lnSpc>
              <a:spcBef>
                <a:spcPts val="750"/>
              </a:spcBef>
              <a:spcAft>
                <a:spcPts val="0"/>
              </a:spcAft>
              <a:buClr>
                <a:schemeClr val="dk1"/>
              </a:buClr>
              <a:buSzPts val="1800"/>
              <a:buNone/>
            </a:pPr>
            <a:r>
              <a:rPr lang="en-US" dirty="0"/>
              <a:t>	</a:t>
            </a:r>
            <a:endParaRPr dirty="0"/>
          </a:p>
        </p:txBody>
      </p:sp>
      <p:sp>
        <p:nvSpPr>
          <p:cNvPr id="349" name="Google Shape;349;p3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Resource</a:t>
            </a:r>
            <a:endParaRPr/>
          </a:p>
        </p:txBody>
      </p:sp>
    </p:spTree>
    <p:extLst>
      <p:ext uri="{BB962C8B-B14F-4D97-AF65-F5344CB8AC3E}">
        <p14:creationId xmlns:p14="http://schemas.microsoft.com/office/powerpoint/2010/main" val="3460927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4098" name="Picture 2" descr="https://lh7-rt.googleusercontent.com/docsz/AD_4nXcuLyR0yX9I-5v86aCtVHAWUNMVYfxVZyYD143QLnLg3l0Mxv5hOmS0Kb93bfqesBi87th3N_K7uRiI6ck_2BY4jzXjNr5NGf5fuGxEmmc_Es4F79-iVfwDOtH_RgfEu-XSmtBmiw?key=TTb207gdpcwiS_YAuJ5EHQ">
            <a:extLst>
              <a:ext uri="{FF2B5EF4-FFF2-40B4-BE49-F238E27FC236}">
                <a16:creationId xmlns:a16="http://schemas.microsoft.com/office/drawing/2014/main" id="{C32A5A45-849F-4122-9F06-401BF2CA3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983" y="4194048"/>
            <a:ext cx="9178034" cy="1779715"/>
          </a:xfrm>
          <a:prstGeom prst="rect">
            <a:avLst/>
          </a:prstGeom>
          <a:noFill/>
          <a:extLst>
            <a:ext uri="{909E8E84-426E-40DD-AFC4-6F175D3DCCD1}">
              <a14:hiddenFill xmlns:a14="http://schemas.microsoft.com/office/drawing/2010/main">
                <a:solidFill>
                  <a:srgbClr val="FFFFFF"/>
                </a:solidFill>
              </a14:hiddenFill>
            </a:ext>
          </a:extLst>
        </p:spPr>
      </p:pic>
      <p:sp>
        <p:nvSpPr>
          <p:cNvPr id="358" name="Google Shape;358;p3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fontAlgn="base"/>
            <a:r>
              <a:rPr lang="en-US" b="1" dirty="0"/>
              <a:t>Q: </a:t>
            </a:r>
            <a:r>
              <a:rPr lang="en-US" dirty="0"/>
              <a:t>Can a district send staff to a special education conference for training and pay for it from special education funds? </a:t>
            </a:r>
            <a:endParaRPr lang="en-US" b="1" dirty="0"/>
          </a:p>
          <a:p>
            <a:r>
              <a:rPr lang="en-US" b="1" dirty="0"/>
              <a:t>A: </a:t>
            </a:r>
            <a:r>
              <a:rPr lang="en-US" dirty="0"/>
              <a:t>Yes, you can pay for staff to attend a special education conference using special education weighted funds to the extent that the PD is exclusively related to special education and appropriate to the employee’s job duties. The following scenario is listed on the </a:t>
            </a:r>
            <a:r>
              <a:rPr lang="en-US" u="sng" dirty="0">
                <a:hlinkClick r:id="rId4"/>
              </a:rPr>
              <a:t>Chart of Allowable Special Education Costs</a:t>
            </a:r>
            <a:r>
              <a:rPr lang="en-US" dirty="0"/>
              <a:t> on the Department’s </a:t>
            </a:r>
            <a:r>
              <a:rPr lang="en-US" u="sng" dirty="0">
                <a:hlinkClick r:id="rId5"/>
              </a:rPr>
              <a:t>Special Education Finance</a:t>
            </a:r>
            <a:r>
              <a:rPr lang="en-US" dirty="0"/>
              <a:t> web page. You </a:t>
            </a:r>
            <a:r>
              <a:rPr lang="en-US" u="sng" dirty="0"/>
              <a:t>must</a:t>
            </a:r>
            <a:r>
              <a:rPr lang="en-US" dirty="0"/>
              <a:t> if the staff training for particular staff members is called for in a student’s IEP. </a:t>
            </a:r>
          </a:p>
          <a:p>
            <a:endParaRPr lang="en-US" dirty="0"/>
          </a:p>
          <a:p>
            <a:pPr marL="114300" indent="0">
              <a:buNone/>
            </a:pPr>
            <a:br>
              <a:rPr lang="en-US" dirty="0"/>
            </a:br>
            <a:endParaRPr dirty="0"/>
          </a:p>
          <a:p>
            <a:pPr marL="571500" lvl="0" indent="-228600" algn="l" rtl="0">
              <a:lnSpc>
                <a:spcPct val="90000"/>
              </a:lnSpc>
              <a:spcBef>
                <a:spcPts val="750"/>
              </a:spcBef>
              <a:spcAft>
                <a:spcPts val="0"/>
              </a:spcAft>
              <a:buSzPts val="1800"/>
              <a:buNone/>
            </a:pPr>
            <a:endParaRPr dirty="0"/>
          </a:p>
        </p:txBody>
      </p:sp>
      <p:sp>
        <p:nvSpPr>
          <p:cNvPr id="357" name="Google Shape;357;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Recent Question: SE PD</a:t>
            </a:r>
            <a:endParaRPr dirty="0"/>
          </a:p>
        </p:txBody>
      </p:sp>
    </p:spTree>
    <p:extLst>
      <p:ext uri="{BB962C8B-B14F-4D97-AF65-F5344CB8AC3E}">
        <p14:creationId xmlns:p14="http://schemas.microsoft.com/office/powerpoint/2010/main" val="399037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F6CE5456-87E3-4D5E-97BA-568429E3BC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67010" y="2861056"/>
            <a:ext cx="7833757" cy="3274767"/>
          </a:xfrm>
          <a:prstGeom prst="rect">
            <a:avLst/>
          </a:prstGeom>
        </p:spPr>
      </p:pic>
      <p:sp>
        <p:nvSpPr>
          <p:cNvPr id="358" name="Google Shape;358;p39"/>
          <p:cNvSpPr txBox="1">
            <a:spLocks noGrp="1"/>
          </p:cNvSpPr>
          <p:nvPr>
            <p:ph type="body" idx="1"/>
          </p:nvPr>
        </p:nvSpPr>
        <p:spPr>
          <a:xfrm>
            <a:off x="689112" y="1460499"/>
            <a:ext cx="10813776" cy="1624077"/>
          </a:xfrm>
          <a:prstGeom prst="rect">
            <a:avLst/>
          </a:prstGeom>
          <a:noFill/>
          <a:ln>
            <a:noFill/>
          </a:ln>
        </p:spPr>
        <p:txBody>
          <a:bodyPr spcFirstLastPara="1" wrap="square" lIns="91425" tIns="45700" rIns="91425" bIns="45700" anchor="t" anchorCtr="0">
            <a:normAutofit/>
          </a:bodyPr>
          <a:lstStyle/>
          <a:p>
            <a:pPr fontAlgn="base"/>
            <a:r>
              <a:rPr lang="en-US" b="1" dirty="0"/>
              <a:t>Q: </a:t>
            </a:r>
            <a:r>
              <a:rPr lang="en-US" dirty="0"/>
              <a:t>Can a district pay for utility costs and custodial costs from the special education program? </a:t>
            </a:r>
            <a:endParaRPr lang="en-US" b="1" dirty="0"/>
          </a:p>
          <a:p>
            <a:r>
              <a:rPr lang="en-US" b="1" dirty="0"/>
              <a:t>A: </a:t>
            </a:r>
            <a:r>
              <a:rPr lang="en-US" dirty="0"/>
              <a:t>No. The following scenario is listed on the </a:t>
            </a:r>
            <a:r>
              <a:rPr lang="en-US" u="sng" dirty="0">
                <a:hlinkClick r:id="rId4"/>
              </a:rPr>
              <a:t>Chart of Allowable Special Education Costs</a:t>
            </a:r>
            <a:r>
              <a:rPr lang="en-US" dirty="0"/>
              <a:t> on the Department’s </a:t>
            </a:r>
            <a:r>
              <a:rPr lang="en-US" u="sng" dirty="0">
                <a:hlinkClick r:id="rId5"/>
              </a:rPr>
              <a:t>Special Education Finance</a:t>
            </a:r>
            <a:r>
              <a:rPr lang="en-US" dirty="0"/>
              <a:t> web page. </a:t>
            </a:r>
            <a:endParaRPr dirty="0"/>
          </a:p>
          <a:p>
            <a:pPr marL="571500" lvl="0" indent="-228600" algn="l" rtl="0">
              <a:lnSpc>
                <a:spcPct val="90000"/>
              </a:lnSpc>
              <a:spcBef>
                <a:spcPts val="750"/>
              </a:spcBef>
              <a:spcAft>
                <a:spcPts val="0"/>
              </a:spcAft>
              <a:buSzPts val="1800"/>
              <a:buNone/>
            </a:pPr>
            <a:endParaRPr dirty="0"/>
          </a:p>
        </p:txBody>
      </p:sp>
      <p:sp>
        <p:nvSpPr>
          <p:cNvPr id="357" name="Google Shape;357;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Lesson Learned: Utilities from SE</a:t>
            </a:r>
            <a:endParaRPr dirty="0"/>
          </a:p>
        </p:txBody>
      </p:sp>
    </p:spTree>
    <p:extLst>
      <p:ext uri="{BB962C8B-B14F-4D97-AF65-F5344CB8AC3E}">
        <p14:creationId xmlns:p14="http://schemas.microsoft.com/office/powerpoint/2010/main" val="294001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9" name="Google Shape;359;p39"/>
          <p:cNvSpPr txBox="1"/>
          <p:nvPr/>
        </p:nvSpPr>
        <p:spPr>
          <a:xfrm>
            <a:off x="5931031" y="1460499"/>
            <a:ext cx="5230921" cy="4351338"/>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90000"/>
              </a:lnSpc>
              <a:spcBef>
                <a:spcPts val="750"/>
              </a:spcBef>
              <a:spcAft>
                <a:spcPts val="0"/>
              </a:spcAft>
              <a:buClr>
                <a:schemeClr val="dk1"/>
              </a:buClr>
              <a:buSzPts val="1800"/>
              <a:buFont typeface="Arial"/>
              <a:buNone/>
            </a:pPr>
            <a:r>
              <a:rPr lang="en-US" sz="2100" b="1" i="0" u="none" strike="noStrike" cap="none">
                <a:solidFill>
                  <a:schemeClr val="dk1"/>
                </a:solidFill>
                <a:latin typeface="Arial"/>
                <a:ea typeface="Arial"/>
                <a:cs typeface="Arial"/>
                <a:sym typeface="Arial"/>
              </a:rPr>
              <a:t>Examples of costs necessary to implement an IEP</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Specialized transportation</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Bus aide</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Room amplification system</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Hearing aids</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Specialized curriculum</a:t>
            </a:r>
            <a:endParaRPr/>
          </a:p>
          <a:p>
            <a:pPr marL="571500" marR="0" lvl="0" indent="-342900" algn="l" rtl="0">
              <a:lnSpc>
                <a:spcPct val="90000"/>
              </a:lnSpc>
              <a:spcBef>
                <a:spcPts val="750"/>
              </a:spcBef>
              <a:spcAft>
                <a:spcPts val="0"/>
              </a:spcAft>
              <a:buClr>
                <a:schemeClr val="dk1"/>
              </a:buClr>
              <a:buSzPts val="1800"/>
              <a:buFont typeface="Arial"/>
              <a:buChar char="•"/>
            </a:pPr>
            <a:r>
              <a:rPr lang="en-US" sz="2100" b="0" i="0" u="none" strike="noStrike" cap="none">
                <a:solidFill>
                  <a:schemeClr val="dk1"/>
                </a:solidFill>
                <a:latin typeface="Arial"/>
                <a:ea typeface="Arial"/>
                <a:cs typeface="Arial"/>
                <a:sym typeface="Arial"/>
              </a:rPr>
              <a:t>Interpreter </a:t>
            </a:r>
            <a:endParaRPr/>
          </a:p>
          <a:p>
            <a:pPr marL="571500" marR="0" lvl="0" indent="-228600" algn="l" rtl="0">
              <a:lnSpc>
                <a:spcPct val="90000"/>
              </a:lnSpc>
              <a:spcBef>
                <a:spcPts val="750"/>
              </a:spcBef>
              <a:spcAft>
                <a:spcPts val="0"/>
              </a:spcAft>
              <a:buClr>
                <a:schemeClr val="dk1"/>
              </a:buClr>
              <a:buSzPts val="1800"/>
              <a:buFont typeface="Arial"/>
              <a:buNone/>
            </a:pPr>
            <a:endParaRPr sz="2100" b="0" i="0" u="none" strike="noStrike" cap="none">
              <a:solidFill>
                <a:schemeClr val="dk1"/>
              </a:solidFill>
              <a:latin typeface="Arial"/>
              <a:ea typeface="Arial"/>
              <a:cs typeface="Arial"/>
              <a:sym typeface="Arial"/>
            </a:endParaRPr>
          </a:p>
        </p:txBody>
      </p:sp>
      <p:sp>
        <p:nvSpPr>
          <p:cNvPr id="358" name="Google Shape;358;p39"/>
          <p:cNvSpPr txBox="1">
            <a:spLocks noGrp="1"/>
          </p:cNvSpPr>
          <p:nvPr>
            <p:ph type="body" idx="1"/>
          </p:nvPr>
        </p:nvSpPr>
        <p:spPr>
          <a:xfrm>
            <a:off x="689112" y="1460499"/>
            <a:ext cx="5230921"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SzPts val="1800"/>
              <a:buNone/>
            </a:pPr>
            <a:r>
              <a:rPr lang="en-US" b="1"/>
              <a:t>Examples of costs necessary to implement an IEP</a:t>
            </a:r>
            <a:endParaRPr/>
          </a:p>
          <a:p>
            <a:pPr marL="571500" lvl="0" indent="-342900" algn="l" rtl="0">
              <a:lnSpc>
                <a:spcPct val="90000"/>
              </a:lnSpc>
              <a:spcBef>
                <a:spcPts val="750"/>
              </a:spcBef>
              <a:spcAft>
                <a:spcPts val="0"/>
              </a:spcAft>
              <a:buSzPts val="1800"/>
              <a:buChar char="•"/>
            </a:pPr>
            <a:r>
              <a:rPr lang="en-US"/>
              <a:t>Special education teacher</a:t>
            </a:r>
            <a:endParaRPr/>
          </a:p>
          <a:p>
            <a:pPr marL="571500" lvl="0" indent="-342900" algn="l" rtl="0">
              <a:lnSpc>
                <a:spcPct val="90000"/>
              </a:lnSpc>
              <a:spcBef>
                <a:spcPts val="750"/>
              </a:spcBef>
              <a:spcAft>
                <a:spcPts val="0"/>
              </a:spcAft>
              <a:buSzPts val="1800"/>
              <a:buChar char="•"/>
            </a:pPr>
            <a:r>
              <a:rPr lang="en-US"/>
              <a:t>Special education paraeducator</a:t>
            </a:r>
            <a:endParaRPr/>
          </a:p>
          <a:p>
            <a:pPr marL="571500" lvl="0" indent="-342900" algn="l" rtl="0">
              <a:lnSpc>
                <a:spcPct val="90000"/>
              </a:lnSpc>
              <a:spcBef>
                <a:spcPts val="750"/>
              </a:spcBef>
              <a:spcAft>
                <a:spcPts val="0"/>
              </a:spcAft>
              <a:buSzPts val="1800"/>
              <a:buChar char="•"/>
            </a:pPr>
            <a:r>
              <a:rPr lang="en-US"/>
              <a:t>Screen reader</a:t>
            </a:r>
            <a:endParaRPr/>
          </a:p>
          <a:p>
            <a:pPr marL="571500" lvl="0" indent="-342900" algn="l" rtl="0">
              <a:lnSpc>
                <a:spcPct val="90000"/>
              </a:lnSpc>
              <a:spcBef>
                <a:spcPts val="750"/>
              </a:spcBef>
              <a:spcAft>
                <a:spcPts val="0"/>
              </a:spcAft>
              <a:buSzPts val="1800"/>
              <a:buChar char="•"/>
            </a:pPr>
            <a:r>
              <a:rPr lang="en-US"/>
              <a:t>Specialized desk</a:t>
            </a:r>
            <a:endParaRPr/>
          </a:p>
          <a:p>
            <a:pPr marL="571500" lvl="0" indent="-342900" algn="l" rtl="0">
              <a:lnSpc>
                <a:spcPct val="90000"/>
              </a:lnSpc>
              <a:spcBef>
                <a:spcPts val="750"/>
              </a:spcBef>
              <a:spcAft>
                <a:spcPts val="0"/>
              </a:spcAft>
              <a:buSzPts val="1800"/>
              <a:buChar char="•"/>
            </a:pPr>
            <a:r>
              <a:rPr lang="en-US"/>
              <a:t>Specially required chair</a:t>
            </a:r>
            <a:endParaRPr/>
          </a:p>
          <a:p>
            <a:pPr marL="571500" lvl="0" indent="-342900" algn="l" rtl="0">
              <a:lnSpc>
                <a:spcPct val="90000"/>
              </a:lnSpc>
              <a:spcBef>
                <a:spcPts val="750"/>
              </a:spcBef>
              <a:spcAft>
                <a:spcPts val="0"/>
              </a:spcAft>
              <a:buSzPts val="1800"/>
              <a:buChar char="•"/>
            </a:pPr>
            <a:r>
              <a:rPr lang="en-US"/>
              <a:t>Large print textbooks</a:t>
            </a:r>
            <a:endParaRPr/>
          </a:p>
          <a:p>
            <a:pPr marL="571500" lvl="0" indent="-228600" algn="l" rtl="0">
              <a:lnSpc>
                <a:spcPct val="90000"/>
              </a:lnSpc>
              <a:spcBef>
                <a:spcPts val="750"/>
              </a:spcBef>
              <a:spcAft>
                <a:spcPts val="0"/>
              </a:spcAft>
              <a:buSzPts val="1800"/>
              <a:buNone/>
            </a:pPr>
            <a:endParaRPr/>
          </a:p>
          <a:p>
            <a:pPr marL="571500" lvl="0" indent="-228600" algn="l" rtl="0">
              <a:lnSpc>
                <a:spcPct val="90000"/>
              </a:lnSpc>
              <a:spcBef>
                <a:spcPts val="750"/>
              </a:spcBef>
              <a:spcAft>
                <a:spcPts val="0"/>
              </a:spcAft>
              <a:buSzPts val="1800"/>
              <a:buNone/>
            </a:pPr>
            <a:endParaRPr/>
          </a:p>
        </p:txBody>
      </p:sp>
      <p:sp>
        <p:nvSpPr>
          <p:cNvPr id="357" name="Google Shape;357;p3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Allowable Costs</a:t>
            </a:r>
            <a:endParaRPr/>
          </a:p>
        </p:txBody>
      </p:sp>
    </p:spTree>
    <p:extLst>
      <p:ext uri="{BB962C8B-B14F-4D97-AF65-F5344CB8AC3E}">
        <p14:creationId xmlns:p14="http://schemas.microsoft.com/office/powerpoint/2010/main" val="294610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 name="Star: 5 Points 3">
            <a:extLst>
              <a:ext uri="{FF2B5EF4-FFF2-40B4-BE49-F238E27FC236}">
                <a16:creationId xmlns:a16="http://schemas.microsoft.com/office/drawing/2014/main" id="{206D4023-AC24-41F8-BBB0-E53B9573DB04}"/>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2" name="Google Shape;42;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ct val="117647"/>
              <a:buChar char="•"/>
            </a:pPr>
            <a:r>
              <a:rPr lang="en-US" sz="2500" dirty="0"/>
              <a:t>Is every cost related to a special education student a special education cost?</a:t>
            </a:r>
          </a:p>
          <a:p>
            <a:pPr marL="457200" lvl="0" indent="-387350" algn="l" rtl="0">
              <a:lnSpc>
                <a:spcPct val="115000"/>
              </a:lnSpc>
              <a:spcBef>
                <a:spcPts val="0"/>
              </a:spcBef>
              <a:spcAft>
                <a:spcPts val="0"/>
              </a:spcAft>
              <a:buSzPct val="117647"/>
              <a:buChar char="•"/>
            </a:pPr>
            <a:r>
              <a:rPr lang="en-US" sz="2500" dirty="0"/>
              <a:t>No. Every student is a general education student first. </a:t>
            </a:r>
          </a:p>
          <a:p>
            <a:pPr marL="457200" lvl="0" indent="-387350" algn="l" rtl="0">
              <a:lnSpc>
                <a:spcPct val="115000"/>
              </a:lnSpc>
              <a:spcBef>
                <a:spcPts val="0"/>
              </a:spcBef>
              <a:spcAft>
                <a:spcPts val="0"/>
              </a:spcAft>
              <a:buSzPct val="117647"/>
              <a:buChar char="•"/>
            </a:pPr>
            <a:endParaRPr lang="en-US" sz="2500" dirty="0"/>
          </a:p>
          <a:p>
            <a:pPr indent="-387350">
              <a:lnSpc>
                <a:spcPct val="115000"/>
              </a:lnSpc>
              <a:spcBef>
                <a:spcPts val="0"/>
              </a:spcBef>
              <a:buSzPct val="117647"/>
            </a:pPr>
            <a:r>
              <a:rPr lang="en-US" sz="2500" dirty="0"/>
              <a:t>Authority: Iowa Code section 256B.9(1) (“above the costs of instruction of pupils in a regular curriculum”)</a:t>
            </a:r>
          </a:p>
          <a:p>
            <a:pPr marL="69850" lvl="0" indent="0" algn="l" rtl="0">
              <a:lnSpc>
                <a:spcPct val="115000"/>
              </a:lnSpc>
              <a:spcBef>
                <a:spcPts val="0"/>
              </a:spcBef>
              <a:spcAft>
                <a:spcPts val="0"/>
              </a:spcAft>
              <a:buSzPct val="117647"/>
              <a:buNone/>
            </a:pPr>
            <a:endParaRPr sz="2500" dirty="0"/>
          </a:p>
        </p:txBody>
      </p:sp>
      <p:sp>
        <p:nvSpPr>
          <p:cNvPr id="41" name="Google Shape;41;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Question: SE Costs	</a:t>
            </a:r>
            <a:endParaRPr dirty="0"/>
          </a:p>
        </p:txBody>
      </p:sp>
    </p:spTree>
    <p:extLst>
      <p:ext uri="{BB962C8B-B14F-4D97-AF65-F5344CB8AC3E}">
        <p14:creationId xmlns:p14="http://schemas.microsoft.com/office/powerpoint/2010/main" val="376721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7"/>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Examples of Unallowable Costs</a:t>
            </a:r>
            <a:endParaRPr/>
          </a:p>
        </p:txBody>
      </p:sp>
      <p:sp>
        <p:nvSpPr>
          <p:cNvPr id="365" name="Google Shape;365;p67"/>
          <p:cNvSpPr txBox="1">
            <a:spLocks noGrp="1"/>
          </p:cNvSpPr>
          <p:nvPr>
            <p:ph type="body" idx="1"/>
          </p:nvPr>
        </p:nvSpPr>
        <p:spPr>
          <a:xfrm>
            <a:off x="689112" y="1460499"/>
            <a:ext cx="11120872"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750"/>
              </a:spcBef>
              <a:spcAft>
                <a:spcPts val="0"/>
              </a:spcAft>
              <a:buSzPts val="1800"/>
              <a:buNone/>
            </a:pPr>
            <a:r>
              <a:rPr lang="en-US" dirty="0"/>
              <a:t>All students are general education students first. </a:t>
            </a:r>
            <a:endParaRPr dirty="0"/>
          </a:p>
          <a:p>
            <a:pPr marL="228600" lvl="0" indent="0" algn="l" rtl="0">
              <a:lnSpc>
                <a:spcPct val="90000"/>
              </a:lnSpc>
              <a:spcBef>
                <a:spcPts val="750"/>
              </a:spcBef>
              <a:spcAft>
                <a:spcPts val="0"/>
              </a:spcAft>
              <a:buSzPts val="1800"/>
              <a:buNone/>
            </a:pPr>
            <a:r>
              <a:rPr lang="en-US" dirty="0"/>
              <a:t>Only costs that are necessary to implement an IEP are allowable from special education sources.</a:t>
            </a:r>
            <a:endParaRPr dirty="0"/>
          </a:p>
          <a:p>
            <a:pPr marL="571500" lvl="0" indent="-342900" algn="l" rtl="0">
              <a:lnSpc>
                <a:spcPct val="90000"/>
              </a:lnSpc>
              <a:spcBef>
                <a:spcPts val="750"/>
              </a:spcBef>
              <a:spcAft>
                <a:spcPts val="0"/>
              </a:spcAft>
              <a:buSzPts val="1800"/>
              <a:buChar char="•"/>
            </a:pPr>
            <a:r>
              <a:rPr lang="en-US" dirty="0"/>
              <a:t>Computer</a:t>
            </a:r>
            <a:endParaRPr dirty="0"/>
          </a:p>
          <a:p>
            <a:pPr marL="1028700" lvl="1" indent="-342900" algn="l" rtl="0">
              <a:lnSpc>
                <a:spcPct val="90000"/>
              </a:lnSpc>
              <a:spcBef>
                <a:spcPts val="375"/>
              </a:spcBef>
              <a:spcAft>
                <a:spcPts val="0"/>
              </a:spcAft>
              <a:buSzPts val="1800"/>
              <a:buChar char="•"/>
            </a:pPr>
            <a:r>
              <a:rPr lang="en-US" dirty="0"/>
              <a:t>If your school is a 1:1, if the SE student is getting the same computer, it is a GE cost.</a:t>
            </a:r>
            <a:endParaRPr dirty="0"/>
          </a:p>
          <a:p>
            <a:pPr marL="571500" lvl="0" indent="-342900" algn="l" rtl="0">
              <a:lnSpc>
                <a:spcPct val="90000"/>
              </a:lnSpc>
              <a:spcBef>
                <a:spcPts val="750"/>
              </a:spcBef>
              <a:spcAft>
                <a:spcPts val="0"/>
              </a:spcAft>
              <a:buSzPts val="1800"/>
              <a:buChar char="•"/>
            </a:pPr>
            <a:r>
              <a:rPr lang="en-US" dirty="0"/>
              <a:t>Curriculum</a:t>
            </a:r>
            <a:endParaRPr dirty="0"/>
          </a:p>
          <a:p>
            <a:pPr marL="1028700" lvl="1" indent="-342900" algn="l" rtl="0">
              <a:lnSpc>
                <a:spcPct val="90000"/>
              </a:lnSpc>
              <a:spcBef>
                <a:spcPts val="375"/>
              </a:spcBef>
              <a:spcAft>
                <a:spcPts val="0"/>
              </a:spcAft>
              <a:buSzPts val="1800"/>
              <a:buChar char="•"/>
            </a:pPr>
            <a:r>
              <a:rPr lang="en-US" dirty="0"/>
              <a:t>If your school provides curriculum to all students in the same manner, it is a GE cost.</a:t>
            </a:r>
            <a:endParaRPr dirty="0"/>
          </a:p>
          <a:p>
            <a:pPr marL="571500" lvl="0" indent="-342900" algn="l" rtl="0">
              <a:lnSpc>
                <a:spcPct val="90000"/>
              </a:lnSpc>
              <a:spcBef>
                <a:spcPts val="750"/>
              </a:spcBef>
              <a:spcAft>
                <a:spcPts val="0"/>
              </a:spcAft>
              <a:buSzPts val="1800"/>
              <a:buChar char="•"/>
            </a:pPr>
            <a:r>
              <a:rPr lang="en-US" dirty="0"/>
              <a:t>Transportation</a:t>
            </a:r>
            <a:endParaRPr dirty="0"/>
          </a:p>
          <a:p>
            <a:pPr marL="1028700" lvl="1" indent="-342900" algn="l" rtl="0">
              <a:lnSpc>
                <a:spcPct val="90000"/>
              </a:lnSpc>
              <a:spcBef>
                <a:spcPts val="375"/>
              </a:spcBef>
              <a:spcAft>
                <a:spcPts val="0"/>
              </a:spcAft>
              <a:buSzPts val="1800"/>
              <a:buChar char="•"/>
            </a:pPr>
            <a:r>
              <a:rPr lang="en-US" dirty="0"/>
              <a:t>If the SE student is riding the same regular bus route in the same type of seat as their GE peers, the cost of the transportation is a GE cost.</a:t>
            </a:r>
            <a:endParaRPr dirty="0"/>
          </a:p>
          <a:p>
            <a:pPr marL="571500" lvl="0" indent="-342900" algn="l" rtl="0">
              <a:lnSpc>
                <a:spcPct val="90000"/>
              </a:lnSpc>
              <a:spcBef>
                <a:spcPts val="750"/>
              </a:spcBef>
              <a:spcAft>
                <a:spcPts val="0"/>
              </a:spcAft>
              <a:buSzPts val="1800"/>
              <a:buChar char="•"/>
            </a:pPr>
            <a:r>
              <a:rPr lang="en-US" dirty="0"/>
              <a:t>Desks/Chairs</a:t>
            </a:r>
            <a:endParaRPr dirty="0"/>
          </a:p>
          <a:p>
            <a:pPr marL="1028700" lvl="1" indent="-342900" algn="l" rtl="0">
              <a:lnSpc>
                <a:spcPct val="90000"/>
              </a:lnSpc>
              <a:spcBef>
                <a:spcPts val="375"/>
              </a:spcBef>
              <a:spcAft>
                <a:spcPts val="0"/>
              </a:spcAft>
              <a:buSzPts val="1800"/>
              <a:buChar char="•"/>
            </a:pPr>
            <a:r>
              <a:rPr lang="en-US" dirty="0"/>
              <a:t>If the SE student is sitting in the same desk using the same chair as a GE student, it is a GE cost.</a:t>
            </a:r>
            <a:endParaRPr dirty="0"/>
          </a:p>
        </p:txBody>
      </p:sp>
    </p:spTree>
    <p:extLst>
      <p:ext uri="{BB962C8B-B14F-4D97-AF65-F5344CB8AC3E}">
        <p14:creationId xmlns:p14="http://schemas.microsoft.com/office/powerpoint/2010/main" val="17845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Special Education Support Services</a:t>
            </a:r>
            <a:endParaRPr dirty="0"/>
          </a:p>
        </p:txBody>
      </p:sp>
      <p:sp>
        <p:nvSpPr>
          <p:cNvPr id="251" name="Google Shape;251;p30"/>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Clr>
                <a:schemeClr val="lt1"/>
              </a:buClr>
              <a:buSzPts val="1800"/>
              <a:buNone/>
            </a:pPr>
            <a:endParaRPr/>
          </a:p>
        </p:txBody>
      </p:sp>
    </p:spTree>
    <p:extLst>
      <p:ext uri="{BB962C8B-B14F-4D97-AF65-F5344CB8AC3E}">
        <p14:creationId xmlns:p14="http://schemas.microsoft.com/office/powerpoint/2010/main" val="146662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sz="3000" dirty="0"/>
              <a:t>Dr. Kassandra Cline</a:t>
            </a:r>
            <a:br>
              <a:rPr lang="en-US" sz="3000" dirty="0"/>
            </a:br>
            <a:r>
              <a:rPr lang="en-US" sz="3000" dirty="0"/>
              <a:t>Bureau Chief</a:t>
            </a:r>
            <a:br>
              <a:rPr lang="en-US" sz="3000" dirty="0"/>
            </a:br>
            <a:r>
              <a:rPr lang="en-US" sz="3000" dirty="0"/>
              <a:t>Bureau of School Business Operations</a:t>
            </a:r>
            <a:endParaRPr sz="3000" dirty="0"/>
          </a:p>
        </p:txBody>
      </p:sp>
    </p:spTree>
    <p:extLst>
      <p:ext uri="{BB962C8B-B14F-4D97-AF65-F5344CB8AC3E}">
        <p14:creationId xmlns:p14="http://schemas.microsoft.com/office/powerpoint/2010/main" val="14088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Star: 5 Points 1">
            <a:extLst>
              <a:ext uri="{FF2B5EF4-FFF2-40B4-BE49-F238E27FC236}">
                <a16:creationId xmlns:a16="http://schemas.microsoft.com/office/drawing/2014/main" id="{EFBEFF6B-5FD4-442F-966F-B5BF49C8FB80}"/>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E5A66EF5-682A-4702-9894-46EA711FD28E}"/>
              </a:ext>
            </a:extLst>
          </p:cNvPr>
          <p:cNvSpPr/>
          <p:nvPr/>
        </p:nvSpPr>
        <p:spPr>
          <a:xfrm>
            <a:off x="0" y="4466336"/>
            <a:ext cx="12192000" cy="16215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69850" lvl="0" algn="l" rtl="0">
              <a:lnSpc>
                <a:spcPct val="115000"/>
              </a:lnSpc>
              <a:spcBef>
                <a:spcPts val="0"/>
              </a:spcBef>
              <a:spcAft>
                <a:spcPts val="0"/>
              </a:spcAft>
              <a:buSzPct val="117647"/>
            </a:pPr>
            <a:r>
              <a:rPr lang="en-US" sz="3000" dirty="0"/>
              <a:t>How do districts differentiate between special education programming and special education support services?</a:t>
            </a:r>
          </a:p>
        </p:txBody>
      </p:sp>
      <p:sp>
        <p:nvSpPr>
          <p:cNvPr id="288" name="Google Shape;288;p3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ct val="92664"/>
              <a:buChar char="•"/>
            </a:pPr>
            <a:r>
              <a:rPr lang="en-US" dirty="0"/>
              <a:t>Special Education Support Services (SESS)</a:t>
            </a:r>
            <a:endParaRPr dirty="0"/>
          </a:p>
          <a:p>
            <a:pPr marL="457200" lvl="0" indent="-342900" algn="l" rtl="0">
              <a:lnSpc>
                <a:spcPct val="90000"/>
              </a:lnSpc>
              <a:spcBef>
                <a:spcPts val="750"/>
              </a:spcBef>
              <a:spcAft>
                <a:spcPts val="0"/>
              </a:spcAft>
              <a:buClr>
                <a:schemeClr val="dk1"/>
              </a:buClr>
              <a:buSzPct val="92664"/>
              <a:buChar char="•"/>
            </a:pPr>
            <a:r>
              <a:rPr lang="en-US" u="sng" dirty="0">
                <a:solidFill>
                  <a:schemeClr val="hlink"/>
                </a:solidFill>
                <a:hlinkClick r:id="rId3"/>
              </a:rPr>
              <a:t>Iowa Administrative Code r. 281-41.409</a:t>
            </a:r>
            <a:endParaRPr dirty="0"/>
          </a:p>
          <a:p>
            <a:pPr marL="914400" lvl="1" indent="-342900" algn="l" rtl="0">
              <a:lnSpc>
                <a:spcPct val="90000"/>
              </a:lnSpc>
              <a:spcBef>
                <a:spcPts val="375"/>
              </a:spcBef>
              <a:spcAft>
                <a:spcPts val="0"/>
              </a:spcAft>
              <a:buSzPct val="108108"/>
              <a:buChar char="•"/>
            </a:pPr>
            <a:r>
              <a:rPr lang="en-US" dirty="0"/>
              <a:t>Support services. Support services are the specially designed instruction and activities that augment, supplement or support the educational program of eligible individuals. These services include special education consultant services, educational strategist services, audiology, occupational therapy, physical therapy, school psychology, school social work services, special education nursing services, and speech-language services. Support services are usually provided by the AEA but may be provided by contractual agreement, subject to the approval of the board, by another qualified agency.</a:t>
            </a: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371600" lvl="2" indent="-22860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p:txBody>
      </p:sp>
      <p:sp>
        <p:nvSpPr>
          <p:cNvPr id="287" name="Google Shape;287;p3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State Funded: Special Education Support Services</a:t>
            </a:r>
            <a:endParaRPr/>
          </a:p>
        </p:txBody>
      </p:sp>
    </p:spTree>
    <p:extLst>
      <p:ext uri="{BB962C8B-B14F-4D97-AF65-F5344CB8AC3E}">
        <p14:creationId xmlns:p14="http://schemas.microsoft.com/office/powerpoint/2010/main" val="357606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SESS Funding</a:t>
            </a:r>
            <a:endParaRPr dirty="0"/>
          </a:p>
        </p:txBody>
      </p:sp>
      <p:sp>
        <p:nvSpPr>
          <p:cNvPr id="288" name="Google Shape;288;p3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ct val="92664"/>
              <a:buChar char="•"/>
            </a:pPr>
            <a:r>
              <a:rPr lang="en-US" dirty="0"/>
              <a:t>Up to FY25</a:t>
            </a:r>
          </a:p>
          <a:p>
            <a:pPr lvl="1">
              <a:spcBef>
                <a:spcPts val="750"/>
              </a:spcBef>
              <a:buSzPct val="92664"/>
            </a:pPr>
            <a:r>
              <a:rPr lang="en-US" dirty="0"/>
              <a:t>SESS funds were 100% retained by the AEAs.</a:t>
            </a:r>
          </a:p>
          <a:p>
            <a:pPr marL="457200" lvl="0" indent="-342900" algn="l" rtl="0">
              <a:lnSpc>
                <a:spcPct val="90000"/>
              </a:lnSpc>
              <a:spcBef>
                <a:spcPts val="750"/>
              </a:spcBef>
              <a:spcAft>
                <a:spcPts val="0"/>
              </a:spcAft>
              <a:buClr>
                <a:schemeClr val="dk1"/>
              </a:buClr>
              <a:buSzPct val="92664"/>
              <a:buChar char="•"/>
            </a:pPr>
            <a:endParaRPr lang="en-US" dirty="0"/>
          </a:p>
          <a:p>
            <a:pPr marL="457200" lvl="0" indent="-342900" algn="l" rtl="0">
              <a:lnSpc>
                <a:spcPct val="90000"/>
              </a:lnSpc>
              <a:spcBef>
                <a:spcPts val="750"/>
              </a:spcBef>
              <a:spcAft>
                <a:spcPts val="0"/>
              </a:spcAft>
              <a:buClr>
                <a:schemeClr val="dk1"/>
              </a:buClr>
              <a:buSzPct val="92664"/>
              <a:buChar char="•"/>
            </a:pPr>
            <a:r>
              <a:rPr lang="en-US" dirty="0"/>
              <a:t>Beginning FY26: </a:t>
            </a:r>
          </a:p>
          <a:p>
            <a:pPr marL="914400" lvl="1" indent="-342900" algn="l" rtl="0">
              <a:lnSpc>
                <a:spcPct val="90000"/>
              </a:lnSpc>
              <a:spcBef>
                <a:spcPts val="375"/>
              </a:spcBef>
              <a:spcAft>
                <a:spcPts val="0"/>
              </a:spcAft>
              <a:buSzPct val="108108"/>
              <a:buChar char="•"/>
            </a:pPr>
            <a:r>
              <a:rPr lang="en-US" dirty="0"/>
              <a:t>90% special education support services budgeted with AEA </a:t>
            </a:r>
          </a:p>
          <a:p>
            <a:pPr marL="914400" lvl="1" indent="-342900" algn="l" rtl="0">
              <a:lnSpc>
                <a:spcPct val="90000"/>
              </a:lnSpc>
              <a:spcBef>
                <a:spcPts val="375"/>
              </a:spcBef>
              <a:spcAft>
                <a:spcPts val="0"/>
              </a:spcAft>
              <a:buSzPct val="108108"/>
              <a:buChar char="•"/>
            </a:pPr>
            <a:r>
              <a:rPr lang="en-US" dirty="0"/>
              <a:t>10% retained by the district</a:t>
            </a:r>
          </a:p>
          <a:p>
            <a:pPr marL="1371600" lvl="2" indent="-342900" algn="l" rtl="0">
              <a:lnSpc>
                <a:spcPct val="90000"/>
              </a:lnSpc>
              <a:spcBef>
                <a:spcPts val="375"/>
              </a:spcBef>
              <a:spcAft>
                <a:spcPts val="0"/>
              </a:spcAft>
              <a:buSzPct val="129729"/>
              <a:buChar char="•"/>
            </a:pPr>
            <a:r>
              <a:rPr lang="en-US" dirty="0"/>
              <a:t>May be used to pay for services from the AEA</a:t>
            </a:r>
          </a:p>
          <a:p>
            <a:pPr marL="1371600" lvl="2" indent="-342900" algn="l" rtl="0">
              <a:lnSpc>
                <a:spcPct val="90000"/>
              </a:lnSpc>
              <a:spcBef>
                <a:spcPts val="375"/>
              </a:spcBef>
              <a:spcAft>
                <a:spcPts val="0"/>
              </a:spcAft>
              <a:buSzPct val="129729"/>
              <a:buChar char="•"/>
            </a:pPr>
            <a:r>
              <a:rPr lang="en-US" dirty="0"/>
              <a:t>May be used to pay for services from an entity other than an AEA</a:t>
            </a:r>
          </a:p>
          <a:p>
            <a:pPr marL="1371600" lvl="2" indent="-342900" algn="l" rtl="0">
              <a:lnSpc>
                <a:spcPct val="90000"/>
              </a:lnSpc>
              <a:spcBef>
                <a:spcPts val="375"/>
              </a:spcBef>
              <a:spcAft>
                <a:spcPts val="0"/>
              </a:spcAft>
              <a:buSzPct val="129729"/>
              <a:buChar char="•"/>
            </a:pPr>
            <a:r>
              <a:rPr lang="en-US" dirty="0"/>
              <a:t>May be spent on eligible district costs</a:t>
            </a:r>
          </a:p>
          <a:p>
            <a:pPr marL="1371600" lvl="2" indent="-342900" algn="l" rtl="0">
              <a:lnSpc>
                <a:spcPct val="90000"/>
              </a:lnSpc>
              <a:spcBef>
                <a:spcPts val="375"/>
              </a:spcBef>
              <a:spcAft>
                <a:spcPts val="0"/>
              </a:spcAft>
              <a:buSzPct val="129729"/>
              <a:buChar char="•"/>
            </a:pPr>
            <a:endParaRPr lang="en-US" dirty="0"/>
          </a:p>
          <a:p>
            <a:pPr marL="114300" lvl="0" indent="0" algn="l" rtl="0">
              <a:lnSpc>
                <a:spcPct val="90000"/>
              </a:lnSpc>
              <a:spcBef>
                <a:spcPts val="750"/>
              </a:spcBef>
              <a:spcAft>
                <a:spcPts val="0"/>
              </a:spcAft>
              <a:buSzPct val="92664"/>
              <a:buNone/>
            </a:pPr>
            <a:endParaRPr lang="en-US"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371600" lvl="2" indent="-22860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p:txBody>
      </p:sp>
    </p:spTree>
    <p:extLst>
      <p:ext uri="{BB962C8B-B14F-4D97-AF65-F5344CB8AC3E}">
        <p14:creationId xmlns:p14="http://schemas.microsoft.com/office/powerpoint/2010/main" val="414980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B85B-E10D-401F-9717-39C8B19AFDAD}"/>
              </a:ext>
            </a:extLst>
          </p:cNvPr>
          <p:cNvSpPr>
            <a:spLocks noGrp="1"/>
          </p:cNvSpPr>
          <p:nvPr>
            <p:ph type="title"/>
          </p:nvPr>
        </p:nvSpPr>
        <p:spPr/>
        <p:txBody>
          <a:bodyPr/>
          <a:lstStyle/>
          <a:p>
            <a:r>
              <a:rPr lang="en-US" dirty="0"/>
              <a:t>Recent Question: SESS Allowable Uses (Cont.)</a:t>
            </a:r>
          </a:p>
        </p:txBody>
      </p:sp>
      <p:sp>
        <p:nvSpPr>
          <p:cNvPr id="3" name="Text Placeholder 2">
            <a:extLst>
              <a:ext uri="{FF2B5EF4-FFF2-40B4-BE49-F238E27FC236}">
                <a16:creationId xmlns:a16="http://schemas.microsoft.com/office/drawing/2014/main" id="{9A9A6F26-4385-4B76-852D-C199AC51129F}"/>
              </a:ext>
            </a:extLst>
          </p:cNvPr>
          <p:cNvSpPr>
            <a:spLocks noGrp="1"/>
          </p:cNvSpPr>
          <p:nvPr>
            <p:ph type="body" idx="1"/>
          </p:nvPr>
        </p:nvSpPr>
        <p:spPr/>
        <p:txBody>
          <a:bodyPr/>
          <a:lstStyle/>
          <a:p>
            <a:r>
              <a:rPr lang="en-US" dirty="0"/>
              <a:t>SESS Funds: Eligible District Costs</a:t>
            </a:r>
          </a:p>
          <a:p>
            <a:pPr lvl="1"/>
            <a:r>
              <a:rPr lang="en-US" dirty="0"/>
              <a:t>Special education support services</a:t>
            </a:r>
          </a:p>
          <a:p>
            <a:pPr lvl="1"/>
            <a:r>
              <a:rPr lang="en-US" dirty="0"/>
              <a:t>Special education program costs</a:t>
            </a:r>
          </a:p>
          <a:p>
            <a:endParaRPr lang="en-US" dirty="0"/>
          </a:p>
          <a:p>
            <a:endParaRPr lang="en-US" dirty="0"/>
          </a:p>
          <a:p>
            <a:r>
              <a:rPr lang="en-US" b="1" dirty="0"/>
              <a:t>Note:</a:t>
            </a:r>
            <a:r>
              <a:rPr lang="en-US" dirty="0"/>
              <a:t> If a special education deficit balance is experienced, the district should not also have an SESS balance.</a:t>
            </a:r>
          </a:p>
        </p:txBody>
      </p:sp>
    </p:spTree>
    <p:extLst>
      <p:ext uri="{BB962C8B-B14F-4D97-AF65-F5344CB8AC3E}">
        <p14:creationId xmlns:p14="http://schemas.microsoft.com/office/powerpoint/2010/main" val="39354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12029-99E9-46FE-A0DD-0CD177BAD3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45369" y="2268546"/>
            <a:ext cx="8731692" cy="4475742"/>
          </a:xfrm>
          <a:prstGeom prst="rect">
            <a:avLst/>
          </a:prstGeom>
        </p:spPr>
      </p:pic>
      <p:sp>
        <p:nvSpPr>
          <p:cNvPr id="3" name="Text Placeholder 2">
            <a:extLst>
              <a:ext uri="{FF2B5EF4-FFF2-40B4-BE49-F238E27FC236}">
                <a16:creationId xmlns:a16="http://schemas.microsoft.com/office/drawing/2014/main" id="{9A9A6F26-4385-4B76-852D-C199AC51129F}"/>
              </a:ext>
            </a:extLst>
          </p:cNvPr>
          <p:cNvSpPr>
            <a:spLocks noGrp="1"/>
          </p:cNvSpPr>
          <p:nvPr>
            <p:ph type="body" idx="1"/>
          </p:nvPr>
        </p:nvSpPr>
        <p:spPr>
          <a:xfrm>
            <a:off x="619538" y="768738"/>
            <a:ext cx="10813776" cy="4351338"/>
          </a:xfrm>
        </p:spPr>
        <p:txBody>
          <a:bodyPr/>
          <a:lstStyle/>
          <a:p>
            <a:r>
              <a:rPr lang="en-US" dirty="0"/>
              <a:t>Location #1 – Annual Funding</a:t>
            </a:r>
          </a:p>
          <a:p>
            <a:pPr lvl="1"/>
            <a:r>
              <a:rPr lang="en-US" dirty="0"/>
              <a:t>Department of Management’s </a:t>
            </a:r>
            <a:r>
              <a:rPr lang="en-US" dirty="0">
                <a:hlinkClick r:id="rId3"/>
              </a:rPr>
              <a:t>School Resources </a:t>
            </a:r>
            <a:r>
              <a:rPr lang="en-US" dirty="0"/>
              <a:t>web page</a:t>
            </a:r>
          </a:p>
          <a:p>
            <a:pPr lvl="1"/>
            <a:r>
              <a:rPr lang="en-US" dirty="0"/>
              <a:t>File:  AEA Enrollment and Cost Detail</a:t>
            </a:r>
          </a:p>
          <a:p>
            <a:pPr lvl="1"/>
            <a:r>
              <a:rPr lang="en-US" dirty="0"/>
              <a:t>Tab:  Special Education Breakdown</a:t>
            </a:r>
          </a:p>
          <a:p>
            <a:pPr lvl="1"/>
            <a:endParaRPr lang="en-US" dirty="0"/>
          </a:p>
        </p:txBody>
      </p:sp>
      <p:sp>
        <p:nvSpPr>
          <p:cNvPr id="2" name="Title 1">
            <a:extLst>
              <a:ext uri="{FF2B5EF4-FFF2-40B4-BE49-F238E27FC236}">
                <a16:creationId xmlns:a16="http://schemas.microsoft.com/office/drawing/2014/main" id="{9A2EB85B-E10D-401F-9717-39C8B19AFDAD}"/>
              </a:ext>
            </a:extLst>
          </p:cNvPr>
          <p:cNvSpPr>
            <a:spLocks noGrp="1"/>
          </p:cNvSpPr>
          <p:nvPr>
            <p:ph type="title"/>
          </p:nvPr>
        </p:nvSpPr>
        <p:spPr/>
        <p:txBody>
          <a:bodyPr/>
          <a:lstStyle/>
          <a:p>
            <a:r>
              <a:rPr lang="en-US" dirty="0"/>
              <a:t>SESS – Locating Amounts</a:t>
            </a:r>
          </a:p>
        </p:txBody>
      </p:sp>
    </p:spTree>
    <p:extLst>
      <p:ext uri="{BB962C8B-B14F-4D97-AF65-F5344CB8AC3E}">
        <p14:creationId xmlns:p14="http://schemas.microsoft.com/office/powerpoint/2010/main" val="1625708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B85B-E10D-401F-9717-39C8B19AFDAD}"/>
              </a:ext>
            </a:extLst>
          </p:cNvPr>
          <p:cNvSpPr>
            <a:spLocks noGrp="1"/>
          </p:cNvSpPr>
          <p:nvPr>
            <p:ph type="title"/>
          </p:nvPr>
        </p:nvSpPr>
        <p:spPr/>
        <p:txBody>
          <a:bodyPr/>
          <a:lstStyle/>
          <a:p>
            <a:r>
              <a:rPr lang="en-US" dirty="0"/>
              <a:t>Recent Questions: SESS – Locating Amounts</a:t>
            </a:r>
          </a:p>
        </p:txBody>
      </p:sp>
      <p:sp>
        <p:nvSpPr>
          <p:cNvPr id="3" name="Text Placeholder 2">
            <a:extLst>
              <a:ext uri="{FF2B5EF4-FFF2-40B4-BE49-F238E27FC236}">
                <a16:creationId xmlns:a16="http://schemas.microsoft.com/office/drawing/2014/main" id="{9A9A6F26-4385-4B76-852D-C199AC51129F}"/>
              </a:ext>
            </a:extLst>
          </p:cNvPr>
          <p:cNvSpPr>
            <a:spLocks noGrp="1"/>
          </p:cNvSpPr>
          <p:nvPr>
            <p:ph type="body" idx="1"/>
          </p:nvPr>
        </p:nvSpPr>
        <p:spPr>
          <a:xfrm>
            <a:off x="689112" y="1253331"/>
            <a:ext cx="10813776" cy="2672626"/>
          </a:xfrm>
        </p:spPr>
        <p:txBody>
          <a:bodyPr/>
          <a:lstStyle/>
          <a:p>
            <a:r>
              <a:rPr lang="en-US" dirty="0"/>
              <a:t>Location #2 – Monthly Funding </a:t>
            </a:r>
          </a:p>
          <a:p>
            <a:pPr lvl="1"/>
            <a:r>
              <a:rPr lang="en-US" dirty="0"/>
              <a:t>Department of Education </a:t>
            </a:r>
            <a:r>
              <a:rPr lang="en-US" dirty="0">
                <a:hlinkClick r:id="rId2"/>
              </a:rPr>
              <a:t>State Payment Information</a:t>
            </a:r>
            <a:r>
              <a:rPr lang="en-US" dirty="0"/>
              <a:t> web page</a:t>
            </a:r>
          </a:p>
          <a:p>
            <a:pPr lvl="1"/>
            <a:r>
              <a:rPr lang="en-US" dirty="0"/>
              <a:t>Section: State Payment Information FY26</a:t>
            </a:r>
          </a:p>
          <a:p>
            <a:pPr lvl="1"/>
            <a:r>
              <a:rPr lang="en-US" dirty="0"/>
              <a:t>Sub-section: LEA Monthly Payment Summaries</a:t>
            </a:r>
          </a:p>
          <a:p>
            <a:pPr lvl="2"/>
            <a:r>
              <a:rPr lang="en-US" dirty="0"/>
              <a:t>Files will be posted monthly beginning in September</a:t>
            </a:r>
          </a:p>
        </p:txBody>
      </p:sp>
    </p:spTree>
    <p:extLst>
      <p:ext uri="{BB962C8B-B14F-4D97-AF65-F5344CB8AC3E}">
        <p14:creationId xmlns:p14="http://schemas.microsoft.com/office/powerpoint/2010/main" val="3970846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Resources</a:t>
            </a:r>
            <a:endParaRPr dirty="0"/>
          </a:p>
        </p:txBody>
      </p:sp>
      <p:sp>
        <p:nvSpPr>
          <p:cNvPr id="288" name="Google Shape;288;p3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ct val="92664"/>
              <a:buNone/>
            </a:pPr>
            <a:r>
              <a:rPr lang="en-US" dirty="0"/>
              <a:t>Web page: </a:t>
            </a:r>
            <a:r>
              <a:rPr lang="en-US" dirty="0">
                <a:hlinkClick r:id="rId3"/>
              </a:rPr>
              <a:t>HF2612 Implementation</a:t>
            </a:r>
            <a:endParaRPr lang="en-US" dirty="0"/>
          </a:p>
          <a:p>
            <a:pPr>
              <a:buSzPct val="92664"/>
            </a:pPr>
            <a:r>
              <a:rPr lang="en-US" dirty="0"/>
              <a:t>Resource </a:t>
            </a:r>
            <a:r>
              <a:rPr lang="en-US" u="sng" dirty="0">
                <a:solidFill>
                  <a:schemeClr val="hlink"/>
                </a:solidFill>
                <a:hlinkClick r:id="rId3"/>
              </a:rPr>
              <a:t>HF2612 Implementation FAQ</a:t>
            </a:r>
            <a:endParaRPr lang="en-US" u="sng" dirty="0">
              <a:solidFill>
                <a:schemeClr val="hlink"/>
              </a:solidFill>
            </a:endParaRPr>
          </a:p>
          <a:p>
            <a:pPr>
              <a:buSzPct val="92664"/>
            </a:pPr>
            <a:r>
              <a:rPr lang="en-US" dirty="0"/>
              <a:t>Resource: </a:t>
            </a:r>
            <a:r>
              <a:rPr lang="en-US" dirty="0">
                <a:hlinkClick r:id="rId4"/>
              </a:rPr>
              <a:t>AEA Special Education Funded Staff Involvement in General Education Interventions</a:t>
            </a:r>
            <a:endParaRPr lang="en-US" dirty="0"/>
          </a:p>
          <a:p>
            <a:pPr>
              <a:buSzPct val="92664"/>
            </a:pPr>
            <a:r>
              <a:rPr lang="en-US" dirty="0"/>
              <a:t>Resource: </a:t>
            </a:r>
            <a:r>
              <a:rPr lang="en-US" dirty="0">
                <a:hlinkClick r:id="rId5"/>
              </a:rPr>
              <a:t>Distribution and Use of State and Federal Special Education Allocations Beginning FY26</a:t>
            </a:r>
            <a:endParaRPr lang="en-US" u="sng" dirty="0">
              <a:solidFill>
                <a:schemeClr val="hlink"/>
              </a:solidFill>
            </a:endParaRPr>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371600" lvl="2" indent="-22860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p:txBody>
      </p:sp>
    </p:spTree>
    <p:extLst>
      <p:ext uri="{BB962C8B-B14F-4D97-AF65-F5344CB8AC3E}">
        <p14:creationId xmlns:p14="http://schemas.microsoft.com/office/powerpoint/2010/main" val="109534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B223DB6-E5C2-45AA-BE4B-50FE9E6BE4AA}"/>
              </a:ext>
            </a:extLst>
          </p:cNvPr>
          <p:cNvGraphicFramePr>
            <a:graphicFrameLocks noGrp="1"/>
          </p:cNvGraphicFramePr>
          <p:nvPr/>
        </p:nvGraphicFramePr>
        <p:xfrm>
          <a:off x="2454965" y="4767581"/>
          <a:ext cx="6778255" cy="1351280"/>
        </p:xfrm>
        <a:graphic>
          <a:graphicData uri="http://schemas.openxmlformats.org/drawingml/2006/table">
            <a:tbl>
              <a:tblPr firstRow="1" bandRow="1">
                <a:tableStyleId>{8D5C87F9-FDA2-4903-80FC-373CDB74471B}</a:tableStyleId>
              </a:tblPr>
              <a:tblGrid>
                <a:gridCol w="2291930">
                  <a:extLst>
                    <a:ext uri="{9D8B030D-6E8A-4147-A177-3AD203B41FA5}">
                      <a16:colId xmlns:a16="http://schemas.microsoft.com/office/drawing/2014/main" val="572244679"/>
                    </a:ext>
                  </a:extLst>
                </a:gridCol>
                <a:gridCol w="1007629">
                  <a:extLst>
                    <a:ext uri="{9D8B030D-6E8A-4147-A177-3AD203B41FA5}">
                      <a16:colId xmlns:a16="http://schemas.microsoft.com/office/drawing/2014/main" val="2464786378"/>
                    </a:ext>
                  </a:extLst>
                </a:gridCol>
                <a:gridCol w="1053548">
                  <a:extLst>
                    <a:ext uri="{9D8B030D-6E8A-4147-A177-3AD203B41FA5}">
                      <a16:colId xmlns:a16="http://schemas.microsoft.com/office/drawing/2014/main" val="330676940"/>
                    </a:ext>
                  </a:extLst>
                </a:gridCol>
                <a:gridCol w="2425148">
                  <a:extLst>
                    <a:ext uri="{9D8B030D-6E8A-4147-A177-3AD203B41FA5}">
                      <a16:colId xmlns:a16="http://schemas.microsoft.com/office/drawing/2014/main" val="1312001134"/>
                    </a:ext>
                  </a:extLst>
                </a:gridCol>
              </a:tblGrid>
              <a:tr h="370840">
                <a:tc>
                  <a:txBody>
                    <a:bodyPr/>
                    <a:lstStyle/>
                    <a:p>
                      <a:r>
                        <a:rPr lang="en-US" sz="1700" b="1" dirty="0"/>
                        <a:t>Employee Duties</a:t>
                      </a:r>
                    </a:p>
                  </a:txBody>
                  <a:tcPr/>
                </a:tc>
                <a:tc>
                  <a:txBody>
                    <a:bodyPr/>
                    <a:lstStyle/>
                    <a:p>
                      <a:r>
                        <a:rPr lang="en-US" sz="1700" b="1" dirty="0"/>
                        <a:t>Percent</a:t>
                      </a:r>
                    </a:p>
                    <a:p>
                      <a:r>
                        <a:rPr lang="en-US" sz="1700" b="1" dirty="0"/>
                        <a:t>Duties</a:t>
                      </a:r>
                    </a:p>
                  </a:txBody>
                  <a:tcPr/>
                </a:tc>
                <a:tc>
                  <a:txBody>
                    <a:bodyPr/>
                    <a:lstStyle/>
                    <a:p>
                      <a:r>
                        <a:rPr lang="en-US" sz="1700" b="1" dirty="0"/>
                        <a:t>SESS</a:t>
                      </a:r>
                    </a:p>
                  </a:txBody>
                  <a:tcPr/>
                </a:tc>
                <a:tc>
                  <a:txBody>
                    <a:bodyPr/>
                    <a:lstStyle/>
                    <a:p>
                      <a:r>
                        <a:rPr lang="en-US" sz="1700" b="1" dirty="0"/>
                        <a:t>Unobligated General Fund</a:t>
                      </a:r>
                    </a:p>
                  </a:txBody>
                  <a:tcPr/>
                </a:tc>
                <a:extLst>
                  <a:ext uri="{0D108BD9-81ED-4DB2-BD59-A6C34878D82A}">
                    <a16:rowId xmlns:a16="http://schemas.microsoft.com/office/drawing/2014/main" val="1600182600"/>
                  </a:ext>
                </a:extLst>
              </a:tr>
              <a:tr h="370840">
                <a:tc>
                  <a:txBody>
                    <a:bodyPr/>
                    <a:lstStyle/>
                    <a:p>
                      <a:r>
                        <a:rPr lang="en-US" sz="1700" dirty="0"/>
                        <a:t>Special Ed Director</a:t>
                      </a:r>
                    </a:p>
                  </a:txBody>
                  <a:tcPr/>
                </a:tc>
                <a:tc>
                  <a:txBody>
                    <a:bodyPr/>
                    <a:lstStyle/>
                    <a:p>
                      <a:r>
                        <a:rPr lang="en-US" sz="1700" dirty="0"/>
                        <a:t>30%</a:t>
                      </a:r>
                    </a:p>
                  </a:txBody>
                  <a:tcPr/>
                </a:tc>
                <a:tc>
                  <a:txBody>
                    <a:bodyPr/>
                    <a:lstStyle/>
                    <a:p>
                      <a:r>
                        <a:rPr lang="en-US" sz="1700" dirty="0"/>
                        <a:t>30%</a:t>
                      </a:r>
                    </a:p>
                  </a:txBody>
                  <a:tcPr/>
                </a:tc>
                <a:tc>
                  <a:txBody>
                    <a:bodyPr/>
                    <a:lstStyle/>
                    <a:p>
                      <a:r>
                        <a:rPr lang="en-US" sz="1700" dirty="0"/>
                        <a:t>Up to 30%</a:t>
                      </a:r>
                    </a:p>
                  </a:txBody>
                  <a:tcPr/>
                </a:tc>
                <a:extLst>
                  <a:ext uri="{0D108BD9-81ED-4DB2-BD59-A6C34878D82A}">
                    <a16:rowId xmlns:a16="http://schemas.microsoft.com/office/drawing/2014/main" val="1445539275"/>
                  </a:ext>
                </a:extLst>
              </a:tr>
              <a:tr h="370840">
                <a:tc>
                  <a:txBody>
                    <a:bodyPr/>
                    <a:lstStyle/>
                    <a:p>
                      <a:r>
                        <a:rPr lang="en-US" sz="1700" dirty="0"/>
                        <a:t>Principal</a:t>
                      </a:r>
                    </a:p>
                  </a:txBody>
                  <a:tcPr/>
                </a:tc>
                <a:tc>
                  <a:txBody>
                    <a:bodyPr/>
                    <a:lstStyle/>
                    <a:p>
                      <a:r>
                        <a:rPr lang="en-US" sz="1700" dirty="0"/>
                        <a:t>70%</a:t>
                      </a:r>
                    </a:p>
                  </a:txBody>
                  <a:tcPr/>
                </a:tc>
                <a:tc>
                  <a:txBody>
                    <a:bodyPr/>
                    <a:lstStyle/>
                    <a:p>
                      <a:r>
                        <a:rPr lang="en-US" sz="1700" dirty="0"/>
                        <a:t>0%</a:t>
                      </a:r>
                    </a:p>
                  </a:txBody>
                  <a:tcPr/>
                </a:tc>
                <a:tc>
                  <a:txBody>
                    <a:bodyPr/>
                    <a:lstStyle/>
                    <a:p>
                      <a:r>
                        <a:rPr lang="en-US" sz="1700" dirty="0"/>
                        <a:t>70%</a:t>
                      </a:r>
                    </a:p>
                  </a:txBody>
                  <a:tcPr/>
                </a:tc>
                <a:extLst>
                  <a:ext uri="{0D108BD9-81ED-4DB2-BD59-A6C34878D82A}">
                    <a16:rowId xmlns:a16="http://schemas.microsoft.com/office/drawing/2014/main" val="2722237092"/>
                  </a:ext>
                </a:extLst>
              </a:tr>
            </a:tbl>
          </a:graphicData>
        </a:graphic>
      </p:graphicFrame>
      <p:sp>
        <p:nvSpPr>
          <p:cNvPr id="4" name="Google Shape;289;p33">
            <a:extLst>
              <a:ext uri="{FF2B5EF4-FFF2-40B4-BE49-F238E27FC236}">
                <a16:creationId xmlns:a16="http://schemas.microsoft.com/office/drawing/2014/main" id="{1A603EE6-E6C2-4E78-B67F-2C006FA50A2A}"/>
              </a:ext>
            </a:extLst>
          </p:cNvPr>
          <p:cNvSpPr/>
          <p:nvPr/>
        </p:nvSpPr>
        <p:spPr>
          <a:xfrm>
            <a:off x="0" y="2968669"/>
            <a:ext cx="12192000" cy="110134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chemeClr val="tx1"/>
                </a:solidFill>
                <a:latin typeface="Arial"/>
                <a:ea typeface="Arial"/>
                <a:cs typeface="Arial"/>
                <a:sym typeface="Arial"/>
              </a:rPr>
              <a:t>Tip</a:t>
            </a:r>
            <a:r>
              <a:rPr lang="en-US" sz="1800" b="0" i="0" u="none" strike="noStrike" cap="none" dirty="0">
                <a:solidFill>
                  <a:schemeClr val="tx1"/>
                </a:solidFill>
                <a:latin typeface="Arial"/>
                <a:ea typeface="Arial"/>
                <a:cs typeface="Arial"/>
                <a:sym typeface="Arial"/>
              </a:rPr>
              <a:t>: Be sure to track time and effort for employees with split responsibilities to ensure funding aligns to </a:t>
            </a:r>
            <a:r>
              <a:rPr lang="en-US" sz="1800" dirty="0">
                <a:solidFill>
                  <a:schemeClr val="tx1"/>
                </a:solidFill>
              </a:rPr>
              <a:t>duties. </a:t>
            </a:r>
            <a:endParaRPr sz="1800" b="0" i="0" u="none" strike="noStrike" cap="none" dirty="0">
              <a:solidFill>
                <a:schemeClr val="tx1"/>
              </a:solidFill>
              <a:latin typeface="Arial"/>
              <a:ea typeface="Arial"/>
              <a:cs typeface="Arial"/>
              <a:sym typeface="Arial"/>
            </a:endParaRPr>
          </a:p>
        </p:txBody>
      </p:sp>
      <p:sp>
        <p:nvSpPr>
          <p:cNvPr id="8" name="Text Placeholder 2">
            <a:extLst>
              <a:ext uri="{FF2B5EF4-FFF2-40B4-BE49-F238E27FC236}">
                <a16:creationId xmlns:a16="http://schemas.microsoft.com/office/drawing/2014/main" id="{555E9CD9-6F6A-4980-AEB5-C916974E5A04}"/>
              </a:ext>
            </a:extLst>
          </p:cNvPr>
          <p:cNvSpPr txBox="1">
            <a:spLocks/>
          </p:cNvSpPr>
          <p:nvPr/>
        </p:nvSpPr>
        <p:spPr>
          <a:xfrm>
            <a:off x="689112" y="4232147"/>
            <a:ext cx="10813776" cy="5354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114300" indent="0" fontAlgn="base">
              <a:buNone/>
            </a:pPr>
            <a:r>
              <a:rPr lang="en-US" sz="1700" dirty="0"/>
              <a:t>Funding Example:</a:t>
            </a:r>
          </a:p>
        </p:txBody>
      </p:sp>
      <p:sp>
        <p:nvSpPr>
          <p:cNvPr id="3" name="Text Placeholder 2">
            <a:extLst>
              <a:ext uri="{FF2B5EF4-FFF2-40B4-BE49-F238E27FC236}">
                <a16:creationId xmlns:a16="http://schemas.microsoft.com/office/drawing/2014/main" id="{9A9A6F26-4385-4B76-852D-C199AC51129F}"/>
              </a:ext>
            </a:extLst>
          </p:cNvPr>
          <p:cNvSpPr>
            <a:spLocks noGrp="1"/>
          </p:cNvSpPr>
          <p:nvPr>
            <p:ph type="body" idx="1"/>
          </p:nvPr>
        </p:nvSpPr>
        <p:spPr>
          <a:xfrm>
            <a:off x="689112" y="1460499"/>
            <a:ext cx="10813776" cy="1610692"/>
          </a:xfrm>
        </p:spPr>
        <p:txBody>
          <a:bodyPr>
            <a:normAutofit lnSpcReduction="10000"/>
          </a:bodyPr>
          <a:lstStyle/>
          <a:p>
            <a:pPr fontAlgn="base"/>
            <a:r>
              <a:rPr lang="en-US" b="1" dirty="0"/>
              <a:t>Q:</a:t>
            </a:r>
            <a:r>
              <a:rPr lang="en-US" dirty="0"/>
              <a:t> How can a district pay for a Special Education Director? </a:t>
            </a:r>
          </a:p>
          <a:p>
            <a:r>
              <a:rPr lang="en-US" b="1" dirty="0"/>
              <a:t>A:</a:t>
            </a:r>
            <a:r>
              <a:rPr lang="en-US" dirty="0"/>
              <a:t> The district can use unobligated General Funds or, beginning in FY26, the district may use the 10% retained special education support services funding to pay for special education administrative costs. </a:t>
            </a:r>
            <a:br>
              <a:rPr lang="en-US" dirty="0"/>
            </a:br>
            <a:endParaRPr lang="en-US" dirty="0"/>
          </a:p>
        </p:txBody>
      </p:sp>
      <p:sp>
        <p:nvSpPr>
          <p:cNvPr id="2" name="Title 1">
            <a:extLst>
              <a:ext uri="{FF2B5EF4-FFF2-40B4-BE49-F238E27FC236}">
                <a16:creationId xmlns:a16="http://schemas.microsoft.com/office/drawing/2014/main" id="{9A2EB85B-E10D-401F-9717-39C8B19AFDAD}"/>
              </a:ext>
            </a:extLst>
          </p:cNvPr>
          <p:cNvSpPr>
            <a:spLocks noGrp="1"/>
          </p:cNvSpPr>
          <p:nvPr>
            <p:ph type="title"/>
          </p:nvPr>
        </p:nvSpPr>
        <p:spPr/>
        <p:txBody>
          <a:bodyPr/>
          <a:lstStyle/>
          <a:p>
            <a:r>
              <a:rPr lang="en-US" dirty="0"/>
              <a:t>Recent Question: Paying for Special Education Director</a:t>
            </a:r>
          </a:p>
        </p:txBody>
      </p:sp>
    </p:spTree>
    <p:extLst>
      <p:ext uri="{BB962C8B-B14F-4D97-AF65-F5344CB8AC3E}">
        <p14:creationId xmlns:p14="http://schemas.microsoft.com/office/powerpoint/2010/main" val="391670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D5B332-8DB1-450B-AC15-B54184464069}"/>
              </a:ext>
            </a:extLst>
          </p:cNvPr>
          <p:cNvSpPr/>
          <p:nvPr/>
        </p:nvSpPr>
        <p:spPr>
          <a:xfrm>
            <a:off x="118339" y="6407426"/>
            <a:ext cx="3328155" cy="307777"/>
          </a:xfrm>
          <a:prstGeom prst="rect">
            <a:avLst/>
          </a:prstGeom>
        </p:spPr>
        <p:txBody>
          <a:bodyPr wrap="none">
            <a:spAutoFit/>
          </a:bodyPr>
          <a:lstStyle/>
          <a:p>
            <a:pPr>
              <a:buSzPct val="92664"/>
            </a:pPr>
            <a:r>
              <a:rPr lang="en-US" dirty="0"/>
              <a:t>Resource </a:t>
            </a:r>
            <a:r>
              <a:rPr lang="en-US" u="sng" dirty="0">
                <a:solidFill>
                  <a:schemeClr val="hlink"/>
                </a:solidFill>
                <a:hlinkClick r:id="rId2"/>
              </a:rPr>
              <a:t>HF2612 Implementation FAQ</a:t>
            </a:r>
            <a:endParaRPr lang="en-US" u="sng" dirty="0">
              <a:solidFill>
                <a:schemeClr val="hlink"/>
              </a:solidFill>
            </a:endParaRPr>
          </a:p>
        </p:txBody>
      </p:sp>
      <p:pic>
        <p:nvPicPr>
          <p:cNvPr id="3076" name="Picture 4" descr="https://lh7-rt.googleusercontent.com/docsz/AD_4nXeve1wWbEnznodaHB9I0HTTURgWywg4QJm-8762RiQz74_jso0TcIAsKoyHaWmt5mmnclPhAuDwYDhqXhRSLyBYDtj63pMKF-W-JvLgA6wtdbWn1Tasp3FOw1zRx6kkziLQC6w1WA?key=TTb207gdpcwiS_YAuJ5EHQ">
            <a:extLst>
              <a:ext uri="{FF2B5EF4-FFF2-40B4-BE49-F238E27FC236}">
                <a16:creationId xmlns:a16="http://schemas.microsoft.com/office/drawing/2014/main" id="{23643AFC-5F06-4124-AC08-06453592D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95" y="4330199"/>
            <a:ext cx="10780644" cy="15894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3754D81-FC33-4BF8-AC3F-22294A73D160}"/>
              </a:ext>
              <a:ext uri="{C183D7F6-B498-43B3-948B-1728B52AA6E4}">
                <adec:decorative xmlns:adec="http://schemas.microsoft.com/office/drawing/2017/decorative" val="1"/>
              </a:ext>
            </a:extLst>
          </p:cNvPr>
          <p:cNvCxnSpPr/>
          <p:nvPr/>
        </p:nvCxnSpPr>
        <p:spPr>
          <a:xfrm>
            <a:off x="0" y="421419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https://lh7-rt.googleusercontent.com/docsz/AD_4nXcuN7krqpJZ9MGfMai-nUElKEPLyz1n10BASeoz8FtDvvey-28UHVqsZGUyFyZVFAC_1vJ3sh4YABLIS22cJB99tBsKmioGtamEzqpaX5qgSvQ7OY6wZsZOj9OsX_tRNJaTZhwz?key=TTb207gdpcwiS_YAuJ5EHQ">
            <a:extLst>
              <a:ext uri="{FF2B5EF4-FFF2-40B4-BE49-F238E27FC236}">
                <a16:creationId xmlns:a16="http://schemas.microsoft.com/office/drawing/2014/main" id="{2A6FBFC6-4FF2-4AEE-B9AE-FE839FA26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95" y="2197915"/>
            <a:ext cx="10893358" cy="18330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9CE21E7F-223C-4E57-BA55-F1040E3047DC}"/>
              </a:ext>
              <a:ext uri="{C183D7F6-B498-43B3-948B-1728B52AA6E4}">
                <adec:decorative xmlns:adec="http://schemas.microsoft.com/office/drawing/2017/decorative" val="1"/>
              </a:ext>
            </a:extLst>
          </p:cNvPr>
          <p:cNvCxnSpPr/>
          <p:nvPr/>
        </p:nvCxnSpPr>
        <p:spPr>
          <a:xfrm>
            <a:off x="0" y="2020956"/>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9A6F26-4385-4B76-852D-C199AC51129F}"/>
              </a:ext>
            </a:extLst>
          </p:cNvPr>
          <p:cNvSpPr>
            <a:spLocks noGrp="1"/>
          </p:cNvSpPr>
          <p:nvPr>
            <p:ph type="body" idx="1"/>
          </p:nvPr>
        </p:nvSpPr>
        <p:spPr>
          <a:xfrm>
            <a:off x="689112" y="1225535"/>
            <a:ext cx="10813776" cy="737417"/>
          </a:xfrm>
        </p:spPr>
        <p:txBody>
          <a:bodyPr>
            <a:normAutofit/>
          </a:bodyPr>
          <a:lstStyle/>
          <a:p>
            <a:pPr marL="114300" indent="0" fontAlgn="base">
              <a:buNone/>
            </a:pPr>
            <a:r>
              <a:rPr lang="en-US" b="1" dirty="0"/>
              <a:t>Q: </a:t>
            </a:r>
            <a:r>
              <a:rPr lang="en-US" dirty="0"/>
              <a:t>What is the account coding for the 10 SESS payments to the AEA?</a:t>
            </a:r>
            <a:endParaRPr lang="en-US" b="1" dirty="0"/>
          </a:p>
        </p:txBody>
      </p:sp>
      <p:sp>
        <p:nvSpPr>
          <p:cNvPr id="2" name="Title 1">
            <a:extLst>
              <a:ext uri="{FF2B5EF4-FFF2-40B4-BE49-F238E27FC236}">
                <a16:creationId xmlns:a16="http://schemas.microsoft.com/office/drawing/2014/main" id="{9A2EB85B-E10D-401F-9717-39C8B19AFDAD}"/>
              </a:ext>
            </a:extLst>
          </p:cNvPr>
          <p:cNvSpPr>
            <a:spLocks noGrp="1"/>
          </p:cNvSpPr>
          <p:nvPr>
            <p:ph type="title"/>
          </p:nvPr>
        </p:nvSpPr>
        <p:spPr/>
        <p:txBody>
          <a:bodyPr/>
          <a:lstStyle/>
          <a:p>
            <a:r>
              <a:rPr lang="en-US" dirty="0"/>
              <a:t>Recent Questions: SESS – Account Coding</a:t>
            </a:r>
          </a:p>
        </p:txBody>
      </p:sp>
    </p:spTree>
    <p:extLst>
      <p:ext uri="{BB962C8B-B14F-4D97-AF65-F5344CB8AC3E}">
        <p14:creationId xmlns:p14="http://schemas.microsoft.com/office/powerpoint/2010/main" val="291865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4" name="Star: 5 Points 3">
            <a:extLst>
              <a:ext uri="{FF2B5EF4-FFF2-40B4-BE49-F238E27FC236}">
                <a16:creationId xmlns:a16="http://schemas.microsoft.com/office/drawing/2014/main" id="{30A2000B-4091-472D-803B-128B867B34BA}"/>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 name="Picture 1">
            <a:extLst>
              <a:ext uri="{FF2B5EF4-FFF2-40B4-BE49-F238E27FC236}">
                <a16:creationId xmlns:a16="http://schemas.microsoft.com/office/drawing/2014/main" id="{640CF49C-6728-4123-8304-90D039C09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0472" y="1870379"/>
            <a:ext cx="9107171" cy="4744112"/>
          </a:xfrm>
          <a:prstGeom prst="rect">
            <a:avLst/>
          </a:prstGeom>
        </p:spPr>
      </p:pic>
      <p:sp>
        <p:nvSpPr>
          <p:cNvPr id="288" name="Google Shape;288;p33"/>
          <p:cNvSpPr txBox="1">
            <a:spLocks noGrp="1"/>
          </p:cNvSpPr>
          <p:nvPr>
            <p:ph type="body" idx="1"/>
          </p:nvPr>
        </p:nvSpPr>
        <p:spPr>
          <a:xfrm>
            <a:off x="689112" y="1003299"/>
            <a:ext cx="10813776" cy="1312518"/>
          </a:xfrm>
          <a:prstGeom prst="rect">
            <a:avLst/>
          </a:prstGeom>
          <a:noFill/>
          <a:ln>
            <a:noFill/>
          </a:ln>
        </p:spPr>
        <p:txBody>
          <a:bodyPr spcFirstLastPara="1" wrap="square" lIns="91425" tIns="45700" rIns="91425" bIns="45700" anchor="t" anchorCtr="0">
            <a:normAutofit/>
          </a:bodyPr>
          <a:lstStyle/>
          <a:p>
            <a:pPr marL="114300" indent="0">
              <a:buSzPct val="92664"/>
              <a:buNone/>
            </a:pPr>
            <a:r>
              <a:rPr lang="en-US" dirty="0"/>
              <a:t>Resource: </a:t>
            </a:r>
            <a:r>
              <a:rPr lang="en-US" dirty="0">
                <a:hlinkClick r:id="rId4"/>
              </a:rPr>
              <a:t>AEA Special Education Funded Staff Involvement in General Education Interventions</a:t>
            </a: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371600" lvl="2" indent="-22860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p:txBody>
      </p:sp>
      <p:sp>
        <p:nvSpPr>
          <p:cNvPr id="287" name="Google Shape;287;p3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Resources</a:t>
            </a:r>
            <a:endParaRPr dirty="0"/>
          </a:p>
        </p:txBody>
      </p:sp>
    </p:spTree>
    <p:extLst>
      <p:ext uri="{BB962C8B-B14F-4D97-AF65-F5344CB8AC3E}">
        <p14:creationId xmlns:p14="http://schemas.microsoft.com/office/powerpoint/2010/main" val="2226299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8" name="Star: 5 Points 7">
            <a:extLst>
              <a:ext uri="{FF2B5EF4-FFF2-40B4-BE49-F238E27FC236}">
                <a16:creationId xmlns:a16="http://schemas.microsoft.com/office/drawing/2014/main" id="{D46FAFD2-915C-4098-84F3-0057FA3F2A8E}"/>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3" name="Picture 2">
            <a:extLst>
              <a:ext uri="{FF2B5EF4-FFF2-40B4-BE49-F238E27FC236}">
                <a16:creationId xmlns:a16="http://schemas.microsoft.com/office/drawing/2014/main" id="{5C1824A0-171C-4475-88CB-95CD6EC29F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5282" y="4647670"/>
            <a:ext cx="9211961" cy="1657581"/>
          </a:xfrm>
          <a:prstGeom prst="rect">
            <a:avLst/>
          </a:prstGeom>
        </p:spPr>
      </p:pic>
      <p:cxnSp>
        <p:nvCxnSpPr>
          <p:cNvPr id="7" name="Straight Connector 6">
            <a:extLst>
              <a:ext uri="{FF2B5EF4-FFF2-40B4-BE49-F238E27FC236}">
                <a16:creationId xmlns:a16="http://schemas.microsoft.com/office/drawing/2014/main" id="{135851EE-202E-41A9-AE85-393299092855}"/>
              </a:ext>
              <a:ext uri="{C183D7F6-B498-43B3-948B-1728B52AA6E4}">
                <adec:decorative xmlns:adec="http://schemas.microsoft.com/office/drawing/2017/decorative" val="1"/>
              </a:ext>
            </a:extLst>
          </p:cNvPr>
          <p:cNvCxnSpPr/>
          <p:nvPr/>
        </p:nvCxnSpPr>
        <p:spPr>
          <a:xfrm>
            <a:off x="743" y="4717773"/>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0EB80B0-215D-4F3F-BC2F-869F3C55DF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94756" y="2323946"/>
            <a:ext cx="9402487" cy="2210108"/>
          </a:xfrm>
          <a:prstGeom prst="rect">
            <a:avLst/>
          </a:prstGeom>
        </p:spPr>
      </p:pic>
      <p:cxnSp>
        <p:nvCxnSpPr>
          <p:cNvPr id="6" name="Straight Connector 5">
            <a:extLst>
              <a:ext uri="{FF2B5EF4-FFF2-40B4-BE49-F238E27FC236}">
                <a16:creationId xmlns:a16="http://schemas.microsoft.com/office/drawing/2014/main" id="{27A4A6D9-91AD-44EC-A567-B9B0A0E054C2}"/>
              </a:ext>
              <a:ext uri="{C183D7F6-B498-43B3-948B-1728B52AA6E4}">
                <adec:decorative xmlns:adec="http://schemas.microsoft.com/office/drawing/2017/decorative" val="1"/>
              </a:ext>
            </a:extLst>
          </p:cNvPr>
          <p:cNvCxnSpPr/>
          <p:nvPr/>
        </p:nvCxnSpPr>
        <p:spPr>
          <a:xfrm>
            <a:off x="0" y="2323946"/>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Google Shape;288;p33"/>
          <p:cNvSpPr txBox="1">
            <a:spLocks noGrp="1"/>
          </p:cNvSpPr>
          <p:nvPr>
            <p:ph type="body" idx="1"/>
          </p:nvPr>
        </p:nvSpPr>
        <p:spPr>
          <a:xfrm>
            <a:off x="96080" y="1125122"/>
            <a:ext cx="12095920" cy="862701"/>
          </a:xfrm>
          <a:prstGeom prst="rect">
            <a:avLst/>
          </a:prstGeom>
          <a:noFill/>
          <a:ln>
            <a:noFill/>
          </a:ln>
        </p:spPr>
        <p:txBody>
          <a:bodyPr spcFirstLastPara="1" wrap="square" lIns="91425" tIns="45700" rIns="91425" bIns="45700" anchor="t" anchorCtr="0">
            <a:normAutofit/>
          </a:bodyPr>
          <a:lstStyle/>
          <a:p>
            <a:pPr marL="114300" indent="0">
              <a:buSzPct val="92664"/>
              <a:buNone/>
            </a:pPr>
            <a:r>
              <a:rPr lang="en-US" dirty="0"/>
              <a:t>Resource: </a:t>
            </a:r>
            <a:r>
              <a:rPr lang="en-US" dirty="0">
                <a:hlinkClick r:id="rId5"/>
              </a:rPr>
              <a:t>Distribution and Use of State and Federal Special Education Allocations Beginning FY26</a:t>
            </a:r>
            <a:endParaRPr lang="en-US" u="sng" dirty="0">
              <a:solidFill>
                <a:schemeClr val="hlink"/>
              </a:solidFill>
            </a:endParaRPr>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14300" lvl="0" indent="0" algn="l" rtl="0">
              <a:lnSpc>
                <a:spcPct val="90000"/>
              </a:lnSpc>
              <a:spcBef>
                <a:spcPts val="750"/>
              </a:spcBef>
              <a:spcAft>
                <a:spcPts val="0"/>
              </a:spcAft>
              <a:buSzPct val="92664"/>
              <a:buNone/>
            </a:pPr>
            <a:endParaRPr dirty="0"/>
          </a:p>
          <a:p>
            <a:pPr marL="1371600" lvl="2" indent="-22860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a:p>
            <a:pPr marL="1028700" lvl="2" indent="0" algn="l" rtl="0">
              <a:lnSpc>
                <a:spcPct val="90000"/>
              </a:lnSpc>
              <a:spcBef>
                <a:spcPts val="375"/>
              </a:spcBef>
              <a:spcAft>
                <a:spcPts val="0"/>
              </a:spcAft>
              <a:buSzPct val="129729"/>
              <a:buNone/>
            </a:pPr>
            <a:endParaRPr dirty="0"/>
          </a:p>
        </p:txBody>
      </p:sp>
      <p:sp>
        <p:nvSpPr>
          <p:cNvPr id="287" name="Google Shape;287;p3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Resources: Delineation of Services</a:t>
            </a:r>
            <a:endParaRPr dirty="0"/>
          </a:p>
        </p:txBody>
      </p:sp>
    </p:spTree>
    <p:extLst>
      <p:ext uri="{BB962C8B-B14F-4D97-AF65-F5344CB8AC3E}">
        <p14:creationId xmlns:p14="http://schemas.microsoft.com/office/powerpoint/2010/main" val="42763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90FF-AA6C-4BC8-BED3-BED58B8CD3F3}"/>
              </a:ext>
            </a:extLst>
          </p:cNvPr>
          <p:cNvSpPr>
            <a:spLocks noGrp="1"/>
          </p:cNvSpPr>
          <p:nvPr>
            <p:ph type="title"/>
          </p:nvPr>
        </p:nvSpPr>
        <p:spPr/>
        <p:txBody>
          <a:bodyPr/>
          <a:lstStyle/>
          <a:p>
            <a:r>
              <a:rPr lang="en-US" dirty="0"/>
              <a:t>Bureau of School Business Operations (14)</a:t>
            </a:r>
          </a:p>
        </p:txBody>
      </p:sp>
      <p:sp>
        <p:nvSpPr>
          <p:cNvPr id="3" name="Text Placeholder 2">
            <a:extLst>
              <a:ext uri="{FF2B5EF4-FFF2-40B4-BE49-F238E27FC236}">
                <a16:creationId xmlns:a16="http://schemas.microsoft.com/office/drawing/2014/main" id="{85FF999C-1918-4E8B-85CB-8095D3625236}"/>
              </a:ext>
            </a:extLst>
          </p:cNvPr>
          <p:cNvSpPr>
            <a:spLocks noGrp="1"/>
          </p:cNvSpPr>
          <p:nvPr>
            <p:ph type="body" idx="1"/>
          </p:nvPr>
        </p:nvSpPr>
        <p:spPr/>
        <p:txBody>
          <a:bodyPr/>
          <a:lstStyle/>
          <a:p>
            <a:r>
              <a:rPr lang="en-US" dirty="0"/>
              <a:t>Special education finance</a:t>
            </a:r>
          </a:p>
          <a:p>
            <a:pPr lvl="1"/>
            <a:r>
              <a:rPr lang="en-US" dirty="0">
                <a:hlinkClick r:id="rId2"/>
              </a:rPr>
              <a:t>SpecialEducationFinance@iowa.gov</a:t>
            </a:r>
            <a:endParaRPr lang="en-US" dirty="0"/>
          </a:p>
          <a:p>
            <a:r>
              <a:rPr lang="en-US" dirty="0"/>
              <a:t>Transportation for students with specialized transportation needs</a:t>
            </a:r>
          </a:p>
          <a:p>
            <a:pPr lvl="1"/>
            <a:r>
              <a:rPr lang="en-US" dirty="0"/>
              <a:t>Tom Simpson, state director for pupil transportation</a:t>
            </a:r>
          </a:p>
          <a:p>
            <a:pPr lvl="2"/>
            <a:r>
              <a:rPr lang="en-US" dirty="0">
                <a:hlinkClick r:id="rId3"/>
              </a:rPr>
              <a:t>Tom.Simpson@iowa.gov</a:t>
            </a:r>
            <a:endParaRPr lang="en-US" dirty="0"/>
          </a:p>
          <a:p>
            <a:r>
              <a:rPr lang="en-US" dirty="0"/>
              <a:t>School Budget Review Committee</a:t>
            </a:r>
          </a:p>
          <a:p>
            <a:pPr lvl="1"/>
            <a:r>
              <a:rPr lang="en-US" dirty="0"/>
              <a:t>Stephanie </a:t>
            </a:r>
            <a:r>
              <a:rPr lang="en-US" dirty="0" err="1"/>
              <a:t>Edler</a:t>
            </a:r>
            <a:r>
              <a:rPr lang="en-US" dirty="0"/>
              <a:t>, School Budget Review Committee Liaison</a:t>
            </a:r>
          </a:p>
          <a:p>
            <a:pPr lvl="2"/>
            <a:r>
              <a:rPr lang="en-US" dirty="0">
                <a:hlinkClick r:id="rId4"/>
              </a:rPr>
              <a:t>Stephanie.Edler@iowa.gov</a:t>
            </a:r>
            <a:r>
              <a:rPr lang="en-US" dirty="0"/>
              <a:t> </a:t>
            </a:r>
          </a:p>
          <a:p>
            <a:r>
              <a:rPr lang="en-US" dirty="0"/>
              <a:t>School finance</a:t>
            </a:r>
          </a:p>
          <a:p>
            <a:pPr lvl="1"/>
            <a:r>
              <a:rPr lang="en-US" dirty="0"/>
              <a:t>Kassandra Cline, bureau chief</a:t>
            </a:r>
          </a:p>
          <a:p>
            <a:pPr lvl="2"/>
            <a:r>
              <a:rPr lang="en-US" dirty="0">
                <a:hlinkClick r:id="rId5"/>
              </a:rPr>
              <a:t>Kassandra.Cline@iowa.gov</a:t>
            </a:r>
            <a:r>
              <a:rPr lang="en-US" dirty="0"/>
              <a:t> </a:t>
            </a:r>
          </a:p>
        </p:txBody>
      </p:sp>
    </p:spTree>
    <p:extLst>
      <p:ext uri="{BB962C8B-B14F-4D97-AF65-F5344CB8AC3E}">
        <p14:creationId xmlns:p14="http://schemas.microsoft.com/office/powerpoint/2010/main" val="238848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E4FA6-F459-4677-A219-AC7D058CE6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53860" y="2618704"/>
            <a:ext cx="9284279" cy="3085815"/>
          </a:xfrm>
          <a:prstGeom prst="rect">
            <a:avLst/>
          </a:prstGeom>
        </p:spPr>
      </p:pic>
      <p:sp>
        <p:nvSpPr>
          <p:cNvPr id="3" name="Text Placeholder 2">
            <a:extLst>
              <a:ext uri="{FF2B5EF4-FFF2-40B4-BE49-F238E27FC236}">
                <a16:creationId xmlns:a16="http://schemas.microsoft.com/office/drawing/2014/main" id="{94A58A2F-0F53-41A1-959E-9C385F8E1A7E}"/>
              </a:ext>
            </a:extLst>
          </p:cNvPr>
          <p:cNvSpPr>
            <a:spLocks noGrp="1"/>
          </p:cNvSpPr>
          <p:nvPr>
            <p:ph type="body" idx="1"/>
          </p:nvPr>
        </p:nvSpPr>
        <p:spPr/>
        <p:txBody>
          <a:bodyPr/>
          <a:lstStyle/>
          <a:p>
            <a:r>
              <a:rPr lang="en-US" dirty="0"/>
              <a:t>Resource: </a:t>
            </a:r>
            <a:r>
              <a:rPr lang="en-US" sz="2400" u="sng" dirty="0">
                <a:solidFill>
                  <a:schemeClr val="hlink"/>
                </a:solidFill>
                <a:hlinkClick r:id="rId3"/>
              </a:rPr>
              <a:t>Permissive and nonpermissive uses of special education funds</a:t>
            </a:r>
            <a:endParaRPr lang="en-US" sz="2400" dirty="0"/>
          </a:p>
          <a:p>
            <a:pPr marL="114300" indent="0">
              <a:buNone/>
            </a:pPr>
            <a:r>
              <a:rPr lang="en-US" dirty="0"/>
              <a:t> </a:t>
            </a:r>
          </a:p>
        </p:txBody>
      </p:sp>
      <p:sp>
        <p:nvSpPr>
          <p:cNvPr id="2" name="Title 1">
            <a:extLst>
              <a:ext uri="{FF2B5EF4-FFF2-40B4-BE49-F238E27FC236}">
                <a16:creationId xmlns:a16="http://schemas.microsoft.com/office/drawing/2014/main" id="{DF442231-B21F-43BF-A34B-22770DAC0328}"/>
              </a:ext>
            </a:extLst>
          </p:cNvPr>
          <p:cNvSpPr>
            <a:spLocks noGrp="1"/>
          </p:cNvSpPr>
          <p:nvPr>
            <p:ph type="title"/>
          </p:nvPr>
        </p:nvSpPr>
        <p:spPr/>
        <p:txBody>
          <a:bodyPr/>
          <a:lstStyle/>
          <a:p>
            <a:r>
              <a:rPr lang="en-US" dirty="0"/>
              <a:t>Resources: Permissive Uses</a:t>
            </a:r>
          </a:p>
        </p:txBody>
      </p:sp>
    </p:spTree>
    <p:extLst>
      <p:ext uri="{BB962C8B-B14F-4D97-AF65-F5344CB8AC3E}">
        <p14:creationId xmlns:p14="http://schemas.microsoft.com/office/powerpoint/2010/main" val="1407834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Differentiating Programming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 name="Star: 5 Points 3">
            <a:extLst>
              <a:ext uri="{FF2B5EF4-FFF2-40B4-BE49-F238E27FC236}">
                <a16:creationId xmlns:a16="http://schemas.microsoft.com/office/drawing/2014/main" id="{DA797F99-20D1-4B16-A60B-14E7D7227A05}"/>
              </a:ext>
              <a:ext uri="{C183D7F6-B498-43B3-948B-1728B52AA6E4}">
                <adec:decorative xmlns:adec="http://schemas.microsoft.com/office/drawing/2017/decorative" val="1"/>
              </a:ext>
            </a:extLst>
          </p:cNvPr>
          <p:cNvSpPr/>
          <p:nvPr/>
        </p:nvSpPr>
        <p:spPr>
          <a:xfrm>
            <a:off x="11738113" y="6370983"/>
            <a:ext cx="453887" cy="487017"/>
          </a:xfrm>
          <a:prstGeom prst="star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6" name="Google Shape;66;p4"/>
          <p:cNvSpPr txBox="1">
            <a:spLocks noGrp="1"/>
          </p:cNvSpPr>
          <p:nvPr>
            <p:ph type="body" idx="1"/>
          </p:nvPr>
        </p:nvSpPr>
        <p:spPr>
          <a:xfrm>
            <a:off x="689112" y="1460498"/>
            <a:ext cx="10813776" cy="407873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ts val="1800"/>
              <a:buNone/>
            </a:pPr>
            <a:r>
              <a:rPr lang="en-US" sz="2400" b="0" i="0" u="none" strike="noStrike" cap="none" dirty="0">
                <a:solidFill>
                  <a:schemeClr val="dk1"/>
                </a:solidFill>
                <a:latin typeface="Arial"/>
                <a:ea typeface="Arial"/>
                <a:cs typeface="Arial"/>
                <a:sym typeface="Arial"/>
              </a:rPr>
              <a:t>It is critical to differentiate between general education programming, special education programming, or other programs to ensure funds used to support each program are allowable uses.</a:t>
            </a:r>
          </a:p>
          <a:p>
            <a:pPr marL="114300" lvl="0" indent="0" algn="l" rtl="0">
              <a:lnSpc>
                <a:spcPct val="90000"/>
              </a:lnSpc>
              <a:spcBef>
                <a:spcPts val="750"/>
              </a:spcBef>
              <a:spcAft>
                <a:spcPts val="0"/>
              </a:spcAft>
              <a:buSzPts val="1800"/>
              <a:buNone/>
            </a:pPr>
            <a:endParaRPr lang="en-US" sz="2400" dirty="0"/>
          </a:p>
          <a:p>
            <a:pPr marL="114300" indent="0">
              <a:buNone/>
            </a:pPr>
            <a:r>
              <a:rPr lang="en-US" dirty="0"/>
              <a:t>Example: a child without a reading goal in her IEP receives supports from Early Literacy Implementation under Iowa Code section 279.68. The child is not proficient in reading; however, the child’s lack of proficiency is not related to the child’s disability. This is not a special education cost.</a:t>
            </a:r>
          </a:p>
        </p:txBody>
      </p:sp>
      <p:sp>
        <p:nvSpPr>
          <p:cNvPr id="65" name="Google Shape;65;p4"/>
          <p:cNvSpPr txBox="1">
            <a:spLocks noGrp="1"/>
          </p:cNvSpPr>
          <p:nvPr>
            <p:ph type="title"/>
          </p:nvPr>
        </p:nvSpPr>
        <p:spPr>
          <a:xfrm>
            <a:off x="28448" y="2"/>
            <a:ext cx="12191999"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Differentiating Programs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US"/>
              <a:t>Programming Examples</a:t>
            </a:r>
            <a:endParaRPr/>
          </a:p>
        </p:txBody>
      </p:sp>
      <p:sp>
        <p:nvSpPr>
          <p:cNvPr id="73" name="Google Shape;73;p5"/>
          <p:cNvSpPr txBox="1">
            <a:spLocks noGrp="1"/>
          </p:cNvSpPr>
          <p:nvPr>
            <p:ph type="body" idx="1"/>
          </p:nvPr>
        </p:nvSpPr>
        <p:spPr>
          <a:xfrm>
            <a:off x="892799" y="1548641"/>
            <a:ext cx="10515598"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90000"/>
              </a:lnSpc>
              <a:spcBef>
                <a:spcPts val="750"/>
              </a:spcBef>
              <a:spcAft>
                <a:spcPts val="0"/>
              </a:spcAft>
              <a:buClr>
                <a:schemeClr val="dk1"/>
              </a:buClr>
              <a:buSzPts val="1800"/>
              <a:buNone/>
            </a:pPr>
            <a:r>
              <a:rPr lang="en-US" b="0" dirty="0"/>
              <a:t>There are various programs throughout the day in which a student may be engaged for which costs may have different funding sources.</a:t>
            </a:r>
            <a:endParaRPr b="0" dirty="0"/>
          </a:p>
        </p:txBody>
      </p:sp>
      <p:sp>
        <p:nvSpPr>
          <p:cNvPr id="74" name="Google Shape;74;p5"/>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Clr>
                <a:schemeClr val="dk1"/>
              </a:buClr>
              <a:buSzPts val="1800"/>
              <a:buNone/>
            </a:pPr>
            <a:r>
              <a:rPr lang="en-US" b="1" dirty="0"/>
              <a:t>Examples:</a:t>
            </a:r>
            <a:endParaRPr b="1" dirty="0"/>
          </a:p>
          <a:p>
            <a:pPr marL="457200" lvl="0" indent="-342900" algn="l" rtl="0">
              <a:lnSpc>
                <a:spcPct val="90000"/>
              </a:lnSpc>
              <a:spcBef>
                <a:spcPts val="750"/>
              </a:spcBef>
              <a:spcAft>
                <a:spcPts val="0"/>
              </a:spcAft>
              <a:buClr>
                <a:schemeClr val="dk1"/>
              </a:buClr>
              <a:buSzPts val="1800"/>
              <a:buChar char="•"/>
            </a:pPr>
            <a:r>
              <a:rPr lang="en-US" dirty="0"/>
              <a:t>Special education</a:t>
            </a:r>
            <a:endParaRPr dirty="0"/>
          </a:p>
          <a:p>
            <a:pPr marL="457200" lvl="0" indent="-342900" algn="l" rtl="0">
              <a:lnSpc>
                <a:spcPct val="90000"/>
              </a:lnSpc>
              <a:spcBef>
                <a:spcPts val="750"/>
              </a:spcBef>
              <a:spcAft>
                <a:spcPts val="0"/>
              </a:spcAft>
              <a:buClr>
                <a:schemeClr val="dk1"/>
              </a:buClr>
              <a:buSzPts val="1800"/>
              <a:buChar char="•"/>
            </a:pPr>
            <a:r>
              <a:rPr lang="en-US" dirty="0"/>
              <a:t>SWVPP</a:t>
            </a:r>
            <a:endParaRPr dirty="0"/>
          </a:p>
          <a:p>
            <a:pPr marL="457200" lvl="0" indent="-342900" algn="l" rtl="0">
              <a:lnSpc>
                <a:spcPct val="90000"/>
              </a:lnSpc>
              <a:spcBef>
                <a:spcPts val="750"/>
              </a:spcBef>
              <a:spcAft>
                <a:spcPts val="0"/>
              </a:spcAft>
              <a:buClr>
                <a:schemeClr val="dk1"/>
              </a:buClr>
              <a:buSzPts val="1800"/>
              <a:buChar char="•"/>
            </a:pPr>
            <a:r>
              <a:rPr lang="en-US" dirty="0"/>
              <a:t>Head Start</a:t>
            </a:r>
            <a:endParaRPr dirty="0"/>
          </a:p>
          <a:p>
            <a:pPr marL="457200" lvl="0" indent="-342900" algn="l" rtl="0">
              <a:lnSpc>
                <a:spcPct val="90000"/>
              </a:lnSpc>
              <a:spcBef>
                <a:spcPts val="750"/>
              </a:spcBef>
              <a:spcAft>
                <a:spcPts val="0"/>
              </a:spcAft>
              <a:buClr>
                <a:schemeClr val="dk1"/>
              </a:buClr>
              <a:buSzPts val="1800"/>
              <a:buChar char="•"/>
            </a:pPr>
            <a:r>
              <a:rPr lang="en-US" dirty="0"/>
              <a:t>Childcare</a:t>
            </a:r>
            <a:endParaRPr dirty="0"/>
          </a:p>
          <a:p>
            <a:pPr marL="457200" lvl="0" indent="-342900" algn="l" rtl="0">
              <a:lnSpc>
                <a:spcPct val="90000"/>
              </a:lnSpc>
              <a:spcBef>
                <a:spcPts val="750"/>
              </a:spcBef>
              <a:spcAft>
                <a:spcPts val="0"/>
              </a:spcAft>
              <a:buClr>
                <a:schemeClr val="dk1"/>
              </a:buClr>
              <a:buSzPts val="1800"/>
              <a:buChar char="•"/>
            </a:pPr>
            <a:r>
              <a:rPr lang="en-US" dirty="0"/>
              <a:t>Tuition-based preschool</a:t>
            </a:r>
            <a:endParaRPr dirty="0"/>
          </a:p>
        </p:txBody>
      </p:sp>
      <p:sp>
        <p:nvSpPr>
          <p:cNvPr id="75" name="Google Shape;75;p5"/>
          <p:cNvSpPr txBox="1">
            <a:spLocks noGrp="1"/>
          </p:cNvSpPr>
          <p:nvPr>
            <p:ph type="body" idx="4"/>
          </p:nvPr>
        </p:nvSpPr>
        <p:spPr>
          <a:xfrm>
            <a:off x="6225209" y="2728497"/>
            <a:ext cx="5183188" cy="368458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750"/>
              </a:spcBef>
              <a:spcAft>
                <a:spcPts val="0"/>
              </a:spcAft>
              <a:buClr>
                <a:schemeClr val="dk1"/>
              </a:buClr>
              <a:buSzPts val="1800"/>
              <a:buChar char="•"/>
            </a:pPr>
            <a:r>
              <a:rPr lang="en-US"/>
              <a:t>Alternative school programming</a:t>
            </a:r>
            <a:endParaRPr/>
          </a:p>
          <a:p>
            <a:pPr marL="457200" lvl="0" indent="-342900" algn="l" rtl="0">
              <a:lnSpc>
                <a:spcPct val="90000"/>
              </a:lnSpc>
              <a:spcBef>
                <a:spcPts val="750"/>
              </a:spcBef>
              <a:spcAft>
                <a:spcPts val="0"/>
              </a:spcAft>
              <a:buClr>
                <a:schemeClr val="dk1"/>
              </a:buClr>
              <a:buSzPts val="1800"/>
              <a:buChar char="•"/>
            </a:pPr>
            <a:r>
              <a:rPr lang="en-US"/>
              <a:t>EL programming</a:t>
            </a:r>
            <a:endParaRPr/>
          </a:p>
          <a:p>
            <a:pPr marL="457200" lvl="0" indent="-342900" algn="l" rtl="0">
              <a:lnSpc>
                <a:spcPct val="90000"/>
              </a:lnSpc>
              <a:spcBef>
                <a:spcPts val="750"/>
              </a:spcBef>
              <a:spcAft>
                <a:spcPts val="0"/>
              </a:spcAft>
              <a:buClr>
                <a:schemeClr val="dk1"/>
              </a:buClr>
              <a:buSzPts val="1800"/>
              <a:buChar char="•"/>
            </a:pPr>
            <a:r>
              <a:rPr lang="en-US"/>
              <a:t>Title programming</a:t>
            </a:r>
            <a:endParaRPr/>
          </a:p>
          <a:p>
            <a:pPr marL="457200" lvl="0" indent="-342900" algn="l" rtl="0">
              <a:lnSpc>
                <a:spcPct val="90000"/>
              </a:lnSpc>
              <a:spcBef>
                <a:spcPts val="750"/>
              </a:spcBef>
              <a:spcAft>
                <a:spcPts val="0"/>
              </a:spcAft>
              <a:buClr>
                <a:schemeClr val="dk1"/>
              </a:buClr>
              <a:buSzPts val="1800"/>
              <a:buChar char="•"/>
            </a:pPr>
            <a:r>
              <a:rPr lang="en-US"/>
              <a:t>TAG programming</a:t>
            </a:r>
            <a:endParaRPr/>
          </a:p>
          <a:p>
            <a:pPr marL="457200" lvl="0" indent="-342900" algn="l" rtl="0">
              <a:lnSpc>
                <a:spcPct val="90000"/>
              </a:lnSpc>
              <a:spcBef>
                <a:spcPts val="750"/>
              </a:spcBef>
              <a:spcAft>
                <a:spcPts val="0"/>
              </a:spcAft>
              <a:buClr>
                <a:schemeClr val="dk1"/>
              </a:buClr>
              <a:buSzPts val="1800"/>
              <a:buChar char="•"/>
            </a:pPr>
            <a:r>
              <a:rPr lang="en-US"/>
              <a:t>Co-curricular/extracurricular programming</a:t>
            </a:r>
            <a:endParaRPr/>
          </a:p>
          <a:p>
            <a:pPr marL="457200" lvl="0" indent="-228600" algn="l" rtl="0">
              <a:lnSpc>
                <a:spcPct val="90000"/>
              </a:lnSpc>
              <a:spcBef>
                <a:spcPts val="750"/>
              </a:spcBef>
              <a:spcAft>
                <a:spcPts val="0"/>
              </a:spcAft>
              <a:buClr>
                <a:schemeClr val="dk1"/>
              </a:buClr>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Recent Question: Verifying Appropriate Costs</a:t>
            </a:r>
            <a:endParaRPr dirty="0"/>
          </a:p>
        </p:txBody>
      </p:sp>
      <p:sp>
        <p:nvSpPr>
          <p:cNvPr id="358" name="Google Shape;358;p39"/>
          <p:cNvSpPr txBox="1">
            <a:spLocks noGrp="1"/>
          </p:cNvSpPr>
          <p:nvPr>
            <p:ph type="body" idx="1"/>
          </p:nvPr>
        </p:nvSpPr>
        <p:spPr>
          <a:xfrm>
            <a:off x="689112" y="1460499"/>
            <a:ext cx="11502888" cy="3459370"/>
          </a:xfrm>
          <a:prstGeom prst="rect">
            <a:avLst/>
          </a:prstGeom>
          <a:noFill/>
          <a:ln>
            <a:noFill/>
          </a:ln>
        </p:spPr>
        <p:txBody>
          <a:bodyPr spcFirstLastPara="1" wrap="square" lIns="91425" tIns="45700" rIns="91425" bIns="45700" anchor="t" anchorCtr="0">
            <a:normAutofit fontScale="92500"/>
          </a:bodyPr>
          <a:lstStyle/>
          <a:p>
            <a:pPr lvl="0" indent="-228600">
              <a:buNone/>
            </a:pPr>
            <a:r>
              <a:rPr lang="en-US" sz="2400" dirty="0"/>
              <a:t>What can be done throughout the year to ensure only allowable costs are charged to the special education program?</a:t>
            </a:r>
          </a:p>
          <a:p>
            <a:pPr marL="571500" lvl="0">
              <a:buFont typeface="arial" panose="020B0604020202020204" pitchFamily="34" charset="0"/>
              <a:buChar char="•"/>
            </a:pPr>
            <a:r>
              <a:rPr lang="en-US" sz="2400" i="1" dirty="0"/>
              <a:t>Proactive Check: </a:t>
            </a:r>
          </a:p>
          <a:p>
            <a:pPr marL="1028700" lvl="1">
              <a:buFont typeface="arial" panose="020B0604020202020204" pitchFamily="34" charset="0"/>
              <a:buChar char="•"/>
            </a:pPr>
            <a:r>
              <a:rPr lang="en-US" sz="2100" dirty="0"/>
              <a:t>Ensure staff who are coding and/or approving SE expenditures know how to verify it is an appropriate cost to the special education program, special education support services funding (i.e.,10% retained), or another source. </a:t>
            </a:r>
          </a:p>
          <a:p>
            <a:pPr marL="571500" lvl="0">
              <a:buFont typeface="arial" panose="020B0604020202020204" pitchFamily="34" charset="0"/>
              <a:buChar char="•"/>
            </a:pPr>
            <a:r>
              <a:rPr lang="en-US" sz="2400" i="1" dirty="0"/>
              <a:t>Reactive Check:</a:t>
            </a:r>
            <a:r>
              <a:rPr lang="en-US" sz="2400" dirty="0"/>
              <a:t> </a:t>
            </a:r>
          </a:p>
          <a:p>
            <a:pPr marL="1028700" lvl="1">
              <a:buFont typeface="arial" panose="020B0604020202020204" pitchFamily="34" charset="0"/>
              <a:buChar char="•"/>
            </a:pPr>
            <a:r>
              <a:rPr lang="en-US" sz="2100" dirty="0"/>
              <a:t>Ensure there is a process to incrementally review expenditures coded to special education.</a:t>
            </a:r>
          </a:p>
          <a:p>
            <a:pPr marL="1028700" lvl="1">
              <a:buFont typeface="arial" panose="020B0604020202020204" pitchFamily="34" charset="0"/>
              <a:buChar char="•"/>
            </a:pPr>
            <a:r>
              <a:rPr lang="en-US" sz="2100" dirty="0"/>
              <a:t>Conduct throughout the year and at the end of the year to verify only allowable costs were charged and that district policy and processes for verification and approval were followed.</a:t>
            </a:r>
            <a:endParaRPr dirty="0"/>
          </a:p>
        </p:txBody>
      </p:sp>
    </p:spTree>
    <p:extLst>
      <p:ext uri="{BB962C8B-B14F-4D97-AF65-F5344CB8AC3E}">
        <p14:creationId xmlns:p14="http://schemas.microsoft.com/office/powerpoint/2010/main" val="1188660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Rectangle 1">
            <a:extLst>
              <a:ext uri="{FF2B5EF4-FFF2-40B4-BE49-F238E27FC236}">
                <a16:creationId xmlns:a16="http://schemas.microsoft.com/office/drawing/2014/main" id="{44EF7035-DCF1-4AE7-BB59-EC34080A748B}"/>
              </a:ext>
            </a:extLst>
          </p:cNvPr>
          <p:cNvSpPr/>
          <p:nvPr/>
        </p:nvSpPr>
        <p:spPr>
          <a:xfrm>
            <a:off x="0" y="4888992"/>
            <a:ext cx="12192000" cy="142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tx1"/>
                </a:solidFill>
              </a:rPr>
              <a:t>Lesson Learned:</a:t>
            </a:r>
            <a:r>
              <a:rPr lang="en-US" sz="1800" dirty="0">
                <a:solidFill>
                  <a:schemeClr val="tx1"/>
                </a:solidFill>
              </a:rPr>
              <a:t> Ensure time and effort is tracked for hourly employees who stray from their regular schedule. </a:t>
            </a:r>
          </a:p>
          <a:p>
            <a:pPr algn="ctr"/>
            <a:r>
              <a:rPr lang="en-US" sz="1800" b="1" dirty="0">
                <a:solidFill>
                  <a:schemeClr val="tx1"/>
                </a:solidFill>
              </a:rPr>
              <a:t>Example</a:t>
            </a:r>
            <a:r>
              <a:rPr lang="en-US" sz="1800" dirty="0">
                <a:solidFill>
                  <a:schemeClr val="tx1"/>
                </a:solidFill>
              </a:rPr>
              <a:t>: 1:1 SE paraeducator whose assigned student doesn’t attend school that day.</a:t>
            </a:r>
          </a:p>
        </p:txBody>
      </p:sp>
      <p:sp>
        <p:nvSpPr>
          <p:cNvPr id="88" name="Google Shape;88;p58"/>
          <p:cNvSpPr txBox="1">
            <a:spLocks noGrp="1"/>
          </p:cNvSpPr>
          <p:nvPr>
            <p:ph type="body" idx="2"/>
          </p:nvPr>
        </p:nvSpPr>
        <p:spPr>
          <a:xfrm>
            <a:off x="892797" y="1636969"/>
            <a:ext cx="8661665" cy="211289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ts val="1800"/>
              <a:buNone/>
            </a:pPr>
            <a:r>
              <a:rPr lang="en-US" dirty="0"/>
              <a:t>Tracking Hourly Employees</a:t>
            </a:r>
            <a:endParaRPr dirty="0"/>
          </a:p>
          <a:p>
            <a:pPr marL="457200" lvl="0" indent="-342900" algn="l" rtl="0">
              <a:lnSpc>
                <a:spcPct val="90000"/>
              </a:lnSpc>
              <a:spcBef>
                <a:spcPts val="750"/>
              </a:spcBef>
              <a:spcAft>
                <a:spcPts val="0"/>
              </a:spcAft>
              <a:buClr>
                <a:schemeClr val="dk1"/>
              </a:buClr>
              <a:buSzPts val="1800"/>
              <a:buChar char="•"/>
            </a:pPr>
            <a:r>
              <a:rPr lang="en-US" dirty="0"/>
              <a:t>Initial scheduled assignment</a:t>
            </a:r>
            <a:endParaRPr dirty="0"/>
          </a:p>
          <a:p>
            <a:pPr marL="457200" lvl="0" indent="-342900" algn="l" rtl="0">
              <a:lnSpc>
                <a:spcPct val="90000"/>
              </a:lnSpc>
              <a:spcBef>
                <a:spcPts val="750"/>
              </a:spcBef>
              <a:spcAft>
                <a:spcPts val="0"/>
              </a:spcAft>
              <a:buClr>
                <a:schemeClr val="dk1"/>
              </a:buClr>
              <a:buSzPts val="1800"/>
              <a:buChar char="•"/>
            </a:pPr>
            <a:r>
              <a:rPr lang="en-US" dirty="0"/>
              <a:t>Identify students enrolled in classroom</a:t>
            </a:r>
            <a:endParaRPr dirty="0"/>
          </a:p>
          <a:p>
            <a:pPr marL="457200" lvl="0" indent="-342900" algn="l" rtl="0">
              <a:lnSpc>
                <a:spcPct val="90000"/>
              </a:lnSpc>
              <a:spcBef>
                <a:spcPts val="750"/>
              </a:spcBef>
              <a:spcAft>
                <a:spcPts val="0"/>
              </a:spcAft>
              <a:buClr>
                <a:schemeClr val="dk1"/>
              </a:buClr>
              <a:buSzPts val="1800"/>
              <a:buChar char="•"/>
            </a:pPr>
            <a:r>
              <a:rPr lang="en-US" dirty="0"/>
              <a:t>Weekly or bi-weekly timecard</a:t>
            </a:r>
            <a:endParaRPr dirty="0"/>
          </a:p>
        </p:txBody>
      </p:sp>
      <p:sp>
        <p:nvSpPr>
          <p:cNvPr id="86" name="Google Shape;86;p58"/>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US"/>
              <a:t>Time &amp; Effort Documentation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4" name="Google Shape;104;p12"/>
          <p:cNvSpPr txBox="1"/>
          <p:nvPr/>
        </p:nvSpPr>
        <p:spPr>
          <a:xfrm>
            <a:off x="6096000" y="2728498"/>
            <a:ext cx="6096000" cy="4135506"/>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t" anchorCtr="0">
            <a:normAutofit/>
          </a:bodyPr>
          <a:lstStyle/>
          <a:p>
            <a:pPr marL="114300" marR="0" lvl="0" indent="0" algn="l" rtl="0">
              <a:lnSpc>
                <a:spcPct val="90000"/>
              </a:lnSpc>
              <a:spcBef>
                <a:spcPts val="750"/>
              </a:spcBef>
              <a:spcAft>
                <a:spcPts val="0"/>
              </a:spcAft>
              <a:buClr>
                <a:schemeClr val="dk1"/>
              </a:buClr>
              <a:buSzPts val="1800"/>
              <a:buFont typeface="Arial"/>
              <a:buNone/>
            </a:pPr>
            <a:r>
              <a:rPr lang="en-US" sz="2100" b="0" i="0" u="none" strike="noStrike" cap="none" dirty="0">
                <a:solidFill>
                  <a:schemeClr val="tx1"/>
                </a:solidFill>
                <a:latin typeface="Arial"/>
                <a:ea typeface="Arial"/>
                <a:cs typeface="Arial"/>
                <a:sym typeface="Arial"/>
              </a:rPr>
              <a:t>Tips: </a:t>
            </a:r>
            <a:r>
              <a:rPr lang="en-US" sz="2100" b="1" i="0" u="none" strike="noStrike" cap="none" dirty="0">
                <a:solidFill>
                  <a:schemeClr val="tx1"/>
                </a:solidFill>
                <a:latin typeface="Arial"/>
                <a:ea typeface="Arial"/>
                <a:cs typeface="Arial"/>
                <a:sym typeface="Arial"/>
              </a:rPr>
              <a:t>Internal Controls</a:t>
            </a:r>
            <a:endParaRPr dirty="0">
              <a:solidFill>
                <a:schemeClr val="tx1"/>
              </a:solidFill>
            </a:endParaRPr>
          </a:p>
          <a:p>
            <a:pPr marL="114300" marR="0" lvl="0" indent="0" algn="l" rtl="0">
              <a:lnSpc>
                <a:spcPct val="90000"/>
              </a:lnSpc>
              <a:spcBef>
                <a:spcPts val="750"/>
              </a:spcBef>
              <a:spcAft>
                <a:spcPts val="0"/>
              </a:spcAft>
              <a:buClr>
                <a:schemeClr val="dk1"/>
              </a:buClr>
              <a:buSzPts val="1800"/>
              <a:buFont typeface="Arial"/>
              <a:buNone/>
            </a:pPr>
            <a:r>
              <a:rPr lang="en-US" sz="2100" b="0" i="0" u="none" strike="noStrike" cap="none" dirty="0">
                <a:solidFill>
                  <a:schemeClr val="tx1"/>
                </a:solidFill>
                <a:latin typeface="Arial"/>
                <a:ea typeface="Arial"/>
                <a:cs typeface="Arial"/>
                <a:sym typeface="Arial"/>
              </a:rPr>
              <a:t>Support the process through a system of internal controls which provide reasonable assurance that charges are accurate, allowable, and properly allocated.</a:t>
            </a:r>
            <a:endParaRPr dirty="0">
              <a:solidFill>
                <a:schemeClr val="tx1"/>
              </a:solidFill>
            </a:endParaRPr>
          </a:p>
          <a:p>
            <a:pPr marL="914400" marR="0" lvl="1" indent="-34290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tx1"/>
                </a:solidFill>
                <a:latin typeface="Arial"/>
                <a:ea typeface="Arial"/>
                <a:cs typeface="Arial"/>
                <a:sym typeface="Arial"/>
              </a:rPr>
              <a:t>Develop written procedures</a:t>
            </a:r>
            <a:endParaRPr dirty="0">
              <a:solidFill>
                <a:schemeClr val="tx1"/>
              </a:solidFill>
            </a:endParaRPr>
          </a:p>
          <a:p>
            <a:pPr marL="914400" marR="0" lvl="1" indent="-34290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tx1"/>
                </a:solidFill>
                <a:latin typeface="Arial"/>
                <a:ea typeface="Arial"/>
                <a:cs typeface="Arial"/>
                <a:sym typeface="Arial"/>
              </a:rPr>
              <a:t>Verify incrementally and ongoing that written procedures are followed.</a:t>
            </a:r>
          </a:p>
          <a:p>
            <a:pPr marL="914400" marR="0" lvl="1" indent="-342900" algn="l" rtl="0">
              <a:lnSpc>
                <a:spcPct val="90000"/>
              </a:lnSpc>
              <a:spcBef>
                <a:spcPts val="375"/>
              </a:spcBef>
              <a:spcAft>
                <a:spcPts val="0"/>
              </a:spcAft>
              <a:buClr>
                <a:schemeClr val="dk1"/>
              </a:buClr>
              <a:buSzPts val="1800"/>
              <a:buFont typeface="Arial"/>
              <a:buChar char="•"/>
            </a:pPr>
            <a:r>
              <a:rPr lang="en-US" sz="1800" dirty="0">
                <a:solidFill>
                  <a:schemeClr val="tx1"/>
                </a:solidFill>
              </a:rPr>
              <a:t>Documentation should reflect implementation of process.</a:t>
            </a:r>
            <a:endParaRPr dirty="0">
              <a:solidFill>
                <a:schemeClr val="tx1"/>
              </a:solidFill>
            </a:endParaRPr>
          </a:p>
          <a:p>
            <a:pPr marL="114300" marR="0" lvl="0" indent="0" algn="l" rtl="0">
              <a:lnSpc>
                <a:spcPct val="90000"/>
              </a:lnSpc>
              <a:spcBef>
                <a:spcPts val="750"/>
              </a:spcBef>
              <a:spcAft>
                <a:spcPts val="0"/>
              </a:spcAft>
              <a:buClr>
                <a:schemeClr val="dk1"/>
              </a:buClr>
              <a:buSzPts val="1800"/>
              <a:buFont typeface="Arial"/>
              <a:buNone/>
            </a:pPr>
            <a:endParaRPr sz="2100" b="0" i="0" u="none" strike="noStrike" cap="none" dirty="0">
              <a:solidFill>
                <a:schemeClr val="tx1"/>
              </a:solidFill>
              <a:latin typeface="Arial"/>
              <a:ea typeface="Arial"/>
              <a:cs typeface="Arial"/>
              <a:sym typeface="Arial"/>
            </a:endParaRPr>
          </a:p>
        </p:txBody>
      </p:sp>
      <p:sp>
        <p:nvSpPr>
          <p:cNvPr id="103" name="Google Shape;103;p12"/>
          <p:cNvSpPr txBox="1"/>
          <p:nvPr/>
        </p:nvSpPr>
        <p:spPr>
          <a:xfrm>
            <a:off x="717740" y="1473950"/>
            <a:ext cx="5183188" cy="2378556"/>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750"/>
              </a:spcBef>
              <a:spcAft>
                <a:spcPts val="0"/>
              </a:spcAft>
              <a:buClr>
                <a:schemeClr val="dk1"/>
              </a:buClr>
              <a:buSzPts val="1800"/>
              <a:buFont typeface="Arial"/>
              <a:buNone/>
            </a:pPr>
            <a:r>
              <a:rPr lang="en-US" sz="2100" b="0" i="0" u="none" strike="noStrike" cap="none" dirty="0">
                <a:solidFill>
                  <a:schemeClr val="dk1"/>
                </a:solidFill>
                <a:latin typeface="Arial"/>
                <a:ea typeface="Arial"/>
                <a:cs typeface="Arial"/>
                <a:sym typeface="Arial"/>
              </a:rPr>
              <a:t>Documentation</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2100" b="0" i="0" u="none" strike="noStrike" cap="none" dirty="0">
                <a:solidFill>
                  <a:schemeClr val="dk1"/>
                </a:solidFill>
                <a:latin typeface="Arial"/>
                <a:ea typeface="Arial"/>
                <a:cs typeface="Arial"/>
                <a:sym typeface="Arial"/>
              </a:rPr>
              <a:t>Incorporate into official records</a:t>
            </a:r>
            <a:endParaRPr dirty="0"/>
          </a:p>
          <a:p>
            <a:pPr marL="914400" marR="0" lvl="1" indent="-34290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Payroll records</a:t>
            </a:r>
            <a:endParaRPr dirty="0"/>
          </a:p>
          <a:p>
            <a:pPr marL="914400" marR="0" lvl="1" indent="-34290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Position assignments</a:t>
            </a:r>
            <a:endParaRPr dirty="0"/>
          </a:p>
          <a:p>
            <a:pPr marL="914400" marR="0" lvl="1" indent="-342900" algn="l" rtl="0">
              <a:lnSpc>
                <a:spcPct val="90000"/>
              </a:lnSpc>
              <a:spcBef>
                <a:spcPts val="375"/>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Student records</a:t>
            </a:r>
            <a:endParaRPr dirty="0"/>
          </a:p>
        </p:txBody>
      </p:sp>
      <p:sp>
        <p:nvSpPr>
          <p:cNvPr id="101" name="Google Shape;101;p12"/>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US"/>
              <a:t>Time &amp; Effort Documentation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Differentiating Programs</a:t>
            </a:r>
            <a:endParaRPr dirty="0"/>
          </a:p>
        </p:txBody>
      </p:sp>
      <p:sp>
        <p:nvSpPr>
          <p:cNvPr id="123" name="Google Shape;123;p60"/>
          <p:cNvSpPr txBox="1">
            <a:spLocks noGrp="1"/>
          </p:cNvSpPr>
          <p:nvPr>
            <p:ph type="body" idx="1"/>
          </p:nvPr>
        </p:nvSpPr>
        <p:spPr>
          <a:xfrm>
            <a:off x="689112" y="873457"/>
            <a:ext cx="10813776" cy="3887079"/>
          </a:xfrm>
          <a:prstGeom prst="rect">
            <a:avLst/>
          </a:prstGeom>
          <a:noFill/>
          <a:ln>
            <a:noFill/>
          </a:ln>
        </p:spPr>
        <p:txBody>
          <a:bodyPr spcFirstLastPara="1" wrap="square" lIns="91425" tIns="45700" rIns="91425" bIns="45700" anchor="t" anchorCtr="0">
            <a:normAutofit/>
          </a:bodyPr>
          <a:lstStyle/>
          <a:p>
            <a:pPr marL="571500" lvl="1" indent="0" algn="l" rtl="0">
              <a:lnSpc>
                <a:spcPct val="90000"/>
              </a:lnSpc>
              <a:spcBef>
                <a:spcPts val="375"/>
              </a:spcBef>
              <a:spcAft>
                <a:spcPts val="0"/>
              </a:spcAft>
              <a:buSzPts val="1800"/>
              <a:buNone/>
            </a:pPr>
            <a:r>
              <a:rPr lang="en-US" dirty="0"/>
              <a:t>Identify all of the funding sources that could be used to fund costs related to a student that is involved in the programming below.</a:t>
            </a:r>
            <a:endParaRPr dirty="0"/>
          </a:p>
          <a:p>
            <a:pPr lvl="1"/>
            <a:r>
              <a:rPr lang="en-US" dirty="0"/>
              <a:t>Student is a level 2 special education student.</a:t>
            </a:r>
            <a:endParaRPr dirty="0"/>
          </a:p>
          <a:p>
            <a:pPr lvl="1"/>
            <a:r>
              <a:rPr lang="en-US" dirty="0"/>
              <a:t>Student is transported in the morning by the district.</a:t>
            </a:r>
            <a:endParaRPr dirty="0"/>
          </a:p>
          <a:p>
            <a:pPr lvl="1"/>
            <a:r>
              <a:rPr lang="en-US" dirty="0"/>
              <a:t>Student attends Head Start programming in the morning before breakfast.</a:t>
            </a:r>
            <a:endParaRPr dirty="0"/>
          </a:p>
          <a:p>
            <a:pPr lvl="1"/>
            <a:r>
              <a:rPr lang="en-US" dirty="0"/>
              <a:t>Student leaves to go to breakfast.</a:t>
            </a:r>
            <a:endParaRPr dirty="0"/>
          </a:p>
          <a:p>
            <a:pPr lvl="1"/>
            <a:r>
              <a:rPr lang="en-US" dirty="0"/>
              <a:t>Student spends the remainder of the morning in the SWVPP, during which the student has a one-on-one para to support behavioral challenges.</a:t>
            </a:r>
            <a:endParaRPr dirty="0"/>
          </a:p>
          <a:p>
            <a:pPr lvl="1"/>
            <a:r>
              <a:rPr lang="en-US" dirty="0"/>
              <a:t>Student leaves to go to lunch.</a:t>
            </a:r>
            <a:endParaRPr dirty="0"/>
          </a:p>
          <a:p>
            <a:pPr lvl="1"/>
            <a:r>
              <a:rPr lang="en-US" dirty="0"/>
              <a:t>Student spends the afternoon first engaged in receiving individualized writing supports to which the student is entitled to pursuant to the IEP.</a:t>
            </a:r>
            <a:endParaRPr dirty="0"/>
          </a:p>
          <a:p>
            <a:pPr lvl="1"/>
            <a:r>
              <a:rPr lang="en-US" dirty="0"/>
              <a:t>Student spends the remainder of the afternoon in childcare.</a:t>
            </a:r>
            <a:endParaRPr dirty="0"/>
          </a:p>
          <a:p>
            <a:pPr lvl="1"/>
            <a:r>
              <a:rPr lang="en-US" dirty="0"/>
              <a:t>Student is transported home by the district in the afternoon.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Apply Your Knowledge: Group Activity</a:t>
            </a:r>
            <a:endParaRPr/>
          </a:p>
        </p:txBody>
      </p:sp>
      <p:sp>
        <p:nvSpPr>
          <p:cNvPr id="129" name="Google Shape;129;p15"/>
          <p:cNvSpPr txBox="1">
            <a:spLocks noGrp="1"/>
          </p:cNvSpPr>
          <p:nvPr>
            <p:ph type="body" idx="1"/>
          </p:nvPr>
        </p:nvSpPr>
        <p:spPr>
          <a:xfrm>
            <a:off x="689112" y="873457"/>
            <a:ext cx="10813776" cy="5984543"/>
          </a:xfrm>
          <a:prstGeom prst="rect">
            <a:avLst/>
          </a:prstGeom>
          <a:noFill/>
          <a:ln>
            <a:noFill/>
          </a:ln>
        </p:spPr>
        <p:txBody>
          <a:bodyPr spcFirstLastPara="1" wrap="square" lIns="91425" tIns="45700" rIns="91425" bIns="45700" anchor="t" anchorCtr="0">
            <a:normAutofit/>
          </a:bodyPr>
          <a:lstStyle/>
          <a:p>
            <a:pPr marL="571500" lvl="1" indent="0" algn="l" rtl="0">
              <a:lnSpc>
                <a:spcPct val="90000"/>
              </a:lnSpc>
              <a:spcBef>
                <a:spcPts val="375"/>
              </a:spcBef>
              <a:spcAft>
                <a:spcPts val="0"/>
              </a:spcAft>
              <a:buSzPts val="1800"/>
              <a:buNone/>
            </a:pPr>
            <a:r>
              <a:rPr lang="en-US" dirty="0"/>
              <a:t>Identify all of the funding sources that could be used to fund costs related to a student that is involved in the programming below.</a:t>
            </a:r>
            <a:endParaRPr dirty="0"/>
          </a:p>
          <a:p>
            <a:pPr lvl="1"/>
            <a:r>
              <a:rPr lang="en-US" dirty="0"/>
              <a:t>Student is a level 2 </a:t>
            </a:r>
            <a:r>
              <a:rPr lang="en-US" dirty="0">
                <a:highlight>
                  <a:srgbClr val="FFFF00"/>
                </a:highlight>
              </a:rPr>
              <a:t>special education </a:t>
            </a:r>
            <a:r>
              <a:rPr lang="en-US" dirty="0"/>
              <a:t>student.</a:t>
            </a:r>
            <a:endParaRPr dirty="0"/>
          </a:p>
          <a:p>
            <a:pPr lvl="1"/>
            <a:r>
              <a:rPr lang="en-US" dirty="0"/>
              <a:t>Student is </a:t>
            </a:r>
            <a:r>
              <a:rPr lang="en-US" dirty="0">
                <a:solidFill>
                  <a:srgbClr val="D8D8D8"/>
                </a:solidFill>
                <a:highlight>
                  <a:srgbClr val="808000"/>
                </a:highlight>
              </a:rPr>
              <a:t>transported</a:t>
            </a:r>
            <a:r>
              <a:rPr lang="en-US" dirty="0"/>
              <a:t> in the morning by the district.</a:t>
            </a:r>
            <a:endParaRPr dirty="0"/>
          </a:p>
          <a:p>
            <a:pPr lvl="1"/>
            <a:r>
              <a:rPr lang="en-US" dirty="0"/>
              <a:t>Student attends </a:t>
            </a:r>
            <a:r>
              <a:rPr lang="en-US" dirty="0">
                <a:highlight>
                  <a:srgbClr val="00FFFF"/>
                </a:highlight>
              </a:rPr>
              <a:t>Head Start programming </a:t>
            </a:r>
            <a:r>
              <a:rPr lang="en-US" dirty="0"/>
              <a:t>in the morning before breakfast.</a:t>
            </a:r>
            <a:endParaRPr dirty="0"/>
          </a:p>
          <a:p>
            <a:pPr lvl="1"/>
            <a:r>
              <a:rPr lang="en-US" dirty="0"/>
              <a:t>Student leaves to go to </a:t>
            </a:r>
            <a:r>
              <a:rPr lang="en-US" dirty="0">
                <a:highlight>
                  <a:srgbClr val="FF00FF"/>
                </a:highlight>
              </a:rPr>
              <a:t>breakfast</a:t>
            </a:r>
            <a:r>
              <a:rPr lang="en-US" dirty="0"/>
              <a:t>.</a:t>
            </a:r>
            <a:endParaRPr dirty="0"/>
          </a:p>
          <a:p>
            <a:pPr lvl="1"/>
            <a:r>
              <a:rPr lang="en-US" dirty="0"/>
              <a:t>Student spends the remainder of the morning in the </a:t>
            </a:r>
            <a:r>
              <a:rPr lang="en-US" dirty="0">
                <a:solidFill>
                  <a:srgbClr val="FFFF00"/>
                </a:solidFill>
                <a:highlight>
                  <a:srgbClr val="0000FF"/>
                </a:highlight>
              </a:rPr>
              <a:t>SWVPP</a:t>
            </a:r>
            <a:r>
              <a:rPr lang="en-US" dirty="0"/>
              <a:t>, during which the student has </a:t>
            </a:r>
            <a:r>
              <a:rPr lang="en-US" dirty="0">
                <a:highlight>
                  <a:srgbClr val="FFFF00"/>
                </a:highlight>
              </a:rPr>
              <a:t>a one-on-one para to support behavioral challenges</a:t>
            </a:r>
            <a:r>
              <a:rPr lang="en-US" dirty="0"/>
              <a:t>.</a:t>
            </a:r>
            <a:endParaRPr dirty="0"/>
          </a:p>
          <a:p>
            <a:pPr lvl="1"/>
            <a:r>
              <a:rPr lang="en-US" dirty="0"/>
              <a:t>Student leaves to go to </a:t>
            </a:r>
            <a:r>
              <a:rPr lang="en-US" dirty="0">
                <a:highlight>
                  <a:srgbClr val="FF00FF"/>
                </a:highlight>
              </a:rPr>
              <a:t>lunch</a:t>
            </a:r>
            <a:r>
              <a:rPr lang="en-US" dirty="0"/>
              <a:t>.</a:t>
            </a:r>
            <a:endParaRPr dirty="0"/>
          </a:p>
          <a:p>
            <a:pPr lvl="1"/>
            <a:r>
              <a:rPr lang="en-US" dirty="0"/>
              <a:t>Student spends the afternoon first engaged in receiving </a:t>
            </a:r>
            <a:r>
              <a:rPr lang="en-US" dirty="0">
                <a:highlight>
                  <a:srgbClr val="FFFF00"/>
                </a:highlight>
              </a:rPr>
              <a:t>individualized writing supports </a:t>
            </a:r>
            <a:r>
              <a:rPr lang="en-US" dirty="0"/>
              <a:t>to which the student is entitled to pursuant to the IEP.</a:t>
            </a:r>
            <a:endParaRPr dirty="0"/>
          </a:p>
          <a:p>
            <a:pPr lvl="1"/>
            <a:r>
              <a:rPr lang="en-US" dirty="0"/>
              <a:t>Student spends the remainder of the afternoon in </a:t>
            </a:r>
            <a:r>
              <a:rPr lang="en-US" dirty="0">
                <a:highlight>
                  <a:srgbClr val="00FF00"/>
                </a:highlight>
              </a:rPr>
              <a:t>childcare</a:t>
            </a:r>
            <a:r>
              <a:rPr lang="en-US" dirty="0"/>
              <a:t>.</a:t>
            </a:r>
            <a:endParaRPr dirty="0"/>
          </a:p>
          <a:p>
            <a:pPr lvl="1"/>
            <a:r>
              <a:rPr lang="en-US" dirty="0"/>
              <a:t>Student is </a:t>
            </a:r>
            <a:r>
              <a:rPr lang="en-US" dirty="0">
                <a:solidFill>
                  <a:srgbClr val="D8D8D8"/>
                </a:solidFill>
                <a:highlight>
                  <a:srgbClr val="808000"/>
                </a:highlight>
              </a:rPr>
              <a:t>transported</a:t>
            </a:r>
            <a:r>
              <a:rPr lang="en-US" dirty="0"/>
              <a:t> home by the district in the afternoon.</a:t>
            </a:r>
            <a:endParaRPr dirty="0"/>
          </a:p>
          <a:p>
            <a:pPr marL="914400" lvl="1" indent="-342900" algn="l" rtl="0">
              <a:lnSpc>
                <a:spcPct val="90000"/>
              </a:lnSpc>
              <a:spcBef>
                <a:spcPts val="375"/>
              </a:spcBef>
              <a:spcAft>
                <a:spcPts val="0"/>
              </a:spcAft>
              <a:buSzPts val="1800"/>
              <a:buChar char="•"/>
            </a:pPr>
            <a:r>
              <a:rPr lang="en-US" b="1" dirty="0"/>
              <a:t>Answers:</a:t>
            </a:r>
            <a:endParaRPr dirty="0"/>
          </a:p>
          <a:p>
            <a:pPr marL="1371600" lvl="2" indent="-342900" algn="l" rtl="0">
              <a:lnSpc>
                <a:spcPct val="90000"/>
              </a:lnSpc>
              <a:spcBef>
                <a:spcPts val="375"/>
              </a:spcBef>
              <a:spcAft>
                <a:spcPts val="0"/>
              </a:spcAft>
              <a:buSzPts val="1800"/>
              <a:buChar char="•"/>
            </a:pPr>
            <a:r>
              <a:rPr lang="en-US" dirty="0">
                <a:highlight>
                  <a:srgbClr val="FFFF00"/>
                </a:highlight>
              </a:rPr>
              <a:t>Special education</a:t>
            </a:r>
            <a:endParaRPr dirty="0">
              <a:highlight>
                <a:srgbClr val="FFFF00"/>
              </a:highlight>
            </a:endParaRPr>
          </a:p>
          <a:p>
            <a:pPr marL="1371600" lvl="2" indent="-342900" algn="l" rtl="0">
              <a:lnSpc>
                <a:spcPct val="90000"/>
              </a:lnSpc>
              <a:spcBef>
                <a:spcPts val="375"/>
              </a:spcBef>
              <a:spcAft>
                <a:spcPts val="0"/>
              </a:spcAft>
              <a:buSzPts val="1800"/>
              <a:buChar char="•"/>
            </a:pPr>
            <a:r>
              <a:rPr lang="en-US" dirty="0">
                <a:highlight>
                  <a:srgbClr val="00FF00"/>
                </a:highlight>
              </a:rPr>
              <a:t>Child care tuition</a:t>
            </a:r>
            <a:endParaRPr dirty="0">
              <a:highlight>
                <a:srgbClr val="00FF00"/>
              </a:highlight>
            </a:endParaRPr>
          </a:p>
          <a:p>
            <a:pPr marL="1371600" lvl="2" indent="-342900" algn="l" rtl="0">
              <a:lnSpc>
                <a:spcPct val="90000"/>
              </a:lnSpc>
              <a:spcBef>
                <a:spcPts val="375"/>
              </a:spcBef>
              <a:spcAft>
                <a:spcPts val="0"/>
              </a:spcAft>
              <a:buSzPts val="1800"/>
              <a:buChar char="•"/>
            </a:pPr>
            <a:r>
              <a:rPr lang="en-US" dirty="0">
                <a:solidFill>
                  <a:srgbClr val="D8D8D8"/>
                </a:solidFill>
                <a:highlight>
                  <a:srgbClr val="808000"/>
                </a:highlight>
              </a:rPr>
              <a:t>General state aid</a:t>
            </a:r>
            <a:endParaRPr dirty="0">
              <a:solidFill>
                <a:srgbClr val="D8D8D8"/>
              </a:solidFill>
              <a:highlight>
                <a:srgbClr val="808000"/>
              </a:highlight>
            </a:endParaRPr>
          </a:p>
          <a:p>
            <a:pPr marL="1371600" lvl="2" indent="-342900" algn="l" rtl="0">
              <a:lnSpc>
                <a:spcPct val="90000"/>
              </a:lnSpc>
              <a:spcBef>
                <a:spcPts val="375"/>
              </a:spcBef>
              <a:spcAft>
                <a:spcPts val="0"/>
              </a:spcAft>
              <a:buSzPts val="1800"/>
              <a:buChar char="•"/>
            </a:pPr>
            <a:r>
              <a:rPr lang="en-US" dirty="0">
                <a:highlight>
                  <a:srgbClr val="00FFFF"/>
                </a:highlight>
              </a:rPr>
              <a:t>Head Start</a:t>
            </a:r>
            <a:endParaRPr dirty="0">
              <a:highlight>
                <a:srgbClr val="00FFFF"/>
              </a:highlight>
            </a:endParaRPr>
          </a:p>
          <a:p>
            <a:pPr marL="1371600" lvl="2" indent="-342900" algn="l" rtl="0">
              <a:lnSpc>
                <a:spcPct val="90000"/>
              </a:lnSpc>
              <a:spcBef>
                <a:spcPts val="375"/>
              </a:spcBef>
              <a:spcAft>
                <a:spcPts val="0"/>
              </a:spcAft>
              <a:buSzPts val="1800"/>
              <a:buChar char="•"/>
            </a:pPr>
            <a:r>
              <a:rPr lang="en-US" dirty="0">
                <a:highlight>
                  <a:srgbClr val="FF00FF"/>
                </a:highlight>
              </a:rPr>
              <a:t>National School Lunch Program</a:t>
            </a:r>
            <a:endParaRPr dirty="0">
              <a:highlight>
                <a:srgbClr val="FF00FF"/>
              </a:highlight>
            </a:endParaRPr>
          </a:p>
          <a:p>
            <a:pPr marL="1371600" lvl="2" indent="-342900" algn="l" rtl="0">
              <a:lnSpc>
                <a:spcPct val="90000"/>
              </a:lnSpc>
              <a:spcBef>
                <a:spcPts val="375"/>
              </a:spcBef>
              <a:spcAft>
                <a:spcPts val="0"/>
              </a:spcAft>
              <a:buSzPts val="1800"/>
              <a:buChar char="•"/>
            </a:pPr>
            <a:r>
              <a:rPr lang="en-US" dirty="0">
                <a:solidFill>
                  <a:srgbClr val="FFFF00"/>
                </a:solidFill>
                <a:highlight>
                  <a:srgbClr val="0000FF"/>
                </a:highlight>
              </a:rPr>
              <a:t>SWVPP</a:t>
            </a:r>
            <a:endParaRPr dirty="0">
              <a:solidFill>
                <a:srgbClr val="FFFF00"/>
              </a:solidFill>
              <a:highlight>
                <a:srgbClr val="0000FF"/>
              </a:highlight>
            </a:endParaRPr>
          </a:p>
          <a:p>
            <a:pPr marL="1371600" lvl="2" indent="-228600" algn="l" rtl="0">
              <a:lnSpc>
                <a:spcPct val="90000"/>
              </a:lnSpc>
              <a:spcBef>
                <a:spcPts val="375"/>
              </a:spcBef>
              <a:spcAft>
                <a:spcPts val="0"/>
              </a:spcAft>
              <a:buSzPts val="180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14"/>
          <p:cNvSpPr/>
          <p:nvPr/>
        </p:nvSpPr>
        <p:spPr>
          <a:xfrm>
            <a:off x="28448" y="4963031"/>
            <a:ext cx="12192000" cy="1605280"/>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Tip:</a:t>
            </a:r>
            <a:r>
              <a:rPr lang="en-US" sz="1800" b="0" i="0" u="none" strike="noStrike" cap="none" dirty="0">
                <a:solidFill>
                  <a:schemeClr val="dk1"/>
                </a:solidFill>
                <a:latin typeface="Arial"/>
                <a:ea typeface="Arial"/>
                <a:cs typeface="Arial"/>
                <a:sym typeface="Arial"/>
              </a:rPr>
              <a:t> The </a:t>
            </a: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HF2612 FAQ </a:t>
            </a:r>
            <a:r>
              <a:rPr lang="en-US" sz="1800" b="0" i="0" u="none" strike="noStrike" cap="none" dirty="0">
                <a:solidFill>
                  <a:schemeClr val="dk1"/>
                </a:solidFill>
                <a:latin typeface="Arial"/>
                <a:ea typeface="Arial"/>
                <a:cs typeface="Arial"/>
                <a:sym typeface="Arial"/>
              </a:rPr>
              <a:t>is available on the Department’s </a:t>
            </a:r>
            <a:r>
              <a:rPr lang="en-US"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HF2612 Implementation </a:t>
            </a:r>
            <a:r>
              <a:rPr lang="en-US" sz="1800" b="0" i="0" u="none" strike="noStrike" cap="none" dirty="0">
                <a:solidFill>
                  <a:schemeClr val="dk1"/>
                </a:solidFill>
                <a:latin typeface="Arial"/>
                <a:ea typeface="Arial"/>
                <a:cs typeface="Arial"/>
                <a:sym typeface="Arial"/>
              </a:rPr>
              <a:t>web page.</a:t>
            </a:r>
            <a:endParaRPr sz="1400" b="0" i="0" u="none" strike="noStrike" cap="none" dirty="0">
              <a:solidFill>
                <a:srgbClr val="000000"/>
              </a:solidFill>
              <a:latin typeface="Arial"/>
              <a:ea typeface="Arial"/>
              <a:cs typeface="Arial"/>
              <a:sym typeface="Arial"/>
            </a:endParaRPr>
          </a:p>
        </p:txBody>
      </p:sp>
      <p:sp>
        <p:nvSpPr>
          <p:cNvPr id="116" name="Google Shape;116;p14"/>
          <p:cNvSpPr txBox="1">
            <a:spLocks noGrp="1"/>
          </p:cNvSpPr>
          <p:nvPr>
            <p:ph type="body" idx="1"/>
          </p:nvPr>
        </p:nvSpPr>
        <p:spPr>
          <a:xfrm>
            <a:off x="113122" y="1460499"/>
            <a:ext cx="11943760" cy="4351338"/>
          </a:xfrm>
          <a:prstGeom prst="rect">
            <a:avLst/>
          </a:prstGeom>
          <a:noFill/>
          <a:ln>
            <a:noFill/>
          </a:ln>
        </p:spPr>
        <p:txBody>
          <a:bodyPr spcFirstLastPara="1" wrap="square" lIns="91425" tIns="45700" rIns="91425" bIns="45700" anchor="t" anchorCtr="0">
            <a:normAutofit/>
          </a:bodyPr>
          <a:lstStyle/>
          <a:p>
            <a:pPr marL="914400" lvl="1" indent="-342900" algn="l" rtl="0">
              <a:lnSpc>
                <a:spcPct val="90000"/>
              </a:lnSpc>
              <a:spcBef>
                <a:spcPts val="375"/>
              </a:spcBef>
              <a:spcAft>
                <a:spcPts val="0"/>
              </a:spcAft>
              <a:buSzPts val="1800"/>
              <a:buChar char="•"/>
            </a:pPr>
            <a:r>
              <a:rPr lang="en-US" dirty="0"/>
              <a:t>Are all teachers required to have a portion of their salary paid from TSS funds? </a:t>
            </a:r>
            <a:endParaRPr dirty="0"/>
          </a:p>
          <a:p>
            <a:pPr marL="1371600" lvl="2" indent="-342900" algn="l" rtl="0">
              <a:lnSpc>
                <a:spcPct val="90000"/>
              </a:lnSpc>
              <a:spcBef>
                <a:spcPts val="375"/>
              </a:spcBef>
              <a:spcAft>
                <a:spcPts val="0"/>
              </a:spcAft>
              <a:buSzPts val="1800"/>
              <a:buChar char="•"/>
            </a:pPr>
            <a:r>
              <a:rPr lang="en-US" dirty="0"/>
              <a:t>Answer: </a:t>
            </a:r>
            <a:r>
              <a:rPr lang="en-US" b="1" dirty="0"/>
              <a:t>No. School districts may choose to maximize the use of other funding sources to fund the single salary system, </a:t>
            </a:r>
            <a:r>
              <a:rPr lang="en-US" dirty="0"/>
              <a:t>pursuant to Iowa Code section 284.3A. </a:t>
            </a:r>
            <a:endParaRPr dirty="0"/>
          </a:p>
          <a:p>
            <a:pPr marL="1828800" lvl="3" indent="-342900" algn="l" rtl="0">
              <a:lnSpc>
                <a:spcPct val="90000"/>
              </a:lnSpc>
              <a:spcBef>
                <a:spcPts val="375"/>
              </a:spcBef>
              <a:spcAft>
                <a:spcPts val="0"/>
              </a:spcAft>
              <a:buSzPts val="1800"/>
              <a:buChar char="•"/>
            </a:pPr>
            <a:r>
              <a:rPr lang="en-US" dirty="0"/>
              <a:t>The negotiation process to determine final salaries is a process separate from identifying the funding source(s) that will pay for each teacher’s salary. </a:t>
            </a:r>
            <a:endParaRPr dirty="0"/>
          </a:p>
          <a:p>
            <a:pPr marL="1828800" lvl="3" indent="-342900" algn="l" rtl="0">
              <a:lnSpc>
                <a:spcPct val="90000"/>
              </a:lnSpc>
              <a:spcBef>
                <a:spcPts val="375"/>
              </a:spcBef>
              <a:spcAft>
                <a:spcPts val="0"/>
              </a:spcAft>
              <a:buSzPts val="1800"/>
              <a:buChar char="•"/>
            </a:pPr>
            <a:r>
              <a:rPr lang="en-US" dirty="0"/>
              <a:t>For example, the salary of a TAG teacher may be fully funded by TAG funds and not include any funding from TSS. </a:t>
            </a:r>
            <a:endParaRPr dirty="0"/>
          </a:p>
          <a:p>
            <a:pPr marL="1828800" lvl="3" indent="-342900" algn="l" rtl="0">
              <a:lnSpc>
                <a:spcPct val="90000"/>
              </a:lnSpc>
              <a:spcBef>
                <a:spcPts val="375"/>
              </a:spcBef>
              <a:spcAft>
                <a:spcPts val="0"/>
              </a:spcAft>
              <a:buSzPts val="1800"/>
              <a:buChar char="•"/>
            </a:pPr>
            <a:r>
              <a:rPr lang="en-US" u="sng" dirty="0">
                <a:solidFill>
                  <a:schemeClr val="hlink"/>
                </a:solidFill>
                <a:hlinkClick r:id="rId5"/>
              </a:rPr>
              <a:t>Iowa Administrative Code r. 281-98.24(1)</a:t>
            </a:r>
            <a:r>
              <a:rPr lang="en-US" dirty="0"/>
              <a:t> limits the use of TSS funding to additional salary for teachers, including amounts necessary for the district to comply with statutory teacher salary minimums. I</a:t>
            </a:r>
            <a:r>
              <a:rPr lang="en-US" u="sng" dirty="0">
                <a:solidFill>
                  <a:schemeClr val="hlink"/>
                </a:solidFill>
                <a:hlinkClick r:id="rId5"/>
              </a:rPr>
              <a:t>owa Administrative Code r. 281-98.24(3) </a:t>
            </a:r>
            <a:r>
              <a:rPr lang="en-US" dirty="0"/>
              <a:t>gives deference to local school board decisions regarding distribution methodology.  School districts are encouraged to be mindful when using funding sources that could potentially create or increase a tax burden on local taxpayers (e.g., special education funding) in place of TSS funding. </a:t>
            </a:r>
            <a:endParaRPr dirty="0"/>
          </a:p>
          <a:p>
            <a:pPr marL="1371600" lvl="2" indent="-228600" algn="l" rtl="0">
              <a:lnSpc>
                <a:spcPct val="90000"/>
              </a:lnSpc>
              <a:spcBef>
                <a:spcPts val="375"/>
              </a:spcBef>
              <a:spcAft>
                <a:spcPts val="0"/>
              </a:spcAft>
              <a:buSzPts val="1800"/>
              <a:buNone/>
            </a:pPr>
            <a:endParaRPr dirty="0"/>
          </a:p>
          <a:p>
            <a:pPr marL="1371600" lvl="2" indent="-228600" algn="l" rtl="0">
              <a:lnSpc>
                <a:spcPct val="90000"/>
              </a:lnSpc>
              <a:spcBef>
                <a:spcPts val="375"/>
              </a:spcBef>
              <a:spcAft>
                <a:spcPts val="0"/>
              </a:spcAft>
              <a:buSzPts val="1800"/>
              <a:buNone/>
            </a:pPr>
            <a:endParaRPr dirty="0"/>
          </a:p>
        </p:txBody>
      </p:sp>
      <p:sp>
        <p:nvSpPr>
          <p:cNvPr id="115" name="Google Shape;115;p1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Recent Question: SE Teachers &amp; TSS</a:t>
            </a:r>
            <a:endParaRPr dirty="0"/>
          </a:p>
        </p:txBody>
      </p:sp>
    </p:spTree>
    <p:extLst>
      <p:ext uri="{BB962C8B-B14F-4D97-AF65-F5344CB8AC3E}">
        <p14:creationId xmlns:p14="http://schemas.microsoft.com/office/powerpoint/2010/main" val="58185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sz="3000" dirty="0"/>
              <a:t>Leisa </a:t>
            </a:r>
            <a:r>
              <a:rPr lang="en-US" sz="3000" dirty="0" err="1"/>
              <a:t>Breitfelder</a:t>
            </a:r>
            <a:br>
              <a:rPr lang="en-US" sz="3000" dirty="0"/>
            </a:br>
            <a:r>
              <a:rPr lang="en-US" sz="3000" dirty="0"/>
              <a:t>Division Administrator</a:t>
            </a:r>
            <a:br>
              <a:rPr lang="en-US" sz="3000" dirty="0"/>
            </a:br>
            <a:r>
              <a:rPr lang="en-US" sz="3000" dirty="0"/>
              <a:t>Special Education Division Central</a:t>
            </a:r>
            <a:endParaRPr sz="3000" dirty="0"/>
          </a:p>
        </p:txBody>
      </p:sp>
    </p:spTree>
    <p:extLst>
      <p:ext uri="{BB962C8B-B14F-4D97-AF65-F5344CB8AC3E}">
        <p14:creationId xmlns:p14="http://schemas.microsoft.com/office/powerpoint/2010/main" val="3197891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9388-E0CF-42CE-B805-A9ABA2EEC000}"/>
              </a:ext>
            </a:extLst>
          </p:cNvPr>
          <p:cNvSpPr>
            <a:spLocks noGrp="1"/>
          </p:cNvSpPr>
          <p:nvPr>
            <p:ph type="title"/>
          </p:nvPr>
        </p:nvSpPr>
        <p:spPr/>
        <p:txBody>
          <a:bodyPr/>
          <a:lstStyle/>
          <a:p>
            <a:r>
              <a:rPr lang="en-US" dirty="0"/>
              <a:t>Other Recent Questions</a:t>
            </a:r>
          </a:p>
        </p:txBody>
      </p:sp>
      <p:sp>
        <p:nvSpPr>
          <p:cNvPr id="3" name="Text Placeholder 2">
            <a:extLst>
              <a:ext uri="{FF2B5EF4-FFF2-40B4-BE49-F238E27FC236}">
                <a16:creationId xmlns:a16="http://schemas.microsoft.com/office/drawing/2014/main" id="{47B12B18-DED6-4FE5-8A2E-CC5839E3D9E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8673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2050" name="Picture 2" descr="https://lh7-rt.googleusercontent.com/docsz/AD_4nXfQTJQHnHIA9S_sIE_0XBdNaSdqi-_WyX9u_-9UHiCEmg3Fja3xvQkVMU0k8yuhsZPczTdPb5fo14Lh0Hh3zwPfsvQG0MT0rry_8D9ydp8LCpbhBu4oiSviUIptkL38rqwyS4e4Fw?key=TTb207gdpcwiS_YAuJ5EHQ">
            <a:extLst>
              <a:ext uri="{FF2B5EF4-FFF2-40B4-BE49-F238E27FC236}">
                <a16:creationId xmlns:a16="http://schemas.microsoft.com/office/drawing/2014/main" id="{554E5A61-C22D-41F8-9ABC-409A53FD4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84" y="3856737"/>
            <a:ext cx="7714148" cy="2732094"/>
          </a:xfrm>
          <a:prstGeom prst="rect">
            <a:avLst/>
          </a:prstGeom>
          <a:noFill/>
          <a:extLst>
            <a:ext uri="{909E8E84-426E-40DD-AFC4-6F175D3DCCD1}">
              <a14:hiddenFill xmlns:a14="http://schemas.microsoft.com/office/drawing/2010/main">
                <a:solidFill>
                  <a:srgbClr val="FFFFFF"/>
                </a:solidFill>
              </a14:hiddenFill>
            </a:ext>
          </a:extLst>
        </p:spPr>
      </p:pic>
      <p:sp>
        <p:nvSpPr>
          <p:cNvPr id="358" name="Google Shape;358;p39"/>
          <p:cNvSpPr txBox="1">
            <a:spLocks noGrp="1"/>
          </p:cNvSpPr>
          <p:nvPr>
            <p:ph type="body" idx="1"/>
          </p:nvPr>
        </p:nvSpPr>
        <p:spPr>
          <a:xfrm>
            <a:off x="376184" y="1148967"/>
            <a:ext cx="11502888" cy="2416557"/>
          </a:xfrm>
          <a:prstGeom prst="rect">
            <a:avLst/>
          </a:prstGeom>
          <a:noFill/>
          <a:ln>
            <a:noFill/>
          </a:ln>
        </p:spPr>
        <p:txBody>
          <a:bodyPr spcFirstLastPara="1" wrap="square" lIns="91425" tIns="45700" rIns="91425" bIns="45700" anchor="t" anchorCtr="0">
            <a:normAutofit fontScale="92500"/>
          </a:bodyPr>
          <a:lstStyle/>
          <a:p>
            <a:pPr fontAlgn="base"/>
            <a:r>
              <a:rPr lang="en-US" b="1" dirty="0"/>
              <a:t>Q:</a:t>
            </a:r>
            <a:r>
              <a:rPr lang="en-US" dirty="0"/>
              <a:t> Who is responsible for fulfilling paraeducator support minutes written in an IEP for special education students attending a nonpublic school?  Is the district only responsible to provide funding up to the amount generated through weighted funding?</a:t>
            </a:r>
          </a:p>
          <a:p>
            <a:r>
              <a:rPr lang="en-US" b="1" dirty="0"/>
              <a:t>A: </a:t>
            </a:r>
            <a:r>
              <a:rPr lang="en-US" dirty="0"/>
              <a:t>Actual costs for this student’s educational program pursuant to the IEP of the current year is provided by the school district in which the nonpublic school is located. </a:t>
            </a:r>
            <a:br>
              <a:rPr lang="en-US" dirty="0"/>
            </a:br>
            <a:endParaRPr lang="en-US" dirty="0"/>
          </a:p>
          <a:p>
            <a:pPr marL="114300" indent="0">
              <a:buNone/>
            </a:pPr>
            <a:r>
              <a:rPr lang="en-US" dirty="0"/>
              <a:t>Please see the information below from </a:t>
            </a:r>
            <a:r>
              <a:rPr lang="en-US" u="sng" dirty="0">
                <a:hlinkClick r:id="rId4"/>
              </a:rPr>
              <a:t>Chapter 4 of the Uniform Administrative Procedures</a:t>
            </a:r>
            <a:r>
              <a:rPr lang="en-US" dirty="0"/>
              <a:t> manual. </a:t>
            </a:r>
            <a:endParaRPr dirty="0"/>
          </a:p>
        </p:txBody>
      </p:sp>
      <p:sp>
        <p:nvSpPr>
          <p:cNvPr id="357" name="Google Shape;357;p3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300"/>
              <a:buFont typeface="Arial"/>
              <a:buNone/>
            </a:pPr>
            <a:r>
              <a:rPr lang="en-US" dirty="0"/>
              <a:t>Recent Question: Students Attending Nonpublic Schools</a:t>
            </a:r>
            <a:endParaRPr dirty="0"/>
          </a:p>
        </p:txBody>
      </p:sp>
    </p:spTree>
    <p:extLst>
      <p:ext uri="{BB962C8B-B14F-4D97-AF65-F5344CB8AC3E}">
        <p14:creationId xmlns:p14="http://schemas.microsoft.com/office/powerpoint/2010/main" val="2269383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Recent Question: ESPSS &amp; SE Staff</a:t>
            </a:r>
            <a:endParaRPr dirty="0"/>
          </a:p>
        </p:txBody>
      </p:sp>
      <p:sp>
        <p:nvSpPr>
          <p:cNvPr id="358" name="Google Shape;358;p39"/>
          <p:cNvSpPr txBox="1">
            <a:spLocks noGrp="1"/>
          </p:cNvSpPr>
          <p:nvPr>
            <p:ph type="body" idx="1"/>
          </p:nvPr>
        </p:nvSpPr>
        <p:spPr>
          <a:xfrm>
            <a:off x="689112" y="1460499"/>
            <a:ext cx="11502888" cy="4334014"/>
          </a:xfrm>
          <a:prstGeom prst="rect">
            <a:avLst/>
          </a:prstGeom>
          <a:noFill/>
          <a:ln>
            <a:noFill/>
          </a:ln>
        </p:spPr>
        <p:txBody>
          <a:bodyPr spcFirstLastPara="1" wrap="square" lIns="91425" tIns="45700" rIns="91425" bIns="45700" anchor="t" anchorCtr="0">
            <a:normAutofit/>
          </a:bodyPr>
          <a:lstStyle/>
          <a:p>
            <a:pPr marL="228600" lvl="0" indent="0">
              <a:buNone/>
            </a:pPr>
            <a:r>
              <a:rPr lang="en-US" sz="2400" b="1" dirty="0"/>
              <a:t>Q: </a:t>
            </a:r>
            <a:r>
              <a:rPr lang="en-US" sz="2400" dirty="0"/>
              <a:t>Do districts have to pay ESPSS funds to SE Staff?</a:t>
            </a:r>
          </a:p>
          <a:p>
            <a:pPr marL="228600" lvl="0" indent="0">
              <a:buNone/>
            </a:pPr>
            <a:r>
              <a:rPr lang="en-US" sz="2400" b="1" dirty="0"/>
              <a:t>A: </a:t>
            </a:r>
            <a:r>
              <a:rPr lang="en-US" sz="2400" dirty="0"/>
              <a:t>No. Districts determine how to use the funds to supplement personnel wages.</a:t>
            </a:r>
          </a:p>
          <a:p>
            <a:pPr lvl="0" indent="-228600">
              <a:buNone/>
            </a:pPr>
            <a:endParaRPr lang="en-US" sz="2400" dirty="0"/>
          </a:p>
          <a:p>
            <a:pPr lvl="0" indent="-228600">
              <a:buNone/>
            </a:pPr>
            <a:endParaRPr dirty="0"/>
          </a:p>
        </p:txBody>
      </p:sp>
    </p:spTree>
    <p:extLst>
      <p:ext uri="{BB962C8B-B14F-4D97-AF65-F5344CB8AC3E}">
        <p14:creationId xmlns:p14="http://schemas.microsoft.com/office/powerpoint/2010/main" val="1436176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AC0D1C7-965D-45DC-9724-3A3BC9AA1432}"/>
              </a:ext>
              <a:ext uri="{C183D7F6-B498-43B3-948B-1728B52AA6E4}">
                <adec:decorative xmlns:adec="http://schemas.microsoft.com/office/drawing/2017/decorative" val="1"/>
              </a:ext>
            </a:extLst>
          </p:cNvPr>
          <p:cNvCxnSpPr/>
          <p:nvPr/>
        </p:nvCxnSpPr>
        <p:spPr>
          <a:xfrm>
            <a:off x="0" y="23239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7EC6B9-6D86-4670-975E-5C496C9B95AD}"/>
              </a:ext>
              <a:ext uri="{C183D7F6-B498-43B3-948B-1728B52AA6E4}">
                <adec:decorative xmlns:adec="http://schemas.microsoft.com/office/drawing/2017/decorative" val="1"/>
              </a:ext>
            </a:extLst>
          </p:cNvPr>
          <p:cNvCxnSpPr/>
          <p:nvPr/>
        </p:nvCxnSpPr>
        <p:spPr>
          <a:xfrm>
            <a:off x="0" y="384600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8" name="Google Shape;358;p39"/>
          <p:cNvSpPr txBox="1">
            <a:spLocks noGrp="1"/>
          </p:cNvSpPr>
          <p:nvPr>
            <p:ph type="body" idx="1"/>
          </p:nvPr>
        </p:nvSpPr>
        <p:spPr>
          <a:xfrm>
            <a:off x="689112" y="1053548"/>
            <a:ext cx="11502888" cy="5695122"/>
          </a:xfrm>
          <a:prstGeom prst="rect">
            <a:avLst/>
          </a:prstGeom>
          <a:noFill/>
          <a:ln>
            <a:noFill/>
          </a:ln>
        </p:spPr>
        <p:txBody>
          <a:bodyPr spcFirstLastPara="1" wrap="square" lIns="91425" tIns="45700" rIns="91425" bIns="45700" anchor="t" anchorCtr="0">
            <a:normAutofit fontScale="92500"/>
          </a:bodyPr>
          <a:lstStyle/>
          <a:p>
            <a:pPr marL="228600" lvl="0" indent="0">
              <a:buNone/>
            </a:pPr>
            <a:r>
              <a:rPr lang="en-US" sz="2400" b="1" dirty="0"/>
              <a:t>Q:</a:t>
            </a:r>
            <a:r>
              <a:rPr lang="en-US" sz="2400" dirty="0"/>
              <a:t> Who is responsible for SE Costs for students attending charters.</a:t>
            </a:r>
          </a:p>
          <a:p>
            <a:pPr marL="228600" lvl="0" indent="0">
              <a:buNone/>
            </a:pPr>
            <a:r>
              <a:rPr lang="en-US" sz="2400" b="1" dirty="0"/>
              <a:t>A:</a:t>
            </a:r>
            <a:r>
              <a:rPr lang="en-US" sz="2400" dirty="0"/>
              <a:t> Charter schools are required to bill resident districts for actual costs incurred to provide special education services (</a:t>
            </a:r>
            <a:r>
              <a:rPr lang="en-US" sz="2400" dirty="0">
                <a:hlinkClick r:id="rId3"/>
              </a:rPr>
              <a:t>Iowa Code § 256E.8(2)”b”</a:t>
            </a:r>
            <a:r>
              <a:rPr lang="en-US" sz="2400" dirty="0"/>
              <a:t>)).</a:t>
            </a:r>
          </a:p>
          <a:p>
            <a:pPr marL="228600" lvl="0" indent="0">
              <a:buNone/>
            </a:pPr>
            <a:endParaRPr lang="en-US" sz="2400" dirty="0"/>
          </a:p>
          <a:p>
            <a:pPr marL="228600" lvl="0" indent="0">
              <a:buNone/>
            </a:pPr>
            <a:r>
              <a:rPr lang="en-US" sz="2400" b="1" dirty="0"/>
              <a:t>Q: </a:t>
            </a:r>
            <a:r>
              <a:rPr lang="en-US" sz="2400" dirty="0"/>
              <a:t>Can the resident district be included in IEP meetings?</a:t>
            </a:r>
          </a:p>
          <a:p>
            <a:pPr marL="228600" indent="0">
              <a:buNone/>
            </a:pPr>
            <a:r>
              <a:rPr lang="en-US" sz="2100" b="1" dirty="0"/>
              <a:t>A:</a:t>
            </a:r>
            <a:r>
              <a:rPr lang="en-US" sz="2100" dirty="0"/>
              <a:t> Yes, and they must be, because the resident district is expected to pay the actual costs of specially designed instruction. If the resident district does not appear, that is the resident district’s choice.</a:t>
            </a:r>
          </a:p>
          <a:p>
            <a:pPr marL="1143000" lvl="1" indent="-457200">
              <a:buAutoNum type="arabicPeriod"/>
            </a:pPr>
            <a:endParaRPr lang="en-US" sz="2100" dirty="0"/>
          </a:p>
          <a:p>
            <a:pPr marL="228600" indent="0">
              <a:buNone/>
            </a:pPr>
            <a:r>
              <a:rPr lang="en-US" sz="2400" b="1" dirty="0"/>
              <a:t>Q: </a:t>
            </a:r>
            <a:r>
              <a:rPr lang="en-US" sz="2400" dirty="0"/>
              <a:t>How do students attending charter schools receive special education support services and who is responsible for the related costs?</a:t>
            </a:r>
          </a:p>
          <a:p>
            <a:pPr marL="228600" indent="0">
              <a:buNone/>
            </a:pPr>
            <a:r>
              <a:rPr lang="en-US" sz="2400" b="1" dirty="0"/>
              <a:t>A: </a:t>
            </a:r>
            <a:r>
              <a:rPr lang="en-US" dirty="0"/>
              <a:t>Accessing special education support services from the AEA: The students at charter schools were included in the "count" of students that generated the Part B funding to AEAs and on the special education count of the resident district that generated the 90% state special education support services funding districts will pay to AEAs . Therefore, charter schools and students attending charter schools should have access to the same services being provided as part of the service agreement contract for school districts for no additional cost.</a:t>
            </a:r>
            <a:endParaRPr lang="en-US" sz="2400" dirty="0"/>
          </a:p>
          <a:p>
            <a:pPr lvl="0" indent="-228600">
              <a:buNone/>
            </a:pPr>
            <a:endParaRPr lang="en-US" sz="2400" dirty="0"/>
          </a:p>
          <a:p>
            <a:pPr lvl="0" indent="-228600">
              <a:buNone/>
            </a:pPr>
            <a:endParaRPr dirty="0"/>
          </a:p>
        </p:txBody>
      </p:sp>
      <p:sp>
        <p:nvSpPr>
          <p:cNvPr id="357" name="Google Shape;357;p3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Recent Question: Students Attending Charter Schools</a:t>
            </a:r>
            <a:endParaRPr dirty="0"/>
          </a:p>
        </p:txBody>
      </p:sp>
    </p:spTree>
    <p:extLst>
      <p:ext uri="{BB962C8B-B14F-4D97-AF65-F5344CB8AC3E}">
        <p14:creationId xmlns:p14="http://schemas.microsoft.com/office/powerpoint/2010/main" val="34415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Google Shape;931;g2696283e5af_1_78">
            <a:extLst>
              <a:ext uri="{FF2B5EF4-FFF2-40B4-BE49-F238E27FC236}">
                <a16:creationId xmlns:a16="http://schemas.microsoft.com/office/drawing/2014/main" id="{08EA88F8-0588-4E3E-8680-09CBACA3A4F3}"/>
              </a:ext>
            </a:extLst>
          </p:cNvPr>
          <p:cNvSpPr txBox="1">
            <a:spLocks/>
          </p:cNvSpPr>
          <p:nvPr/>
        </p:nvSpPr>
        <p:spPr>
          <a:xfrm>
            <a:off x="6397485" y="1460499"/>
            <a:ext cx="5410201" cy="4351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0" indent="0">
              <a:spcBef>
                <a:spcPts val="0"/>
              </a:spcBef>
              <a:buClr>
                <a:srgbClr val="FFFF00"/>
              </a:buClr>
              <a:buSzPct val="30000"/>
              <a:buFont typeface="Arial"/>
              <a:buNone/>
            </a:pPr>
            <a:r>
              <a:rPr lang="en-US" sz="2000" dirty="0"/>
              <a:t>Mr. Thomas Mayes</a:t>
            </a:r>
          </a:p>
          <a:p>
            <a:pPr marL="0" indent="0">
              <a:spcBef>
                <a:spcPts val="0"/>
              </a:spcBef>
              <a:buClr>
                <a:srgbClr val="FFFF00"/>
              </a:buClr>
              <a:buSzPct val="30000"/>
              <a:buFont typeface="Arial"/>
              <a:buNone/>
            </a:pPr>
            <a:r>
              <a:rPr lang="en-US" sz="2000" dirty="0"/>
              <a:t>General Counsel</a:t>
            </a:r>
          </a:p>
          <a:p>
            <a:pPr marL="0" indent="0">
              <a:spcBef>
                <a:spcPts val="0"/>
              </a:spcBef>
              <a:buClr>
                <a:srgbClr val="FFFF00"/>
              </a:buClr>
              <a:buSzPct val="30000"/>
              <a:buFont typeface="Arial"/>
              <a:buNone/>
            </a:pPr>
            <a:r>
              <a:rPr lang="en-US" sz="2000" dirty="0">
                <a:hlinkClick r:id="rId3"/>
              </a:rPr>
              <a:t>Thomas.Mayes@iowa.gov</a:t>
            </a:r>
            <a:endParaRPr lang="en-US" sz="2000" dirty="0"/>
          </a:p>
          <a:p>
            <a:pPr marL="0" indent="0">
              <a:spcBef>
                <a:spcPts val="0"/>
              </a:spcBef>
              <a:buClr>
                <a:srgbClr val="FFFF00"/>
              </a:buClr>
              <a:buSzPct val="30000"/>
              <a:buFont typeface="Arial"/>
              <a:buNone/>
            </a:pPr>
            <a:endParaRPr lang="en-US" sz="2000" dirty="0"/>
          </a:p>
          <a:p>
            <a:pPr marL="0" indent="0">
              <a:spcBef>
                <a:spcPts val="0"/>
              </a:spcBef>
              <a:buClr>
                <a:srgbClr val="FFFF00"/>
              </a:buClr>
              <a:buSzPct val="30000"/>
              <a:buFont typeface="Arial"/>
              <a:buNone/>
            </a:pPr>
            <a:r>
              <a:rPr lang="en-US" sz="2000" dirty="0"/>
              <a:t>Dr. Kassandra Cline</a:t>
            </a:r>
          </a:p>
          <a:p>
            <a:pPr marL="0" indent="0">
              <a:spcBef>
                <a:spcPts val="0"/>
              </a:spcBef>
              <a:buClr>
                <a:srgbClr val="FFFF00"/>
              </a:buClr>
              <a:buSzPct val="30000"/>
              <a:buFont typeface="Arial"/>
              <a:buNone/>
            </a:pPr>
            <a:r>
              <a:rPr lang="en-US" sz="2000" dirty="0"/>
              <a:t>Bureau Chief</a:t>
            </a:r>
          </a:p>
          <a:p>
            <a:pPr marL="0" indent="0">
              <a:spcBef>
                <a:spcPts val="0"/>
              </a:spcBef>
              <a:buClr>
                <a:srgbClr val="FFFF00"/>
              </a:buClr>
              <a:buSzPct val="30000"/>
              <a:buFont typeface="Arial"/>
              <a:buNone/>
            </a:pPr>
            <a:r>
              <a:rPr lang="en-US" sz="2000" dirty="0"/>
              <a:t>Bureau of School Business Operations</a:t>
            </a:r>
          </a:p>
          <a:p>
            <a:pPr marL="0" indent="0">
              <a:spcBef>
                <a:spcPts val="0"/>
              </a:spcBef>
              <a:buClr>
                <a:srgbClr val="FFFF00"/>
              </a:buClr>
              <a:buSzPct val="30000"/>
              <a:buFont typeface="Arial"/>
              <a:buNone/>
            </a:pPr>
            <a:r>
              <a:rPr lang="en-US" sz="2000" dirty="0">
                <a:hlinkClick r:id="rId4"/>
              </a:rPr>
              <a:t>Kassandra.Cline@iowa.gov</a:t>
            </a:r>
            <a:r>
              <a:rPr lang="en-US" sz="2000" dirty="0"/>
              <a:t> </a:t>
            </a:r>
          </a:p>
          <a:p>
            <a:pPr marL="0" indent="0">
              <a:spcBef>
                <a:spcPts val="0"/>
              </a:spcBef>
              <a:buClr>
                <a:srgbClr val="FFFF00"/>
              </a:buClr>
              <a:buSzPct val="30000"/>
              <a:buFont typeface="Arial"/>
              <a:buNone/>
            </a:pPr>
            <a:endParaRPr lang="en-US" sz="2000" dirty="0"/>
          </a:p>
        </p:txBody>
      </p:sp>
      <p:sp>
        <p:nvSpPr>
          <p:cNvPr id="931" name="Google Shape;931;g2696283e5af_1_78"/>
          <p:cNvSpPr txBox="1">
            <a:spLocks noGrp="1"/>
          </p:cNvSpPr>
          <p:nvPr>
            <p:ph type="body" idx="1"/>
          </p:nvPr>
        </p:nvSpPr>
        <p:spPr>
          <a:xfrm>
            <a:off x="689112" y="1460499"/>
            <a:ext cx="4459358"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00"/>
              </a:buClr>
              <a:buSzPct val="30000"/>
              <a:buFont typeface="Arial"/>
              <a:buNone/>
            </a:pPr>
            <a:r>
              <a:rPr lang="en-US" sz="2000" dirty="0"/>
              <a:t>Dr. </a:t>
            </a:r>
            <a:r>
              <a:rPr lang="en-US" sz="2000" dirty="0" err="1"/>
              <a:t>Angelisa</a:t>
            </a:r>
            <a:r>
              <a:rPr lang="en-US" sz="2000" dirty="0"/>
              <a:t> </a:t>
            </a:r>
            <a:r>
              <a:rPr lang="en-US" sz="2000" dirty="0" err="1"/>
              <a:t>Fynaardt</a:t>
            </a:r>
            <a:endParaRPr lang="en-US" sz="2000" dirty="0"/>
          </a:p>
          <a:p>
            <a:pPr marL="0" lvl="0" indent="0" algn="l" rtl="0">
              <a:lnSpc>
                <a:spcPct val="90000"/>
              </a:lnSpc>
              <a:spcBef>
                <a:spcPts val="0"/>
              </a:spcBef>
              <a:spcAft>
                <a:spcPts val="0"/>
              </a:spcAft>
              <a:buClr>
                <a:srgbClr val="FFFF00"/>
              </a:buClr>
              <a:buSzPct val="30000"/>
              <a:buFont typeface="Arial"/>
              <a:buNone/>
            </a:pPr>
            <a:r>
              <a:rPr lang="en-US" sz="2000" dirty="0"/>
              <a:t>Division Administrator</a:t>
            </a:r>
          </a:p>
          <a:p>
            <a:pPr marL="0" lvl="0" indent="0" algn="l" rtl="0">
              <a:lnSpc>
                <a:spcPct val="90000"/>
              </a:lnSpc>
              <a:spcBef>
                <a:spcPts val="0"/>
              </a:spcBef>
              <a:spcAft>
                <a:spcPts val="0"/>
              </a:spcAft>
              <a:buClr>
                <a:srgbClr val="FFFF00"/>
              </a:buClr>
              <a:buSzPct val="30000"/>
              <a:buFont typeface="Arial"/>
              <a:buNone/>
            </a:pPr>
            <a:r>
              <a:rPr lang="en-US" sz="2000" dirty="0"/>
              <a:t>Special Education Division Regional</a:t>
            </a:r>
          </a:p>
          <a:p>
            <a:pPr marL="0" lvl="0" indent="0" algn="l" rtl="0">
              <a:lnSpc>
                <a:spcPct val="90000"/>
              </a:lnSpc>
              <a:spcBef>
                <a:spcPts val="0"/>
              </a:spcBef>
              <a:spcAft>
                <a:spcPts val="0"/>
              </a:spcAft>
              <a:buClr>
                <a:srgbClr val="FFFF00"/>
              </a:buClr>
              <a:buSzPct val="30000"/>
              <a:buFont typeface="Arial"/>
              <a:buNone/>
            </a:pPr>
            <a:r>
              <a:rPr lang="en-US" sz="2000" dirty="0">
                <a:hlinkClick r:id="rId5"/>
              </a:rPr>
              <a:t>Angelisa.Fynaardt@iowa.gov</a:t>
            </a:r>
            <a:endParaRPr lang="en-US" sz="2000" dirty="0"/>
          </a:p>
          <a:p>
            <a:pPr marL="0" lvl="0" indent="0" algn="l" rtl="0">
              <a:lnSpc>
                <a:spcPct val="90000"/>
              </a:lnSpc>
              <a:spcBef>
                <a:spcPts val="0"/>
              </a:spcBef>
              <a:spcAft>
                <a:spcPts val="0"/>
              </a:spcAft>
              <a:buClr>
                <a:srgbClr val="FFFF00"/>
              </a:buClr>
              <a:buSzPct val="30000"/>
              <a:buFont typeface="Arial"/>
              <a:buNone/>
            </a:pPr>
            <a:endParaRPr lang="en-US" sz="2000" dirty="0"/>
          </a:p>
          <a:p>
            <a:pPr marL="0" lvl="0" indent="0" algn="l" rtl="0">
              <a:lnSpc>
                <a:spcPct val="90000"/>
              </a:lnSpc>
              <a:spcBef>
                <a:spcPts val="0"/>
              </a:spcBef>
              <a:spcAft>
                <a:spcPts val="0"/>
              </a:spcAft>
              <a:buClr>
                <a:srgbClr val="FFFF00"/>
              </a:buClr>
              <a:buSzPct val="30000"/>
              <a:buFont typeface="Arial"/>
              <a:buNone/>
            </a:pPr>
            <a:r>
              <a:rPr lang="en-US" sz="2000" dirty="0"/>
              <a:t>Mrs. Leisa </a:t>
            </a:r>
            <a:r>
              <a:rPr lang="en-US" sz="2000" dirty="0" err="1"/>
              <a:t>Breitfelder</a:t>
            </a:r>
            <a:endParaRPr lang="en-US" sz="2000" dirty="0"/>
          </a:p>
          <a:p>
            <a:pPr marL="0" lvl="0" indent="0" algn="l" rtl="0">
              <a:lnSpc>
                <a:spcPct val="90000"/>
              </a:lnSpc>
              <a:spcBef>
                <a:spcPts val="0"/>
              </a:spcBef>
              <a:spcAft>
                <a:spcPts val="0"/>
              </a:spcAft>
              <a:buClr>
                <a:srgbClr val="FFFF00"/>
              </a:buClr>
              <a:buSzPct val="30000"/>
              <a:buFont typeface="Arial"/>
              <a:buNone/>
            </a:pPr>
            <a:r>
              <a:rPr lang="en-US" sz="2000" dirty="0"/>
              <a:t>Division Administrator</a:t>
            </a:r>
          </a:p>
          <a:p>
            <a:pPr marL="0" lvl="0" indent="0" algn="l" rtl="0">
              <a:lnSpc>
                <a:spcPct val="90000"/>
              </a:lnSpc>
              <a:spcBef>
                <a:spcPts val="0"/>
              </a:spcBef>
              <a:spcAft>
                <a:spcPts val="0"/>
              </a:spcAft>
              <a:buClr>
                <a:srgbClr val="FFFF00"/>
              </a:buClr>
              <a:buSzPct val="30000"/>
              <a:buFont typeface="Arial"/>
              <a:buNone/>
            </a:pPr>
            <a:r>
              <a:rPr lang="en-US" sz="2000" dirty="0"/>
              <a:t>Special Education Division Central</a:t>
            </a:r>
          </a:p>
          <a:p>
            <a:pPr marL="0" lvl="0" indent="0" algn="l" rtl="0">
              <a:lnSpc>
                <a:spcPct val="90000"/>
              </a:lnSpc>
              <a:spcBef>
                <a:spcPts val="0"/>
              </a:spcBef>
              <a:spcAft>
                <a:spcPts val="0"/>
              </a:spcAft>
              <a:buClr>
                <a:srgbClr val="FFFF00"/>
              </a:buClr>
              <a:buSzPct val="30000"/>
              <a:buFont typeface="Arial"/>
              <a:buNone/>
            </a:pPr>
            <a:r>
              <a:rPr lang="en-US" sz="2000" dirty="0">
                <a:hlinkClick r:id="rId6"/>
              </a:rPr>
              <a:t>Leisa.Breitfelder@iowa.gov</a:t>
            </a:r>
            <a:endParaRPr lang="en-US" sz="2000" dirty="0"/>
          </a:p>
          <a:p>
            <a:pPr marL="0" lvl="0" indent="0" algn="l" rtl="0">
              <a:lnSpc>
                <a:spcPct val="90000"/>
              </a:lnSpc>
              <a:spcBef>
                <a:spcPts val="0"/>
              </a:spcBef>
              <a:spcAft>
                <a:spcPts val="0"/>
              </a:spcAft>
              <a:buClr>
                <a:srgbClr val="FFFF00"/>
              </a:buClr>
              <a:buSzPct val="30000"/>
              <a:buFont typeface="Arial"/>
              <a:buNone/>
            </a:pPr>
            <a:endParaRPr lang="en-US" sz="2000" dirty="0"/>
          </a:p>
        </p:txBody>
      </p:sp>
      <p:sp>
        <p:nvSpPr>
          <p:cNvPr id="930" name="Google Shape;930;g2696283e5af_1_7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Contacts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268a8bab27e_0_55"/>
          <p:cNvSpPr txBox="1">
            <a:spLocks noGrp="1"/>
          </p:cNvSpPr>
          <p:nvPr>
            <p:ph type="title"/>
          </p:nvPr>
        </p:nvSpPr>
        <p:spPr>
          <a:xfrm>
            <a:off x="838200" y="251034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Questions?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26856cc3130_0_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Special Education Division Central</a:t>
            </a:r>
            <a:endParaRPr dirty="0"/>
          </a:p>
        </p:txBody>
      </p:sp>
      <p:sp>
        <p:nvSpPr>
          <p:cNvPr id="54" name="Google Shape;54;g26856cc3130_0_0"/>
          <p:cNvSpPr txBox="1">
            <a:spLocks noGrp="1"/>
          </p:cNvSpPr>
          <p:nvPr>
            <p:ph type="body" idx="1"/>
          </p:nvPr>
        </p:nvSpPr>
        <p:spPr>
          <a:xfrm>
            <a:off x="689100" y="1219466"/>
            <a:ext cx="10600692" cy="5059413"/>
          </a:xfrm>
          <a:prstGeom prst="rect">
            <a:avLst/>
          </a:prstGeom>
          <a:noFill/>
          <a:ln>
            <a:noFill/>
          </a:ln>
        </p:spPr>
        <p:txBody>
          <a:bodyPr spcFirstLastPara="1" wrap="square" lIns="91425" tIns="45700" rIns="91425" bIns="45700" anchor="t" anchorCtr="0">
            <a:normAutofit/>
          </a:bodyPr>
          <a:lstStyle/>
          <a:p>
            <a:pPr indent="0">
              <a:buSzPts val="7200"/>
              <a:buNone/>
            </a:pPr>
            <a:r>
              <a:rPr lang="en-US" dirty="0"/>
              <a:t>	Bureau of Accountability, Data and Finance (11)</a:t>
            </a:r>
          </a:p>
          <a:p>
            <a:pPr marL="0" lvl="0" indent="0" algn="l" rtl="0">
              <a:lnSpc>
                <a:spcPct val="90000"/>
              </a:lnSpc>
              <a:spcBef>
                <a:spcPts val="750"/>
              </a:spcBef>
              <a:spcAft>
                <a:spcPts val="0"/>
              </a:spcAft>
              <a:buSzPts val="7200"/>
              <a:buNone/>
            </a:pPr>
            <a:r>
              <a:rPr lang="en-US" dirty="0"/>
              <a:t>		(Vacant)</a:t>
            </a:r>
          </a:p>
          <a:p>
            <a:pPr marL="0" lvl="0" indent="0" algn="l" rtl="0">
              <a:lnSpc>
                <a:spcPct val="90000"/>
              </a:lnSpc>
              <a:spcBef>
                <a:spcPts val="750"/>
              </a:spcBef>
              <a:spcAft>
                <a:spcPts val="0"/>
              </a:spcAft>
              <a:buSzPts val="7200"/>
              <a:buNone/>
            </a:pPr>
            <a:endParaRPr lang="en-US" dirty="0"/>
          </a:p>
          <a:p>
            <a:pPr marL="0" lvl="0" indent="0" algn="l" rtl="0">
              <a:lnSpc>
                <a:spcPct val="90000"/>
              </a:lnSpc>
              <a:spcBef>
                <a:spcPts val="750"/>
              </a:spcBef>
              <a:spcAft>
                <a:spcPts val="0"/>
              </a:spcAft>
              <a:buSzPts val="7200"/>
              <a:buNone/>
            </a:pPr>
            <a:r>
              <a:rPr lang="en-US" dirty="0"/>
              <a:t>	Bureau of Student Evaluation, Instruction, and Supports (15)</a:t>
            </a:r>
          </a:p>
          <a:p>
            <a:pPr marL="0" lvl="0" indent="0" algn="l" rtl="0">
              <a:lnSpc>
                <a:spcPct val="90000"/>
              </a:lnSpc>
              <a:spcBef>
                <a:spcPts val="750"/>
              </a:spcBef>
              <a:spcAft>
                <a:spcPts val="0"/>
              </a:spcAft>
              <a:buSzPts val="7200"/>
              <a:buNone/>
            </a:pPr>
            <a:r>
              <a:rPr lang="en-US" dirty="0"/>
              <a:t>		Betsy Lin</a:t>
            </a:r>
          </a:p>
          <a:p>
            <a:pPr marL="0" lvl="0" indent="0" algn="l" rtl="0">
              <a:lnSpc>
                <a:spcPct val="90000"/>
              </a:lnSpc>
              <a:spcBef>
                <a:spcPts val="750"/>
              </a:spcBef>
              <a:spcAft>
                <a:spcPts val="0"/>
              </a:spcAft>
              <a:buSzPts val="7200"/>
              <a:buNone/>
            </a:pPr>
            <a:endParaRPr lang="en-US" dirty="0"/>
          </a:p>
          <a:p>
            <a:pPr marL="0" lvl="0" indent="0" algn="l" rtl="0">
              <a:lnSpc>
                <a:spcPct val="90000"/>
              </a:lnSpc>
              <a:spcBef>
                <a:spcPts val="750"/>
              </a:spcBef>
              <a:spcAft>
                <a:spcPts val="0"/>
              </a:spcAft>
              <a:buSzPts val="7200"/>
              <a:buNone/>
            </a:pPr>
            <a:r>
              <a:rPr lang="en-US" dirty="0"/>
              <a:t>	Bureau of Early Access and Early Childhood (9)</a:t>
            </a:r>
          </a:p>
          <a:p>
            <a:pPr marL="0" lvl="0" indent="0" algn="l" rtl="0">
              <a:lnSpc>
                <a:spcPct val="90000"/>
              </a:lnSpc>
              <a:spcBef>
                <a:spcPts val="750"/>
              </a:spcBef>
              <a:spcAft>
                <a:spcPts val="0"/>
              </a:spcAft>
              <a:buSzPts val="7200"/>
              <a:buNone/>
            </a:pPr>
            <a:r>
              <a:rPr lang="en-US" dirty="0"/>
              <a:t>		Kimberly </a:t>
            </a:r>
            <a:r>
              <a:rPr lang="en-US" dirty="0" err="1"/>
              <a:t>Villotti</a:t>
            </a:r>
            <a:endParaRPr lang="en-US" dirty="0"/>
          </a:p>
          <a:p>
            <a:pPr marL="0" lvl="0" indent="0" algn="l" rtl="0">
              <a:lnSpc>
                <a:spcPct val="90000"/>
              </a:lnSpc>
              <a:spcBef>
                <a:spcPts val="750"/>
              </a:spcBef>
              <a:spcAft>
                <a:spcPts val="0"/>
              </a:spcAft>
              <a:buSzPts val="7200"/>
              <a:buNone/>
            </a:pPr>
            <a:endParaRPr lang="en-US" dirty="0"/>
          </a:p>
          <a:p>
            <a:pPr marL="0" lvl="0" indent="0" algn="l" rtl="0">
              <a:lnSpc>
                <a:spcPct val="90000"/>
              </a:lnSpc>
              <a:spcBef>
                <a:spcPts val="750"/>
              </a:spcBef>
              <a:spcAft>
                <a:spcPts val="0"/>
              </a:spcAft>
              <a:buSzPts val="7200"/>
              <a:buNone/>
            </a:pPr>
            <a:r>
              <a:rPr lang="en-US" dirty="0"/>
              <a:t>	Attorney for Complaints and Dispute Resolution (2)</a:t>
            </a:r>
          </a:p>
          <a:p>
            <a:pPr marL="0" lvl="0" indent="0" algn="l" rtl="0">
              <a:lnSpc>
                <a:spcPct val="90000"/>
              </a:lnSpc>
              <a:spcBef>
                <a:spcPts val="750"/>
              </a:spcBef>
              <a:spcAft>
                <a:spcPts val="0"/>
              </a:spcAft>
              <a:buSzPts val="7200"/>
              <a:buNone/>
            </a:pPr>
            <a:r>
              <a:rPr lang="en-US" dirty="0"/>
              <a:t>		Rachel </a:t>
            </a:r>
            <a:r>
              <a:rPr lang="en-US" dirty="0" err="1"/>
              <a:t>Bosovich</a:t>
            </a:r>
            <a:endParaRPr lang="en-US" dirty="0"/>
          </a:p>
          <a:p>
            <a:pPr marL="457200" lvl="0" indent="0" algn="l" rtl="0">
              <a:lnSpc>
                <a:spcPct val="90000"/>
              </a:lnSpc>
              <a:spcBef>
                <a:spcPts val="750"/>
              </a:spcBef>
              <a:spcAft>
                <a:spcPts val="0"/>
              </a:spcAft>
              <a:buSzPct val="342857"/>
              <a:buNone/>
            </a:pPr>
            <a:endParaRPr lang="en-US" dirty="0"/>
          </a:p>
        </p:txBody>
      </p:sp>
    </p:spTree>
    <p:extLst>
      <p:ext uri="{BB962C8B-B14F-4D97-AF65-F5344CB8AC3E}">
        <p14:creationId xmlns:p14="http://schemas.microsoft.com/office/powerpoint/2010/main" val="247407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sz="3000" dirty="0"/>
              <a:t>Dr. </a:t>
            </a:r>
            <a:r>
              <a:rPr lang="en-US" sz="3000" dirty="0" err="1"/>
              <a:t>Angelisa</a:t>
            </a:r>
            <a:r>
              <a:rPr lang="en-US" sz="3000" dirty="0"/>
              <a:t> </a:t>
            </a:r>
            <a:r>
              <a:rPr lang="en-US" sz="3000" dirty="0" err="1"/>
              <a:t>Fynaardt</a:t>
            </a:r>
            <a:br>
              <a:rPr lang="en-US" sz="3000" dirty="0"/>
            </a:br>
            <a:r>
              <a:rPr lang="en-US" sz="3000" dirty="0"/>
              <a:t>Division Administrator</a:t>
            </a:r>
            <a:br>
              <a:rPr lang="en-US" sz="3000" dirty="0"/>
            </a:br>
            <a:r>
              <a:rPr lang="en-US" sz="3000" dirty="0"/>
              <a:t>Special Education Division Regional</a:t>
            </a:r>
            <a:endParaRPr sz="3000" dirty="0"/>
          </a:p>
        </p:txBody>
      </p:sp>
    </p:spTree>
    <p:extLst>
      <p:ext uri="{BB962C8B-B14F-4D97-AF65-F5344CB8AC3E}">
        <p14:creationId xmlns:p14="http://schemas.microsoft.com/office/powerpoint/2010/main" val="405526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60" name="Google Shape;460;g3339975ad83_4_226"/>
          <p:cNvSpPr txBox="1">
            <a:spLocks noGrp="1"/>
          </p:cNvSpPr>
          <p:nvPr>
            <p:ph type="sldNum" idx="12"/>
          </p:nvPr>
        </p:nvSpPr>
        <p:spPr>
          <a:xfrm>
            <a:off x="11709400" y="6526904"/>
            <a:ext cx="38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grpSp>
        <p:nvGrpSpPr>
          <p:cNvPr id="444" name="Google Shape;444;g3339975ad83_4_226">
            <a:extLst>
              <a:ext uri="{C183D7F6-B498-43B3-948B-1728B52AA6E4}">
                <adec:decorative xmlns:adec="http://schemas.microsoft.com/office/drawing/2017/decorative" val="1"/>
              </a:ext>
            </a:extLst>
          </p:cNvPr>
          <p:cNvGrpSpPr/>
          <p:nvPr/>
        </p:nvGrpSpPr>
        <p:grpSpPr>
          <a:xfrm>
            <a:off x="8250369" y="990800"/>
            <a:ext cx="3826512" cy="1552500"/>
            <a:chOff x="8012088" y="951375"/>
            <a:chExt cx="3826512" cy="1552500"/>
          </a:xfrm>
        </p:grpSpPr>
        <p:pic>
          <p:nvPicPr>
            <p:cNvPr id="445" name="Google Shape;445;g3339975ad83_4_226">
              <a:extLst>
                <a:ext uri="{C183D7F6-B498-43B3-948B-1728B52AA6E4}">
                  <adec:decorative xmlns:adec="http://schemas.microsoft.com/office/drawing/2017/decorative" val="1"/>
                </a:ext>
              </a:extLst>
            </p:cNvPr>
            <p:cNvPicPr preferRelativeResize="0"/>
            <p:nvPr/>
          </p:nvPicPr>
          <p:blipFill rotWithShape="1">
            <a:blip r:embed="rId3">
              <a:alphaModFix/>
            </a:blip>
            <a:srcRect l="15930" r="15929" b="22069"/>
            <a:stretch/>
          </p:blipFill>
          <p:spPr>
            <a:xfrm>
              <a:off x="8012088" y="1034100"/>
              <a:ext cx="914401" cy="1307592"/>
            </a:xfrm>
            <a:prstGeom prst="rect">
              <a:avLst/>
            </a:prstGeom>
            <a:noFill/>
            <a:ln>
              <a:noFill/>
            </a:ln>
          </p:spPr>
        </p:pic>
        <p:sp>
          <p:nvSpPr>
            <p:cNvPr id="446" name="Google Shape;446;g3339975ad83_4_226"/>
            <p:cNvSpPr txBox="1"/>
            <p:nvPr/>
          </p:nvSpPr>
          <p:spPr>
            <a:xfrm>
              <a:off x="8926500" y="951375"/>
              <a:ext cx="2912100" cy="15525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chemeClr val="dk1"/>
                </a:buClr>
                <a:buSzPts val="1100"/>
                <a:buFont typeface="Arial"/>
                <a:buNone/>
              </a:pPr>
              <a:r>
                <a:rPr lang="en-US" sz="1300" b="1" i="0" u="none" strike="noStrike" cap="none">
                  <a:solidFill>
                    <a:schemeClr val="accent1"/>
                  </a:solidFill>
                  <a:latin typeface="Arial"/>
                  <a:ea typeface="Arial"/>
                  <a:cs typeface="Arial"/>
                  <a:sym typeface="Arial"/>
                </a:rPr>
                <a:t>Angelisa Fynaardt, Ph.D.</a:t>
              </a:r>
              <a:br>
                <a:rPr lang="en-US" sz="1300" b="1" i="0" u="none" strike="noStrike" cap="none">
                  <a:solidFill>
                    <a:schemeClr val="accent1"/>
                  </a:solidFill>
                  <a:latin typeface="Arial"/>
                  <a:ea typeface="Arial"/>
                  <a:cs typeface="Arial"/>
                  <a:sym typeface="Arial"/>
                </a:rPr>
              </a:br>
              <a:r>
                <a:rPr lang="en-US" sz="1300" b="1" i="0" u="none" strike="noStrike" cap="none">
                  <a:solidFill>
                    <a:schemeClr val="accent1"/>
                  </a:solidFill>
                  <a:latin typeface="Arial"/>
                  <a:ea typeface="Arial"/>
                  <a:cs typeface="Arial"/>
                  <a:sym typeface="Arial"/>
                </a:rPr>
                <a:t>Great Prairie AEA</a:t>
              </a:r>
              <a:endParaRPr sz="1600" b="1" i="0" u="none" strike="noStrike" cap="none">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AEA Special Education Director &amp; Asst./Assoc. Administrator - 13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Regional Director - 1 year</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Professional Learning Lead - 5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School Psychologist - 5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sp>
        <p:nvSpPr>
          <p:cNvPr id="459" name="Google Shape;459;g3339975ad83_4_226"/>
          <p:cNvSpPr txBox="1"/>
          <p:nvPr/>
        </p:nvSpPr>
        <p:spPr>
          <a:xfrm>
            <a:off x="3412100" y="4797100"/>
            <a:ext cx="2912100" cy="15939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rgbClr val="000000"/>
              </a:buClr>
              <a:buSzPts val="1400"/>
              <a:buFont typeface="Arial"/>
              <a:buNone/>
            </a:pPr>
            <a:r>
              <a:rPr lang="en-US" b="1">
                <a:solidFill>
                  <a:schemeClr val="accent1"/>
                </a:solidFill>
              </a:rPr>
              <a:t>Michelle Havenstrite, Ed.D.</a:t>
            </a:r>
            <a:br>
              <a:rPr lang="en-US" sz="1400" b="1" i="0" u="none" strike="noStrike" cap="none">
                <a:solidFill>
                  <a:schemeClr val="accent1"/>
                </a:solidFill>
                <a:latin typeface="Arial"/>
                <a:ea typeface="Arial"/>
                <a:cs typeface="Arial"/>
                <a:sym typeface="Arial"/>
              </a:rPr>
            </a:br>
            <a:r>
              <a:rPr lang="en-US" sz="1400" b="1" i="0" u="none" strike="noStrike" cap="none">
                <a:solidFill>
                  <a:schemeClr val="accent1"/>
                </a:solidFill>
                <a:latin typeface="Arial"/>
                <a:ea typeface="Arial"/>
                <a:cs typeface="Arial"/>
                <a:sym typeface="Arial"/>
              </a:rPr>
              <a:t>Northwest AEA</a:t>
            </a:r>
            <a:endParaRPr sz="1400" b="1" i="0" u="none" strike="noStrike" cap="none">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a:solidFill>
                  <a:schemeClr val="dk1"/>
                </a:solidFill>
              </a:rPr>
              <a:t>Superintendent</a:t>
            </a:r>
            <a:r>
              <a:rPr lang="en-US" sz="1100" b="0" i="0" u="none" strike="noStrike" cap="none">
                <a:solidFill>
                  <a:schemeClr val="dk1"/>
                </a:solidFill>
                <a:latin typeface="Arial"/>
                <a:ea typeface="Arial"/>
                <a:cs typeface="Arial"/>
                <a:sym typeface="Arial"/>
              </a:rPr>
              <a:t> - 4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a:solidFill>
                  <a:schemeClr val="dk1"/>
                </a:solidFill>
              </a:rPr>
              <a:t>Principal/Curriculum Coordinator</a:t>
            </a:r>
            <a:r>
              <a:rPr lang="en-US" sz="1100" b="0" i="0" u="none" strike="noStrike" cap="none">
                <a:solidFill>
                  <a:schemeClr val="dk1"/>
                </a:solidFill>
                <a:latin typeface="Arial"/>
                <a:ea typeface="Arial"/>
                <a:cs typeface="Arial"/>
                <a:sym typeface="Arial"/>
              </a:rPr>
              <a:t> - </a:t>
            </a:r>
            <a:r>
              <a:rPr lang="en-US" sz="1100">
                <a:solidFill>
                  <a:schemeClr val="dk1"/>
                </a:solidFill>
              </a:rPr>
              <a:t>7</a:t>
            </a:r>
            <a:r>
              <a:rPr lang="en-US" sz="1100" b="0" i="0" u="none" strike="noStrike" cap="none">
                <a:solidFill>
                  <a:schemeClr val="dk1"/>
                </a:solidFill>
                <a:latin typeface="Arial"/>
                <a:ea typeface="Arial"/>
                <a:cs typeface="Arial"/>
                <a:sym typeface="Arial"/>
              </a:rPr>
              <a:t>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AEA </a:t>
            </a:r>
            <a:r>
              <a:rPr lang="en-US" sz="1100">
                <a:solidFill>
                  <a:schemeClr val="dk1"/>
                </a:solidFill>
              </a:rPr>
              <a:t>Consultant</a:t>
            </a:r>
            <a:r>
              <a:rPr lang="en-US" sz="1100" b="0" i="0" u="none" strike="noStrike" cap="none">
                <a:solidFill>
                  <a:schemeClr val="dk1"/>
                </a:solidFill>
                <a:latin typeface="Arial"/>
                <a:ea typeface="Arial"/>
                <a:cs typeface="Arial"/>
                <a:sym typeface="Arial"/>
              </a:rPr>
              <a:t> - </a:t>
            </a:r>
            <a:r>
              <a:rPr lang="en-US" sz="1100">
                <a:solidFill>
                  <a:schemeClr val="dk1"/>
                </a:solidFill>
              </a:rPr>
              <a:t>15</a:t>
            </a:r>
            <a:r>
              <a:rPr lang="en-US" sz="1100" b="0" i="0" u="none" strike="noStrike" cap="none">
                <a:solidFill>
                  <a:schemeClr val="dk1"/>
                </a:solidFill>
                <a:latin typeface="Arial"/>
                <a:ea typeface="Arial"/>
                <a:cs typeface="Arial"/>
                <a:sym typeface="Arial"/>
              </a:rPr>
              <a:t>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a:solidFill>
                  <a:schemeClr val="dk1"/>
                </a:solidFill>
              </a:rPr>
              <a:t>Special Education Teacher</a:t>
            </a:r>
            <a:r>
              <a:rPr lang="en-US" sz="1100" b="0" i="0" u="none" strike="noStrike" cap="none">
                <a:solidFill>
                  <a:schemeClr val="dk1"/>
                </a:solidFill>
                <a:latin typeface="Arial"/>
                <a:ea typeface="Arial"/>
                <a:cs typeface="Arial"/>
                <a:sym typeface="Arial"/>
              </a:rPr>
              <a:t> - </a:t>
            </a:r>
            <a:r>
              <a:rPr lang="en-US" sz="1100">
                <a:solidFill>
                  <a:schemeClr val="dk1"/>
                </a:solidFill>
              </a:rPr>
              <a:t>6</a:t>
            </a:r>
            <a:r>
              <a:rPr lang="en-US" sz="1100" b="0" i="0" u="none" strike="noStrike" cap="none">
                <a:solidFill>
                  <a:schemeClr val="dk1"/>
                </a:solidFill>
                <a:latin typeface="Arial"/>
                <a:ea typeface="Arial"/>
                <a:cs typeface="Arial"/>
                <a:sym typeface="Arial"/>
              </a:rPr>
              <a:t>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0"/>
              </a:spcBef>
              <a:spcAft>
                <a:spcPts val="50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pic>
        <p:nvPicPr>
          <p:cNvPr id="462" name="Google Shape;462;g3339975ad83_4_2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344225" y="4969250"/>
            <a:ext cx="1121937" cy="1416602"/>
          </a:xfrm>
          <a:prstGeom prst="rect">
            <a:avLst/>
          </a:prstGeom>
          <a:noFill/>
          <a:ln>
            <a:noFill/>
          </a:ln>
        </p:spPr>
      </p:pic>
      <p:grpSp>
        <p:nvGrpSpPr>
          <p:cNvPr id="452" name="Google Shape;452;g3339975ad83_4_226">
            <a:extLst>
              <a:ext uri="{C183D7F6-B498-43B3-948B-1728B52AA6E4}">
                <adec:decorative xmlns:adec="http://schemas.microsoft.com/office/drawing/2017/decorative" val="1"/>
              </a:ext>
            </a:extLst>
          </p:cNvPr>
          <p:cNvGrpSpPr/>
          <p:nvPr/>
        </p:nvGrpSpPr>
        <p:grpSpPr>
          <a:xfrm>
            <a:off x="6313474" y="4873300"/>
            <a:ext cx="3940276" cy="1569250"/>
            <a:chOff x="6442274" y="4599925"/>
            <a:chExt cx="3940276" cy="1569250"/>
          </a:xfrm>
        </p:grpSpPr>
        <p:pic>
          <p:nvPicPr>
            <p:cNvPr id="453" name="Google Shape;453;g3339975ad83_4_226">
              <a:extLst>
                <a:ext uri="{C183D7F6-B498-43B3-948B-1728B52AA6E4}">
                  <adec:decorative xmlns:adec="http://schemas.microsoft.com/office/drawing/2017/decorative" val="1"/>
                </a:ext>
              </a:extLst>
            </p:cNvPr>
            <p:cNvPicPr preferRelativeResize="0"/>
            <p:nvPr/>
          </p:nvPicPr>
          <p:blipFill rotWithShape="1">
            <a:blip r:embed="rId5">
              <a:alphaModFix/>
            </a:blip>
            <a:srcRect l="15829" t="1133" r="15821" b="1132"/>
            <a:stretch/>
          </p:blipFill>
          <p:spPr>
            <a:xfrm>
              <a:off x="6442274" y="4698875"/>
              <a:ext cx="1028175" cy="1470300"/>
            </a:xfrm>
            <a:prstGeom prst="rect">
              <a:avLst/>
            </a:prstGeom>
            <a:noFill/>
            <a:ln>
              <a:noFill/>
            </a:ln>
          </p:spPr>
        </p:pic>
        <p:sp>
          <p:nvSpPr>
            <p:cNvPr id="454" name="Google Shape;454;g3339975ad83_4_226"/>
            <p:cNvSpPr txBox="1"/>
            <p:nvPr/>
          </p:nvSpPr>
          <p:spPr>
            <a:xfrm>
              <a:off x="7470450" y="4599925"/>
              <a:ext cx="2912100" cy="14166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accent1"/>
                  </a:solidFill>
                  <a:latin typeface="Arial"/>
                  <a:ea typeface="Arial"/>
                  <a:cs typeface="Arial"/>
                  <a:sym typeface="Arial"/>
                </a:rPr>
                <a:t>Molly Elston, MAE</a:t>
              </a:r>
              <a:br>
                <a:rPr lang="en-US" sz="1400" b="1" i="0" u="none" strike="noStrike" cap="none">
                  <a:solidFill>
                    <a:schemeClr val="accent1"/>
                  </a:solidFill>
                  <a:latin typeface="Arial"/>
                  <a:ea typeface="Arial"/>
                  <a:cs typeface="Arial"/>
                  <a:sym typeface="Arial"/>
                </a:rPr>
              </a:br>
              <a:r>
                <a:rPr lang="en-US" sz="1400" b="1" i="0" u="none" strike="noStrike" cap="none">
                  <a:solidFill>
                    <a:schemeClr val="accent1"/>
                  </a:solidFill>
                  <a:latin typeface="Arial"/>
                  <a:ea typeface="Arial"/>
                  <a:cs typeface="Arial"/>
                  <a:sym typeface="Arial"/>
                </a:rPr>
                <a:t>Prairie Lakes AEA</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AEA Regional Director - 9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AEA Special Education Consultant - 3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Special Education Teacher - 15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grpSp>
      <p:sp>
        <p:nvSpPr>
          <p:cNvPr id="451" name="Google Shape;451;g3339975ad83_4_226"/>
          <p:cNvSpPr txBox="1"/>
          <p:nvPr/>
        </p:nvSpPr>
        <p:spPr>
          <a:xfrm>
            <a:off x="9058425" y="2968000"/>
            <a:ext cx="3124800" cy="14703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rgbClr val="000000"/>
              </a:buClr>
              <a:buSzPts val="1400"/>
              <a:buFont typeface="Arial"/>
              <a:buNone/>
            </a:pPr>
            <a:r>
              <a:rPr lang="en-US" b="1" dirty="0">
                <a:solidFill>
                  <a:schemeClr val="accent1"/>
                </a:solidFill>
              </a:rPr>
              <a:t>To be hired</a:t>
            </a:r>
            <a:br>
              <a:rPr lang="en-US" sz="1400" b="1" i="0" u="none" strike="noStrike" cap="none" dirty="0">
                <a:solidFill>
                  <a:schemeClr val="accent1"/>
                </a:solidFill>
                <a:latin typeface="Arial"/>
                <a:ea typeface="Arial"/>
                <a:cs typeface="Arial"/>
                <a:sym typeface="Arial"/>
              </a:rPr>
            </a:br>
            <a:r>
              <a:rPr lang="en-US" sz="1400" b="1" i="0" u="none" strike="noStrike" cap="none" dirty="0">
                <a:solidFill>
                  <a:schemeClr val="accent1"/>
                </a:solidFill>
                <a:latin typeface="Arial"/>
                <a:ea typeface="Arial"/>
                <a:cs typeface="Arial"/>
                <a:sym typeface="Arial"/>
              </a:rPr>
              <a:t>Mississippi Bend AEA</a:t>
            </a:r>
            <a:endParaRPr sz="1700" b="1" i="0" u="none" strike="noStrike" cap="none" dirty="0">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grpSp>
        <p:nvGrpSpPr>
          <p:cNvPr id="455" name="Google Shape;455;g3339975ad83_4_226">
            <a:extLst>
              <a:ext uri="{C183D7F6-B498-43B3-948B-1728B52AA6E4}">
                <adec:decorative xmlns:adec="http://schemas.microsoft.com/office/drawing/2017/decorative" val="1"/>
              </a:ext>
            </a:extLst>
          </p:cNvPr>
          <p:cNvGrpSpPr/>
          <p:nvPr/>
        </p:nvGrpSpPr>
        <p:grpSpPr>
          <a:xfrm>
            <a:off x="4182762" y="2985888"/>
            <a:ext cx="3826488" cy="1521000"/>
            <a:chOff x="4182762" y="2882413"/>
            <a:chExt cx="3826488" cy="1521000"/>
          </a:xfrm>
        </p:grpSpPr>
        <p:pic>
          <p:nvPicPr>
            <p:cNvPr id="456" name="Google Shape;456;g3339975ad83_4_226">
              <a:extLst>
                <a:ext uri="{C183D7F6-B498-43B3-948B-1728B52AA6E4}">
                  <adec:decorative xmlns:adec="http://schemas.microsoft.com/office/drawing/2017/decorative" val="1"/>
                </a:ext>
              </a:extLst>
            </p:cNvPr>
            <p:cNvPicPr preferRelativeResize="0"/>
            <p:nvPr/>
          </p:nvPicPr>
          <p:blipFill rotWithShape="1">
            <a:blip r:embed="rId6">
              <a:alphaModFix/>
            </a:blip>
            <a:srcRect l="12438" t="2432" r="12446" b="20839"/>
            <a:stretch/>
          </p:blipFill>
          <p:spPr>
            <a:xfrm flipH="1">
              <a:off x="4182762" y="3012471"/>
              <a:ext cx="914401" cy="1307592"/>
            </a:xfrm>
            <a:prstGeom prst="rect">
              <a:avLst/>
            </a:prstGeom>
            <a:noFill/>
            <a:ln>
              <a:noFill/>
            </a:ln>
          </p:spPr>
        </p:pic>
        <p:sp>
          <p:nvSpPr>
            <p:cNvPr id="457" name="Google Shape;457;g3339975ad83_4_226"/>
            <p:cNvSpPr txBox="1"/>
            <p:nvPr/>
          </p:nvSpPr>
          <p:spPr>
            <a:xfrm>
              <a:off x="5097150" y="2882413"/>
              <a:ext cx="2912100" cy="15210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accent1"/>
                  </a:solidFill>
                  <a:latin typeface="Arial"/>
                  <a:ea typeface="Arial"/>
                  <a:cs typeface="Arial"/>
                  <a:sym typeface="Arial"/>
                </a:rPr>
                <a:t>Matt Cretsinger, Ed.S.</a:t>
              </a:r>
              <a:endParaRPr sz="1400" b="1" i="0" u="none" strike="noStrike" cap="none">
                <a:solidFill>
                  <a:schemeClr val="accent1"/>
                </a:solidFill>
                <a:latin typeface="Arial"/>
                <a:ea typeface="Arial"/>
                <a:cs typeface="Arial"/>
                <a:sym typeface="Arial"/>
              </a:endParaRPr>
            </a:p>
            <a:p>
              <a:pPr marL="18288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accent1"/>
                  </a:solidFill>
                  <a:latin typeface="Arial"/>
                  <a:ea typeface="Arial"/>
                  <a:cs typeface="Arial"/>
                  <a:sym typeface="Arial"/>
                </a:rPr>
                <a:t>Heartland AEA</a:t>
              </a:r>
              <a:endParaRPr sz="1400" b="1" i="0" u="none" strike="noStrike" cap="none">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LEA Special Services Director - 13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AEA Team Leader for Behavioral Supports - 2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Professional Learning Lead - 2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School Psychologist - 5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grpSp>
      <p:grpSp>
        <p:nvGrpSpPr>
          <p:cNvPr id="448" name="Google Shape;448;g3339975ad83_4_226">
            <a:extLst>
              <a:ext uri="{C183D7F6-B498-43B3-948B-1728B52AA6E4}">
                <adec:decorative xmlns:adec="http://schemas.microsoft.com/office/drawing/2017/decorative" val="1"/>
              </a:ext>
            </a:extLst>
          </p:cNvPr>
          <p:cNvGrpSpPr/>
          <p:nvPr/>
        </p:nvGrpSpPr>
        <p:grpSpPr>
          <a:xfrm>
            <a:off x="359100" y="3058600"/>
            <a:ext cx="3826500" cy="1593900"/>
            <a:chOff x="-7293900" y="4945800"/>
            <a:chExt cx="3826500" cy="1593900"/>
          </a:xfrm>
        </p:grpSpPr>
        <p:sp>
          <p:nvSpPr>
            <p:cNvPr id="449" name="Google Shape;449;g3339975ad83_4_226"/>
            <p:cNvSpPr txBox="1"/>
            <p:nvPr/>
          </p:nvSpPr>
          <p:spPr>
            <a:xfrm>
              <a:off x="-6379500" y="4945800"/>
              <a:ext cx="2912100" cy="15939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Ivan Gentry, Ed.S.</a:t>
              </a:r>
              <a:br>
                <a:rPr lang="en-US" sz="1400" b="1" i="0" u="none" strike="noStrike" cap="none">
                  <a:solidFill>
                    <a:schemeClr val="accent1"/>
                  </a:solidFill>
                  <a:latin typeface="Arial"/>
                  <a:ea typeface="Arial"/>
                  <a:cs typeface="Arial"/>
                  <a:sym typeface="Arial"/>
                </a:rPr>
              </a:br>
              <a:r>
                <a:rPr lang="en-US" sz="1400" b="1" i="0" u="none" strike="noStrike" cap="none">
                  <a:solidFill>
                    <a:schemeClr val="accent1"/>
                  </a:solidFill>
                  <a:latin typeface="Arial"/>
                  <a:ea typeface="Arial"/>
                  <a:cs typeface="Arial"/>
                  <a:sym typeface="Arial"/>
                </a:rPr>
                <a:t>Green Hills AEA</a:t>
              </a:r>
              <a:endParaRPr sz="1400" b="1" i="0" u="none" strike="noStrike" cap="none">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AEA Special Education Director - 3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LEA Special Education Director or Coordinator - 5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Building Principal - 4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rgbClr val="000000"/>
                </a:buClr>
                <a:buSzPts val="1100"/>
                <a:buFont typeface="Arial"/>
                <a:buNone/>
              </a:pPr>
              <a:r>
                <a:rPr lang="en-US" sz="1100" b="0" i="0" u="none" strike="noStrike" cap="none">
                  <a:solidFill>
                    <a:schemeClr val="dk1"/>
                  </a:solidFill>
                  <a:latin typeface="Arial"/>
                  <a:ea typeface="Arial"/>
                  <a:cs typeface="Arial"/>
                  <a:sym typeface="Arial"/>
                </a:rPr>
                <a:t>Special Education Teacher - 10 years</a:t>
              </a:r>
              <a:endParaRPr sz="1100" b="0" i="0" u="none" strike="noStrike" cap="none">
                <a:solidFill>
                  <a:schemeClr val="dk1"/>
                </a:solidFill>
                <a:latin typeface="Arial"/>
                <a:ea typeface="Arial"/>
                <a:cs typeface="Arial"/>
                <a:sym typeface="Arial"/>
              </a:endParaRPr>
            </a:p>
          </p:txBody>
        </p:sp>
        <p:pic>
          <p:nvPicPr>
            <p:cNvPr id="450" name="Google Shape;450;g3339975ad83_4_226">
              <a:extLst>
                <a:ext uri="{C183D7F6-B498-43B3-948B-1728B52AA6E4}">
                  <adec:decorative xmlns:adec="http://schemas.microsoft.com/office/drawing/2017/decorative" val="1"/>
                </a:ext>
              </a:extLst>
            </p:cNvPr>
            <p:cNvPicPr preferRelativeResize="0"/>
            <p:nvPr/>
          </p:nvPicPr>
          <p:blipFill rotWithShape="1">
            <a:blip r:embed="rId7">
              <a:alphaModFix/>
            </a:blip>
            <a:srcRect l="15925" t="3086" r="15930" b="18977"/>
            <a:stretch/>
          </p:blipFill>
          <p:spPr>
            <a:xfrm>
              <a:off x="-7293900" y="5044762"/>
              <a:ext cx="914401" cy="1307592"/>
            </a:xfrm>
            <a:prstGeom prst="rect">
              <a:avLst/>
            </a:prstGeom>
            <a:noFill/>
            <a:ln>
              <a:noFill/>
            </a:ln>
          </p:spPr>
        </p:pic>
      </p:grpSp>
      <p:pic>
        <p:nvPicPr>
          <p:cNvPr id="461" name="Google Shape;461;g3339975ad83_4_226">
            <a:extLst>
              <a:ext uri="{C183D7F6-B498-43B3-948B-1728B52AA6E4}">
                <adec:decorative xmlns:adec="http://schemas.microsoft.com/office/drawing/2017/decorative" val="1"/>
              </a:ext>
            </a:extLst>
          </p:cNvPr>
          <p:cNvPicPr preferRelativeResize="0"/>
          <p:nvPr/>
        </p:nvPicPr>
        <p:blipFill rotWithShape="1">
          <a:blip r:embed="rId8">
            <a:alphaModFix/>
          </a:blip>
          <a:srcRect l="16175" r="16175" b="22063"/>
          <a:stretch/>
        </p:blipFill>
        <p:spPr>
          <a:xfrm>
            <a:off x="4185600" y="1092550"/>
            <a:ext cx="914400" cy="1307593"/>
          </a:xfrm>
          <a:prstGeom prst="rect">
            <a:avLst/>
          </a:prstGeom>
          <a:noFill/>
          <a:ln>
            <a:noFill/>
          </a:ln>
        </p:spPr>
      </p:pic>
      <p:sp>
        <p:nvSpPr>
          <p:cNvPr id="447" name="Google Shape;447;g3339975ad83_4_226"/>
          <p:cNvSpPr txBox="1"/>
          <p:nvPr/>
        </p:nvSpPr>
        <p:spPr>
          <a:xfrm>
            <a:off x="5100000" y="949400"/>
            <a:ext cx="3237600" cy="1593900"/>
          </a:xfrm>
          <a:prstGeom prst="rect">
            <a:avLst/>
          </a:prstGeom>
          <a:noFill/>
          <a:ln>
            <a:noFill/>
          </a:ln>
        </p:spPr>
        <p:txBody>
          <a:bodyPr spcFirstLastPara="1" wrap="square" lIns="91425" tIns="91425" rIns="91425" bIns="91425" anchor="t" anchorCtr="0">
            <a:noAutofit/>
          </a:bodyPr>
          <a:lstStyle/>
          <a:p>
            <a:pPr marL="182880" lvl="0" indent="0" algn="l" rtl="0">
              <a:spcBef>
                <a:spcPts val="0"/>
              </a:spcBef>
              <a:spcAft>
                <a:spcPts val="0"/>
              </a:spcAft>
              <a:buClr>
                <a:schemeClr val="dk1"/>
              </a:buClr>
              <a:buSzPts val="1400"/>
              <a:buFont typeface="Arial"/>
              <a:buNone/>
            </a:pPr>
            <a:r>
              <a:rPr lang="en-US" b="1">
                <a:solidFill>
                  <a:schemeClr val="accent1"/>
                </a:solidFill>
              </a:rPr>
              <a:t>Janel Lesan, Ed.S.</a:t>
            </a:r>
            <a:br>
              <a:rPr lang="en-US" b="1">
                <a:solidFill>
                  <a:schemeClr val="accent1"/>
                </a:solidFill>
              </a:rPr>
            </a:br>
            <a:r>
              <a:rPr lang="en-US" b="1">
                <a:solidFill>
                  <a:schemeClr val="accent1"/>
                </a:solidFill>
              </a:rPr>
              <a:t>Grant Wood AEA</a:t>
            </a:r>
            <a:endParaRPr sz="1700" b="1">
              <a:solidFill>
                <a:schemeClr val="accent1"/>
              </a:solidFill>
            </a:endParaRPr>
          </a:p>
          <a:p>
            <a:pPr marL="182880" lvl="0" indent="0" algn="l" rtl="0">
              <a:spcBef>
                <a:spcPts val="500"/>
              </a:spcBef>
              <a:spcAft>
                <a:spcPts val="0"/>
              </a:spcAft>
              <a:buClr>
                <a:schemeClr val="dk1"/>
              </a:buClr>
              <a:buSzPts val="1100"/>
              <a:buFont typeface="Arial"/>
              <a:buNone/>
            </a:pPr>
            <a:r>
              <a:rPr lang="en-US" sz="1100">
                <a:solidFill>
                  <a:schemeClr val="dk1"/>
                </a:solidFill>
              </a:rPr>
              <a:t>AEA Regional Administrator - 22 years</a:t>
            </a:r>
            <a:endParaRPr sz="1100">
              <a:solidFill>
                <a:schemeClr val="dk1"/>
              </a:solidFill>
            </a:endParaRPr>
          </a:p>
          <a:p>
            <a:pPr marL="182880" lvl="0" indent="0" algn="l" rtl="0">
              <a:spcBef>
                <a:spcPts val="500"/>
              </a:spcBef>
              <a:spcAft>
                <a:spcPts val="0"/>
              </a:spcAft>
              <a:buClr>
                <a:schemeClr val="dk1"/>
              </a:buClr>
              <a:buSzPts val="1100"/>
              <a:buFont typeface="Arial"/>
              <a:buNone/>
            </a:pPr>
            <a:r>
              <a:rPr lang="en-US" sz="1100">
                <a:solidFill>
                  <a:schemeClr val="dk1"/>
                </a:solidFill>
              </a:rPr>
              <a:t>LEA Director of Special Education - 3 years</a:t>
            </a:r>
            <a:endParaRPr sz="1100">
              <a:solidFill>
                <a:schemeClr val="dk1"/>
              </a:solidFill>
            </a:endParaRPr>
          </a:p>
          <a:p>
            <a:pPr marL="182880" lvl="0" indent="0" algn="l" rtl="0">
              <a:spcBef>
                <a:spcPts val="500"/>
              </a:spcBef>
              <a:spcAft>
                <a:spcPts val="0"/>
              </a:spcAft>
              <a:buClr>
                <a:schemeClr val="dk1"/>
              </a:buClr>
              <a:buSzPts val="1100"/>
              <a:buFont typeface="Arial"/>
              <a:buNone/>
            </a:pPr>
            <a:r>
              <a:rPr lang="en-US" sz="1100">
                <a:solidFill>
                  <a:schemeClr val="dk1"/>
                </a:solidFill>
              </a:rPr>
              <a:t>AEA Special Education Consultant - 5 years</a:t>
            </a:r>
            <a:endParaRPr sz="1100">
              <a:solidFill>
                <a:schemeClr val="dk1"/>
              </a:solidFill>
            </a:endParaRPr>
          </a:p>
          <a:p>
            <a:pPr marL="182880" lvl="0" indent="0" algn="l" rtl="0">
              <a:spcBef>
                <a:spcPts val="500"/>
              </a:spcBef>
              <a:spcAft>
                <a:spcPts val="0"/>
              </a:spcAft>
              <a:buClr>
                <a:schemeClr val="dk1"/>
              </a:buClr>
              <a:buSzPts val="1100"/>
              <a:buFont typeface="Arial"/>
              <a:buNone/>
            </a:pPr>
            <a:r>
              <a:rPr lang="en-US" sz="1100">
                <a:solidFill>
                  <a:schemeClr val="dk1"/>
                </a:solidFill>
              </a:rPr>
              <a:t>Special Education Teacher - 7 years</a:t>
            </a:r>
            <a:endParaRPr b="1">
              <a:solidFill>
                <a:schemeClr val="accent1"/>
              </a:solidFill>
            </a:endParaRPr>
          </a:p>
        </p:txBody>
      </p:sp>
      <p:grpSp>
        <p:nvGrpSpPr>
          <p:cNvPr id="441" name="Google Shape;441;g3339975ad83_4_226">
            <a:extLst>
              <a:ext uri="{C183D7F6-B498-43B3-948B-1728B52AA6E4}">
                <adec:decorative xmlns:adec="http://schemas.microsoft.com/office/drawing/2017/decorative" val="1"/>
              </a:ext>
            </a:extLst>
          </p:cNvPr>
          <p:cNvGrpSpPr/>
          <p:nvPr/>
        </p:nvGrpSpPr>
        <p:grpSpPr>
          <a:xfrm>
            <a:off x="359088" y="970100"/>
            <a:ext cx="3826512" cy="1593900"/>
            <a:chOff x="359088" y="951375"/>
            <a:chExt cx="3826512" cy="1593900"/>
          </a:xfrm>
        </p:grpSpPr>
        <p:pic>
          <p:nvPicPr>
            <p:cNvPr id="442" name="Google Shape;442;g3339975ad83_4_226">
              <a:extLst>
                <a:ext uri="{C183D7F6-B498-43B3-948B-1728B52AA6E4}">
                  <adec:decorative xmlns:adec="http://schemas.microsoft.com/office/drawing/2017/decorative" val="1"/>
                </a:ext>
              </a:extLst>
            </p:cNvPr>
            <p:cNvPicPr preferRelativeResize="0"/>
            <p:nvPr/>
          </p:nvPicPr>
          <p:blipFill rotWithShape="1">
            <a:blip r:embed="rId9">
              <a:alphaModFix/>
            </a:blip>
            <a:srcRect l="19189" t="3701" r="12667" b="18368"/>
            <a:stretch/>
          </p:blipFill>
          <p:spPr>
            <a:xfrm>
              <a:off x="359088" y="1060475"/>
              <a:ext cx="914401" cy="1307592"/>
            </a:xfrm>
            <a:prstGeom prst="rect">
              <a:avLst/>
            </a:prstGeom>
            <a:noFill/>
            <a:ln>
              <a:noFill/>
            </a:ln>
          </p:spPr>
        </p:pic>
        <p:sp>
          <p:nvSpPr>
            <p:cNvPr id="443" name="Google Shape;443;g3339975ad83_4_226"/>
            <p:cNvSpPr txBox="1"/>
            <p:nvPr/>
          </p:nvSpPr>
          <p:spPr>
            <a:xfrm>
              <a:off x="1273500" y="951375"/>
              <a:ext cx="2912100" cy="15939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Amy Thoms Starr, MAE/ASC</a:t>
              </a:r>
              <a:br>
                <a:rPr lang="en-US" sz="1400" b="1" i="0" u="none" strike="noStrike" cap="none">
                  <a:solidFill>
                    <a:schemeClr val="accent1"/>
                  </a:solidFill>
                  <a:latin typeface="Arial"/>
                  <a:ea typeface="Arial"/>
                  <a:cs typeface="Arial"/>
                  <a:sym typeface="Arial"/>
                </a:rPr>
              </a:br>
              <a:r>
                <a:rPr lang="en-US" sz="1400" b="1" i="0" u="none" strike="noStrike" cap="none">
                  <a:solidFill>
                    <a:schemeClr val="accent1"/>
                  </a:solidFill>
                  <a:latin typeface="Arial"/>
                  <a:ea typeface="Arial"/>
                  <a:cs typeface="Arial"/>
                  <a:sym typeface="Arial"/>
                </a:rPr>
                <a:t>Central Rivers &amp; Keystone AEAs</a:t>
              </a:r>
              <a:endParaRPr sz="1400" b="1" i="0" u="none" strike="noStrike" cap="none">
                <a:solidFill>
                  <a:schemeClr val="accent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Regional Director - 3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Special Education Consultant - 19 Years</a:t>
              </a:r>
              <a:endParaRPr sz="1100" b="0" i="0" u="none" strike="noStrike" cap="none">
                <a:solidFill>
                  <a:schemeClr val="dk1"/>
                </a:solidFill>
                <a:latin typeface="Arial"/>
                <a:ea typeface="Arial"/>
                <a:cs typeface="Arial"/>
                <a:sym typeface="Arial"/>
              </a:endParaRPr>
            </a:p>
            <a:p>
              <a:pPr marL="182880" marR="0" lvl="0" indent="0" algn="l" rtl="0">
                <a:lnSpc>
                  <a:spcPct val="100000"/>
                </a:lnSpc>
                <a:spcBef>
                  <a:spcPts val="500"/>
                </a:spcBef>
                <a:spcAft>
                  <a:spcPts val="500"/>
                </a:spcAft>
                <a:buClr>
                  <a:schemeClr val="dk1"/>
                </a:buClr>
                <a:buSzPts val="1100"/>
                <a:buFont typeface="Arial"/>
                <a:buNone/>
              </a:pPr>
              <a:r>
                <a:rPr lang="en-US" sz="1100" b="0" i="0" u="none" strike="noStrike" cap="none">
                  <a:solidFill>
                    <a:schemeClr val="dk1"/>
                  </a:solidFill>
                  <a:latin typeface="Arial"/>
                  <a:ea typeface="Arial"/>
                  <a:cs typeface="Arial"/>
                  <a:sym typeface="Arial"/>
                </a:rPr>
                <a:t>Special Education Teacher- 5 Years</a:t>
              </a:r>
              <a:endParaRPr sz="1100" b="0" i="0" u="none" strike="noStrike" cap="none">
                <a:solidFill>
                  <a:schemeClr val="dk1"/>
                </a:solidFill>
                <a:latin typeface="Arial"/>
                <a:ea typeface="Arial"/>
                <a:cs typeface="Arial"/>
                <a:sym typeface="Arial"/>
              </a:endParaRPr>
            </a:p>
          </p:txBody>
        </p:sp>
      </p:grpSp>
      <p:sp>
        <p:nvSpPr>
          <p:cNvPr id="440" name="Google Shape;440;g3339975ad83_4_226"/>
          <p:cNvSpPr txBox="1">
            <a:spLocks noGrp="1"/>
          </p:cNvSpPr>
          <p:nvPr>
            <p:ph type="title"/>
          </p:nvPr>
        </p:nvSpPr>
        <p:spPr>
          <a:xfrm>
            <a:off x="2850" y="0"/>
            <a:ext cx="12192000" cy="103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dirty="0">
                <a:solidFill>
                  <a:schemeClr val="bg1"/>
                </a:solidFill>
              </a:rPr>
              <a:t>Regional Special Education Directors</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Special Education Regional Division</a:t>
            </a:r>
            <a:endParaRPr dirty="0"/>
          </a:p>
        </p:txBody>
      </p:sp>
      <p:sp>
        <p:nvSpPr>
          <p:cNvPr id="80" name="Google Shape;80;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69850" lvl="0" indent="0" algn="l" rtl="0">
              <a:lnSpc>
                <a:spcPct val="115000"/>
              </a:lnSpc>
              <a:spcBef>
                <a:spcPts val="0"/>
              </a:spcBef>
              <a:spcAft>
                <a:spcPts val="0"/>
              </a:spcAft>
              <a:buSzPts val="2941"/>
              <a:buNone/>
            </a:pPr>
            <a:r>
              <a:rPr lang="en-US" sz="2400" dirty="0"/>
              <a:t>Primary Focus of Our Work</a:t>
            </a:r>
          </a:p>
          <a:p>
            <a:pPr marL="457200" lvl="0" indent="-387350" algn="l" rtl="0">
              <a:lnSpc>
                <a:spcPct val="115000"/>
              </a:lnSpc>
              <a:spcBef>
                <a:spcPts val="0"/>
              </a:spcBef>
              <a:spcAft>
                <a:spcPts val="0"/>
              </a:spcAft>
              <a:buSzPts val="2941"/>
              <a:buChar char="•"/>
            </a:pPr>
            <a:r>
              <a:rPr lang="en-US" dirty="0"/>
              <a:t>Support continuous improvement efforts in special education in order to close the achievement gap</a:t>
            </a:r>
          </a:p>
          <a:p>
            <a:pPr marL="457200" lvl="0" indent="-387350" algn="l" rtl="0">
              <a:lnSpc>
                <a:spcPct val="115000"/>
              </a:lnSpc>
              <a:spcBef>
                <a:spcPts val="0"/>
              </a:spcBef>
              <a:spcAft>
                <a:spcPts val="0"/>
              </a:spcAft>
              <a:buSzPts val="2941"/>
              <a:buChar char="•"/>
            </a:pPr>
            <a:r>
              <a:rPr lang="en-US" dirty="0"/>
              <a:t>Provide system coaching for IDEA-Differentiated Accountability &amp; support the implementation of Specially Designed Instruction and continuous improvement work</a:t>
            </a:r>
          </a:p>
          <a:p>
            <a:pPr marL="457200" lvl="0" indent="-387350" algn="l" rtl="0">
              <a:lnSpc>
                <a:spcPct val="115000"/>
              </a:lnSpc>
              <a:spcBef>
                <a:spcPts val="0"/>
              </a:spcBef>
              <a:spcAft>
                <a:spcPts val="0"/>
              </a:spcAft>
              <a:buSzPts val="2941"/>
              <a:buChar char="•"/>
            </a:pPr>
            <a:r>
              <a:rPr lang="en-US" dirty="0"/>
              <a:t>Implement general supervision in the AEA and districts in the region</a:t>
            </a:r>
          </a:p>
          <a:p>
            <a:pPr marL="457200" lvl="0" indent="-387350" algn="l" rtl="0">
              <a:lnSpc>
                <a:spcPct val="115000"/>
              </a:lnSpc>
              <a:spcBef>
                <a:spcPts val="0"/>
              </a:spcBef>
              <a:spcAft>
                <a:spcPts val="0"/>
              </a:spcAft>
              <a:buSzPts val="2941"/>
              <a:buChar char="•"/>
            </a:pPr>
            <a:r>
              <a:rPr lang="en-US" dirty="0"/>
              <a:t>Monitor compliance in special education and support implementation or corrective action plans</a:t>
            </a:r>
          </a:p>
          <a:p>
            <a:pPr marL="457200" lvl="0" indent="-387350" algn="l" rtl="0">
              <a:lnSpc>
                <a:spcPct val="115000"/>
              </a:lnSpc>
              <a:spcBef>
                <a:spcPts val="0"/>
              </a:spcBef>
              <a:spcAft>
                <a:spcPts val="0"/>
              </a:spcAft>
              <a:buSzPts val="2941"/>
              <a:buChar char="•"/>
            </a:pPr>
            <a:r>
              <a:rPr lang="en-US" dirty="0"/>
              <a:t>Complete the special education count process in partnership with districts and the AEA</a:t>
            </a:r>
          </a:p>
          <a:p>
            <a:pPr marL="457200" lvl="0" indent="-387350" algn="l" rtl="0">
              <a:lnSpc>
                <a:spcPct val="115000"/>
              </a:lnSpc>
              <a:spcBef>
                <a:spcPts val="0"/>
              </a:spcBef>
              <a:spcAft>
                <a:spcPts val="0"/>
              </a:spcAft>
              <a:buSzPts val="2941"/>
              <a:buChar char="•"/>
            </a:pPr>
            <a:r>
              <a:rPr lang="en-US" dirty="0"/>
              <a:t>Assist with the compliant implementation of special education policies and procedures</a:t>
            </a:r>
          </a:p>
          <a:p>
            <a:pPr marL="457200" lvl="0" indent="-387350" algn="l" rtl="0">
              <a:lnSpc>
                <a:spcPct val="115000"/>
              </a:lnSpc>
              <a:spcBef>
                <a:spcPts val="0"/>
              </a:spcBef>
              <a:spcAft>
                <a:spcPts val="0"/>
              </a:spcAft>
              <a:buSzPts val="2941"/>
              <a:buChar char="•"/>
            </a:pPr>
            <a:endParaRPr sz="2500" dirty="0">
              <a:highlight>
                <a:srgbClr val="FFFF00"/>
              </a:highlight>
            </a:endParaRPr>
          </a:p>
          <a:p>
            <a:pPr marL="457200" lvl="0" indent="-228600" algn="l" rtl="0">
              <a:lnSpc>
                <a:spcPct val="115000"/>
              </a:lnSpc>
              <a:spcBef>
                <a:spcPts val="0"/>
              </a:spcBef>
              <a:spcAft>
                <a:spcPts val="0"/>
              </a:spcAft>
              <a:buSzPts val="2941"/>
              <a:buNone/>
            </a:pPr>
            <a:endParaRPr sz="2500" dirty="0"/>
          </a:p>
          <a:p>
            <a:pPr marL="457200" lvl="0" indent="-228600" algn="l" rtl="0">
              <a:lnSpc>
                <a:spcPct val="115000"/>
              </a:lnSpc>
              <a:spcBef>
                <a:spcPts val="0"/>
              </a:spcBef>
              <a:spcAft>
                <a:spcPts val="0"/>
              </a:spcAft>
              <a:buSzPts val="2941"/>
              <a:buNone/>
            </a:pPr>
            <a:endParaRPr sz="2500" dirty="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4981</TotalTime>
  <Words>3210</Words>
  <Application>Microsoft Office PowerPoint</Application>
  <PresentationFormat>Widescreen</PresentationFormat>
  <Paragraphs>446</Paragraphs>
  <Slides>55</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arial</vt:lpstr>
      <vt:lpstr>Theme1</vt:lpstr>
      <vt:lpstr>Allowable Uses of  Special Education Funds</vt:lpstr>
      <vt:lpstr>Panelist Introductions</vt:lpstr>
      <vt:lpstr>Dr. Kassandra Cline Bureau Chief Bureau of School Business Operations</vt:lpstr>
      <vt:lpstr>Bureau of School Business Operations (14)</vt:lpstr>
      <vt:lpstr>Leisa Breitfelder Division Administrator Special Education Division Central</vt:lpstr>
      <vt:lpstr>Special Education Division Central</vt:lpstr>
      <vt:lpstr>Dr. Angelisa Fynaardt Division Administrator Special Education Division Regional</vt:lpstr>
      <vt:lpstr>Regional Special Education Directors</vt:lpstr>
      <vt:lpstr>Special Education Regional Division</vt:lpstr>
      <vt:lpstr>Mr. Thomas Mayes General Counsel</vt:lpstr>
      <vt:lpstr>Goals </vt:lpstr>
      <vt:lpstr>Student Reporting</vt:lpstr>
      <vt:lpstr>Count: Certified Enrollment</vt:lpstr>
      <vt:lpstr>Count: Special Education</vt:lpstr>
      <vt:lpstr>Count: SESS</vt:lpstr>
      <vt:lpstr>Best Practice: Stakeholder Collaboration</vt:lpstr>
      <vt:lpstr>Weighted Funding: Funded</vt:lpstr>
      <vt:lpstr>Special Education Program</vt:lpstr>
      <vt:lpstr>Free and Appropriate Education </vt:lpstr>
      <vt:lpstr>Specially Designed Instruction</vt:lpstr>
      <vt:lpstr>Allowable Uses of State and Local Special Education Program Funds</vt:lpstr>
      <vt:lpstr>FY24 SE Expenditures &amp; Revenues</vt:lpstr>
      <vt:lpstr>Resource</vt:lpstr>
      <vt:lpstr>Recent Question: SE PD</vt:lpstr>
      <vt:lpstr>Lesson Learned: Utilities from SE</vt:lpstr>
      <vt:lpstr>Examples of Allowable Costs</vt:lpstr>
      <vt:lpstr>Question: SE Costs </vt:lpstr>
      <vt:lpstr>Examples of Unallowable Costs</vt:lpstr>
      <vt:lpstr>Special Education Support Services</vt:lpstr>
      <vt:lpstr>State Funded: Special Education Support Services</vt:lpstr>
      <vt:lpstr>SESS Funding</vt:lpstr>
      <vt:lpstr>Recent Question: SESS Allowable Uses (Cont.)</vt:lpstr>
      <vt:lpstr>SESS – Locating Amounts</vt:lpstr>
      <vt:lpstr>Recent Questions: SESS – Locating Amounts</vt:lpstr>
      <vt:lpstr>Resources</vt:lpstr>
      <vt:lpstr>Recent Question: Paying for Special Education Director</vt:lpstr>
      <vt:lpstr>Recent Questions: SESS – Account Coding</vt:lpstr>
      <vt:lpstr>Resources</vt:lpstr>
      <vt:lpstr>Resources: Delineation of Services</vt:lpstr>
      <vt:lpstr>Resources: Permissive Uses</vt:lpstr>
      <vt:lpstr>Differentiating Programming</vt:lpstr>
      <vt:lpstr>Differentiating Programs</vt:lpstr>
      <vt:lpstr>Programming Examples</vt:lpstr>
      <vt:lpstr>Recent Question: Verifying Appropriate Costs</vt:lpstr>
      <vt:lpstr>Time &amp; Effort Documentation</vt:lpstr>
      <vt:lpstr>Time &amp; Effort Documentation</vt:lpstr>
      <vt:lpstr>Differentiating Programs</vt:lpstr>
      <vt:lpstr>Apply Your Knowledge: Group Activity</vt:lpstr>
      <vt:lpstr>Recent Question: SE Teachers &amp; TSS</vt:lpstr>
      <vt:lpstr>Other Recent Questions</vt:lpstr>
      <vt:lpstr>Recent Question: Students Attending Nonpublic Schools</vt:lpstr>
      <vt:lpstr>Recent Question: ESPSS &amp; SE Staff</vt:lpstr>
      <vt:lpstr>Recent Question: Students Attending Charter Schools</vt:lpstr>
      <vt:lpstr>Contacts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the Financial Spectrum of Special Education</dc:title>
  <dc:creator>Iowa Department of Education</dc:creator>
  <cp:lastModifiedBy>Albers, Lisa [IDOE]</cp:lastModifiedBy>
  <cp:revision>44</cp:revision>
  <dcterms:created xsi:type="dcterms:W3CDTF">2022-10-28T01:47:54Z</dcterms:created>
  <dcterms:modified xsi:type="dcterms:W3CDTF">2025-08-19T19:45:36Z</dcterms:modified>
</cp:coreProperties>
</file>