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10"/>
  </p:notesMasterIdLst>
  <p:sldIdLst>
    <p:sldId id="266" r:id="rId2"/>
    <p:sldId id="265" r:id="rId3"/>
    <p:sldId id="264" r:id="rId4"/>
    <p:sldId id="267" r:id="rId5"/>
    <p:sldId id="268" r:id="rId6"/>
    <p:sldId id="269" r:id="rId7"/>
    <p:sldId id="270" r:id="rId8"/>
    <p:sldId id="263" r:id="rId9"/>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728">
          <p15:clr>
            <a:srgbClr val="747775"/>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85" autoAdjust="0"/>
    <p:restoredTop sz="70484" autoAdjust="0"/>
  </p:normalViewPr>
  <p:slideViewPr>
    <p:cSldViewPr snapToGrid="0">
      <p:cViewPr varScale="1">
        <p:scale>
          <a:sx n="54" d="100"/>
          <a:sy n="54" d="100"/>
        </p:scale>
        <p:origin x="476" y="56"/>
      </p:cViewPr>
      <p:guideLst>
        <p:guide orient="horz" pos="1728"/>
        <p:guide pos="3840"/>
      </p:guideLst>
    </p:cSldViewPr>
  </p:slideViewPr>
  <p:notesTextViewPr>
    <p:cViewPr>
      <p:scale>
        <a:sx n="1" d="1"/>
        <a:sy n="1" d="1"/>
      </p:scale>
      <p:origin x="0" y="0"/>
    </p:cViewPr>
  </p:notesTextViewPr>
  <p:notesViewPr>
    <p:cSldViewPr snapToGrid="0">
      <p:cViewPr varScale="1">
        <p:scale>
          <a:sx n="96" d="100"/>
          <a:sy n="96" d="100"/>
        </p:scale>
        <p:origin x="211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Welcome and thank you for joining us for this brief webinar featuring the Local School Plan: Intent and Webinar. My name is Kelsey Teeter and I am the Secondary Special Education Program Consultant with the Iowa Department of Education. I am here today with my colleagues, Becky Luers from Iowa Vocational Rehabilitation Services, Jamie Phipps from Iowa Department for the Blind, and Pam Woelber from ASK Resource Center. We are excited to provide you with an overview of the Local School Plan’s Intent and Collaboration today. </a:t>
            </a:r>
          </a:p>
        </p:txBody>
      </p:sp>
    </p:spTree>
    <p:extLst>
      <p:ext uri="{BB962C8B-B14F-4D97-AF65-F5344CB8AC3E}">
        <p14:creationId xmlns:p14="http://schemas.microsoft.com/office/powerpoint/2010/main" val="1693491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As we look at the intended audience and objectives of the LSP plan, let’s first talk about who this plan is for.</a:t>
            </a:r>
          </a:p>
          <a:p>
            <a:pPr marL="0" lvl="0" indent="0" algn="l" rtl="0">
              <a:lnSpc>
                <a:spcPct val="115000"/>
              </a:lnSpc>
              <a:spcBef>
                <a:spcPts val="1200"/>
              </a:spcBef>
              <a:spcAft>
                <a:spcPts val="0"/>
              </a:spcAft>
              <a:buClr>
                <a:schemeClr val="dk1"/>
              </a:buClr>
              <a:buSzPts val="1100"/>
              <a:buFont typeface="Arial"/>
              <a:buNone/>
            </a:pPr>
            <a:r>
              <a:rPr lang="en-US" dirty="0"/>
              <a:t>Primarily, the audience includes students with disabilities who are in the process of transitioning from high school to adulthood. These are students who may benefit from additional support as they explore their postsecondary goals, whether that’s entering the workforce, pursuing further education, or living more independently.</a:t>
            </a:r>
          </a:p>
          <a:p>
            <a:pPr marL="0" lvl="0" indent="0" algn="l" rtl="0">
              <a:lnSpc>
                <a:spcPct val="115000"/>
              </a:lnSpc>
              <a:spcBef>
                <a:spcPts val="1200"/>
              </a:spcBef>
              <a:spcAft>
                <a:spcPts val="0"/>
              </a:spcAft>
              <a:buClr>
                <a:schemeClr val="dk1"/>
              </a:buClr>
              <a:buSzPts val="1100"/>
              <a:buFont typeface="Arial"/>
              <a:buNone/>
            </a:pPr>
            <a:r>
              <a:rPr lang="en-US" dirty="0"/>
              <a:t>But it’s not just about the students. This plan also involves a team of supporters: vocational rehabilitation counselors and team members, school staff, AEA and community partners who work collaboratively to ensure services are aligned and meaningful. Parents and guardians play a vital role too—they are key advocates and decision-makers in this process.</a:t>
            </a:r>
          </a:p>
          <a:p>
            <a:pPr marL="0" lvl="0" indent="0" algn="l" rtl="0">
              <a:lnSpc>
                <a:spcPct val="115000"/>
              </a:lnSpc>
              <a:spcBef>
                <a:spcPts val="1200"/>
              </a:spcBef>
              <a:spcAft>
                <a:spcPts val="0"/>
              </a:spcAft>
              <a:buClr>
                <a:schemeClr val="dk1"/>
              </a:buClr>
              <a:buSzPts val="1100"/>
              <a:buFont typeface="Arial"/>
              <a:buNone/>
            </a:pPr>
            <a:r>
              <a:rPr lang="en-US" dirty="0"/>
              <a:t>Local employers and workforce development agencies should be considered since they provide essential real-world opportunities like internships, job shadowing, and paid employment.</a:t>
            </a:r>
          </a:p>
          <a:p>
            <a:pPr marL="0" lvl="0" indent="0" algn="l" rtl="0">
              <a:lnSpc>
                <a:spcPct val="115000"/>
              </a:lnSpc>
              <a:spcBef>
                <a:spcPts val="1200"/>
              </a:spcBef>
              <a:spcAft>
                <a:spcPts val="0"/>
              </a:spcAft>
              <a:buClr>
                <a:schemeClr val="dk1"/>
              </a:buClr>
              <a:buSzPts val="1100"/>
              <a:buFont typeface="Arial"/>
              <a:buNone/>
            </a:pPr>
            <a:r>
              <a:rPr lang="en-US" dirty="0"/>
              <a:t>Now, in terms of objectives—the first goal is to ensure there is an understanding of the what and why behind the LSP. It is important to ensure that school-based transition services are closely aligned with all team members. That way, students don’t experience gaps or duplications in support.</a:t>
            </a:r>
          </a:p>
          <a:p>
            <a:pPr marL="0" lvl="0" indent="0" algn="l" rtl="0">
              <a:lnSpc>
                <a:spcPct val="115000"/>
              </a:lnSpc>
              <a:spcBef>
                <a:spcPts val="1200"/>
              </a:spcBef>
              <a:spcAft>
                <a:spcPts val="0"/>
              </a:spcAft>
              <a:buClr>
                <a:schemeClr val="dk1"/>
              </a:buClr>
              <a:buSzPts val="1100"/>
              <a:buFont typeface="Arial"/>
              <a:buNone/>
            </a:pPr>
            <a:r>
              <a:rPr lang="en-US" dirty="0"/>
              <a:t>Next, the aim is to assist students to build essential work readiness skills—things like communication, responsibility, and time management—while also helping them explore careers that match their strengths and interests.</a:t>
            </a:r>
          </a:p>
          <a:p>
            <a:pPr marL="0" lvl="0" indent="0" algn="l" rtl="0">
              <a:lnSpc>
                <a:spcPct val="115000"/>
              </a:lnSpc>
              <a:spcBef>
                <a:spcPts val="1200"/>
              </a:spcBef>
              <a:spcAft>
                <a:spcPts val="0"/>
              </a:spcAft>
              <a:buClr>
                <a:schemeClr val="dk1"/>
              </a:buClr>
              <a:buSzPts val="1100"/>
              <a:buFont typeface="Arial"/>
              <a:buNone/>
            </a:pPr>
            <a:r>
              <a:rPr lang="en-US" dirty="0"/>
              <a:t>Another key objective is to provide access to supports like job coaching, soft skills development, and resume preparation so students are truly equipped for the world beyond school. And also ensure that contact and resources are available to all team members. </a:t>
            </a:r>
          </a:p>
          <a:p>
            <a:pPr marL="0" lvl="0" indent="0" algn="l" rtl="0">
              <a:lnSpc>
                <a:spcPct val="115000"/>
              </a:lnSpc>
              <a:spcBef>
                <a:spcPts val="1200"/>
              </a:spcBef>
              <a:spcAft>
                <a:spcPts val="0"/>
              </a:spcAft>
              <a:buClr>
                <a:schemeClr val="dk1"/>
              </a:buClr>
              <a:buSzPts val="1100"/>
              <a:buFont typeface="Arial"/>
              <a:buNone/>
            </a:pPr>
            <a:r>
              <a:rPr lang="en-US" dirty="0"/>
              <a:t>Ultimately, everything the LSP team does is centered on empowering students to advocate for themselves, make informed decisions, and pursue their goals with confidence. The long-term vision is to increase the number of students who successfully enter employment, enroll in postsecondary programs, or connect with adult service providers once they leave high school.</a:t>
            </a:r>
          </a:p>
          <a:p>
            <a:pPr marL="0" lvl="0" indent="0" algn="l" rtl="0">
              <a:lnSpc>
                <a:spcPct val="115000"/>
              </a:lnSpc>
              <a:spcBef>
                <a:spcPts val="1200"/>
              </a:spcBef>
              <a:spcAft>
                <a:spcPts val="0"/>
              </a:spcAft>
              <a:buClr>
                <a:schemeClr val="dk1"/>
              </a:buClr>
              <a:buSzPts val="1100"/>
              <a:buFont typeface="Arial"/>
              <a:buNone/>
            </a:pPr>
            <a:r>
              <a:rPr lang="en-US" dirty="0"/>
              <a:t>So in short, this plan is not just about checking boxes—it’s about building a bridge to a meaningful and successful adult life.</a:t>
            </a:r>
          </a:p>
          <a:p>
            <a:pPr marL="0" lvl="0" indent="0" algn="l" rtl="0">
              <a:spcBef>
                <a:spcPts val="1000"/>
              </a:spcBef>
              <a:spcAft>
                <a:spcPts val="0"/>
              </a:spcAft>
              <a:buNone/>
            </a:pPr>
            <a:endParaRPr lang="en-US" dirty="0"/>
          </a:p>
          <a:p>
            <a:endParaRPr lang="en-US" dirty="0"/>
          </a:p>
        </p:txBody>
      </p:sp>
    </p:spTree>
    <p:extLst>
      <p:ext uri="{BB962C8B-B14F-4D97-AF65-F5344CB8AC3E}">
        <p14:creationId xmlns:p14="http://schemas.microsoft.com/office/powerpoint/2010/main" val="29540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lnSpc>
                <a:spcPct val="115000"/>
              </a:lnSpc>
              <a:spcBef>
                <a:spcPts val="0"/>
              </a:spcBef>
              <a:spcAft>
                <a:spcPts val="0"/>
              </a:spcAft>
              <a:buNone/>
            </a:pPr>
            <a:r>
              <a:rPr lang="en-US" dirty="0">
                <a:solidFill>
                  <a:schemeClr val="dk1"/>
                </a:solidFill>
              </a:rPr>
              <a:t>Let’s start by talking about who this plan is really for.</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At the center of it all are students with disabilities who are preparing to transition from high school into adult life. These students are navigating important decisions about work, education, and independence, and this plan is designed to guide and support them through that process. School districts need a local school plan because it serves as a written, working agreement that guides the delivery of transition services for students with disabilities. But they’re not alone. </a:t>
            </a:r>
            <a:r>
              <a:rPr lang="en-US" dirty="0">
                <a:solidFill>
                  <a:srgbClr val="222222"/>
                </a:solidFill>
                <a:highlight>
                  <a:srgbClr val="FFFFFF"/>
                </a:highlight>
              </a:rPr>
              <a:t>Each school has its own unique needs, and the local school plan ensures those needs are identified and addressed. It clarifies the roles, responsibilities, and expectations of each partner agency involved, creating a shared understanding that supports collaboration.</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It is important to also recognize the critical role that parents and guardians play. They’re not just observers—they’re active participants in the planning process and vital supporters of student success.</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And finally, it is import to note that the LSP team is also in place to engage with local employers and workforce development agencies. Their involvement is essential for offering real-world work experiences that give students a chance to apply what they’ve learned in meaningful, hands-on ways.</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Now, let’s look at the core objectives of this plan.</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First, the LSP team wants to align what’s happening in school with the services and goals that the student is connected to. That way, students experience a smooth, coordinated transition without gaps or delays. The plan promotes the use of data-based decision-making to coordinate efforts and ensure services are delivered effectively and efficiently. By doing so, it helps prevent the duplication of services and ensures that resources are used wisely.</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Second, the team is focused on helping students build work readiness skills—like showing up on time, communicating clearly, and managing responsibilities. The LSP is set in place to help guide them in discovering careers that match their interests and abilities.</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The LSP makes sure students have access to the right supports, whether it’s job coaching, soft skills workshops, or help writing a strong resume. A strong local school plan supports the delivery of pre-employment transition services and builds intentional partnerships aimed at improving employment and postsecondary outcomes for students with disabilities.</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Another key goal is fostering independence and self-advocacy. Team members want students to have the confidence and skills to speak up for themselves and make informed decisions about their future.</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Ultimately, everything the LSP team does is aimed at increasing successful outcomes—whether that means getting a job, enrolling in college or training programs, or connecting with adult service providers after graduation. It’s about giving every student a strong foundation for the life they want to build.</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Most importantly, collaboration and coordination shouldn’t be occasional—they should be ongoing and intentional throughout the entire school year. In short, a local school plan is the foundation for effective, coordinated, and student-centered transition services.</a:t>
            </a:r>
          </a:p>
          <a:p>
            <a:pPr marL="0" lvl="0" indent="0" algn="l" rtl="0">
              <a:lnSpc>
                <a:spcPct val="115000"/>
              </a:lnSpc>
              <a:spcBef>
                <a:spcPts val="1200"/>
              </a:spcBef>
              <a:spcAft>
                <a:spcPts val="0"/>
              </a:spcAft>
              <a:buNone/>
            </a:pPr>
            <a:endParaRPr lang="en-US" dirty="0">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But they’re not alone. This plan also serves vocational rehabilitation counselors, school staff, AEAs and our community partners—those who are deeply involved in helping students take their next steps.</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It is important to also recognize the critical role that parents and guardians play. They’re not just observers—they’re active participants in the planning process and vital supporters of student success.</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And finally, the LSP team is engaging with local employers and workforce development agencies. Their involvement is essential for offering real-world work experiences that give students a chance to apply what they’ve learned in meaningful, hands-on ways.</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Now, let’s look at the core objectives of this plan.</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First, the LSP team wants to align what’s happening in school with the services and goals that the student is connected to. That way, students experience a smooth, coordinated transition without gaps or delays.</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Second, the team is focused on helping students build work readiness skills—like showing up on time, communicating clearly, and managing responsibilities. The LSP is set in place to help guide them in discovering careers that match their interests and abilities.</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The LSP makes sure students have access to the right supports, whether it’s job coaching, soft skills workshops, or help writing a strong resume.</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Another key goal is fostering independence and self-advocacy. Team members want students to have the confidence and skills to speak up for themselves and make informed decisions about their future.</a:t>
            </a:r>
          </a:p>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Ultimately, everything the LSP team does is aimed at increasing successful outcomes—whether that means getting a job, enrolling in college or training programs, or connecting with adult service providers after graduation</a:t>
            </a:r>
          </a:p>
          <a:p>
            <a:pPr marL="0" lvl="0" indent="0" algn="l" rtl="0">
              <a:lnSpc>
                <a:spcPct val="115000"/>
              </a:lnSpc>
              <a:spcBef>
                <a:spcPts val="1000"/>
              </a:spcBef>
              <a:spcAft>
                <a:spcPts val="0"/>
              </a:spcAft>
              <a:buNone/>
            </a:pPr>
            <a:r>
              <a:rPr lang="en-US" dirty="0">
                <a:solidFill>
                  <a:schemeClr val="dk1"/>
                </a:solidFill>
              </a:rPr>
              <a:t>It’s about giving every student a strong foundation for the life they want to build.</a:t>
            </a:r>
          </a:p>
          <a:p>
            <a:pPr marL="0" lvl="0" indent="0" algn="l" rtl="0">
              <a:lnSpc>
                <a:spcPct val="115000"/>
              </a:lnSpc>
              <a:spcBef>
                <a:spcPts val="1000"/>
              </a:spcBef>
              <a:spcAft>
                <a:spcPts val="0"/>
              </a:spcAft>
              <a:buNone/>
            </a:pPr>
            <a:r>
              <a:rPr lang="en-US" dirty="0">
                <a:solidFill>
                  <a:schemeClr val="dk1"/>
                </a:solidFill>
              </a:rPr>
              <a:t>LSP captures these efforts as a point in time</a:t>
            </a:r>
          </a:p>
        </p:txBody>
      </p:sp>
    </p:spTree>
    <p:extLst>
      <p:ext uri="{BB962C8B-B14F-4D97-AF65-F5344CB8AC3E}">
        <p14:creationId xmlns:p14="http://schemas.microsoft.com/office/powerpoint/2010/main" val="3896372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Team Members: These will vary from district to district. Suggested team members are VR staff, teachers, school counselors, AEA staff and administrators, District Career and Academic Plan team representation, school administrators, contracted program staff, community partners, businesses, parents and students with disabilities.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Data Review and Analysis: Each entity will prepare and look at data of those they serve in that area and other data identified by the team prior to the meeting. This will be important to guide conversation and create goals for the team. The team will discuss progress over the past year, what gaps still exist, challenges, barriers, and the team’s shared priorities for the coming year.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Communication and Collaboration: As a team, a process will be discussed and developed for the building’s check-in and safety procedure for visitors, availability and schedule including workspaces, individual/small group/full classroom opportunities, ensuring adequate supervision, cross-training opportunities, and changes in the plan or schedule. The team will also consider who and how it is determined when to invite partners providing transition related services, how will postsecondary expectations be aligned across service provider plans, who oversees the 504 plan, how those without IEPs are connected, and the referral process for each partner. </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Service Delivery: The intent of this section is really to facilitate purposeful conversations that support the alignment of services for effective service delivery and not duplicating services. The LSP team should be familiar with any agreements that exist between partner agencies to support the decision making in the LSP process. For example, at the end of the LSP, there is a list of statewide resources as well as local resources to help each LSP Team. In addition other resources are available in this section.</a:t>
            </a:r>
          </a:p>
          <a:p>
            <a:pPr marL="0" lvl="0" indent="0" algn="l" rtl="0">
              <a:spcBef>
                <a:spcPts val="0"/>
              </a:spcBef>
              <a:spcAft>
                <a:spcPts val="0"/>
              </a:spcAft>
              <a:buNone/>
            </a:pPr>
            <a:endParaRPr lang="en-US" dirty="0"/>
          </a:p>
        </p:txBody>
      </p:sp>
    </p:spTree>
    <p:extLst>
      <p:ext uri="{BB962C8B-B14F-4D97-AF65-F5344CB8AC3E}">
        <p14:creationId xmlns:p14="http://schemas.microsoft.com/office/powerpoint/2010/main" val="1243205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dirty="0"/>
              <a:t>To learn more about what is in the LSP for your school, you should ask for a copy of it. The building principal or administrator, AEA representative, or assigned </a:t>
            </a:r>
            <a:r>
              <a:rPr lang="en-US" dirty="0" err="1"/>
              <a:t>voc</a:t>
            </a:r>
            <a:r>
              <a:rPr lang="en-US" dirty="0"/>
              <a:t> rehab counselor should all be able to get you access to this. The team members involved can vary from school to school. After reviewing your school’s LSP, we would encourage you to ask for opportunities to provide input and feedback to the LSP team members. The names and email addresses of all LSP team members are included with in the LSP. You can also talk with the LSP team members about becoming involved as a team member in future meetings. The process for adding new team members on each LSP team may look a little different from school to school, but it is important to make sure each has LSP Team has an adequate and balanced representation across partner agencies and stakeholders. </a:t>
            </a:r>
          </a:p>
          <a:p>
            <a:endParaRPr lang="en-US" dirty="0"/>
          </a:p>
        </p:txBody>
      </p:sp>
    </p:spTree>
    <p:extLst>
      <p:ext uri="{BB962C8B-B14F-4D97-AF65-F5344CB8AC3E}">
        <p14:creationId xmlns:p14="http://schemas.microsoft.com/office/powerpoint/2010/main" val="42405271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566e34aa5f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3566e34aa5f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 </a:t>
            </a: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89270" y="1074695"/>
            <a:ext cx="11636841" cy="2160104"/>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2"/>
          <p:cNvSpPr txBox="1">
            <a:spLocks noGrp="1"/>
          </p:cNvSpPr>
          <p:nvPr>
            <p:ph type="subTitle" idx="1"/>
          </p:nvPr>
        </p:nvSpPr>
        <p:spPr>
          <a:xfrm>
            <a:off x="289270" y="3838162"/>
            <a:ext cx="11636841" cy="1282148"/>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2"/>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3"/>
          <p:cNvSpPr/>
          <p:nvPr/>
        </p:nvSpPr>
        <p:spPr>
          <a:xfrm>
            <a:off x="0" y="0"/>
            <a:ext cx="12192000" cy="737419"/>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3"/>
          <p:cNvSpPr txBox="1">
            <a:spLocks noGrp="1"/>
          </p:cNvSpPr>
          <p:nvPr>
            <p:ph type="title"/>
          </p:nvPr>
        </p:nvSpPr>
        <p:spPr>
          <a:xfrm>
            <a:off x="339213" y="2"/>
            <a:ext cx="11269691" cy="737417"/>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3"/>
          <p:cNvSpPr txBox="1">
            <a:spLocks noGrp="1"/>
          </p:cNvSpPr>
          <p:nvPr>
            <p:ph type="body" idx="1"/>
          </p:nvPr>
        </p:nvSpPr>
        <p:spPr>
          <a:xfrm>
            <a:off x="689112" y="1460499"/>
            <a:ext cx="10813776"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4"/>
          <p:cNvSpPr/>
          <p:nvPr/>
        </p:nvSpPr>
        <p:spPr>
          <a:xfrm>
            <a:off x="0" y="0"/>
            <a:ext cx="4182894"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4"/>
          <p:cNvSpPr txBox="1">
            <a:spLocks noGrp="1"/>
          </p:cNvSpPr>
          <p:nvPr>
            <p:ph type="title"/>
          </p:nvPr>
        </p:nvSpPr>
        <p:spPr>
          <a:xfrm>
            <a:off x="408561" y="428017"/>
            <a:ext cx="3540869" cy="590652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591454" y="428017"/>
            <a:ext cx="7017449" cy="5906522"/>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0"/>
        <p:cNvGrpSpPr/>
        <p:nvPr/>
      </p:nvGrpSpPr>
      <p:grpSpPr>
        <a:xfrm>
          <a:off x="0" y="0"/>
          <a:ext cx="0" cy="0"/>
          <a:chOff x="0" y="0"/>
          <a:chExt cx="0" cy="0"/>
        </a:xfrm>
      </p:grpSpPr>
      <p:sp>
        <p:nvSpPr>
          <p:cNvPr id="21" name="Google Shape;21;p5"/>
          <p:cNvSpPr/>
          <p:nvPr/>
        </p:nvSpPr>
        <p:spPr>
          <a:xfrm>
            <a:off x="0" y="0"/>
            <a:ext cx="12192000" cy="1192696"/>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5"/>
          <p:cNvSpPr txBox="1">
            <a:spLocks noGrp="1"/>
          </p:cNvSpPr>
          <p:nvPr>
            <p:ph type="title"/>
          </p:nvPr>
        </p:nvSpPr>
        <p:spPr>
          <a:xfrm>
            <a:off x="892797" y="1"/>
            <a:ext cx="10515600" cy="119269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body" idx="1"/>
          </p:nvPr>
        </p:nvSpPr>
        <p:spPr>
          <a:xfrm>
            <a:off x="892799" y="1548641"/>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4" name="Google Shape;24;p5"/>
          <p:cNvSpPr txBox="1">
            <a:spLocks noGrp="1"/>
          </p:cNvSpPr>
          <p:nvPr>
            <p:ph type="body" idx="2"/>
          </p:nvPr>
        </p:nvSpPr>
        <p:spPr>
          <a:xfrm>
            <a:off x="892799" y="2372553"/>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5" name="Google Shape;25;p5"/>
          <p:cNvSpPr txBox="1">
            <a:spLocks noGrp="1"/>
          </p:cNvSpPr>
          <p:nvPr>
            <p:ph type="body" idx="3"/>
          </p:nvPr>
        </p:nvSpPr>
        <p:spPr>
          <a:xfrm>
            <a:off x="6225210" y="1548641"/>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6" name="Google Shape;26;p5"/>
          <p:cNvSpPr txBox="1">
            <a:spLocks noGrp="1"/>
          </p:cNvSpPr>
          <p:nvPr>
            <p:ph type="body" idx="4"/>
          </p:nvPr>
        </p:nvSpPr>
        <p:spPr>
          <a:xfrm>
            <a:off x="6225210" y="2372553"/>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7"/>
        <p:cNvGrpSpPr/>
        <p:nvPr/>
      </p:nvGrpSpPr>
      <p:grpSpPr>
        <a:xfrm>
          <a:off x="0" y="0"/>
          <a:ext cx="0" cy="0"/>
          <a:chOff x="0" y="0"/>
          <a:chExt cx="0" cy="0"/>
        </a:xfrm>
      </p:grpSpPr>
      <p:sp>
        <p:nvSpPr>
          <p:cNvPr id="28" name="Google Shape;28;p6"/>
          <p:cNvSpPr/>
          <p:nvPr/>
        </p:nvSpPr>
        <p:spPr>
          <a:xfrm>
            <a:off x="0" y="2268535"/>
            <a:ext cx="12192000" cy="3275783"/>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9" name="Google Shape;29;p6"/>
          <p:cNvSpPr txBox="1">
            <a:spLocks noGrp="1"/>
          </p:cNvSpPr>
          <p:nvPr>
            <p:ph type="title"/>
          </p:nvPr>
        </p:nvSpPr>
        <p:spPr>
          <a:xfrm>
            <a:off x="831851" y="1709740"/>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6"/>
          <p:cNvSpPr txBox="1">
            <a:spLocks noGrp="1"/>
          </p:cNvSpPr>
          <p:nvPr>
            <p:ph type="body" idx="1"/>
          </p:nvPr>
        </p:nvSpPr>
        <p:spPr>
          <a:xfrm>
            <a:off x="831851" y="4589465"/>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95128" y="1"/>
            <a:ext cx="10813776" cy="1166191"/>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795128" y="1460499"/>
            <a:ext cx="10813776"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E2978A5-9777-42E6-90B2-02E3A3AA3464}"/>
              </a:ext>
            </a:extLst>
          </p:cNvPr>
          <p:cNvSpPr>
            <a:spLocks noGrp="1"/>
          </p:cNvSpPr>
          <p:nvPr>
            <p:ph type="ctrTitle"/>
          </p:nvPr>
        </p:nvSpPr>
        <p:spPr/>
        <p:txBody>
          <a:bodyPr/>
          <a:lstStyle/>
          <a:p>
            <a:r>
              <a:rPr lang="en-US" dirty="0"/>
              <a:t>Local School Plan: Intent and Collaboration</a:t>
            </a:r>
          </a:p>
        </p:txBody>
      </p:sp>
      <p:sp>
        <p:nvSpPr>
          <p:cNvPr id="5" name="Subtitle 4">
            <a:extLst>
              <a:ext uri="{FF2B5EF4-FFF2-40B4-BE49-F238E27FC236}">
                <a16:creationId xmlns:a16="http://schemas.microsoft.com/office/drawing/2014/main" id="{27563575-3380-41FA-80ED-5799759F6895}"/>
              </a:ext>
            </a:extLst>
          </p:cNvPr>
          <p:cNvSpPr>
            <a:spLocks noGrp="1"/>
          </p:cNvSpPr>
          <p:nvPr>
            <p:ph type="subTitle" idx="1"/>
          </p:nvPr>
        </p:nvSpPr>
        <p:spPr/>
        <p:txBody>
          <a:bodyPr/>
          <a:lstStyle/>
          <a:p>
            <a:r>
              <a:rPr lang="en-US" dirty="0"/>
              <a:t>Spring 2025</a:t>
            </a:r>
          </a:p>
        </p:txBody>
      </p:sp>
      <p:pic>
        <p:nvPicPr>
          <p:cNvPr id="6" name="Picture 5" descr="State of Iowa logo">
            <a:extLst>
              <a:ext uri="{FF2B5EF4-FFF2-40B4-BE49-F238E27FC236}">
                <a16:creationId xmlns:a16="http://schemas.microsoft.com/office/drawing/2014/main" id="{73CC19AD-FEB5-4352-AE28-2AD7D64854F0}"/>
              </a:ext>
            </a:extLst>
          </p:cNvPr>
          <p:cNvPicPr>
            <a:picLocks noChangeAspect="1"/>
          </p:cNvPicPr>
          <p:nvPr/>
        </p:nvPicPr>
        <p:blipFill rotWithShape="1">
          <a:blip r:embed="rId2"/>
          <a:srcRect r="2694"/>
          <a:stretch/>
        </p:blipFill>
        <p:spPr>
          <a:xfrm>
            <a:off x="0" y="5705856"/>
            <a:ext cx="12192000" cy="1152144"/>
          </a:xfrm>
          <a:prstGeom prst="rect">
            <a:avLst/>
          </a:prstGeom>
        </p:spPr>
      </p:pic>
    </p:spTree>
    <p:extLst>
      <p:ext uri="{BB962C8B-B14F-4D97-AF65-F5344CB8AC3E}">
        <p14:creationId xmlns:p14="http://schemas.microsoft.com/office/powerpoint/2010/main" val="2908832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DF16B-3DB9-4442-9A00-117557C10629}"/>
              </a:ext>
            </a:extLst>
          </p:cNvPr>
          <p:cNvSpPr>
            <a:spLocks noGrp="1"/>
          </p:cNvSpPr>
          <p:nvPr>
            <p:ph type="title"/>
          </p:nvPr>
        </p:nvSpPr>
        <p:spPr/>
        <p:txBody>
          <a:bodyPr/>
          <a:lstStyle/>
          <a:p>
            <a:r>
              <a:rPr lang="en-US" dirty="0"/>
              <a:t>LSP Updates for 2025/2026 </a:t>
            </a:r>
          </a:p>
        </p:txBody>
      </p:sp>
      <p:sp>
        <p:nvSpPr>
          <p:cNvPr id="3" name="Text Placeholder 2">
            <a:extLst>
              <a:ext uri="{FF2B5EF4-FFF2-40B4-BE49-F238E27FC236}">
                <a16:creationId xmlns:a16="http://schemas.microsoft.com/office/drawing/2014/main" id="{3CAD2EC9-8040-4EB7-9AB0-C923B45BA282}"/>
              </a:ext>
            </a:extLst>
          </p:cNvPr>
          <p:cNvSpPr>
            <a:spLocks noGrp="1"/>
          </p:cNvSpPr>
          <p:nvPr>
            <p:ph type="body" idx="1"/>
          </p:nvPr>
        </p:nvSpPr>
        <p:spPr>
          <a:xfrm>
            <a:off x="372979" y="1296131"/>
            <a:ext cx="11345780" cy="972987"/>
          </a:xfrm>
        </p:spPr>
        <p:txBody>
          <a:bodyPr>
            <a:normAutofit lnSpcReduction="10000"/>
          </a:bodyPr>
          <a:lstStyle/>
          <a:p>
            <a:pPr marL="0" indent="0">
              <a:lnSpc>
                <a:spcPct val="100000"/>
              </a:lnSpc>
              <a:spcBef>
                <a:spcPts val="0"/>
              </a:spcBef>
            </a:pPr>
            <a:r>
              <a:rPr lang="en-US" sz="2000" dirty="0"/>
              <a:t>This overview comes following an update of the LSP process. Huge thank you and recognition to the task team for their collaboration, expertise, hours of time, and dedication that went into updating this effort. </a:t>
            </a:r>
          </a:p>
        </p:txBody>
      </p:sp>
      <p:sp>
        <p:nvSpPr>
          <p:cNvPr id="4" name="Text Placeholder 3">
            <a:extLst>
              <a:ext uri="{FF2B5EF4-FFF2-40B4-BE49-F238E27FC236}">
                <a16:creationId xmlns:a16="http://schemas.microsoft.com/office/drawing/2014/main" id="{1C80A3DB-E4AF-4A07-A6D8-9CD47D5DD6AC}"/>
              </a:ext>
            </a:extLst>
          </p:cNvPr>
          <p:cNvSpPr>
            <a:spLocks noGrp="1"/>
          </p:cNvSpPr>
          <p:nvPr>
            <p:ph type="body" idx="2"/>
          </p:nvPr>
        </p:nvSpPr>
        <p:spPr>
          <a:xfrm>
            <a:off x="276727" y="2372553"/>
            <a:ext cx="5773860" cy="2921342"/>
          </a:xfrm>
        </p:spPr>
        <p:txBody>
          <a:bodyPr>
            <a:noAutofit/>
          </a:bodyPr>
          <a:lstStyle/>
          <a:p>
            <a:pPr lvl="0">
              <a:lnSpc>
                <a:spcPct val="100000"/>
              </a:lnSpc>
              <a:spcBef>
                <a:spcPts val="0"/>
              </a:spcBef>
            </a:pPr>
            <a:r>
              <a:rPr lang="en-US" sz="1600" dirty="0"/>
              <a:t>Maggie Johnson, Iowa Vocational Rehabilitation</a:t>
            </a:r>
          </a:p>
          <a:p>
            <a:pPr lvl="0">
              <a:lnSpc>
                <a:spcPct val="100000"/>
              </a:lnSpc>
              <a:spcBef>
                <a:spcPts val="1000"/>
              </a:spcBef>
            </a:pPr>
            <a:r>
              <a:rPr lang="en-US" sz="1600" dirty="0"/>
              <a:t>Brittany Beverage, Iowa Department of Education (Heartland Region)</a:t>
            </a:r>
          </a:p>
          <a:p>
            <a:pPr lvl="0">
              <a:lnSpc>
                <a:spcPct val="100000"/>
              </a:lnSpc>
              <a:spcBef>
                <a:spcPts val="1000"/>
              </a:spcBef>
            </a:pPr>
            <a:r>
              <a:rPr lang="en-US" sz="1600" dirty="0"/>
              <a:t>Emily Hoogland, Iowa Vocational Rehabilitation</a:t>
            </a:r>
          </a:p>
          <a:p>
            <a:pPr lvl="0">
              <a:lnSpc>
                <a:spcPct val="100000"/>
              </a:lnSpc>
              <a:spcBef>
                <a:spcPts val="1000"/>
              </a:spcBef>
            </a:pPr>
            <a:r>
              <a:rPr lang="en-US" sz="1600" dirty="0"/>
              <a:t>Lori Anderson, Dubuque Community Schools</a:t>
            </a:r>
          </a:p>
          <a:p>
            <a:pPr lvl="0">
              <a:lnSpc>
                <a:spcPct val="100000"/>
              </a:lnSpc>
              <a:spcBef>
                <a:spcPts val="1000"/>
              </a:spcBef>
            </a:pPr>
            <a:r>
              <a:rPr lang="en-US" sz="1600" dirty="0"/>
              <a:t>Jody Whitmore, Iowa Vocational Rehabilitation</a:t>
            </a:r>
          </a:p>
          <a:p>
            <a:pPr lvl="0">
              <a:lnSpc>
                <a:spcPct val="100000"/>
              </a:lnSpc>
              <a:spcBef>
                <a:spcPts val="1000"/>
              </a:spcBef>
            </a:pPr>
            <a:r>
              <a:rPr lang="en-US" sz="1600" dirty="0"/>
              <a:t>Michelle Wehr, Mississippi Bend AEA</a:t>
            </a:r>
          </a:p>
          <a:p>
            <a:pPr lvl="0">
              <a:lnSpc>
                <a:spcPct val="100000"/>
              </a:lnSpc>
              <a:spcBef>
                <a:spcPts val="1000"/>
              </a:spcBef>
              <a:spcAft>
                <a:spcPts val="1000"/>
              </a:spcAft>
            </a:pPr>
            <a:r>
              <a:rPr lang="en-US" sz="1600" dirty="0"/>
              <a:t>Kelsey Oliver, Iowa Vocational Rehabilitation</a:t>
            </a:r>
          </a:p>
        </p:txBody>
      </p:sp>
      <p:sp>
        <p:nvSpPr>
          <p:cNvPr id="6" name="Text Placeholder 5">
            <a:extLst>
              <a:ext uri="{FF2B5EF4-FFF2-40B4-BE49-F238E27FC236}">
                <a16:creationId xmlns:a16="http://schemas.microsoft.com/office/drawing/2014/main" id="{94A51700-519D-4268-9C56-ACF8A50F0F92}"/>
              </a:ext>
            </a:extLst>
          </p:cNvPr>
          <p:cNvSpPr>
            <a:spLocks noGrp="1"/>
          </p:cNvSpPr>
          <p:nvPr>
            <p:ph type="body" idx="4"/>
          </p:nvPr>
        </p:nvSpPr>
        <p:spPr>
          <a:xfrm>
            <a:off x="6225209" y="2372553"/>
            <a:ext cx="5690063" cy="2921342"/>
          </a:xfrm>
        </p:spPr>
        <p:txBody>
          <a:bodyPr>
            <a:noAutofit/>
          </a:bodyPr>
          <a:lstStyle/>
          <a:p>
            <a:pPr lvl="0">
              <a:lnSpc>
                <a:spcPct val="120000"/>
              </a:lnSpc>
              <a:spcBef>
                <a:spcPts val="0"/>
              </a:spcBef>
            </a:pPr>
            <a:r>
              <a:rPr lang="en-US" sz="1600" dirty="0"/>
              <a:t>Brandi Fitch, Iowa Vocational Rehabilitation</a:t>
            </a:r>
          </a:p>
          <a:p>
            <a:pPr lvl="0">
              <a:lnSpc>
                <a:spcPct val="120000"/>
              </a:lnSpc>
              <a:spcBef>
                <a:spcPts val="1000"/>
              </a:spcBef>
            </a:pPr>
            <a:r>
              <a:rPr lang="en-US" sz="1600" dirty="0"/>
              <a:t>Mary McLaren, Green Hills AEA</a:t>
            </a:r>
          </a:p>
          <a:p>
            <a:pPr lvl="0">
              <a:lnSpc>
                <a:spcPct val="120000"/>
              </a:lnSpc>
              <a:spcBef>
                <a:spcPts val="1000"/>
              </a:spcBef>
            </a:pPr>
            <a:r>
              <a:rPr lang="en-US" sz="1600" dirty="0"/>
              <a:t>Jamie Claywell-Herrera, Iowa Vocational Rehabilitation</a:t>
            </a:r>
          </a:p>
          <a:p>
            <a:pPr lvl="0">
              <a:lnSpc>
                <a:spcPct val="120000"/>
              </a:lnSpc>
              <a:spcBef>
                <a:spcPts val="1000"/>
              </a:spcBef>
            </a:pPr>
            <a:r>
              <a:rPr lang="en-US" sz="1600" dirty="0"/>
              <a:t>Jamie Phipps, Iowa Department for the Blind</a:t>
            </a:r>
          </a:p>
          <a:p>
            <a:pPr lvl="0">
              <a:lnSpc>
                <a:spcPct val="120000"/>
              </a:lnSpc>
              <a:spcBef>
                <a:spcPts val="1000"/>
              </a:spcBef>
            </a:pPr>
            <a:r>
              <a:rPr lang="en-US" sz="1600" dirty="0"/>
              <a:t>Kara Bartholomew, Iowa Vocational Rehabilitation</a:t>
            </a:r>
          </a:p>
          <a:p>
            <a:pPr lvl="0">
              <a:lnSpc>
                <a:spcPct val="120000"/>
              </a:lnSpc>
              <a:spcBef>
                <a:spcPts val="1000"/>
              </a:spcBef>
            </a:pPr>
            <a:r>
              <a:rPr lang="en-US" sz="1600" dirty="0"/>
              <a:t>Pam Woelber, ASK Resource Center</a:t>
            </a:r>
          </a:p>
          <a:p>
            <a:pPr lvl="0">
              <a:lnSpc>
                <a:spcPct val="120000"/>
              </a:lnSpc>
              <a:spcBef>
                <a:spcPts val="1000"/>
              </a:spcBef>
            </a:pPr>
            <a:r>
              <a:rPr lang="en-US" sz="1600" dirty="0"/>
              <a:t>Becky Luers, Iowa Vocational Rehabilitation</a:t>
            </a:r>
            <a:endParaRPr lang="en-US" sz="1800" dirty="0"/>
          </a:p>
        </p:txBody>
      </p:sp>
      <p:pic>
        <p:nvPicPr>
          <p:cNvPr id="7" name="MBAEALogo" descr="Mississippi Bend AEA Logo">
            <a:extLst>
              <a:ext uri="{FF2B5EF4-FFF2-40B4-BE49-F238E27FC236}">
                <a16:creationId xmlns:a16="http://schemas.microsoft.com/office/drawing/2014/main" id="{A3835C65-E374-41CF-89A2-F2A1A0338011}"/>
              </a:ext>
            </a:extLst>
          </p:cNvPr>
          <p:cNvPicPr preferRelativeResize="0"/>
          <p:nvPr/>
        </p:nvPicPr>
        <p:blipFill rotWithShape="1">
          <a:blip r:embed="rId3">
            <a:alphaModFix/>
          </a:blip>
          <a:srcRect l="14101" t="32349" r="14819" b="36145"/>
          <a:stretch/>
        </p:blipFill>
        <p:spPr>
          <a:xfrm>
            <a:off x="206905" y="6047663"/>
            <a:ext cx="1391320" cy="616700"/>
          </a:xfrm>
          <a:prstGeom prst="rect">
            <a:avLst/>
          </a:prstGeom>
          <a:noFill/>
          <a:ln>
            <a:noFill/>
          </a:ln>
        </p:spPr>
      </p:pic>
      <p:pic>
        <p:nvPicPr>
          <p:cNvPr id="11" name="IVRS Logo" descr="Iowa Vocational Rehabilitation Services Logo">
            <a:extLst>
              <a:ext uri="{FF2B5EF4-FFF2-40B4-BE49-F238E27FC236}">
                <a16:creationId xmlns:a16="http://schemas.microsoft.com/office/drawing/2014/main" id="{F6944EA9-BC28-472F-8DD7-2B4E2C82E6AB}"/>
              </a:ext>
            </a:extLst>
          </p:cNvPr>
          <p:cNvPicPr preferRelativeResize="0"/>
          <p:nvPr/>
        </p:nvPicPr>
        <p:blipFill rotWithShape="1">
          <a:blip r:embed="rId4">
            <a:alphaModFix/>
          </a:blip>
          <a:srcRect l="17001" t="30236" r="16535" b="29556"/>
          <a:stretch/>
        </p:blipFill>
        <p:spPr>
          <a:xfrm>
            <a:off x="1767025" y="6150805"/>
            <a:ext cx="1212325" cy="616694"/>
          </a:xfrm>
          <a:prstGeom prst="rect">
            <a:avLst/>
          </a:prstGeom>
          <a:noFill/>
          <a:ln>
            <a:noFill/>
          </a:ln>
        </p:spPr>
      </p:pic>
      <p:pic>
        <p:nvPicPr>
          <p:cNvPr id="10" name="Dubuque Logo" descr="Dubuque Community Schools Logo">
            <a:extLst>
              <a:ext uri="{FF2B5EF4-FFF2-40B4-BE49-F238E27FC236}">
                <a16:creationId xmlns:a16="http://schemas.microsoft.com/office/drawing/2014/main" id="{AECDAA62-6345-42A9-A7DC-AB498348A634}"/>
              </a:ext>
            </a:extLst>
          </p:cNvPr>
          <p:cNvPicPr preferRelativeResize="0"/>
          <p:nvPr/>
        </p:nvPicPr>
        <p:blipFill rotWithShape="1">
          <a:blip r:embed="rId5">
            <a:alphaModFix/>
          </a:blip>
          <a:srcRect t="26363" b="22073"/>
          <a:stretch/>
        </p:blipFill>
        <p:spPr>
          <a:xfrm>
            <a:off x="3182525" y="6188300"/>
            <a:ext cx="1753864" cy="475500"/>
          </a:xfrm>
          <a:prstGeom prst="rect">
            <a:avLst/>
          </a:prstGeom>
          <a:noFill/>
          <a:ln>
            <a:noFill/>
          </a:ln>
        </p:spPr>
      </p:pic>
      <p:pic>
        <p:nvPicPr>
          <p:cNvPr id="12" name="IDOE Logo" descr="Iowa Department of Education Logo">
            <a:extLst>
              <a:ext uri="{FF2B5EF4-FFF2-40B4-BE49-F238E27FC236}">
                <a16:creationId xmlns:a16="http://schemas.microsoft.com/office/drawing/2014/main" id="{3DE2F62D-8A68-4F69-9589-EF7D13715EF8}"/>
              </a:ext>
            </a:extLst>
          </p:cNvPr>
          <p:cNvPicPr preferRelativeResize="0"/>
          <p:nvPr/>
        </p:nvPicPr>
        <p:blipFill>
          <a:blip r:embed="rId6">
            <a:alphaModFix/>
          </a:blip>
          <a:stretch>
            <a:fillRect/>
          </a:stretch>
        </p:blipFill>
        <p:spPr>
          <a:xfrm>
            <a:off x="5363476" y="6227666"/>
            <a:ext cx="1342475" cy="436133"/>
          </a:xfrm>
          <a:prstGeom prst="rect">
            <a:avLst/>
          </a:prstGeom>
          <a:noFill/>
          <a:ln>
            <a:noFill/>
          </a:ln>
        </p:spPr>
      </p:pic>
      <p:pic>
        <p:nvPicPr>
          <p:cNvPr id="9" name="ASK Logo" descr="Ask resource center logo">
            <a:extLst>
              <a:ext uri="{FF2B5EF4-FFF2-40B4-BE49-F238E27FC236}">
                <a16:creationId xmlns:a16="http://schemas.microsoft.com/office/drawing/2014/main" id="{41962C5B-21B9-4086-8751-122C8D979061}"/>
              </a:ext>
            </a:extLst>
          </p:cNvPr>
          <p:cNvPicPr preferRelativeResize="0"/>
          <p:nvPr/>
        </p:nvPicPr>
        <p:blipFill>
          <a:blip r:embed="rId7">
            <a:alphaModFix/>
          </a:blip>
          <a:stretch>
            <a:fillRect/>
          </a:stretch>
        </p:blipFill>
        <p:spPr>
          <a:xfrm>
            <a:off x="7294400" y="6194154"/>
            <a:ext cx="1212325" cy="519571"/>
          </a:xfrm>
          <a:prstGeom prst="rect">
            <a:avLst/>
          </a:prstGeom>
          <a:noFill/>
          <a:ln>
            <a:noFill/>
          </a:ln>
        </p:spPr>
      </p:pic>
      <p:pic>
        <p:nvPicPr>
          <p:cNvPr id="13" name="IDB Logo" descr="Iowa Department for the Blind logo">
            <a:extLst>
              <a:ext uri="{FF2B5EF4-FFF2-40B4-BE49-F238E27FC236}">
                <a16:creationId xmlns:a16="http://schemas.microsoft.com/office/drawing/2014/main" id="{7ADF6FB2-CD47-45D3-8E3A-944C53932388}"/>
              </a:ext>
            </a:extLst>
          </p:cNvPr>
          <p:cNvPicPr preferRelativeResize="0"/>
          <p:nvPr/>
        </p:nvPicPr>
        <p:blipFill rotWithShape="1">
          <a:blip r:embed="rId8">
            <a:alphaModFix/>
          </a:blip>
          <a:srcRect l="8189"/>
          <a:stretch/>
        </p:blipFill>
        <p:spPr>
          <a:xfrm>
            <a:off x="8965025" y="6187724"/>
            <a:ext cx="1523300" cy="476663"/>
          </a:xfrm>
          <a:prstGeom prst="rect">
            <a:avLst/>
          </a:prstGeom>
          <a:noFill/>
          <a:ln>
            <a:noFill/>
          </a:ln>
        </p:spPr>
      </p:pic>
      <p:pic>
        <p:nvPicPr>
          <p:cNvPr id="8" name="GHAEA Logo" descr="Green Hills AEA logo">
            <a:extLst>
              <a:ext uri="{FF2B5EF4-FFF2-40B4-BE49-F238E27FC236}">
                <a16:creationId xmlns:a16="http://schemas.microsoft.com/office/drawing/2014/main" id="{6E00D37D-1768-40DC-A33C-77352F7416B7}"/>
              </a:ext>
            </a:extLst>
          </p:cNvPr>
          <p:cNvPicPr preferRelativeResize="0"/>
          <p:nvPr/>
        </p:nvPicPr>
        <p:blipFill>
          <a:blip r:embed="rId9">
            <a:alphaModFix/>
          </a:blip>
          <a:stretch>
            <a:fillRect/>
          </a:stretch>
        </p:blipFill>
        <p:spPr>
          <a:xfrm>
            <a:off x="10775250" y="6188311"/>
            <a:ext cx="1212325" cy="475500"/>
          </a:xfrm>
          <a:prstGeom prst="rect">
            <a:avLst/>
          </a:prstGeom>
          <a:noFill/>
          <a:ln>
            <a:noFill/>
          </a:ln>
        </p:spPr>
      </p:pic>
    </p:spTree>
    <p:extLst>
      <p:ext uri="{BB962C8B-B14F-4D97-AF65-F5344CB8AC3E}">
        <p14:creationId xmlns:p14="http://schemas.microsoft.com/office/powerpoint/2010/main" val="177613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B4C99-7F5C-4267-B2F5-192D612A80E9}"/>
              </a:ext>
            </a:extLst>
          </p:cNvPr>
          <p:cNvSpPr>
            <a:spLocks noGrp="1"/>
          </p:cNvSpPr>
          <p:nvPr>
            <p:ph type="title"/>
          </p:nvPr>
        </p:nvSpPr>
        <p:spPr/>
        <p:txBody>
          <a:bodyPr/>
          <a:lstStyle/>
          <a:p>
            <a:r>
              <a:rPr lang="en-US" dirty="0"/>
              <a:t>Intended Audience and Objectives</a:t>
            </a:r>
          </a:p>
        </p:txBody>
      </p:sp>
      <p:sp>
        <p:nvSpPr>
          <p:cNvPr id="3" name="Text Placeholder 2">
            <a:extLst>
              <a:ext uri="{FF2B5EF4-FFF2-40B4-BE49-F238E27FC236}">
                <a16:creationId xmlns:a16="http://schemas.microsoft.com/office/drawing/2014/main" id="{031A3C9E-A8F4-44AB-97BC-039AB8756211}"/>
              </a:ext>
            </a:extLst>
          </p:cNvPr>
          <p:cNvSpPr>
            <a:spLocks noGrp="1"/>
          </p:cNvSpPr>
          <p:nvPr>
            <p:ph type="body" idx="1"/>
          </p:nvPr>
        </p:nvSpPr>
        <p:spPr/>
        <p:txBody>
          <a:bodyPr/>
          <a:lstStyle/>
          <a:p>
            <a:pPr marL="114300" lvl="0" indent="0">
              <a:lnSpc>
                <a:spcPct val="115000"/>
              </a:lnSpc>
              <a:buNone/>
            </a:pPr>
            <a:r>
              <a:rPr lang="en-US" sz="2000" b="1" dirty="0"/>
              <a:t>Intended Audience</a:t>
            </a:r>
          </a:p>
          <a:p>
            <a:pPr marL="914400" lvl="0" indent="-381000">
              <a:lnSpc>
                <a:spcPct val="115000"/>
              </a:lnSpc>
              <a:spcBef>
                <a:spcPts val="1000"/>
              </a:spcBef>
              <a:buSzPts val="2400"/>
            </a:pPr>
            <a:r>
              <a:rPr lang="en-US" sz="2000" dirty="0"/>
              <a:t>Any professional that has a role in the provision or oversight of transition services to a student with a disability </a:t>
            </a:r>
          </a:p>
          <a:p>
            <a:pPr marL="914400" lvl="0" indent="-381000">
              <a:lnSpc>
                <a:spcPct val="115000"/>
              </a:lnSpc>
              <a:spcBef>
                <a:spcPts val="0"/>
              </a:spcBef>
              <a:buSzPts val="2400"/>
            </a:pPr>
            <a:r>
              <a:rPr lang="en-US" sz="2000" dirty="0"/>
              <a:t>Any student with a disability, or their family member, that participates in transition services </a:t>
            </a:r>
          </a:p>
          <a:p>
            <a:pPr marL="533400" lvl="0" indent="0">
              <a:lnSpc>
                <a:spcPct val="115000"/>
              </a:lnSpc>
              <a:spcBef>
                <a:spcPts val="0"/>
              </a:spcBef>
              <a:buSzPts val="2400"/>
              <a:buNone/>
            </a:pPr>
            <a:endParaRPr lang="en-US" sz="2000" dirty="0"/>
          </a:p>
          <a:p>
            <a:pPr marL="114300" lvl="0" indent="0">
              <a:lnSpc>
                <a:spcPct val="115000"/>
              </a:lnSpc>
              <a:spcBef>
                <a:spcPts val="0"/>
              </a:spcBef>
              <a:buNone/>
            </a:pPr>
            <a:r>
              <a:rPr lang="en-US" sz="2000" b="1" dirty="0"/>
              <a:t>Objectives</a:t>
            </a:r>
          </a:p>
          <a:p>
            <a:pPr marL="857250" lvl="0" indent="-374650">
              <a:lnSpc>
                <a:spcPct val="115000"/>
              </a:lnSpc>
              <a:spcBef>
                <a:spcPts val="1000"/>
              </a:spcBef>
              <a:buSzPts val="2300"/>
            </a:pPr>
            <a:r>
              <a:rPr lang="en-US" sz="2000" dirty="0"/>
              <a:t>Develop a basic understanding of what the Local School Plan (LSP) is, why it is necessary, and who should be involved</a:t>
            </a:r>
          </a:p>
          <a:p>
            <a:pPr marL="857250" lvl="0" indent="-381000">
              <a:lnSpc>
                <a:spcPct val="115000"/>
              </a:lnSpc>
              <a:spcBef>
                <a:spcPts val="1000"/>
              </a:spcBef>
              <a:spcAft>
                <a:spcPts val="1000"/>
              </a:spcAft>
              <a:buSzPts val="2400"/>
            </a:pPr>
            <a:r>
              <a:rPr lang="en-US" sz="2000" dirty="0"/>
              <a:t>Know who to contact to gain additional resources and get involved with your LSP</a:t>
            </a:r>
          </a:p>
          <a:p>
            <a:pPr marL="114300" indent="0">
              <a:buNone/>
            </a:pPr>
            <a:endParaRPr lang="en-US" dirty="0"/>
          </a:p>
        </p:txBody>
      </p:sp>
    </p:spTree>
    <p:extLst>
      <p:ext uri="{BB962C8B-B14F-4D97-AF65-F5344CB8AC3E}">
        <p14:creationId xmlns:p14="http://schemas.microsoft.com/office/powerpoint/2010/main" val="2135308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2A51F-AC64-4191-A363-E2C931186308}"/>
              </a:ext>
            </a:extLst>
          </p:cNvPr>
          <p:cNvSpPr>
            <a:spLocks noGrp="1"/>
          </p:cNvSpPr>
          <p:nvPr>
            <p:ph type="title"/>
          </p:nvPr>
        </p:nvSpPr>
        <p:spPr/>
        <p:txBody>
          <a:bodyPr/>
          <a:lstStyle/>
          <a:p>
            <a:r>
              <a:rPr lang="en-US" sz="3600" dirty="0"/>
              <a:t>Why do we need an LSP? </a:t>
            </a:r>
            <a:endParaRPr lang="en-US" dirty="0"/>
          </a:p>
        </p:txBody>
      </p:sp>
      <p:sp>
        <p:nvSpPr>
          <p:cNvPr id="3" name="Text Placeholder 2">
            <a:extLst>
              <a:ext uri="{FF2B5EF4-FFF2-40B4-BE49-F238E27FC236}">
                <a16:creationId xmlns:a16="http://schemas.microsoft.com/office/drawing/2014/main" id="{B31A89D1-DC49-4133-A207-FEB65BB28CD9}"/>
              </a:ext>
            </a:extLst>
          </p:cNvPr>
          <p:cNvSpPr>
            <a:spLocks noGrp="1"/>
          </p:cNvSpPr>
          <p:nvPr>
            <p:ph type="body" idx="1"/>
          </p:nvPr>
        </p:nvSpPr>
        <p:spPr/>
        <p:txBody>
          <a:bodyPr>
            <a:normAutofit fontScale="92500"/>
          </a:bodyPr>
          <a:lstStyle/>
          <a:p>
            <a:pPr lvl="0" indent="-342900">
              <a:lnSpc>
                <a:spcPct val="115000"/>
              </a:lnSpc>
              <a:spcBef>
                <a:spcPts val="0"/>
              </a:spcBef>
              <a:buSzPts val="1800"/>
              <a:buChar char="●"/>
            </a:pPr>
            <a:r>
              <a:rPr lang="en-US" sz="2100" dirty="0"/>
              <a:t>To serve as a written working agreement, unique to the needs of each school:</a:t>
            </a:r>
          </a:p>
          <a:p>
            <a:pPr marL="1257300" lvl="1" indent="-342900">
              <a:lnSpc>
                <a:spcPct val="115000"/>
              </a:lnSpc>
              <a:spcBef>
                <a:spcPts val="1000"/>
              </a:spcBef>
              <a:buSzPts val="1800"/>
              <a:buChar char="○"/>
            </a:pPr>
            <a:r>
              <a:rPr lang="en-US" sz="2100" dirty="0"/>
              <a:t>Clarify the roles, responsibilities, and expectations of each partner agency</a:t>
            </a:r>
          </a:p>
          <a:p>
            <a:pPr marL="1257300" lvl="1" indent="-342900">
              <a:lnSpc>
                <a:spcPct val="115000"/>
              </a:lnSpc>
              <a:spcBef>
                <a:spcPts val="1000"/>
              </a:spcBef>
              <a:buSzPts val="1800"/>
              <a:buChar char="○"/>
            </a:pPr>
            <a:r>
              <a:rPr lang="en-US" sz="2100" dirty="0"/>
              <a:t>Use data based decision making to support coordinated efforts between partner agencies</a:t>
            </a:r>
          </a:p>
          <a:p>
            <a:pPr marL="1257300" lvl="1" indent="-342900">
              <a:lnSpc>
                <a:spcPct val="115000"/>
              </a:lnSpc>
              <a:spcBef>
                <a:spcPts val="1000"/>
              </a:spcBef>
              <a:buSzPts val="1800"/>
              <a:buChar char="○"/>
            </a:pPr>
            <a:r>
              <a:rPr lang="en-US" sz="2100" dirty="0"/>
              <a:t>Facilitate the implementation of effective transition services, delivery of Pre-Employment Transition Services (Pre-ETS) and use of resources, eliminating the duplication of services</a:t>
            </a:r>
          </a:p>
          <a:p>
            <a:pPr marL="1257300" lvl="1" indent="-342900">
              <a:lnSpc>
                <a:spcPct val="115000"/>
              </a:lnSpc>
              <a:spcBef>
                <a:spcPts val="1000"/>
              </a:spcBef>
              <a:buSzPts val="1800"/>
              <a:buChar char="○"/>
            </a:pPr>
            <a:r>
              <a:rPr lang="en-US" sz="2100" dirty="0"/>
              <a:t>Develop effective partnerships that improve employment and postsecondary education outcomes for students with disabilities</a:t>
            </a:r>
          </a:p>
          <a:p>
            <a:pPr lvl="0" indent="-336550">
              <a:lnSpc>
                <a:spcPct val="115000"/>
              </a:lnSpc>
              <a:spcBef>
                <a:spcPts val="1000"/>
              </a:spcBef>
              <a:spcAft>
                <a:spcPts val="1000"/>
              </a:spcAft>
              <a:buSzPts val="1700"/>
              <a:buChar char="●"/>
            </a:pPr>
            <a:r>
              <a:rPr lang="en-US" sz="2100" dirty="0"/>
              <a:t>Intentional collaboration and coordination should be occurring throughout the year</a:t>
            </a:r>
          </a:p>
        </p:txBody>
      </p:sp>
    </p:spTree>
    <p:extLst>
      <p:ext uri="{BB962C8B-B14F-4D97-AF65-F5344CB8AC3E}">
        <p14:creationId xmlns:p14="http://schemas.microsoft.com/office/powerpoint/2010/main" val="29555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7A711-6145-49C6-A59C-08C1E75327C3}"/>
              </a:ext>
            </a:extLst>
          </p:cNvPr>
          <p:cNvSpPr>
            <a:spLocks noGrp="1"/>
          </p:cNvSpPr>
          <p:nvPr>
            <p:ph type="title"/>
          </p:nvPr>
        </p:nvSpPr>
        <p:spPr/>
        <p:txBody>
          <a:bodyPr/>
          <a:lstStyle/>
          <a:p>
            <a:r>
              <a:rPr lang="en-US" dirty="0"/>
              <a:t>Key Components of the LSP</a:t>
            </a:r>
          </a:p>
        </p:txBody>
      </p:sp>
      <p:sp>
        <p:nvSpPr>
          <p:cNvPr id="3" name="Text Placeholder 2">
            <a:extLst>
              <a:ext uri="{FF2B5EF4-FFF2-40B4-BE49-F238E27FC236}">
                <a16:creationId xmlns:a16="http://schemas.microsoft.com/office/drawing/2014/main" id="{A4FA46AB-40D9-48E4-9888-DE644BE09963}"/>
              </a:ext>
            </a:extLst>
          </p:cNvPr>
          <p:cNvSpPr>
            <a:spLocks noGrp="1"/>
          </p:cNvSpPr>
          <p:nvPr>
            <p:ph type="body" idx="1"/>
          </p:nvPr>
        </p:nvSpPr>
        <p:spPr/>
        <p:txBody>
          <a:bodyPr/>
          <a:lstStyle/>
          <a:p>
            <a:pPr lvl="0" indent="-387350">
              <a:lnSpc>
                <a:spcPct val="115000"/>
              </a:lnSpc>
              <a:buSzPts val="2500"/>
            </a:pPr>
            <a:r>
              <a:rPr lang="en-US" sz="2400" dirty="0"/>
              <a:t>Team Members</a:t>
            </a:r>
          </a:p>
          <a:p>
            <a:pPr lvl="0" indent="-387350">
              <a:lnSpc>
                <a:spcPct val="115000"/>
              </a:lnSpc>
              <a:spcBef>
                <a:spcPts val="1000"/>
              </a:spcBef>
              <a:buSzPts val="2500"/>
            </a:pPr>
            <a:r>
              <a:rPr lang="en-US" sz="2400" dirty="0"/>
              <a:t>Data Review and Analysis </a:t>
            </a:r>
          </a:p>
          <a:p>
            <a:pPr lvl="0" indent="-387350">
              <a:lnSpc>
                <a:spcPct val="115000"/>
              </a:lnSpc>
              <a:spcBef>
                <a:spcPts val="1000"/>
              </a:spcBef>
              <a:buSzPts val="2500"/>
            </a:pPr>
            <a:r>
              <a:rPr lang="en-US" sz="2400" dirty="0"/>
              <a:t>Communication and Collaboration</a:t>
            </a:r>
          </a:p>
          <a:p>
            <a:pPr lvl="0" indent="-387350">
              <a:lnSpc>
                <a:spcPct val="115000"/>
              </a:lnSpc>
              <a:spcBef>
                <a:spcPts val="1000"/>
              </a:spcBef>
              <a:buSzPts val="2500"/>
            </a:pPr>
            <a:r>
              <a:rPr lang="en-US" sz="2400" dirty="0"/>
              <a:t>Service Delivery</a:t>
            </a:r>
          </a:p>
          <a:p>
            <a:pPr lvl="0" indent="-387350">
              <a:lnSpc>
                <a:spcPct val="115000"/>
              </a:lnSpc>
              <a:spcBef>
                <a:spcPts val="1000"/>
              </a:spcBef>
              <a:spcAft>
                <a:spcPts val="1000"/>
              </a:spcAft>
              <a:buSzPts val="2500"/>
            </a:pPr>
            <a:r>
              <a:rPr lang="en-US" sz="2400" dirty="0"/>
              <a:t>Resources</a:t>
            </a:r>
          </a:p>
        </p:txBody>
      </p:sp>
    </p:spTree>
    <p:extLst>
      <p:ext uri="{BB962C8B-B14F-4D97-AF65-F5344CB8AC3E}">
        <p14:creationId xmlns:p14="http://schemas.microsoft.com/office/powerpoint/2010/main" val="574596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125F9-7F5C-4521-8B28-C1DCABAD0225}"/>
              </a:ext>
            </a:extLst>
          </p:cNvPr>
          <p:cNvSpPr>
            <a:spLocks noGrp="1"/>
          </p:cNvSpPr>
          <p:nvPr>
            <p:ph type="title"/>
          </p:nvPr>
        </p:nvSpPr>
        <p:spPr/>
        <p:txBody>
          <a:bodyPr/>
          <a:lstStyle/>
          <a:p>
            <a:pPr lvl="0"/>
            <a:r>
              <a:rPr lang="en-US" dirty="0"/>
              <a:t>Engaging Families and Students in the LSP Process</a:t>
            </a:r>
          </a:p>
        </p:txBody>
      </p:sp>
      <p:sp>
        <p:nvSpPr>
          <p:cNvPr id="3" name="Text Placeholder 2">
            <a:extLst>
              <a:ext uri="{FF2B5EF4-FFF2-40B4-BE49-F238E27FC236}">
                <a16:creationId xmlns:a16="http://schemas.microsoft.com/office/drawing/2014/main" id="{AF90F2AF-8BCA-4C5A-A33C-7EE9973C900A}"/>
              </a:ext>
            </a:extLst>
          </p:cNvPr>
          <p:cNvSpPr>
            <a:spLocks noGrp="1"/>
          </p:cNvSpPr>
          <p:nvPr>
            <p:ph type="body" idx="1"/>
          </p:nvPr>
        </p:nvSpPr>
        <p:spPr>
          <a:xfrm>
            <a:off x="4403558" y="428017"/>
            <a:ext cx="7579895" cy="5906522"/>
          </a:xfrm>
        </p:spPr>
        <p:txBody>
          <a:bodyPr>
            <a:normAutofit fontScale="92500" lnSpcReduction="10000"/>
          </a:bodyPr>
          <a:lstStyle/>
          <a:p>
            <a:pPr marL="0" lvl="0" indent="0" algn="ctr">
              <a:spcBef>
                <a:spcPts val="0"/>
              </a:spcBef>
              <a:buNone/>
            </a:pPr>
            <a:r>
              <a:rPr lang="en-US" sz="3000" dirty="0"/>
              <a:t>How Students and Families Can Be Involved</a:t>
            </a:r>
          </a:p>
          <a:p>
            <a:pPr lvl="0" indent="0">
              <a:spcBef>
                <a:spcPts val="0"/>
              </a:spcBef>
              <a:buNone/>
            </a:pPr>
            <a:endParaRPr lang="en-US" dirty="0"/>
          </a:p>
          <a:p>
            <a:pPr lvl="0" indent="-374650">
              <a:spcBef>
                <a:spcPts val="0"/>
              </a:spcBef>
              <a:buSzPts val="2300"/>
              <a:buChar char="●"/>
            </a:pPr>
            <a:r>
              <a:rPr lang="en-US" dirty="0"/>
              <a:t>Student and family participation in the process is important and valuable. </a:t>
            </a:r>
          </a:p>
          <a:p>
            <a:pPr lvl="0" indent="0">
              <a:spcBef>
                <a:spcPts val="0"/>
              </a:spcBef>
              <a:buNone/>
            </a:pPr>
            <a:endParaRPr lang="en-US" dirty="0"/>
          </a:p>
          <a:p>
            <a:pPr lvl="0" indent="-374650">
              <a:spcBef>
                <a:spcPts val="0"/>
              </a:spcBef>
              <a:buSzPts val="2300"/>
              <a:buChar char="●"/>
            </a:pPr>
            <a:r>
              <a:rPr lang="en-US" dirty="0"/>
              <a:t>Students and families offer an additional level of expertise from their perspective with lived experience. </a:t>
            </a:r>
          </a:p>
          <a:p>
            <a:pPr lvl="0" indent="0">
              <a:spcBef>
                <a:spcPts val="0"/>
              </a:spcBef>
              <a:buNone/>
            </a:pPr>
            <a:endParaRPr lang="en-US" dirty="0"/>
          </a:p>
          <a:p>
            <a:pPr lvl="0" indent="-374650">
              <a:spcBef>
                <a:spcPts val="0"/>
              </a:spcBef>
              <a:buSzPts val="2300"/>
              <a:buChar char="●"/>
            </a:pPr>
            <a:r>
              <a:rPr lang="en-US" dirty="0"/>
              <a:t>As the very recipients that the LSP is intended to serve, their insight into service needs can help identify gaps the team may not have already identified or be aware of. </a:t>
            </a:r>
          </a:p>
          <a:p>
            <a:pPr lvl="0" indent="0">
              <a:spcBef>
                <a:spcPts val="0"/>
              </a:spcBef>
              <a:buNone/>
            </a:pPr>
            <a:endParaRPr lang="en-US" dirty="0"/>
          </a:p>
          <a:p>
            <a:pPr lvl="0" indent="-374650">
              <a:spcBef>
                <a:spcPts val="0"/>
              </a:spcBef>
              <a:buSzPts val="2300"/>
              <a:buChar char="●"/>
            </a:pPr>
            <a:r>
              <a:rPr lang="en-US" dirty="0"/>
              <a:t>Additionally, they can offer unique insight as to how the system is functioning on the receiving end of service delivery </a:t>
            </a:r>
            <a:r>
              <a:rPr lang="en-US" sz="1200" dirty="0"/>
              <a:t> </a:t>
            </a:r>
            <a:endParaRPr lang="en-US" dirty="0"/>
          </a:p>
        </p:txBody>
      </p:sp>
    </p:spTree>
    <p:extLst>
      <p:ext uri="{BB962C8B-B14F-4D97-AF65-F5344CB8AC3E}">
        <p14:creationId xmlns:p14="http://schemas.microsoft.com/office/powerpoint/2010/main" val="2512573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9392F-5188-4D29-93B3-1A8E95E296B4}"/>
              </a:ext>
            </a:extLst>
          </p:cNvPr>
          <p:cNvSpPr>
            <a:spLocks noGrp="1"/>
          </p:cNvSpPr>
          <p:nvPr>
            <p:ph type="title"/>
          </p:nvPr>
        </p:nvSpPr>
        <p:spPr>
          <a:xfrm>
            <a:off x="408561" y="428017"/>
            <a:ext cx="3540869" cy="5906522"/>
          </a:xfrm>
        </p:spPr>
        <p:txBody>
          <a:bodyPr/>
          <a:lstStyle/>
          <a:p>
            <a:r>
              <a:rPr lang="en-US" dirty="0"/>
              <a:t>Next Steps and Getting  Involved</a:t>
            </a:r>
          </a:p>
        </p:txBody>
      </p:sp>
      <p:sp>
        <p:nvSpPr>
          <p:cNvPr id="3" name="Text Placeholder 2">
            <a:extLst>
              <a:ext uri="{FF2B5EF4-FFF2-40B4-BE49-F238E27FC236}">
                <a16:creationId xmlns:a16="http://schemas.microsoft.com/office/drawing/2014/main" id="{9BD37BEF-CEB1-4BD2-9178-DB6FA0F0BA7E}"/>
              </a:ext>
            </a:extLst>
          </p:cNvPr>
          <p:cNvSpPr>
            <a:spLocks noGrp="1"/>
          </p:cNvSpPr>
          <p:nvPr>
            <p:ph type="body" idx="1"/>
          </p:nvPr>
        </p:nvSpPr>
        <p:spPr/>
        <p:txBody>
          <a:bodyPr/>
          <a:lstStyle/>
          <a:p>
            <a:pPr marL="50800" lvl="0" indent="0">
              <a:spcBef>
                <a:spcPts val="0"/>
              </a:spcBef>
              <a:buNone/>
            </a:pPr>
            <a:r>
              <a:rPr lang="en-US" dirty="0"/>
              <a:t>Ask for a copy of the school’s current LSP</a:t>
            </a:r>
          </a:p>
          <a:p>
            <a:pPr lvl="1">
              <a:spcBef>
                <a:spcPts val="1000"/>
              </a:spcBef>
            </a:pPr>
            <a:r>
              <a:rPr lang="en-US" dirty="0"/>
              <a:t>The building administrator/principal, AEA Rep, or VR Counselor should be able to provide this </a:t>
            </a:r>
          </a:p>
          <a:p>
            <a:pPr lvl="1">
              <a:spcBef>
                <a:spcPts val="1000"/>
              </a:spcBef>
            </a:pPr>
            <a:r>
              <a:rPr lang="en-US" dirty="0"/>
              <a:t>Ask for opportunities to provide input and feedback, or potentially participate on the LSP team in future meetings</a:t>
            </a:r>
          </a:p>
          <a:p>
            <a:pPr lvl="1">
              <a:spcBef>
                <a:spcPts val="1000"/>
              </a:spcBef>
              <a:spcAft>
                <a:spcPts val="1000"/>
              </a:spcAft>
            </a:pPr>
            <a:r>
              <a:rPr lang="en-US" dirty="0"/>
              <a:t>Connect with identified LSP team members as needed</a:t>
            </a:r>
          </a:p>
          <a:p>
            <a:pPr marL="50800" indent="0">
              <a:buNone/>
            </a:pPr>
            <a:endParaRPr lang="en-US" dirty="0"/>
          </a:p>
        </p:txBody>
      </p:sp>
    </p:spTree>
    <p:extLst>
      <p:ext uri="{BB962C8B-B14F-4D97-AF65-F5344CB8AC3E}">
        <p14:creationId xmlns:p14="http://schemas.microsoft.com/office/powerpoint/2010/main" val="2825148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5" name="Title 4">
            <a:extLst>
              <a:ext uri="{FF2B5EF4-FFF2-40B4-BE49-F238E27FC236}">
                <a16:creationId xmlns:a16="http://schemas.microsoft.com/office/drawing/2014/main" id="{93B35FD7-9907-4B88-AABE-01A3D313F3F4}"/>
              </a:ext>
            </a:extLst>
          </p:cNvPr>
          <p:cNvSpPr>
            <a:spLocks noGrp="1"/>
          </p:cNvSpPr>
          <p:nvPr>
            <p:ph type="ctrTitle"/>
          </p:nvPr>
        </p:nvSpPr>
        <p:spPr/>
        <p:txBody>
          <a:bodyPr/>
          <a:lstStyle/>
          <a:p>
            <a:r>
              <a:rPr lang="en-US" sz="4800" dirty="0"/>
              <a:t>Thank You! </a:t>
            </a:r>
            <a:endParaRPr lang="en-US" dirty="0"/>
          </a:p>
        </p:txBody>
      </p:sp>
      <p:pic>
        <p:nvPicPr>
          <p:cNvPr id="3" name="Picture 2" descr="State of Iowa logo">
            <a:extLst>
              <a:ext uri="{FF2B5EF4-FFF2-40B4-BE49-F238E27FC236}">
                <a16:creationId xmlns:a16="http://schemas.microsoft.com/office/drawing/2014/main" id="{1454FA01-806B-46EC-B208-8C0215BD191E}"/>
              </a:ext>
            </a:extLst>
          </p:cNvPr>
          <p:cNvPicPr>
            <a:picLocks noChangeAspect="1"/>
          </p:cNvPicPr>
          <p:nvPr/>
        </p:nvPicPr>
        <p:blipFill rotWithShape="1">
          <a:blip r:embed="rId3"/>
          <a:srcRect r="2694"/>
          <a:stretch/>
        </p:blipFill>
        <p:spPr>
          <a:xfrm>
            <a:off x="0" y="5705856"/>
            <a:ext cx="12192000" cy="1152144"/>
          </a:xfrm>
          <a:prstGeom prst="rect">
            <a:avLst/>
          </a:prstGeom>
        </p:spPr>
      </p:pic>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2343</Words>
  <Application>Microsoft Office PowerPoint</Application>
  <PresentationFormat>Widescreen</PresentationFormat>
  <Paragraphs>97</Paragraphs>
  <Slides>8</Slides>
  <Notes>6</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8</vt:i4>
      </vt:variant>
    </vt:vector>
  </HeadingPairs>
  <TitlesOfParts>
    <vt:vector size="10" baseType="lpstr">
      <vt:lpstr>Arial</vt:lpstr>
      <vt:lpstr>Theme1</vt:lpstr>
      <vt:lpstr>Local School Plan: Intent and Collaboration</vt:lpstr>
      <vt:lpstr>LSP Updates for 2025/2026 </vt:lpstr>
      <vt:lpstr>Intended Audience and Objectives</vt:lpstr>
      <vt:lpstr>Why do we need an LSP? </vt:lpstr>
      <vt:lpstr>Key Components of the LSP</vt:lpstr>
      <vt:lpstr>Engaging Families and Students in the LSP Process</vt:lpstr>
      <vt:lpstr>Next Steps and Getting  Involved</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Local School Plan: Intent and Collaboration</dc:title>
  <dc:creator>Albers, Lisa [IDOE]</dc:creator>
  <cp:lastModifiedBy>Albers, Lisa [IDOE]</cp:lastModifiedBy>
  <cp:revision>5</cp:revision>
  <dcterms:modified xsi:type="dcterms:W3CDTF">2025-06-16T12:55:35Z</dcterms:modified>
</cp:coreProperties>
</file>