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2842C3-E9F6-45EB-8691-68474C8D2AD5}">
  <a:tblStyle styleId="{742842C3-E9F6-45EB-8691-68474C8D2AD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3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5b726496d3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0" name="Google Shape;50;g35b726496d3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6" name="Google Shape;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3" name="Google Shape;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0"/>
            <a:ext cx="262200" cy="51435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262270" y="0"/>
            <a:ext cx="45600" cy="51435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/>
          <p:nvPr/>
        </p:nvSpPr>
        <p:spPr>
          <a:xfrm>
            <a:off x="363279" y="4799987"/>
            <a:ext cx="41538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2A4B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  <a:defRPr sz="3600" b="1">
                <a:solidFill>
                  <a:srgbClr val="002A4B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1130240" y="841772"/>
            <a:ext cx="80139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  <a:defRPr sz="3600" b="1">
                <a:solidFill>
                  <a:srgbClr val="002A4B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1134140" y="2701528"/>
            <a:ext cx="8010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None/>
              <a:defRPr sz="2400">
                <a:solidFill>
                  <a:srgbClr val="595959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0" y="0"/>
            <a:ext cx="1084500" cy="51435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1084521" y="0"/>
            <a:ext cx="45600" cy="51435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Google Shape;19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9928" y="4125432"/>
            <a:ext cx="868313" cy="86831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/>
          <p:nvPr/>
        </p:nvSpPr>
        <p:spPr>
          <a:xfrm>
            <a:off x="1483242" y="4693662"/>
            <a:ext cx="41538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2A4B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 rot="5400000">
            <a:off x="3748202" y="-2365964"/>
            <a:ext cx="1647600" cy="91440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4"/>
          <p:cNvSpPr/>
          <p:nvPr/>
        </p:nvSpPr>
        <p:spPr>
          <a:xfrm rot="5400000">
            <a:off x="4554903" y="-1524992"/>
            <a:ext cx="34200" cy="91440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525772"/>
            <a:ext cx="78867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2610874"/>
            <a:ext cx="7886700" cy="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BFBF"/>
              </a:buClr>
              <a:buSzPts val="2400"/>
              <a:buNone/>
              <a:defRPr sz="24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4944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0" y="494414"/>
            <a:ext cx="9144000" cy="342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628650" y="89075"/>
            <a:ext cx="7886700" cy="3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600"/>
              <a:buFont typeface="Arial"/>
              <a:buNone/>
              <a:defRPr sz="3600" b="1">
                <a:solidFill>
                  <a:srgbClr val="F2F2F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628650" y="696433"/>
            <a:ext cx="7886700" cy="39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>
            <a:off x="0" y="0"/>
            <a:ext cx="9144000" cy="10704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6"/>
          <p:cNvSpPr/>
          <p:nvPr/>
        </p:nvSpPr>
        <p:spPr>
          <a:xfrm>
            <a:off x="0" y="1053372"/>
            <a:ext cx="9144000" cy="342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89075"/>
            <a:ext cx="7886700" cy="9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600"/>
              <a:buFont typeface="Arial"/>
              <a:buNone/>
              <a:defRPr sz="3600" b="1">
                <a:solidFill>
                  <a:srgbClr val="F2F2F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282390"/>
            <a:ext cx="7886700" cy="33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owagrant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my.vybiral@iowa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higher-ed/cte/perkins-v#perkins-local-applic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ducate.iowa.gov/media/8749/download?inline" TargetMode="External"/><Relationship Id="rId4" Type="http://schemas.openxmlformats.org/officeDocument/2006/relationships/hyperlink" Target="https://www.iowagrants.gov/index.d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my.vybiral@iowa.go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my.vybiral@iowa.go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effrey.fletcher@iowa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ducate.iowa.gov/media/10578/download?inline" TargetMode="External"/><Relationship Id="rId4" Type="http://schemas.openxmlformats.org/officeDocument/2006/relationships/hyperlink" Target="mailto:amy.Vybiral@iow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544600" y="105775"/>
            <a:ext cx="8421300" cy="3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44674" y="519800"/>
            <a:ext cx="8621100" cy="43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1700">
                <a:highlight>
                  <a:srgbClr val="FFFFFF"/>
                </a:highlight>
              </a:rPr>
              <a:t>The FY26 Perkins V Secondary and Postsecondary applications are available in funding opportunities within the </a:t>
            </a:r>
            <a:r>
              <a:rPr lang="en-US" sz="1700" u="sng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IowaGrants.gov</a:t>
            </a:r>
            <a:r>
              <a:rPr lang="en-US" sz="1700">
                <a:highlight>
                  <a:srgbClr val="FFFFFF"/>
                </a:highlight>
              </a:rPr>
              <a:t> system.</a:t>
            </a:r>
            <a:endParaRPr sz="2500"/>
          </a:p>
          <a:p>
            <a:pPr marL="0" lvl="0" indent="0" algn="ctr" rtl="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SzPts val="2400"/>
              <a:buNone/>
            </a:pPr>
            <a:r>
              <a:rPr lang="en-US" sz="2300" b="1" u="sng">
                <a:highlight>
                  <a:srgbClr val="FFFF00"/>
                </a:highlight>
              </a:rPr>
              <a:t>Closes – Sunday, June 30 @ 11:59 PM</a:t>
            </a:r>
            <a:endParaRPr sz="3100"/>
          </a:p>
          <a:p>
            <a:pPr marL="0" lvl="0" indent="0" algn="l" rtl="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SzPts val="2400"/>
              <a:buNone/>
            </a:pPr>
            <a:r>
              <a:rPr lang="en-US" sz="1500">
                <a:highlight>
                  <a:srgbClr val="FFFFFF"/>
                </a:highlight>
              </a:rPr>
              <a:t>Amy (email) - </a:t>
            </a:r>
            <a:r>
              <a:rPr lang="en-US" sz="1500" u="sng">
                <a:solidFill>
                  <a:schemeClr val="hlink"/>
                </a:solidFill>
                <a:highlight>
                  <a:srgbClr val="FFFF00"/>
                </a:highlight>
                <a:hlinkClick r:id="rId4"/>
              </a:rPr>
              <a:t>FY 2026 Budget Prior Approval</a:t>
            </a:r>
            <a:r>
              <a:rPr lang="en-US" sz="1500">
                <a:highlight>
                  <a:srgbClr val="FFFF00"/>
                </a:highlight>
              </a:rPr>
              <a:t> </a:t>
            </a:r>
            <a:r>
              <a:rPr lang="en-US" sz="1500">
                <a:highlight>
                  <a:srgbClr val="FFFFFF"/>
                </a:highlight>
              </a:rPr>
              <a:t>for Upload into FY26 Perkins Application</a:t>
            </a:r>
            <a:endParaRPr sz="15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500" b="1"/>
              <a:t>Demonstration of completing the FY26 Perkins Application Forms in IowaGrants</a:t>
            </a:r>
            <a:endParaRPr sz="1500" b="1"/>
          </a:p>
          <a:p>
            <a:pPr marL="9144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Cover sheet - General Information (Secondary/Postsecondary)</a:t>
            </a:r>
            <a:endParaRPr sz="2300"/>
          </a:p>
          <a:p>
            <a:pPr marL="9144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Cover page - Perkins Basic (Secondary/Postsecondary)</a:t>
            </a:r>
            <a:endParaRPr sz="1500"/>
          </a:p>
          <a:p>
            <a:pPr marL="1371600" lvl="2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69138"/>
              </a:buClr>
              <a:buSzPts val="1400"/>
              <a:buNone/>
            </a:pPr>
            <a:r>
              <a:rPr lang="en-US" sz="1400" b="1" i="1" u="sng">
                <a:solidFill>
                  <a:srgbClr val="E69138"/>
                </a:solidFill>
              </a:rPr>
              <a:t>Must include Business Manager Contact Information</a:t>
            </a:r>
            <a:endParaRPr sz="1400" b="1" i="1" u="sng">
              <a:solidFill>
                <a:srgbClr val="E69138"/>
              </a:solidFill>
            </a:endParaRPr>
          </a:p>
          <a:p>
            <a:pPr marL="9144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 i="1">
                <a:solidFill>
                  <a:schemeClr val="accent1"/>
                </a:solidFill>
              </a:rPr>
              <a:t>Consortium Members (Secondary only)</a:t>
            </a:r>
            <a:endParaRPr sz="2300" i="1">
              <a:solidFill>
                <a:schemeClr val="accent1"/>
              </a:solidFill>
            </a:endParaRPr>
          </a:p>
          <a:p>
            <a:pPr marL="9144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(Amy) Perkins V Budget Form (Secondary/Postsecondary) - Upload and Enter Amounts</a:t>
            </a:r>
            <a:endParaRPr sz="2300"/>
          </a:p>
          <a:p>
            <a:pPr marL="9144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-US" sz="1500"/>
              <a:t>Assurances/Agreements (Secondary/Postsecondary)</a:t>
            </a:r>
            <a:endParaRPr sz="2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53925" y="97323"/>
            <a:ext cx="7886700" cy="299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25000"/>
              </a:lnSpc>
              <a:spcBef>
                <a:spcPts val="2600"/>
              </a:spcBef>
              <a:spcAft>
                <a:spcPts val="1000"/>
              </a:spcAft>
              <a:buSzPct val="137930"/>
              <a:buNone/>
            </a:pPr>
            <a:r>
              <a:rPr lang="en-US" sz="2900">
                <a:solidFill>
                  <a:schemeClr val="dk2"/>
                </a:solidFill>
                <a:highlight>
                  <a:srgbClr val="FFFFFF"/>
                </a:highlight>
              </a:rPr>
              <a:t>FY26 Perkins Local Application Resources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453925" y="520475"/>
            <a:ext cx="7980000" cy="42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 b="1" u="sng">
                <a:solidFill>
                  <a:schemeClr val="hlink"/>
                </a:solidFill>
                <a:hlinkClick r:id="rId3"/>
              </a:rPr>
              <a:t>Perkins Local Application Guidance</a:t>
            </a:r>
            <a:endParaRPr sz="15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/>
              <a:t>The FY26 Perkins V Secondary and Postsecondary applications are posted in funding opportunities in the </a:t>
            </a:r>
            <a:r>
              <a:rPr lang="en-US" sz="1500" u="sng">
                <a:solidFill>
                  <a:schemeClr val="hlink"/>
                </a:solidFill>
                <a:hlinkClick r:id="rId4"/>
              </a:rPr>
              <a:t>IowaGrants</a:t>
            </a:r>
            <a:r>
              <a:rPr lang="en-US" sz="1500"/>
              <a:t> system.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endParaRPr sz="1500" b="1" u="sng"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 b="1" u="sng">
                <a:highlight>
                  <a:srgbClr val="FFFF00"/>
                </a:highlight>
              </a:rPr>
              <a:t>The application deadline is June 30, 2025 @ 11:59 PM.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endParaRPr sz="1500" b="1" u="sng">
              <a:highlight>
                <a:schemeClr val="accent2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/>
              <a:t>The following guidance, memos, and videos provide more information and assistance with completing the application.</a:t>
            </a:r>
            <a:endParaRPr sz="15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endParaRPr sz="5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 b="1">
                <a:highlight>
                  <a:srgbClr val="FFFFFF"/>
                </a:highlight>
              </a:rPr>
              <a:t>Guidance (Will be posted to website asap)</a:t>
            </a:r>
            <a:endParaRPr sz="15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highlight>
                  <a:srgbClr val="FFFFFF"/>
                </a:highlight>
              </a:rPr>
              <a:t>FY26 Perkins Grant Application and Claim Submission Instructions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" u="sng">
              <a:solidFill>
                <a:srgbClr val="2A519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 b="1">
                <a:highlight>
                  <a:srgbClr val="FFFFFF"/>
                </a:highlight>
              </a:rPr>
              <a:t>Memos</a:t>
            </a:r>
            <a:endParaRPr sz="15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 u="sng">
                <a:solidFill>
                  <a:schemeClr val="hlink"/>
                </a:solidFill>
                <a:highlight>
                  <a:srgbClr val="FFFFFF"/>
                </a:highlight>
                <a:hlinkClick r:id="rId5"/>
              </a:rPr>
              <a:t>Consortium Requirements for Distribution of Perkins Funds to Secondary Education</a:t>
            </a:r>
            <a:endParaRPr sz="15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endParaRPr sz="5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 b="1">
                <a:highlight>
                  <a:srgbClr val="FFFFFF"/>
                </a:highlight>
              </a:rPr>
              <a:t>Videos (will be posted to website asap)</a:t>
            </a:r>
            <a:endParaRPr sz="15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1500">
                <a:highlight>
                  <a:srgbClr val="FFFFFF"/>
                </a:highlight>
              </a:rPr>
              <a:t>FY26 Perkins V Application PPT &amp; Recording</a:t>
            </a:r>
            <a:endParaRPr sz="15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467833" y="116826"/>
            <a:ext cx="80475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ct val="111111"/>
              <a:buFont typeface="Arial"/>
              <a:buNone/>
            </a:pPr>
            <a:r>
              <a:rPr lang="en-US"/>
              <a:t>Notes</a:t>
            </a:r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467833" y="489098"/>
            <a:ext cx="8307600" cy="42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6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5"/>
              <a:buNone/>
            </a:pPr>
            <a:r>
              <a:rPr lang="en-US" sz="1200"/>
              <a:t>Use updated contact information for FY26 application (2025-2026AY) if this information is changing from FY 2025. E.g., superintendents, principals, Perkins staff and instructors </a:t>
            </a:r>
            <a:endParaRPr sz="1200"/>
          </a:p>
          <a:p>
            <a:pPr marL="76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5"/>
              <a:buNone/>
            </a:pPr>
            <a:r>
              <a:rPr lang="en-US" sz="1200"/>
              <a:t>Perkins Application Budget: </a:t>
            </a:r>
            <a:r>
              <a:rPr lang="en-US" sz="1200">
                <a:solidFill>
                  <a:srgbClr val="4A86E8"/>
                </a:solidFill>
              </a:rPr>
              <a:t>Webinar Template</a:t>
            </a:r>
            <a:endParaRPr sz="1200">
              <a:solidFill>
                <a:srgbClr val="4A86E8"/>
              </a:solidFill>
            </a:endParaRPr>
          </a:p>
          <a:p>
            <a:pPr marL="457200" lvl="0" indent="-292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000"/>
              <a:buChar char="•"/>
            </a:pPr>
            <a:r>
              <a:rPr lang="en-US" sz="1000"/>
              <a:t>Perkins Activities: Sum the totals of each activity </a:t>
            </a:r>
            <a:endParaRPr sz="1000"/>
          </a:p>
          <a:p>
            <a:pPr marL="457200" lvl="0" indent="-292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Char char="•"/>
            </a:pPr>
            <a:r>
              <a:rPr lang="en-US" sz="1000"/>
              <a:t>Enter activity totals in each line items Iowa Grants</a:t>
            </a:r>
            <a:endParaRPr sz="1000"/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•"/>
            </a:pPr>
            <a:r>
              <a:rPr lang="en-US" sz="1000"/>
              <a:t>Budget Approval - Email </a:t>
            </a:r>
            <a:r>
              <a:rPr lang="en-US" sz="1000" u="sng">
                <a:solidFill>
                  <a:schemeClr val="hlink"/>
                </a:solidFill>
                <a:hlinkClick r:id="rId3"/>
              </a:rPr>
              <a:t>for approval</a:t>
            </a:r>
            <a:r>
              <a:rPr lang="en-US" sz="1000"/>
              <a:t> if submitted more than five business days with no update.</a:t>
            </a:r>
            <a:endParaRPr sz="1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200"/>
              <a:t>Budget Highlights:</a:t>
            </a:r>
            <a:endParaRPr sz="1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1100"/>
              <a:t>Conferences that cross program years (June 29, 2025 through July 2, 2025):</a:t>
            </a:r>
            <a:endParaRPr sz="1100"/>
          </a:p>
          <a:p>
            <a:pPr marL="914400" lvl="1" indent="-292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Char char="•"/>
            </a:pPr>
            <a:r>
              <a:rPr lang="en-US" sz="1000">
                <a:highlight>
                  <a:srgbClr val="FFFFFF"/>
                </a:highlight>
              </a:rPr>
              <a:t>Two claims will be filed.</a:t>
            </a:r>
            <a:endParaRPr sz="1000">
              <a:highlight>
                <a:srgbClr val="FFFFFF"/>
              </a:highlight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•"/>
            </a:pPr>
            <a:r>
              <a:rPr lang="en-US" sz="1000">
                <a:highlight>
                  <a:srgbClr val="FFFFFF"/>
                </a:highlight>
              </a:rPr>
              <a:t>Airfare and registrations can be expensed in FY 2025 in order to purchase a reasonable fare and receive the early bird discount as long as the obligation is made prior to June 30</a:t>
            </a:r>
            <a:r>
              <a:rPr lang="en-US" sz="1000" baseline="30000">
                <a:highlight>
                  <a:srgbClr val="FFFFFF"/>
                </a:highlight>
              </a:rPr>
              <a:t>th</a:t>
            </a:r>
            <a:r>
              <a:rPr lang="en-US" sz="1000">
                <a:highlight>
                  <a:srgbClr val="FFFFFF"/>
                </a:highlight>
              </a:rPr>
              <a:t>.</a:t>
            </a:r>
            <a:endParaRPr sz="1000">
              <a:highlight>
                <a:srgbClr val="FFFFFF"/>
              </a:highlight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•"/>
            </a:pPr>
            <a:r>
              <a:rPr lang="en-US" sz="1000">
                <a:highlight>
                  <a:srgbClr val="FFFFFF"/>
                </a:highlight>
              </a:rPr>
              <a:t>Everything else (hotel, meals, baggage, transportation, parking) must be expensed in the fiscal year in which it took place (invoice or receipt date). </a:t>
            </a:r>
            <a:endParaRPr sz="10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highlight>
                  <a:srgbClr val="FFFFFF"/>
                </a:highlight>
              </a:rPr>
              <a:t>Industry Recognized Credentials (IRCs)</a:t>
            </a:r>
            <a:endParaRPr sz="1100">
              <a:highlight>
                <a:srgbClr val="FFFFFF"/>
              </a:highlight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•"/>
            </a:pPr>
            <a:r>
              <a:rPr lang="en-US" sz="1000">
                <a:highlight>
                  <a:srgbClr val="FFFFFF"/>
                </a:highlight>
              </a:rPr>
              <a:t>Assessments and Credentials are Perkins eligible for students.</a:t>
            </a:r>
            <a:endParaRPr sz="1000">
              <a:highlight>
                <a:srgbClr val="FFFFFF"/>
              </a:highlight>
            </a:endParaRPr>
          </a:p>
          <a:p>
            <a:pPr marL="457200" lvl="0" indent="-298450" algn="l" rtl="0">
              <a:lnSpc>
                <a:spcPct val="106818"/>
              </a:lnSpc>
              <a:spcBef>
                <a:spcPts val="0"/>
              </a:spcBef>
              <a:spcAft>
                <a:spcPts val="0"/>
              </a:spcAft>
              <a:buSzPts val="1100"/>
              <a:buChar char="•"/>
            </a:pPr>
            <a:r>
              <a:rPr lang="en-US" sz="1000">
                <a:highlight>
                  <a:srgbClr val="FFFFFF"/>
                </a:highlight>
              </a:rPr>
              <a:t>Marketable credentials are ineligible and supplant prior non-Federal funding sources, remove federal funding from school districts when a tax-payer funded and credentialed instructor leaves the district, and create a condition whereby a credentialed instructor is able to personally benefit by charging and receiving compensation for credentialing students/customers beyond/outside of the classroom.</a:t>
            </a:r>
            <a:endParaRPr sz="1000"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467833" y="116826"/>
            <a:ext cx="8047517" cy="428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ct val="111111"/>
              <a:buFont typeface="Arial"/>
              <a:buNone/>
            </a:pPr>
            <a:r>
              <a:rPr lang="en-US"/>
              <a:t>FY 2026 Budget</a:t>
            </a:r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1"/>
          </p:nvPr>
        </p:nvSpPr>
        <p:spPr>
          <a:xfrm>
            <a:off x="346950" y="489100"/>
            <a:ext cx="8428500" cy="42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6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5"/>
              <a:buNone/>
            </a:pPr>
            <a:r>
              <a:rPr lang="en-US" sz="1200" dirty="0"/>
              <a:t>Delayed OCTAE Allocations  - Complete updates prior to finishing the Perkins Application</a:t>
            </a:r>
            <a:endParaRPr sz="1200" dirty="0"/>
          </a:p>
          <a:p>
            <a:pPr marL="5334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5"/>
              <a:buNone/>
            </a:pPr>
            <a:r>
              <a:rPr lang="en-US" sz="1200" i="1" dirty="0"/>
              <a:t>OCTAE Memo : May 5, 2025 release (FY26); April 8, 2024 release (FY25); </a:t>
            </a:r>
            <a:r>
              <a:rPr lang="en-US" sz="1200" b="1" i="1" dirty="0"/>
              <a:t>March 16, 2023 release (FY24)</a:t>
            </a:r>
            <a:endParaRPr sz="1200" b="1" i="1" dirty="0"/>
          </a:p>
          <a:p>
            <a:pPr marL="76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5"/>
              <a:buNone/>
            </a:pPr>
            <a:endParaRPr sz="100" b="1" dirty="0"/>
          </a:p>
          <a:p>
            <a:pPr marL="76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5"/>
              <a:buNone/>
            </a:pPr>
            <a:r>
              <a:rPr lang="en-US" sz="1400" dirty="0"/>
              <a:t>Budget Prior approval confirmation </a:t>
            </a:r>
            <a:r>
              <a:rPr lang="en-US" sz="1200" dirty="0"/>
              <a:t>(Contact </a:t>
            </a:r>
            <a:r>
              <a:rPr lang="en-US" sz="1200" u="sng" dirty="0">
                <a:solidFill>
                  <a:schemeClr val="hlink"/>
                </a:solidFill>
                <a:hlinkClick r:id="rId3"/>
              </a:rPr>
              <a:t>Amy</a:t>
            </a:r>
            <a:r>
              <a:rPr lang="en-US" sz="1200" dirty="0"/>
              <a:t> if you haven’t received the approval email)</a:t>
            </a:r>
            <a:endParaRPr sz="1200" dirty="0"/>
          </a:p>
          <a:p>
            <a:pPr marL="457200" lvl="0" indent="-2984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Update the 2026 allocation amount after the webinar today.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Adjust Budget line items to the updated allocation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Sort the Budget Template by the “Perkins Activities” column.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Enter totals into the Iowa Grants Budget Form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76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 dirty="0"/>
          </a:p>
          <a:p>
            <a:pPr marL="76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200" dirty="0"/>
              <a:t>Note: 	</a:t>
            </a:r>
            <a:r>
              <a:rPr lang="en-US" sz="1000" dirty="0"/>
              <a:t>You are </a:t>
            </a:r>
            <a:r>
              <a:rPr lang="en-US" sz="1000" b="1" dirty="0">
                <a:solidFill>
                  <a:srgbClr val="0000FF"/>
                </a:solidFill>
              </a:rPr>
              <a:t>not</a:t>
            </a:r>
            <a:r>
              <a:rPr lang="en-US" sz="1000" dirty="0"/>
              <a:t> required to spend Perkins funding in </a:t>
            </a:r>
            <a:endParaRPr sz="1000" dirty="0"/>
          </a:p>
          <a:p>
            <a:pPr marL="76200" lvl="0" indent="381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rgbClr val="0000FF"/>
                </a:solidFill>
              </a:rPr>
              <a:t>  	every</a:t>
            </a:r>
            <a:r>
              <a:rPr lang="en-US" sz="1000" dirty="0"/>
              <a:t> Perkins Activity.</a:t>
            </a:r>
            <a:endParaRPr sz="1000" dirty="0"/>
          </a:p>
          <a:p>
            <a:pPr marL="533400" lvl="0" indent="38100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00" dirty="0"/>
              <a:t>Many non-Federal funding sources are already spent </a:t>
            </a:r>
            <a:endParaRPr sz="1000" dirty="0"/>
          </a:p>
          <a:p>
            <a:pPr marL="533400" lvl="0" indent="38100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00" dirty="0"/>
              <a:t>in every Perkins category including state, local</a:t>
            </a:r>
            <a:endParaRPr sz="1000" dirty="0"/>
          </a:p>
          <a:p>
            <a:pPr marL="533400" lvl="0" indent="38100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00" dirty="0"/>
              <a:t>grant funding, student activities funds, facilities funding, </a:t>
            </a:r>
            <a:endParaRPr sz="1000" dirty="0"/>
          </a:p>
          <a:p>
            <a:pPr marL="533400" lvl="0" indent="38100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00" dirty="0"/>
              <a:t>district, etc.).</a:t>
            </a:r>
            <a:endParaRPr sz="1000" dirty="0"/>
          </a:p>
          <a:p>
            <a:pPr marL="762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graphicFrame>
        <p:nvGraphicFramePr>
          <p:cNvPr id="60" name="Google Shape;60;p10"/>
          <p:cNvGraphicFramePr/>
          <p:nvPr>
            <p:extLst>
              <p:ext uri="{D42A27DB-BD31-4B8C-83A1-F6EECF244321}">
                <p14:modId xmlns:p14="http://schemas.microsoft.com/office/powerpoint/2010/main" val="2534133924"/>
              </p:ext>
            </p:extLst>
          </p:nvPr>
        </p:nvGraphicFramePr>
        <p:xfrm>
          <a:off x="4763638" y="1134500"/>
          <a:ext cx="4046625" cy="3474770"/>
        </p:xfrm>
        <a:graphic>
          <a:graphicData uri="http://schemas.openxmlformats.org/drawingml/2006/table">
            <a:tbl>
              <a:tblPr firstRow="1">
                <a:noFill/>
                <a:tableStyleId>{742842C3-E9F6-45EB-8691-68474C8D2AD5}</a:tableStyleId>
              </a:tblPr>
              <a:tblGrid>
                <a:gridCol w="84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8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dirty="0"/>
                        <a:t>Perkins Activity</a:t>
                      </a:r>
                      <a:endParaRPr sz="9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/>
                        <a:t>Perkins Activity Description</a:t>
                      </a:r>
                      <a:endParaRPr sz="9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dirty="0"/>
                        <a:t>Activity Amount</a:t>
                      </a:r>
                      <a:endParaRPr sz="9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Activity One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/>
                        <a:t>Career </a:t>
                      </a:r>
                      <a:endParaRPr sz="9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$0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Activity Two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Professional Development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$5,364.00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Activity Four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/>
                        <a:t>Academic Integration</a:t>
                      </a:r>
                      <a:endParaRPr sz="9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$0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Activity Five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CTE Implementation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$11,954.71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Activity Six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Evaluation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$450.00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CTSO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$1,975.00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Admin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chemeClr val="dk1"/>
                          </a:solidFill>
                        </a:rPr>
                        <a:t>$1,013.85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Total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/>
                        <a:t>Actual $27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900" dirty="0">
                          <a:solidFill>
                            <a:schemeClr val="dk1"/>
                          </a:solidFill>
                        </a:rPr>
                        <a:t>$</a:t>
                      </a:r>
                      <a:endParaRPr sz="9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628650" y="116826"/>
            <a:ext cx="7886700" cy="5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/>
              <a:t>REMINDERS</a:t>
            </a:r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>
            <a:off x="628650" y="708120"/>
            <a:ext cx="7886700" cy="39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33400" lvl="0" indent="-44447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CTSO budget section</a:t>
            </a:r>
            <a:endParaRPr sz="2200"/>
          </a:p>
          <a:p>
            <a:pPr marL="533400" lvl="0" indent="-44447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Arial"/>
              <a:buAutoNum type="arabicPeriod"/>
            </a:pPr>
            <a:r>
              <a:rPr lang="en-US" sz="2200"/>
              <a:t>Marketable Credentials are ineligible for reimbursement. Erroneously reimbursed credentials must be returned to the state Perkins allocation.</a:t>
            </a:r>
            <a:endParaRPr sz="2200"/>
          </a:p>
          <a:p>
            <a:pPr marL="533400" lvl="0" indent="-44447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Only applications with approved budgets uploaded into the Perkins application will be moved to underway status for FY 2026.</a:t>
            </a:r>
            <a:endParaRPr sz="2200"/>
          </a:p>
          <a:p>
            <a:pPr marL="533400" lvl="0" indent="-44447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Please reach out if you have any questions</a:t>
            </a:r>
            <a:endParaRPr sz="2200"/>
          </a:p>
          <a:p>
            <a:pPr marL="762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5"/>
              <a:buNone/>
            </a:pPr>
            <a:r>
              <a:rPr lang="en-US" sz="2200"/>
              <a:t>IowaGrants – </a:t>
            </a:r>
            <a:r>
              <a:rPr lang="en-US" sz="2200" u="sng">
                <a:solidFill>
                  <a:schemeClr val="hlink"/>
                </a:solidFill>
                <a:hlinkClick r:id="rId3"/>
              </a:rPr>
              <a:t>jeffrey.fletcher@iowa.gov</a:t>
            </a:r>
            <a:r>
              <a:rPr lang="en-US" sz="2200"/>
              <a:t> </a:t>
            </a:r>
            <a:endParaRPr sz="2200"/>
          </a:p>
          <a:p>
            <a:pPr marL="762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5"/>
              <a:buNone/>
            </a:pPr>
            <a:r>
              <a:rPr lang="en-US" sz="2200"/>
              <a:t>Budget – </a:t>
            </a:r>
            <a:r>
              <a:rPr lang="en-US" sz="2200" u="sng">
                <a:solidFill>
                  <a:schemeClr val="hlink"/>
                </a:solidFill>
                <a:hlinkClick r:id="rId4"/>
              </a:rPr>
              <a:t>amy.vybiral@iowa.gov</a:t>
            </a:r>
            <a:r>
              <a:rPr lang="en-US" sz="2200"/>
              <a:t> </a:t>
            </a:r>
            <a:endParaRPr sz="2200"/>
          </a:p>
          <a:p>
            <a:pPr marL="762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5"/>
              <a:buNone/>
            </a:pPr>
            <a:r>
              <a:rPr lang="en-US" sz="2200" u="sng">
                <a:solidFill>
                  <a:schemeClr val="hlink"/>
                </a:solidFill>
                <a:hlinkClick r:id="rId5"/>
              </a:rPr>
              <a:t>Allowable Use of Funds</a:t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Department of Education">
      <a:dk1>
        <a:srgbClr val="000000"/>
      </a:dk1>
      <a:lt1>
        <a:srgbClr val="FFFFFF"/>
      </a:lt1>
      <a:dk2>
        <a:srgbClr val="002A4B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711</Words>
  <Application>Microsoft Office PowerPoint</Application>
  <PresentationFormat>On-screen Show (16:9)</PresentationFormat>
  <Paragraphs>92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Agenda</vt:lpstr>
      <vt:lpstr>FY26 Perkins Local Application Resources</vt:lpstr>
      <vt:lpstr>Notes</vt:lpstr>
      <vt:lpstr>FY 2026 Budget</vt:lpstr>
      <vt:lpstr>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Fletcher, Jeffrey [IDOE]</dc:creator>
  <cp:lastModifiedBy>Albers, Lisa [IDOE]</cp:lastModifiedBy>
  <cp:revision>2</cp:revision>
  <dcterms:modified xsi:type="dcterms:W3CDTF">2025-05-28T21:19:21Z</dcterms:modified>
</cp:coreProperties>
</file>