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  <p:sldMasterId id="2147483667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1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embeddedFontLst>
    <p:embeddedFont>
      <p:font typeface="Book Antiqua" panose="02040602050305030304" pitchFamily="18" charset="0"/>
      <p:regular r:id="rId29"/>
      <p:bold r:id="rId30"/>
      <p:italic r:id="rId31"/>
      <p:boldItalic r:id="rId32"/>
    </p:embeddedFont>
    <p:embeddedFont>
      <p:font typeface="Comic Sans MS" panose="030F0702030302020204" pitchFamily="66" charset="0"/>
      <p:regular r:id="rId33"/>
      <p:bold r:id="rId34"/>
      <p:italic r:id="rId35"/>
      <p:boldItalic r:id="rId36"/>
    </p:embeddedFont>
    <p:embeddedFont>
      <p:font typeface="Lato" panose="020B0604020202020204" charset="0"/>
      <p:regular r:id="rId37"/>
      <p:bold r:id="rId38"/>
      <p:italic r:id="rId39"/>
      <p:boldItalic r:id="rId40"/>
    </p:embeddedFont>
    <p:embeddedFont>
      <p:font typeface="Raleway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1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09" autoAdjust="0"/>
  </p:normalViewPr>
  <p:slideViewPr>
    <p:cSldViewPr snapToGrid="0">
      <p:cViewPr varScale="1">
        <p:scale>
          <a:sx n="140" d="100"/>
          <a:sy n="140" d="100"/>
        </p:scale>
        <p:origin x="132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0be41b5f1c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solidFill>
                <a:srgbClr val="595959"/>
              </a:solidFill>
            </a:endParaRPr>
          </a:p>
        </p:txBody>
      </p:sp>
      <p:sp>
        <p:nvSpPr>
          <p:cNvPr id="86" name="Google Shape;86;g30be41b5f1c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4e84b01c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4e84b01c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20f00e7e0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51" name="Google Shape;151;g320f00e7e0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5bc52d89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55bc52d89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5bc52d89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5bc52d898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7663ac26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7663ac26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5bc52d89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188" name="Google Shape;188;g355bc52d89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56358171c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56358171c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6358171c9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6358171c9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6358171c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6358171c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56358171c9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56358171c9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a0c13173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a0c13173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6358171c9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6358171c9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71059d96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71059d96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6358171c9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6358171c9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2c0d599a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2c0d599ab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4a0c131732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g34a0c131732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4a0c131732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4a0c131732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0be41b5f1c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109" name="Google Shape;109;g30be41b5f1c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0be41b5f1c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16;g30be41b5f1c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7f4f4dfc4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7f4f4dfc4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4e84b01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4e84b01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Book Antiqua"/>
              <a:ea typeface="Book Antiqua"/>
              <a:cs typeface="Book Antiqua"/>
              <a:sym typeface="Book Antiqu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7f4f4dfc4_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57f4f4dfc4_2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7f4f4dfc4_2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7f4f4dfc4_2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617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ctrTitle"/>
          </p:nvPr>
        </p:nvSpPr>
        <p:spPr>
          <a:xfrm>
            <a:off x="216953" y="806021"/>
            <a:ext cx="87276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subTitle" idx="1"/>
          </p:nvPr>
        </p:nvSpPr>
        <p:spPr>
          <a:xfrm>
            <a:off x="216953" y="2878621"/>
            <a:ext cx="8727600" cy="9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pic>
        <p:nvPicPr>
          <p:cNvPr id="56" name="Google Shape;5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913" y="4400095"/>
            <a:ext cx="3747088" cy="343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/>
          <p:nvPr/>
        </p:nvSpPr>
        <p:spPr>
          <a:xfrm>
            <a:off x="0" y="0"/>
            <a:ext cx="9144000" cy="5529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516834" y="1095374"/>
            <a:ext cx="8110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/>
          <p:nvPr/>
        </p:nvSpPr>
        <p:spPr>
          <a:xfrm>
            <a:off x="0" y="0"/>
            <a:ext cx="3137100" cy="51435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06421" y="321013"/>
            <a:ext cx="26556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3443591" y="321013"/>
            <a:ext cx="5262900" cy="44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marL="914400" lvl="1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04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/>
          <p:nvPr/>
        </p:nvSpPr>
        <p:spPr>
          <a:xfrm>
            <a:off x="0" y="0"/>
            <a:ext cx="9144000" cy="8946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669598" y="1"/>
            <a:ext cx="7886700" cy="8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669599" y="1161481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2"/>
          </p:nvPr>
        </p:nvSpPr>
        <p:spPr>
          <a:xfrm>
            <a:off x="669599" y="1779415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3"/>
          </p:nvPr>
        </p:nvSpPr>
        <p:spPr>
          <a:xfrm>
            <a:off x="4668908" y="1161481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 b="1"/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b="1"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body" idx="4"/>
          </p:nvPr>
        </p:nvSpPr>
        <p:spPr>
          <a:xfrm>
            <a:off x="4668908" y="1779415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/>
          <p:nvPr/>
        </p:nvSpPr>
        <p:spPr>
          <a:xfrm>
            <a:off x="0" y="1701401"/>
            <a:ext cx="9144000" cy="24567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23888" y="3442099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21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marR="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Char char="■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l"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/>
          <p:nvPr/>
        </p:nvSpPr>
        <p:spPr>
          <a:xfrm>
            <a:off x="0" y="1701401"/>
            <a:ext cx="9144000" cy="24567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>
            <a:off x="623888" y="1282305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body" idx="1"/>
          </p:nvPr>
        </p:nvSpPr>
        <p:spPr>
          <a:xfrm>
            <a:off x="623888" y="3442099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596346" y="1"/>
            <a:ext cx="8110500" cy="8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sz="2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596346" y="1095374"/>
            <a:ext cx="8110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30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21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iowaideainformation.org/special-education/individualized-education-programs/individualized-education-program-team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educate.iowa.gov/pk-12/special-education/state-guidance#policy-amp-practice-webinar-series-amp-recordings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>
            <a:spLocks noGrp="1"/>
          </p:cNvSpPr>
          <p:nvPr>
            <p:ph type="ctrTitle"/>
          </p:nvPr>
        </p:nvSpPr>
        <p:spPr>
          <a:xfrm>
            <a:off x="216953" y="806021"/>
            <a:ext cx="87276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dirty="0"/>
              <a:t>Free Appropriate Public Education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dirty="0"/>
              <a:t>(FAPE)</a:t>
            </a:r>
            <a:endParaRPr dirty="0"/>
          </a:p>
        </p:txBody>
      </p:sp>
      <p:sp>
        <p:nvSpPr>
          <p:cNvPr id="89" name="Google Shape;89;p21"/>
          <p:cNvSpPr txBox="1">
            <a:spLocks noGrp="1"/>
          </p:cNvSpPr>
          <p:nvPr>
            <p:ph type="subTitle" idx="1"/>
          </p:nvPr>
        </p:nvSpPr>
        <p:spPr>
          <a:xfrm>
            <a:off x="216953" y="2878621"/>
            <a:ext cx="8727600" cy="9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" sz="2400" b="0">
                <a:latin typeface="Lato"/>
                <a:ea typeface="Lato"/>
                <a:cs typeface="Lato"/>
                <a:sym typeface="Lato"/>
              </a:rPr>
              <a:t>Special Education Policy &amp; Practice Webinar Series</a:t>
            </a:r>
            <a:endParaRPr sz="2400" b="0">
              <a:latin typeface="Lato"/>
              <a:ea typeface="Lato"/>
              <a:cs typeface="Lato"/>
              <a:sym typeface="La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" sz="2000" b="0">
                <a:latin typeface="Lato"/>
                <a:ea typeface="Lato"/>
                <a:cs typeface="Lato"/>
                <a:sym typeface="Lato"/>
              </a:rPr>
              <a:t>May 14, 2025</a:t>
            </a:r>
            <a:endParaRPr sz="14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Assessing Appropriateness</a:t>
            </a:r>
            <a:endParaRPr/>
          </a:p>
        </p:txBody>
      </p:sp>
      <p:sp>
        <p:nvSpPr>
          <p:cNvPr id="148" name="Google Shape;148;p30"/>
          <p:cNvSpPr txBox="1">
            <a:spLocks noGrp="1"/>
          </p:cNvSpPr>
          <p:nvPr>
            <p:ph type="body" idx="1"/>
          </p:nvPr>
        </p:nvSpPr>
        <p:spPr>
          <a:xfrm>
            <a:off x="319000" y="661025"/>
            <a:ext cx="8574600" cy="4279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 u="sng"/>
              <a:t>Considerations: </a:t>
            </a:r>
            <a:endParaRPr sz="1800" u="sng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Adequate Evaluation </a:t>
            </a:r>
            <a:endParaRPr sz="180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Repetition of Goals </a:t>
            </a:r>
            <a:endParaRPr sz="180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Response to Lack of Progress </a:t>
            </a:r>
            <a:endParaRPr sz="180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Achievement of Goals and Objectives </a:t>
            </a:r>
            <a:endParaRPr sz="180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 b="1"/>
              <a:t>Compliance with provisions governing IEP development process </a:t>
            </a:r>
            <a:endParaRPr sz="1800" b="1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u="sng"/>
              <a:t>Deference to school:</a:t>
            </a:r>
            <a:r>
              <a:rPr lang="en" sz="1800"/>
              <a:t> School officials should be prepared to offer a “cogent and responsive explanation for their decisions.” 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 u="sng"/>
              <a:t>Snapshot rule:</a:t>
            </a:r>
            <a:r>
              <a:rPr lang="en" sz="1800"/>
              <a:t> </a:t>
            </a:r>
            <a:r>
              <a:rPr lang="en" sz="1800">
                <a:solidFill>
                  <a:srgbClr val="1A1A1A"/>
                </a:solidFill>
              </a:rPr>
              <a:t>Requires IEPs be judged based on what was objectively reasonable at the time. It will not be judged based on hindsight.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1"/>
          <p:cNvSpPr txBox="1">
            <a:spLocks noGrp="1"/>
          </p:cNvSpPr>
          <p:nvPr>
            <p:ph type="body" idx="1"/>
          </p:nvPr>
        </p:nvSpPr>
        <p:spPr>
          <a:xfrm>
            <a:off x="3443591" y="321013"/>
            <a:ext cx="5262900" cy="4429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3200" b="1" dirty="0"/>
              <a:t>Key Components of the </a:t>
            </a:r>
            <a:endParaRPr sz="3200" b="1" dirty="0"/>
          </a:p>
          <a:p>
            <a:pPr marL="0" lvl="0" indent="0" algn="ctr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3200" b="1" dirty="0"/>
              <a:t>“A” in FAPE</a:t>
            </a:r>
            <a:endParaRPr sz="3200" b="1" dirty="0"/>
          </a:p>
        </p:txBody>
      </p:sp>
      <p:pic>
        <p:nvPicPr>
          <p:cNvPr id="154" name="Google Shape;154;p31" descr="Icon of a key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650" y="1683463"/>
            <a:ext cx="1776573" cy="1776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2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50"/>
              <a:t>Understanding Our “Why”</a:t>
            </a:r>
            <a:endParaRPr sz="195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50"/>
              <a:t>Why Are Special Education Services Needed?</a:t>
            </a:r>
            <a:endParaRPr sz="1950"/>
          </a:p>
        </p:txBody>
      </p:sp>
      <p:sp>
        <p:nvSpPr>
          <p:cNvPr id="160" name="Google Shape;160;p32"/>
          <p:cNvSpPr txBox="1">
            <a:spLocks noGrp="1"/>
          </p:cNvSpPr>
          <p:nvPr>
            <p:ph type="body" idx="1"/>
          </p:nvPr>
        </p:nvSpPr>
        <p:spPr>
          <a:xfrm>
            <a:off x="511500" y="822750"/>
            <a:ext cx="8121000" cy="4203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Some learners face challenges to learning grade-level content because their disability changes how they:</a:t>
            </a:r>
            <a:endParaRPr sz="1800"/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38761D"/>
              </a:solidFill>
            </a:endParaRPr>
          </a:p>
          <a:p>
            <a:pPr marL="0" lvl="0" indent="45720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38761D"/>
                </a:solidFill>
              </a:rPr>
              <a:t>Encode</a:t>
            </a:r>
            <a:r>
              <a:rPr lang="en" sz="1700"/>
              <a:t> </a:t>
            </a:r>
            <a:r>
              <a:rPr lang="en" sz="1900"/>
              <a:t>→</a:t>
            </a:r>
            <a:r>
              <a:rPr lang="en" sz="1700"/>
              <a:t> </a:t>
            </a:r>
            <a:r>
              <a:rPr lang="en" sz="1700" b="1">
                <a:solidFill>
                  <a:srgbClr val="BF9000"/>
                </a:solidFill>
              </a:rPr>
              <a:t>Process</a:t>
            </a:r>
            <a:r>
              <a:rPr lang="en" sz="1700"/>
              <a:t> </a:t>
            </a:r>
            <a:r>
              <a:rPr lang="en" sz="1900"/>
              <a:t>→</a:t>
            </a:r>
            <a:r>
              <a:rPr lang="en" sz="1700"/>
              <a:t> </a:t>
            </a:r>
            <a:r>
              <a:rPr lang="en" sz="1700" b="1">
                <a:solidFill>
                  <a:srgbClr val="980000"/>
                </a:solidFill>
              </a:rPr>
              <a:t>Retrieve</a:t>
            </a:r>
            <a:r>
              <a:rPr lang="en" sz="1700"/>
              <a:t> </a:t>
            </a:r>
            <a:endParaRPr sz="1700"/>
          </a:p>
          <a:p>
            <a:pPr marL="0" lvl="0" indent="4572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information in their brain</a:t>
            </a:r>
            <a:endParaRPr sz="17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These challenges create skill deficits that interfere with their ability to fully access general education at the same pace as other learners.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/>
              <a:t>Let’s discuss F.</a:t>
            </a:r>
            <a:r>
              <a:rPr lang="en" sz="1800">
                <a:solidFill>
                  <a:srgbClr val="FF0000"/>
                </a:solidFill>
              </a:rPr>
              <a:t>A.</a:t>
            </a:r>
            <a:r>
              <a:rPr lang="en" sz="1800"/>
              <a:t>P.E. from the perspective of how do learners with disabilities </a:t>
            </a:r>
            <a:r>
              <a:rPr lang="en" sz="1800" u="sng"/>
              <a:t>receive equitable access to general education.</a:t>
            </a:r>
            <a:endParaRPr sz="1800" u="sng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3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Special Education Services Allow for Access?</a:t>
            </a:r>
            <a:endParaRPr/>
          </a:p>
        </p:txBody>
      </p:sp>
      <p:sp>
        <p:nvSpPr>
          <p:cNvPr id="166" name="Google Shape;166;p33"/>
          <p:cNvSpPr txBox="1">
            <a:spLocks noGrp="1"/>
          </p:cNvSpPr>
          <p:nvPr>
            <p:ph type="body" idx="1"/>
          </p:nvPr>
        </p:nvSpPr>
        <p:spPr>
          <a:xfrm>
            <a:off x="505600" y="690274"/>
            <a:ext cx="8190000" cy="3320075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/>
              <a:t>Special education services support learners with disabilities through:</a:t>
            </a:r>
            <a:endParaRPr sz="1800" dirty="0"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❏"/>
            </a:pPr>
            <a:r>
              <a:rPr lang="en" dirty="0"/>
              <a:t>Remediating skill deficits through </a:t>
            </a:r>
            <a:r>
              <a:rPr lang="en" b="1" dirty="0"/>
              <a:t>accelerated learning practices</a:t>
            </a:r>
            <a:endParaRPr b="1" dirty="0"/>
          </a:p>
          <a:p>
            <a:pPr marL="914400" lvl="1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✓"/>
            </a:pPr>
            <a:r>
              <a:rPr lang="en" dirty="0"/>
              <a:t>Services focus on skills necessary to access the general education content / standards</a:t>
            </a:r>
            <a:endParaRPr dirty="0"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✓"/>
            </a:pPr>
            <a:r>
              <a:rPr lang="en" dirty="0"/>
              <a:t>Skill development (Specially Designed Instruction or SDI) should occur through the implementation of evidence based practices</a:t>
            </a:r>
            <a:endParaRPr dirty="0"/>
          </a:p>
          <a:p>
            <a:pPr marL="9144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❏"/>
            </a:pPr>
            <a:r>
              <a:rPr lang="en" dirty="0"/>
              <a:t>Utilizing </a:t>
            </a:r>
            <a:r>
              <a:rPr lang="en" b="1" dirty="0">
                <a:solidFill>
                  <a:srgbClr val="0000FF"/>
                </a:solidFill>
                <a:highlight>
                  <a:schemeClr val="lt1"/>
                </a:highlight>
              </a:rPr>
              <a:t>accommodations</a:t>
            </a:r>
            <a:r>
              <a:rPr lang="en" dirty="0"/>
              <a:t> - </a:t>
            </a:r>
            <a:r>
              <a:rPr lang="en" b="1" dirty="0">
                <a:solidFill>
                  <a:srgbClr val="CC0000"/>
                </a:solidFill>
              </a:rPr>
              <a:t>program modifications</a:t>
            </a:r>
            <a:r>
              <a:rPr lang="en" dirty="0"/>
              <a:t> - </a:t>
            </a:r>
            <a:r>
              <a:rPr lang="en" b="1" dirty="0">
                <a:solidFill>
                  <a:schemeClr val="accent5"/>
                </a:solidFill>
              </a:rPr>
              <a:t>assistive technology</a:t>
            </a:r>
            <a:r>
              <a:rPr lang="en" dirty="0"/>
              <a:t> to provide access to the general education content</a:t>
            </a:r>
            <a:endParaRPr dirty="0"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✓"/>
            </a:pPr>
            <a:r>
              <a:rPr lang="en" dirty="0"/>
              <a:t>Access to instruction</a:t>
            </a:r>
            <a:endParaRPr dirty="0"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✓"/>
            </a:pPr>
            <a:r>
              <a:rPr lang="en" dirty="0"/>
              <a:t>Access to the general education curriculum</a:t>
            </a:r>
            <a:endParaRPr dirty="0"/>
          </a:p>
          <a:p>
            <a:pPr marL="914400" lvl="1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✓"/>
            </a:pPr>
            <a:r>
              <a:rPr lang="en" dirty="0"/>
              <a:t>Access to demonstrating knowledge on formative / summative assessments</a:t>
            </a:r>
            <a:endParaRPr sz="1800" dirty="0"/>
          </a:p>
        </p:txBody>
      </p:sp>
      <p:sp>
        <p:nvSpPr>
          <p:cNvPr id="167" name="Google Shape;167;p33"/>
          <p:cNvSpPr/>
          <p:nvPr/>
        </p:nvSpPr>
        <p:spPr>
          <a:xfrm>
            <a:off x="777250" y="4010350"/>
            <a:ext cx="7646700" cy="9798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dist="142875" dir="270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/>
              <a:t>Leader Takeaways: </a:t>
            </a:r>
            <a:endParaRPr sz="1300" b="1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sz="1300"/>
              <a:t>Special education is a service, not a location. Be knowledgeable about your District Developed Service Delivery Plan (DDSDP)</a:t>
            </a:r>
            <a:endParaRPr sz="13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sz="1300"/>
              <a:t>An appropriately developed IEP provides access to core curriculum / instruction / assessments</a:t>
            </a:r>
            <a:endParaRPr sz="13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4"/>
          <p:cNvSpPr txBox="1">
            <a:spLocks noGrp="1"/>
          </p:cNvSpPr>
          <p:nvPr>
            <p:ph type="title"/>
          </p:nvPr>
        </p:nvSpPr>
        <p:spPr>
          <a:xfrm>
            <a:off x="669598" y="1"/>
            <a:ext cx="7886700" cy="894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Accessing General Education</a:t>
            </a:r>
            <a:endParaRPr/>
          </a:p>
        </p:txBody>
      </p:sp>
      <p:sp>
        <p:nvSpPr>
          <p:cNvPr id="173" name="Google Shape;173;p34"/>
          <p:cNvSpPr txBox="1">
            <a:spLocks noGrp="1"/>
          </p:cNvSpPr>
          <p:nvPr>
            <p:ph type="body" idx="1"/>
          </p:nvPr>
        </p:nvSpPr>
        <p:spPr>
          <a:xfrm>
            <a:off x="197650" y="884875"/>
            <a:ext cx="4340400" cy="894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Who Has Expertise In General Education</a:t>
            </a:r>
            <a:endParaRPr sz="1600"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Curriculum? Instruction? Assessments? </a:t>
            </a:r>
            <a:endParaRPr sz="1600"/>
          </a:p>
        </p:txBody>
      </p:sp>
      <p:sp>
        <p:nvSpPr>
          <p:cNvPr id="174" name="Google Shape;174;p34"/>
          <p:cNvSpPr txBox="1">
            <a:spLocks noGrp="1"/>
          </p:cNvSpPr>
          <p:nvPr>
            <p:ph type="body" idx="2"/>
          </p:nvPr>
        </p:nvSpPr>
        <p:spPr>
          <a:xfrm>
            <a:off x="669599" y="1627015"/>
            <a:ext cx="3868500" cy="276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04800" algn="l" rtl="0">
              <a:spcBef>
                <a:spcPts val="600"/>
              </a:spcBef>
              <a:spcAft>
                <a:spcPts val="0"/>
              </a:spcAft>
              <a:buSzPts val="1200"/>
              <a:buChar char="■"/>
            </a:pPr>
            <a:r>
              <a:rPr lang="en" sz="1400"/>
              <a:t>Grade level / content area standards?</a:t>
            </a:r>
            <a:endParaRPr sz="1400"/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Char char="■"/>
            </a:pPr>
            <a:r>
              <a:rPr lang="en" sz="1400"/>
              <a:t>Content scope and sequence? </a:t>
            </a:r>
            <a:endParaRPr sz="1400"/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Char char="■"/>
            </a:pPr>
            <a:r>
              <a:rPr lang="en" sz="1400"/>
              <a:t>Content formative assessments?</a:t>
            </a:r>
            <a:endParaRPr sz="1400"/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Char char="■"/>
            </a:pPr>
            <a:r>
              <a:rPr lang="en" sz="1400"/>
              <a:t>Content summative assessments? </a:t>
            </a:r>
            <a:endParaRPr sz="1400"/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Char char="■"/>
            </a:pPr>
            <a:r>
              <a:rPr lang="en" sz="1400"/>
              <a:t>Expected skills for the next grade level / content level?</a:t>
            </a:r>
            <a:endParaRPr sz="1400"/>
          </a:p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Char char="■"/>
            </a:pPr>
            <a:r>
              <a:rPr lang="en" sz="1400"/>
              <a:t>Demonstration of mastery?</a:t>
            </a:r>
            <a:endParaRPr sz="1400"/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400"/>
          </a:p>
        </p:txBody>
      </p:sp>
      <p:sp>
        <p:nvSpPr>
          <p:cNvPr id="175" name="Google Shape;175;p34"/>
          <p:cNvSpPr txBox="1">
            <a:spLocks noGrp="1"/>
          </p:cNvSpPr>
          <p:nvPr>
            <p:ph type="body" idx="3"/>
          </p:nvPr>
        </p:nvSpPr>
        <p:spPr>
          <a:xfrm>
            <a:off x="4668900" y="884875"/>
            <a:ext cx="4271400" cy="894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/>
              <a:t>Who Has Expertise In Special Education (Encode - Process - Retrieval)?</a:t>
            </a:r>
            <a:endParaRPr sz="1600"/>
          </a:p>
        </p:txBody>
      </p:sp>
      <p:sp>
        <p:nvSpPr>
          <p:cNvPr id="176" name="Google Shape;176;p34"/>
          <p:cNvSpPr txBox="1">
            <a:spLocks noGrp="1"/>
          </p:cNvSpPr>
          <p:nvPr>
            <p:ph type="body" idx="4"/>
          </p:nvPr>
        </p:nvSpPr>
        <p:spPr>
          <a:xfrm>
            <a:off x="4668899" y="1627025"/>
            <a:ext cx="4188600" cy="276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Instructional strategies?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Accommodations?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Program modifications?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Accessibility features through the use of assistive technology?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How a learner’s disability interacts with; </a:t>
            </a:r>
            <a:endParaRPr sz="140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Curriculum?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Core instruction?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Formative/Summative assessments?</a:t>
            </a:r>
            <a:endParaRPr/>
          </a:p>
        </p:txBody>
      </p:sp>
      <p:sp>
        <p:nvSpPr>
          <p:cNvPr id="177" name="Google Shape;177;p34"/>
          <p:cNvSpPr/>
          <p:nvPr/>
        </p:nvSpPr>
        <p:spPr>
          <a:xfrm>
            <a:off x="777250" y="4010350"/>
            <a:ext cx="7646700" cy="9798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dist="142875" dir="270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/>
              <a:t>Leader Takeaway: </a:t>
            </a:r>
            <a:endParaRPr sz="1300" b="1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1300">
                <a:solidFill>
                  <a:schemeClr val="dk1"/>
                </a:solidFill>
              </a:rPr>
              <a:t>Appropriate access is provided when educators who have expertise in both areas come together. Missing either component lessens the likelihood that the learner will make appropriate educational progress.</a:t>
            </a:r>
            <a:endParaRPr sz="13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A19A6-F1D3-48C8-A421-1B2CDDA9F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en-US" sz="2400" dirty="0"/>
              <a:t>Accessing General Education: </a:t>
            </a:r>
            <a:br>
              <a:rPr lang="en-US" sz="2400" dirty="0"/>
            </a:br>
            <a:r>
              <a:rPr lang="en-US" sz="2400" dirty="0"/>
              <a:t>Post Secondary Education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C284513-189A-453F-BF58-51C909D38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646718"/>
              </p:ext>
            </p:extLst>
          </p:nvPr>
        </p:nvGraphicFramePr>
        <p:xfrm>
          <a:off x="238539" y="1350783"/>
          <a:ext cx="8484042" cy="2509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17385">
                  <a:extLst>
                    <a:ext uri="{9D8B030D-6E8A-4147-A177-3AD203B41FA5}">
                      <a16:colId xmlns:a16="http://schemas.microsoft.com/office/drawing/2014/main" val="1045743709"/>
                    </a:ext>
                  </a:extLst>
                </a:gridCol>
                <a:gridCol w="6366657">
                  <a:extLst>
                    <a:ext uri="{9D8B030D-6E8A-4147-A177-3AD203B41FA5}">
                      <a16:colId xmlns:a16="http://schemas.microsoft.com/office/drawing/2014/main" val="13259693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3617A"/>
                          </a:solidFill>
                        </a:rPr>
                        <a:t>Role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3617A"/>
                          </a:solidFill>
                        </a:rPr>
                        <a:t>Key Contributions to Appropriate Access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997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ysClr val="windowText" lastClr="000000"/>
                          </a:solidFill>
                        </a:rPr>
                        <a:t>General Ed Teachers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Define academic expectations, Identify learning challenges, </a:t>
                      </a:r>
                      <a:endParaRPr lang="en-US" b="0" dirty="0">
                        <a:effectLst/>
                      </a:endParaRPr>
                    </a:p>
                    <a:p>
                      <a:pPr rtl="0"/>
                      <a:r>
                        <a:rPr lang="en-US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Recommend adaptations to core content, Define how content mastery is assessed</a:t>
                      </a:r>
                      <a:endParaRPr lang="en-US" b="0" dirty="0">
                        <a:effectLst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3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ysClr val="windowText" lastClr="000000"/>
                          </a:solidFill>
                        </a:rPr>
                        <a:t>Special Ed Teachers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Aligning SDI with standards, Adapting instruction, Ensuring access via supports, Targeting specific post-secondary services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2420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ysClr val="windowText" lastClr="000000"/>
                          </a:solidFill>
                        </a:rPr>
                        <a:t>School Counselors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Guide college/career pathways, Advise on graduation planning, Connect learners with post-secondary education/vocational opportunities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0307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ysClr val="windowText" lastClr="000000"/>
                          </a:solidFill>
                        </a:rPr>
                        <a:t>Access for All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Ensure access to:  Work-Based Learning, College/Career Pathways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7656889"/>
                  </a:ext>
                </a:extLst>
              </a:tr>
            </a:tbl>
          </a:graphicData>
        </a:graphic>
      </p:graphicFrame>
      <p:sp>
        <p:nvSpPr>
          <p:cNvPr id="13" name="Google Shape;184;p35">
            <a:extLst>
              <a:ext uri="{FF2B5EF4-FFF2-40B4-BE49-F238E27FC236}">
                <a16:creationId xmlns:a16="http://schemas.microsoft.com/office/drawing/2014/main" id="{8AC7A6FA-93F2-4759-A353-E89D482FFEAD}"/>
              </a:ext>
            </a:extLst>
          </p:cNvPr>
          <p:cNvSpPr/>
          <p:nvPr/>
        </p:nvSpPr>
        <p:spPr>
          <a:xfrm>
            <a:off x="806850" y="3876018"/>
            <a:ext cx="7530300" cy="10917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dist="142875" dir="2700000" algn="bl" rotWithShape="0">
              <a:srgbClr val="000000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/>
              <a:t>Leader Takeaways: </a:t>
            </a:r>
            <a:endParaRPr sz="1300" b="1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sz="1300" dirty="0"/>
              <a:t>Appropriately developed IEPs allow for learners with disabilities to access the necessary courses (course standards) to progress towards obtaining a diploma.</a:t>
            </a:r>
            <a:endParaRPr sz="1300"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 sz="1300" dirty="0"/>
              <a:t>If it is available to a learner without a disability, how can it be accessible for a learner with a disability?</a:t>
            </a:r>
            <a:endParaRPr sz="1300" dirty="0"/>
          </a:p>
        </p:txBody>
      </p:sp>
    </p:spTree>
    <p:extLst>
      <p:ext uri="{BB962C8B-B14F-4D97-AF65-F5344CB8AC3E}">
        <p14:creationId xmlns:p14="http://schemas.microsoft.com/office/powerpoint/2010/main" val="2562373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6"/>
          <p:cNvSpPr txBox="1">
            <a:spLocks noGrp="1"/>
          </p:cNvSpPr>
          <p:nvPr>
            <p:ph type="body" idx="1"/>
          </p:nvPr>
        </p:nvSpPr>
        <p:spPr>
          <a:xfrm>
            <a:off x="3443591" y="321013"/>
            <a:ext cx="5262900" cy="4429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3200" b="1"/>
              <a:t>Key Indicators for Determining if a Learner’s IEP is “Appropriate”</a:t>
            </a:r>
            <a:endParaRPr sz="3200" b="1"/>
          </a:p>
          <a:p>
            <a:pPr marL="0" lvl="0" indent="0" algn="ctr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93" b="1"/>
              <a:t>A = Does it meet the INDIVIDUAL need of the student with a Disability?</a:t>
            </a:r>
            <a:endParaRPr sz="1193" b="1"/>
          </a:p>
          <a:p>
            <a:pPr marL="0" lvl="0" indent="0" algn="ctr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3700"/>
          </a:p>
        </p:txBody>
      </p:sp>
      <p:pic>
        <p:nvPicPr>
          <p:cNvPr id="191" name="Google Shape;191;p36" descr=" Icon of a key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650" y="1683463"/>
            <a:ext cx="1776573" cy="1776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7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rPr lang="en"/>
              <a:t>Ensuring Learners’ IEPs are “Appropriate”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7"/>
          <p:cNvSpPr txBox="1">
            <a:spLocks noGrp="1"/>
          </p:cNvSpPr>
          <p:nvPr>
            <p:ph type="body" idx="1"/>
          </p:nvPr>
        </p:nvSpPr>
        <p:spPr>
          <a:xfrm>
            <a:off x="396600" y="1095375"/>
            <a:ext cx="86250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b="1"/>
              <a:t>Conduct regular review of IEPs in your building </a:t>
            </a:r>
            <a:endParaRPr sz="2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Pull a sample of IEPs from ACHIEVE and look for these key features: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Instruction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">
                <a:highlight>
                  <a:srgbClr val="FFFFFF"/>
                </a:highlight>
              </a:rPr>
              <a:t>Collaboration</a:t>
            </a:r>
            <a:endParaRPr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>
                <a:highlight>
                  <a:srgbClr val="FFFFFF"/>
                </a:highlight>
              </a:rPr>
              <a:t>Accessibility through accommodations - program modifications - assistive technology</a:t>
            </a:r>
            <a:endParaRPr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>
                <a:highlight>
                  <a:srgbClr val="FFFFFF"/>
                </a:highlight>
              </a:rPr>
              <a:t>Related services and supports</a:t>
            </a:r>
            <a:endParaRPr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>
                <a:highlight>
                  <a:srgbClr val="FFFFFF"/>
                </a:highlight>
              </a:rPr>
              <a:t>Data driven decisions</a:t>
            </a:r>
            <a:endParaRPr>
              <a:highlight>
                <a:srgbClr val="FFFFFF"/>
              </a:highlight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>
                <a:highlight>
                  <a:srgbClr val="FFFFFF"/>
                </a:highlight>
              </a:rPr>
              <a:t>Least restrictive environment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highlight>
                <a:srgbClr val="FFFFFF"/>
              </a:highlight>
            </a:endParaRPr>
          </a:p>
          <a:p>
            <a:pPr marL="1371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9144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400"/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400"/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400"/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400"/>
          </a:p>
        </p:txBody>
      </p:sp>
      <p:pic>
        <p:nvPicPr>
          <p:cNvPr id="198" name="Google Shape;198;p37" descr="Image of a learner in a classroom setting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74900" y="1314363"/>
            <a:ext cx="1809750" cy="12096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8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rPr lang="en"/>
              <a:t>Ensuring Learners’ IEPs are “Appropriate”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8"/>
          <p:cNvSpPr txBox="1">
            <a:spLocks noGrp="1"/>
          </p:cNvSpPr>
          <p:nvPr>
            <p:ph type="body" idx="1"/>
          </p:nvPr>
        </p:nvSpPr>
        <p:spPr>
          <a:xfrm>
            <a:off x="516750" y="1039475"/>
            <a:ext cx="8110500" cy="3601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b="1"/>
              <a:t>Instruction</a:t>
            </a:r>
            <a:endParaRPr sz="2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Look fors:</a:t>
            </a:r>
            <a:endParaRPr/>
          </a:p>
          <a:p>
            <a:pPr marL="457200" lvl="0" indent="-292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000"/>
              <a:buChar char="●"/>
            </a:pPr>
            <a:r>
              <a:rPr lang="en"/>
              <a:t>Is SDI individualized, specific, and aligned to the unique needs of the student? </a:t>
            </a:r>
            <a:endParaRPr/>
          </a:p>
          <a:p>
            <a:pPr marL="457200" lvl="0" indent="-292100" algn="l" rtl="0">
              <a:spcBef>
                <a:spcPts val="1000"/>
              </a:spcBef>
              <a:spcAft>
                <a:spcPts val="0"/>
              </a:spcAft>
              <a:buSzPts val="1000"/>
              <a:buChar char="●"/>
            </a:pPr>
            <a:r>
              <a:rPr lang="en"/>
              <a:t>Is SDI being delivered as documented in the IEP (frequency, setting)?</a:t>
            </a:r>
            <a:endParaRPr/>
          </a:p>
          <a:p>
            <a:pPr marL="457200" lvl="0" indent="-292100" algn="l" rtl="0">
              <a:spcBef>
                <a:spcPts val="1000"/>
              </a:spcBef>
              <a:spcAft>
                <a:spcPts val="0"/>
              </a:spcAft>
              <a:buSzPts val="1000"/>
              <a:buChar char="●"/>
            </a:pPr>
            <a:r>
              <a:rPr lang="en"/>
              <a:t>Is there intentional collaboration between general education, special education, the AEA, and pertinent outside providers?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A great resource to understand your district’s continuum of services is the </a:t>
            </a:r>
            <a:r>
              <a:rPr lang="en" i="1"/>
              <a:t>District Developed Service Delivery Plan</a:t>
            </a:r>
            <a:r>
              <a:rPr lang="en"/>
              <a:t> (DDSDP).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9" descr="Callout; Did you know?"/>
          <p:cNvSpPr/>
          <p:nvPr/>
        </p:nvSpPr>
        <p:spPr>
          <a:xfrm>
            <a:off x="6007325" y="2049025"/>
            <a:ext cx="3629400" cy="3645900"/>
          </a:xfrm>
          <a:prstGeom prst="wedgeEllipseCallout">
            <a:avLst>
              <a:gd name="adj1" fmla="val -45318"/>
              <a:gd name="adj2" fmla="val -49263"/>
            </a:avLst>
          </a:prstGeom>
          <a:solidFill>
            <a:srgbClr val="FF9900"/>
          </a:solidFill>
          <a:ln w="2857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r>
              <a:rPr lang="en" sz="2000" b="1" i="1" dirty="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rPr>
              <a:t>Did You Know? </a:t>
            </a:r>
            <a:endParaRPr sz="2000" b="1" i="1" dirty="0">
              <a:solidFill>
                <a:schemeClr val="lt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 dirty="0">
                <a:solidFill>
                  <a:schemeClr val="lt1"/>
                </a:solidFill>
              </a:rPr>
              <a:t>Not only is the general education teacher a required participant, they are also one of the most important voices at the meeting!</a:t>
            </a:r>
            <a:endParaRPr sz="13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chemeClr val="lt1"/>
                </a:solidFill>
              </a:rPr>
              <a:t>IEP = access to core content / standards</a:t>
            </a:r>
            <a:endParaRPr sz="1300" b="1" dirty="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0" name="Google Shape;210;p39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rPr lang="en"/>
              <a:t>Ensuring Learners’ IEPs are “Appropriate”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9"/>
          <p:cNvSpPr txBox="1">
            <a:spLocks noGrp="1"/>
          </p:cNvSpPr>
          <p:nvPr>
            <p:ph type="body" idx="1"/>
          </p:nvPr>
        </p:nvSpPr>
        <p:spPr>
          <a:xfrm>
            <a:off x="516825" y="1643600"/>
            <a:ext cx="5141700" cy="3383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2500" lnSpcReduction="20000"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Were the required members invited?</a:t>
            </a:r>
            <a:endParaRPr/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Did they attend or were they excused?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Did the team members, including families, have the opportunity to meaningfully participate?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Were decisions made as a team based on data and not predetermined before the meeting?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Did collaboration occur with the entire team to make decisions: 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Transition age students are involved and invited?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AEA direct service providers involved and invited?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Community partners who are currently working with the learner involved and invited?</a:t>
            </a:r>
            <a:endParaRPr/>
          </a:p>
          <a:p>
            <a:pPr marL="914400" lvl="1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○"/>
            </a:pPr>
            <a:r>
              <a:rPr lang="en"/>
              <a:t>Community agencies that are being considered invited? </a:t>
            </a:r>
            <a:endParaRPr/>
          </a:p>
        </p:txBody>
      </p:sp>
      <p:pic>
        <p:nvPicPr>
          <p:cNvPr id="212" name="Google Shape;212;p39" descr="megaphone icon vector. Isolated contour symbol illustration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76238">
            <a:off x="5507684" y="1513758"/>
            <a:ext cx="774153" cy="83251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9"/>
          <p:cNvSpPr txBox="1"/>
          <p:nvPr/>
        </p:nvSpPr>
        <p:spPr>
          <a:xfrm>
            <a:off x="254400" y="986175"/>
            <a:ext cx="8675100" cy="4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>
                <a:solidFill>
                  <a:schemeClr val="dk1"/>
                </a:solidFill>
              </a:rPr>
              <a:t>Collaboration with the full IEP team</a:t>
            </a:r>
            <a:r>
              <a:rPr lang="en" sz="2000" dirty="0">
                <a:solidFill>
                  <a:schemeClr val="dk1"/>
                </a:solidFill>
              </a:rPr>
              <a:t>         </a:t>
            </a:r>
            <a:r>
              <a:rPr lang="en" sz="2000" u="sng" dirty="0">
                <a:solidFill>
                  <a:schemeClr val="hlink"/>
                </a:solidFill>
                <a:hlinkClick r:id="rId4"/>
              </a:rPr>
              <a:t>Required IEP Team Members</a:t>
            </a:r>
            <a:r>
              <a:rPr lang="en" sz="2000" dirty="0">
                <a:solidFill>
                  <a:schemeClr val="dk1"/>
                </a:solidFill>
              </a:rPr>
              <a:t>  </a:t>
            </a:r>
            <a:endParaRPr sz="1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 txBox="1">
            <a:spLocks noGrp="1"/>
          </p:cNvSpPr>
          <p:nvPr>
            <p:ph type="title"/>
          </p:nvPr>
        </p:nvSpPr>
        <p:spPr>
          <a:xfrm>
            <a:off x="236719" y="0"/>
            <a:ext cx="84702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Welcome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87625" y="821525"/>
            <a:ext cx="8118000" cy="2447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47650" algn="l" rtl="0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</a:pPr>
            <a:r>
              <a:rPr lang="en" sz="2000">
                <a:solidFill>
                  <a:schemeClr val="dk2"/>
                </a:solidFill>
              </a:rPr>
              <a:t>Please post your questions in the Q&amp;A.</a:t>
            </a:r>
            <a:endParaRPr sz="2000">
              <a:solidFill>
                <a:schemeClr val="dk2"/>
              </a:solidFill>
            </a:endParaRPr>
          </a:p>
          <a:p>
            <a:pPr marL="342900" lvl="0" indent="-247650" algn="l" rtl="0">
              <a:lnSpc>
                <a:spcPct val="10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</a:pPr>
            <a:r>
              <a:rPr lang="en" sz="2000">
                <a:solidFill>
                  <a:schemeClr val="dk2"/>
                </a:solidFill>
              </a:rPr>
              <a:t>Slides will be posted on the DE website after the webinar.</a:t>
            </a:r>
            <a:endParaRPr sz="200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" name="Google Shape;96;p22" descr="This is an image that is used as a brand for the Policy and Practice Webinar serie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6376" y="2155844"/>
            <a:ext cx="2697651" cy="202325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7" name="Google Shape;97;p22"/>
          <p:cNvSpPr txBox="1"/>
          <p:nvPr/>
        </p:nvSpPr>
        <p:spPr>
          <a:xfrm>
            <a:off x="519806" y="4397344"/>
            <a:ext cx="79857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lnSpc>
                <a:spcPct val="105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" sz="2000" u="sng">
                <a:solidFill>
                  <a:srgbClr val="0000FF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Policy &amp; Practice Webinar Series &amp; Recordings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0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rPr lang="en"/>
              <a:t>Ensuring Learners’ IEPs are “Appropriate”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40"/>
          <p:cNvSpPr txBox="1">
            <a:spLocks noGrp="1"/>
          </p:cNvSpPr>
          <p:nvPr>
            <p:ph type="body" idx="1"/>
          </p:nvPr>
        </p:nvSpPr>
        <p:spPr>
          <a:xfrm>
            <a:off x="516825" y="1095375"/>
            <a:ext cx="8325000" cy="3734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b="1"/>
              <a:t>Accessibility through Accommodations / Program Modifications / Assistive Technology </a:t>
            </a:r>
            <a:endParaRPr sz="215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Accommodations and Program Modifications:</a:t>
            </a:r>
            <a:endParaRPr sz="1700" b="1"/>
          </a:p>
          <a:p>
            <a:pPr marL="457200" lvl="0" indent="-3225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Do all educators understand the accommodations, including how and when to use them?</a:t>
            </a:r>
            <a:endParaRPr/>
          </a:p>
          <a:p>
            <a:pPr marL="457200" lvl="0" indent="-3225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Did all staff receive the necessary training to implement them?</a:t>
            </a:r>
            <a:endParaRPr/>
          </a:p>
          <a:p>
            <a:pPr marL="457200" lvl="0" indent="-32258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What information is being collected that informs the IEP team these supports are working?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8" b="1"/>
              <a:t>Assistive Technology and Accessibility Features:</a:t>
            </a:r>
            <a:endParaRPr b="1"/>
          </a:p>
          <a:p>
            <a:pPr marL="457200" lvl="0" indent="-29083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6216"/>
              <a:buChar char="●"/>
            </a:pPr>
            <a:r>
              <a:rPr lang="en"/>
              <a:t>Do all necessary educators understand how, and when, to use these features?</a:t>
            </a:r>
            <a:endParaRPr/>
          </a:p>
          <a:p>
            <a:pPr marL="457200" lvl="0" indent="-29083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6216"/>
              <a:buChar char="●"/>
            </a:pPr>
            <a:r>
              <a:rPr lang="en"/>
              <a:t>Do students have the AT tools (identified in the IEP) available, and are they being used as described?</a:t>
            </a:r>
            <a:endParaRPr/>
          </a:p>
          <a:p>
            <a:pPr marL="457200" lvl="0" indent="-29083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6216"/>
              <a:buChar char="●"/>
            </a:pPr>
            <a:r>
              <a:rPr lang="en"/>
              <a:t>Did staff and family receive the necessary training and support to use independently?</a:t>
            </a:r>
            <a:endParaRPr/>
          </a:p>
          <a:p>
            <a:pPr marL="457200" lvl="0" indent="-29083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6216"/>
              <a:buChar char="●"/>
            </a:pPr>
            <a:r>
              <a:rPr lang="en"/>
              <a:t>Is data is being collected and used to determine if these supports are working?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1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rPr lang="en"/>
              <a:t>Ensuring Learners’ IEPs are “Appropriate”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41"/>
          <p:cNvSpPr txBox="1">
            <a:spLocks noGrp="1"/>
          </p:cNvSpPr>
          <p:nvPr>
            <p:ph type="body" idx="1"/>
          </p:nvPr>
        </p:nvSpPr>
        <p:spPr>
          <a:xfrm>
            <a:off x="516750" y="1039475"/>
            <a:ext cx="8110500" cy="3682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Services and Supports </a:t>
            </a:r>
            <a:r>
              <a:rPr lang="en" sz="2000"/>
              <a:t> </a:t>
            </a:r>
            <a:endParaRPr sz="200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457200" lvl="0" indent="-298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Were related services, such as Physical Therapy, Speech-Language services, Occupational Therapy, considered as part of the IEP development process?</a:t>
            </a:r>
            <a:endParaRPr/>
          </a:p>
          <a:p>
            <a:pPr marL="457200" lvl="0" indent="-2984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Are the minutes of services clear (pull-out, push-in, etc)?</a:t>
            </a:r>
            <a:endParaRPr/>
          </a:p>
          <a:p>
            <a:pPr marL="457200" lvl="0" indent="-2984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Is the description of the service written specifically and clearly enough that a substitute or new paraeducator could read and understand it?</a:t>
            </a:r>
            <a:endParaRPr/>
          </a:p>
          <a:p>
            <a:pPr marL="457200" lvl="0" indent="-2984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Are the services and supports specific to the student?</a:t>
            </a:r>
            <a:endParaRPr/>
          </a:p>
          <a:p>
            <a:pPr marL="4572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7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2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Ensuring Learners’ IEPs are “Appropriate”</a:t>
            </a:r>
            <a:endParaRPr/>
          </a:p>
        </p:txBody>
      </p:sp>
      <p:sp>
        <p:nvSpPr>
          <p:cNvPr id="231" name="Google Shape;231;p42"/>
          <p:cNvSpPr txBox="1">
            <a:spLocks noGrp="1"/>
          </p:cNvSpPr>
          <p:nvPr>
            <p:ph type="body" idx="1"/>
          </p:nvPr>
        </p:nvSpPr>
        <p:spPr>
          <a:xfrm>
            <a:off x="516834" y="1095374"/>
            <a:ext cx="81105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b="1"/>
              <a:t>Data Driven Decisions</a:t>
            </a:r>
            <a:endParaRPr sz="2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 b="1"/>
          </a:p>
          <a:p>
            <a:pPr marL="457200" lvl="0" indent="-2984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Are data driven decisions individualized to the student needs (not dictated by schedule, other, prep periods, recess, lunch duty)?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Is the progress monitoring data current and entered as specified in the IEP?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Are decisions regarding progress toward goals based on data?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Do IEP goals reflect changes in instruction when needed and the reason is clearly documented in the IEP?</a:t>
            </a:r>
            <a:endParaRPr b="1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/>
          </a:p>
        </p:txBody>
      </p:sp>
      <p:pic>
        <p:nvPicPr>
          <p:cNvPr id="232" name="Google Shape;232;p42" descr="Image of students working together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4175" y="3789650"/>
            <a:ext cx="2113625" cy="12096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3"/>
          <p:cNvSpPr txBox="1">
            <a:spLocks noGrp="1"/>
          </p:cNvSpPr>
          <p:nvPr>
            <p:ph type="title"/>
          </p:nvPr>
        </p:nvSpPr>
        <p:spPr>
          <a:xfrm>
            <a:off x="1111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r>
              <a:rPr lang="en"/>
              <a:t>Ensuring Learners’ IEPs are “Appropriate”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0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43"/>
          <p:cNvSpPr txBox="1">
            <a:spLocks noGrp="1"/>
          </p:cNvSpPr>
          <p:nvPr>
            <p:ph type="body" idx="1"/>
          </p:nvPr>
        </p:nvSpPr>
        <p:spPr>
          <a:xfrm>
            <a:off x="516834" y="1095374"/>
            <a:ext cx="81105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b="1"/>
              <a:t>Least Restrictive Environment (LRE)</a:t>
            </a:r>
            <a:endParaRPr sz="2000" b="1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b="1"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What data was used to determine the learner’s LRE?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Using data, is the student with general education peers as much as appropriate </a:t>
            </a:r>
            <a:r>
              <a:rPr lang="en" b="1"/>
              <a:t>and</a:t>
            </a:r>
            <a:r>
              <a:rPr lang="en"/>
              <a:t> the reason for removal from general education peers is clearly documented?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Is there evidence that accommodations, modifications and other supports have been explored </a:t>
            </a:r>
            <a:r>
              <a:rPr lang="en" b="1"/>
              <a:t>before</a:t>
            </a:r>
            <a:r>
              <a:rPr lang="en"/>
              <a:t> conversations regarding the movement to a more restrictive environment?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9" name="Google Shape;239;p43" descr="Image of students in a class setting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7125" y="3696538"/>
            <a:ext cx="1809750" cy="12096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4"/>
          <p:cNvSpPr txBox="1">
            <a:spLocks noGrp="1"/>
          </p:cNvSpPr>
          <p:nvPr>
            <p:ph type="body" idx="1"/>
          </p:nvPr>
        </p:nvSpPr>
        <p:spPr>
          <a:xfrm>
            <a:off x="3401075" y="321025"/>
            <a:ext cx="5305500" cy="4429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700"/>
              <a:t>Questions from the Field</a:t>
            </a:r>
            <a:endParaRPr sz="3700"/>
          </a:p>
        </p:txBody>
      </p:sp>
      <p:pic>
        <p:nvPicPr>
          <p:cNvPr id="245" name="Google Shape;245;p44" descr="Icon of a question mark. Used for decoration." title="Question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976" y="1471351"/>
            <a:ext cx="2276951" cy="2276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5"/>
          <p:cNvSpPr txBox="1">
            <a:spLocks noGrp="1"/>
          </p:cNvSpPr>
          <p:nvPr>
            <p:ph type="title"/>
          </p:nvPr>
        </p:nvSpPr>
        <p:spPr>
          <a:xfrm>
            <a:off x="628638" y="1411707"/>
            <a:ext cx="7886700" cy="13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/>
              <a:t>Thank You!!</a:t>
            </a:r>
            <a:endParaRPr/>
          </a:p>
        </p:txBody>
      </p:sp>
      <p:pic>
        <p:nvPicPr>
          <p:cNvPr id="251" name="Google Shape;251;p45" descr="This is an image that is used as a brand for the Policy and Practice Webinar serie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8650" y="3068725"/>
            <a:ext cx="2117473" cy="158812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 txBox="1">
            <a:spLocks noGrp="1"/>
          </p:cNvSpPr>
          <p:nvPr>
            <p:ph type="title"/>
          </p:nvPr>
        </p:nvSpPr>
        <p:spPr>
          <a:xfrm>
            <a:off x="339206" y="1"/>
            <a:ext cx="11269800" cy="547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Today’s presenters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3" name="Google Shape;103;p23"/>
          <p:cNvSpPr txBox="1"/>
          <p:nvPr/>
        </p:nvSpPr>
        <p:spPr>
          <a:xfrm>
            <a:off x="2114860" y="3033753"/>
            <a:ext cx="2249400" cy="7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</a:rPr>
              <a:t>Matt Cretsinger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</a:rPr>
              <a:t>Regional Special Education Director – Heartland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</a:rPr>
              <a:t>Iowa Department of Education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</a:endParaRPr>
          </a:p>
        </p:txBody>
      </p:sp>
      <p:pic>
        <p:nvPicPr>
          <p:cNvPr id="104" name="Google Shape;104;p23" descr="This is a picture of Matt Cretsinger the regional special education director - Heartland.  "/>
          <p:cNvPicPr preferRelativeResize="0"/>
          <p:nvPr/>
        </p:nvPicPr>
        <p:blipFill rotWithShape="1">
          <a:blip r:embed="rId3">
            <a:alphaModFix/>
          </a:blip>
          <a:srcRect b="4671"/>
          <a:stretch/>
        </p:blipFill>
        <p:spPr>
          <a:xfrm>
            <a:off x="2209495" y="1046563"/>
            <a:ext cx="1404674" cy="187447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5" name="Google Shape;105;p23"/>
          <p:cNvSpPr txBox="1"/>
          <p:nvPr/>
        </p:nvSpPr>
        <p:spPr>
          <a:xfrm>
            <a:off x="4885664" y="3045571"/>
            <a:ext cx="2245800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chemeClr val="dk1"/>
                </a:solidFill>
              </a:rPr>
              <a:t>Rachel Bosovich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Attorney II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Division of PK-12 Learning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highlight>
                  <a:schemeClr val="lt1"/>
                </a:highlight>
              </a:rPr>
              <a:t>Iowa Department of Education</a:t>
            </a:r>
            <a:endParaRPr sz="1300">
              <a:solidFill>
                <a:schemeClr val="dk1"/>
              </a:solidFill>
            </a:endParaRPr>
          </a:p>
        </p:txBody>
      </p:sp>
      <p:pic>
        <p:nvPicPr>
          <p:cNvPr id="106" name="Google Shape;106;p23" descr="Rachel Bosovich.  Attorney two for the Division of Pk-12 Learning.  Iowa Department of Education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3401" y="1067156"/>
            <a:ext cx="1466293" cy="18332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4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89189"/>
              <a:buFont typeface="Arial"/>
              <a:buNone/>
            </a:pPr>
            <a:r>
              <a:rPr lang="en" sz="3700">
                <a:latin typeface="Raleway"/>
                <a:ea typeface="Raleway"/>
                <a:cs typeface="Raleway"/>
                <a:sym typeface="Raleway"/>
              </a:rPr>
              <a:t>Today’s objectives:</a:t>
            </a:r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body" idx="1"/>
          </p:nvPr>
        </p:nvSpPr>
        <p:spPr>
          <a:xfrm>
            <a:off x="516825" y="1095375"/>
            <a:ext cx="5824500" cy="3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/>
            </a:pPr>
            <a:r>
              <a:rPr lang="en" sz="2200"/>
              <a:t>Overview of legal framework for FAPE</a:t>
            </a:r>
            <a:endParaRPr sz="220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/>
            </a:pPr>
            <a:r>
              <a:rPr lang="en" sz="2200"/>
              <a:t>Key components of the “A” in FAPE </a:t>
            </a:r>
            <a:endParaRPr sz="220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/>
            </a:pPr>
            <a:r>
              <a:rPr lang="en" sz="2200"/>
              <a:t>Tips for building leaders </a:t>
            </a:r>
            <a:endParaRPr sz="220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AutoNum type="arabicPeriod"/>
            </a:pPr>
            <a:r>
              <a:rPr lang="en" sz="2200"/>
              <a:t>Questions from the field</a:t>
            </a:r>
            <a:endParaRPr sz="2200"/>
          </a:p>
        </p:txBody>
      </p:sp>
      <p:pic>
        <p:nvPicPr>
          <p:cNvPr id="113" name="Google Shape;113;p24" descr="Icon of a document and a magnifying glass or lens." title="Audit-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1325" y="705301"/>
            <a:ext cx="2497874" cy="249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/>
          <p:cNvSpPr txBox="1">
            <a:spLocks noGrp="1"/>
          </p:cNvSpPr>
          <p:nvPr>
            <p:ph type="title"/>
          </p:nvPr>
        </p:nvSpPr>
        <p:spPr>
          <a:xfrm>
            <a:off x="623900" y="1282300"/>
            <a:ext cx="7886700" cy="2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/>
              <a:t>Free Appropriate Public Education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Arial"/>
              <a:buNone/>
            </a:pPr>
            <a:r>
              <a:rPr lang="en" sz="2100"/>
              <a:t>“FAPE” </a:t>
            </a:r>
            <a:endParaRPr sz="21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6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FAPE Defined </a:t>
            </a:r>
            <a:endParaRPr/>
          </a:p>
        </p:txBody>
      </p:sp>
      <p:sp>
        <p:nvSpPr>
          <p:cNvPr id="124" name="Google Shape;124;p26"/>
          <p:cNvSpPr txBox="1">
            <a:spLocks noGrp="1"/>
          </p:cNvSpPr>
          <p:nvPr>
            <p:ph type="body" idx="1"/>
          </p:nvPr>
        </p:nvSpPr>
        <p:spPr>
          <a:xfrm>
            <a:off x="516834" y="1095374"/>
            <a:ext cx="81105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FAPE means special education and related services that: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are provided at public expense, under public supervision and direction;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meet the SEA standards; 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include an appropriate preschool, elementary, or secondary school education; and</a:t>
            </a: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are provided in conformity with an IEP that meets the requirements of 300.320 - 300.324 (41. 320- 41.324).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34 CFR 300.17; Iowa Administrative Code 281-41.17.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FAPE Standard - </a:t>
            </a:r>
            <a:r>
              <a:rPr lang="en" i="1"/>
              <a:t>Rowley</a:t>
            </a:r>
            <a:endParaRPr i="1"/>
          </a:p>
        </p:txBody>
      </p:sp>
      <p:sp>
        <p:nvSpPr>
          <p:cNvPr id="130" name="Google Shape;130;p27"/>
          <p:cNvSpPr txBox="1">
            <a:spLocks noGrp="1"/>
          </p:cNvSpPr>
          <p:nvPr>
            <p:ph type="body" idx="1"/>
          </p:nvPr>
        </p:nvSpPr>
        <p:spPr>
          <a:xfrm>
            <a:off x="516825" y="769750"/>
            <a:ext cx="8110500" cy="420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>
                <a:highlight>
                  <a:srgbClr val="FFFFFF"/>
                </a:highlight>
              </a:rPr>
              <a:t>Two U.S. Supreme Court Cases </a:t>
            </a:r>
            <a:endParaRPr sz="1800">
              <a:highlight>
                <a:srgbClr val="FFFFFF"/>
              </a:highlight>
            </a:endParaRPr>
          </a:p>
          <a:p>
            <a:pPr marL="4572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 sz="1800" i="1"/>
              <a:t>Board of Education </a:t>
            </a:r>
            <a:r>
              <a:rPr lang="en" sz="1800"/>
              <a:t>v. </a:t>
            </a:r>
            <a:r>
              <a:rPr lang="en" sz="1800" i="1"/>
              <a:t>Rowley</a:t>
            </a:r>
            <a:r>
              <a:rPr lang="en" sz="1800"/>
              <a:t>, 458 U.S. 176 (1982)</a:t>
            </a:r>
            <a:endParaRPr sz="1800"/>
          </a:p>
          <a:p>
            <a:pPr marL="914400" lvl="1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>
                <a:highlight>
                  <a:srgbClr val="FFFFFF"/>
                </a:highlight>
              </a:rPr>
              <a:t>Appropriate Education ≠ Best Education</a:t>
            </a:r>
            <a:endParaRPr sz="1800">
              <a:highlight>
                <a:srgbClr val="FFFFFF"/>
              </a:highlight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 b="1"/>
              <a:t>Rule: FAPE requires an IEP reasonably calculated to enable the child to receive an educational benefit</a:t>
            </a:r>
            <a:endParaRPr sz="1800" b="1"/>
          </a:p>
          <a:p>
            <a:pPr marL="137160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For students fully integrated, generally an IEP must be “reasonably calculated to enable the child to achieve passing marks and advance from grade to grade” </a:t>
            </a:r>
            <a:endParaRPr sz="1800"/>
          </a:p>
          <a:p>
            <a:pPr marL="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ook Antiqua"/>
              <a:ea typeface="Book Antiqua"/>
              <a:cs typeface="Book Antiqua"/>
              <a:sym typeface="Book Antiqua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8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FAPE Standard - U.S. Supreme Court</a:t>
            </a:r>
            <a:endParaRPr/>
          </a:p>
        </p:txBody>
      </p:sp>
      <p:sp>
        <p:nvSpPr>
          <p:cNvPr id="136" name="Google Shape;136;p28"/>
          <p:cNvSpPr txBox="1">
            <a:spLocks noGrp="1"/>
          </p:cNvSpPr>
          <p:nvPr>
            <p:ph type="body" idx="1"/>
          </p:nvPr>
        </p:nvSpPr>
        <p:spPr>
          <a:xfrm>
            <a:off x="516825" y="719025"/>
            <a:ext cx="8110500" cy="4110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AutoNum type="arabicPeriod" startAt="2"/>
            </a:pPr>
            <a:r>
              <a:rPr lang="en" sz="1800" i="1"/>
              <a:t>Endrew F. </a:t>
            </a:r>
            <a:r>
              <a:rPr lang="en" sz="1800"/>
              <a:t>v.</a:t>
            </a:r>
            <a:r>
              <a:rPr lang="en" sz="1800" i="1"/>
              <a:t>  Douglas County School District RE-1</a:t>
            </a:r>
            <a:r>
              <a:rPr lang="en" sz="1800"/>
              <a:t>, 580 U.S. 386 (2017)  </a:t>
            </a:r>
            <a:endParaRPr sz="1800"/>
          </a:p>
          <a:p>
            <a:pPr marL="91440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“FAPE requires markedly more than “merely more than de minimis” educational benefit”</a:t>
            </a:r>
            <a:endParaRPr sz="1800"/>
          </a:p>
          <a:p>
            <a:pPr marL="914400" lvl="1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/>
              <a:t>Educational Benefit = Progress </a:t>
            </a:r>
            <a:endParaRPr sz="1800"/>
          </a:p>
          <a:p>
            <a:pPr marL="1371600" lvl="2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 i="1"/>
              <a:t>Rowley</a:t>
            </a:r>
            <a:r>
              <a:rPr lang="en" sz="1800"/>
              <a:t> stands: For students fully integrated, generally  appropriate progress is grade level advancement. </a:t>
            </a:r>
            <a:endParaRPr sz="1800"/>
          </a:p>
          <a:p>
            <a:pPr marL="914400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" sz="1800" b="1"/>
              <a:t>Rule: FAPE requires an “IEP reasonably calculated to enable a child to make progress appropriate in light of the child’s circumstances.” </a:t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9"/>
          <p:cNvSpPr txBox="1">
            <a:spLocks noGrp="1"/>
          </p:cNvSpPr>
          <p:nvPr>
            <p:ph type="title"/>
          </p:nvPr>
        </p:nvSpPr>
        <p:spPr>
          <a:xfrm>
            <a:off x="254410" y="1"/>
            <a:ext cx="8452500" cy="5529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/>
              <a:t>Endrew F. </a:t>
            </a:r>
            <a:r>
              <a:rPr lang="en"/>
              <a:t>Continued</a:t>
            </a:r>
            <a:endParaRPr/>
          </a:p>
        </p:txBody>
      </p:sp>
      <p:sp>
        <p:nvSpPr>
          <p:cNvPr id="142" name="Google Shape;142;p29"/>
          <p:cNvSpPr txBox="1">
            <a:spLocks noGrp="1"/>
          </p:cNvSpPr>
          <p:nvPr>
            <p:ph type="body" idx="1"/>
          </p:nvPr>
        </p:nvSpPr>
        <p:spPr>
          <a:xfrm>
            <a:off x="516825" y="625625"/>
            <a:ext cx="8110500" cy="4410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Rule: FAPE requires an “IEP reasonably calculated to enable a child to make progress appropriate in light of the child’s circumstances.”  </a:t>
            </a:r>
            <a:endParaRPr sz="1800"/>
          </a:p>
          <a:p>
            <a:pPr marL="1371600" lvl="0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" sz="1800"/>
              <a:t>Individually Tailored </a:t>
            </a:r>
            <a:endParaRPr sz="1800"/>
          </a:p>
          <a:p>
            <a:pPr marL="1828800" lvl="1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</a:pPr>
            <a:r>
              <a:rPr lang="en" sz="1800"/>
              <a:t>to meet to child’s unique needs</a:t>
            </a:r>
            <a:endParaRPr sz="1800"/>
          </a:p>
          <a:p>
            <a:pPr marL="1371600" lvl="0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" sz="1800"/>
              <a:t>Appropriately Ambitious </a:t>
            </a:r>
            <a:endParaRPr sz="1800"/>
          </a:p>
          <a:p>
            <a:pPr marL="1828800" lvl="1" indent="-304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</a:pPr>
            <a:r>
              <a:rPr lang="en" sz="1800"/>
              <a:t>just as advancement from grade to grade is appropriately ambitious for most children in the regular education classroom </a:t>
            </a:r>
            <a:endParaRPr sz="1800"/>
          </a:p>
          <a:p>
            <a:pPr marL="1371600" lvl="0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</a:pPr>
            <a:r>
              <a:rPr lang="en" sz="1800"/>
              <a:t>Challenging Objectives </a:t>
            </a:r>
            <a:endParaRPr sz="1800"/>
          </a:p>
          <a:p>
            <a:pPr marL="1828800" lvl="1" indent="-304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</a:pPr>
            <a:r>
              <a:rPr lang="en" sz="1800"/>
              <a:t>the goals may differ, but every child should have the chance to meet challenging objectives 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1672</Words>
  <Application>Microsoft Office PowerPoint</Application>
  <PresentationFormat>On-screen Show (16:9)</PresentationFormat>
  <Paragraphs>210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Raleway</vt:lpstr>
      <vt:lpstr>Lato</vt:lpstr>
      <vt:lpstr>Comic Sans MS</vt:lpstr>
      <vt:lpstr>Arial</vt:lpstr>
      <vt:lpstr>Book Antiqua</vt:lpstr>
      <vt:lpstr>Simple Light</vt:lpstr>
      <vt:lpstr>Theme1</vt:lpstr>
      <vt:lpstr>Free Appropriate Public Education (FAPE)</vt:lpstr>
      <vt:lpstr>Welcome</vt:lpstr>
      <vt:lpstr>Today’s presenters</vt:lpstr>
      <vt:lpstr>Today’s objectives:</vt:lpstr>
      <vt:lpstr>Free Appropriate Public Education “FAPE” </vt:lpstr>
      <vt:lpstr>FAPE Defined </vt:lpstr>
      <vt:lpstr>FAPE Standard - Rowley</vt:lpstr>
      <vt:lpstr>FAPE Standard - U.S. Supreme Court</vt:lpstr>
      <vt:lpstr>Endrew F. Continued</vt:lpstr>
      <vt:lpstr>Assessing Appropriateness</vt:lpstr>
      <vt:lpstr>PowerPoint Presentation</vt:lpstr>
      <vt:lpstr>Understanding Our “Why” Why Are Special Education Services Needed?</vt:lpstr>
      <vt:lpstr>How Do Special Education Services Allow for Access?</vt:lpstr>
      <vt:lpstr>Accessing General Education</vt:lpstr>
      <vt:lpstr>Accessing General Education:  Post Secondary Education</vt:lpstr>
      <vt:lpstr>PowerPoint Presentation</vt:lpstr>
      <vt:lpstr> Ensuring Learners’ IEPs are “Appropriate” </vt:lpstr>
      <vt:lpstr> Ensuring Learners’ IEPs are “Appropriate” </vt:lpstr>
      <vt:lpstr> Ensuring Learners’ IEPs are “Appropriate” </vt:lpstr>
      <vt:lpstr> Ensuring Learners’ IEPs are “Appropriate” </vt:lpstr>
      <vt:lpstr> Ensuring Learners’ IEPs are “Appropriate” </vt:lpstr>
      <vt:lpstr>Ensuring Learners’ IEPs are “Appropriate”</vt:lpstr>
      <vt:lpstr>  Ensuring Learners’ IEPs are “Appropriate”  </vt:lpstr>
      <vt:lpstr>PowerPoint Presentation</vt:lpstr>
      <vt:lpstr>Thank You!!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Appropriate Public Education (FAPE)</dc:title>
  <dc:creator>Beilke, Mary [IDOE]</dc:creator>
  <cp:lastModifiedBy>Albers, Lisa [IDOE]</cp:lastModifiedBy>
  <cp:revision>3</cp:revision>
  <dcterms:modified xsi:type="dcterms:W3CDTF">2025-05-16T14:42:45Z</dcterms:modified>
</cp:coreProperties>
</file>