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9" autoAdjust="0"/>
  </p:normalViewPr>
  <p:slideViewPr>
    <p:cSldViewPr snapToGrid="0">
      <p:cViewPr varScale="1">
        <p:scale>
          <a:sx n="140" d="100"/>
          <a:sy n="140" d="100"/>
        </p:scale>
        <p:origin x="13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be41b5f1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595959"/>
              </a:solidFill>
            </a:endParaRPr>
          </a:p>
        </p:txBody>
      </p:sp>
      <p:sp>
        <p:nvSpPr>
          <p:cNvPr id="86" name="Google Shape;86;g30be41b5f1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4e84b01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4e84b01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0f00e7e0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51" name="Google Shape;151;g320f00e7e0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5bc52d8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5bc52d89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5bc52d89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5bc52d89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7663ac26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7663ac26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5bc52d89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88" name="Google Shape;188;g355bc52d8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6358171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6358171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6358171c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6358171c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6358171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6358171c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6358171c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6358171c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a0c1317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a0c1317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6358171c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6358171c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71059d9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71059d9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6358171c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6358171c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c0d599a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2c0d599a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a0c131732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4a0c13173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a0c13173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a0c13173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be41b5f1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109" name="Google Shape;109;g30be41b5f1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be41b5f1c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30be41b5f1c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7f4f4dfc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7f4f4dfc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4e84b01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4e84b01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7f4f4dfc4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7f4f4dfc4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7f4f4dfc4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7f4f4dfc4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617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216953" y="806021"/>
            <a:ext cx="87276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216953" y="2878621"/>
            <a:ext cx="87276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913" y="4400095"/>
            <a:ext cx="3747088" cy="3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0"/>
            <a:ext cx="9144000" cy="5529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6834" y="1095374"/>
            <a:ext cx="811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3137100" cy="51435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06421" y="321013"/>
            <a:ext cx="26556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443591" y="321013"/>
            <a:ext cx="52629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0" y="0"/>
            <a:ext cx="9144000" cy="8946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69598" y="1"/>
            <a:ext cx="78867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69599" y="1161481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669599" y="1779415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4"/>
          </p:nvPr>
        </p:nvSpPr>
        <p:spPr>
          <a:xfrm>
            <a:off x="4668908" y="1779415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0" y="1701401"/>
            <a:ext cx="9144000" cy="24567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/>
          <p:nvPr/>
        </p:nvSpPr>
        <p:spPr>
          <a:xfrm>
            <a:off x="0" y="1701401"/>
            <a:ext cx="9144000" cy="24567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5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96346" y="1095374"/>
            <a:ext cx="811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owaideainformation.org/special-education/individualized-education-programs/individualized-education-program-team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ducate.iowa.gov/pk-12/special-education/state-guidance#policy-amp-practice-webinar-series-amp-recording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ctrTitle"/>
          </p:nvPr>
        </p:nvSpPr>
        <p:spPr>
          <a:xfrm>
            <a:off x="216953" y="806021"/>
            <a:ext cx="87276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Free Appropriate Public Education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(FAPE)</a:t>
            </a:r>
            <a:endParaRPr dirty="0"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216953" y="2878621"/>
            <a:ext cx="87276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2400" b="0">
                <a:latin typeface="Lato"/>
                <a:ea typeface="Lato"/>
                <a:cs typeface="Lato"/>
                <a:sym typeface="Lato"/>
              </a:rPr>
              <a:t>Special Education Policy &amp; Practice Webinar Series</a:t>
            </a:r>
            <a:endParaRPr sz="24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2000" b="0">
                <a:latin typeface="Lato"/>
                <a:ea typeface="Lato"/>
                <a:cs typeface="Lato"/>
                <a:sym typeface="Lato"/>
              </a:rPr>
              <a:t>May 14, 2025</a:t>
            </a:r>
            <a:endParaRPr sz="1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Appropriateness</a:t>
            </a:r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319000" y="661025"/>
            <a:ext cx="8574600" cy="4279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/>
              <a:t>Considerations: </a:t>
            </a:r>
            <a:endParaRPr sz="1800" u="sng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Adequate Evaluation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Repetition of Goals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Response to Lack of Progress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Achievement of Goals and Objectives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Compliance with provisions governing IEP development process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/>
              <a:t>Deference to school:</a:t>
            </a:r>
            <a:r>
              <a:rPr lang="en" sz="1800"/>
              <a:t> School officials should be prepared to offer a “cogent and responsive explanation for their decisions.”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 u="sng"/>
              <a:t>Snapshot rule:</a:t>
            </a:r>
            <a:r>
              <a:rPr lang="en" sz="1800"/>
              <a:t> </a:t>
            </a:r>
            <a:r>
              <a:rPr lang="en" sz="1800">
                <a:solidFill>
                  <a:srgbClr val="1A1A1A"/>
                </a:solidFill>
              </a:rPr>
              <a:t>Requires IEPs be judged based on what was objectively reasonable at the time. It will not be judged based on hindsight.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3443591" y="321013"/>
            <a:ext cx="5262900" cy="4429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/>
              <a:t>Key Components of the </a:t>
            </a:r>
            <a:endParaRPr sz="3200" b="1" dirty="0"/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/>
              <a:t>“A” in FAPE</a:t>
            </a:r>
            <a:endParaRPr sz="3200" b="1" dirty="0"/>
          </a:p>
        </p:txBody>
      </p:sp>
      <p:pic>
        <p:nvPicPr>
          <p:cNvPr id="154" name="Google Shape;154;p31" descr="Icon of a ke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50" y="1683463"/>
            <a:ext cx="1776573" cy="177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50"/>
              <a:t>Understanding Our “Why”</a:t>
            </a:r>
            <a:endParaRPr sz="19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50"/>
              <a:t>Why Are Special Education Services Needed?</a:t>
            </a:r>
            <a:endParaRPr sz="1950"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511500" y="822750"/>
            <a:ext cx="8121000" cy="420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Some learners face challenges to learning grade-level content because their disability changes how they:</a:t>
            </a:r>
            <a:endParaRPr sz="18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  <a:p>
            <a:pPr marL="0" lvl="0" indent="4572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38761D"/>
                </a:solidFill>
              </a:rPr>
              <a:t>Encode</a:t>
            </a:r>
            <a:r>
              <a:rPr lang="en" sz="1700"/>
              <a:t> </a:t>
            </a:r>
            <a:r>
              <a:rPr lang="en" sz="1900"/>
              <a:t>→</a:t>
            </a:r>
            <a:r>
              <a:rPr lang="en" sz="1700"/>
              <a:t> </a:t>
            </a:r>
            <a:r>
              <a:rPr lang="en" sz="1700" b="1">
                <a:solidFill>
                  <a:srgbClr val="BF9000"/>
                </a:solidFill>
              </a:rPr>
              <a:t>Process</a:t>
            </a:r>
            <a:r>
              <a:rPr lang="en" sz="1700"/>
              <a:t> </a:t>
            </a:r>
            <a:r>
              <a:rPr lang="en" sz="1900"/>
              <a:t>→</a:t>
            </a:r>
            <a:r>
              <a:rPr lang="en" sz="1700"/>
              <a:t> </a:t>
            </a:r>
            <a:r>
              <a:rPr lang="en" sz="1700" b="1">
                <a:solidFill>
                  <a:srgbClr val="980000"/>
                </a:solidFill>
              </a:rPr>
              <a:t>Retrieve</a:t>
            </a:r>
            <a:r>
              <a:rPr lang="en" sz="1700"/>
              <a:t> </a:t>
            </a:r>
            <a:endParaRPr sz="1700"/>
          </a:p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information in their brain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These challenges create skill deficits that interfere with their ability to fully access general education at the same pace as other learners.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Let’s discuss F.</a:t>
            </a:r>
            <a:r>
              <a:rPr lang="en" sz="1800">
                <a:solidFill>
                  <a:srgbClr val="FF0000"/>
                </a:solidFill>
              </a:rPr>
              <a:t>A.</a:t>
            </a:r>
            <a:r>
              <a:rPr lang="en" sz="1800"/>
              <a:t>P.E. from the perspective of how do learners with disabilities </a:t>
            </a:r>
            <a:r>
              <a:rPr lang="en" sz="1800" u="sng"/>
              <a:t>receive equitable access to general education.</a:t>
            </a:r>
            <a:endParaRPr sz="1800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Special Education Services Allow for Access?</a:t>
            </a:r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505600" y="690274"/>
            <a:ext cx="8190000" cy="332007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Special education services support learners with disabilities through:</a:t>
            </a:r>
            <a:endParaRPr sz="18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Remediating skill deficits through </a:t>
            </a:r>
            <a:r>
              <a:rPr lang="en" b="1" dirty="0"/>
              <a:t>accelerated learning practices</a:t>
            </a:r>
            <a:endParaRPr b="1" dirty="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✓"/>
            </a:pPr>
            <a:r>
              <a:rPr lang="en" dirty="0"/>
              <a:t>Services focus on skills necessary to access the general education content / standards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✓"/>
            </a:pPr>
            <a:r>
              <a:rPr lang="en" dirty="0"/>
              <a:t>Skill development (Specially Designed Instruction or SDI) should occur through the implementation of evidence based practices</a:t>
            </a: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❏"/>
            </a:pPr>
            <a:r>
              <a:rPr lang="en" dirty="0"/>
              <a:t>Utilizing </a:t>
            </a:r>
            <a:r>
              <a:rPr lang="en" b="1" dirty="0">
                <a:solidFill>
                  <a:srgbClr val="0000FF"/>
                </a:solidFill>
                <a:highlight>
                  <a:schemeClr val="lt1"/>
                </a:highlight>
              </a:rPr>
              <a:t>accommodations</a:t>
            </a:r>
            <a:r>
              <a:rPr lang="en" dirty="0"/>
              <a:t> - </a:t>
            </a:r>
            <a:r>
              <a:rPr lang="en" b="1" dirty="0">
                <a:solidFill>
                  <a:srgbClr val="CC0000"/>
                </a:solidFill>
              </a:rPr>
              <a:t>program modifications</a:t>
            </a:r>
            <a:r>
              <a:rPr lang="en" dirty="0"/>
              <a:t> - </a:t>
            </a:r>
            <a:r>
              <a:rPr lang="en" b="1" dirty="0">
                <a:solidFill>
                  <a:schemeClr val="accent5"/>
                </a:solidFill>
              </a:rPr>
              <a:t>assistive technology</a:t>
            </a:r>
            <a:r>
              <a:rPr lang="en" dirty="0"/>
              <a:t> to provide access to the general education content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✓"/>
            </a:pPr>
            <a:r>
              <a:rPr lang="en" dirty="0"/>
              <a:t>Access to instruction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✓"/>
            </a:pPr>
            <a:r>
              <a:rPr lang="en" dirty="0"/>
              <a:t>Access to the general education curriculum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✓"/>
            </a:pPr>
            <a:r>
              <a:rPr lang="en" dirty="0"/>
              <a:t>Access to demonstrating knowledge on formative / summative assessments</a:t>
            </a:r>
            <a:endParaRPr sz="1800" dirty="0"/>
          </a:p>
        </p:txBody>
      </p:sp>
      <p:sp>
        <p:nvSpPr>
          <p:cNvPr id="167" name="Google Shape;167;p33"/>
          <p:cNvSpPr/>
          <p:nvPr/>
        </p:nvSpPr>
        <p:spPr>
          <a:xfrm>
            <a:off x="777250" y="4010350"/>
            <a:ext cx="7646700" cy="979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27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Leader Takeaways: </a:t>
            </a:r>
            <a:endParaRPr sz="13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Special education is a service, not a location. Be knowledgeable about your District Developed Service Delivery Plan (DDSDP)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An appropriately developed IEP provides access to core curriculum / instruction / assessments</a:t>
            </a:r>
            <a:endParaRPr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669598" y="1"/>
            <a:ext cx="78867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General Education</a:t>
            </a:r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1"/>
          </p:nvPr>
        </p:nvSpPr>
        <p:spPr>
          <a:xfrm>
            <a:off x="197650" y="884875"/>
            <a:ext cx="43404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Who Has Expertise In General Education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Curriculum? Instruction? Assessments? </a:t>
            </a:r>
            <a:endParaRPr sz="1600"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2"/>
          </p:nvPr>
        </p:nvSpPr>
        <p:spPr>
          <a:xfrm>
            <a:off x="669599" y="1627015"/>
            <a:ext cx="38685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" sz="1400"/>
              <a:t>Grade level / content area standards?</a:t>
            </a:r>
            <a:endParaRPr sz="14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 sz="1400"/>
              <a:t>Content scope and sequence? </a:t>
            </a:r>
            <a:endParaRPr sz="14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 sz="1400"/>
              <a:t>Content formative assessments?</a:t>
            </a:r>
            <a:endParaRPr sz="14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 sz="1400"/>
              <a:t>Content summative assessments? </a:t>
            </a:r>
            <a:endParaRPr sz="14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 sz="1400"/>
              <a:t>Expected skills for the next grade level / content level?</a:t>
            </a:r>
            <a:endParaRPr sz="14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 sz="1400"/>
              <a:t>Demonstration of mastery?</a:t>
            </a:r>
            <a:endParaRPr sz="14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3"/>
          </p:nvPr>
        </p:nvSpPr>
        <p:spPr>
          <a:xfrm>
            <a:off x="4668900" y="884875"/>
            <a:ext cx="42714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Who Has Expertise In Special Education (Encode - Process - Retrieval)?</a:t>
            </a:r>
            <a:endParaRPr sz="1600"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4"/>
          </p:nvPr>
        </p:nvSpPr>
        <p:spPr>
          <a:xfrm>
            <a:off x="4668899" y="1627025"/>
            <a:ext cx="41886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Instructional strategies?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Accommodations?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Program modifications?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Accessibility features through the use of assistive technology?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How a learner’s disability interacts with;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Curriculum?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Core instruction?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Formative/Summative assessments?</a:t>
            </a:r>
            <a:endParaRPr/>
          </a:p>
        </p:txBody>
      </p:sp>
      <p:sp>
        <p:nvSpPr>
          <p:cNvPr id="177" name="Google Shape;177;p34"/>
          <p:cNvSpPr/>
          <p:nvPr/>
        </p:nvSpPr>
        <p:spPr>
          <a:xfrm>
            <a:off x="777250" y="4010350"/>
            <a:ext cx="7646700" cy="979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27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Leader Takeaway: </a:t>
            </a:r>
            <a:endParaRPr sz="13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Appropriate access is provided when educators who have expertise in both areas come together. Missing either component lessens the likelihood that the learner will make appropriate educational progress.</a:t>
            </a:r>
            <a:endParaRPr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19A6-F1D3-48C8-A421-1B2CDDA9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2400" dirty="0"/>
              <a:t>Accessing General Education: </a:t>
            </a:r>
            <a:br>
              <a:rPr lang="en-US" sz="2400" dirty="0"/>
            </a:br>
            <a:r>
              <a:rPr lang="en-US" sz="2400" dirty="0"/>
              <a:t>Post Secondary Education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C284513-189A-453F-BF58-51C909D38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46718"/>
              </p:ext>
            </p:extLst>
          </p:nvPr>
        </p:nvGraphicFramePr>
        <p:xfrm>
          <a:off x="238539" y="1350783"/>
          <a:ext cx="8484042" cy="250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7385">
                  <a:extLst>
                    <a:ext uri="{9D8B030D-6E8A-4147-A177-3AD203B41FA5}">
                      <a16:colId xmlns:a16="http://schemas.microsoft.com/office/drawing/2014/main" val="1045743709"/>
                    </a:ext>
                  </a:extLst>
                </a:gridCol>
                <a:gridCol w="6366657">
                  <a:extLst>
                    <a:ext uri="{9D8B030D-6E8A-4147-A177-3AD203B41FA5}">
                      <a16:colId xmlns:a16="http://schemas.microsoft.com/office/drawing/2014/main" val="1325969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3617A"/>
                          </a:solidFill>
                        </a:rPr>
                        <a:t>Role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3617A"/>
                          </a:solidFill>
                        </a:rPr>
                        <a:t>Key Contributions to Appropriate Access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9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General Ed Teachers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Define academic expectations, Identify learning challenges, </a:t>
                      </a:r>
                      <a:endParaRPr lang="en-US" b="0" dirty="0">
                        <a:effectLst/>
                      </a:endParaRPr>
                    </a:p>
                    <a:p>
                      <a:pPr rtl="0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Recommend adaptations to core content, Define how content mastery is assessed</a:t>
                      </a:r>
                      <a:endParaRPr lang="en-US" b="0" dirty="0"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3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Special Ed Teachers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Aligning SDI with standards, Adapting instruction, Ensuring access via supports, Targeting specific post-secondary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42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School Counselors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Guide college/career pathways, Advise on graduation planning, Connect learners with post-secondary education/vocational opportunities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30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Access for 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Ensure access to:  Work-Based Learning, College/Career Pathways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656889"/>
                  </a:ext>
                </a:extLst>
              </a:tr>
            </a:tbl>
          </a:graphicData>
        </a:graphic>
      </p:graphicFrame>
      <p:sp>
        <p:nvSpPr>
          <p:cNvPr id="13" name="Google Shape;184;p35">
            <a:extLst>
              <a:ext uri="{FF2B5EF4-FFF2-40B4-BE49-F238E27FC236}">
                <a16:creationId xmlns:a16="http://schemas.microsoft.com/office/drawing/2014/main" id="{8AC7A6FA-93F2-4759-A353-E89D482FFEAD}"/>
              </a:ext>
            </a:extLst>
          </p:cNvPr>
          <p:cNvSpPr/>
          <p:nvPr/>
        </p:nvSpPr>
        <p:spPr>
          <a:xfrm>
            <a:off x="806850" y="3876018"/>
            <a:ext cx="7530300" cy="1091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142875" dir="27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Leader Takeaways: </a:t>
            </a:r>
            <a:endParaRPr sz="1300" b="1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Appropriately developed IEPs allow for learners with disabilities to access the necessary courses (course standards) to progress towards obtaining a diploma.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If it is available to a learner without a disability, how can it be accessible for a learner with a disability?</a:t>
            </a: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256237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3443591" y="321013"/>
            <a:ext cx="5262900" cy="4429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/>
              <a:t>Key Indicators for Determining if a Learner’s IEP is “Appropriate”</a:t>
            </a:r>
            <a:endParaRPr sz="3200" b="1"/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93" b="1"/>
              <a:t>A = Does it meet the INDIVIDUAL need of the student with a Disability?</a:t>
            </a:r>
            <a:endParaRPr sz="1193" b="1"/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700"/>
          </a:p>
        </p:txBody>
      </p:sp>
      <p:pic>
        <p:nvPicPr>
          <p:cNvPr id="191" name="Google Shape;191;p36" descr=" Icon of a ke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50" y="1683463"/>
            <a:ext cx="1776573" cy="177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/>
              <a:t>Ensuring Learners’ IEPs are “Appropriate”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396600" y="1095375"/>
            <a:ext cx="86250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Conduct regular review of IEPs in your building </a:t>
            </a:r>
            <a:endParaRPr sz="2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Pull a sample of IEPs from ACHIEVE and look for these key features: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Instruction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>
                <a:highlight>
                  <a:srgbClr val="FFFFFF"/>
                </a:highlight>
              </a:rPr>
              <a:t>Collaboration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highlight>
                  <a:srgbClr val="FFFFFF"/>
                </a:highlight>
              </a:rPr>
              <a:t>Accessibility through accommodations - program modifications - assistive technology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highlight>
                  <a:srgbClr val="FFFFFF"/>
                </a:highlight>
              </a:rPr>
              <a:t>Related services and supports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highlight>
                  <a:srgbClr val="FFFFFF"/>
                </a:highlight>
              </a:rPr>
              <a:t>Data driven decisions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highlight>
                  <a:srgbClr val="FFFFFF"/>
                </a:highlight>
              </a:rPr>
              <a:t>Least restrictive environment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98" name="Google Shape;198;p37" descr="Image of a learner in a classroom setting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900" y="1314363"/>
            <a:ext cx="1809750" cy="1209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/>
              <a:t>Ensuring Learners’ IEPs are “Appropriate”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>
            <a:off x="516750" y="1039475"/>
            <a:ext cx="8110500" cy="360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Instruction</a:t>
            </a:r>
            <a:endParaRPr sz="2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Look fors:</a:t>
            </a: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Is SDI individualized, specific, and aligned to the unique needs of the student? </a:t>
            </a:r>
            <a:endParaRPr/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Is SDI being delivered as documented in the IEP (frequency, setting)?</a:t>
            </a:r>
            <a:endParaRPr/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Is there intentional collaboration between general education, special education, the AEA, and pertinent outside providers?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 great resource to understand your district’s continuum of services is the </a:t>
            </a:r>
            <a:r>
              <a:rPr lang="en" i="1"/>
              <a:t>District Developed Service Delivery Plan</a:t>
            </a:r>
            <a:r>
              <a:rPr lang="en"/>
              <a:t> (DDSDP).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 descr="Callout; Did you know?"/>
          <p:cNvSpPr/>
          <p:nvPr/>
        </p:nvSpPr>
        <p:spPr>
          <a:xfrm>
            <a:off x="6007325" y="2049025"/>
            <a:ext cx="3629400" cy="3645900"/>
          </a:xfrm>
          <a:prstGeom prst="wedgeEllipseCallout">
            <a:avLst>
              <a:gd name="adj1" fmla="val -45318"/>
              <a:gd name="adj2" fmla="val -49263"/>
            </a:avLst>
          </a:prstGeom>
          <a:solidFill>
            <a:srgbClr val="FF9900"/>
          </a:solidFill>
          <a:ln w="2857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" sz="2000" b="1" i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Know? </a:t>
            </a:r>
            <a:endParaRPr sz="2000" b="1" i="1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lt1"/>
                </a:solidFill>
              </a:rPr>
              <a:t>Not only is the general education teacher a required participant, they are also one of the most important voices at the meeting!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</a:rPr>
              <a:t>IEP = access to core content / standards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/>
              <a:t>Ensuring Learners’ IEPs are “Appropriate”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516825" y="1643600"/>
            <a:ext cx="5141700" cy="338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Were the required members invited?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Did they attend or were they excused?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Did the team members, including families, have the opportunity to meaningfully participate?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Were decisions made as a team based on data and not predetermined before the meeting?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Did collaboration occur with the entire team to make decisions: 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Transition age students are involved and invited?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AEA direct service providers involved and invited?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Community partners who are currently working with the learner involved and invited?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Community agencies that are being considered invited? </a:t>
            </a:r>
            <a:endParaRPr/>
          </a:p>
        </p:txBody>
      </p:sp>
      <p:pic>
        <p:nvPicPr>
          <p:cNvPr id="212" name="Google Shape;212;p39" descr="megaphone icon vector. Isolated contour symbol illustration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76238">
            <a:off x="5507684" y="1513758"/>
            <a:ext cx="774153" cy="83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9"/>
          <p:cNvSpPr txBox="1"/>
          <p:nvPr/>
        </p:nvSpPr>
        <p:spPr>
          <a:xfrm>
            <a:off x="254400" y="986175"/>
            <a:ext cx="86751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Collaboration with the full IEP team</a:t>
            </a:r>
            <a:r>
              <a:rPr lang="en" sz="2000" dirty="0">
                <a:solidFill>
                  <a:schemeClr val="dk1"/>
                </a:solidFill>
              </a:rPr>
              <a:t>         </a:t>
            </a:r>
            <a:r>
              <a:rPr lang="en" sz="2000" u="sng" dirty="0">
                <a:solidFill>
                  <a:schemeClr val="hlink"/>
                </a:solidFill>
                <a:hlinkClick r:id="rId4"/>
              </a:rPr>
              <a:t>Required IEP Team Members</a:t>
            </a:r>
            <a:r>
              <a:rPr lang="en" sz="2000" dirty="0">
                <a:solidFill>
                  <a:schemeClr val="dk1"/>
                </a:solidFill>
              </a:rPr>
              <a:t>  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236719" y="0"/>
            <a:ext cx="84702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Welcome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87625" y="821525"/>
            <a:ext cx="8118000" cy="244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2476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2000">
                <a:solidFill>
                  <a:schemeClr val="dk2"/>
                </a:solidFill>
              </a:rPr>
              <a:t>Please post your questions in the Q&amp;A.</a:t>
            </a:r>
            <a:endParaRPr sz="2000">
              <a:solidFill>
                <a:schemeClr val="dk2"/>
              </a:solidFill>
            </a:endParaRPr>
          </a:p>
          <a:p>
            <a:pPr marL="342900" lvl="0" indent="-2476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2000">
                <a:solidFill>
                  <a:schemeClr val="dk2"/>
                </a:solidFill>
              </a:rPr>
              <a:t>Slides will be posted on the DE website after the webinar.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22" descr="This is an image that is used as a brand for the Policy and Practice Webinar seri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376" y="2155844"/>
            <a:ext cx="2697651" cy="2023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7" name="Google Shape;97;p22"/>
          <p:cNvSpPr txBox="1"/>
          <p:nvPr/>
        </p:nvSpPr>
        <p:spPr>
          <a:xfrm>
            <a:off x="519806" y="4397344"/>
            <a:ext cx="79857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2000" u="sng">
                <a:solidFill>
                  <a:srgbClr val="0000FF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 &amp; Practice Webinar Series &amp; Recordings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/>
              <a:t>Ensuring Learners’ IEPs are “Appropriate”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body" idx="1"/>
          </p:nvPr>
        </p:nvSpPr>
        <p:spPr>
          <a:xfrm>
            <a:off x="516825" y="1095375"/>
            <a:ext cx="8325000" cy="373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/>
              <a:t>Accessibility through Accommodations / Program Modifications / Assistive Technology </a:t>
            </a:r>
            <a:endParaRPr sz="215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Accommodations and Program Modifications:</a:t>
            </a:r>
            <a:endParaRPr sz="1700" b="1"/>
          </a:p>
          <a:p>
            <a:pPr marL="457200" lvl="0" indent="-3225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Do all educators understand the accommodations, including how and when to use them?</a:t>
            </a:r>
            <a:endParaRPr/>
          </a:p>
          <a:p>
            <a:pPr marL="457200" lvl="0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Did all staff receive the necessary training to implement them?</a:t>
            </a:r>
            <a:endParaRPr/>
          </a:p>
          <a:p>
            <a:pPr marL="457200" lvl="0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information is being collected that informs the IEP team these supports are working?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8" b="1"/>
              <a:t>Assistive Technology and Accessibility Features:</a:t>
            </a:r>
            <a:endParaRPr b="1"/>
          </a:p>
          <a:p>
            <a:pPr marL="457200" lvl="0" indent="-2908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216"/>
              <a:buChar char="●"/>
            </a:pPr>
            <a:r>
              <a:rPr lang="en"/>
              <a:t>Do all necessary educators understand how, and when, to use these features?</a:t>
            </a:r>
            <a:endParaRPr/>
          </a:p>
          <a:p>
            <a:pPr marL="457200" lvl="0" indent="-290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6216"/>
              <a:buChar char="●"/>
            </a:pPr>
            <a:r>
              <a:rPr lang="en"/>
              <a:t>Do students have the AT tools (identified in the IEP) available, and are they being used as described?</a:t>
            </a:r>
            <a:endParaRPr/>
          </a:p>
          <a:p>
            <a:pPr marL="457200" lvl="0" indent="-290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6216"/>
              <a:buChar char="●"/>
            </a:pPr>
            <a:r>
              <a:rPr lang="en"/>
              <a:t>Did staff and family receive the necessary training and support to use independently?</a:t>
            </a:r>
            <a:endParaRPr/>
          </a:p>
          <a:p>
            <a:pPr marL="457200" lvl="0" indent="-290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6216"/>
              <a:buChar char="●"/>
            </a:pPr>
            <a:r>
              <a:rPr lang="en"/>
              <a:t>Is data is being collected and used to determine if these supports are working?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/>
              <a:t>Ensuring Learners’ IEPs are “Appropriate”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body" idx="1"/>
          </p:nvPr>
        </p:nvSpPr>
        <p:spPr>
          <a:xfrm>
            <a:off x="516750" y="1039475"/>
            <a:ext cx="8110500" cy="368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Services and Supports </a:t>
            </a:r>
            <a:r>
              <a:rPr lang="en" sz="2000"/>
              <a:t> 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Were related services, such as Physical Therapy, Speech-Language services, Occupational Therapy, considered as part of the IEP development process?</a:t>
            </a:r>
            <a:endParaRPr/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Are the minutes of services clear (pull-out, push-in, etc)?</a:t>
            </a:r>
            <a:endParaRPr/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Is the description of the service written specifically and clearly enough that a substitute or new paraeducator could read and understand it?</a:t>
            </a:r>
            <a:endParaRPr/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Are the services and supports specific to the student?</a:t>
            </a:r>
            <a:endParaRPr/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Ensuring Learners’ IEPs are “Appropriate”</a:t>
            </a:r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body" idx="1"/>
          </p:nvPr>
        </p:nvSpPr>
        <p:spPr>
          <a:xfrm>
            <a:off x="516834" y="1095374"/>
            <a:ext cx="8110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Data Driven Decisions</a:t>
            </a:r>
            <a:endParaRPr sz="2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Are data driven decisions individualized to the student needs (not dictated by schedule, other, prep periods, recess, lunch duty)?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Is the progress monitoring data current and entered as specified in the IEP?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Are decisions regarding progress toward goals based on data?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Do IEP goals reflect changes in instruction when needed and the reason is clearly documented in the IEP?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232" name="Google Shape;232;p42" descr="Image of students working togethe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175" y="3789650"/>
            <a:ext cx="2113625" cy="1209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>
            <a:spLocks noGrp="1"/>
          </p:cNvSpPr>
          <p:nvPr>
            <p:ph type="title"/>
          </p:nvPr>
        </p:nvSpPr>
        <p:spPr>
          <a:xfrm>
            <a:off x="1111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/>
              <a:t>Ensuring Learners’ IEPs are “Appropriate”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3"/>
          <p:cNvSpPr txBox="1">
            <a:spLocks noGrp="1"/>
          </p:cNvSpPr>
          <p:nvPr>
            <p:ph type="body" idx="1"/>
          </p:nvPr>
        </p:nvSpPr>
        <p:spPr>
          <a:xfrm>
            <a:off x="516834" y="1095374"/>
            <a:ext cx="8110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Least Restrictive Environment (LRE)</a:t>
            </a:r>
            <a:endParaRPr sz="20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data was used to determine the learner’s LRE?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Using data, is the student with general education peers as much as appropriate </a:t>
            </a:r>
            <a:r>
              <a:rPr lang="en" b="1"/>
              <a:t>and</a:t>
            </a:r>
            <a:r>
              <a:rPr lang="en"/>
              <a:t> the reason for removal from general education peers is clearly documented?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Is there evidence that accommodations, modifications and other supports have been explored </a:t>
            </a:r>
            <a:r>
              <a:rPr lang="en" b="1"/>
              <a:t>before</a:t>
            </a:r>
            <a:r>
              <a:rPr lang="en"/>
              <a:t> conversations regarding the movement to a more restrictive environment?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43" descr="Image of students in a class setting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125" y="3696538"/>
            <a:ext cx="1809750" cy="1209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body" idx="1"/>
          </p:nvPr>
        </p:nvSpPr>
        <p:spPr>
          <a:xfrm>
            <a:off x="3401075" y="321025"/>
            <a:ext cx="5305500" cy="4429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700"/>
              <a:t>Questions from the Field</a:t>
            </a:r>
            <a:endParaRPr sz="3700"/>
          </a:p>
        </p:txBody>
      </p:sp>
      <p:pic>
        <p:nvPicPr>
          <p:cNvPr id="245" name="Google Shape;245;p44" descr="Icon of a question mark. Used for decoration." title="Ques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976" y="1471351"/>
            <a:ext cx="2276951" cy="22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628638" y="1411707"/>
            <a:ext cx="78867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/>
              <a:t>Thank You!!</a:t>
            </a:r>
            <a:endParaRPr/>
          </a:p>
        </p:txBody>
      </p:sp>
      <p:pic>
        <p:nvPicPr>
          <p:cNvPr id="251" name="Google Shape;251;p45" descr="This is an image that is used as a brand for the Policy and Practice Webinar seri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650" y="3068725"/>
            <a:ext cx="2117473" cy="1588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339206" y="1"/>
            <a:ext cx="11269800" cy="54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Today’s presenters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23"/>
          <p:cNvSpPr txBox="1"/>
          <p:nvPr/>
        </p:nvSpPr>
        <p:spPr>
          <a:xfrm>
            <a:off x="2114860" y="3033753"/>
            <a:ext cx="2249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Matt Cretsinger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Regional Special Education Director – Heartland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Iowa Department of Education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pic>
        <p:nvPicPr>
          <p:cNvPr id="104" name="Google Shape;104;p23" descr="This is a picture of Matt Cretsinger the regional special education director - Heartland.  "/>
          <p:cNvPicPr preferRelativeResize="0"/>
          <p:nvPr/>
        </p:nvPicPr>
        <p:blipFill rotWithShape="1">
          <a:blip r:embed="rId3">
            <a:alphaModFix/>
          </a:blip>
          <a:srcRect b="4671"/>
          <a:stretch/>
        </p:blipFill>
        <p:spPr>
          <a:xfrm>
            <a:off x="2209495" y="1046563"/>
            <a:ext cx="1404674" cy="18744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23"/>
          <p:cNvSpPr txBox="1"/>
          <p:nvPr/>
        </p:nvSpPr>
        <p:spPr>
          <a:xfrm>
            <a:off x="4885664" y="3045571"/>
            <a:ext cx="2245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Rachel Bosovich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Attorney II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Division of PK-12 Learning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</a:rPr>
              <a:t>Iowa Department of Education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06" name="Google Shape;106;p23" descr="Rachel Bosovich.  Attorney two for the Division of Pk-12 Learning.  Iowa Department of Education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401" y="1067156"/>
            <a:ext cx="1466293" cy="18332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9189"/>
              <a:buFont typeface="Arial"/>
              <a:buNone/>
            </a:pPr>
            <a:r>
              <a:rPr lang="en" sz="3700">
                <a:latin typeface="Raleway"/>
                <a:ea typeface="Raleway"/>
                <a:cs typeface="Raleway"/>
                <a:sym typeface="Raleway"/>
              </a:rPr>
              <a:t>Today’s objectives:</a:t>
            </a:r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516825" y="1095375"/>
            <a:ext cx="58245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/>
              <a:t>Overview of legal framework for FAPE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/>
              <a:t>Key components of the “A” in FAPE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/>
              <a:t>Tips for building leaders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/>
              <a:t>Questions from the field</a:t>
            </a:r>
            <a:endParaRPr sz="2200"/>
          </a:p>
        </p:txBody>
      </p:sp>
      <p:pic>
        <p:nvPicPr>
          <p:cNvPr id="113" name="Google Shape;113;p24" descr="Icon of a document and a magnifying glass or lens." title="Audit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325" y="705301"/>
            <a:ext cx="2497874" cy="24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623900" y="1282300"/>
            <a:ext cx="7886700" cy="2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/>
              <a:t>Free Appropriate Public Education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sz="2100"/>
              <a:t>“FAPE” </a:t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FAPE Defined </a:t>
            </a:r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516834" y="1095374"/>
            <a:ext cx="8110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FAPE means special education and related services that: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are provided at public expense, under public supervision and direction;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meet the SEA standards;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include an appropriate preschool, elementary, or secondary school education; and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are provided in conformity with an IEP that meets the requirements of 300.320 - 300.324 (41. 320- 41.324).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34 CFR 300.17; Iowa Administrative Code 281-41.17.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FAPE Standard - </a:t>
            </a:r>
            <a:r>
              <a:rPr lang="en" i="1"/>
              <a:t>Rowley</a:t>
            </a:r>
            <a:endParaRPr i="1"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516825" y="769750"/>
            <a:ext cx="8110500" cy="420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Two U.S. Supreme Court Cases 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i="1"/>
              <a:t>Board of Education </a:t>
            </a:r>
            <a:r>
              <a:rPr lang="en" sz="1800"/>
              <a:t>v. </a:t>
            </a:r>
            <a:r>
              <a:rPr lang="en" sz="1800" i="1"/>
              <a:t>Rowley</a:t>
            </a:r>
            <a:r>
              <a:rPr lang="en" sz="1800"/>
              <a:t>, 458 U.S. 176 (1982)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highlight>
                  <a:srgbClr val="FFFFFF"/>
                </a:highlight>
              </a:rPr>
              <a:t>Appropriate Education ≠ Best Education</a:t>
            </a:r>
            <a:endParaRPr sz="1800"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Rule: FAPE requires an IEP reasonably calculated to enable the child to receive an educational benefit</a:t>
            </a:r>
            <a:endParaRPr sz="1800" b="1"/>
          </a:p>
          <a:p>
            <a: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For students fully integrated, generally an IEP must be “reasonably calculated to enable the child to achieve passing marks and advance from grade to grade” 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FAPE Standard - U.S. Supreme Court</a:t>
            </a:r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516825" y="719025"/>
            <a:ext cx="8110500" cy="411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en" sz="1800" i="1"/>
              <a:t>Endrew F. </a:t>
            </a:r>
            <a:r>
              <a:rPr lang="en" sz="1800"/>
              <a:t>v.</a:t>
            </a:r>
            <a:r>
              <a:rPr lang="en" sz="1800" i="1"/>
              <a:t>  Douglas County School District RE-1</a:t>
            </a:r>
            <a:r>
              <a:rPr lang="en" sz="1800"/>
              <a:t>, 580 U.S. 386 (2017) 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“FAPE requires markedly more than “merely more than de minimis” educational benefit”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Educational Benefit = Progress </a:t>
            </a:r>
            <a:endParaRPr sz="1800"/>
          </a:p>
          <a:p>
            <a: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 i="1"/>
              <a:t>Rowley</a:t>
            </a:r>
            <a:r>
              <a:rPr lang="en" sz="1800"/>
              <a:t> stands: For students fully integrated, generally  appropriate progress is grade level advancement.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Rule: FAPE requires an “IEP reasonably calculated to enable a child to make progress appropriate in light of the child’s circumstances.”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Endrew F. </a:t>
            </a:r>
            <a:r>
              <a:rPr lang="en"/>
              <a:t>Continued</a:t>
            </a:r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516825" y="625625"/>
            <a:ext cx="8110500" cy="441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Rule: FAPE requires an “IEP reasonably calculated to enable a child to make progress appropriate in light of the child’s circumstances.”  </a:t>
            </a:r>
            <a:endParaRPr sz="1800"/>
          </a:p>
          <a:p>
            <a:pPr marL="13716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800"/>
              <a:t>Individually Tailored </a:t>
            </a:r>
            <a:endParaRPr sz="1800"/>
          </a:p>
          <a:p>
            <a:pPr marL="1828800" lvl="1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800"/>
              <a:t>to meet to child’s unique needs</a:t>
            </a:r>
            <a:endParaRPr sz="1800"/>
          </a:p>
          <a:p>
            <a:pPr marL="13716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800"/>
              <a:t>Appropriately Ambitious </a:t>
            </a:r>
            <a:endParaRPr sz="1800"/>
          </a:p>
          <a:p>
            <a:pPr marL="18288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800"/>
              <a:t>just as advancement from grade to grade is appropriately ambitious for most children in the regular education classroom </a:t>
            </a:r>
            <a:endParaRPr sz="1800"/>
          </a:p>
          <a:p>
            <a:pPr marL="13716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800"/>
              <a:t>Challenging Objectives </a:t>
            </a:r>
            <a:endParaRPr sz="1800"/>
          </a:p>
          <a:p>
            <a:pPr marL="18288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800"/>
              <a:t>the goals may differ, but every child should have the chance to meet challenging objectives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1672</Words>
  <Application>Microsoft Office PowerPoint</Application>
  <PresentationFormat>On-screen Show (16:9)</PresentationFormat>
  <Paragraphs>210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Raleway</vt:lpstr>
      <vt:lpstr>Lato</vt:lpstr>
      <vt:lpstr>Comic Sans MS</vt:lpstr>
      <vt:lpstr>Arial</vt:lpstr>
      <vt:lpstr>Book Antiqua</vt:lpstr>
      <vt:lpstr>Simple Light</vt:lpstr>
      <vt:lpstr>Theme1</vt:lpstr>
      <vt:lpstr>Free Appropriate Public Education (FAPE)</vt:lpstr>
      <vt:lpstr>Welcome</vt:lpstr>
      <vt:lpstr>Today’s presenters</vt:lpstr>
      <vt:lpstr>Today’s objectives:</vt:lpstr>
      <vt:lpstr>Free Appropriate Public Education “FAPE” </vt:lpstr>
      <vt:lpstr>FAPE Defined </vt:lpstr>
      <vt:lpstr>FAPE Standard - Rowley</vt:lpstr>
      <vt:lpstr>FAPE Standard - U.S. Supreme Court</vt:lpstr>
      <vt:lpstr>Endrew F. Continued</vt:lpstr>
      <vt:lpstr>Assessing Appropriateness</vt:lpstr>
      <vt:lpstr>PowerPoint Presentation</vt:lpstr>
      <vt:lpstr>Understanding Our “Why” Why Are Special Education Services Needed?</vt:lpstr>
      <vt:lpstr>How Do Special Education Services Allow for Access?</vt:lpstr>
      <vt:lpstr>Accessing General Education</vt:lpstr>
      <vt:lpstr>Accessing General Education:  Post Secondary Education</vt:lpstr>
      <vt:lpstr>PowerPoint Presentation</vt:lpstr>
      <vt:lpstr> Ensuring Learners’ IEPs are “Appropriate” </vt:lpstr>
      <vt:lpstr> Ensuring Learners’ IEPs are “Appropriate” </vt:lpstr>
      <vt:lpstr> Ensuring Learners’ IEPs are “Appropriate” </vt:lpstr>
      <vt:lpstr> Ensuring Learners’ IEPs are “Appropriate” </vt:lpstr>
      <vt:lpstr> Ensuring Learners’ IEPs are “Appropriate” </vt:lpstr>
      <vt:lpstr>Ensuring Learners’ IEPs are “Appropriate”</vt:lpstr>
      <vt:lpstr>  Ensuring Learners’ IEPs are “Appropriate”  </vt:lpstr>
      <vt:lpstr>PowerPoint Presentation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Appropriate Public Education (FAPE)</dc:title>
  <dc:creator>Beilke, Mary [IDOE]</dc:creator>
  <cp:lastModifiedBy>Albers, Lisa [IDOE]</cp:lastModifiedBy>
  <cp:revision>3</cp:revision>
  <dcterms:modified xsi:type="dcterms:W3CDTF">2025-05-16T14:42:45Z</dcterms:modified>
</cp:coreProperties>
</file>