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Lato" panose="020B0604020202020204" charset="0"/>
      <p:regular r:id="rId35"/>
      <p:bold r:id="rId36"/>
      <p:italic r:id="rId37"/>
      <p:boldItalic r:id="rId38"/>
    </p:embeddedFont>
    <p:embeddedFont>
      <p:font typeface="Raleway"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yH5sc8EUH0lQkLwK4tZk/0KE9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90"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a209811f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a209811f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a209811f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4a209811f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a209811f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4a209811f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4a209811f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4a209811f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4a209811f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34a209811f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a209811f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4a209811f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4a209811f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4a209811f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4a209811f5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4a209811f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4a209811f5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4a209811f5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4a209811f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4a209811f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4a209811f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4a209811f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4a209811f5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4a209811f5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4a209811f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4a209811f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4a209811f5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4a209811f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4a209811f5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4a209811f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4a55816f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4a55816f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4a55816fe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4a55816fe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4a55816fe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4a55816fe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34a209811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a209811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4a55816fe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4a55816fe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4a55816fe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4a55816fe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4a55816fe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4a55816f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4a209811f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4a209811f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4a209811f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g34a209811f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4a209811f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4a209811f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4a209811f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4a209811f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a209811f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4a209811f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7"/>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7"/>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7"/>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8"/>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9"/>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9"/>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0"/>
        <p:cNvGrpSpPr/>
        <p:nvPr/>
      </p:nvGrpSpPr>
      <p:grpSpPr>
        <a:xfrm>
          <a:off x="0" y="0"/>
          <a:ext cx="0" cy="0"/>
          <a:chOff x="0" y="0"/>
          <a:chExt cx="0" cy="0"/>
        </a:xfrm>
      </p:grpSpPr>
      <p:sp>
        <p:nvSpPr>
          <p:cNvPr id="21" name="Google Shape;21;p10"/>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10"/>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4" name="Google Shape;24;p10"/>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10"/>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 name="Google Shape;26;p10"/>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7"/>
        <p:cNvGrpSpPr/>
        <p:nvPr/>
      </p:nvGrpSpPr>
      <p:grpSpPr>
        <a:xfrm>
          <a:off x="0" y="0"/>
          <a:ext cx="0" cy="0"/>
          <a:chOff x="0" y="0"/>
          <a:chExt cx="0" cy="0"/>
        </a:xfrm>
      </p:grpSpPr>
      <p:sp>
        <p:nvSpPr>
          <p:cNvPr id="28" name="Google Shape;28;p11"/>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1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pecialedconnection.com/LrpSecStoryTool/servlet/GetReg?cite=34+CFR+300.10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pecialedconnection.com/LrpSecStoryTool/servlet/GetCase?cite=59+IDELR+23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e.iowa.gov/pk-12/special-education/state-guidance#policy-amp-practice-webinar-series-amp-recording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hyperlink" Target="https://sites.ed.gov/idea/files/idea/policy/speced/guid/idea/letters/2007-4/trigg113007lre4q2007.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educate.iowa.gov/pk-12/special-education/state-guidance#policy-amp-practice-webinar-series-amp-recording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4500"/>
              <a:buFont typeface="Arial"/>
              <a:buNone/>
            </a:pPr>
            <a:r>
              <a:rPr lang="en-US"/>
              <a:t>Least Restrictive Environment</a:t>
            </a:r>
            <a:endParaRPr/>
          </a:p>
          <a:p>
            <a:pPr marL="0" lvl="0" indent="0" algn="ctr" rtl="0">
              <a:spcBef>
                <a:spcPts val="0"/>
              </a:spcBef>
              <a:spcAft>
                <a:spcPts val="0"/>
              </a:spcAft>
              <a:buClr>
                <a:schemeClr val="lt1"/>
              </a:buClr>
              <a:buSzPts val="4500"/>
              <a:buFont typeface="Arial"/>
              <a:buNone/>
            </a:pPr>
            <a:r>
              <a:rPr lang="en-US"/>
              <a:t>(LRE)</a:t>
            </a:r>
            <a:endParaRPr/>
          </a:p>
        </p:txBody>
      </p:sp>
      <p:sp>
        <p:nvSpPr>
          <p:cNvPr id="36" name="Google Shape;36;p1"/>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lt1"/>
              </a:buClr>
              <a:buSzPts val="1800"/>
              <a:buFont typeface="Arial"/>
              <a:buNone/>
            </a:pPr>
            <a:r>
              <a:rPr lang="en-US" b="0"/>
              <a:t>Special Education Policy &amp; Practice Webinar Series</a:t>
            </a:r>
            <a:endParaRPr b="0"/>
          </a:p>
          <a:p>
            <a:pPr marL="0" lvl="0" indent="0" algn="ctr" rtl="0">
              <a:lnSpc>
                <a:spcPct val="115000"/>
              </a:lnSpc>
              <a:spcBef>
                <a:spcPts val="0"/>
              </a:spcBef>
              <a:spcAft>
                <a:spcPts val="0"/>
              </a:spcAft>
              <a:buClr>
                <a:schemeClr val="lt1"/>
              </a:buClr>
              <a:buSzPts val="1800"/>
              <a:buNone/>
            </a:pPr>
            <a:r>
              <a:rPr lang="en-US" b="0"/>
              <a:t>April 9,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4a209811f5_0_6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4800" b="0"/>
              <a:t>Homebound Instruction Setting </a:t>
            </a:r>
            <a:endParaRPr/>
          </a:p>
        </p:txBody>
      </p:sp>
      <p:sp>
        <p:nvSpPr>
          <p:cNvPr id="111" name="Google Shape;111;g34a209811f5_0_65"/>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indent="-457200">
              <a:lnSpc>
                <a:spcPct val="100000"/>
              </a:lnSpc>
              <a:spcBef>
                <a:spcPts val="0"/>
              </a:spcBef>
              <a:buSzPct val="100000"/>
            </a:pPr>
            <a:r>
              <a:rPr lang="en-US" sz="3000" dirty="0"/>
              <a:t>Provided by homebound teacher</a:t>
            </a:r>
          </a:p>
          <a:p>
            <a:pPr indent="-457200">
              <a:lnSpc>
                <a:spcPct val="100000"/>
              </a:lnSpc>
              <a:spcBef>
                <a:spcPts val="0"/>
              </a:spcBef>
              <a:buSzPct val="100000"/>
            </a:pPr>
            <a:endParaRPr lang="en-US" sz="3000" dirty="0"/>
          </a:p>
          <a:p>
            <a:pPr indent="-457200">
              <a:lnSpc>
                <a:spcPct val="100000"/>
              </a:lnSpc>
              <a:spcBef>
                <a:spcPts val="0"/>
              </a:spcBef>
              <a:buSzPct val="100000"/>
            </a:pPr>
            <a:r>
              <a:rPr lang="en-US" sz="3000" dirty="0"/>
              <a:t>Services may include:</a:t>
            </a:r>
          </a:p>
          <a:p>
            <a:pPr lvl="1" indent="-457200">
              <a:lnSpc>
                <a:spcPct val="100000"/>
              </a:lnSpc>
              <a:spcBef>
                <a:spcPts val="0"/>
              </a:spcBef>
              <a:buSzPct val="100000"/>
              <a:buFont typeface="Wingdings" panose="05000000000000000000" pitchFamily="2" charset="2"/>
              <a:buChar char="§"/>
            </a:pPr>
            <a:r>
              <a:rPr lang="en-US" sz="2700" dirty="0"/>
              <a:t>Consultation and collaboration with general and special education teachers</a:t>
            </a:r>
          </a:p>
          <a:p>
            <a:pPr lvl="1" indent="-457200">
              <a:lnSpc>
                <a:spcPct val="100000"/>
              </a:lnSpc>
              <a:spcBef>
                <a:spcPts val="0"/>
              </a:spcBef>
              <a:buSzPct val="100000"/>
              <a:buFont typeface="Wingdings" panose="05000000000000000000" pitchFamily="2" charset="2"/>
              <a:buChar char="§"/>
            </a:pPr>
            <a:r>
              <a:rPr lang="en-US" sz="2700" dirty="0"/>
              <a:t>Convenient schedule for the student</a:t>
            </a:r>
            <a:endParaRPr sz="2700" dirty="0"/>
          </a:p>
          <a:p>
            <a:pPr marL="0" lvl="0" indent="0" algn="l" rtl="0">
              <a:spcBef>
                <a:spcPts val="750"/>
              </a:spcBef>
              <a:spcAft>
                <a:spcPts val="0"/>
              </a:spcAft>
              <a:buNone/>
            </a:pPr>
            <a:endParaRPr dirty="0"/>
          </a:p>
        </p:txBody>
      </p:sp>
      <p:grpSp>
        <p:nvGrpSpPr>
          <p:cNvPr id="112" name="Google Shape;112;g34a209811f5_0_65">
            <a:extLst>
              <a:ext uri="{C183D7F6-B498-43B3-948B-1728B52AA6E4}">
                <adec:decorative xmlns:adec="http://schemas.microsoft.com/office/drawing/2017/decorative" val="1"/>
              </a:ext>
            </a:extLst>
          </p:cNvPr>
          <p:cNvGrpSpPr/>
          <p:nvPr/>
        </p:nvGrpSpPr>
        <p:grpSpPr>
          <a:xfrm>
            <a:off x="689092" y="5485151"/>
            <a:ext cx="8994020" cy="1326636"/>
            <a:chOff x="-364275" y="63388"/>
            <a:chExt cx="10748112" cy="2140426"/>
          </a:xfrm>
        </p:grpSpPr>
        <p:pic>
          <p:nvPicPr>
            <p:cNvPr id="113" name="Google Shape;113;g34a209811f5_0_65" descr="Public Domain Clip Art Image | Blue left arrow | ID ..."/>
            <p:cNvPicPr preferRelativeResize="0"/>
            <p:nvPr/>
          </p:nvPicPr>
          <p:blipFill>
            <a:blip r:embed="rId3">
              <a:alphaModFix/>
            </a:blip>
            <a:stretch>
              <a:fillRect/>
            </a:stretch>
          </p:blipFill>
          <p:spPr>
            <a:xfrm flipH="1">
              <a:off x="5000050" y="63388"/>
              <a:ext cx="2701625" cy="2140426"/>
            </a:xfrm>
            <a:prstGeom prst="rect">
              <a:avLst/>
            </a:prstGeom>
            <a:noFill/>
            <a:ln>
              <a:noFill/>
            </a:ln>
          </p:spPr>
        </p:pic>
        <p:pic>
          <p:nvPicPr>
            <p:cNvPr id="114" name="Google Shape;114;g34a209811f5_0_65" descr="Public Domain Clip Art Image | Blue left arrow | ID ..."/>
            <p:cNvPicPr preferRelativeResize="0"/>
            <p:nvPr/>
          </p:nvPicPr>
          <p:blipFill>
            <a:blip r:embed="rId3">
              <a:alphaModFix/>
            </a:blip>
            <a:stretch>
              <a:fillRect/>
            </a:stretch>
          </p:blipFill>
          <p:spPr>
            <a:xfrm flipH="1">
              <a:off x="-364275" y="63388"/>
              <a:ext cx="2701625" cy="2140426"/>
            </a:xfrm>
            <a:prstGeom prst="rect">
              <a:avLst/>
            </a:prstGeom>
            <a:noFill/>
            <a:ln>
              <a:noFill/>
            </a:ln>
          </p:spPr>
        </p:pic>
        <p:pic>
          <p:nvPicPr>
            <p:cNvPr id="115" name="Google Shape;115;g34a209811f5_0_65" descr="Public Domain Clip Art Image | Blue left arrow | ID ..."/>
            <p:cNvPicPr preferRelativeResize="0"/>
            <p:nvPr/>
          </p:nvPicPr>
          <p:blipFill>
            <a:blip r:embed="rId3">
              <a:alphaModFix/>
            </a:blip>
            <a:stretch>
              <a:fillRect/>
            </a:stretch>
          </p:blipFill>
          <p:spPr>
            <a:xfrm flipH="1">
              <a:off x="2317888" y="63388"/>
              <a:ext cx="2701625" cy="2140426"/>
            </a:xfrm>
            <a:prstGeom prst="rect">
              <a:avLst/>
            </a:prstGeom>
            <a:noFill/>
            <a:ln>
              <a:noFill/>
            </a:ln>
          </p:spPr>
        </p:pic>
        <p:pic>
          <p:nvPicPr>
            <p:cNvPr id="116" name="Google Shape;116;g34a209811f5_0_65" descr="Public Domain Clip Art Image | Blue left arrow | ID ..."/>
            <p:cNvPicPr preferRelativeResize="0"/>
            <p:nvPr/>
          </p:nvPicPr>
          <p:blipFill>
            <a:blip r:embed="rId3">
              <a:alphaModFix/>
            </a:blip>
            <a:stretch>
              <a:fillRect/>
            </a:stretch>
          </p:blipFill>
          <p:spPr>
            <a:xfrm flipH="1">
              <a:off x="7682213" y="63388"/>
              <a:ext cx="2701625" cy="214042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4a209811f5_0_1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4800" b="0" dirty="0"/>
              <a:t>Hospital and Institution Settings</a:t>
            </a:r>
            <a:endParaRPr dirty="0"/>
          </a:p>
        </p:txBody>
      </p:sp>
      <p:sp>
        <p:nvSpPr>
          <p:cNvPr id="122" name="Google Shape;122;g34a209811f5_0_10"/>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95300" indent="-457200">
              <a:lnSpc>
                <a:spcPct val="100000"/>
              </a:lnSpc>
              <a:spcBef>
                <a:spcPts val="1000"/>
              </a:spcBef>
              <a:buSzPts val="3000"/>
            </a:pPr>
            <a:r>
              <a:rPr lang="en-US" sz="3000" dirty="0"/>
              <a:t>Instruction in a hospital, public or private residential facility</a:t>
            </a:r>
            <a:endParaRPr sz="3000" dirty="0"/>
          </a:p>
          <a:p>
            <a:pPr indent="-457200">
              <a:lnSpc>
                <a:spcPct val="100000"/>
              </a:lnSpc>
              <a:spcBef>
                <a:spcPts val="0"/>
              </a:spcBef>
              <a:buSzPts val="1100"/>
            </a:pPr>
            <a:endParaRPr sz="3000" dirty="0"/>
          </a:p>
          <a:p>
            <a:pPr marL="495300" indent="-457200">
              <a:lnSpc>
                <a:spcPct val="100000"/>
              </a:lnSpc>
              <a:spcBef>
                <a:spcPts val="0"/>
              </a:spcBef>
              <a:buSzPts val="3000"/>
            </a:pPr>
            <a:r>
              <a:rPr lang="en-US" sz="3000" dirty="0"/>
              <a:t>Provided by an educational professional</a:t>
            </a:r>
            <a:endParaRPr sz="3000" dirty="0"/>
          </a:p>
          <a:p>
            <a:pPr marL="914400" indent="-457200">
              <a:lnSpc>
                <a:spcPct val="100000"/>
              </a:lnSpc>
              <a:spcBef>
                <a:spcPts val="0"/>
              </a:spcBef>
              <a:buSzPts val="1100"/>
            </a:pPr>
            <a:endParaRPr sz="3000" dirty="0"/>
          </a:p>
          <a:p>
            <a:pPr marL="495300" indent="-457200">
              <a:lnSpc>
                <a:spcPct val="100000"/>
              </a:lnSpc>
              <a:spcBef>
                <a:spcPts val="0"/>
              </a:spcBef>
              <a:buSzPts val="3000"/>
            </a:pPr>
            <a:r>
              <a:rPr lang="en-US" sz="3000" dirty="0"/>
              <a:t>Services may include consultation and collaboration with the general and special education teachers </a:t>
            </a:r>
            <a:endParaRPr sz="3000" dirty="0"/>
          </a:p>
          <a:p>
            <a:pPr marL="0" lvl="0" indent="0" algn="l" rtl="0">
              <a:spcBef>
                <a:spcPts val="750"/>
              </a:spcBef>
              <a:spcAft>
                <a:spcPts val="0"/>
              </a:spcAft>
              <a:buNone/>
            </a:pPr>
            <a:endParaRPr dirty="0"/>
          </a:p>
        </p:txBody>
      </p:sp>
      <p:grpSp>
        <p:nvGrpSpPr>
          <p:cNvPr id="123" name="Google Shape;123;g34a209811f5_0_10">
            <a:extLst>
              <a:ext uri="{C183D7F6-B498-43B3-948B-1728B52AA6E4}">
                <adec:decorative xmlns:adec="http://schemas.microsoft.com/office/drawing/2017/decorative" val="1"/>
              </a:ext>
            </a:extLst>
          </p:cNvPr>
          <p:cNvGrpSpPr/>
          <p:nvPr/>
        </p:nvGrpSpPr>
        <p:grpSpPr>
          <a:xfrm>
            <a:off x="689092" y="5377001"/>
            <a:ext cx="11238454" cy="1326636"/>
            <a:chOff x="-364275" y="63388"/>
            <a:chExt cx="13430275" cy="2140426"/>
          </a:xfrm>
        </p:grpSpPr>
        <p:pic>
          <p:nvPicPr>
            <p:cNvPr id="124" name="Google Shape;124;g34a209811f5_0_10" descr="Public Domain Clip Art Image | Blue left arrow | ID ..."/>
            <p:cNvPicPr preferRelativeResize="0"/>
            <p:nvPr/>
          </p:nvPicPr>
          <p:blipFill>
            <a:blip r:embed="rId3">
              <a:alphaModFix/>
            </a:blip>
            <a:stretch>
              <a:fillRect/>
            </a:stretch>
          </p:blipFill>
          <p:spPr>
            <a:xfrm flipH="1">
              <a:off x="5000050" y="63388"/>
              <a:ext cx="2701625" cy="2140426"/>
            </a:xfrm>
            <a:prstGeom prst="rect">
              <a:avLst/>
            </a:prstGeom>
            <a:noFill/>
            <a:ln>
              <a:noFill/>
            </a:ln>
          </p:spPr>
        </p:pic>
        <p:pic>
          <p:nvPicPr>
            <p:cNvPr id="125" name="Google Shape;125;g34a209811f5_0_10" descr="Public Domain Clip Art Image | Blue left arrow | ID ..."/>
            <p:cNvPicPr preferRelativeResize="0"/>
            <p:nvPr/>
          </p:nvPicPr>
          <p:blipFill>
            <a:blip r:embed="rId3">
              <a:alphaModFix/>
            </a:blip>
            <a:stretch>
              <a:fillRect/>
            </a:stretch>
          </p:blipFill>
          <p:spPr>
            <a:xfrm flipH="1">
              <a:off x="-364275" y="63388"/>
              <a:ext cx="2701625" cy="2140426"/>
            </a:xfrm>
            <a:prstGeom prst="rect">
              <a:avLst/>
            </a:prstGeom>
            <a:noFill/>
            <a:ln>
              <a:noFill/>
            </a:ln>
          </p:spPr>
        </p:pic>
        <p:pic>
          <p:nvPicPr>
            <p:cNvPr id="126" name="Google Shape;126;g34a209811f5_0_10" descr="Public Domain Clip Art Image | Blue left arrow | ID ..."/>
            <p:cNvPicPr preferRelativeResize="0"/>
            <p:nvPr/>
          </p:nvPicPr>
          <p:blipFill>
            <a:blip r:embed="rId3">
              <a:alphaModFix/>
            </a:blip>
            <a:stretch>
              <a:fillRect/>
            </a:stretch>
          </p:blipFill>
          <p:spPr>
            <a:xfrm flipH="1">
              <a:off x="2317888" y="63388"/>
              <a:ext cx="2701625" cy="2140426"/>
            </a:xfrm>
            <a:prstGeom prst="rect">
              <a:avLst/>
            </a:prstGeom>
            <a:noFill/>
            <a:ln>
              <a:noFill/>
            </a:ln>
          </p:spPr>
        </p:pic>
        <p:pic>
          <p:nvPicPr>
            <p:cNvPr id="127" name="Google Shape;127;g34a209811f5_0_10" descr="Public Domain Clip Art Image | Blue left arrow | ID ..."/>
            <p:cNvPicPr preferRelativeResize="0"/>
            <p:nvPr/>
          </p:nvPicPr>
          <p:blipFill>
            <a:blip r:embed="rId3">
              <a:alphaModFix/>
            </a:blip>
            <a:stretch>
              <a:fillRect/>
            </a:stretch>
          </p:blipFill>
          <p:spPr>
            <a:xfrm flipH="1">
              <a:off x="7682213" y="63388"/>
              <a:ext cx="2701625" cy="2140426"/>
            </a:xfrm>
            <a:prstGeom prst="rect">
              <a:avLst/>
            </a:prstGeom>
            <a:noFill/>
            <a:ln>
              <a:noFill/>
            </a:ln>
          </p:spPr>
        </p:pic>
        <p:pic>
          <p:nvPicPr>
            <p:cNvPr id="128" name="Google Shape;128;g34a209811f5_0_10" descr="Public Domain Clip Art Image | Blue left arrow | ID ..."/>
            <p:cNvPicPr preferRelativeResize="0"/>
            <p:nvPr/>
          </p:nvPicPr>
          <p:blipFill>
            <a:blip r:embed="rId3">
              <a:alphaModFix/>
            </a:blip>
            <a:stretch>
              <a:fillRect/>
            </a:stretch>
          </p:blipFill>
          <p:spPr>
            <a:xfrm flipH="1">
              <a:off x="10364375" y="63388"/>
              <a:ext cx="2701625" cy="2140426"/>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4a209811f5_0_94"/>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700" b="0"/>
              <a:t>Non-academic Settings</a:t>
            </a:r>
            <a:endParaRPr b="0"/>
          </a:p>
        </p:txBody>
      </p:sp>
      <p:sp>
        <p:nvSpPr>
          <p:cNvPr id="134" name="Google Shape;134;g34a209811f5_0_94"/>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750"/>
              </a:spcBef>
              <a:spcAft>
                <a:spcPts val="0"/>
              </a:spcAft>
              <a:buClr>
                <a:schemeClr val="dk1"/>
              </a:buClr>
              <a:buSzPct val="42395"/>
              <a:buFont typeface="Arial"/>
              <a:buNone/>
            </a:pPr>
            <a:r>
              <a:rPr lang="en-US" sz="2400" b="1" dirty="0">
                <a:solidFill>
                  <a:srgbClr val="1A1A1A"/>
                </a:solidFill>
              </a:rPr>
              <a:t>LRE applies to nonacademic settings too!</a:t>
            </a:r>
            <a:r>
              <a:rPr lang="en-US" sz="1800" dirty="0">
                <a:solidFill>
                  <a:srgbClr val="1A1A1A"/>
                </a:solidFill>
              </a:rPr>
              <a:t> (</a:t>
            </a:r>
            <a:r>
              <a:rPr lang="en-US" sz="1800" u="sng" dirty="0">
                <a:solidFill>
                  <a:srgbClr val="0000FF"/>
                </a:solidFill>
                <a:hlinkClick r:id="rId3">
                  <a:extLst>
                    <a:ext uri="{A12FA001-AC4F-418D-AE19-62706E023703}">
                      <ahyp:hlinkClr xmlns:ahyp="http://schemas.microsoft.com/office/drawing/2018/hyperlinkcolor" val="tx"/>
                    </a:ext>
                  </a:extLst>
                </a:hlinkClick>
              </a:rPr>
              <a:t>34 CFR 300.107</a:t>
            </a:r>
            <a:r>
              <a:rPr lang="en-US" sz="1800" dirty="0">
                <a:solidFill>
                  <a:srgbClr val="1A1A1A"/>
                </a:solidFill>
              </a:rPr>
              <a:t>)</a:t>
            </a:r>
          </a:p>
          <a:p>
            <a:pPr marL="342900">
              <a:lnSpc>
                <a:spcPct val="100000"/>
              </a:lnSpc>
              <a:buSzPct val="100000"/>
            </a:pPr>
            <a:r>
              <a:rPr lang="en-US" sz="2400" dirty="0">
                <a:solidFill>
                  <a:srgbClr val="1A1A1A"/>
                </a:solidFill>
              </a:rPr>
              <a:t>Meals, recess, transportation, extracurricular activities </a:t>
            </a:r>
          </a:p>
          <a:p>
            <a:pPr marL="342900">
              <a:lnSpc>
                <a:spcPct val="100000"/>
              </a:lnSpc>
              <a:buSzPct val="100000"/>
            </a:pPr>
            <a:r>
              <a:rPr lang="en-US" sz="2400" dirty="0"/>
              <a:t>Teams must ensure that each child with a disability has the supplementary aids and services determined by the child's IEP team to be appropriate and necessary for the child to participate in nonacademic settings</a:t>
            </a:r>
            <a:endParaRPr sz="2400" dirty="0"/>
          </a:p>
          <a:p>
            <a:pPr marL="914400" lvl="0" indent="0" algn="l" rtl="0">
              <a:lnSpc>
                <a:spcPct val="100000"/>
              </a:lnSpc>
              <a:spcBef>
                <a:spcPts val="0"/>
              </a:spcBef>
              <a:spcAft>
                <a:spcPts val="0"/>
              </a:spcAft>
              <a:buClr>
                <a:schemeClr val="dk1"/>
              </a:buClr>
              <a:buSzPct val="42395"/>
              <a:buFont typeface="Arial"/>
              <a:buNone/>
            </a:pPr>
            <a:endParaRPr sz="2400" dirty="0"/>
          </a:p>
          <a:p>
            <a:pPr marL="0" lvl="0" indent="0" algn="l" rtl="0">
              <a:lnSpc>
                <a:spcPct val="100000"/>
              </a:lnSpc>
              <a:spcBef>
                <a:spcPts val="750"/>
              </a:spcBef>
              <a:spcAft>
                <a:spcPts val="0"/>
              </a:spcAft>
              <a:buClr>
                <a:schemeClr val="dk1"/>
              </a:buClr>
              <a:buSzPct val="42395"/>
              <a:buFont typeface="Arial"/>
              <a:buNone/>
            </a:pPr>
            <a:r>
              <a:rPr lang="en-US" sz="2400" b="1" dirty="0">
                <a:solidFill>
                  <a:srgbClr val="1A1A1A"/>
                </a:solidFill>
              </a:rPr>
              <a:t>Postsecondary Transition</a:t>
            </a:r>
            <a:r>
              <a:rPr lang="en-US" sz="1800" dirty="0">
                <a:solidFill>
                  <a:srgbClr val="1A1A1A"/>
                </a:solidFill>
              </a:rPr>
              <a:t> (</a:t>
            </a:r>
            <a:r>
              <a:rPr lang="en-US" sz="1800" i="1" dirty="0"/>
              <a:t>Letter to Spitzer-Resnick, </a:t>
            </a:r>
            <a:r>
              <a:rPr lang="en-US" sz="1800" i="1" dirty="0" err="1"/>
              <a:t>Swedeen</a:t>
            </a:r>
            <a:r>
              <a:rPr lang="en-US" sz="1800" i="1" dirty="0"/>
              <a:t>, and Pugh</a:t>
            </a:r>
            <a:r>
              <a:rPr lang="en-US" sz="1800" dirty="0"/>
              <a:t>,</a:t>
            </a:r>
            <a:r>
              <a:rPr lang="en-US" sz="1800" u="sng" dirty="0">
                <a:solidFill>
                  <a:srgbClr val="0000FF"/>
                </a:solidFill>
                <a:hlinkClick r:id="rId4">
                  <a:extLst>
                    <a:ext uri="{A12FA001-AC4F-418D-AE19-62706E023703}">
                      <ahyp:hlinkClr xmlns:ahyp="http://schemas.microsoft.com/office/drawing/2018/hyperlinkcolor" val="tx"/>
                    </a:ext>
                  </a:extLst>
                </a:hlinkClick>
              </a:rPr>
              <a:t> 59 IDELR 230 </a:t>
            </a:r>
            <a:r>
              <a:rPr lang="en-US" sz="1800" dirty="0"/>
              <a:t>(OSEP 2012))</a:t>
            </a:r>
          </a:p>
          <a:p>
            <a:pPr marL="342900">
              <a:lnSpc>
                <a:spcPct val="100000"/>
              </a:lnSpc>
              <a:buSzPct val="100000"/>
            </a:pPr>
            <a:r>
              <a:rPr lang="en-US" sz="2400" dirty="0"/>
              <a:t>A postsecondary transition placement, including a work placement, is no different than any other educational placement</a:t>
            </a:r>
          </a:p>
          <a:p>
            <a:pPr marL="342900">
              <a:lnSpc>
                <a:spcPct val="100000"/>
              </a:lnSpc>
              <a:buSzPct val="100000"/>
            </a:pPr>
            <a:r>
              <a:rPr lang="en-US" sz="2400" dirty="0"/>
              <a:t>IEP team must look at whether there are steps it could take that would enable the student to work alongside nondisabled individuals.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4a209811f5_0_32"/>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ctr" rtl="0">
              <a:lnSpc>
                <a:spcPct val="100000"/>
              </a:lnSpc>
              <a:spcBef>
                <a:spcPts val="0"/>
              </a:spcBef>
              <a:spcAft>
                <a:spcPts val="0"/>
              </a:spcAft>
              <a:buNone/>
            </a:pPr>
            <a:r>
              <a:rPr lang="en-US" b="0"/>
              <a:t>Least Restrictive Environment (LRE)</a:t>
            </a:r>
            <a:endParaRPr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4a209811f5_0_70"/>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lt1"/>
              </a:buClr>
              <a:buSzPts val="3300"/>
              <a:buFont typeface="Arial"/>
              <a:buNone/>
            </a:pPr>
            <a:r>
              <a:rPr lang="en-US" sz="3700" b="0"/>
              <a:t>Least Restrictive Environment </a:t>
            </a:r>
            <a:endParaRPr sz="3700" b="0"/>
          </a:p>
          <a:p>
            <a:pPr marL="0" lvl="0" indent="0" algn="l" rtl="0">
              <a:lnSpc>
                <a:spcPct val="115000"/>
              </a:lnSpc>
              <a:spcBef>
                <a:spcPts val="0"/>
              </a:spcBef>
              <a:spcAft>
                <a:spcPts val="0"/>
              </a:spcAft>
              <a:buClr>
                <a:schemeClr val="lt1"/>
              </a:buClr>
              <a:buSzPts val="3300"/>
              <a:buFont typeface="Arial"/>
              <a:buNone/>
            </a:pPr>
            <a:endParaRPr sz="3700" b="0"/>
          </a:p>
          <a:p>
            <a:pPr marL="0" lvl="0" indent="0" algn="l" rtl="0">
              <a:lnSpc>
                <a:spcPct val="115000"/>
              </a:lnSpc>
              <a:spcBef>
                <a:spcPts val="0"/>
              </a:spcBef>
              <a:spcAft>
                <a:spcPts val="0"/>
              </a:spcAft>
              <a:buClr>
                <a:schemeClr val="lt1"/>
              </a:buClr>
              <a:buSzPts val="3300"/>
              <a:buFont typeface="Arial"/>
              <a:buNone/>
            </a:pPr>
            <a:r>
              <a:rPr lang="en-US" sz="3700" b="0"/>
              <a:t>IAC 281—41.114(2)</a:t>
            </a:r>
            <a:endParaRPr b="0"/>
          </a:p>
        </p:txBody>
      </p:sp>
      <p:sp>
        <p:nvSpPr>
          <p:cNvPr id="145" name="Google Shape;145;g34a209811f5_0_70"/>
          <p:cNvSpPr txBox="1">
            <a:spLocks noGrp="1"/>
          </p:cNvSpPr>
          <p:nvPr>
            <p:ph type="body" idx="1"/>
          </p:nvPr>
        </p:nvSpPr>
        <p:spPr>
          <a:xfrm>
            <a:off x="4591454" y="428017"/>
            <a:ext cx="7017300" cy="5906400"/>
          </a:xfrm>
          <a:prstGeom prst="rect">
            <a:avLst/>
          </a:prstGeom>
          <a:noFill/>
          <a:ln>
            <a:noFill/>
          </a:ln>
        </p:spPr>
        <p:txBody>
          <a:bodyPr spcFirstLastPara="1" wrap="square" lIns="91425" tIns="45700" rIns="91425" bIns="45700" anchor="ctr" anchorCtr="0">
            <a:normAutofit/>
          </a:bodyPr>
          <a:lstStyle/>
          <a:p>
            <a:pPr marL="0" lvl="0" indent="0" algn="l" rtl="0">
              <a:lnSpc>
                <a:spcPct val="105000"/>
              </a:lnSpc>
              <a:spcBef>
                <a:spcPts val="0"/>
              </a:spcBef>
              <a:spcAft>
                <a:spcPts val="0"/>
              </a:spcAft>
              <a:buClr>
                <a:schemeClr val="dk1"/>
              </a:buClr>
              <a:buSzPts val="1100"/>
              <a:buFont typeface="Arial"/>
              <a:buNone/>
            </a:pPr>
            <a:r>
              <a:rPr lang="en-US" sz="2500" dirty="0"/>
              <a:t>To the maximum extent appropriate, children with disabilities, including children in public or private institutions or other care facilities, are educated with children who are nondisabled;</a:t>
            </a:r>
            <a:endParaRPr sz="2500" dirty="0"/>
          </a:p>
          <a:p>
            <a:pPr marL="0" lvl="0" indent="0" algn="l" rtl="0">
              <a:lnSpc>
                <a:spcPct val="105000"/>
              </a:lnSpc>
              <a:spcBef>
                <a:spcPts val="1600"/>
              </a:spcBef>
              <a:spcAft>
                <a:spcPts val="0"/>
              </a:spcAft>
              <a:buClr>
                <a:schemeClr val="dk1"/>
              </a:buClr>
              <a:buSzPts val="1100"/>
              <a:buFont typeface="Arial"/>
              <a:buNone/>
            </a:pPr>
            <a:r>
              <a:rPr lang="en-US" sz="2500" dirty="0"/>
              <a:t>Special classes, separate schooling, or other removal of children with disabilities from the general education environment occurs only if the nature or severity of the disability is such that education in regular classes </a:t>
            </a:r>
            <a:r>
              <a:rPr lang="en-US" sz="2500" u="sng" dirty="0"/>
              <a:t>with the use of supplementary aids and services </a:t>
            </a:r>
            <a:r>
              <a:rPr lang="en-US" sz="2500" dirty="0"/>
              <a:t>cannot be achieved satisfactorily.</a:t>
            </a:r>
            <a:endParaRPr sz="2500" dirty="0"/>
          </a:p>
          <a:p>
            <a:pPr marL="0" lvl="0" indent="0" algn="l" rtl="0">
              <a:lnSpc>
                <a:spcPct val="105000"/>
              </a:lnSpc>
              <a:spcBef>
                <a:spcPts val="1600"/>
              </a:spcBef>
              <a:spcAft>
                <a:spcPts val="1600"/>
              </a:spcAft>
              <a:buClr>
                <a:srgbClr val="1A9988"/>
              </a:buClr>
              <a:buSzPts val="1500"/>
              <a:buFont typeface="Arial"/>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4a209811f5_0_9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3600">
                <a:latin typeface="Raleway"/>
                <a:ea typeface="Raleway"/>
                <a:cs typeface="Raleway"/>
                <a:sym typeface="Raleway"/>
              </a:rPr>
              <a:t>When is LRE addressed?</a:t>
            </a:r>
            <a:endParaRPr/>
          </a:p>
        </p:txBody>
      </p:sp>
      <p:sp>
        <p:nvSpPr>
          <p:cNvPr id="151" name="Google Shape;151;g34a209811f5_0_99"/>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fontScale="25000" lnSpcReduction="20000"/>
          </a:bodyPr>
          <a:lstStyle/>
          <a:p>
            <a:pPr marL="0" lvl="0" indent="0" algn="l" rtl="0">
              <a:lnSpc>
                <a:spcPct val="115000"/>
              </a:lnSpc>
              <a:spcBef>
                <a:spcPts val="1000"/>
              </a:spcBef>
              <a:spcAft>
                <a:spcPts val="0"/>
              </a:spcAft>
              <a:buClr>
                <a:schemeClr val="dk1"/>
              </a:buClr>
              <a:buSzPts val="275"/>
              <a:buFont typeface="Arial"/>
              <a:buNone/>
            </a:pPr>
            <a:r>
              <a:rPr lang="en-US" sz="9350">
                <a:solidFill>
                  <a:srgbClr val="1A1A1A"/>
                </a:solidFill>
                <a:highlight>
                  <a:schemeClr val="lt1"/>
                </a:highlight>
              </a:rPr>
              <a:t>The team will:</a:t>
            </a:r>
            <a:endParaRPr sz="9350">
              <a:solidFill>
                <a:srgbClr val="1A1A1A"/>
              </a:solidFill>
              <a:highlight>
                <a:schemeClr val="lt1"/>
              </a:highlight>
            </a:endParaRPr>
          </a:p>
          <a:p>
            <a:pPr marL="457200" lvl="0" indent="-377031" algn="l" rtl="0">
              <a:lnSpc>
                <a:spcPct val="115000"/>
              </a:lnSpc>
              <a:spcBef>
                <a:spcPts val="1000"/>
              </a:spcBef>
              <a:spcAft>
                <a:spcPts val="0"/>
              </a:spcAft>
              <a:buClr>
                <a:srgbClr val="1A1A1A"/>
              </a:buClr>
              <a:buSzPct val="100000"/>
              <a:buAutoNum type="arabicPeriod"/>
            </a:pPr>
            <a:r>
              <a:rPr lang="en-US" sz="9350">
                <a:solidFill>
                  <a:srgbClr val="1A1A1A"/>
                </a:solidFill>
                <a:highlight>
                  <a:schemeClr val="lt1"/>
                </a:highlight>
              </a:rPr>
              <a:t>identify present levels of academic achievement and functional performance (PLAAFP).</a:t>
            </a:r>
            <a:endParaRPr sz="9350">
              <a:solidFill>
                <a:srgbClr val="1A1A1A"/>
              </a:solidFill>
              <a:highlight>
                <a:schemeClr val="lt1"/>
              </a:highlight>
            </a:endParaRPr>
          </a:p>
          <a:p>
            <a:pPr marL="457200" lvl="0" indent="-377031" algn="l" rtl="0">
              <a:lnSpc>
                <a:spcPct val="115000"/>
              </a:lnSpc>
              <a:spcBef>
                <a:spcPts val="1000"/>
              </a:spcBef>
              <a:spcAft>
                <a:spcPts val="0"/>
              </a:spcAft>
              <a:buClr>
                <a:srgbClr val="1A1A1A"/>
              </a:buClr>
              <a:buSzPct val="100000"/>
              <a:buAutoNum type="arabicPeriod"/>
            </a:pPr>
            <a:r>
              <a:rPr lang="en-US" sz="9350">
                <a:solidFill>
                  <a:srgbClr val="1A1A1A"/>
                </a:solidFill>
                <a:highlight>
                  <a:schemeClr val="lt1"/>
                </a:highlight>
              </a:rPr>
              <a:t>develop measurable annual goals and determine effective progress monitoring strategies.</a:t>
            </a:r>
            <a:endParaRPr sz="9350">
              <a:solidFill>
                <a:srgbClr val="1A1A1A"/>
              </a:solidFill>
              <a:highlight>
                <a:schemeClr val="lt1"/>
              </a:highlight>
            </a:endParaRPr>
          </a:p>
          <a:p>
            <a:pPr marL="457200" lvl="0" indent="-377031" algn="l" rtl="0">
              <a:lnSpc>
                <a:spcPct val="115000"/>
              </a:lnSpc>
              <a:spcBef>
                <a:spcPts val="1000"/>
              </a:spcBef>
              <a:spcAft>
                <a:spcPts val="0"/>
              </a:spcAft>
              <a:buClr>
                <a:srgbClr val="1A1A1A"/>
              </a:buClr>
              <a:buSzPct val="100000"/>
              <a:buAutoNum type="arabicPeriod"/>
            </a:pPr>
            <a:r>
              <a:rPr lang="en-US" sz="9350">
                <a:solidFill>
                  <a:srgbClr val="1A1A1A"/>
                </a:solidFill>
                <a:highlight>
                  <a:schemeClr val="lt1"/>
                </a:highlight>
              </a:rPr>
              <a:t>determine and describe all special education services, activities, and supports.</a:t>
            </a:r>
            <a:endParaRPr sz="9350">
              <a:solidFill>
                <a:srgbClr val="1A1A1A"/>
              </a:solidFill>
              <a:highlight>
                <a:schemeClr val="lt1"/>
              </a:highlight>
            </a:endParaRPr>
          </a:p>
          <a:p>
            <a:pPr marL="457200" lvl="0" indent="-377031" algn="l" rtl="0">
              <a:lnSpc>
                <a:spcPct val="115000"/>
              </a:lnSpc>
              <a:spcBef>
                <a:spcPts val="1000"/>
              </a:spcBef>
              <a:spcAft>
                <a:spcPts val="0"/>
              </a:spcAft>
              <a:buClr>
                <a:srgbClr val="1A1A1A"/>
              </a:buClr>
              <a:buSzPct val="100000"/>
              <a:buAutoNum type="arabicPeriod"/>
            </a:pPr>
            <a:r>
              <a:rPr lang="en-US" sz="9350">
                <a:solidFill>
                  <a:srgbClr val="1A1A1A"/>
                </a:solidFill>
                <a:highlight>
                  <a:srgbClr val="FFFF00"/>
                </a:highlight>
              </a:rPr>
              <a:t>determine the least restrictive environment (LRE) and additional considerations.</a:t>
            </a:r>
            <a:endParaRPr sz="9350">
              <a:solidFill>
                <a:srgbClr val="1A1A1A"/>
              </a:solidFill>
              <a:highlight>
                <a:srgbClr val="FFFF00"/>
              </a:highlight>
            </a:endParaRPr>
          </a:p>
          <a:p>
            <a:pPr marL="457200" lvl="0" indent="-377031" algn="l" rtl="0">
              <a:lnSpc>
                <a:spcPct val="115000"/>
              </a:lnSpc>
              <a:spcBef>
                <a:spcPts val="1000"/>
              </a:spcBef>
              <a:spcAft>
                <a:spcPts val="0"/>
              </a:spcAft>
              <a:buClr>
                <a:srgbClr val="1A1A1A"/>
              </a:buClr>
              <a:buSzPct val="100000"/>
              <a:buAutoNum type="arabicPeriod"/>
            </a:pPr>
            <a:r>
              <a:rPr lang="en-US" sz="9350">
                <a:solidFill>
                  <a:srgbClr val="1A1A1A"/>
                </a:solidFill>
                <a:highlight>
                  <a:schemeClr val="lt1"/>
                </a:highlight>
              </a:rPr>
              <a:t>determine how progress will be reported to parents.</a:t>
            </a:r>
            <a:endParaRPr sz="9350">
              <a:solidFill>
                <a:srgbClr val="1A1A1A"/>
              </a:solidFill>
              <a:highlight>
                <a:schemeClr val="lt1"/>
              </a:highlight>
            </a:endParaRPr>
          </a:p>
          <a:p>
            <a:pPr marL="0" lvl="0" indent="0" algn="l" rtl="0">
              <a:lnSpc>
                <a:spcPct val="150000"/>
              </a:lnSpc>
              <a:spcBef>
                <a:spcPts val="1000"/>
              </a:spcBef>
              <a:spcAft>
                <a:spcPts val="0"/>
              </a:spcAft>
              <a:buClr>
                <a:schemeClr val="dk1"/>
              </a:buClr>
              <a:buSzPct val="44000"/>
              <a:buFont typeface="Arial"/>
              <a:buNone/>
            </a:pPr>
            <a:endParaRPr sz="2500">
              <a:solidFill>
                <a:srgbClr val="1A1A1A"/>
              </a:solidFill>
              <a:highlight>
                <a:schemeClr val="lt1"/>
              </a:highlight>
            </a:endParaRPr>
          </a:p>
          <a:p>
            <a:pPr marL="0" lvl="0" indent="0" algn="l" rtl="0">
              <a:lnSpc>
                <a:spcPct val="150000"/>
              </a:lnSpc>
              <a:spcBef>
                <a:spcPts val="0"/>
              </a:spcBef>
              <a:spcAft>
                <a:spcPts val="0"/>
              </a:spcAft>
              <a:buClr>
                <a:schemeClr val="dk1"/>
              </a:buClr>
              <a:buSzPct val="44000"/>
              <a:buFont typeface="Arial"/>
              <a:buNone/>
            </a:pPr>
            <a:endParaRPr sz="2500">
              <a:solidFill>
                <a:srgbClr val="1A1A1A"/>
              </a:solidFill>
              <a:highlight>
                <a:schemeClr val="lt1"/>
              </a:highlight>
            </a:endParaRPr>
          </a:p>
          <a:p>
            <a:pPr marL="0" lvl="0" indent="0" algn="l" rtl="0">
              <a:lnSpc>
                <a:spcPct val="150000"/>
              </a:lnSpc>
              <a:spcBef>
                <a:spcPts val="0"/>
              </a:spcBef>
              <a:spcAft>
                <a:spcPts val="0"/>
              </a:spcAft>
              <a:buClr>
                <a:schemeClr val="dk1"/>
              </a:buClr>
              <a:buSzPct val="70967"/>
              <a:buFont typeface="Arial"/>
              <a:buNone/>
            </a:pPr>
            <a:endParaRPr sz="1550">
              <a:solidFill>
                <a:srgbClr val="1A1A1A"/>
              </a:solidFill>
              <a:highlight>
                <a:schemeClr val="lt1"/>
              </a:highlight>
            </a:endParaRPr>
          </a:p>
          <a:p>
            <a:pPr marL="0" lvl="0" indent="0" algn="l" rtl="0">
              <a:lnSpc>
                <a:spcPct val="150000"/>
              </a:lnSpc>
              <a:spcBef>
                <a:spcPts val="0"/>
              </a:spcBef>
              <a:spcAft>
                <a:spcPts val="0"/>
              </a:spcAft>
              <a:buClr>
                <a:schemeClr val="dk1"/>
              </a:buClr>
              <a:buSzPct val="50422"/>
              <a:buFont typeface="Arial"/>
              <a:buNone/>
            </a:pPr>
            <a:r>
              <a:rPr lang="en-US" sz="2181">
                <a:solidFill>
                  <a:srgbClr val="1A1A1A"/>
                </a:solidFill>
                <a:highlight>
                  <a:schemeClr val="lt1"/>
                </a:highlight>
              </a:rPr>
              <a:t>Iowa Admin. Code r. 281—41.116(1)“b”(2); Letter to VanWart, 20 IDELR 1217 (OSEP 1993)</a:t>
            </a:r>
            <a:endParaRPr sz="2181">
              <a:solidFill>
                <a:srgbClr val="1A1A1A"/>
              </a:solidFill>
              <a:highlight>
                <a:schemeClr val="lt1"/>
              </a:highlight>
            </a:endParaRPr>
          </a:p>
          <a:p>
            <a:pPr marL="0" lvl="0" indent="0" algn="l" rtl="0">
              <a:lnSpc>
                <a:spcPct val="150000"/>
              </a:lnSpc>
              <a:spcBef>
                <a:spcPts val="0"/>
              </a:spcBef>
              <a:spcAft>
                <a:spcPts val="0"/>
              </a:spcAft>
              <a:buNone/>
            </a:pPr>
            <a:endParaRPr sz="2500">
              <a:solidFill>
                <a:srgbClr val="1A1A1A"/>
              </a:solidFill>
              <a:highlight>
                <a:schemeClr val="lt1"/>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4a209811f5_0_10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sz="3500" b="0"/>
              <a:t>IEP Documentation</a:t>
            </a:r>
            <a:endParaRPr sz="3100" b="0"/>
          </a:p>
        </p:txBody>
      </p:sp>
      <p:sp>
        <p:nvSpPr>
          <p:cNvPr id="157" name="Google Shape;157;g34a209811f5_0_10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endParaRPr/>
          </a:p>
        </p:txBody>
      </p:sp>
      <p:pic>
        <p:nvPicPr>
          <p:cNvPr id="158" name="Google Shape;158;g34a209811f5_0_104" descr="ACHIEVE Logo"/>
          <p:cNvPicPr preferRelativeResize="0"/>
          <p:nvPr/>
        </p:nvPicPr>
        <p:blipFill>
          <a:blip r:embed="rId3">
            <a:alphaModFix/>
          </a:blip>
          <a:stretch>
            <a:fillRect/>
          </a:stretch>
        </p:blipFill>
        <p:spPr>
          <a:xfrm>
            <a:off x="1058263" y="1049550"/>
            <a:ext cx="2181225" cy="800100"/>
          </a:xfrm>
          <a:prstGeom prst="rect">
            <a:avLst/>
          </a:prstGeom>
          <a:noFill/>
          <a:ln>
            <a:noFill/>
          </a:ln>
        </p:spPr>
      </p:pic>
      <p:pic>
        <p:nvPicPr>
          <p:cNvPr id="159" name="Google Shape;159;g34a209811f5_0_104" descr="Example screen of the Least Restrictive Environment chart for percentage of general education and special education."/>
          <p:cNvPicPr preferRelativeResize="0"/>
          <p:nvPr/>
        </p:nvPicPr>
        <p:blipFill rotWithShape="1">
          <a:blip r:embed="rId4">
            <a:alphaModFix/>
          </a:blip>
          <a:srcRect b="4223"/>
          <a:stretch/>
        </p:blipFill>
        <p:spPr>
          <a:xfrm>
            <a:off x="4287925" y="333050"/>
            <a:ext cx="7547875" cy="6276399"/>
          </a:xfrm>
          <a:prstGeom prst="rect">
            <a:avLst/>
          </a:prstGeom>
          <a:noFill/>
          <a:ln w="76200" cap="flat" cmpd="sng">
            <a:solidFill>
              <a:srgbClr val="03617A"/>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4a209811f5_0_111"/>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ctr" rtl="0">
              <a:lnSpc>
                <a:spcPct val="100000"/>
              </a:lnSpc>
              <a:spcBef>
                <a:spcPts val="0"/>
              </a:spcBef>
              <a:spcAft>
                <a:spcPts val="0"/>
              </a:spcAft>
              <a:buNone/>
            </a:pPr>
            <a:r>
              <a:rPr lang="en-US" b="0"/>
              <a:t>Legal Lessons:  </a:t>
            </a:r>
            <a:endParaRPr b="0"/>
          </a:p>
          <a:p>
            <a:pPr marL="0" lvl="0" indent="0" algn="ctr" rtl="0">
              <a:lnSpc>
                <a:spcPct val="100000"/>
              </a:lnSpc>
              <a:spcBef>
                <a:spcPts val="0"/>
              </a:spcBef>
              <a:spcAft>
                <a:spcPts val="0"/>
              </a:spcAft>
              <a:buClr>
                <a:schemeClr val="dk1"/>
              </a:buClr>
              <a:buSzPts val="1100"/>
              <a:buFont typeface="Arial"/>
              <a:buNone/>
            </a:pPr>
            <a:r>
              <a:rPr lang="en-US" b="0"/>
              <a:t>Least Restrictive Environment (LRE)</a:t>
            </a:r>
            <a:endParaRPr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700" b="0"/>
              <a:t>8th Cir. Adopts Roncker LRE Test</a:t>
            </a:r>
            <a:endParaRPr b="0"/>
          </a:p>
        </p:txBody>
      </p:sp>
      <p:sp>
        <p:nvSpPr>
          <p:cNvPr id="170" name="Google Shape;170;p4"/>
          <p:cNvSpPr txBox="1">
            <a:spLocks noGrp="1"/>
          </p:cNvSpPr>
          <p:nvPr>
            <p:ph type="body" idx="1"/>
          </p:nvPr>
        </p:nvSpPr>
        <p:spPr>
          <a:xfrm>
            <a:off x="410263" y="1876567"/>
            <a:ext cx="10813800" cy="459247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ct val="45833"/>
              <a:buFont typeface="Arial"/>
              <a:buNone/>
            </a:pPr>
            <a:r>
              <a:rPr lang="en-US" sz="2000" i="1" dirty="0">
                <a:solidFill>
                  <a:srgbClr val="1A1A1A"/>
                </a:solidFill>
              </a:rPr>
              <a:t>A.W. </a:t>
            </a:r>
            <a:r>
              <a:rPr lang="en-US" sz="2000" dirty="0">
                <a:solidFill>
                  <a:srgbClr val="1A1A1A"/>
                </a:solidFill>
              </a:rPr>
              <a:t>v. </a:t>
            </a:r>
            <a:r>
              <a:rPr lang="en-US" sz="2000" i="1" dirty="0">
                <a:solidFill>
                  <a:srgbClr val="1A1A1A"/>
                </a:solidFill>
              </a:rPr>
              <a:t>Northwest R-1 Sch. Dist.</a:t>
            </a:r>
            <a:r>
              <a:rPr lang="en-US" sz="2000" dirty="0">
                <a:solidFill>
                  <a:srgbClr val="1A1A1A"/>
                </a:solidFill>
              </a:rPr>
              <a:t>, 813 F.2d 158 (8th Cir. 1987)</a:t>
            </a:r>
            <a:endParaRPr sz="2000" dirty="0">
              <a:solidFill>
                <a:srgbClr val="1A1A1A"/>
              </a:solidFill>
            </a:endParaRPr>
          </a:p>
          <a:p>
            <a:pPr marL="0" lvl="0" indent="0" algn="l" rtl="0">
              <a:lnSpc>
                <a:spcPct val="115000"/>
              </a:lnSpc>
              <a:spcBef>
                <a:spcPts val="1600"/>
              </a:spcBef>
              <a:spcAft>
                <a:spcPts val="0"/>
              </a:spcAft>
              <a:buClr>
                <a:schemeClr val="dk1"/>
              </a:buClr>
              <a:buSzPct val="45833"/>
              <a:buFont typeface="Arial"/>
              <a:buNone/>
            </a:pPr>
            <a:r>
              <a:rPr lang="en-US" sz="2000" dirty="0">
                <a:solidFill>
                  <a:srgbClr val="1A1A1A"/>
                </a:solidFill>
              </a:rPr>
              <a:t>Adopted LRE test articulated in </a:t>
            </a:r>
            <a:r>
              <a:rPr lang="en-US" sz="2000" i="1" dirty="0" err="1">
                <a:solidFill>
                  <a:srgbClr val="1A1A1A"/>
                </a:solidFill>
              </a:rPr>
              <a:t>Roncker</a:t>
            </a:r>
            <a:r>
              <a:rPr lang="en-US" sz="2000" i="1" dirty="0">
                <a:solidFill>
                  <a:srgbClr val="1A1A1A"/>
                </a:solidFill>
              </a:rPr>
              <a:t> </a:t>
            </a:r>
            <a:r>
              <a:rPr lang="en-US" sz="2000" dirty="0">
                <a:solidFill>
                  <a:srgbClr val="1A1A1A"/>
                </a:solidFill>
              </a:rPr>
              <a:t>v. </a:t>
            </a:r>
            <a:r>
              <a:rPr lang="en-US" sz="2000" i="1" dirty="0">
                <a:solidFill>
                  <a:srgbClr val="1A1A1A"/>
                </a:solidFill>
              </a:rPr>
              <a:t>Walter</a:t>
            </a:r>
            <a:r>
              <a:rPr lang="en-US" sz="2000" dirty="0">
                <a:solidFill>
                  <a:srgbClr val="1A1A1A"/>
                </a:solidFill>
              </a:rPr>
              <a:t>, 554 LRP 7707(6th Cir. 1982)</a:t>
            </a:r>
            <a:endParaRPr sz="2000" dirty="0">
              <a:solidFill>
                <a:srgbClr val="1A1A1A"/>
              </a:solidFill>
            </a:endParaRPr>
          </a:p>
          <a:p>
            <a:pPr marL="910590">
              <a:lnSpc>
                <a:spcPct val="115000"/>
              </a:lnSpc>
              <a:spcBef>
                <a:spcPts val="500"/>
              </a:spcBef>
              <a:spcAft>
                <a:spcPts val="500"/>
              </a:spcAft>
              <a:buClr>
                <a:srgbClr val="1A1A1A"/>
              </a:buClr>
              <a:buSzPct val="100000"/>
            </a:pPr>
            <a:r>
              <a:rPr lang="en-US" sz="2000" dirty="0">
                <a:solidFill>
                  <a:srgbClr val="1A1A1A"/>
                </a:solidFill>
              </a:rPr>
              <a:t>What services make the segregated placement superior? Can those services </a:t>
            </a:r>
            <a:r>
              <a:rPr lang="en-US" sz="2000" i="1" dirty="0">
                <a:solidFill>
                  <a:srgbClr val="1A1A1A"/>
                </a:solidFill>
              </a:rPr>
              <a:t>feasibly</a:t>
            </a:r>
            <a:r>
              <a:rPr lang="en-US" sz="2000" dirty="0">
                <a:solidFill>
                  <a:srgbClr val="1A1A1A"/>
                </a:solidFill>
              </a:rPr>
              <a:t> be provided in a non-segregated setting? </a:t>
            </a:r>
            <a:endParaRPr sz="2000" dirty="0">
              <a:solidFill>
                <a:srgbClr val="1A1A1A"/>
              </a:solidFill>
            </a:endParaRPr>
          </a:p>
          <a:p>
            <a:pPr marL="1367790" lvl="1">
              <a:lnSpc>
                <a:spcPct val="115000"/>
              </a:lnSpc>
              <a:spcBef>
                <a:spcPts val="0"/>
              </a:spcBef>
              <a:spcAft>
                <a:spcPts val="500"/>
              </a:spcAft>
              <a:buClr>
                <a:srgbClr val="1A1A1A"/>
              </a:buClr>
              <a:buSzPct val="100000"/>
              <a:buFont typeface="Wingdings" panose="05000000000000000000" pitchFamily="2" charset="2"/>
              <a:buChar char="§"/>
            </a:pPr>
            <a:r>
              <a:rPr lang="en-US" sz="2000" dirty="0" err="1">
                <a:solidFill>
                  <a:srgbClr val="1A1A1A"/>
                </a:solidFill>
              </a:rPr>
              <a:t>Pachl</a:t>
            </a:r>
            <a:r>
              <a:rPr lang="en-US" sz="2000" dirty="0">
                <a:solidFill>
                  <a:srgbClr val="1A1A1A"/>
                </a:solidFill>
              </a:rPr>
              <a:t> v. </a:t>
            </a:r>
            <a:r>
              <a:rPr lang="en-US" sz="2000" dirty="0" err="1">
                <a:solidFill>
                  <a:srgbClr val="1A1A1A"/>
                </a:solidFill>
              </a:rPr>
              <a:t>Seagren</a:t>
            </a:r>
            <a:r>
              <a:rPr lang="en-US" sz="2000" dirty="0">
                <a:solidFill>
                  <a:srgbClr val="1A1A1A"/>
                </a:solidFill>
              </a:rPr>
              <a:t>, 453 F.3d 1064 (8th Cir. 2006): feasibly = appropriately and satisfactorily </a:t>
            </a:r>
            <a:endParaRPr sz="2000" dirty="0">
              <a:solidFill>
                <a:srgbClr val="1A1A1A"/>
              </a:solidFill>
            </a:endParaRPr>
          </a:p>
          <a:p>
            <a:pPr marL="910590">
              <a:lnSpc>
                <a:spcPct val="115000"/>
              </a:lnSpc>
              <a:spcBef>
                <a:spcPts val="0"/>
              </a:spcBef>
              <a:spcAft>
                <a:spcPts val="500"/>
              </a:spcAft>
              <a:buClr>
                <a:srgbClr val="1A1A1A"/>
              </a:buClr>
              <a:buSzPct val="100000"/>
            </a:pPr>
            <a:r>
              <a:rPr lang="en-US" sz="2000" dirty="0">
                <a:solidFill>
                  <a:srgbClr val="1A1A1A"/>
                </a:solidFill>
              </a:rPr>
              <a:t>Are the marginal benefits received by the student from mainstreaming far outweighed by the benefits gained from the services that could not feasibly be provided in a non-segregated setting, or is the student a disruptive force in the non-segregated setting?</a:t>
            </a:r>
            <a:endParaRPr sz="2000" dirty="0">
              <a:solidFill>
                <a:srgbClr val="1A1A1A"/>
              </a:solidFill>
            </a:endParaRPr>
          </a:p>
          <a:p>
            <a:pPr marL="910590">
              <a:lnSpc>
                <a:spcPct val="115000"/>
              </a:lnSpc>
              <a:spcBef>
                <a:spcPts val="0"/>
              </a:spcBef>
              <a:buClr>
                <a:srgbClr val="1A1A1A"/>
              </a:buClr>
              <a:buSzPct val="100000"/>
            </a:pPr>
            <a:r>
              <a:rPr lang="en-US" sz="2000" dirty="0">
                <a:solidFill>
                  <a:srgbClr val="1A1A1A"/>
                </a:solidFill>
              </a:rPr>
              <a:t>Is the cost of mainstreaming the student excessive? </a:t>
            </a:r>
            <a:endParaRPr sz="2000" dirty="0">
              <a:solidFill>
                <a:srgbClr val="1A1A1A"/>
              </a:solidFill>
            </a:endParaRPr>
          </a:p>
          <a:p>
            <a:pPr marL="1367790" lvl="1">
              <a:lnSpc>
                <a:spcPct val="115000"/>
              </a:lnSpc>
              <a:spcBef>
                <a:spcPts val="0"/>
              </a:spcBef>
              <a:buClr>
                <a:srgbClr val="1A1A1A"/>
              </a:buClr>
              <a:buSzPct val="100000"/>
              <a:buFont typeface="Wingdings" panose="05000000000000000000" pitchFamily="2" charset="2"/>
              <a:buChar char="§"/>
            </a:pPr>
            <a:r>
              <a:rPr lang="en-US" sz="2000" b="1" dirty="0">
                <a:solidFill>
                  <a:srgbClr val="1A1A1A"/>
                </a:solidFill>
              </a:rPr>
              <a:t>CAUTION: </a:t>
            </a:r>
            <a:r>
              <a:rPr lang="en-US" sz="2000" dirty="0">
                <a:solidFill>
                  <a:srgbClr val="1A1A1A"/>
                </a:solidFill>
              </a:rPr>
              <a:t>while recognized as a factor, courts have not yet found cost as the basis for rejecting a more inclusive setting </a:t>
            </a:r>
            <a:endParaRPr sz="2000" dirty="0">
              <a:solidFill>
                <a:srgbClr val="1A1A1A"/>
              </a:solidFill>
            </a:endParaRPr>
          </a:p>
          <a:p>
            <a:pPr marL="0" lvl="0" indent="0" algn="l" rtl="0">
              <a:lnSpc>
                <a:spcPct val="90000"/>
              </a:lnSpc>
              <a:spcBef>
                <a:spcPts val="1600"/>
              </a:spcBef>
              <a:spcAft>
                <a:spcPts val="0"/>
              </a:spcAft>
              <a:buClr>
                <a:schemeClr val="dk1"/>
              </a:buClr>
              <a:buSzPct val="85714"/>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4a209811f5_0_116"/>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b="0"/>
              <a:t>LRE Decisions</a:t>
            </a:r>
            <a:endParaRPr b="0"/>
          </a:p>
        </p:txBody>
      </p:sp>
      <p:sp>
        <p:nvSpPr>
          <p:cNvPr id="176" name="Google Shape;176;g34a209811f5_0_116"/>
          <p:cNvSpPr txBox="1">
            <a:spLocks noGrp="1"/>
          </p:cNvSpPr>
          <p:nvPr>
            <p:ph type="body" idx="1"/>
          </p:nvPr>
        </p:nvSpPr>
        <p:spPr>
          <a:xfrm>
            <a:off x="689100" y="1317197"/>
            <a:ext cx="10813800" cy="4351200"/>
          </a:xfrm>
          <a:prstGeom prst="rect">
            <a:avLst/>
          </a:prstGeom>
        </p:spPr>
        <p:txBody>
          <a:bodyPr spcFirstLastPara="1" wrap="square" lIns="91425" tIns="45700" rIns="91425" bIns="45700" anchor="t" anchorCtr="0">
            <a:normAutofit/>
          </a:bodyPr>
          <a:lstStyle/>
          <a:p>
            <a:pPr marL="0" lvl="0" indent="0" algn="l" rtl="0">
              <a:lnSpc>
                <a:spcPct val="105000"/>
              </a:lnSpc>
              <a:spcBef>
                <a:spcPts val="750"/>
              </a:spcBef>
              <a:spcAft>
                <a:spcPts val="0"/>
              </a:spcAft>
              <a:buClr>
                <a:schemeClr val="dk1"/>
              </a:buClr>
              <a:buSzPts val="1100"/>
              <a:buFont typeface="Arial"/>
              <a:buNone/>
            </a:pPr>
            <a:r>
              <a:rPr lang="en-US" sz="2400" dirty="0">
                <a:solidFill>
                  <a:srgbClr val="1A1A1A"/>
                </a:solidFill>
              </a:rPr>
              <a:t>Parent Input: LRE requirement applies even to parent proposed placements </a:t>
            </a:r>
            <a:endParaRPr sz="2400" dirty="0">
              <a:solidFill>
                <a:srgbClr val="1A1A1A"/>
              </a:solidFill>
            </a:endParaRPr>
          </a:p>
          <a:p>
            <a:pPr marL="412750">
              <a:lnSpc>
                <a:spcPct val="105000"/>
              </a:lnSpc>
              <a:spcBef>
                <a:spcPts val="1600"/>
              </a:spcBef>
              <a:spcAft>
                <a:spcPts val="1000"/>
              </a:spcAft>
              <a:buClr>
                <a:srgbClr val="1A1A1A"/>
              </a:buClr>
              <a:buSzPts val="2500"/>
            </a:pPr>
            <a:r>
              <a:rPr lang="en-US" sz="2400" dirty="0">
                <a:solidFill>
                  <a:srgbClr val="1A1A1A"/>
                </a:solidFill>
              </a:rPr>
              <a:t>Placement decisions must be made “by a group of persons, including the parents, and other persons knowledgeable about the child, the meaning of the evaluation data, and the placement options.” 34 CFR 300.116</a:t>
            </a:r>
            <a:endParaRPr sz="2400" dirty="0">
              <a:solidFill>
                <a:srgbClr val="1A1A1A"/>
              </a:solidFill>
            </a:endParaRPr>
          </a:p>
          <a:p>
            <a:pPr marL="412750">
              <a:lnSpc>
                <a:spcPct val="105000"/>
              </a:lnSpc>
              <a:spcBef>
                <a:spcPts val="0"/>
              </a:spcBef>
              <a:buClr>
                <a:srgbClr val="1A1A1A"/>
              </a:buClr>
              <a:buSzPts val="2500"/>
            </a:pPr>
            <a:r>
              <a:rPr lang="en-US" sz="2400" i="1" dirty="0" err="1">
                <a:solidFill>
                  <a:srgbClr val="1A1A1A"/>
                </a:solidFill>
              </a:rPr>
              <a:t>Yeger</a:t>
            </a:r>
            <a:r>
              <a:rPr lang="en-US" sz="2400" i="1" dirty="0">
                <a:solidFill>
                  <a:srgbClr val="1A1A1A"/>
                </a:solidFill>
              </a:rPr>
              <a:t> </a:t>
            </a:r>
            <a:r>
              <a:rPr lang="en-US" sz="2400" dirty="0">
                <a:solidFill>
                  <a:srgbClr val="1A1A1A"/>
                </a:solidFill>
              </a:rPr>
              <a:t>v. </a:t>
            </a:r>
            <a:r>
              <a:rPr lang="en-US" sz="2400" i="1" dirty="0">
                <a:solidFill>
                  <a:srgbClr val="1A1A1A"/>
                </a:solidFill>
              </a:rPr>
              <a:t>East Ramapo Cent. Sch. Dist.</a:t>
            </a:r>
            <a:r>
              <a:rPr lang="en-US" sz="2400" dirty="0">
                <a:solidFill>
                  <a:srgbClr val="1A1A1A"/>
                </a:solidFill>
              </a:rPr>
              <a:t>, 82 IDELR 24 (S.D.N.Y. 2022): parents wanted residential placement but therapeutic day program at the high school was the LRE. </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700" b="0"/>
              <a:t>Welcome</a:t>
            </a:r>
            <a:endParaRPr b="0"/>
          </a:p>
        </p:txBody>
      </p:sp>
      <p:sp>
        <p:nvSpPr>
          <p:cNvPr id="42" name="Google Shape;42;p2"/>
          <p:cNvSpPr txBox="1">
            <a:spLocks noGrp="1"/>
          </p:cNvSpPr>
          <p:nvPr>
            <p:ph type="body" idx="1"/>
          </p:nvPr>
        </p:nvSpPr>
        <p:spPr>
          <a:xfrm>
            <a:off x="689100" y="1460500"/>
            <a:ext cx="10813800" cy="5085600"/>
          </a:xfrm>
          <a:prstGeom prst="rect">
            <a:avLst/>
          </a:prstGeom>
          <a:noFill/>
          <a:ln>
            <a:noFill/>
          </a:ln>
        </p:spPr>
        <p:txBody>
          <a:bodyPr spcFirstLastPara="1" wrap="square" lIns="91425" tIns="45700" rIns="91425" bIns="45700" anchor="t" anchorCtr="0">
            <a:normAutofit lnSpcReduction="10000"/>
          </a:bodyPr>
          <a:lstStyle/>
          <a:p>
            <a:pPr marL="514350" indent="-457200">
              <a:lnSpc>
                <a:spcPct val="105000"/>
              </a:lnSpc>
              <a:buClr>
                <a:srgbClr val="1A1A1A"/>
              </a:buClr>
              <a:buSzPts val="2700"/>
            </a:pPr>
            <a:r>
              <a:rPr lang="en-US" sz="2700" dirty="0">
                <a:solidFill>
                  <a:srgbClr val="1A1A1A"/>
                </a:solidFill>
              </a:rPr>
              <a:t>Please post your questions in the Q&amp;A</a:t>
            </a:r>
            <a:endParaRPr sz="2700" dirty="0">
              <a:solidFill>
                <a:srgbClr val="1A1A1A"/>
              </a:solidFill>
            </a:endParaRPr>
          </a:p>
          <a:p>
            <a:pPr marL="514350" indent="-457200">
              <a:lnSpc>
                <a:spcPct val="105000"/>
              </a:lnSpc>
              <a:spcBef>
                <a:spcPts val="1600"/>
              </a:spcBef>
              <a:buClr>
                <a:srgbClr val="1A1A1A"/>
              </a:buClr>
              <a:buSzPts val="2700"/>
            </a:pPr>
            <a:r>
              <a:rPr lang="en-US" sz="2700" dirty="0">
                <a:solidFill>
                  <a:srgbClr val="1A1A1A"/>
                </a:solidFill>
              </a:rPr>
              <a:t>Slides will be posted on the DE website after the webinar</a:t>
            </a:r>
            <a:endParaRPr sz="2700" dirty="0">
              <a:solidFill>
                <a:srgbClr val="1A1A1A"/>
              </a:solidFill>
            </a:endParaRPr>
          </a:p>
          <a:p>
            <a:pPr marL="0" lvl="0" indent="0" algn="l" rtl="0">
              <a:lnSpc>
                <a:spcPct val="105000"/>
              </a:lnSpc>
              <a:spcBef>
                <a:spcPts val="1600"/>
              </a:spcBef>
              <a:spcAft>
                <a:spcPts val="0"/>
              </a:spcAft>
              <a:buNone/>
            </a:pPr>
            <a:endParaRPr sz="2700" dirty="0">
              <a:solidFill>
                <a:srgbClr val="1A1A1A"/>
              </a:solidFill>
              <a:latin typeface="Lato"/>
              <a:ea typeface="Lato"/>
              <a:cs typeface="Lato"/>
              <a:sym typeface="Lato"/>
            </a:endParaRPr>
          </a:p>
          <a:p>
            <a:pPr marL="0" lvl="0" indent="0" algn="l" rtl="0">
              <a:lnSpc>
                <a:spcPct val="105000"/>
              </a:lnSpc>
              <a:spcBef>
                <a:spcPts val="1600"/>
              </a:spcBef>
              <a:spcAft>
                <a:spcPts val="0"/>
              </a:spcAft>
              <a:buNone/>
            </a:pPr>
            <a:endParaRPr sz="2700" dirty="0">
              <a:solidFill>
                <a:srgbClr val="1A1A1A"/>
              </a:solidFill>
              <a:latin typeface="Lato"/>
              <a:ea typeface="Lato"/>
              <a:cs typeface="Lato"/>
              <a:sym typeface="Lato"/>
            </a:endParaRPr>
          </a:p>
          <a:p>
            <a:pPr marL="0" lvl="0" indent="0" algn="l" rtl="0">
              <a:lnSpc>
                <a:spcPct val="105000"/>
              </a:lnSpc>
              <a:spcBef>
                <a:spcPts val="1600"/>
              </a:spcBef>
              <a:spcAft>
                <a:spcPts val="0"/>
              </a:spcAft>
              <a:buNone/>
            </a:pPr>
            <a:endParaRPr sz="2700" dirty="0">
              <a:solidFill>
                <a:srgbClr val="1A1A1A"/>
              </a:solidFill>
              <a:latin typeface="Lato"/>
              <a:ea typeface="Lato"/>
              <a:cs typeface="Lato"/>
              <a:sym typeface="Lato"/>
            </a:endParaRPr>
          </a:p>
          <a:p>
            <a:pPr marL="0" lvl="0" indent="0" algn="l" rtl="0">
              <a:lnSpc>
                <a:spcPct val="105000"/>
              </a:lnSpc>
              <a:spcBef>
                <a:spcPts val="1600"/>
              </a:spcBef>
              <a:spcAft>
                <a:spcPts val="0"/>
              </a:spcAft>
              <a:buNone/>
            </a:pPr>
            <a:endParaRPr sz="2700" dirty="0">
              <a:solidFill>
                <a:srgbClr val="1A1A1A"/>
              </a:solidFill>
              <a:latin typeface="Lato"/>
              <a:ea typeface="Lato"/>
              <a:cs typeface="Lato"/>
              <a:sym typeface="Lato"/>
            </a:endParaRPr>
          </a:p>
          <a:p>
            <a:pPr marL="0" lvl="0" indent="0" algn="l" rtl="0">
              <a:lnSpc>
                <a:spcPct val="105000"/>
              </a:lnSpc>
              <a:spcBef>
                <a:spcPts val="1600"/>
              </a:spcBef>
              <a:spcAft>
                <a:spcPts val="0"/>
              </a:spcAft>
              <a:buNone/>
            </a:pPr>
            <a:endParaRPr sz="2700" dirty="0">
              <a:solidFill>
                <a:srgbClr val="1A1A1A"/>
              </a:solidFill>
              <a:latin typeface="Lato"/>
              <a:ea typeface="Lato"/>
              <a:cs typeface="Lato"/>
              <a:sym typeface="Lato"/>
            </a:endParaRPr>
          </a:p>
          <a:p>
            <a:pPr marL="0" lvl="0" indent="0" algn="l" rtl="0">
              <a:lnSpc>
                <a:spcPct val="105000"/>
              </a:lnSpc>
              <a:spcBef>
                <a:spcPts val="1600"/>
              </a:spcBef>
              <a:spcAft>
                <a:spcPts val="1600"/>
              </a:spcAft>
              <a:buClr>
                <a:schemeClr val="dk1"/>
              </a:buClr>
              <a:buSzPts val="1100"/>
              <a:buFont typeface="Arial"/>
              <a:buNone/>
            </a:pPr>
            <a:r>
              <a:rPr lang="en-US" sz="2700" u="sng" dirty="0">
                <a:solidFill>
                  <a:srgbClr val="0000FF"/>
                </a:solidFill>
                <a:highlight>
                  <a:schemeClr val="lt1"/>
                </a:highlight>
                <a:hlinkClick r:id="rId3">
                  <a:extLst>
                    <a:ext uri="{A12FA001-AC4F-418D-AE19-62706E023703}">
                      <ahyp:hlinkClr xmlns:ahyp="http://schemas.microsoft.com/office/drawing/2018/hyperlinkcolor" val="tx"/>
                    </a:ext>
                  </a:extLst>
                </a:hlinkClick>
              </a:rPr>
              <a:t>Policy &amp; Practice Webinar Series &amp; Recordings</a:t>
            </a:r>
            <a:endParaRPr sz="2700" dirty="0">
              <a:solidFill>
                <a:srgbClr val="1A1A1A"/>
              </a:solidFill>
            </a:endParaRPr>
          </a:p>
        </p:txBody>
      </p:sp>
      <p:pic>
        <p:nvPicPr>
          <p:cNvPr id="43" name="Google Shape;43;p2" descr="This is an image that is used as a brand for the Policy and Practice Webinar series."/>
          <p:cNvPicPr preferRelativeResize="0"/>
          <p:nvPr/>
        </p:nvPicPr>
        <p:blipFill>
          <a:blip r:embed="rId4">
            <a:alphaModFix/>
          </a:blip>
          <a:stretch>
            <a:fillRect/>
          </a:stretch>
        </p:blipFill>
        <p:spPr>
          <a:xfrm>
            <a:off x="4075168" y="2874458"/>
            <a:ext cx="3596867" cy="2697665"/>
          </a:xfrm>
          <a:prstGeom prst="rect">
            <a:avLst/>
          </a:prstGeom>
          <a:noFill/>
          <a:ln w="9525" cap="flat" cmpd="sng">
            <a:solidFill>
              <a:srgbClr val="1A1A1A"/>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4a209811f5_0_12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b="0"/>
              <a:t>LRE Decisions</a:t>
            </a:r>
            <a:endParaRPr b="0"/>
          </a:p>
        </p:txBody>
      </p:sp>
      <p:sp>
        <p:nvSpPr>
          <p:cNvPr id="182" name="Google Shape;182;g34a209811f5_0_121"/>
          <p:cNvSpPr txBox="1">
            <a:spLocks noGrp="1"/>
          </p:cNvSpPr>
          <p:nvPr>
            <p:ph type="body" idx="1"/>
          </p:nvPr>
        </p:nvSpPr>
        <p:spPr>
          <a:xfrm>
            <a:off x="511680" y="1132953"/>
            <a:ext cx="10813800" cy="49686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US" sz="2400" b="1" dirty="0"/>
              <a:t>Document!!!</a:t>
            </a:r>
            <a:endParaRPr sz="2400" b="1" dirty="0"/>
          </a:p>
          <a:p>
            <a:pPr marL="393700">
              <a:lnSpc>
                <a:spcPct val="100000"/>
              </a:lnSpc>
              <a:spcBef>
                <a:spcPts val="1000"/>
              </a:spcBef>
              <a:buSzPts val="2800"/>
            </a:pPr>
            <a:r>
              <a:rPr lang="en-US" sz="2000" dirty="0"/>
              <a:t>H.L. v. </a:t>
            </a:r>
            <a:r>
              <a:rPr lang="en-US" sz="2000" dirty="0" err="1"/>
              <a:t>Downington</a:t>
            </a:r>
            <a:r>
              <a:rPr lang="en-US" sz="2000" dirty="0"/>
              <a:t> Area Sch. Dist., 624 Fed.Appx.64 (3rd Cir. 2015): “The issue was not what the IEP said or did not say for its own sake; the issue is whether there was evidence that a critical part of implementing the LRE mandate had been carried out . . .The failure to do so was a substantive shortcoming in the IEP.”</a:t>
            </a:r>
            <a:endParaRPr sz="2000" dirty="0"/>
          </a:p>
          <a:p>
            <a:pPr marL="393700">
              <a:lnSpc>
                <a:spcPct val="100000"/>
              </a:lnSpc>
              <a:spcBef>
                <a:spcPts val="1000"/>
              </a:spcBef>
              <a:buSzPts val="2800"/>
            </a:pPr>
            <a:r>
              <a:rPr lang="en-US" sz="2000" dirty="0"/>
              <a:t>Boilerplate language and lack of information significantly undermine a district’s position and has led to systemic findings: </a:t>
            </a:r>
            <a:endParaRPr sz="2000" dirty="0"/>
          </a:p>
          <a:p>
            <a:pPr marL="914400" lvl="1" indent="-361950" algn="l" rtl="0">
              <a:lnSpc>
                <a:spcPct val="100000"/>
              </a:lnSpc>
              <a:spcBef>
                <a:spcPts val="1000"/>
              </a:spcBef>
              <a:spcAft>
                <a:spcPts val="0"/>
              </a:spcAft>
              <a:buSzPts val="2100"/>
              <a:buFont typeface="Wingdings" panose="05000000000000000000" pitchFamily="2" charset="2"/>
              <a:buChar char="§"/>
            </a:pPr>
            <a:r>
              <a:rPr lang="en-US" sz="2000" dirty="0"/>
              <a:t>Yonkers (NY) Pub. </a:t>
            </a:r>
            <a:r>
              <a:rPr lang="en-US" sz="2000" dirty="0" err="1"/>
              <a:t>Schs</a:t>
            </a:r>
            <a:r>
              <a:rPr lang="en-US" sz="2000" dirty="0"/>
              <a:t>., 69 IDELR 18 (OCR 2016):  81 of 162 sampled IEPs provided same “boilerplate explanations”: “[student] requires special instruction in ... [an] environment with a smaller student-to-teacher ratio and minimal distractions in order to progress in achieving the learning standards.”; 100 out of 162 lacked documentation of attempted services in the regular education environment</a:t>
            </a:r>
            <a:endParaRPr sz="2000" dirty="0"/>
          </a:p>
          <a:p>
            <a:pPr marL="0" lvl="0" indent="0" algn="l" rtl="0">
              <a:lnSpc>
                <a:spcPct val="115000"/>
              </a:lnSpc>
              <a:spcBef>
                <a:spcPts val="1000"/>
              </a:spcBef>
              <a:spcAft>
                <a:spcPts val="100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4a209811f5_0_126"/>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b="0"/>
              <a:t>LRE &amp; FAPE</a:t>
            </a:r>
            <a:endParaRPr b="0"/>
          </a:p>
        </p:txBody>
      </p:sp>
      <p:sp>
        <p:nvSpPr>
          <p:cNvPr id="188" name="Google Shape;188;g34a209811f5_0_126"/>
          <p:cNvSpPr txBox="1">
            <a:spLocks noGrp="1"/>
          </p:cNvSpPr>
          <p:nvPr>
            <p:ph type="body" idx="1"/>
          </p:nvPr>
        </p:nvSpPr>
        <p:spPr>
          <a:xfrm>
            <a:off x="689112" y="1154099"/>
            <a:ext cx="108138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dirty="0">
                <a:solidFill>
                  <a:srgbClr val="1A1A1A"/>
                </a:solidFill>
              </a:rPr>
              <a:t>Do not lose sight of the obligation to provide FAPE: </a:t>
            </a:r>
            <a:endParaRPr sz="2300" dirty="0">
              <a:solidFill>
                <a:srgbClr val="1A1A1A"/>
              </a:solidFill>
            </a:endParaRPr>
          </a:p>
          <a:p>
            <a:pPr marL="381000">
              <a:lnSpc>
                <a:spcPct val="115000"/>
              </a:lnSpc>
              <a:spcBef>
                <a:spcPts val="1000"/>
              </a:spcBef>
              <a:buClr>
                <a:srgbClr val="1A1A1A"/>
              </a:buClr>
              <a:buSzPts val="3000"/>
            </a:pPr>
            <a:r>
              <a:rPr lang="en-US" sz="2300" dirty="0">
                <a:solidFill>
                  <a:srgbClr val="1A1A1A"/>
                </a:solidFill>
              </a:rPr>
              <a:t>Hartmann v. Loudoun County Bd. of Educ., 118 F.3d 996 (4th Cir. 1997): </a:t>
            </a:r>
            <a:endParaRPr sz="2300" dirty="0">
              <a:solidFill>
                <a:srgbClr val="1A1A1A"/>
              </a:solidFill>
            </a:endParaRPr>
          </a:p>
          <a:p>
            <a:pPr marL="914400" lvl="1" indent="-368300" algn="l" rtl="0">
              <a:lnSpc>
                <a:spcPct val="115000"/>
              </a:lnSpc>
              <a:spcBef>
                <a:spcPts val="0"/>
              </a:spcBef>
              <a:spcAft>
                <a:spcPts val="0"/>
              </a:spcAft>
              <a:buClr>
                <a:srgbClr val="1A1A1A"/>
              </a:buClr>
              <a:buSzPts val="2200"/>
              <a:buFont typeface="Wingdings" panose="05000000000000000000" pitchFamily="2" charset="2"/>
              <a:buChar char="§"/>
            </a:pPr>
            <a:r>
              <a:rPr lang="en-US" sz="2200" dirty="0">
                <a:solidFill>
                  <a:srgbClr val="1A1A1A"/>
                </a:solidFill>
              </a:rPr>
              <a:t>Student served in general education environment with “extensive” accommodations, aids and services </a:t>
            </a:r>
            <a:endParaRPr sz="2200" dirty="0">
              <a:solidFill>
                <a:srgbClr val="1A1A1A"/>
              </a:solidFill>
            </a:endParaRPr>
          </a:p>
          <a:p>
            <a:pPr marL="914400" lvl="1" indent="-368300" algn="l" rtl="0">
              <a:lnSpc>
                <a:spcPct val="115000"/>
              </a:lnSpc>
              <a:spcBef>
                <a:spcPts val="0"/>
              </a:spcBef>
              <a:spcAft>
                <a:spcPts val="0"/>
              </a:spcAft>
              <a:buClr>
                <a:srgbClr val="1A1A1A"/>
              </a:buClr>
              <a:buSzPts val="2200"/>
              <a:buFont typeface="Wingdings" panose="05000000000000000000" pitchFamily="2" charset="2"/>
              <a:buChar char="§"/>
            </a:pPr>
            <a:r>
              <a:rPr lang="en-US" sz="2200" dirty="0">
                <a:solidFill>
                  <a:srgbClr val="1A1A1A"/>
                </a:solidFill>
              </a:rPr>
              <a:t>Circuit court found "overwhelming" evidence that the student made minimal, if any, educational progress while attending the regular education placement.</a:t>
            </a:r>
            <a:endParaRPr sz="2200" dirty="0">
              <a:solidFill>
                <a:srgbClr val="1A1A1A"/>
              </a:solidFill>
            </a:endParaRPr>
          </a:p>
          <a:p>
            <a:pPr marL="914400" lvl="1" indent="-368300" algn="l" rtl="0">
              <a:lnSpc>
                <a:spcPct val="115000"/>
              </a:lnSpc>
              <a:spcBef>
                <a:spcPts val="0"/>
              </a:spcBef>
              <a:spcAft>
                <a:spcPts val="0"/>
              </a:spcAft>
              <a:buClr>
                <a:srgbClr val="1A1A1A"/>
              </a:buClr>
              <a:buSzPts val="2200"/>
              <a:buFont typeface="Wingdings" panose="05000000000000000000" pitchFamily="2" charset="2"/>
              <a:buChar char="§"/>
            </a:pPr>
            <a:r>
              <a:rPr lang="en-US" sz="2200" dirty="0">
                <a:solidFill>
                  <a:srgbClr val="1A1A1A"/>
                </a:solidFill>
              </a:rPr>
              <a:t>“The mainstreaming provision represents recognition of the value of having disabled children interact with non-handicapped students. The fact that the provision only creates a presumption, however, reflects a congressional judgment that receipt of such social benefits is ultimately a goal subordinate to the requirement that disabled children receive educational benefit.”</a:t>
            </a:r>
            <a:endParaRPr sz="2200" dirty="0">
              <a:solidFill>
                <a:srgbClr val="1A1A1A"/>
              </a:solidFill>
            </a:endParaRPr>
          </a:p>
          <a:p>
            <a:pPr marL="0" lvl="0" indent="0" algn="l" rtl="0">
              <a:spcBef>
                <a:spcPts val="100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4a209811f5_0_13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b="0"/>
              <a:t>LRE &amp; FAPE</a:t>
            </a:r>
            <a:endParaRPr b="0"/>
          </a:p>
        </p:txBody>
      </p:sp>
      <p:sp>
        <p:nvSpPr>
          <p:cNvPr id="194" name="Google Shape;194;g34a209811f5_0_131"/>
          <p:cNvSpPr txBox="1">
            <a:spLocks noGrp="1"/>
          </p:cNvSpPr>
          <p:nvPr>
            <p:ph type="body" idx="1"/>
          </p:nvPr>
        </p:nvSpPr>
        <p:spPr>
          <a:xfrm>
            <a:off x="689112" y="1127049"/>
            <a:ext cx="10813800" cy="435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US" b="1" dirty="0"/>
              <a:t>Where to start?   Individualized Determination </a:t>
            </a:r>
            <a:endParaRPr b="1" dirty="0"/>
          </a:p>
          <a:p>
            <a:pPr marL="0" lvl="0" indent="0" algn="l" rtl="0">
              <a:lnSpc>
                <a:spcPct val="115000"/>
              </a:lnSpc>
              <a:spcBef>
                <a:spcPts val="1000"/>
              </a:spcBef>
              <a:spcAft>
                <a:spcPts val="0"/>
              </a:spcAft>
              <a:buClr>
                <a:schemeClr val="dk1"/>
              </a:buClr>
              <a:buSzPts val="1100"/>
              <a:buFont typeface="Arial"/>
              <a:buNone/>
            </a:pPr>
            <a:r>
              <a:rPr lang="en-US" dirty="0"/>
              <a:t>A student need not start in the regular education classroom if that placement would not reasonably provide the student with FAPE</a:t>
            </a:r>
            <a:endParaRPr dirty="0"/>
          </a:p>
          <a:p>
            <a:pPr marL="457200" lvl="0" indent="-374650" algn="l" rtl="0">
              <a:lnSpc>
                <a:spcPct val="115000"/>
              </a:lnSpc>
              <a:spcBef>
                <a:spcPts val="1000"/>
              </a:spcBef>
              <a:spcAft>
                <a:spcPts val="0"/>
              </a:spcAft>
              <a:buSzPts val="2300"/>
              <a:buChar char="•"/>
            </a:pPr>
            <a:r>
              <a:rPr lang="en-US" dirty="0"/>
              <a:t>“There is no requirement that a disabled student first must fail in the regular classroom before a more restrictive placement can be considered.” Letter to </a:t>
            </a:r>
            <a:r>
              <a:rPr lang="en-US" dirty="0" err="1"/>
              <a:t>Estavan</a:t>
            </a:r>
            <a:r>
              <a:rPr lang="en-US" dirty="0"/>
              <a:t>, 25 IDELR 1211 (OSEP, 1997).</a:t>
            </a:r>
            <a:endParaRPr dirty="0"/>
          </a:p>
          <a:p>
            <a:pPr marL="0" lvl="0" indent="0" algn="l" rtl="0">
              <a:lnSpc>
                <a:spcPct val="115000"/>
              </a:lnSpc>
              <a:spcBef>
                <a:spcPts val="1000"/>
              </a:spcBef>
              <a:spcAft>
                <a:spcPts val="0"/>
              </a:spcAft>
              <a:buClr>
                <a:schemeClr val="dk1"/>
              </a:buClr>
              <a:buSzPts val="1100"/>
              <a:buFont typeface="Arial"/>
              <a:buNone/>
            </a:pPr>
            <a:r>
              <a:rPr lang="en-US" dirty="0"/>
              <a:t>However, if is was reasonable to first try to meet the student’s needs in the general education setting the fact that those attempts end up being unsuccessful does not mean the district denied the student FAPE</a:t>
            </a:r>
            <a:endParaRPr dirty="0"/>
          </a:p>
          <a:p>
            <a:pPr marL="457200" lvl="0" indent="-374650" algn="l" rtl="0">
              <a:lnSpc>
                <a:spcPct val="115000"/>
              </a:lnSpc>
              <a:spcBef>
                <a:spcPts val="1000"/>
              </a:spcBef>
              <a:spcAft>
                <a:spcPts val="0"/>
              </a:spcAft>
              <a:buSzPts val="2300"/>
              <a:buChar char="•"/>
            </a:pPr>
            <a:r>
              <a:rPr lang="en-US" dirty="0"/>
              <a:t>“Snapshot rule”: Requires IEPs be judged based on what was objectively reasonable at the time. It will not be judged based on hindsight </a:t>
            </a:r>
            <a:endParaRPr dirty="0"/>
          </a:p>
          <a:p>
            <a:pPr lvl="1" algn="l" rtl="0">
              <a:lnSpc>
                <a:spcPct val="115000"/>
              </a:lnSpc>
              <a:spcBef>
                <a:spcPts val="1000"/>
              </a:spcBef>
              <a:spcAft>
                <a:spcPts val="1000"/>
              </a:spcAft>
              <a:buSzPts val="1800"/>
              <a:buFont typeface="Wingdings" panose="05000000000000000000" pitchFamily="2" charset="2"/>
              <a:buChar char="§"/>
            </a:pPr>
            <a:r>
              <a:rPr lang="en-US" dirty="0"/>
              <a:t>K.E. v. Independent Sch. Dist. No. 15, 647 F.3d 795 (8th Cir. 2011)</a:t>
            </a:r>
            <a:endParaRPr b="1" dirty="0">
              <a:solidFill>
                <a:srgbClr val="1A1A1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4a209811f5_0_136"/>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b="0">
                <a:latin typeface="Raleway"/>
                <a:ea typeface="Raleway"/>
                <a:cs typeface="Raleway"/>
                <a:sym typeface="Raleway"/>
              </a:rPr>
              <a:t>Permissible Considerations</a:t>
            </a:r>
            <a:endParaRPr b="0"/>
          </a:p>
        </p:txBody>
      </p:sp>
      <p:sp>
        <p:nvSpPr>
          <p:cNvPr id="200" name="Google Shape;200;g34a209811f5_0_136"/>
          <p:cNvSpPr txBox="1">
            <a:spLocks noGrp="1"/>
          </p:cNvSpPr>
          <p:nvPr>
            <p:ph type="body" idx="1"/>
          </p:nvPr>
        </p:nvSpPr>
        <p:spPr>
          <a:xfrm>
            <a:off x="470748" y="1044400"/>
            <a:ext cx="10813800" cy="4351200"/>
          </a:xfrm>
          <a:prstGeom prst="rect">
            <a:avLst/>
          </a:prstGeom>
        </p:spPr>
        <p:txBody>
          <a:bodyPr spcFirstLastPara="1" wrap="square" lIns="91425" tIns="45700" rIns="91425" bIns="45700" anchor="t" anchorCtr="0">
            <a:noAutofit/>
          </a:bodyPr>
          <a:lstStyle/>
          <a:p>
            <a:pPr marL="425450">
              <a:lnSpc>
                <a:spcPct val="115000"/>
              </a:lnSpc>
              <a:buClr>
                <a:srgbClr val="1A1A1A"/>
              </a:buClr>
              <a:buSzPts val="2300"/>
            </a:pPr>
            <a:r>
              <a:rPr lang="en-US" sz="2300" dirty="0">
                <a:solidFill>
                  <a:srgbClr val="1A1A1A"/>
                </a:solidFill>
              </a:rPr>
              <a:t>Benefit to student</a:t>
            </a:r>
            <a:endParaRPr sz="2300" dirty="0">
              <a:solidFill>
                <a:srgbClr val="1A1A1A"/>
              </a:solidFill>
            </a:endParaRPr>
          </a:p>
          <a:p>
            <a:pPr marL="882650" lvl="1" algn="l" rtl="0">
              <a:lnSpc>
                <a:spcPct val="115000"/>
              </a:lnSpc>
              <a:spcBef>
                <a:spcPts val="1000"/>
              </a:spcBef>
              <a:spcAft>
                <a:spcPts val="0"/>
              </a:spcAft>
              <a:buClr>
                <a:srgbClr val="1A1A1A"/>
              </a:buClr>
              <a:buSzPts val="2300"/>
              <a:buFont typeface="Wingdings" panose="05000000000000000000" pitchFamily="2" charset="2"/>
              <a:buChar char="§"/>
            </a:pPr>
            <a:r>
              <a:rPr lang="en-US" sz="2300" dirty="0">
                <a:solidFill>
                  <a:srgbClr val="1A1A1A"/>
                </a:solidFill>
              </a:rPr>
              <a:t>Educational benefits are considered both academic and nonacademic in nature: social development, self-care, increased self esteem, language development, role modeling</a:t>
            </a:r>
          </a:p>
          <a:p>
            <a:pPr marL="1358900" lvl="2">
              <a:lnSpc>
                <a:spcPct val="115000"/>
              </a:lnSpc>
              <a:spcBef>
                <a:spcPts val="0"/>
              </a:spcBef>
              <a:buClr>
                <a:srgbClr val="1A1A1A"/>
              </a:buClr>
              <a:buSzPts val="2000"/>
              <a:buFont typeface="Wingdings" panose="05000000000000000000" pitchFamily="2" charset="2"/>
              <a:buChar char="§"/>
            </a:pPr>
            <a:r>
              <a:rPr lang="en-US" sz="1800" dirty="0">
                <a:solidFill>
                  <a:srgbClr val="1A1A1A"/>
                </a:solidFill>
              </a:rPr>
              <a:t>Solorio v. Clovis Unified Sch. Dist., </a:t>
            </a:r>
            <a:r>
              <a:rPr lang="en-US" sz="1800" dirty="0">
                <a:solidFill>
                  <a:srgbClr val="1F1F1F"/>
                </a:solidFill>
                <a:highlight>
                  <a:schemeClr val="lt1"/>
                </a:highlight>
              </a:rPr>
              <a:t>No. 17-16625 (</a:t>
            </a:r>
            <a:r>
              <a:rPr lang="en-US" sz="1800" dirty="0">
                <a:solidFill>
                  <a:srgbClr val="1A1A1A"/>
                </a:solidFill>
              </a:rPr>
              <a:t>9th Cir. 2019): The individual circumstances of the student need to be considered when determining how much weight to give these considerations</a:t>
            </a:r>
          </a:p>
          <a:p>
            <a:pPr marL="425450">
              <a:lnSpc>
                <a:spcPct val="115000"/>
              </a:lnSpc>
              <a:spcBef>
                <a:spcPts val="1000"/>
              </a:spcBef>
              <a:buClr>
                <a:srgbClr val="1A1A1A"/>
              </a:buClr>
              <a:buSzPts val="2300"/>
            </a:pPr>
            <a:r>
              <a:rPr lang="en-US" sz="2300" dirty="0">
                <a:solidFill>
                  <a:srgbClr val="1A1A1A"/>
                </a:solidFill>
              </a:rPr>
              <a:t>Impact on other students </a:t>
            </a:r>
            <a:endParaRPr sz="2300" dirty="0">
              <a:solidFill>
                <a:srgbClr val="1A1A1A"/>
              </a:solidFill>
            </a:endParaRPr>
          </a:p>
          <a:p>
            <a:pPr marL="882650" lvl="1" algn="l" rtl="0">
              <a:lnSpc>
                <a:spcPct val="115000"/>
              </a:lnSpc>
              <a:spcBef>
                <a:spcPts val="1000"/>
              </a:spcBef>
              <a:spcAft>
                <a:spcPts val="0"/>
              </a:spcAft>
              <a:buClr>
                <a:srgbClr val="1A1A1A"/>
              </a:buClr>
              <a:buSzPts val="2300"/>
              <a:buFont typeface="Wingdings" panose="05000000000000000000" pitchFamily="2" charset="2"/>
              <a:buChar char="§"/>
            </a:pPr>
            <a:r>
              <a:rPr lang="en-US" sz="2300" dirty="0">
                <a:solidFill>
                  <a:srgbClr val="1A1A1A"/>
                </a:solidFill>
              </a:rPr>
              <a:t>Interference with learning of others </a:t>
            </a:r>
            <a:endParaRPr sz="2300" dirty="0">
              <a:solidFill>
                <a:srgbClr val="1A1A1A"/>
              </a:solidFill>
            </a:endParaRPr>
          </a:p>
          <a:p>
            <a:pPr marL="1358900" lvl="2" algn="l" rtl="0">
              <a:lnSpc>
                <a:spcPct val="115000"/>
              </a:lnSpc>
              <a:spcBef>
                <a:spcPts val="0"/>
              </a:spcBef>
              <a:spcAft>
                <a:spcPts val="0"/>
              </a:spcAft>
              <a:buClr>
                <a:srgbClr val="1A1A1A"/>
              </a:buClr>
              <a:buSzPts val="2000"/>
              <a:buFont typeface="Wingdings" panose="05000000000000000000" pitchFamily="2" charset="2"/>
              <a:buChar char="§"/>
            </a:pPr>
            <a:r>
              <a:rPr lang="en-US" sz="1800" dirty="0">
                <a:solidFill>
                  <a:srgbClr val="1A1A1A"/>
                </a:solidFill>
              </a:rPr>
              <a:t>Significant time and attention  </a:t>
            </a:r>
            <a:endParaRPr sz="1800" dirty="0">
              <a:solidFill>
                <a:srgbClr val="1A1A1A"/>
              </a:solidFill>
            </a:endParaRPr>
          </a:p>
          <a:p>
            <a:pPr marL="1358900" lvl="2" algn="l" rtl="0">
              <a:lnSpc>
                <a:spcPct val="115000"/>
              </a:lnSpc>
              <a:spcBef>
                <a:spcPts val="0"/>
              </a:spcBef>
              <a:spcAft>
                <a:spcPts val="0"/>
              </a:spcAft>
              <a:buClr>
                <a:srgbClr val="1A1A1A"/>
              </a:buClr>
              <a:buSzPts val="2000"/>
              <a:buFont typeface="Wingdings" panose="05000000000000000000" pitchFamily="2" charset="2"/>
              <a:buChar char="§"/>
            </a:pPr>
            <a:r>
              <a:rPr lang="en-US" sz="1800" dirty="0">
                <a:solidFill>
                  <a:srgbClr val="1A1A1A"/>
                </a:solidFill>
              </a:rPr>
              <a:t>Disruptive behavior </a:t>
            </a:r>
            <a:endParaRPr sz="1800" dirty="0">
              <a:solidFill>
                <a:srgbClr val="1A1A1A"/>
              </a:solidFill>
            </a:endParaRPr>
          </a:p>
          <a:p>
            <a:pPr marL="882650" lvl="1" algn="l" rtl="0">
              <a:lnSpc>
                <a:spcPct val="115000"/>
              </a:lnSpc>
              <a:spcBef>
                <a:spcPts val="375"/>
              </a:spcBef>
              <a:spcAft>
                <a:spcPts val="0"/>
              </a:spcAft>
              <a:buClr>
                <a:srgbClr val="1A1A1A"/>
              </a:buClr>
              <a:buSzPts val="2300"/>
              <a:buFont typeface="Wingdings" panose="05000000000000000000" pitchFamily="2" charset="2"/>
              <a:buChar char="§"/>
            </a:pPr>
            <a:r>
              <a:rPr lang="en-US" sz="2300" dirty="0">
                <a:solidFill>
                  <a:srgbClr val="1A1A1A"/>
                </a:solidFill>
              </a:rPr>
              <a:t>Engages in dangerous conduct</a:t>
            </a:r>
            <a:r>
              <a:rPr lang="en-US" sz="2300" dirty="0">
                <a:solidFill>
                  <a:srgbClr val="1A1A1A"/>
                </a:solidFill>
                <a:latin typeface="Lato"/>
                <a:ea typeface="Lato"/>
                <a:cs typeface="Lato"/>
                <a:sym typeface="Lato"/>
              </a:rPr>
              <a: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4a209811f5_0_14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b="0"/>
              <a:t>Impermissible Considerations</a:t>
            </a:r>
            <a:endParaRPr b="0"/>
          </a:p>
        </p:txBody>
      </p:sp>
      <p:sp>
        <p:nvSpPr>
          <p:cNvPr id="206" name="Google Shape;206;g34a209811f5_0_141"/>
          <p:cNvSpPr txBox="1">
            <a:spLocks noGrp="1"/>
          </p:cNvSpPr>
          <p:nvPr>
            <p:ph type="body" idx="1"/>
          </p:nvPr>
        </p:nvSpPr>
        <p:spPr>
          <a:xfrm>
            <a:off x="620873" y="1201192"/>
            <a:ext cx="10813800" cy="4351200"/>
          </a:xfrm>
          <a:prstGeom prst="rect">
            <a:avLst/>
          </a:prstGeom>
        </p:spPr>
        <p:txBody>
          <a:bodyPr spcFirstLastPara="1" wrap="square" lIns="91425" tIns="45700" rIns="91425" bIns="45700" anchor="t" anchorCtr="0">
            <a:noAutofit/>
          </a:bodyPr>
          <a:lstStyle/>
          <a:p>
            <a:pPr marL="412750">
              <a:lnSpc>
                <a:spcPct val="115000"/>
              </a:lnSpc>
              <a:buSzPts val="2500"/>
            </a:pPr>
            <a:r>
              <a:rPr lang="en-US" sz="2400" dirty="0"/>
              <a:t>Administrative concerns: lack of adequately trained staff, configuration of delivery system, availability of services and space, administrative convenience </a:t>
            </a:r>
            <a:endParaRPr sz="2400" dirty="0"/>
          </a:p>
          <a:p>
            <a:pPr marL="914400" lvl="1" indent="-361950" algn="l" rtl="0">
              <a:lnSpc>
                <a:spcPct val="115000"/>
              </a:lnSpc>
              <a:spcBef>
                <a:spcPts val="0"/>
              </a:spcBef>
              <a:spcAft>
                <a:spcPts val="0"/>
              </a:spcAft>
              <a:buSzPts val="2100"/>
              <a:buFont typeface="Wingdings" panose="05000000000000000000" pitchFamily="2" charset="2"/>
              <a:buChar char="§"/>
            </a:pPr>
            <a:r>
              <a:rPr lang="en-US" sz="2100" dirty="0"/>
              <a:t>Washoe County Sch. Dist., 115 LRP 3790 (SEA N 2015): changed services from being provided in co-taught setting to special education classroom to conform with new master schedule</a:t>
            </a:r>
            <a:endParaRPr sz="2100" dirty="0"/>
          </a:p>
          <a:p>
            <a:pPr marL="914400" lvl="1" indent="-361950" algn="l" rtl="0">
              <a:lnSpc>
                <a:spcPct val="115000"/>
              </a:lnSpc>
              <a:spcBef>
                <a:spcPts val="0"/>
              </a:spcBef>
              <a:spcAft>
                <a:spcPts val="0"/>
              </a:spcAft>
              <a:buSzPts val="2100"/>
              <a:buFont typeface="Wingdings" panose="05000000000000000000" pitchFamily="2" charset="2"/>
              <a:buChar char="§"/>
            </a:pPr>
            <a:r>
              <a:rPr lang="en-US" sz="2100" dirty="0"/>
              <a:t>Portland Sch. Dist. 1J (SEA OR 2022): student placed on home instruction due to inability to hire school nurse</a:t>
            </a:r>
            <a:endParaRPr sz="2100" dirty="0"/>
          </a:p>
          <a:p>
            <a:pPr marL="457200" lvl="0" indent="-387350" algn="l" rtl="0">
              <a:lnSpc>
                <a:spcPct val="115000"/>
              </a:lnSpc>
              <a:spcBef>
                <a:spcPts val="1000"/>
              </a:spcBef>
              <a:spcAft>
                <a:spcPts val="0"/>
              </a:spcAft>
              <a:buSzPts val="2500"/>
              <a:buChar char="•"/>
            </a:pPr>
            <a:r>
              <a:rPr lang="en-US" sz="2400" dirty="0"/>
              <a:t>Category or Severity of Disability </a:t>
            </a:r>
            <a:endParaRPr sz="2400" dirty="0"/>
          </a:p>
          <a:p>
            <a:pPr marL="914400" lvl="0" indent="-342900" algn="l" rtl="0">
              <a:lnSpc>
                <a:spcPct val="115000"/>
              </a:lnSpc>
              <a:spcBef>
                <a:spcPts val="1000"/>
              </a:spcBef>
              <a:spcAft>
                <a:spcPts val="0"/>
              </a:spcAft>
              <a:buSzPts val="1800"/>
              <a:buFont typeface="Wingdings" panose="05000000000000000000" pitchFamily="2" charset="2"/>
              <a:buChar char="§"/>
            </a:pPr>
            <a:r>
              <a:rPr lang="en-US" dirty="0"/>
              <a:t>Letter to </a:t>
            </a:r>
            <a:r>
              <a:rPr lang="en-US" dirty="0" err="1"/>
              <a:t>Autin</a:t>
            </a:r>
            <a:r>
              <a:rPr lang="en-US" dirty="0"/>
              <a:t>, 58 IDELR 51 (OSERS 2012): establishment of “school for students with autism” </a:t>
            </a:r>
            <a:endParaRPr dirty="0"/>
          </a:p>
          <a:p>
            <a:pPr marL="457200" lvl="0" indent="0" algn="l" rtl="0">
              <a:spcBef>
                <a:spcPts val="750"/>
              </a:spcBef>
              <a:spcAft>
                <a:spcPts val="0"/>
              </a:spcAft>
              <a:buClr>
                <a:schemeClr val="dk1"/>
              </a:buClr>
              <a:buSzPts val="1100"/>
              <a:buFont typeface="Arial"/>
              <a:buNone/>
            </a:pPr>
            <a:endParaRPr dirty="0"/>
          </a:p>
          <a:p>
            <a:pPr marL="0" lvl="0" indent="0" algn="l" rtl="0">
              <a:spcBef>
                <a:spcPts val="750"/>
              </a:spcBef>
              <a:spcAft>
                <a:spcPts val="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4a209811f5_0_14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sz="3800" b="0"/>
              <a:t>Key LRE Questions to Consider </a:t>
            </a:r>
            <a:endParaRPr b="0"/>
          </a:p>
        </p:txBody>
      </p:sp>
      <p:sp>
        <p:nvSpPr>
          <p:cNvPr id="212" name="Google Shape;212;g34a209811f5_0_146"/>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lnSpcReduction="10000"/>
          </a:bodyPr>
          <a:lstStyle/>
          <a:p>
            <a:pPr marL="419100" indent="-342900">
              <a:lnSpc>
                <a:spcPct val="100000"/>
              </a:lnSpc>
              <a:spcBef>
                <a:spcPts val="0"/>
              </a:spcBef>
              <a:buSzPts val="2400"/>
            </a:pPr>
            <a:r>
              <a:rPr lang="en-US" sz="2400" dirty="0"/>
              <a:t>What specific needs can and cannot be met in the general education environment? </a:t>
            </a:r>
            <a:endParaRPr sz="2400" dirty="0"/>
          </a:p>
          <a:p>
            <a:pPr indent="0">
              <a:lnSpc>
                <a:spcPct val="100000"/>
              </a:lnSpc>
              <a:spcBef>
                <a:spcPts val="400"/>
              </a:spcBef>
              <a:buSzPts val="1100"/>
              <a:buNone/>
            </a:pPr>
            <a:endParaRPr sz="2400" dirty="0"/>
          </a:p>
          <a:p>
            <a:pPr marL="419100" indent="-342900">
              <a:lnSpc>
                <a:spcPct val="100000"/>
              </a:lnSpc>
              <a:spcBef>
                <a:spcPts val="400"/>
              </a:spcBef>
              <a:buSzPts val="2400"/>
            </a:pPr>
            <a:r>
              <a:rPr lang="en-US" sz="2400" dirty="0"/>
              <a:t>What data supports the decision for a more restrictive or less restrictive environment?</a:t>
            </a:r>
            <a:endParaRPr sz="2400" dirty="0"/>
          </a:p>
          <a:p>
            <a:pPr indent="0">
              <a:lnSpc>
                <a:spcPct val="100000"/>
              </a:lnSpc>
              <a:spcBef>
                <a:spcPts val="0"/>
              </a:spcBef>
              <a:buSzPts val="1100"/>
              <a:buNone/>
            </a:pPr>
            <a:endParaRPr sz="2400" dirty="0"/>
          </a:p>
          <a:p>
            <a:pPr marL="419100" indent="-342900">
              <a:lnSpc>
                <a:spcPct val="100000"/>
              </a:lnSpc>
              <a:spcBef>
                <a:spcPts val="0"/>
              </a:spcBef>
              <a:buSzPts val="2400"/>
            </a:pPr>
            <a:r>
              <a:rPr lang="en-US" sz="2400" dirty="0"/>
              <a:t>Have all potential supplementary aids/services within the general education setting been thoroughly explored? </a:t>
            </a:r>
            <a:endParaRPr sz="2400" dirty="0"/>
          </a:p>
          <a:p>
            <a:pPr marL="800100" indent="-342900">
              <a:lnSpc>
                <a:spcPct val="100000"/>
              </a:lnSpc>
              <a:spcBef>
                <a:spcPts val="0"/>
              </a:spcBef>
              <a:buSzPts val="1100"/>
            </a:pPr>
            <a:endParaRPr sz="2400" dirty="0"/>
          </a:p>
          <a:p>
            <a:pPr marL="419100" indent="-342900">
              <a:lnSpc>
                <a:spcPct val="100000"/>
              </a:lnSpc>
              <a:spcBef>
                <a:spcPts val="0"/>
              </a:spcBef>
              <a:buSzPts val="2400"/>
            </a:pPr>
            <a:r>
              <a:rPr lang="en-US" sz="2400" dirty="0"/>
              <a:t>What strategies will be put in place to facilitate a smooth transition back to general education, if appropriate? </a:t>
            </a:r>
            <a:endParaRPr sz="2400" dirty="0"/>
          </a:p>
          <a:p>
            <a:pPr marL="800100" indent="-342900">
              <a:lnSpc>
                <a:spcPct val="100000"/>
              </a:lnSpc>
              <a:spcBef>
                <a:spcPts val="0"/>
              </a:spcBef>
              <a:buSzPts val="1100"/>
            </a:pPr>
            <a:endParaRPr sz="2400" dirty="0"/>
          </a:p>
          <a:p>
            <a:pPr marL="419100" indent="-342900">
              <a:lnSpc>
                <a:spcPct val="100000"/>
              </a:lnSpc>
              <a:spcBef>
                <a:spcPts val="0"/>
              </a:spcBef>
              <a:buSzPts val="2400"/>
            </a:pPr>
            <a:r>
              <a:rPr lang="en-US" sz="2400" dirty="0"/>
              <a:t>How will progress be monitored in the chosen setting? </a:t>
            </a:r>
            <a:endParaRPr sz="2400" dirty="0"/>
          </a:p>
          <a:p>
            <a:pPr marL="0" lvl="0" indent="0" algn="l" rtl="0">
              <a:spcBef>
                <a:spcPts val="75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4a55816fe6_0_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3700" b="0"/>
              <a:t>What are the benefits of LRE?</a:t>
            </a:r>
            <a:endParaRPr b="0"/>
          </a:p>
        </p:txBody>
      </p:sp>
      <p:sp>
        <p:nvSpPr>
          <p:cNvPr id="218" name="Google Shape;218;g34a55816fe6_0_0"/>
          <p:cNvSpPr txBox="1">
            <a:spLocks noGrp="1"/>
          </p:cNvSpPr>
          <p:nvPr>
            <p:ph type="body" idx="1"/>
          </p:nvPr>
        </p:nvSpPr>
        <p:spPr>
          <a:xfrm>
            <a:off x="4564158" y="380250"/>
            <a:ext cx="7017300" cy="59064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400" dirty="0">
                <a:solidFill>
                  <a:srgbClr val="1A1A1A"/>
                </a:solidFill>
                <a:highlight>
                  <a:schemeClr val="lt1"/>
                </a:highlight>
              </a:rPr>
              <a:t>There are several ways in which LRE may benefit children with special needs:</a:t>
            </a:r>
            <a:endParaRPr sz="2400" dirty="0">
              <a:solidFill>
                <a:srgbClr val="1A1A1A"/>
              </a:solidFill>
              <a:highlight>
                <a:schemeClr val="lt1"/>
              </a:highlight>
            </a:endParaRPr>
          </a:p>
          <a:p>
            <a:pPr marL="647700" lvl="0" indent="-400050" algn="l" rtl="0">
              <a:lnSpc>
                <a:spcPct val="100000"/>
              </a:lnSpc>
              <a:spcBef>
                <a:spcPts val="1900"/>
              </a:spcBef>
              <a:spcAft>
                <a:spcPts val="0"/>
              </a:spcAft>
              <a:buClr>
                <a:srgbClr val="1A1A1A"/>
              </a:buClr>
              <a:buSzPts val="2700"/>
              <a:buAutoNum type="arabicPeriod"/>
            </a:pPr>
            <a:r>
              <a:rPr lang="en-US" sz="2400" dirty="0">
                <a:solidFill>
                  <a:srgbClr val="1A1A1A"/>
                </a:solidFill>
                <a:highlight>
                  <a:schemeClr val="lt1"/>
                </a:highlight>
              </a:rPr>
              <a:t>Access to a broader range of educational opportunities</a:t>
            </a:r>
            <a:endParaRPr sz="2400" dirty="0">
              <a:solidFill>
                <a:srgbClr val="1A1A1A"/>
              </a:solidFill>
              <a:highlight>
                <a:schemeClr val="lt1"/>
              </a:highlight>
            </a:endParaRPr>
          </a:p>
          <a:p>
            <a:pPr marL="971550" lvl="0" indent="-514350" algn="l" rtl="0">
              <a:lnSpc>
                <a:spcPct val="100000"/>
              </a:lnSpc>
              <a:spcBef>
                <a:spcPts val="0"/>
              </a:spcBef>
              <a:spcAft>
                <a:spcPts val="0"/>
              </a:spcAft>
              <a:buClr>
                <a:schemeClr val="dk1"/>
              </a:buClr>
              <a:buSzPts val="1100"/>
              <a:buFont typeface="+mj-lt"/>
              <a:buAutoNum type="arabicPeriod"/>
            </a:pPr>
            <a:endParaRPr sz="2400" dirty="0">
              <a:solidFill>
                <a:srgbClr val="1A1A1A"/>
              </a:solidFill>
              <a:highlight>
                <a:schemeClr val="lt1"/>
              </a:highlight>
            </a:endParaRPr>
          </a:p>
          <a:p>
            <a:pPr marL="647700" lvl="0" indent="-400050" algn="l" rtl="0">
              <a:lnSpc>
                <a:spcPct val="100000"/>
              </a:lnSpc>
              <a:spcBef>
                <a:spcPts val="0"/>
              </a:spcBef>
              <a:spcAft>
                <a:spcPts val="0"/>
              </a:spcAft>
              <a:buClr>
                <a:srgbClr val="1A1A1A"/>
              </a:buClr>
              <a:buSzPts val="2700"/>
              <a:buAutoNum type="arabicPeriod"/>
            </a:pPr>
            <a:r>
              <a:rPr lang="en-US" sz="2400" dirty="0">
                <a:solidFill>
                  <a:srgbClr val="1A1A1A"/>
                </a:solidFill>
                <a:highlight>
                  <a:schemeClr val="lt1"/>
                </a:highlight>
              </a:rPr>
              <a:t>Improved social skills and relationships</a:t>
            </a:r>
            <a:endParaRPr sz="2400" dirty="0">
              <a:solidFill>
                <a:srgbClr val="1A1A1A"/>
              </a:solidFill>
              <a:highlight>
                <a:schemeClr val="lt1"/>
              </a:highlight>
            </a:endParaRPr>
          </a:p>
          <a:p>
            <a:pPr marL="971550" lvl="0" indent="-514350" algn="l" rtl="0">
              <a:lnSpc>
                <a:spcPct val="100000"/>
              </a:lnSpc>
              <a:spcBef>
                <a:spcPts val="0"/>
              </a:spcBef>
              <a:spcAft>
                <a:spcPts val="0"/>
              </a:spcAft>
              <a:buClr>
                <a:schemeClr val="dk1"/>
              </a:buClr>
              <a:buSzPts val="1100"/>
              <a:buFont typeface="+mj-lt"/>
              <a:buAutoNum type="arabicPeriod"/>
            </a:pPr>
            <a:endParaRPr sz="2400" dirty="0">
              <a:solidFill>
                <a:srgbClr val="1A1A1A"/>
              </a:solidFill>
              <a:highlight>
                <a:schemeClr val="lt1"/>
              </a:highlight>
            </a:endParaRPr>
          </a:p>
          <a:p>
            <a:pPr marL="647700" lvl="0" indent="-400050" algn="l" rtl="0">
              <a:lnSpc>
                <a:spcPct val="100000"/>
              </a:lnSpc>
              <a:spcBef>
                <a:spcPts val="0"/>
              </a:spcBef>
              <a:spcAft>
                <a:spcPts val="0"/>
              </a:spcAft>
              <a:buClr>
                <a:srgbClr val="1A1A1A"/>
              </a:buClr>
              <a:buSzPts val="2700"/>
              <a:buAutoNum type="arabicPeriod"/>
            </a:pPr>
            <a:r>
              <a:rPr lang="en-US" sz="2400" dirty="0">
                <a:solidFill>
                  <a:srgbClr val="1A1A1A"/>
                </a:solidFill>
                <a:highlight>
                  <a:schemeClr val="lt1"/>
                </a:highlight>
              </a:rPr>
              <a:t>Increased independence and autonomy</a:t>
            </a:r>
            <a:endParaRPr sz="2400" dirty="0">
              <a:solidFill>
                <a:srgbClr val="1A1A1A"/>
              </a:solidFill>
              <a:highlight>
                <a:schemeClr val="lt1"/>
              </a:highlight>
            </a:endParaRPr>
          </a:p>
          <a:p>
            <a:pPr marL="971550" lvl="0" indent="-514350" algn="l" rtl="0">
              <a:lnSpc>
                <a:spcPct val="100000"/>
              </a:lnSpc>
              <a:spcBef>
                <a:spcPts val="0"/>
              </a:spcBef>
              <a:spcAft>
                <a:spcPts val="0"/>
              </a:spcAft>
              <a:buClr>
                <a:schemeClr val="dk1"/>
              </a:buClr>
              <a:buSzPts val="1100"/>
              <a:buFont typeface="+mj-lt"/>
              <a:buAutoNum type="arabicPeriod"/>
            </a:pPr>
            <a:endParaRPr sz="2400" dirty="0">
              <a:solidFill>
                <a:srgbClr val="1A1A1A"/>
              </a:solidFill>
              <a:highlight>
                <a:schemeClr val="lt1"/>
              </a:highlight>
            </a:endParaRPr>
          </a:p>
          <a:p>
            <a:pPr marL="647700" lvl="0" indent="-400050" algn="l" rtl="0">
              <a:lnSpc>
                <a:spcPct val="100000"/>
              </a:lnSpc>
              <a:spcBef>
                <a:spcPts val="0"/>
              </a:spcBef>
              <a:spcAft>
                <a:spcPts val="0"/>
              </a:spcAft>
              <a:buClr>
                <a:srgbClr val="1A1A1A"/>
              </a:buClr>
              <a:buSzPts val="2700"/>
              <a:buAutoNum type="arabicPeriod"/>
            </a:pPr>
            <a:r>
              <a:rPr lang="en-US" sz="2400" dirty="0">
                <a:solidFill>
                  <a:srgbClr val="1A1A1A"/>
                </a:solidFill>
                <a:highlight>
                  <a:schemeClr val="lt1"/>
                </a:highlight>
              </a:rPr>
              <a:t>Greater access to extracurricular activities</a:t>
            </a:r>
            <a:endParaRPr sz="2400" dirty="0">
              <a:solidFill>
                <a:srgbClr val="1A1A1A"/>
              </a:solidFill>
              <a:highlight>
                <a:schemeClr val="lt1"/>
              </a:highlight>
            </a:endParaRPr>
          </a:p>
          <a:p>
            <a:pPr marL="971550" lvl="0" indent="-514350" algn="l" rtl="0">
              <a:lnSpc>
                <a:spcPct val="100000"/>
              </a:lnSpc>
              <a:spcBef>
                <a:spcPts val="0"/>
              </a:spcBef>
              <a:spcAft>
                <a:spcPts val="0"/>
              </a:spcAft>
              <a:buClr>
                <a:schemeClr val="dk1"/>
              </a:buClr>
              <a:buSzPts val="1100"/>
              <a:buFont typeface="+mj-lt"/>
              <a:buAutoNum type="arabicPeriod"/>
            </a:pPr>
            <a:endParaRPr sz="2400" dirty="0">
              <a:solidFill>
                <a:srgbClr val="1A1A1A"/>
              </a:solidFill>
              <a:highlight>
                <a:schemeClr val="lt1"/>
              </a:highlight>
            </a:endParaRPr>
          </a:p>
          <a:p>
            <a:pPr marL="647700" lvl="0" indent="-400050" algn="l" rtl="0">
              <a:lnSpc>
                <a:spcPct val="100000"/>
              </a:lnSpc>
              <a:spcBef>
                <a:spcPts val="0"/>
              </a:spcBef>
              <a:spcAft>
                <a:spcPts val="0"/>
              </a:spcAft>
              <a:buClr>
                <a:srgbClr val="1A1A1A"/>
              </a:buClr>
              <a:buSzPts val="2700"/>
              <a:buAutoNum type="arabicPeriod"/>
            </a:pPr>
            <a:r>
              <a:rPr lang="en-US" sz="2400" dirty="0">
                <a:solidFill>
                  <a:srgbClr val="1A1A1A"/>
                </a:solidFill>
                <a:highlight>
                  <a:schemeClr val="lt1"/>
                </a:highlight>
              </a:rPr>
              <a:t>Improved self-esteem and confidence</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1100"/>
              <a:buFont typeface="Arial"/>
              <a:buNone/>
            </a:pPr>
            <a:r>
              <a:rPr lang="en-US" b="0"/>
              <a:t>Tools &amp; Resources to </a:t>
            </a:r>
            <a:endParaRPr b="0"/>
          </a:p>
          <a:p>
            <a:pPr marL="0" lvl="0" indent="0" algn="ctr" rtl="0">
              <a:lnSpc>
                <a:spcPct val="100000"/>
              </a:lnSpc>
              <a:spcBef>
                <a:spcPts val="0"/>
              </a:spcBef>
              <a:spcAft>
                <a:spcPts val="0"/>
              </a:spcAft>
              <a:buClr>
                <a:schemeClr val="dk1"/>
              </a:buClr>
              <a:buSzPts val="1100"/>
              <a:buFont typeface="Arial"/>
              <a:buNone/>
            </a:pPr>
            <a:r>
              <a:rPr lang="en-US" b="0"/>
              <a:t>Support Administrators</a:t>
            </a:r>
            <a:endParaRPr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4a55816fe6_0_1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3700" b="0"/>
              <a:t>Checklist for Discussing and Determining LRE</a:t>
            </a:r>
            <a:endParaRPr b="0"/>
          </a:p>
        </p:txBody>
      </p:sp>
      <p:pic>
        <p:nvPicPr>
          <p:cNvPr id="229" name="Google Shape;229;g34a55816fe6_0_10" descr="Screenshot of checklist"/>
          <p:cNvPicPr preferRelativeResize="0"/>
          <p:nvPr/>
        </p:nvPicPr>
        <p:blipFill>
          <a:blip r:embed="rId3">
            <a:alphaModFix/>
          </a:blip>
          <a:stretch>
            <a:fillRect/>
          </a:stretch>
        </p:blipFill>
        <p:spPr>
          <a:xfrm>
            <a:off x="5262825" y="254700"/>
            <a:ext cx="5989851" cy="6348600"/>
          </a:xfrm>
          <a:prstGeom prst="rect">
            <a:avLst/>
          </a:prstGeom>
          <a:noFill/>
          <a:ln w="9525" cap="flat" cmpd="sng">
            <a:solidFill>
              <a:srgbClr val="1A1A1A"/>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4a55816fe6_0_16"/>
          <p:cNvSpPr txBox="1">
            <a:spLocks noGrp="1"/>
          </p:cNvSpPr>
          <p:nvPr>
            <p:ph type="title"/>
          </p:nvPr>
        </p:nvSpPr>
        <p:spPr>
          <a:xfrm>
            <a:off x="100925" y="428025"/>
            <a:ext cx="4037100" cy="5906400"/>
          </a:xfrm>
          <a:prstGeom prst="rect">
            <a:avLst/>
          </a:prstGeom>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3500" b="0"/>
              <a:t>ACHIEVE REPORT: </a:t>
            </a:r>
            <a:endParaRPr sz="3500" b="0"/>
          </a:p>
          <a:p>
            <a:pPr marL="0" lvl="0" indent="0" algn="ctr" rtl="0">
              <a:lnSpc>
                <a:spcPct val="115000"/>
              </a:lnSpc>
              <a:spcBef>
                <a:spcPts val="0"/>
              </a:spcBef>
              <a:spcAft>
                <a:spcPts val="0"/>
              </a:spcAft>
              <a:buClr>
                <a:schemeClr val="dk1"/>
              </a:buClr>
              <a:buSzPts val="1100"/>
              <a:buFont typeface="Arial"/>
              <a:buNone/>
            </a:pPr>
            <a:r>
              <a:rPr lang="en-US" sz="3500" b="0"/>
              <a:t>Special Education - Service Roster</a:t>
            </a:r>
            <a:endParaRPr sz="3100" b="0"/>
          </a:p>
        </p:txBody>
      </p:sp>
      <p:pic>
        <p:nvPicPr>
          <p:cNvPr id="235" name="Google Shape;235;g34a55816fe6_0_16" descr="Screenshot for 1. Reporting and 2. SE -Service Roster"/>
          <p:cNvPicPr preferRelativeResize="0"/>
          <p:nvPr/>
        </p:nvPicPr>
        <p:blipFill>
          <a:blip r:embed="rId3">
            <a:alphaModFix/>
          </a:blip>
          <a:stretch>
            <a:fillRect/>
          </a:stretch>
        </p:blipFill>
        <p:spPr>
          <a:xfrm>
            <a:off x="8459980" y="2084475"/>
            <a:ext cx="3579621" cy="4372097"/>
          </a:xfrm>
          <a:prstGeom prst="rect">
            <a:avLst/>
          </a:prstGeom>
          <a:noFill/>
          <a:ln w="9525" cap="flat" cmpd="sng">
            <a:solidFill>
              <a:srgbClr val="1A1A1A"/>
            </a:solidFill>
            <a:prstDash val="solid"/>
            <a:round/>
            <a:headEnd type="none" w="sm" len="sm"/>
            <a:tailEnd type="none" w="sm" len="sm"/>
          </a:ln>
        </p:spPr>
      </p:pic>
      <p:pic>
        <p:nvPicPr>
          <p:cNvPr id="236" name="Google Shape;236;g34a55816fe6_0_16" descr="Screenshot of the example SE-Service Roster results."/>
          <p:cNvPicPr preferRelativeResize="0"/>
          <p:nvPr/>
        </p:nvPicPr>
        <p:blipFill rotWithShape="1">
          <a:blip r:embed="rId4">
            <a:alphaModFix/>
          </a:blip>
          <a:srcRect r="44754"/>
          <a:stretch/>
        </p:blipFill>
        <p:spPr>
          <a:xfrm>
            <a:off x="4340001" y="313925"/>
            <a:ext cx="4251201" cy="3601249"/>
          </a:xfrm>
          <a:prstGeom prst="rect">
            <a:avLst/>
          </a:prstGeom>
          <a:noFill/>
          <a:ln w="9525" cap="flat" cmpd="sng">
            <a:solidFill>
              <a:srgbClr val="1A1A1A"/>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g34a209811f5_0_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b="0"/>
              <a:t>Today’s presenters</a:t>
            </a:r>
            <a:endParaRPr b="0"/>
          </a:p>
        </p:txBody>
      </p:sp>
      <p:sp>
        <p:nvSpPr>
          <p:cNvPr id="50" name="Google Shape;50;g34a209811f5_0_0"/>
          <p:cNvSpPr txBox="1"/>
          <p:nvPr/>
        </p:nvSpPr>
        <p:spPr>
          <a:xfrm>
            <a:off x="697008" y="4316450"/>
            <a:ext cx="2994300" cy="1016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700" b="1">
                <a:solidFill>
                  <a:srgbClr val="1A1A1A"/>
                </a:solidFill>
              </a:rPr>
              <a:t>Rachel Bosovich</a:t>
            </a:r>
            <a:endParaRPr sz="1700" b="1">
              <a:solidFill>
                <a:srgbClr val="1A1A1A"/>
              </a:solidFill>
            </a:endParaRPr>
          </a:p>
          <a:p>
            <a:pPr marL="0" lvl="0" indent="0" algn="l" rtl="0">
              <a:lnSpc>
                <a:spcPct val="115000"/>
              </a:lnSpc>
              <a:spcBef>
                <a:spcPts val="0"/>
              </a:spcBef>
              <a:spcAft>
                <a:spcPts val="0"/>
              </a:spcAft>
              <a:buNone/>
            </a:pPr>
            <a:r>
              <a:rPr lang="en-US" sz="1700" b="1">
                <a:solidFill>
                  <a:srgbClr val="1A1A1A"/>
                </a:solidFill>
              </a:rPr>
              <a:t>Attorney II</a:t>
            </a:r>
            <a:endParaRPr sz="1700" b="1">
              <a:solidFill>
                <a:srgbClr val="1A1A1A"/>
              </a:solidFill>
            </a:endParaRPr>
          </a:p>
          <a:p>
            <a:pPr marL="0" lvl="0" indent="0" algn="l" rtl="0">
              <a:lnSpc>
                <a:spcPct val="115000"/>
              </a:lnSpc>
              <a:spcBef>
                <a:spcPts val="0"/>
              </a:spcBef>
              <a:spcAft>
                <a:spcPts val="0"/>
              </a:spcAft>
              <a:buNone/>
            </a:pPr>
            <a:r>
              <a:rPr lang="en-US" sz="1700" b="1">
                <a:solidFill>
                  <a:srgbClr val="1A1A1A"/>
                </a:solidFill>
              </a:rPr>
              <a:t>Division of PK-12 Learning</a:t>
            </a:r>
            <a:endParaRPr sz="1700" b="1">
              <a:solidFill>
                <a:srgbClr val="1A1A1A"/>
              </a:solidFill>
            </a:endParaRPr>
          </a:p>
        </p:txBody>
      </p:sp>
      <p:sp>
        <p:nvSpPr>
          <p:cNvPr id="51" name="Google Shape;51;g34a209811f5_0_0"/>
          <p:cNvSpPr txBox="1"/>
          <p:nvPr/>
        </p:nvSpPr>
        <p:spPr>
          <a:xfrm>
            <a:off x="4660325" y="4318700"/>
            <a:ext cx="3533100" cy="1011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700" b="1">
                <a:solidFill>
                  <a:srgbClr val="1A1A1A"/>
                </a:solidFill>
              </a:rPr>
              <a:t>Janel Lesan</a:t>
            </a:r>
            <a:endParaRPr sz="1700" b="1">
              <a:solidFill>
                <a:srgbClr val="1A1A1A"/>
              </a:solidFill>
            </a:endParaRPr>
          </a:p>
          <a:p>
            <a:pPr marL="0" lvl="0" indent="0" algn="l" rtl="0">
              <a:spcBef>
                <a:spcPts val="0"/>
              </a:spcBef>
              <a:spcAft>
                <a:spcPts val="0"/>
              </a:spcAft>
              <a:buNone/>
            </a:pPr>
            <a:r>
              <a:rPr lang="en-US" sz="1700" b="1">
                <a:solidFill>
                  <a:srgbClr val="1A1A1A"/>
                </a:solidFill>
              </a:rPr>
              <a:t>Regional Special Education Director-Mississippi Bend</a:t>
            </a:r>
            <a:endParaRPr sz="1700" b="1">
              <a:solidFill>
                <a:srgbClr val="1A1A1A"/>
              </a:solidFill>
            </a:endParaRPr>
          </a:p>
          <a:p>
            <a:pPr marL="0" lvl="0" indent="0" algn="l" rtl="0">
              <a:spcBef>
                <a:spcPts val="0"/>
              </a:spcBef>
              <a:spcAft>
                <a:spcPts val="0"/>
              </a:spcAft>
              <a:buNone/>
            </a:pPr>
            <a:r>
              <a:rPr lang="en-US" sz="1700" b="1">
                <a:solidFill>
                  <a:srgbClr val="1A1A1A"/>
                </a:solidFill>
              </a:rPr>
              <a:t>Bureau of Special Education Regional Continuous Improvement &amp; Compliance</a:t>
            </a:r>
            <a:endParaRPr sz="1700" b="1">
              <a:solidFill>
                <a:srgbClr val="1A1A1A"/>
              </a:solidFill>
            </a:endParaRPr>
          </a:p>
          <a:p>
            <a:pPr marL="0" lvl="0" indent="0" algn="l" rtl="0">
              <a:spcBef>
                <a:spcPts val="0"/>
              </a:spcBef>
              <a:spcAft>
                <a:spcPts val="0"/>
              </a:spcAft>
              <a:buNone/>
            </a:pPr>
            <a:endParaRPr sz="1700" b="1">
              <a:solidFill>
                <a:srgbClr val="1A1A1A"/>
              </a:solidFill>
              <a:latin typeface="Lato"/>
              <a:ea typeface="Lato"/>
              <a:cs typeface="Lato"/>
              <a:sym typeface="Lato"/>
            </a:endParaRPr>
          </a:p>
          <a:p>
            <a:pPr marL="0" lvl="0" indent="0" algn="l" rtl="0">
              <a:spcBef>
                <a:spcPts val="0"/>
              </a:spcBef>
              <a:spcAft>
                <a:spcPts val="0"/>
              </a:spcAft>
              <a:buNone/>
            </a:pPr>
            <a:endParaRPr sz="1700" b="1">
              <a:solidFill>
                <a:srgbClr val="1A1A1A"/>
              </a:solidFill>
              <a:latin typeface="Lato"/>
              <a:ea typeface="Lato"/>
              <a:cs typeface="Lato"/>
              <a:sym typeface="Lato"/>
            </a:endParaRPr>
          </a:p>
        </p:txBody>
      </p:sp>
      <p:sp>
        <p:nvSpPr>
          <p:cNvPr id="52" name="Google Shape;52;g34a209811f5_0_0"/>
          <p:cNvSpPr txBox="1"/>
          <p:nvPr/>
        </p:nvSpPr>
        <p:spPr>
          <a:xfrm>
            <a:off x="8772585" y="4318702"/>
            <a:ext cx="2999100" cy="1011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rgbClr val="1A9988"/>
              </a:buClr>
              <a:buSzPts val="1100"/>
              <a:buFont typeface="Arial"/>
              <a:buNone/>
            </a:pPr>
            <a:r>
              <a:rPr lang="en-US" sz="1700" b="1">
                <a:solidFill>
                  <a:srgbClr val="1A1A1A"/>
                </a:solidFill>
              </a:rPr>
              <a:t>Tiffiny Poage</a:t>
            </a:r>
            <a:endParaRPr sz="1700" b="1">
              <a:solidFill>
                <a:srgbClr val="1A1A1A"/>
              </a:solidFill>
            </a:endParaRPr>
          </a:p>
          <a:p>
            <a:pPr marL="0" lvl="0" indent="0" algn="l" rtl="0">
              <a:spcBef>
                <a:spcPts val="0"/>
              </a:spcBef>
              <a:spcAft>
                <a:spcPts val="0"/>
              </a:spcAft>
              <a:buClr>
                <a:srgbClr val="1A9988"/>
              </a:buClr>
              <a:buSzPts val="1100"/>
              <a:buFont typeface="Arial"/>
              <a:buNone/>
            </a:pPr>
            <a:r>
              <a:rPr lang="en-US" sz="1700" b="1">
                <a:solidFill>
                  <a:srgbClr val="1A1A1A"/>
                </a:solidFill>
              </a:rPr>
              <a:t>Education Program Consultant</a:t>
            </a:r>
            <a:endParaRPr sz="1700" b="1">
              <a:solidFill>
                <a:srgbClr val="1A1A1A"/>
              </a:solidFill>
            </a:endParaRPr>
          </a:p>
          <a:p>
            <a:pPr marL="0" lvl="0" indent="0" algn="l" rtl="0">
              <a:spcBef>
                <a:spcPts val="0"/>
              </a:spcBef>
              <a:spcAft>
                <a:spcPts val="0"/>
              </a:spcAft>
              <a:buClr>
                <a:srgbClr val="1A9988"/>
              </a:buClr>
              <a:buSzPts val="1100"/>
              <a:buFont typeface="Arial"/>
              <a:buNone/>
            </a:pPr>
            <a:r>
              <a:rPr lang="en-US" sz="1700" b="1">
                <a:solidFill>
                  <a:srgbClr val="1A1A1A"/>
                </a:solidFill>
              </a:rPr>
              <a:t>Bureau of Student Instruction, Evaluation &amp; Services</a:t>
            </a:r>
            <a:endParaRPr sz="1700" b="1">
              <a:solidFill>
                <a:srgbClr val="1A1A1A"/>
              </a:solidFill>
            </a:endParaRPr>
          </a:p>
          <a:p>
            <a:pPr marL="0" lvl="0" indent="0" algn="l" rtl="0">
              <a:spcBef>
                <a:spcPts val="0"/>
              </a:spcBef>
              <a:spcAft>
                <a:spcPts val="0"/>
              </a:spcAft>
              <a:buNone/>
            </a:pPr>
            <a:endParaRPr sz="1700" b="1">
              <a:solidFill>
                <a:srgbClr val="1A1A1A"/>
              </a:solidFill>
              <a:latin typeface="Lato"/>
              <a:ea typeface="Lato"/>
              <a:cs typeface="Lato"/>
              <a:sym typeface="Lato"/>
            </a:endParaRPr>
          </a:p>
        </p:txBody>
      </p:sp>
      <p:pic>
        <p:nvPicPr>
          <p:cNvPr id="53" name="Google Shape;53;g34a209811f5_0_0" descr="Rachel Bosovich.  Attorney two for the Division of Pk-12 Learning.  Iowa Department of Education."/>
          <p:cNvPicPr preferRelativeResize="0"/>
          <p:nvPr/>
        </p:nvPicPr>
        <p:blipFill>
          <a:blip r:embed="rId3">
            <a:alphaModFix/>
          </a:blip>
          <a:stretch>
            <a:fillRect/>
          </a:stretch>
        </p:blipFill>
        <p:spPr>
          <a:xfrm>
            <a:off x="814175" y="1256203"/>
            <a:ext cx="2424048" cy="3030799"/>
          </a:xfrm>
          <a:prstGeom prst="rect">
            <a:avLst/>
          </a:prstGeom>
          <a:noFill/>
          <a:ln>
            <a:noFill/>
          </a:ln>
        </p:spPr>
      </p:pic>
      <p:pic>
        <p:nvPicPr>
          <p:cNvPr id="54" name="Google Shape;54;g34a209811f5_0_0" descr="Tiffiny Poage.  Education Program Consultant.  Bureau of Student Instruction, Evaluation and Services."/>
          <p:cNvPicPr preferRelativeResize="0"/>
          <p:nvPr/>
        </p:nvPicPr>
        <p:blipFill>
          <a:blip r:embed="rId4">
            <a:alphaModFix/>
          </a:blip>
          <a:stretch>
            <a:fillRect/>
          </a:stretch>
        </p:blipFill>
        <p:spPr>
          <a:xfrm>
            <a:off x="8926383" y="1189578"/>
            <a:ext cx="2424043" cy="3030794"/>
          </a:xfrm>
          <a:prstGeom prst="rect">
            <a:avLst/>
          </a:prstGeom>
          <a:noFill/>
          <a:ln>
            <a:noFill/>
          </a:ln>
        </p:spPr>
      </p:pic>
      <p:pic>
        <p:nvPicPr>
          <p:cNvPr id="55" name="Google Shape;55;g34a209811f5_0_0" descr="Janel Lesan.  Regional Special Education Director - Mississippi Bend.  Bureau of Special Education Regional Continuous Improvement and Compliance."/>
          <p:cNvPicPr preferRelativeResize="0"/>
          <p:nvPr/>
        </p:nvPicPr>
        <p:blipFill>
          <a:blip r:embed="rId5">
            <a:alphaModFix/>
          </a:blip>
          <a:stretch>
            <a:fillRect/>
          </a:stretch>
        </p:blipFill>
        <p:spPr>
          <a:xfrm>
            <a:off x="4793996" y="1256203"/>
            <a:ext cx="2441411" cy="303079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4a55816fe6_0_21"/>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3700" b="0"/>
              <a:t>Guidance </a:t>
            </a:r>
            <a:endParaRPr sz="3700" b="0"/>
          </a:p>
          <a:p>
            <a:pPr marL="0" lvl="0" indent="0" algn="ctr" rtl="0">
              <a:lnSpc>
                <a:spcPct val="115000"/>
              </a:lnSpc>
              <a:spcBef>
                <a:spcPts val="0"/>
              </a:spcBef>
              <a:spcAft>
                <a:spcPts val="0"/>
              </a:spcAft>
              <a:buClr>
                <a:schemeClr val="dk1"/>
              </a:buClr>
              <a:buSzPts val="1100"/>
              <a:buFont typeface="Arial"/>
              <a:buNone/>
            </a:pPr>
            <a:r>
              <a:rPr lang="en-US" sz="3700" b="0"/>
              <a:t>&amp;</a:t>
            </a:r>
            <a:endParaRPr sz="3700" b="0"/>
          </a:p>
          <a:p>
            <a:pPr marL="0" lvl="0" indent="0" algn="ctr" rtl="0">
              <a:lnSpc>
                <a:spcPct val="115000"/>
              </a:lnSpc>
              <a:spcBef>
                <a:spcPts val="0"/>
              </a:spcBef>
              <a:spcAft>
                <a:spcPts val="0"/>
              </a:spcAft>
              <a:buClr>
                <a:schemeClr val="dk1"/>
              </a:buClr>
              <a:buSzPts val="1100"/>
              <a:buFont typeface="Arial"/>
              <a:buNone/>
            </a:pPr>
            <a:r>
              <a:rPr lang="en-US" sz="3700" b="0"/>
              <a:t>Caselaw</a:t>
            </a:r>
            <a:endParaRPr b="0"/>
          </a:p>
        </p:txBody>
      </p:sp>
      <p:sp>
        <p:nvSpPr>
          <p:cNvPr id="242" name="Google Shape;242;g34a55816fe6_0_21"/>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19100" indent="-342900">
              <a:buClr>
                <a:srgbClr val="1A1A1A"/>
              </a:buClr>
              <a:buSzPts val="2400"/>
            </a:pPr>
            <a:r>
              <a:rPr lang="en-US" sz="2400" dirty="0">
                <a:solidFill>
                  <a:srgbClr val="1A1A1A"/>
                </a:solidFill>
              </a:rPr>
              <a:t>OSEP Guidance</a:t>
            </a:r>
            <a:endParaRPr lang="en-US" u="sng" dirty="0">
              <a:solidFill>
                <a:srgbClr val="1A1A1A"/>
              </a:solidFill>
              <a:hlinkClick r:id="rId3"/>
            </a:endParaRPr>
          </a:p>
          <a:p>
            <a:pPr lvl="1">
              <a:spcBef>
                <a:spcPts val="0"/>
              </a:spcBef>
              <a:buClr>
                <a:srgbClr val="1A1A1A"/>
              </a:buClr>
              <a:buFont typeface="Wingdings" panose="05000000000000000000" pitchFamily="2" charset="2"/>
              <a:buChar char="§"/>
            </a:pPr>
            <a:r>
              <a:rPr lang="en-US" dirty="0">
                <a:solidFill>
                  <a:srgbClr val="1A1A1A"/>
                </a:solidFill>
              </a:rPr>
              <a:t>Letter to Trigg</a:t>
            </a:r>
            <a:endParaRPr dirty="0">
              <a:solidFill>
                <a:srgbClr val="1A1A1A"/>
              </a:solidFill>
            </a:endParaRPr>
          </a:p>
          <a:p>
            <a:pPr marR="57150" lvl="1">
              <a:lnSpc>
                <a:spcPct val="150000"/>
              </a:lnSpc>
              <a:spcBef>
                <a:spcPts val="0"/>
              </a:spcBef>
              <a:buClr>
                <a:srgbClr val="1A1A1A"/>
              </a:buClr>
              <a:buFont typeface="Wingdings" panose="05000000000000000000" pitchFamily="2" charset="2"/>
              <a:buChar char="§"/>
            </a:pPr>
            <a:r>
              <a:rPr lang="en-US" dirty="0">
                <a:solidFill>
                  <a:srgbClr val="1A1A1A"/>
                </a:solidFill>
              </a:rPr>
              <a:t>Memo 95-9, 21 IDELR 1152</a:t>
            </a:r>
            <a:endParaRPr dirty="0">
              <a:solidFill>
                <a:srgbClr val="1A1A1A"/>
              </a:solidFill>
            </a:endParaRPr>
          </a:p>
          <a:p>
            <a:pPr marL="914400" lvl="0" indent="0" algn="l" rtl="0">
              <a:spcBef>
                <a:spcPts val="750"/>
              </a:spcBef>
              <a:spcAft>
                <a:spcPts val="0"/>
              </a:spcAft>
              <a:buClr>
                <a:schemeClr val="dk1"/>
              </a:buClr>
              <a:buSzPts val="1100"/>
              <a:buFont typeface="Arial"/>
              <a:buNone/>
            </a:pPr>
            <a:endParaRPr sz="2400" dirty="0">
              <a:solidFill>
                <a:srgbClr val="1A1A1A"/>
              </a:solidFill>
            </a:endParaRPr>
          </a:p>
          <a:p>
            <a:pPr marL="419100" indent="-342900">
              <a:spcBef>
                <a:spcPts val="1600"/>
              </a:spcBef>
              <a:buClr>
                <a:srgbClr val="1A1A1A"/>
              </a:buClr>
              <a:buSzPts val="2400"/>
            </a:pPr>
            <a:r>
              <a:rPr lang="en-US" sz="2400" dirty="0">
                <a:solidFill>
                  <a:srgbClr val="1A1A1A"/>
                </a:solidFill>
              </a:rPr>
              <a:t>Caselaw</a:t>
            </a:r>
            <a:endParaRPr sz="2400" dirty="0">
              <a:solidFill>
                <a:srgbClr val="1A1A1A"/>
              </a:solidFill>
            </a:endParaRPr>
          </a:p>
          <a:p>
            <a:pPr lvl="1">
              <a:spcBef>
                <a:spcPts val="0"/>
              </a:spcBef>
              <a:buClr>
                <a:srgbClr val="1A1A1A"/>
              </a:buClr>
              <a:buFont typeface="Wingdings" panose="05000000000000000000" pitchFamily="2" charset="2"/>
              <a:buChar char="§"/>
            </a:pPr>
            <a:r>
              <a:rPr lang="en-US" i="1" dirty="0" err="1">
                <a:solidFill>
                  <a:srgbClr val="1A1A1A"/>
                </a:solidFill>
              </a:rPr>
              <a:t>Roncker</a:t>
            </a:r>
            <a:r>
              <a:rPr lang="en-US" i="1" dirty="0">
                <a:solidFill>
                  <a:srgbClr val="1A1A1A"/>
                </a:solidFill>
              </a:rPr>
              <a:t> </a:t>
            </a:r>
            <a:r>
              <a:rPr lang="en-US" dirty="0">
                <a:solidFill>
                  <a:srgbClr val="1A1A1A"/>
                </a:solidFill>
              </a:rPr>
              <a:t>v. </a:t>
            </a:r>
            <a:r>
              <a:rPr lang="en-US" i="1" dirty="0">
                <a:solidFill>
                  <a:srgbClr val="1A1A1A"/>
                </a:solidFill>
              </a:rPr>
              <a:t>Walter</a:t>
            </a:r>
            <a:r>
              <a:rPr lang="en-US" dirty="0">
                <a:solidFill>
                  <a:srgbClr val="1A1A1A"/>
                </a:solidFill>
              </a:rPr>
              <a:t>, 554 LRP 7707(6th Cir. 1982)</a:t>
            </a:r>
            <a:endParaRPr dirty="0">
              <a:solidFill>
                <a:srgbClr val="1A1A1A"/>
              </a:solidFill>
            </a:endParaRPr>
          </a:p>
          <a:p>
            <a:pPr marL="0" lvl="0" indent="0" algn="l" rtl="0">
              <a:spcBef>
                <a:spcPts val="1600"/>
              </a:spcBef>
              <a:spcAft>
                <a:spcPts val="0"/>
              </a:spcAft>
              <a:buNone/>
            </a:pPr>
            <a:endParaRPr lang="en-US" dirty="0"/>
          </a:p>
          <a:p>
            <a:pPr marL="0" indent="0">
              <a:spcBef>
                <a:spcPts val="1600"/>
              </a:spcBef>
              <a:buNone/>
            </a:pPr>
            <a:r>
              <a:rPr lang="en-US" sz="1800" dirty="0"/>
              <a:t>**The Guidance and Caselaw shown above can be found at:  </a:t>
            </a:r>
            <a:r>
              <a:rPr lang="en-US" sz="1800" u="sng" dirty="0">
                <a:solidFill>
                  <a:srgbClr val="0000FF"/>
                </a:solidFill>
                <a:highlight>
                  <a:schemeClr val="lt1"/>
                </a:highlight>
                <a:hlinkClick r:id="rId4">
                  <a:extLst>
                    <a:ext uri="{A12FA001-AC4F-418D-AE19-62706E023703}">
                      <ahyp:hlinkClr xmlns:ahyp="http://schemas.microsoft.com/office/drawing/2018/hyperlinkcolor" val="tx"/>
                    </a:ext>
                  </a:extLst>
                </a:hlinkClick>
              </a:rPr>
              <a:t>Policy &amp; Practice Webinar Series &amp; Recordings</a:t>
            </a:r>
            <a:endParaRPr lang="en-US" sz="1800" dirty="0">
              <a:solidFill>
                <a:srgbClr val="1A1A1A"/>
              </a:solidFill>
            </a:endParaRPr>
          </a:p>
          <a:p>
            <a:pPr marL="0" lvl="0" indent="0" algn="l" rtl="0">
              <a:spcBef>
                <a:spcPts val="1600"/>
              </a:spcBef>
              <a:spcAft>
                <a:spcPts val="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3" name="Title 2">
            <a:extLst>
              <a:ext uri="{FF2B5EF4-FFF2-40B4-BE49-F238E27FC236}">
                <a16:creationId xmlns:a16="http://schemas.microsoft.com/office/drawing/2014/main" id="{0CBFF886-88F3-4397-9F6F-4B863C88A4CE}"/>
              </a:ext>
            </a:extLst>
          </p:cNvPr>
          <p:cNvSpPr>
            <a:spLocks noGrp="1"/>
          </p:cNvSpPr>
          <p:nvPr>
            <p:ph type="title"/>
          </p:nvPr>
        </p:nvSpPr>
        <p:spPr>
          <a:xfrm>
            <a:off x="735032" y="2290653"/>
            <a:ext cx="10515600" cy="3249535"/>
          </a:xfrm>
        </p:spPr>
        <p:txBody>
          <a:bodyPr anchor="ctr"/>
          <a:lstStyle/>
          <a:p>
            <a:pPr algn="ctr"/>
            <a:r>
              <a:rPr lang="en-US" dirty="0"/>
              <a:t>Questions from the Field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4a55816fe6_0_5"/>
          <p:cNvSpPr txBox="1">
            <a:spLocks noGrp="1"/>
          </p:cNvSpPr>
          <p:nvPr>
            <p:ph type="title"/>
          </p:nvPr>
        </p:nvSpPr>
        <p:spPr>
          <a:xfrm>
            <a:off x="838200" y="2535924"/>
            <a:ext cx="10515600" cy="1333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4500"/>
              <a:buFont typeface="Arial"/>
              <a:buNone/>
            </a:pPr>
            <a:r>
              <a:rPr lang="en-US" b="0"/>
              <a:t>Thank You!</a:t>
            </a:r>
            <a:endParaRPr b="0"/>
          </a:p>
        </p:txBody>
      </p:sp>
      <p:pic>
        <p:nvPicPr>
          <p:cNvPr id="253" name="Google Shape;253;g34a55816fe6_0_5" descr="This is an image that is used as a brand for the Policy and Practice Webinar series."/>
          <p:cNvPicPr preferRelativeResize="0"/>
          <p:nvPr/>
        </p:nvPicPr>
        <p:blipFill>
          <a:blip r:embed="rId3">
            <a:alphaModFix/>
          </a:blip>
          <a:stretch>
            <a:fillRect/>
          </a:stretch>
        </p:blipFill>
        <p:spPr>
          <a:xfrm>
            <a:off x="4787092" y="4100658"/>
            <a:ext cx="2823296" cy="21174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34a209811f5_0_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b="0"/>
              <a:t>Today’s objectives:</a:t>
            </a:r>
            <a:endParaRPr sz="3700" b="0"/>
          </a:p>
        </p:txBody>
      </p:sp>
      <p:sp>
        <p:nvSpPr>
          <p:cNvPr id="61" name="Google Shape;61;g34a209811f5_0_5"/>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609600" lvl="0" indent="-482600" algn="l" rtl="0">
              <a:lnSpc>
                <a:spcPct val="115000"/>
              </a:lnSpc>
              <a:spcBef>
                <a:spcPts val="0"/>
              </a:spcBef>
              <a:spcAft>
                <a:spcPts val="0"/>
              </a:spcAft>
              <a:buClr>
                <a:srgbClr val="1A1A1A"/>
              </a:buClr>
              <a:buSzPts val="2800"/>
              <a:buFont typeface="Arial"/>
              <a:buAutoNum type="arabicPeriod"/>
            </a:pPr>
            <a:r>
              <a:rPr lang="en-US" sz="2400" dirty="0">
                <a:solidFill>
                  <a:srgbClr val="1A1A1A"/>
                </a:solidFill>
              </a:rPr>
              <a:t>Understand the definition of Least Restrictive Environment (LRE)</a:t>
            </a:r>
            <a:endParaRPr sz="2400" dirty="0">
              <a:solidFill>
                <a:srgbClr val="1A1A1A"/>
              </a:solidFill>
            </a:endParaRPr>
          </a:p>
          <a:p>
            <a:pPr marL="609600" lvl="0" indent="-482600" algn="l" rtl="0">
              <a:lnSpc>
                <a:spcPct val="115000"/>
              </a:lnSpc>
              <a:spcBef>
                <a:spcPts val="1300"/>
              </a:spcBef>
              <a:spcAft>
                <a:spcPts val="0"/>
              </a:spcAft>
              <a:buClr>
                <a:srgbClr val="1A1A1A"/>
              </a:buClr>
              <a:buSzPts val="2800"/>
              <a:buFont typeface="Arial"/>
              <a:buAutoNum type="arabicPeriod"/>
            </a:pPr>
            <a:r>
              <a:rPr lang="en-US" sz="2400" dirty="0">
                <a:solidFill>
                  <a:srgbClr val="1A1A1A"/>
                </a:solidFill>
              </a:rPr>
              <a:t>Examine policies guiding LRE and the role of IEP teams in placement decisions</a:t>
            </a:r>
            <a:endParaRPr sz="2400" dirty="0">
              <a:solidFill>
                <a:srgbClr val="1A1A1A"/>
              </a:solidFill>
            </a:endParaRPr>
          </a:p>
          <a:p>
            <a:pPr marL="609600" lvl="0" indent="-482600" algn="l" rtl="0">
              <a:lnSpc>
                <a:spcPct val="115000"/>
              </a:lnSpc>
              <a:spcBef>
                <a:spcPts val="1300"/>
              </a:spcBef>
              <a:spcAft>
                <a:spcPts val="0"/>
              </a:spcAft>
              <a:buClr>
                <a:srgbClr val="1A1A1A"/>
              </a:buClr>
              <a:buSzPts val="2800"/>
              <a:buFont typeface="Arial"/>
              <a:buAutoNum type="arabicPeriod"/>
            </a:pPr>
            <a:r>
              <a:rPr lang="en-US" sz="2400" dirty="0">
                <a:solidFill>
                  <a:srgbClr val="1A1A1A"/>
                </a:solidFill>
              </a:rPr>
              <a:t>Review specific examples of services and placements that support students with IEPs in various educational settings</a:t>
            </a:r>
            <a:endParaRPr sz="2400" dirty="0">
              <a:solidFill>
                <a:srgbClr val="1A1A1A"/>
              </a:solidFill>
            </a:endParaRPr>
          </a:p>
          <a:p>
            <a:pPr marL="609600" lvl="0" indent="-482600" algn="l" rtl="0">
              <a:lnSpc>
                <a:spcPct val="115000"/>
              </a:lnSpc>
              <a:spcBef>
                <a:spcPts val="1300"/>
              </a:spcBef>
              <a:spcAft>
                <a:spcPts val="1300"/>
              </a:spcAft>
              <a:buClr>
                <a:srgbClr val="1A1A1A"/>
              </a:buClr>
              <a:buSzPts val="2800"/>
              <a:buFont typeface="Arial"/>
              <a:buAutoNum type="arabicPeriod"/>
            </a:pPr>
            <a:r>
              <a:rPr lang="en-US" sz="2400" dirty="0">
                <a:solidFill>
                  <a:srgbClr val="1A1A1A"/>
                </a:solidFill>
              </a:rPr>
              <a:t>Address where LRE is documented on the IEP</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34a209811f5_0_22"/>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1100"/>
              <a:buFont typeface="Arial"/>
              <a:buNone/>
            </a:pPr>
            <a:r>
              <a:rPr lang="en-US" b="0"/>
              <a:t>Continuum of Alternative Placements</a:t>
            </a:r>
            <a:endParaRPr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34a209811f5_0_42"/>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4800" b="0"/>
              <a:t>General Education Setting </a:t>
            </a:r>
            <a:endParaRPr b="0"/>
          </a:p>
        </p:txBody>
      </p:sp>
      <p:sp>
        <p:nvSpPr>
          <p:cNvPr id="72" name="Google Shape;72;g34a209811f5_0_42"/>
          <p:cNvSpPr txBox="1">
            <a:spLocks noGrp="1"/>
          </p:cNvSpPr>
          <p:nvPr>
            <p:ph type="body" idx="1"/>
          </p:nvPr>
        </p:nvSpPr>
        <p:spPr>
          <a:xfrm>
            <a:off x="689108" y="1139777"/>
            <a:ext cx="10813800" cy="4351200"/>
          </a:xfrm>
          <a:prstGeom prst="rect">
            <a:avLst/>
          </a:prstGeom>
        </p:spPr>
        <p:txBody>
          <a:bodyPr spcFirstLastPara="1" wrap="square" lIns="91425" tIns="45700" rIns="91425" bIns="45700" anchor="t" anchorCtr="0">
            <a:normAutofit/>
          </a:bodyPr>
          <a:lstStyle/>
          <a:p>
            <a:pPr marL="419100">
              <a:lnSpc>
                <a:spcPct val="110000"/>
              </a:lnSpc>
              <a:spcBef>
                <a:spcPts val="0"/>
              </a:spcBef>
              <a:spcAft>
                <a:spcPts val="1800"/>
              </a:spcAft>
              <a:buSzPct val="108000"/>
            </a:pPr>
            <a:r>
              <a:rPr lang="en-US" sz="2400" dirty="0"/>
              <a:t>In the general education environment</a:t>
            </a:r>
            <a:endParaRPr sz="2400" dirty="0"/>
          </a:p>
          <a:p>
            <a:pPr marL="419100">
              <a:lnSpc>
                <a:spcPct val="110000"/>
              </a:lnSpc>
              <a:spcBef>
                <a:spcPts val="0"/>
              </a:spcBef>
              <a:spcAft>
                <a:spcPts val="1800"/>
              </a:spcAft>
              <a:buSzPts val="2400"/>
            </a:pPr>
            <a:r>
              <a:rPr lang="en-US" sz="2400" dirty="0"/>
              <a:t>Services could be provided by the general education teacher or the special education teacher through co-teaching or consultation or collaboration with the general education teacher</a:t>
            </a:r>
            <a:endParaRPr sz="1700" dirty="0"/>
          </a:p>
          <a:p>
            <a:pPr marL="419100">
              <a:lnSpc>
                <a:spcPct val="110000"/>
              </a:lnSpc>
              <a:spcBef>
                <a:spcPts val="0"/>
              </a:spcBef>
              <a:spcAft>
                <a:spcPts val="1800"/>
              </a:spcAft>
              <a:buSzPts val="2400"/>
            </a:pPr>
            <a:r>
              <a:rPr lang="en-US" sz="2400" dirty="0"/>
              <a:t>Instruction is supported with specialized materials, equipment, instructional methods </a:t>
            </a:r>
            <a:endParaRPr sz="1500" dirty="0"/>
          </a:p>
          <a:p>
            <a:pPr marL="419100">
              <a:lnSpc>
                <a:spcPct val="110000"/>
              </a:lnSpc>
              <a:spcBef>
                <a:spcPts val="0"/>
              </a:spcBef>
              <a:spcAft>
                <a:spcPts val="1800"/>
              </a:spcAft>
              <a:buSzPts val="2400"/>
            </a:pPr>
            <a:r>
              <a:rPr lang="en-US" sz="2400" dirty="0"/>
              <a:t>Special education teachers may provide individual/small group instruction within the gen ed setting</a:t>
            </a:r>
            <a:endParaRPr dirty="0"/>
          </a:p>
        </p:txBody>
      </p:sp>
      <p:pic>
        <p:nvPicPr>
          <p:cNvPr id="73" name="Google Shape;73;g34a209811f5_0_42" descr="Public Domain Clip Art Image | Blue left arrow | ID ..."/>
          <p:cNvPicPr preferRelativeResize="0"/>
          <p:nvPr/>
        </p:nvPicPr>
        <p:blipFill>
          <a:blip r:embed="rId3">
            <a:alphaModFix/>
          </a:blip>
          <a:stretch>
            <a:fillRect/>
          </a:stretch>
        </p:blipFill>
        <p:spPr>
          <a:xfrm flipH="1">
            <a:off x="689092" y="5286926"/>
            <a:ext cx="2260720" cy="13266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4a209811f5_0_4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4800" b="0"/>
              <a:t>Special Education Setting </a:t>
            </a:r>
            <a:endParaRPr b="0"/>
          </a:p>
        </p:txBody>
      </p:sp>
      <p:sp>
        <p:nvSpPr>
          <p:cNvPr id="79" name="Google Shape;79;g34a209811f5_0_48"/>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Arial" panose="020B0604020202020204" pitchFamily="34" charset="0"/>
              <a:buChar char="•"/>
            </a:pPr>
            <a:r>
              <a:rPr lang="en-US" sz="2400" dirty="0"/>
              <a:t>Services are provided by a special education teacher/service provider</a:t>
            </a:r>
            <a:endParaRPr sz="2400" dirty="0"/>
          </a:p>
          <a:p>
            <a:pPr marL="914400" lvl="1" indent="-381000" algn="l" rtl="0">
              <a:lnSpc>
                <a:spcPct val="100000"/>
              </a:lnSpc>
              <a:spcBef>
                <a:spcPts val="0"/>
              </a:spcBef>
              <a:spcAft>
                <a:spcPts val="0"/>
              </a:spcAft>
              <a:buSzPts val="2400"/>
              <a:buFont typeface="Wingdings" panose="05000000000000000000" pitchFamily="2" charset="2"/>
              <a:buChar char="§"/>
            </a:pPr>
            <a:r>
              <a:rPr lang="en-US" sz="2400" dirty="0"/>
              <a:t>Under the direction of the appropriately licensed teacher, services may be provided by other professionals throughout the day</a:t>
            </a:r>
            <a:endParaRPr sz="2400" dirty="0"/>
          </a:p>
          <a:p>
            <a:pPr marL="457200" lvl="0" indent="0" algn="l" rtl="0">
              <a:lnSpc>
                <a:spcPct val="100000"/>
              </a:lnSpc>
              <a:spcBef>
                <a:spcPts val="0"/>
              </a:spcBef>
              <a:spcAft>
                <a:spcPts val="0"/>
              </a:spcAft>
              <a:buClr>
                <a:schemeClr val="dk1"/>
              </a:buClr>
              <a:buSzPts val="1100"/>
              <a:buFont typeface="Arial"/>
              <a:buNone/>
            </a:pPr>
            <a:endParaRPr sz="1800" dirty="0"/>
          </a:p>
          <a:p>
            <a:pPr marL="457200" lvl="0" indent="-381000" algn="l" rtl="0">
              <a:lnSpc>
                <a:spcPct val="100000"/>
              </a:lnSpc>
              <a:spcBef>
                <a:spcPts val="0"/>
              </a:spcBef>
              <a:spcAft>
                <a:spcPts val="0"/>
              </a:spcAft>
              <a:buSzPts val="2400"/>
              <a:buFont typeface="Arial" panose="020B0604020202020204" pitchFamily="34" charset="0"/>
              <a:buChar char="•"/>
            </a:pPr>
            <a:r>
              <a:rPr lang="en-US" sz="2400" dirty="0"/>
              <a:t>Instruction may be provided individually or in small-group </a:t>
            </a:r>
            <a:endParaRPr sz="2400" dirty="0"/>
          </a:p>
          <a:p>
            <a:pPr marL="914400" lvl="1" indent="-381000" algn="l" rtl="0">
              <a:lnSpc>
                <a:spcPct val="100000"/>
              </a:lnSpc>
              <a:spcBef>
                <a:spcPts val="0"/>
              </a:spcBef>
              <a:spcAft>
                <a:spcPts val="0"/>
              </a:spcAft>
              <a:buSzPts val="2400"/>
              <a:buFont typeface="Wingdings" panose="05000000000000000000" pitchFamily="2" charset="2"/>
              <a:buChar char="§"/>
            </a:pPr>
            <a:r>
              <a:rPr lang="en-US" sz="2300" dirty="0"/>
              <a:t>A child may attend only one class in the special education setting, multiple classes or all classes in the special education setting. </a:t>
            </a:r>
            <a:endParaRPr dirty="0"/>
          </a:p>
        </p:txBody>
      </p:sp>
      <p:grpSp>
        <p:nvGrpSpPr>
          <p:cNvPr id="80" name="Google Shape;80;g34a209811f5_0_48">
            <a:extLst>
              <a:ext uri="{C183D7F6-B498-43B3-948B-1728B52AA6E4}">
                <adec:decorative xmlns:adec="http://schemas.microsoft.com/office/drawing/2017/decorative" val="1"/>
              </a:ext>
            </a:extLst>
          </p:cNvPr>
          <p:cNvGrpSpPr/>
          <p:nvPr/>
        </p:nvGrpSpPr>
        <p:grpSpPr>
          <a:xfrm>
            <a:off x="272167" y="5413051"/>
            <a:ext cx="4505153" cy="1326636"/>
            <a:chOff x="-364275" y="63388"/>
            <a:chExt cx="5383787" cy="2140426"/>
          </a:xfrm>
        </p:grpSpPr>
        <p:pic>
          <p:nvPicPr>
            <p:cNvPr id="81" name="Google Shape;81;g34a209811f5_0_48" descr="Public Domain Clip Art Image | Blue left arrow | ID ..."/>
            <p:cNvPicPr preferRelativeResize="0"/>
            <p:nvPr/>
          </p:nvPicPr>
          <p:blipFill>
            <a:blip r:embed="rId3">
              <a:alphaModFix/>
            </a:blip>
            <a:stretch>
              <a:fillRect/>
            </a:stretch>
          </p:blipFill>
          <p:spPr>
            <a:xfrm flipH="1">
              <a:off x="-364275" y="63388"/>
              <a:ext cx="2701625" cy="2140426"/>
            </a:xfrm>
            <a:prstGeom prst="rect">
              <a:avLst/>
            </a:prstGeom>
            <a:noFill/>
            <a:ln>
              <a:noFill/>
            </a:ln>
          </p:spPr>
        </p:pic>
        <p:pic>
          <p:nvPicPr>
            <p:cNvPr id="82" name="Google Shape;82;g34a209811f5_0_48" descr="Public Domain Clip Art Image | Blue left arrow | ID ..."/>
            <p:cNvPicPr preferRelativeResize="0"/>
            <p:nvPr/>
          </p:nvPicPr>
          <p:blipFill>
            <a:blip r:embed="rId3">
              <a:alphaModFix/>
            </a:blip>
            <a:stretch>
              <a:fillRect/>
            </a:stretch>
          </p:blipFill>
          <p:spPr>
            <a:xfrm flipH="1">
              <a:off x="2317888" y="63388"/>
              <a:ext cx="2701625" cy="214042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4a209811f5_0_56"/>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4800" b="0"/>
              <a:t>Special School Setting </a:t>
            </a:r>
            <a:endParaRPr b="0"/>
          </a:p>
        </p:txBody>
      </p:sp>
      <p:sp>
        <p:nvSpPr>
          <p:cNvPr id="88" name="Google Shape;88;g34a209811f5_0_56"/>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95300" lvl="0" indent="-457200" algn="l" rtl="0">
              <a:lnSpc>
                <a:spcPct val="100000"/>
              </a:lnSpc>
              <a:spcBef>
                <a:spcPts val="0"/>
              </a:spcBef>
              <a:spcAft>
                <a:spcPts val="0"/>
              </a:spcAft>
              <a:buSzPts val="3000"/>
              <a:buFont typeface="Arial" panose="020B0604020202020204" pitchFamily="34" charset="0"/>
              <a:buChar char="•"/>
            </a:pPr>
            <a:r>
              <a:rPr lang="en-US" sz="3200" dirty="0"/>
              <a:t>Majority of the school day in a separate public or private facility </a:t>
            </a:r>
            <a:endParaRPr sz="3200" dirty="0"/>
          </a:p>
          <a:p>
            <a:pPr indent="-457200">
              <a:lnSpc>
                <a:spcPct val="100000"/>
              </a:lnSpc>
              <a:spcBef>
                <a:spcPts val="0"/>
              </a:spcBef>
              <a:buSzPts val="1100"/>
              <a:buFont typeface="Arial" panose="020B0604020202020204" pitchFamily="34" charset="0"/>
              <a:buChar char="•"/>
            </a:pPr>
            <a:endParaRPr sz="3200" dirty="0"/>
          </a:p>
          <a:p>
            <a:pPr marL="495300" lvl="0" indent="-457200" algn="l" rtl="0">
              <a:lnSpc>
                <a:spcPct val="100000"/>
              </a:lnSpc>
              <a:spcBef>
                <a:spcPts val="0"/>
              </a:spcBef>
              <a:spcAft>
                <a:spcPts val="0"/>
              </a:spcAft>
              <a:buSzPts val="3000"/>
              <a:buFont typeface="Arial" panose="020B0604020202020204" pitchFamily="34" charset="0"/>
              <a:buChar char="•"/>
            </a:pPr>
            <a:r>
              <a:rPr lang="en-US" sz="3200" dirty="0"/>
              <a:t>Designed, staffed, and resourced for the care and education of students with similar disability related needs</a:t>
            </a:r>
            <a:endParaRPr sz="3200" dirty="0"/>
          </a:p>
        </p:txBody>
      </p:sp>
      <p:grpSp>
        <p:nvGrpSpPr>
          <p:cNvPr id="89" name="Google Shape;89;g34a209811f5_0_56">
            <a:extLst>
              <a:ext uri="{C183D7F6-B498-43B3-948B-1728B52AA6E4}">
                <adec:decorative xmlns:adec="http://schemas.microsoft.com/office/drawing/2017/decorative" val="1"/>
              </a:ext>
            </a:extLst>
          </p:cNvPr>
          <p:cNvGrpSpPr/>
          <p:nvPr/>
        </p:nvGrpSpPr>
        <p:grpSpPr>
          <a:xfrm>
            <a:off x="689092" y="5241826"/>
            <a:ext cx="6749587" cy="1326636"/>
            <a:chOff x="-364275" y="63388"/>
            <a:chExt cx="8065950" cy="2140426"/>
          </a:xfrm>
        </p:grpSpPr>
        <p:pic>
          <p:nvPicPr>
            <p:cNvPr id="90" name="Google Shape;90;g34a209811f5_0_56" descr="Public Domain Clip Art Image | Blue left arrow | ID ..."/>
            <p:cNvPicPr preferRelativeResize="0"/>
            <p:nvPr/>
          </p:nvPicPr>
          <p:blipFill>
            <a:blip r:embed="rId3">
              <a:alphaModFix/>
            </a:blip>
            <a:stretch>
              <a:fillRect/>
            </a:stretch>
          </p:blipFill>
          <p:spPr>
            <a:xfrm flipH="1">
              <a:off x="5000050" y="63388"/>
              <a:ext cx="2701625" cy="2140426"/>
            </a:xfrm>
            <a:prstGeom prst="rect">
              <a:avLst/>
            </a:prstGeom>
            <a:noFill/>
            <a:ln>
              <a:noFill/>
            </a:ln>
          </p:spPr>
        </p:pic>
        <p:pic>
          <p:nvPicPr>
            <p:cNvPr id="91" name="Google Shape;91;g34a209811f5_0_56" descr="Public Domain Clip Art Image | Blue left arrow | ID ..."/>
            <p:cNvPicPr preferRelativeResize="0"/>
            <p:nvPr/>
          </p:nvPicPr>
          <p:blipFill>
            <a:blip r:embed="rId3">
              <a:alphaModFix/>
            </a:blip>
            <a:stretch>
              <a:fillRect/>
            </a:stretch>
          </p:blipFill>
          <p:spPr>
            <a:xfrm flipH="1">
              <a:off x="-364275" y="63388"/>
              <a:ext cx="2701625" cy="2140426"/>
            </a:xfrm>
            <a:prstGeom prst="rect">
              <a:avLst/>
            </a:prstGeom>
            <a:noFill/>
            <a:ln>
              <a:noFill/>
            </a:ln>
          </p:spPr>
        </p:pic>
        <p:pic>
          <p:nvPicPr>
            <p:cNvPr id="92" name="Google Shape;92;g34a209811f5_0_56" descr="Public Domain Clip Art Image | Blue left arrow | ID ..."/>
            <p:cNvPicPr preferRelativeResize="0"/>
            <p:nvPr/>
          </p:nvPicPr>
          <p:blipFill>
            <a:blip r:embed="rId3">
              <a:alphaModFix/>
            </a:blip>
            <a:stretch>
              <a:fillRect/>
            </a:stretch>
          </p:blipFill>
          <p:spPr>
            <a:xfrm flipH="1">
              <a:off x="2317888" y="63388"/>
              <a:ext cx="2701625" cy="214042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sz="3800" b="0"/>
              <a:t>ACHIEVE:</a:t>
            </a:r>
            <a:endParaRPr sz="3800" b="0"/>
          </a:p>
          <a:p>
            <a:pPr marL="0" lvl="0" indent="0" algn="ctr" rtl="0">
              <a:lnSpc>
                <a:spcPct val="100000"/>
              </a:lnSpc>
              <a:spcBef>
                <a:spcPts val="0"/>
              </a:spcBef>
              <a:spcAft>
                <a:spcPts val="0"/>
              </a:spcAft>
              <a:buClr>
                <a:schemeClr val="dk1"/>
              </a:buClr>
              <a:buSzPts val="1100"/>
              <a:buFont typeface="Arial"/>
              <a:buNone/>
            </a:pPr>
            <a:r>
              <a:rPr lang="en-US" sz="3800" b="0"/>
              <a:t>Annual Considerations for </a:t>
            </a:r>
            <a:endParaRPr sz="3800" b="0"/>
          </a:p>
          <a:p>
            <a:pPr marL="0" lvl="0" indent="0" algn="ctr" rtl="0">
              <a:lnSpc>
                <a:spcPct val="100000"/>
              </a:lnSpc>
              <a:spcBef>
                <a:spcPts val="0"/>
              </a:spcBef>
              <a:spcAft>
                <a:spcPts val="0"/>
              </a:spcAft>
              <a:buClr>
                <a:schemeClr val="dk1"/>
              </a:buClr>
              <a:buSzPts val="1100"/>
              <a:buFont typeface="Arial"/>
              <a:buNone/>
            </a:pPr>
            <a:r>
              <a:rPr lang="en-US" sz="3800" b="0"/>
              <a:t>Special School Placement</a:t>
            </a:r>
            <a:endParaRPr b="0"/>
          </a:p>
        </p:txBody>
      </p:sp>
      <p:pic>
        <p:nvPicPr>
          <p:cNvPr id="98" name="Google Shape;98;p3" descr="Screenshot of ACHIEVE Annual Considerations for Special School Placement"/>
          <p:cNvPicPr preferRelativeResize="0"/>
          <p:nvPr/>
        </p:nvPicPr>
        <p:blipFill>
          <a:blip r:embed="rId3">
            <a:alphaModFix/>
          </a:blip>
          <a:stretch>
            <a:fillRect/>
          </a:stretch>
        </p:blipFill>
        <p:spPr>
          <a:xfrm>
            <a:off x="4210175" y="1048325"/>
            <a:ext cx="7900374" cy="5065975"/>
          </a:xfrm>
          <a:prstGeom prst="rect">
            <a:avLst/>
          </a:prstGeom>
          <a:noFill/>
          <a:ln w="9525" cap="flat" cmpd="sng">
            <a:solidFill>
              <a:srgbClr val="1A1A1A"/>
            </a:solidFill>
            <a:prstDash val="solid"/>
            <a:round/>
            <a:headEnd type="none" w="sm" len="sm"/>
            <a:tailEnd type="none" w="sm" len="sm"/>
          </a:ln>
        </p:spPr>
      </p:pic>
      <p:sp>
        <p:nvSpPr>
          <p:cNvPr id="99" name="Google Shape;99;p3"/>
          <p:cNvSpPr/>
          <p:nvPr/>
        </p:nvSpPr>
        <p:spPr>
          <a:xfrm>
            <a:off x="4210175" y="806650"/>
            <a:ext cx="495600" cy="408300"/>
          </a:xfrm>
          <a:prstGeom prst="hexagon">
            <a:avLst>
              <a:gd name="adj" fmla="val 28852"/>
              <a:gd name="vf" fmla="val 115470"/>
            </a:avLst>
          </a:prstGeom>
          <a:solidFill>
            <a:srgbClr val="FFFFFF"/>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solidFill>
                  <a:srgbClr val="CC0000"/>
                </a:solidFill>
                <a:latin typeface="Lato"/>
                <a:ea typeface="Lato"/>
                <a:cs typeface="Lato"/>
                <a:sym typeface="Lato"/>
              </a:rPr>
              <a:t>1</a:t>
            </a:r>
            <a:endParaRPr sz="2000" b="1">
              <a:solidFill>
                <a:srgbClr val="CC0000"/>
              </a:solidFill>
              <a:latin typeface="Lato"/>
              <a:ea typeface="Lato"/>
              <a:cs typeface="Lato"/>
              <a:sym typeface="Lato"/>
            </a:endParaRPr>
          </a:p>
        </p:txBody>
      </p:sp>
      <p:sp>
        <p:nvSpPr>
          <p:cNvPr id="100" name="Google Shape;100;p3"/>
          <p:cNvSpPr/>
          <p:nvPr/>
        </p:nvSpPr>
        <p:spPr>
          <a:xfrm>
            <a:off x="7693600" y="1214950"/>
            <a:ext cx="495600" cy="408300"/>
          </a:xfrm>
          <a:prstGeom prst="hexagon">
            <a:avLst>
              <a:gd name="adj" fmla="val 28852"/>
              <a:gd name="vf" fmla="val 115470"/>
            </a:avLst>
          </a:prstGeom>
          <a:solidFill>
            <a:srgbClr val="FFFFFF"/>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solidFill>
                  <a:srgbClr val="CC0000"/>
                </a:solidFill>
                <a:latin typeface="Lato"/>
                <a:ea typeface="Lato"/>
                <a:cs typeface="Lato"/>
                <a:sym typeface="Lato"/>
              </a:rPr>
              <a:t>2</a:t>
            </a:r>
            <a:endParaRPr sz="2000" b="1">
              <a:solidFill>
                <a:srgbClr val="CC0000"/>
              </a:solidFill>
              <a:latin typeface="Lato"/>
              <a:ea typeface="Lato"/>
              <a:cs typeface="Lato"/>
              <a:sym typeface="Lato"/>
            </a:endParaRPr>
          </a:p>
        </p:txBody>
      </p:sp>
      <p:sp>
        <p:nvSpPr>
          <p:cNvPr id="101" name="Google Shape;101;p3"/>
          <p:cNvSpPr/>
          <p:nvPr/>
        </p:nvSpPr>
        <p:spPr>
          <a:xfrm>
            <a:off x="3845500" y="2401425"/>
            <a:ext cx="495600" cy="408300"/>
          </a:xfrm>
          <a:prstGeom prst="hexagon">
            <a:avLst>
              <a:gd name="adj" fmla="val 28852"/>
              <a:gd name="vf" fmla="val 115470"/>
            </a:avLst>
          </a:prstGeom>
          <a:solidFill>
            <a:srgbClr val="FFFFFF"/>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solidFill>
                  <a:srgbClr val="CC0000"/>
                </a:solidFill>
                <a:latin typeface="Lato"/>
                <a:ea typeface="Lato"/>
                <a:cs typeface="Lato"/>
                <a:sym typeface="Lato"/>
              </a:rPr>
              <a:t>3</a:t>
            </a:r>
            <a:endParaRPr sz="2000" b="1">
              <a:solidFill>
                <a:srgbClr val="CC0000"/>
              </a:solidFill>
              <a:latin typeface="Lato"/>
              <a:ea typeface="Lato"/>
              <a:cs typeface="Lato"/>
              <a:sym typeface="Lato"/>
            </a:endParaRPr>
          </a:p>
        </p:txBody>
      </p:sp>
      <p:sp>
        <p:nvSpPr>
          <p:cNvPr id="102" name="Google Shape;102;p3"/>
          <p:cNvSpPr/>
          <p:nvPr/>
        </p:nvSpPr>
        <p:spPr>
          <a:xfrm>
            <a:off x="3845500" y="3566175"/>
            <a:ext cx="495600" cy="408300"/>
          </a:xfrm>
          <a:prstGeom prst="hexagon">
            <a:avLst>
              <a:gd name="adj" fmla="val 28852"/>
              <a:gd name="vf" fmla="val 115470"/>
            </a:avLst>
          </a:prstGeom>
          <a:solidFill>
            <a:srgbClr val="FFFFFF"/>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solidFill>
                  <a:srgbClr val="CC0000"/>
                </a:solidFill>
                <a:latin typeface="Lato"/>
                <a:ea typeface="Lato"/>
                <a:cs typeface="Lato"/>
                <a:sym typeface="Lato"/>
              </a:rPr>
              <a:t>4</a:t>
            </a:r>
            <a:endParaRPr sz="2000" b="1">
              <a:solidFill>
                <a:srgbClr val="CC0000"/>
              </a:solidFill>
              <a:latin typeface="Lato"/>
              <a:ea typeface="Lato"/>
              <a:cs typeface="Lato"/>
              <a:sym typeface="Lato"/>
            </a:endParaRPr>
          </a:p>
        </p:txBody>
      </p:sp>
      <p:sp>
        <p:nvSpPr>
          <p:cNvPr id="103" name="Google Shape;103;p3"/>
          <p:cNvSpPr/>
          <p:nvPr/>
        </p:nvSpPr>
        <p:spPr>
          <a:xfrm>
            <a:off x="7693600" y="3489975"/>
            <a:ext cx="495600" cy="408300"/>
          </a:xfrm>
          <a:prstGeom prst="hexagon">
            <a:avLst>
              <a:gd name="adj" fmla="val 28852"/>
              <a:gd name="vf" fmla="val 115470"/>
            </a:avLst>
          </a:prstGeom>
          <a:solidFill>
            <a:srgbClr val="FFFFFF"/>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solidFill>
                  <a:srgbClr val="CC0000"/>
                </a:solidFill>
                <a:latin typeface="Lato"/>
                <a:ea typeface="Lato"/>
                <a:cs typeface="Lato"/>
                <a:sym typeface="Lato"/>
              </a:rPr>
              <a:t>5</a:t>
            </a:r>
            <a:endParaRPr sz="2000" b="1">
              <a:solidFill>
                <a:srgbClr val="CC0000"/>
              </a:solidFill>
              <a:latin typeface="Lato"/>
              <a:ea typeface="Lato"/>
              <a:cs typeface="Lato"/>
              <a:sym typeface="Lato"/>
            </a:endParaRPr>
          </a:p>
        </p:txBody>
      </p:sp>
      <p:sp>
        <p:nvSpPr>
          <p:cNvPr id="104" name="Google Shape;104;p3"/>
          <p:cNvSpPr/>
          <p:nvPr/>
        </p:nvSpPr>
        <p:spPr>
          <a:xfrm>
            <a:off x="3845500" y="4730925"/>
            <a:ext cx="495600" cy="408300"/>
          </a:xfrm>
          <a:prstGeom prst="hexagon">
            <a:avLst>
              <a:gd name="adj" fmla="val 28852"/>
              <a:gd name="vf" fmla="val 115470"/>
            </a:avLst>
          </a:prstGeom>
          <a:solidFill>
            <a:srgbClr val="FFFFFF"/>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solidFill>
                  <a:srgbClr val="CC0000"/>
                </a:solidFill>
                <a:latin typeface="Lato"/>
                <a:ea typeface="Lato"/>
                <a:cs typeface="Lato"/>
                <a:sym typeface="Lato"/>
              </a:rPr>
              <a:t>6</a:t>
            </a:r>
            <a:endParaRPr sz="2000" b="1">
              <a:solidFill>
                <a:srgbClr val="CC0000"/>
              </a:solidFill>
              <a:latin typeface="Lato"/>
              <a:ea typeface="Lato"/>
              <a:cs typeface="Lato"/>
              <a:sym typeface="Lato"/>
            </a:endParaRPr>
          </a:p>
        </p:txBody>
      </p:sp>
      <p:sp>
        <p:nvSpPr>
          <p:cNvPr id="105" name="Google Shape;105;p3"/>
          <p:cNvSpPr/>
          <p:nvPr/>
        </p:nvSpPr>
        <p:spPr>
          <a:xfrm>
            <a:off x="8025900" y="4447900"/>
            <a:ext cx="495600" cy="408300"/>
          </a:xfrm>
          <a:prstGeom prst="hexagon">
            <a:avLst>
              <a:gd name="adj" fmla="val 28852"/>
              <a:gd name="vf" fmla="val 115470"/>
            </a:avLst>
          </a:prstGeom>
          <a:solidFill>
            <a:srgbClr val="FFFFFF"/>
          </a:solidFill>
          <a:ln w="9525" cap="flat" cmpd="sng">
            <a:solidFill>
              <a:srgbClr val="1A1A1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solidFill>
                  <a:srgbClr val="CC0000"/>
                </a:solidFill>
                <a:latin typeface="Lato"/>
                <a:ea typeface="Lato"/>
                <a:cs typeface="Lato"/>
                <a:sym typeface="Lato"/>
              </a:rPr>
              <a:t>7</a:t>
            </a:r>
            <a:endParaRPr sz="2000" b="1">
              <a:solidFill>
                <a:srgbClr val="CC00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1772</Words>
  <Application>Microsoft Office PowerPoint</Application>
  <PresentationFormat>Widescreen</PresentationFormat>
  <Paragraphs>178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Lato</vt:lpstr>
      <vt:lpstr>Wingdings</vt:lpstr>
      <vt:lpstr>Arial</vt:lpstr>
      <vt:lpstr>Raleway</vt:lpstr>
      <vt:lpstr>Theme1</vt:lpstr>
      <vt:lpstr>Least Restrictive Environment (LRE)</vt:lpstr>
      <vt:lpstr>Welcome</vt:lpstr>
      <vt:lpstr>Today’s presenters</vt:lpstr>
      <vt:lpstr>Today’s objectives:</vt:lpstr>
      <vt:lpstr>Continuum of Alternative Placements</vt:lpstr>
      <vt:lpstr>General Education Setting </vt:lpstr>
      <vt:lpstr>Special Education Setting </vt:lpstr>
      <vt:lpstr>Special School Setting </vt:lpstr>
      <vt:lpstr>ACHIEVE: Annual Considerations for  Special School Placement</vt:lpstr>
      <vt:lpstr>Homebound Instruction Setting </vt:lpstr>
      <vt:lpstr>Hospital and Institution Settings</vt:lpstr>
      <vt:lpstr>Non-academic Settings</vt:lpstr>
      <vt:lpstr>Least Restrictive Environment (LRE)</vt:lpstr>
      <vt:lpstr>Least Restrictive Environment   IAC 281—41.114(2)</vt:lpstr>
      <vt:lpstr>When is LRE addressed?</vt:lpstr>
      <vt:lpstr>IEP Documentation</vt:lpstr>
      <vt:lpstr>Legal Lessons:   Least Restrictive Environment (LRE)</vt:lpstr>
      <vt:lpstr>8th Cir. Adopts Roncker LRE Test</vt:lpstr>
      <vt:lpstr>LRE Decisions</vt:lpstr>
      <vt:lpstr>LRE Decisions</vt:lpstr>
      <vt:lpstr>LRE &amp; FAPE</vt:lpstr>
      <vt:lpstr>LRE &amp; FAPE</vt:lpstr>
      <vt:lpstr>Permissible Considerations</vt:lpstr>
      <vt:lpstr>Impermissible Considerations</vt:lpstr>
      <vt:lpstr>Key LRE Questions to Consider </vt:lpstr>
      <vt:lpstr>What are the benefits of LRE?</vt:lpstr>
      <vt:lpstr>Tools &amp; Resources to  Support Administrators</vt:lpstr>
      <vt:lpstr>Checklist for Discussing and Determining LRE</vt:lpstr>
      <vt:lpstr>ACHIEVE REPORT:  Special Education - Service Roster</vt:lpstr>
      <vt:lpstr>Guidance  &amp; Caselaw</vt:lpstr>
      <vt:lpstr>Questions from the Field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Least Restrictive Environment (LRE)</dc:title>
  <dc:creator>Iowa Department of Education</dc:creator>
  <cp:lastModifiedBy>Albers, Lisa [IDOE]</cp:lastModifiedBy>
  <cp:revision>8</cp:revision>
  <dcterms:created xsi:type="dcterms:W3CDTF">2022-10-28T01:47:54Z</dcterms:created>
  <dcterms:modified xsi:type="dcterms:W3CDTF">2025-04-18T14:53:41Z</dcterms:modified>
</cp:coreProperties>
</file>