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
      <p:font typeface="Roboto Medium"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mGy3K34vWW6If9lm9RBLMIxdm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19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b2976c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f6b2976c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9fa645b8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349fa645b89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9fa645b89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49fa645b89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49fa645b89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349fa645b89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9fa645b89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49fa645b89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3a1ce6e5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33a1ce6e5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49fa645b8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49fa645b89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9fa645b8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349fa645b8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e242fef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6e242fef5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49fa645b89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349fa645b89_1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6e242fef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6e242fef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a1ce6e5f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33a1ce6e5f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chemeClr val="accent5"/>
              </a:buClr>
              <a:buSzPts val="1400"/>
              <a:buChar char="●"/>
              <a:defRPr>
                <a:solidFill>
                  <a:schemeClr val="accent5"/>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chemeClr val="accent5"/>
              </a:buClr>
              <a:buSzPts val="1400"/>
              <a:buChar char="●"/>
              <a:defRPr>
                <a:solidFill>
                  <a:schemeClr val="accent5"/>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chemeClr val="accent5"/>
              </a:buClr>
              <a:buSzPts val="1400"/>
              <a:buChar char="●"/>
              <a:defRPr>
                <a:solidFill>
                  <a:schemeClr val="accent5"/>
                </a:solidFill>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mailto:amy.vybiral@iowa.gov" TargetMode="External"/><Relationship Id="rId4" Type="http://schemas.openxmlformats.org/officeDocument/2006/relationships/hyperlink" Target="mailto:jeffrey.fletcher@iow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educate.iowa.gov/higher-ed/cte/perkins-v#local-appli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amy.vybiral@iowa.gov" TargetMode="External"/><Relationship Id="rId5" Type="http://schemas.openxmlformats.org/officeDocument/2006/relationships/hyperlink" Target="mailto:Jeffrey.Fletcher@iowa.gov"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mailto:jeffrey.fletcher@iowa.gov" TargetMode="External"/><Relationship Id="rId4" Type="http://schemas.openxmlformats.org/officeDocument/2006/relationships/hyperlink" Target="mailto:amy.vybiral@io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amy.vybiral@io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educate.iowa.gov/media/11117/download?in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mailto:david.wempen@iowa.go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gf6b2976c68_0_0">
            <a:extLst>
              <a:ext uri="{C183D7F6-B498-43B3-948B-1728B52AA6E4}">
                <adec:decorative xmlns:adec="http://schemas.microsoft.com/office/drawing/2017/decorative" val="1"/>
              </a:ext>
            </a:extLst>
          </p:cNvPr>
          <p:cNvSpPr/>
          <p:nvPr/>
        </p:nvSpPr>
        <p:spPr>
          <a:xfrm>
            <a:off x="-10750" y="2945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f6b2976c68_0_0">
            <a:extLst>
              <a:ext uri="{C183D7F6-B498-43B3-948B-1728B52AA6E4}">
                <adec:decorative xmlns:adec="http://schemas.microsoft.com/office/drawing/2017/decorative" val="1"/>
              </a:ext>
            </a:extLst>
          </p:cNvPr>
          <p:cNvSpPr/>
          <p:nvPr/>
        </p:nvSpPr>
        <p:spPr>
          <a:xfrm>
            <a:off x="6521743" y="2945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f6b2976c68_0_0">
            <a:extLst>
              <a:ext uri="{C183D7F6-B498-43B3-948B-1728B52AA6E4}">
                <adec:decorative xmlns:adec="http://schemas.microsoft.com/office/drawing/2017/decorative" val="1"/>
              </a:ext>
            </a:extLst>
          </p:cNvPr>
          <p:cNvSpPr/>
          <p:nvPr/>
        </p:nvSpPr>
        <p:spPr>
          <a:xfrm>
            <a:off x="8022998" y="2945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gf6b2976c68_0_0" descr="Learning that works for Iowa CTE. #CTEworksforIA"/>
          <p:cNvPicPr preferRelativeResize="0"/>
          <p:nvPr/>
        </p:nvPicPr>
        <p:blipFill rotWithShape="1">
          <a:blip r:embed="rId3">
            <a:alphaModFix/>
          </a:blip>
          <a:srcRect/>
          <a:stretch/>
        </p:blipFill>
        <p:spPr>
          <a:xfrm>
            <a:off x="6427701" y="3377100"/>
            <a:ext cx="2209800" cy="1104900"/>
          </a:xfrm>
          <a:prstGeom prst="rect">
            <a:avLst/>
          </a:prstGeom>
          <a:noFill/>
          <a:ln>
            <a:noFill/>
          </a:ln>
        </p:spPr>
      </p:pic>
      <p:sp>
        <p:nvSpPr>
          <p:cNvPr id="59" name="Google Shape;59;gf6b2976c68_0_0"/>
          <p:cNvSpPr txBox="1"/>
          <p:nvPr/>
        </p:nvSpPr>
        <p:spPr>
          <a:xfrm>
            <a:off x="221375" y="3289675"/>
            <a:ext cx="6127500" cy="1466700"/>
          </a:xfrm>
          <a:prstGeom prst="rect">
            <a:avLst/>
          </a:prstGeom>
          <a:noFill/>
          <a:ln w="9525" cap="flat" cmpd="sng">
            <a:solidFill>
              <a:srgbClr val="FFFAF4"/>
            </a:solidFill>
            <a:prstDash val="solid"/>
            <a:round/>
            <a:headEnd type="none" w="sm" len="sm"/>
            <a:tailEnd type="none" w="sm" len="sm"/>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Calibri"/>
                <a:ea typeface="Calibri"/>
                <a:cs typeface="Calibri"/>
                <a:sym typeface="Calibri"/>
              </a:rPr>
              <a:t>Amy Vybiral, MS Ed. </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Calibri"/>
                <a:ea typeface="Calibri"/>
                <a:cs typeface="Calibri"/>
                <a:sym typeface="Calibri"/>
              </a:rPr>
              <a:t>Education Program Consultant</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Calibri"/>
                <a:ea typeface="Calibri"/>
                <a:cs typeface="Calibri"/>
                <a:sym typeface="Calibri"/>
              </a:rPr>
              <a:t>Bureau of Community Colleges and Postsecondary Readiness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Calibri"/>
                <a:ea typeface="Calibri"/>
                <a:cs typeface="Calibri"/>
                <a:sym typeface="Calibri"/>
              </a:rPr>
              <a:t>515-339-4520</a:t>
            </a:r>
            <a:endParaRPr sz="16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a:solidFill>
                  <a:srgbClr val="000000"/>
                </a:solidFill>
                <a:latin typeface="Calibri"/>
                <a:ea typeface="Calibri"/>
                <a:cs typeface="Calibri"/>
                <a:sym typeface="Calibri"/>
              </a:rPr>
              <a:t>amy.vybiral@iowa.gov</a:t>
            </a:r>
            <a:endParaRPr sz="1600" b="0"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C2F9E58F-5FCF-41D9-B072-94510C7553C6}"/>
              </a:ext>
            </a:extLst>
          </p:cNvPr>
          <p:cNvSpPr>
            <a:spLocks noGrp="1"/>
          </p:cNvSpPr>
          <p:nvPr>
            <p:ph type="ctrTitle"/>
          </p:nvPr>
        </p:nvSpPr>
        <p:spPr>
          <a:xfrm>
            <a:off x="311700" y="538750"/>
            <a:ext cx="8520600" cy="2052600"/>
          </a:xfrm>
        </p:spPr>
        <p:txBody>
          <a:bodyPr/>
          <a:lstStyle/>
          <a:p>
            <a:pPr algn="r"/>
            <a:br>
              <a:rPr lang="en-US" sz="3600" dirty="0"/>
            </a:br>
            <a:r>
              <a:rPr lang="en-US" sz="3600" dirty="0"/>
              <a:t>#7 FY 2026 Perkins Budget Q &amp; A </a:t>
            </a:r>
            <a:br>
              <a:rPr lang="en-US" sz="3600" dirty="0"/>
            </a:br>
            <a:r>
              <a:rPr lang="en-US" sz="3600" dirty="0"/>
              <a:t>April 9, 2025</a:t>
            </a:r>
            <a:br>
              <a:rPr lang="en-US" sz="3600" dirty="0"/>
            </a:br>
            <a:r>
              <a:rPr lang="en-US" sz="3600" dirty="0"/>
              <a:t>10:00 a.m. - 10:25 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49fa645b89_1_2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349fa645b89_1_2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349fa645b89_1_2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g349fa645b89_1_21"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49" name="Google Shape;149;g349fa645b89_1_21"/>
          <p:cNvSpPr txBox="1">
            <a:spLocks noGrp="1"/>
          </p:cNvSpPr>
          <p:nvPr>
            <p:ph type="body" idx="4294967295"/>
          </p:nvPr>
        </p:nvSpPr>
        <p:spPr>
          <a:xfrm>
            <a:off x="0" y="660400"/>
            <a:ext cx="8983663"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dirty="0">
                <a:solidFill>
                  <a:schemeClr val="accent5"/>
                </a:solidFill>
              </a:rPr>
              <a:t>Perkins cannot be used for train-the-trainer courses but can Perkins assist with travel costs?</a:t>
            </a:r>
            <a:endParaRPr sz="1500" dirty="0">
              <a:solidFill>
                <a:schemeClr val="accent5"/>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Yes, as long as invoices and receipts are included on a separate claim. This includes the vendor training invoices, for example, CASE, PLTW, NC3, OSHA, etc</a:t>
            </a:r>
            <a:endParaRPr sz="1200" dirty="0">
              <a:solidFill>
                <a:schemeClr val="accent5"/>
              </a:solidFill>
            </a:endParaRPr>
          </a:p>
          <a:p>
            <a:pPr marL="457200" lvl="0" indent="0" algn="l" rtl="0">
              <a:lnSpc>
                <a:spcPct val="150000"/>
              </a:lnSpc>
              <a:spcBef>
                <a:spcPts val="0"/>
              </a:spcBef>
              <a:spcAft>
                <a:spcPts val="0"/>
              </a:spcAft>
              <a:buNone/>
            </a:pPr>
            <a:endParaRPr sz="1200" dirty="0">
              <a:solidFill>
                <a:schemeClr val="accent5"/>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Do I have to spend Perkins funding in every Perkins Activity and/or align every activity with a CLNA Element?</a:t>
            </a:r>
            <a:endParaRPr sz="1200" dirty="0">
              <a:solidFill>
                <a:schemeClr val="accent5"/>
              </a:solidFill>
            </a:endParaRPr>
          </a:p>
          <a:p>
            <a:pPr marL="457200" lvl="0" indent="0" algn="l" rtl="0">
              <a:lnSpc>
                <a:spcPct val="150000"/>
              </a:lnSpc>
              <a:spcBef>
                <a:spcPts val="0"/>
              </a:spcBef>
              <a:spcAft>
                <a:spcPts val="0"/>
              </a:spcAft>
              <a:buNone/>
            </a:pPr>
            <a:endParaRPr sz="1200" dirty="0">
              <a:solidFill>
                <a:schemeClr val="accent5"/>
              </a:solidFill>
            </a:endParaRPr>
          </a:p>
          <a:p>
            <a:pPr marL="914400" lvl="1" indent="-298450" algn="l" rtl="0">
              <a:lnSpc>
                <a:spcPct val="150000"/>
              </a:lnSpc>
              <a:spcBef>
                <a:spcPts val="0"/>
              </a:spcBef>
              <a:spcAft>
                <a:spcPts val="0"/>
              </a:spcAft>
              <a:buClr>
                <a:schemeClr val="accent5"/>
              </a:buClr>
              <a:buSzPts val="1100"/>
              <a:buChar char="◆"/>
            </a:pPr>
            <a:r>
              <a:rPr lang="en" sz="1100" dirty="0">
                <a:solidFill>
                  <a:schemeClr val="accent5"/>
                </a:solidFill>
              </a:rPr>
              <a:t>No. In fact it would not be reasonable to do so given that institutions are already funding so many of the listed activities that doing so would automatically create supplanting situations. The majority of activities funded will likely be:</a:t>
            </a:r>
            <a:endParaRPr sz="1100" dirty="0">
              <a:solidFill>
                <a:schemeClr val="accent5"/>
              </a:solidFill>
            </a:endParaRPr>
          </a:p>
          <a:p>
            <a:pPr marL="914400" lvl="0" indent="0" algn="l" rtl="0">
              <a:lnSpc>
                <a:spcPct val="150000"/>
              </a:lnSpc>
              <a:spcBef>
                <a:spcPts val="0"/>
              </a:spcBef>
              <a:spcAft>
                <a:spcPts val="0"/>
              </a:spcAft>
              <a:buNone/>
            </a:pPr>
            <a:endParaRPr sz="1100" dirty="0">
              <a:solidFill>
                <a:schemeClr val="accent5"/>
              </a:solidFill>
            </a:endParaRPr>
          </a:p>
          <a:p>
            <a:pPr marL="1371600" lvl="2" indent="-298450" algn="l" rtl="0">
              <a:lnSpc>
                <a:spcPct val="150000"/>
              </a:lnSpc>
              <a:spcBef>
                <a:spcPts val="0"/>
              </a:spcBef>
              <a:spcAft>
                <a:spcPts val="0"/>
              </a:spcAft>
              <a:buClr>
                <a:schemeClr val="accent5"/>
              </a:buClr>
              <a:buSzPts val="1100"/>
              <a:buChar char="●"/>
            </a:pPr>
            <a:r>
              <a:rPr lang="en" sz="1100" dirty="0"/>
              <a:t>Activity Five (Equipment and Supplies) Aligned with Size, Scope and Quality (CLNA Element 2)</a:t>
            </a:r>
            <a:endParaRPr sz="1100" dirty="0"/>
          </a:p>
          <a:p>
            <a:pPr marL="1371600" lvl="2" indent="-298450" algn="l" rtl="0">
              <a:lnSpc>
                <a:spcPct val="150000"/>
              </a:lnSpc>
              <a:spcBef>
                <a:spcPts val="0"/>
              </a:spcBef>
              <a:spcAft>
                <a:spcPts val="0"/>
              </a:spcAft>
              <a:buSzPts val="1100"/>
              <a:buChar char="●"/>
            </a:pPr>
            <a:r>
              <a:rPr lang="en" sz="1100" dirty="0"/>
              <a:t>Activity Five (POS aligned Curriculum, Simulated Environments, IRCs, VR, CBE, ) Aligned with Student Performance (CLNA Element 1).</a:t>
            </a:r>
            <a:endParaRPr sz="1100" dirty="0"/>
          </a:p>
          <a:p>
            <a:pPr marL="1371600" lvl="2" indent="-298450" algn="l" rtl="0">
              <a:lnSpc>
                <a:spcPct val="150000"/>
              </a:lnSpc>
              <a:spcBef>
                <a:spcPts val="0"/>
              </a:spcBef>
              <a:spcAft>
                <a:spcPts val="0"/>
              </a:spcAft>
              <a:buClr>
                <a:schemeClr val="accent5"/>
              </a:buClr>
              <a:buSzPts val="1100"/>
              <a:buChar char="●"/>
            </a:pPr>
            <a:r>
              <a:rPr lang="en" sz="1100" dirty="0">
                <a:solidFill>
                  <a:schemeClr val="accent5"/>
                </a:solidFill>
              </a:rPr>
              <a:t>Activity Two (Professional Development) Aligned with </a:t>
            </a:r>
            <a:r>
              <a:rPr lang="en" sz="1100" dirty="0"/>
              <a:t>Teacher Training and Retention (CLNA Element 4).</a:t>
            </a:r>
            <a:endParaRPr sz="1100" dirty="0"/>
          </a:p>
          <a:p>
            <a:pPr marL="1371600" lvl="2" indent="-298450" algn="l" rtl="0">
              <a:lnSpc>
                <a:spcPct val="150000"/>
              </a:lnSpc>
              <a:spcBef>
                <a:spcPts val="0"/>
              </a:spcBef>
              <a:spcAft>
                <a:spcPts val="0"/>
              </a:spcAft>
              <a:buSzPts val="1100"/>
              <a:buChar char="●"/>
            </a:pPr>
            <a:r>
              <a:rPr lang="en" sz="1100" dirty="0"/>
              <a:t>Activity CTSO		 Aligned with Student Performance (CLNA Element 2)</a:t>
            </a:r>
            <a:endParaRPr sz="1100" dirty="0"/>
          </a:p>
          <a:p>
            <a:pPr marL="0" lvl="0" indent="0" algn="l" rtl="0">
              <a:lnSpc>
                <a:spcPct val="150000"/>
              </a:lnSpc>
              <a:spcBef>
                <a:spcPts val="0"/>
              </a:spcBef>
              <a:spcAft>
                <a:spcPts val="0"/>
              </a:spcAft>
              <a:buSzPts val="1800"/>
              <a:buNone/>
            </a:pPr>
            <a:endParaRPr sz="1600" b="1" dirty="0">
              <a:solidFill>
                <a:schemeClr val="dk1"/>
              </a:solidFill>
            </a:endParaRPr>
          </a:p>
          <a:p>
            <a:pPr marL="0" lvl="0" indent="0" algn="ctr" rtl="0">
              <a:lnSpc>
                <a:spcPct val="150000"/>
              </a:lnSpc>
              <a:spcBef>
                <a:spcPts val="0"/>
              </a:spcBef>
              <a:spcAft>
                <a:spcPts val="0"/>
              </a:spcAft>
              <a:buSzPts val="1800"/>
              <a:buNone/>
            </a:pPr>
            <a:endParaRPr sz="1600" dirty="0"/>
          </a:p>
        </p:txBody>
      </p:sp>
      <p:sp>
        <p:nvSpPr>
          <p:cNvPr id="2" name="Title 1">
            <a:extLst>
              <a:ext uri="{FF2B5EF4-FFF2-40B4-BE49-F238E27FC236}">
                <a16:creationId xmlns:a16="http://schemas.microsoft.com/office/drawing/2014/main" id="{80CC07DB-7FFB-47C9-A5B3-633CAA31E636}"/>
              </a:ext>
            </a:extLst>
          </p:cNvPr>
          <p:cNvSpPr>
            <a:spLocks noGrp="1"/>
          </p:cNvSpPr>
          <p:nvPr>
            <p:ph type="title"/>
          </p:nvPr>
        </p:nvSpPr>
        <p:spPr>
          <a:xfrm>
            <a:off x="311699" y="72425"/>
            <a:ext cx="8520600" cy="572700"/>
          </a:xfrm>
        </p:spPr>
        <p:txBody>
          <a:bodyPr/>
          <a:lstStyle/>
          <a:p>
            <a:pPr algn="r"/>
            <a:r>
              <a:rPr lang="en-US" b="1" dirty="0">
                <a:solidFill>
                  <a:schemeClr val="accent5"/>
                </a:solidFill>
              </a:rPr>
              <a:t>FY 2026 Field Questions 3</a:t>
            </a:r>
            <a:br>
              <a:rPr lang="en-US" b="1" dirty="0">
                <a:solidFill>
                  <a:schemeClr val="accent5"/>
                </a:solidFill>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49fa645b89_1_3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349fa645b89_1_3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349fa645b89_1_3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349fa645b89_1_39"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59" name="Google Shape;159;g349fa645b89_1_39"/>
          <p:cNvSpPr txBox="1">
            <a:spLocks noGrp="1"/>
          </p:cNvSpPr>
          <p:nvPr>
            <p:ph type="body" idx="4294967295"/>
          </p:nvPr>
        </p:nvSpPr>
        <p:spPr>
          <a:xfrm>
            <a:off x="0" y="660400"/>
            <a:ext cx="8983663"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dirty="0">
                <a:solidFill>
                  <a:schemeClr val="accent5"/>
                </a:solidFill>
              </a:rPr>
              <a:t>I have a conference that begins in July. How do I attend the conference before my application is approved?</a:t>
            </a:r>
            <a:endParaRPr sz="1500" dirty="0">
              <a:solidFill>
                <a:schemeClr val="accent5"/>
              </a:solidFill>
            </a:endParaRPr>
          </a:p>
          <a:p>
            <a:pPr marL="0" lvl="0" indent="0" algn="l" rtl="0">
              <a:lnSpc>
                <a:spcPct val="150000"/>
              </a:lnSpc>
              <a:spcBef>
                <a:spcPts val="0"/>
              </a:spcBef>
              <a:spcAft>
                <a:spcPts val="0"/>
              </a:spcAft>
              <a:buNone/>
            </a:pPr>
            <a:endParaRPr sz="1400" dirty="0">
              <a:solidFill>
                <a:schemeClr val="accent5"/>
              </a:solidFill>
            </a:endParaRPr>
          </a:p>
          <a:p>
            <a:pPr marL="457200" lvl="0" indent="-317500" algn="l" rtl="0">
              <a:lnSpc>
                <a:spcPct val="150000"/>
              </a:lnSpc>
              <a:spcBef>
                <a:spcPts val="0"/>
              </a:spcBef>
              <a:spcAft>
                <a:spcPts val="0"/>
              </a:spcAft>
              <a:buClr>
                <a:schemeClr val="accent5"/>
              </a:buClr>
              <a:buSzPts val="1400"/>
              <a:buChar char="➔"/>
            </a:pPr>
            <a:r>
              <a:rPr lang="en" sz="1400" dirty="0">
                <a:solidFill>
                  <a:schemeClr val="accent5"/>
                </a:solidFill>
              </a:rPr>
              <a:t>Contact </a:t>
            </a:r>
            <a:r>
              <a:rPr lang="en" sz="1400" u="sng" dirty="0">
                <a:solidFill>
                  <a:srgbClr val="0000FF"/>
                </a:solidFill>
                <a:hlinkClick r:id="rId4">
                  <a:extLst>
                    <a:ext uri="{A12FA001-AC4F-418D-AE19-62706E023703}">
                      <ahyp:hlinkClr xmlns:ahyp="http://schemas.microsoft.com/office/drawing/2018/hyperlinkcolor" val="tx"/>
                    </a:ext>
                  </a:extLst>
                </a:hlinkClick>
              </a:rPr>
              <a:t>Jeff Fletcher</a:t>
            </a:r>
            <a:r>
              <a:rPr lang="en" sz="1400" dirty="0">
                <a:solidFill>
                  <a:schemeClr val="accent5"/>
                </a:solidFill>
              </a:rPr>
              <a:t> to ensure the Perkins application has the available fields necessary to indicate that your institution plans to spend funding prior to the start of the school year.</a:t>
            </a:r>
            <a:endParaRPr sz="1400" dirty="0">
              <a:solidFill>
                <a:schemeClr val="accent5"/>
              </a:solidFill>
            </a:endParaRPr>
          </a:p>
          <a:p>
            <a:pPr marL="457200" lvl="0" indent="0" algn="l" rtl="0">
              <a:lnSpc>
                <a:spcPct val="150000"/>
              </a:lnSpc>
              <a:spcBef>
                <a:spcPts val="0"/>
              </a:spcBef>
              <a:spcAft>
                <a:spcPts val="0"/>
              </a:spcAft>
              <a:buNone/>
            </a:pPr>
            <a:endParaRPr sz="1400" dirty="0">
              <a:solidFill>
                <a:schemeClr val="accent5"/>
              </a:solidFill>
            </a:endParaRPr>
          </a:p>
          <a:p>
            <a:pPr marL="457200" lvl="0" indent="-317500" algn="l" rtl="0">
              <a:lnSpc>
                <a:spcPct val="150000"/>
              </a:lnSpc>
              <a:spcBef>
                <a:spcPts val="0"/>
              </a:spcBef>
              <a:spcAft>
                <a:spcPts val="0"/>
              </a:spcAft>
              <a:buClr>
                <a:schemeClr val="accent5"/>
              </a:buClr>
              <a:buSzPts val="1400"/>
              <a:buChar char="➔"/>
            </a:pPr>
            <a:r>
              <a:rPr lang="en" sz="1400" dirty="0">
                <a:solidFill>
                  <a:schemeClr val="accent5"/>
                </a:solidFill>
              </a:rPr>
              <a:t>Contact </a:t>
            </a:r>
            <a:r>
              <a:rPr lang="en" sz="1400" u="sng" dirty="0">
                <a:solidFill>
                  <a:srgbClr val="0000FF"/>
                </a:solidFill>
                <a:hlinkClick r:id="rId5">
                  <a:extLst>
                    <a:ext uri="{A12FA001-AC4F-418D-AE19-62706E023703}">
                      <ahyp:hlinkClr xmlns:ahyp="http://schemas.microsoft.com/office/drawing/2018/hyperlinkcolor" val="tx"/>
                    </a:ext>
                  </a:extLst>
                </a:hlinkClick>
              </a:rPr>
              <a:t>Amy Vybiral</a:t>
            </a:r>
            <a:r>
              <a:rPr lang="en" sz="1400" dirty="0">
                <a:solidFill>
                  <a:schemeClr val="accent5"/>
                </a:solidFill>
              </a:rPr>
              <a:t> to ensure that the purchase is an allowable expense.</a:t>
            </a:r>
            <a:endParaRPr sz="1400" dirty="0">
              <a:solidFill>
                <a:schemeClr val="accent5"/>
              </a:solidFill>
            </a:endParaRPr>
          </a:p>
          <a:p>
            <a:pPr marL="0" lvl="0" indent="0" algn="l" rtl="0">
              <a:lnSpc>
                <a:spcPct val="150000"/>
              </a:lnSpc>
              <a:spcBef>
                <a:spcPts val="0"/>
              </a:spcBef>
              <a:spcAft>
                <a:spcPts val="0"/>
              </a:spcAft>
              <a:buNone/>
            </a:pPr>
            <a:endParaRPr sz="1300" dirty="0">
              <a:solidFill>
                <a:schemeClr val="dk1"/>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What do I use instead of Activity Three?</a:t>
            </a:r>
            <a:endParaRPr sz="1200" dirty="0">
              <a:solidFill>
                <a:schemeClr val="dk1"/>
              </a:solidFill>
            </a:endParaRPr>
          </a:p>
          <a:p>
            <a:pPr marL="914400" lvl="1" indent="-304800" algn="l" rtl="0">
              <a:lnSpc>
                <a:spcPct val="150000"/>
              </a:lnSpc>
              <a:spcBef>
                <a:spcPts val="0"/>
              </a:spcBef>
              <a:spcAft>
                <a:spcPts val="0"/>
              </a:spcAft>
              <a:buClr>
                <a:schemeClr val="accent5"/>
              </a:buClr>
              <a:buSzPts val="1200"/>
              <a:buChar char="◆"/>
            </a:pPr>
            <a:r>
              <a:rPr lang="en" sz="1200" dirty="0">
                <a:solidFill>
                  <a:schemeClr val="accent5"/>
                </a:solidFill>
              </a:rPr>
              <a:t>Any other Equipment, Supplies, Salaries or Benefits categories in available Perkins Activities one through six.</a:t>
            </a:r>
            <a:endParaRPr sz="1200" dirty="0">
              <a:solidFill>
                <a:schemeClr val="accent5"/>
              </a:solidFill>
            </a:endParaRPr>
          </a:p>
          <a:p>
            <a:pPr marL="1371600" lvl="2" indent="-304800" algn="l" rtl="0">
              <a:lnSpc>
                <a:spcPct val="150000"/>
              </a:lnSpc>
              <a:spcBef>
                <a:spcPts val="0"/>
              </a:spcBef>
              <a:spcAft>
                <a:spcPts val="0"/>
              </a:spcAft>
              <a:buClr>
                <a:schemeClr val="accent5"/>
              </a:buClr>
              <a:buSzPts val="1200"/>
              <a:buChar char="●"/>
            </a:pPr>
            <a:r>
              <a:rPr lang="en" sz="1200" dirty="0"/>
              <a:t>OCTAE has given 41 definitions across all other subcategories that expand on CTE use of funds that states can use until further definition is given for Activity three is further defined.</a:t>
            </a:r>
            <a:endParaRPr sz="1200" b="1" dirty="0">
              <a:solidFill>
                <a:schemeClr val="dk1"/>
              </a:solidFill>
            </a:endParaRPr>
          </a:p>
          <a:p>
            <a:pPr marL="0" lvl="0" indent="0" algn="ctr" rtl="0">
              <a:lnSpc>
                <a:spcPct val="150000"/>
              </a:lnSpc>
              <a:spcBef>
                <a:spcPts val="0"/>
              </a:spcBef>
              <a:spcAft>
                <a:spcPts val="0"/>
              </a:spcAft>
              <a:buSzPts val="1800"/>
              <a:buNone/>
            </a:pPr>
            <a:endParaRPr sz="1600" dirty="0"/>
          </a:p>
        </p:txBody>
      </p:sp>
      <p:sp>
        <p:nvSpPr>
          <p:cNvPr id="2" name="Title 1">
            <a:extLst>
              <a:ext uri="{FF2B5EF4-FFF2-40B4-BE49-F238E27FC236}">
                <a16:creationId xmlns:a16="http://schemas.microsoft.com/office/drawing/2014/main" id="{A8B516E8-FF01-4DFF-840B-4ACC4D2B0A24}"/>
              </a:ext>
            </a:extLst>
          </p:cNvPr>
          <p:cNvSpPr>
            <a:spLocks noGrp="1"/>
          </p:cNvSpPr>
          <p:nvPr>
            <p:ph type="title"/>
          </p:nvPr>
        </p:nvSpPr>
        <p:spPr>
          <a:xfrm>
            <a:off x="311699" y="72425"/>
            <a:ext cx="8520600" cy="572700"/>
          </a:xfrm>
        </p:spPr>
        <p:txBody>
          <a:bodyPr/>
          <a:lstStyle/>
          <a:p>
            <a:pPr algn="r"/>
            <a:r>
              <a:rPr lang="en-US" b="1" dirty="0">
                <a:solidFill>
                  <a:schemeClr val="accent5"/>
                </a:solidFill>
              </a:rPr>
              <a:t>FY 2026 Field Questions 4</a:t>
            </a:r>
            <a:br>
              <a:rPr lang="en-US" b="1" dirty="0">
                <a:solidFill>
                  <a:schemeClr val="accent5"/>
                </a:solidFill>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49fa645b89_1_57">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349fa645b89_1_57">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49fa645b89_1_57">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g349fa645b89_1_57"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69" name="Google Shape;169;g349fa645b89_1_57"/>
          <p:cNvSpPr txBox="1">
            <a:spLocks noGrp="1"/>
          </p:cNvSpPr>
          <p:nvPr>
            <p:ph type="body" idx="4294967295"/>
          </p:nvPr>
        </p:nvSpPr>
        <p:spPr>
          <a:xfrm>
            <a:off x="0" y="660400"/>
            <a:ext cx="8983663" cy="4124325"/>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5"/>
              </a:buClr>
              <a:buSzPts val="1400"/>
              <a:buChar char="➔"/>
            </a:pPr>
            <a:r>
              <a:rPr lang="en" sz="1400" dirty="0">
                <a:solidFill>
                  <a:schemeClr val="accent5"/>
                </a:solidFill>
              </a:rPr>
              <a:t>Why are CTSO expenditures budgeted into a separate category? What is the difference between Activity Two and CTSO?</a:t>
            </a:r>
            <a:endParaRPr sz="1400" dirty="0">
              <a:solidFill>
                <a:schemeClr val="dk1"/>
              </a:solidFill>
            </a:endParaRPr>
          </a:p>
          <a:p>
            <a:pPr marL="914400" lvl="1" indent="-304800" algn="l" rtl="0">
              <a:lnSpc>
                <a:spcPct val="150000"/>
              </a:lnSpc>
              <a:spcBef>
                <a:spcPts val="0"/>
              </a:spcBef>
              <a:spcAft>
                <a:spcPts val="0"/>
              </a:spcAft>
              <a:buClr>
                <a:schemeClr val="dk1"/>
              </a:buClr>
              <a:buSzPts val="1200"/>
              <a:buChar char="◆"/>
            </a:pPr>
            <a:r>
              <a:rPr lang="en" sz="1200" dirty="0">
                <a:solidFill>
                  <a:schemeClr val="dk1"/>
                </a:solidFill>
              </a:rPr>
              <a:t>Instructor travel related to student competition should be entered  into the CTSO activity budget.</a:t>
            </a:r>
            <a:endParaRPr sz="1200" dirty="0">
              <a:solidFill>
                <a:schemeClr val="dk1"/>
              </a:solidFill>
            </a:endParaRPr>
          </a:p>
          <a:p>
            <a:pPr marL="914400" lvl="1" indent="-304800" algn="l" rtl="0">
              <a:lnSpc>
                <a:spcPct val="150000"/>
              </a:lnSpc>
              <a:spcBef>
                <a:spcPts val="0"/>
              </a:spcBef>
              <a:spcAft>
                <a:spcPts val="0"/>
              </a:spcAft>
              <a:buClr>
                <a:schemeClr val="dk1"/>
              </a:buClr>
              <a:buSzPts val="1200"/>
              <a:buChar char="◆"/>
            </a:pPr>
            <a:r>
              <a:rPr lang="en" sz="1200" dirty="0">
                <a:solidFill>
                  <a:schemeClr val="dk1"/>
                </a:solidFill>
              </a:rPr>
              <a:t>Instructor travel related to the CTE content area and unrelated to student competition should be budgeted in Activity two (PD).</a:t>
            </a:r>
            <a:endParaRPr sz="1200" dirty="0">
              <a:solidFill>
                <a:schemeClr val="dk1"/>
              </a:solidFill>
            </a:endParaRPr>
          </a:p>
          <a:p>
            <a:pPr marL="914400" lvl="0" indent="0" algn="l" rtl="0">
              <a:lnSpc>
                <a:spcPct val="150000"/>
              </a:lnSpc>
              <a:spcBef>
                <a:spcPts val="0"/>
              </a:spcBef>
              <a:spcAft>
                <a:spcPts val="0"/>
              </a:spcAft>
              <a:buSzPts val="1800"/>
              <a:buNone/>
            </a:pPr>
            <a:endParaRPr sz="1300" dirty="0">
              <a:solidFill>
                <a:schemeClr val="accent4"/>
              </a:solidFill>
            </a:endParaRPr>
          </a:p>
          <a:p>
            <a:pPr marL="457200" lvl="0" indent="-323850" algn="l" rtl="0">
              <a:lnSpc>
                <a:spcPct val="150000"/>
              </a:lnSpc>
              <a:spcBef>
                <a:spcPts val="0"/>
              </a:spcBef>
              <a:spcAft>
                <a:spcPts val="0"/>
              </a:spcAft>
              <a:buClr>
                <a:schemeClr val="accent5"/>
              </a:buClr>
              <a:buSzPts val="1500"/>
              <a:buChar char="➔"/>
            </a:pPr>
            <a:r>
              <a:rPr lang="en" sz="1400" dirty="0">
                <a:solidFill>
                  <a:schemeClr val="accent5"/>
                </a:solidFill>
              </a:rPr>
              <a:t>What is “Admin” and how do I use it?</a:t>
            </a:r>
            <a:endParaRPr sz="1400" dirty="0">
              <a:solidFill>
                <a:schemeClr val="accent5"/>
              </a:solidFill>
            </a:endParaRPr>
          </a:p>
          <a:p>
            <a:pPr marL="914400" lvl="1" indent="-304800" algn="l" rtl="0">
              <a:lnSpc>
                <a:spcPct val="150000"/>
              </a:lnSpc>
              <a:spcBef>
                <a:spcPts val="0"/>
              </a:spcBef>
              <a:spcAft>
                <a:spcPts val="0"/>
              </a:spcAft>
              <a:buClr>
                <a:schemeClr val="dk1"/>
              </a:buClr>
              <a:buSzPts val="1200"/>
              <a:buChar char="◆"/>
            </a:pPr>
            <a:r>
              <a:rPr lang="en" sz="1200" dirty="0">
                <a:solidFill>
                  <a:schemeClr val="dk1"/>
                </a:solidFill>
              </a:rPr>
              <a:t>Admin is for all tasks related to grant implementation and may be coded to salaries and benefits. It is at the discretion of to program administrator whether or not to budget and claim up to five percent of the grant total.</a:t>
            </a:r>
            <a:endParaRPr sz="1200" dirty="0">
              <a:solidFill>
                <a:schemeClr val="dk1"/>
              </a:solidFill>
            </a:endParaRPr>
          </a:p>
          <a:p>
            <a:pPr marL="1371600" lvl="2" indent="-304800" algn="l" rtl="0">
              <a:lnSpc>
                <a:spcPct val="150000"/>
              </a:lnSpc>
              <a:spcBef>
                <a:spcPts val="0"/>
              </a:spcBef>
              <a:spcAft>
                <a:spcPts val="0"/>
              </a:spcAft>
              <a:buClr>
                <a:schemeClr val="dk1"/>
              </a:buClr>
              <a:buSzPts val="1200"/>
              <a:buChar char="●"/>
            </a:pPr>
            <a:r>
              <a:rPr lang="en" sz="1200" dirty="0">
                <a:solidFill>
                  <a:schemeClr val="dk1"/>
                </a:solidFill>
              </a:rPr>
              <a:t>It may be advantageous to set aside the five percent even if you don’t plan to claim it, to have it on hand at fiscal year end to use for last minute or over budget spending.</a:t>
            </a:r>
            <a:endParaRPr sz="1200" dirty="0">
              <a:solidFill>
                <a:schemeClr val="dk1"/>
              </a:solidFill>
            </a:endParaRPr>
          </a:p>
          <a:p>
            <a:pPr marL="1371600" lvl="2" indent="-304800" algn="l" rtl="0">
              <a:lnSpc>
                <a:spcPct val="150000"/>
              </a:lnSpc>
              <a:spcBef>
                <a:spcPts val="0"/>
              </a:spcBef>
              <a:spcAft>
                <a:spcPts val="0"/>
              </a:spcAft>
              <a:buClr>
                <a:schemeClr val="dk1"/>
              </a:buClr>
              <a:buSzPts val="1200"/>
              <a:buChar char="●"/>
            </a:pPr>
            <a:r>
              <a:rPr lang="en" sz="1200" dirty="0">
                <a:solidFill>
                  <a:schemeClr val="dk1"/>
                </a:solidFill>
              </a:rPr>
              <a:t>Admin is for activities like creating budgets, convening CTE meetings with instructors and staff, coding and reviewing student data, working through the bi-annual CLNA process, tagging inventory, submitting orders and attending CTE webinars.</a:t>
            </a:r>
            <a:endParaRPr sz="1200" dirty="0">
              <a:solidFill>
                <a:schemeClr val="dk1"/>
              </a:solidFill>
            </a:endParaRPr>
          </a:p>
          <a:p>
            <a:pPr marL="457200" lvl="0" indent="0" algn="l" rtl="0">
              <a:lnSpc>
                <a:spcPct val="150000"/>
              </a:lnSpc>
              <a:spcBef>
                <a:spcPts val="0"/>
              </a:spcBef>
              <a:spcAft>
                <a:spcPts val="0"/>
              </a:spcAft>
              <a:buSzPts val="1800"/>
              <a:buNone/>
            </a:pPr>
            <a:endParaRPr sz="1200" dirty="0">
              <a:solidFill>
                <a:schemeClr val="accent5"/>
              </a:solidFill>
            </a:endParaRPr>
          </a:p>
          <a:p>
            <a:pPr marL="0" lvl="0" indent="0" algn="l" rtl="0">
              <a:lnSpc>
                <a:spcPct val="150000"/>
              </a:lnSpc>
              <a:spcBef>
                <a:spcPts val="0"/>
              </a:spcBef>
              <a:spcAft>
                <a:spcPts val="0"/>
              </a:spcAft>
              <a:buSzPts val="1800"/>
              <a:buNone/>
            </a:pPr>
            <a:endParaRPr sz="1500" b="1" dirty="0">
              <a:solidFill>
                <a:schemeClr val="dk1"/>
              </a:solidFill>
            </a:endParaRPr>
          </a:p>
          <a:p>
            <a:pPr marL="0" lvl="0" indent="0" algn="ctr" rtl="0">
              <a:lnSpc>
                <a:spcPct val="150000"/>
              </a:lnSpc>
              <a:spcBef>
                <a:spcPts val="0"/>
              </a:spcBef>
              <a:spcAft>
                <a:spcPts val="0"/>
              </a:spcAft>
              <a:buSzPts val="1800"/>
              <a:buNone/>
            </a:pPr>
            <a:endParaRPr sz="1600" dirty="0"/>
          </a:p>
        </p:txBody>
      </p:sp>
      <p:sp>
        <p:nvSpPr>
          <p:cNvPr id="2" name="Title 1">
            <a:extLst>
              <a:ext uri="{FF2B5EF4-FFF2-40B4-BE49-F238E27FC236}">
                <a16:creationId xmlns:a16="http://schemas.microsoft.com/office/drawing/2014/main" id="{07B5DE3D-D398-49CB-A447-4B466947E1D7}"/>
              </a:ext>
            </a:extLst>
          </p:cNvPr>
          <p:cNvSpPr>
            <a:spLocks noGrp="1"/>
          </p:cNvSpPr>
          <p:nvPr>
            <p:ph type="title"/>
          </p:nvPr>
        </p:nvSpPr>
        <p:spPr>
          <a:xfrm>
            <a:off x="463063" y="72425"/>
            <a:ext cx="8520600" cy="572700"/>
          </a:xfrm>
        </p:spPr>
        <p:txBody>
          <a:bodyPr/>
          <a:lstStyle/>
          <a:p>
            <a:pPr algn="r"/>
            <a:r>
              <a:rPr lang="en-US" b="1" dirty="0">
                <a:solidFill>
                  <a:schemeClr val="accent5"/>
                </a:solidFill>
              </a:rPr>
              <a:t>FY 2026 Field Questions 5</a:t>
            </a:r>
            <a:br>
              <a:rPr lang="en-US" b="1" dirty="0">
                <a:solidFill>
                  <a:schemeClr val="accent5"/>
                </a:solidFill>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49fa645b89_1_1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349fa645b89_1_1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349fa645b89_1_1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g349fa645b89_1_11"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79" name="Google Shape;179;g349fa645b89_1_11"/>
          <p:cNvSpPr txBox="1">
            <a:spLocks noGrp="1"/>
          </p:cNvSpPr>
          <p:nvPr>
            <p:ph type="body" idx="4294967295"/>
          </p:nvPr>
        </p:nvSpPr>
        <p:spPr>
          <a:xfrm>
            <a:off x="0" y="660400"/>
            <a:ext cx="8983663" cy="4124325"/>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accent5"/>
              </a:buClr>
              <a:buSzPts val="1600"/>
              <a:buChar char="➔"/>
            </a:pPr>
            <a:r>
              <a:rPr lang="en" sz="1600">
                <a:solidFill>
                  <a:schemeClr val="accent5"/>
                </a:solidFill>
              </a:rPr>
              <a:t>Updates on 2026 Allocations</a:t>
            </a:r>
            <a:endParaRPr sz="1600">
              <a:solidFill>
                <a:schemeClr val="accent5"/>
              </a:solidFill>
            </a:endParaRPr>
          </a:p>
          <a:p>
            <a:pPr marL="914400" lvl="1" indent="-330200" algn="l" rtl="0">
              <a:lnSpc>
                <a:spcPct val="100000"/>
              </a:lnSpc>
              <a:spcBef>
                <a:spcPts val="0"/>
              </a:spcBef>
              <a:spcAft>
                <a:spcPts val="0"/>
              </a:spcAft>
              <a:buClr>
                <a:schemeClr val="accent5"/>
              </a:buClr>
              <a:buSzPts val="1600"/>
              <a:buChar char="◆"/>
            </a:pPr>
            <a:r>
              <a:rPr lang="en" sz="1600">
                <a:solidFill>
                  <a:schemeClr val="accent5"/>
                </a:solidFill>
              </a:rPr>
              <a:t>FY25 notice went to states 4/8/2024</a:t>
            </a:r>
            <a:endParaRPr sz="1600">
              <a:solidFill>
                <a:schemeClr val="accent5"/>
              </a:solidFill>
            </a:endParaRPr>
          </a:p>
          <a:p>
            <a:pPr marL="914400" lvl="0" indent="0" algn="l" rtl="0">
              <a:lnSpc>
                <a:spcPct val="100000"/>
              </a:lnSpc>
              <a:spcBef>
                <a:spcPts val="0"/>
              </a:spcBef>
              <a:spcAft>
                <a:spcPts val="0"/>
              </a:spcAft>
              <a:buNone/>
            </a:pPr>
            <a:endParaRPr sz="1600">
              <a:solidFill>
                <a:schemeClr val="accent5"/>
              </a:solidFill>
            </a:endParaRPr>
          </a:p>
          <a:p>
            <a:pPr marL="457200" lvl="0" indent="-330200" algn="l" rtl="0">
              <a:lnSpc>
                <a:spcPct val="100000"/>
              </a:lnSpc>
              <a:spcBef>
                <a:spcPts val="0"/>
              </a:spcBef>
              <a:spcAft>
                <a:spcPts val="0"/>
              </a:spcAft>
              <a:buClr>
                <a:schemeClr val="accent5"/>
              </a:buClr>
              <a:buSzPts val="1600"/>
              <a:buChar char="➔"/>
            </a:pPr>
            <a:r>
              <a:rPr lang="en" sz="1600">
                <a:solidFill>
                  <a:schemeClr val="accent5"/>
                </a:solidFill>
              </a:rPr>
              <a:t>Perkins Application format (No Activity Three)</a:t>
            </a:r>
            <a:endParaRPr sz="1600">
              <a:solidFill>
                <a:schemeClr val="accent5"/>
              </a:solidFill>
            </a:endParaRPr>
          </a:p>
          <a:p>
            <a:pPr marL="457200" lvl="0" indent="0" algn="l" rtl="0">
              <a:lnSpc>
                <a:spcPct val="100000"/>
              </a:lnSpc>
              <a:spcBef>
                <a:spcPts val="0"/>
              </a:spcBef>
              <a:spcAft>
                <a:spcPts val="0"/>
              </a:spcAft>
              <a:buNone/>
            </a:pPr>
            <a:endParaRPr sz="1600">
              <a:solidFill>
                <a:schemeClr val="accent5"/>
              </a:solidFill>
            </a:endParaRPr>
          </a:p>
          <a:p>
            <a:pPr marL="457200" lvl="0" indent="-330200" algn="l" rtl="0">
              <a:lnSpc>
                <a:spcPct val="100000"/>
              </a:lnSpc>
              <a:spcBef>
                <a:spcPts val="0"/>
              </a:spcBef>
              <a:spcAft>
                <a:spcPts val="0"/>
              </a:spcAft>
              <a:buClr>
                <a:schemeClr val="accent5"/>
              </a:buClr>
              <a:buSzPts val="1600"/>
              <a:buChar char="➔"/>
            </a:pPr>
            <a:r>
              <a:rPr lang="en" sz="1600">
                <a:solidFill>
                  <a:schemeClr val="accent5"/>
                </a:solidFill>
              </a:rPr>
              <a:t>Activity Four (Secondary and Postsecondary Salaries Only)</a:t>
            </a:r>
            <a:endParaRPr sz="1600">
              <a:solidFill>
                <a:schemeClr val="accent5"/>
              </a:solidFill>
            </a:endParaRPr>
          </a:p>
          <a:p>
            <a:pPr marL="457200" lvl="0" indent="0" algn="l" rtl="0">
              <a:lnSpc>
                <a:spcPct val="100000"/>
              </a:lnSpc>
              <a:spcBef>
                <a:spcPts val="0"/>
              </a:spcBef>
              <a:spcAft>
                <a:spcPts val="0"/>
              </a:spcAft>
              <a:buNone/>
            </a:pPr>
            <a:endParaRPr sz="1600">
              <a:solidFill>
                <a:schemeClr val="accent5"/>
              </a:solidFill>
            </a:endParaRPr>
          </a:p>
          <a:p>
            <a:pPr marL="457200" lvl="0" indent="-330200" algn="l" rtl="0">
              <a:lnSpc>
                <a:spcPct val="100000"/>
              </a:lnSpc>
              <a:spcBef>
                <a:spcPts val="0"/>
              </a:spcBef>
              <a:spcAft>
                <a:spcPts val="0"/>
              </a:spcAft>
              <a:buClr>
                <a:schemeClr val="accent5"/>
              </a:buClr>
              <a:buSzPts val="1600"/>
              <a:buChar char="➔"/>
            </a:pPr>
            <a:r>
              <a:rPr lang="en" sz="1600">
                <a:solidFill>
                  <a:schemeClr val="accent5"/>
                </a:solidFill>
              </a:rPr>
              <a:t>Field Questions RE: FY 2026 Perkins Application in Iowa Grants</a:t>
            </a:r>
            <a:endParaRPr sz="1600">
              <a:solidFill>
                <a:schemeClr val="accent5"/>
              </a:solidFill>
            </a:endParaRPr>
          </a:p>
          <a:p>
            <a:pPr marL="0" lvl="0" indent="0" algn="l" rtl="0">
              <a:lnSpc>
                <a:spcPct val="100000"/>
              </a:lnSpc>
              <a:spcBef>
                <a:spcPts val="0"/>
              </a:spcBef>
              <a:spcAft>
                <a:spcPts val="0"/>
              </a:spcAft>
              <a:buNone/>
            </a:pPr>
            <a:endParaRPr sz="1600">
              <a:solidFill>
                <a:schemeClr val="accent5"/>
              </a:solidFill>
            </a:endParaRPr>
          </a:p>
          <a:p>
            <a:pPr marL="0" lvl="0" indent="0" algn="l" rtl="0">
              <a:lnSpc>
                <a:spcPct val="100000"/>
              </a:lnSpc>
              <a:spcBef>
                <a:spcPts val="0"/>
              </a:spcBef>
              <a:spcAft>
                <a:spcPts val="0"/>
              </a:spcAft>
              <a:buNone/>
            </a:pPr>
            <a:r>
              <a:rPr lang="en" sz="1600" b="1" u="sng">
                <a:solidFill>
                  <a:schemeClr val="hlink"/>
                </a:solidFill>
                <a:hlinkClick r:id="rId4"/>
              </a:rPr>
              <a:t>Local Application Information on Our Website</a:t>
            </a:r>
            <a:endParaRPr sz="1600" b="1">
              <a:solidFill>
                <a:srgbClr val="262828"/>
              </a:solidFill>
            </a:endParaRPr>
          </a:p>
          <a:p>
            <a:pPr marL="0" lvl="0" indent="0" algn="l" rtl="0">
              <a:lnSpc>
                <a:spcPct val="100000"/>
              </a:lnSpc>
              <a:spcBef>
                <a:spcPts val="0"/>
              </a:spcBef>
              <a:spcAft>
                <a:spcPts val="0"/>
              </a:spcAft>
              <a:buNone/>
            </a:pPr>
            <a:endParaRPr sz="1600" b="1">
              <a:solidFill>
                <a:srgbClr val="262828"/>
              </a:solidFill>
            </a:endParaRPr>
          </a:p>
          <a:p>
            <a:pPr marL="0" lvl="0" indent="0" algn="l" rtl="0">
              <a:lnSpc>
                <a:spcPct val="100000"/>
              </a:lnSpc>
              <a:spcBef>
                <a:spcPts val="0"/>
              </a:spcBef>
              <a:spcAft>
                <a:spcPts val="0"/>
              </a:spcAft>
              <a:buNone/>
            </a:pPr>
            <a:r>
              <a:rPr lang="en" sz="1600" b="1">
                <a:solidFill>
                  <a:srgbClr val="262828"/>
                </a:solidFill>
              </a:rPr>
              <a:t>Information will be updated with FY26 IowaGrants Information &amp; Resources</a:t>
            </a:r>
            <a:endParaRPr sz="1600" b="1">
              <a:solidFill>
                <a:srgbClr val="262828"/>
              </a:solidFill>
            </a:endParaRPr>
          </a:p>
          <a:p>
            <a:pPr marL="0" lvl="0" indent="0" algn="l" rtl="0">
              <a:lnSpc>
                <a:spcPct val="100000"/>
              </a:lnSpc>
              <a:spcBef>
                <a:spcPts val="0"/>
              </a:spcBef>
              <a:spcAft>
                <a:spcPts val="0"/>
              </a:spcAft>
              <a:buNone/>
            </a:pPr>
            <a:endParaRPr sz="1600" b="1">
              <a:solidFill>
                <a:srgbClr val="262828"/>
              </a:solidFill>
            </a:endParaRPr>
          </a:p>
          <a:p>
            <a:pPr marL="0" lvl="0" indent="0" algn="l" rtl="0">
              <a:lnSpc>
                <a:spcPct val="100000"/>
              </a:lnSpc>
              <a:spcBef>
                <a:spcPts val="0"/>
              </a:spcBef>
              <a:spcAft>
                <a:spcPts val="0"/>
              </a:spcAft>
              <a:buNone/>
            </a:pPr>
            <a:r>
              <a:rPr lang="en" sz="1600" b="1">
                <a:solidFill>
                  <a:srgbClr val="262828"/>
                </a:solidFill>
              </a:rPr>
              <a:t>Planned application window is May 1, 2025 - June 30, 2025 @ 11:59 PM</a:t>
            </a:r>
            <a:endParaRPr sz="1600" b="1">
              <a:solidFill>
                <a:srgbClr val="262828"/>
              </a:solidFill>
            </a:endParaRPr>
          </a:p>
          <a:p>
            <a:pPr marL="0" lvl="0" indent="0" algn="l" rtl="0">
              <a:lnSpc>
                <a:spcPct val="100000"/>
              </a:lnSpc>
              <a:spcBef>
                <a:spcPts val="0"/>
              </a:spcBef>
              <a:spcAft>
                <a:spcPts val="0"/>
              </a:spcAft>
              <a:buNone/>
            </a:pPr>
            <a:endParaRPr sz="1600">
              <a:solidFill>
                <a:srgbClr val="262828"/>
              </a:solidFill>
            </a:endParaRPr>
          </a:p>
          <a:p>
            <a:pPr marL="0" lvl="0" indent="0" algn="l" rtl="0">
              <a:lnSpc>
                <a:spcPct val="100000"/>
              </a:lnSpc>
              <a:spcBef>
                <a:spcPts val="0"/>
              </a:spcBef>
              <a:spcAft>
                <a:spcPts val="0"/>
              </a:spcAft>
              <a:buNone/>
            </a:pPr>
            <a:r>
              <a:rPr lang="en" sz="1600" b="1">
                <a:solidFill>
                  <a:srgbClr val="262828"/>
                </a:solidFill>
              </a:rPr>
              <a:t>Annual IowaGrants webinar planned for April 30, 2025 - Zoom details are forthcoming</a:t>
            </a:r>
            <a:endParaRPr sz="1600" b="1">
              <a:solidFill>
                <a:srgbClr val="262828"/>
              </a:solidFill>
            </a:endParaRPr>
          </a:p>
          <a:p>
            <a:pPr marL="0" lvl="0" indent="0" algn="l" rtl="0">
              <a:lnSpc>
                <a:spcPct val="100000"/>
              </a:lnSpc>
              <a:spcBef>
                <a:spcPts val="0"/>
              </a:spcBef>
              <a:spcAft>
                <a:spcPts val="0"/>
              </a:spcAft>
              <a:buNone/>
            </a:pPr>
            <a:endParaRPr sz="1000">
              <a:solidFill>
                <a:srgbClr val="262828"/>
              </a:solidFill>
            </a:endParaRPr>
          </a:p>
          <a:p>
            <a:pPr marL="0" lvl="0" indent="0" algn="l" rtl="0">
              <a:lnSpc>
                <a:spcPct val="100000"/>
              </a:lnSpc>
              <a:spcBef>
                <a:spcPts val="0"/>
              </a:spcBef>
              <a:spcAft>
                <a:spcPts val="0"/>
              </a:spcAft>
              <a:buNone/>
            </a:pPr>
            <a:endParaRPr sz="1000"/>
          </a:p>
        </p:txBody>
      </p:sp>
      <p:sp>
        <p:nvSpPr>
          <p:cNvPr id="2" name="Title 1">
            <a:extLst>
              <a:ext uri="{FF2B5EF4-FFF2-40B4-BE49-F238E27FC236}">
                <a16:creationId xmlns:a16="http://schemas.microsoft.com/office/drawing/2014/main" id="{6545E578-51C0-4608-B4F2-51358F2A085A}"/>
              </a:ext>
            </a:extLst>
          </p:cNvPr>
          <p:cNvSpPr>
            <a:spLocks noGrp="1"/>
          </p:cNvSpPr>
          <p:nvPr>
            <p:ph type="title"/>
          </p:nvPr>
        </p:nvSpPr>
        <p:spPr>
          <a:xfrm>
            <a:off x="311699" y="72425"/>
            <a:ext cx="8520600" cy="572700"/>
          </a:xfrm>
        </p:spPr>
        <p:txBody>
          <a:bodyPr/>
          <a:lstStyle/>
          <a:p>
            <a:pPr algn="r"/>
            <a:r>
              <a:rPr lang="en-US" b="1" dirty="0">
                <a:solidFill>
                  <a:schemeClr val="accent5"/>
                </a:solidFill>
              </a:rPr>
              <a:t>Jeff Perkins 2026 Perkins Updates </a:t>
            </a:r>
            <a:br>
              <a:rPr lang="en-US" b="1" dirty="0">
                <a:solidFill>
                  <a:schemeClr val="accent5"/>
                </a:solidFill>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a:extLst>
              <a:ext uri="{C183D7F6-B498-43B3-948B-1728B52AA6E4}">
                <adec:decorative xmlns:adec="http://schemas.microsoft.com/office/drawing/2017/decorative" val="1"/>
              </a:ext>
            </a:extLst>
          </p:cNvPr>
          <p:cNvSpPr/>
          <p:nvPr/>
        </p:nvSpPr>
        <p:spPr>
          <a:xfrm>
            <a:off x="-10750" y="28697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5">
            <a:extLst>
              <a:ext uri="{C183D7F6-B498-43B3-948B-1728B52AA6E4}">
                <adec:decorative xmlns:adec="http://schemas.microsoft.com/office/drawing/2017/decorative" val="1"/>
              </a:ext>
            </a:extLst>
          </p:cNvPr>
          <p:cNvSpPr/>
          <p:nvPr/>
        </p:nvSpPr>
        <p:spPr>
          <a:xfrm>
            <a:off x="6521743" y="28697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5">
            <a:extLst>
              <a:ext uri="{C183D7F6-B498-43B3-948B-1728B52AA6E4}">
                <adec:decorative xmlns:adec="http://schemas.microsoft.com/office/drawing/2017/decorative" val="1"/>
              </a:ext>
            </a:extLst>
          </p:cNvPr>
          <p:cNvSpPr/>
          <p:nvPr/>
        </p:nvSpPr>
        <p:spPr>
          <a:xfrm>
            <a:off x="8022998" y="28697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15" descr="Iowa Department of Education"/>
          <p:cNvPicPr preferRelativeResize="0"/>
          <p:nvPr/>
        </p:nvPicPr>
        <p:blipFill rotWithShape="1">
          <a:blip r:embed="rId3">
            <a:alphaModFix/>
          </a:blip>
          <a:srcRect/>
          <a:stretch/>
        </p:blipFill>
        <p:spPr>
          <a:xfrm>
            <a:off x="1834650" y="3124926"/>
            <a:ext cx="1040100" cy="1040100"/>
          </a:xfrm>
          <a:prstGeom prst="rect">
            <a:avLst/>
          </a:prstGeom>
          <a:noFill/>
          <a:ln>
            <a:noFill/>
          </a:ln>
        </p:spPr>
      </p:pic>
      <p:sp>
        <p:nvSpPr>
          <p:cNvPr id="188" name="Google Shape;188;p15"/>
          <p:cNvSpPr txBox="1"/>
          <p:nvPr/>
        </p:nvSpPr>
        <p:spPr>
          <a:xfrm>
            <a:off x="1242300" y="4088825"/>
            <a:ext cx="2224800" cy="87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1" i="0" u="none" strike="noStrike" cap="none">
                <a:solidFill>
                  <a:srgbClr val="555555"/>
                </a:solidFill>
                <a:highlight>
                  <a:srgbClr val="FFFFFF"/>
                </a:highlight>
                <a:latin typeface="Arial"/>
                <a:ea typeface="Arial"/>
                <a:cs typeface="Arial"/>
                <a:sym typeface="Arial"/>
              </a:rPr>
              <a:t>Iowa Department of Education</a:t>
            </a:r>
            <a:endParaRPr sz="1050" b="1"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chemeClr val="dk1"/>
                </a:solidFill>
                <a:highlight>
                  <a:srgbClr val="FFFFFF"/>
                </a:highlight>
                <a:latin typeface="Arial"/>
                <a:ea typeface="Arial"/>
                <a:cs typeface="Arial"/>
                <a:sym typeface="Arial"/>
              </a:rPr>
              <a:t>Bureau of Community Colleges and Postsecondary Readiness</a:t>
            </a:r>
            <a:endParaRPr sz="105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rgbClr val="555555"/>
                </a:solidFill>
                <a:highlight>
                  <a:srgbClr val="FFFFFF"/>
                </a:highlight>
                <a:latin typeface="Arial"/>
                <a:ea typeface="Arial"/>
                <a:cs typeface="Arial"/>
                <a:sym typeface="Arial"/>
              </a:rPr>
              <a:t>Grimes State Office Building</a:t>
            </a:r>
            <a:endParaRPr sz="105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rgbClr val="555555"/>
                </a:solidFill>
                <a:highlight>
                  <a:srgbClr val="FFFFFF"/>
                </a:highlight>
                <a:latin typeface="Arial"/>
                <a:ea typeface="Arial"/>
                <a:cs typeface="Arial"/>
                <a:sym typeface="Arial"/>
              </a:rPr>
              <a:t>400 E 14th St</a:t>
            </a:r>
            <a:endParaRPr sz="1050" b="0" i="0" u="none" strike="noStrike" cap="none">
              <a:solidFill>
                <a:srgbClr val="555555"/>
              </a:solidFill>
              <a:highlight>
                <a:srgbClr val="FFFFFF"/>
              </a:highlight>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a:solidFill>
                  <a:srgbClr val="555555"/>
                </a:solidFill>
                <a:highlight>
                  <a:srgbClr val="FFFFFF"/>
                </a:highlight>
                <a:latin typeface="Arial"/>
                <a:ea typeface="Arial"/>
                <a:cs typeface="Arial"/>
                <a:sym typeface="Arial"/>
              </a:rPr>
              <a:t>Des Moines, IA 50319-0146</a:t>
            </a:r>
            <a:endParaRPr sz="1400" b="0" i="0" u="none" strike="noStrike" cap="none">
              <a:solidFill>
                <a:srgbClr val="000000"/>
              </a:solidFill>
              <a:latin typeface="Arial"/>
              <a:ea typeface="Arial"/>
              <a:cs typeface="Arial"/>
              <a:sym typeface="Arial"/>
            </a:endParaRPr>
          </a:p>
        </p:txBody>
      </p:sp>
      <p:pic>
        <p:nvPicPr>
          <p:cNvPr id="189" name="Google Shape;189;p15" descr="CTE Learning that works for Iowa."/>
          <p:cNvPicPr preferRelativeResize="0"/>
          <p:nvPr/>
        </p:nvPicPr>
        <p:blipFill rotWithShape="1">
          <a:blip r:embed="rId4">
            <a:alphaModFix/>
          </a:blip>
          <a:srcRect/>
          <a:stretch/>
        </p:blipFill>
        <p:spPr>
          <a:xfrm>
            <a:off x="5813200" y="3528300"/>
            <a:ext cx="2209800" cy="1104900"/>
          </a:xfrm>
          <a:prstGeom prst="rect">
            <a:avLst/>
          </a:prstGeom>
          <a:noFill/>
          <a:ln>
            <a:noFill/>
          </a:ln>
        </p:spPr>
      </p:pic>
      <p:sp>
        <p:nvSpPr>
          <p:cNvPr id="191" name="Google Shape;191;p15"/>
          <p:cNvSpPr txBox="1"/>
          <p:nvPr/>
        </p:nvSpPr>
        <p:spPr>
          <a:xfrm>
            <a:off x="4712506" y="556401"/>
            <a:ext cx="3635700" cy="165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Medium"/>
                <a:ea typeface="Roboto Medium"/>
                <a:cs typeface="Roboto Medium"/>
                <a:sym typeface="Roboto Medium"/>
              </a:rPr>
              <a:t>Jeffrey Fletcher, PhD, MPA</a:t>
            </a:r>
            <a:endParaRPr sz="14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Medium"/>
                <a:ea typeface="Roboto Medium"/>
                <a:cs typeface="Roboto Medium"/>
                <a:sym typeface="Roboto Medium"/>
              </a:rPr>
              <a:t>Consultant</a:t>
            </a:r>
            <a:endParaRPr sz="14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Roboto Medium"/>
                <a:ea typeface="Roboto Medium"/>
                <a:cs typeface="Roboto Medium"/>
                <a:sym typeface="Roboto Medium"/>
                <a:hlinkClick r:id="rId5"/>
              </a:rPr>
              <a:t>Jeffrey.Fletcher@iowa.gov</a:t>
            </a:r>
            <a:endParaRPr sz="14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lvl="0" indent="0" algn="ctr" rtl="0">
              <a:spcBef>
                <a:spcPts val="0"/>
              </a:spcBef>
              <a:spcAft>
                <a:spcPts val="0"/>
              </a:spcAft>
              <a:buClr>
                <a:schemeClr val="dk1"/>
              </a:buClr>
              <a:buSzPts val="1400"/>
              <a:buFont typeface="Arial"/>
              <a:buNone/>
            </a:pPr>
            <a:r>
              <a:rPr lang="en" sz="800">
                <a:solidFill>
                  <a:schemeClr val="dk1"/>
                </a:solidFill>
              </a:rPr>
              <a:t>04/09/2025</a:t>
            </a:r>
            <a:endParaRPr sz="800" b="0" i="0" u="none" strike="noStrike" cap="none">
              <a:solidFill>
                <a:srgbClr val="000000"/>
              </a:solidFill>
              <a:latin typeface="Arial"/>
              <a:ea typeface="Arial"/>
              <a:cs typeface="Arial"/>
              <a:sym typeface="Arial"/>
            </a:endParaRPr>
          </a:p>
        </p:txBody>
      </p:sp>
      <p:sp>
        <p:nvSpPr>
          <p:cNvPr id="190" name="Google Shape;190;p15"/>
          <p:cNvSpPr txBox="1"/>
          <p:nvPr/>
        </p:nvSpPr>
        <p:spPr>
          <a:xfrm>
            <a:off x="694253" y="561679"/>
            <a:ext cx="3635700" cy="165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Medium"/>
                <a:ea typeface="Roboto Medium"/>
                <a:cs typeface="Roboto Medium"/>
                <a:sym typeface="Roboto Medium"/>
              </a:rPr>
              <a:t>Amy Vybiral MS Ed</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Medium"/>
                <a:ea typeface="Roboto Medium"/>
                <a:cs typeface="Roboto Medium"/>
                <a:sym typeface="Roboto Medium"/>
              </a:rPr>
              <a:t>Consultant</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1400" b="0" i="0" u="sng" strike="noStrike" cap="none" dirty="0">
                <a:solidFill>
                  <a:schemeClr val="hlink"/>
                </a:solidFill>
                <a:latin typeface="Roboto Medium"/>
                <a:ea typeface="Roboto Medium"/>
                <a:cs typeface="Roboto Medium"/>
                <a:sym typeface="Roboto Medium"/>
                <a:hlinkClick r:id="rId6"/>
              </a:rPr>
              <a:t>amy.vybiral@iowa.gov</a:t>
            </a:r>
            <a:endParaRPr sz="1400" b="0" i="0" u="none" strike="noStrike" cap="none" dirty="0">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 sz="800" dirty="0"/>
              <a:t>04/09/2025</a:t>
            </a:r>
            <a:endParaRPr sz="800" b="0" i="0" u="none" strike="noStrike" cap="none"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99372065-F491-4201-BAF4-8A7BB52E62E2}"/>
              </a:ext>
            </a:extLst>
          </p:cNvPr>
          <p:cNvSpPr>
            <a:spLocks noGrp="1"/>
          </p:cNvSpPr>
          <p:nvPr>
            <p:ph type="title"/>
          </p:nvPr>
        </p:nvSpPr>
        <p:spPr>
          <a:xfrm>
            <a:off x="311700" y="174775"/>
            <a:ext cx="8520600" cy="572700"/>
          </a:xfrm>
        </p:spPr>
        <p:txBody>
          <a:bodyPr/>
          <a:lstStyle/>
          <a:p>
            <a:pPr algn="r"/>
            <a:r>
              <a:rPr lang="en-US" dirty="0"/>
              <a:t>The 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2"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69" name="Google Shape;69;p2"/>
          <p:cNvSpPr txBox="1">
            <a:spLocks noGrp="1"/>
          </p:cNvSpPr>
          <p:nvPr>
            <p:ph type="body" idx="4294967295"/>
          </p:nvPr>
        </p:nvSpPr>
        <p:spPr>
          <a:xfrm>
            <a:off x="0" y="660400"/>
            <a:ext cx="8810625" cy="4124325"/>
          </a:xfrm>
          <a:prstGeom prst="rect">
            <a:avLst/>
          </a:prstGeom>
          <a:noFill/>
          <a:ln>
            <a:noFill/>
          </a:ln>
        </p:spPr>
        <p:txBody>
          <a:bodyPr spcFirstLastPara="1" wrap="square" lIns="91425" tIns="91425" rIns="91425" bIns="91425" anchor="t" anchorCtr="0">
            <a:noAutofit/>
          </a:bodyPr>
          <a:lstStyle/>
          <a:p>
            <a:pPr marL="123825" lvl="0" indent="0" algn="l" rtl="0">
              <a:lnSpc>
                <a:spcPct val="150000"/>
              </a:lnSpc>
              <a:spcBef>
                <a:spcPts val="270"/>
              </a:spcBef>
              <a:spcAft>
                <a:spcPts val="0"/>
              </a:spcAft>
              <a:buClr>
                <a:schemeClr val="accent5"/>
              </a:buClr>
              <a:buSzPts val="1650"/>
              <a:buNone/>
            </a:pPr>
            <a:r>
              <a:rPr lang="en" sz="1650" b="1">
                <a:solidFill>
                  <a:schemeClr val="accent5"/>
                </a:solidFill>
              </a:rPr>
              <a:t>Amy </a:t>
            </a:r>
            <a:r>
              <a:rPr lang="en" sz="1000" u="sng">
                <a:solidFill>
                  <a:schemeClr val="accent5"/>
                </a:solidFill>
                <a:hlinkClick r:id="rId4">
                  <a:extLst>
                    <a:ext uri="{A12FA001-AC4F-418D-AE19-62706E023703}">
                      <ahyp:hlinkClr xmlns:ahyp="http://schemas.microsoft.com/office/drawing/2018/hyperlinkcolor" val="tx"/>
                    </a:ext>
                  </a:extLst>
                </a:hlinkClick>
              </a:rPr>
              <a:t>Amy Vybiral</a:t>
            </a:r>
            <a:r>
              <a:rPr lang="en" sz="1000">
                <a:solidFill>
                  <a:schemeClr val="dk1"/>
                </a:solidFill>
              </a:rPr>
              <a:t> 515-339-4520</a:t>
            </a:r>
            <a:endParaRPr sz="1650" b="1">
              <a:solidFill>
                <a:schemeClr val="accent5"/>
              </a:solidFill>
            </a:endParaRPr>
          </a:p>
          <a:p>
            <a:pPr marL="914400" lvl="1" indent="-320675" algn="l" rtl="0">
              <a:lnSpc>
                <a:spcPct val="150000"/>
              </a:lnSpc>
              <a:spcBef>
                <a:spcPts val="270"/>
              </a:spcBef>
              <a:spcAft>
                <a:spcPts val="0"/>
              </a:spcAft>
              <a:buClr>
                <a:schemeClr val="accent5"/>
              </a:buClr>
              <a:buSzPts val="1450"/>
              <a:buAutoNum type="alphaLcPeriod"/>
            </a:pPr>
            <a:r>
              <a:rPr lang="en" sz="1450" b="1">
                <a:solidFill>
                  <a:schemeClr val="accent5"/>
                </a:solidFill>
              </a:rPr>
              <a:t>Allowable Use of Funds Update</a:t>
            </a:r>
            <a:endParaRPr sz="1450" b="1">
              <a:solidFill>
                <a:schemeClr val="accent5"/>
              </a:solidFill>
            </a:endParaRPr>
          </a:p>
          <a:p>
            <a:pPr marL="914400" lvl="1" indent="-320675" algn="l" rtl="0">
              <a:lnSpc>
                <a:spcPct val="150000"/>
              </a:lnSpc>
              <a:spcBef>
                <a:spcPts val="270"/>
              </a:spcBef>
              <a:spcAft>
                <a:spcPts val="0"/>
              </a:spcAft>
              <a:buClr>
                <a:schemeClr val="accent5"/>
              </a:buClr>
              <a:buSzPts val="1450"/>
              <a:buAutoNum type="alphaLcPeriod"/>
            </a:pPr>
            <a:r>
              <a:rPr lang="en" sz="1450" b="1">
                <a:solidFill>
                  <a:schemeClr val="accent5"/>
                </a:solidFill>
              </a:rPr>
              <a:t>CTSOs: Tips to Avoid Supplanting</a:t>
            </a:r>
            <a:endParaRPr sz="1450" b="1">
              <a:solidFill>
                <a:schemeClr val="accent5"/>
              </a:solidFill>
            </a:endParaRPr>
          </a:p>
          <a:p>
            <a:pPr marL="914400" lvl="1" indent="-320675" algn="l" rtl="0">
              <a:lnSpc>
                <a:spcPct val="150000"/>
              </a:lnSpc>
              <a:spcBef>
                <a:spcPts val="270"/>
              </a:spcBef>
              <a:spcAft>
                <a:spcPts val="0"/>
              </a:spcAft>
              <a:buClr>
                <a:schemeClr val="accent5"/>
              </a:buClr>
              <a:buSzPts val="1450"/>
              <a:buAutoNum type="alphaLcPeriod"/>
            </a:pPr>
            <a:r>
              <a:rPr lang="en" sz="1450" b="1">
                <a:solidFill>
                  <a:schemeClr val="accent5"/>
                </a:solidFill>
              </a:rPr>
              <a:t>Field Questions RE: 2026 Processes</a:t>
            </a:r>
            <a:endParaRPr sz="1450" b="1">
              <a:solidFill>
                <a:schemeClr val="accent5"/>
              </a:solidFill>
            </a:endParaRPr>
          </a:p>
          <a:p>
            <a:pPr marL="914400" lvl="0" indent="0" algn="l" rtl="0">
              <a:lnSpc>
                <a:spcPct val="150000"/>
              </a:lnSpc>
              <a:spcBef>
                <a:spcPts val="270"/>
              </a:spcBef>
              <a:spcAft>
                <a:spcPts val="0"/>
              </a:spcAft>
              <a:buNone/>
            </a:pPr>
            <a:endParaRPr sz="1450" b="1">
              <a:solidFill>
                <a:schemeClr val="accent5"/>
              </a:solidFill>
            </a:endParaRPr>
          </a:p>
          <a:p>
            <a:pPr marL="0" lvl="0" indent="0" algn="l" rtl="0">
              <a:lnSpc>
                <a:spcPct val="150000"/>
              </a:lnSpc>
              <a:spcBef>
                <a:spcPts val="270"/>
              </a:spcBef>
              <a:spcAft>
                <a:spcPts val="0"/>
              </a:spcAft>
              <a:buNone/>
            </a:pPr>
            <a:r>
              <a:rPr lang="en" sz="1650" b="1">
                <a:solidFill>
                  <a:schemeClr val="accent5"/>
                </a:solidFill>
              </a:rPr>
              <a:t>Jeff </a:t>
            </a:r>
            <a:r>
              <a:rPr lang="en" sz="1000" u="sng">
                <a:solidFill>
                  <a:schemeClr val="accent5"/>
                </a:solidFill>
                <a:hlinkClick r:id="rId5">
                  <a:extLst>
                    <a:ext uri="{A12FA001-AC4F-418D-AE19-62706E023703}">
                      <ahyp:hlinkClr xmlns:ahyp="http://schemas.microsoft.com/office/drawing/2018/hyperlinkcolor" val="tx"/>
                    </a:ext>
                  </a:extLst>
                </a:hlinkClick>
              </a:rPr>
              <a:t>Jeff Fletcher</a:t>
            </a:r>
            <a:r>
              <a:rPr lang="en" sz="1000">
                <a:solidFill>
                  <a:schemeClr val="dk1"/>
                </a:solidFill>
              </a:rPr>
              <a:t> 515-321-7309</a:t>
            </a:r>
            <a:endParaRPr sz="1650" b="1">
              <a:solidFill>
                <a:schemeClr val="accent5"/>
              </a:solidFill>
            </a:endParaRPr>
          </a:p>
          <a:p>
            <a:pPr marL="914400" lvl="1" indent="-333375" algn="l" rtl="0">
              <a:lnSpc>
                <a:spcPct val="150000"/>
              </a:lnSpc>
              <a:spcBef>
                <a:spcPts val="270"/>
              </a:spcBef>
              <a:spcAft>
                <a:spcPts val="0"/>
              </a:spcAft>
              <a:buClr>
                <a:schemeClr val="accent5"/>
              </a:buClr>
              <a:buSzPts val="1650"/>
              <a:buAutoNum type="alphaLcPeriod"/>
            </a:pPr>
            <a:r>
              <a:rPr lang="en" sz="1450" b="1">
                <a:solidFill>
                  <a:schemeClr val="accent5"/>
                </a:solidFill>
              </a:rPr>
              <a:t>2026 Perkins Application Updated Format (budget categories)</a:t>
            </a:r>
            <a:endParaRPr>
              <a:solidFill>
                <a:schemeClr val="dk1"/>
              </a:solidFill>
            </a:endParaRPr>
          </a:p>
          <a:p>
            <a:pPr marL="914400" lvl="1" indent="-333375" algn="l" rtl="0">
              <a:lnSpc>
                <a:spcPct val="150000"/>
              </a:lnSpc>
              <a:spcBef>
                <a:spcPts val="270"/>
              </a:spcBef>
              <a:spcAft>
                <a:spcPts val="0"/>
              </a:spcAft>
              <a:buClr>
                <a:schemeClr val="accent5"/>
              </a:buClr>
              <a:buSzPts val="1650"/>
              <a:buAutoNum type="alphaLcPeriod"/>
            </a:pPr>
            <a:r>
              <a:rPr lang="en" sz="1450" b="1">
                <a:solidFill>
                  <a:schemeClr val="accent5"/>
                </a:solidFill>
              </a:rPr>
              <a:t>2026 Perkins Allocation Updates</a:t>
            </a:r>
            <a:endParaRPr sz="1000">
              <a:solidFill>
                <a:schemeClr val="dk1"/>
              </a:solidFill>
            </a:endParaRPr>
          </a:p>
          <a:p>
            <a:pPr marL="0" lvl="0" indent="0" algn="l" rtl="0">
              <a:lnSpc>
                <a:spcPct val="150000"/>
              </a:lnSpc>
              <a:spcBef>
                <a:spcPts val="0"/>
              </a:spcBef>
              <a:spcAft>
                <a:spcPts val="0"/>
              </a:spcAft>
              <a:buSzPts val="1800"/>
              <a:buNone/>
            </a:pPr>
            <a:endParaRPr sz="1400"/>
          </a:p>
          <a:p>
            <a:pPr marL="0" lvl="0" indent="0" algn="l" rtl="0">
              <a:lnSpc>
                <a:spcPct val="150000"/>
              </a:lnSpc>
              <a:spcBef>
                <a:spcPts val="0"/>
              </a:spcBef>
              <a:spcAft>
                <a:spcPts val="0"/>
              </a:spcAft>
              <a:buSzPts val="1800"/>
              <a:buNone/>
            </a:pPr>
            <a:endParaRPr sz="1400"/>
          </a:p>
          <a:p>
            <a:pPr marL="0" lvl="0" indent="0" algn="ctr" rtl="0">
              <a:lnSpc>
                <a:spcPct val="150000"/>
              </a:lnSpc>
              <a:spcBef>
                <a:spcPts val="0"/>
              </a:spcBef>
              <a:spcAft>
                <a:spcPts val="0"/>
              </a:spcAft>
              <a:buSzPts val="1800"/>
              <a:buNone/>
            </a:pPr>
            <a:endParaRPr sz="1000"/>
          </a:p>
          <a:p>
            <a:pPr marL="0" lvl="0" indent="0" algn="ctr" rtl="0">
              <a:lnSpc>
                <a:spcPct val="150000"/>
              </a:lnSpc>
              <a:spcBef>
                <a:spcPts val="0"/>
              </a:spcBef>
              <a:spcAft>
                <a:spcPts val="0"/>
              </a:spcAft>
              <a:buSzPts val="1800"/>
              <a:buNone/>
            </a:pPr>
            <a:endParaRPr sz="1600"/>
          </a:p>
          <a:p>
            <a:pPr marL="0" lvl="0" indent="0" algn="ctr" rtl="0">
              <a:lnSpc>
                <a:spcPct val="150000"/>
              </a:lnSpc>
              <a:spcBef>
                <a:spcPts val="0"/>
              </a:spcBef>
              <a:spcAft>
                <a:spcPts val="0"/>
              </a:spcAft>
              <a:buSzPts val="1800"/>
              <a:buNone/>
            </a:pPr>
            <a:endParaRPr sz="1600"/>
          </a:p>
          <a:p>
            <a:pPr marL="0" lvl="0" indent="0" algn="ctr" rtl="0">
              <a:lnSpc>
                <a:spcPct val="150000"/>
              </a:lnSpc>
              <a:spcBef>
                <a:spcPts val="0"/>
              </a:spcBef>
              <a:spcAft>
                <a:spcPts val="0"/>
              </a:spcAft>
              <a:buSzPts val="1800"/>
              <a:buNone/>
            </a:pPr>
            <a:endParaRPr sz="1600"/>
          </a:p>
          <a:p>
            <a:pPr marL="0" lvl="0" indent="0" algn="l" rtl="0">
              <a:lnSpc>
                <a:spcPct val="150000"/>
              </a:lnSpc>
              <a:spcBef>
                <a:spcPts val="0"/>
              </a:spcBef>
              <a:spcAft>
                <a:spcPts val="0"/>
              </a:spcAft>
              <a:buSzPts val="1800"/>
              <a:buNone/>
            </a:pPr>
            <a:endParaRPr sz="1500" b="1">
              <a:solidFill>
                <a:schemeClr val="dk1"/>
              </a:solidFill>
            </a:endParaRPr>
          </a:p>
          <a:p>
            <a:pPr marL="0" lvl="0" indent="0" algn="ctr" rtl="0">
              <a:lnSpc>
                <a:spcPct val="150000"/>
              </a:lnSpc>
              <a:spcBef>
                <a:spcPts val="0"/>
              </a:spcBef>
              <a:spcAft>
                <a:spcPts val="0"/>
              </a:spcAft>
              <a:buSzPts val="1800"/>
              <a:buNone/>
            </a:pPr>
            <a:endParaRPr sz="1600"/>
          </a:p>
        </p:txBody>
      </p:sp>
      <p:sp>
        <p:nvSpPr>
          <p:cNvPr id="6" name="Title 5">
            <a:extLst>
              <a:ext uri="{FF2B5EF4-FFF2-40B4-BE49-F238E27FC236}">
                <a16:creationId xmlns:a16="http://schemas.microsoft.com/office/drawing/2014/main" id="{325174A3-B6F7-4D79-B814-D3E5FFEAE25F}"/>
              </a:ext>
            </a:extLst>
          </p:cNvPr>
          <p:cNvSpPr>
            <a:spLocks noGrp="1"/>
          </p:cNvSpPr>
          <p:nvPr>
            <p:ph type="title"/>
          </p:nvPr>
        </p:nvSpPr>
        <p:spPr>
          <a:xfrm>
            <a:off x="290025" y="72425"/>
            <a:ext cx="8520600" cy="572700"/>
          </a:xfrm>
        </p:spPr>
        <p:txBody>
          <a:bodyPr/>
          <a:lstStyle/>
          <a:p>
            <a:pPr algn="r"/>
            <a:r>
              <a:rPr lang="en-US" b="1" dirty="0">
                <a:solidFill>
                  <a:schemeClr val="accent5"/>
                </a:solidFill>
              </a:rPr>
              <a:t>Agenda</a:t>
            </a:r>
            <a:br>
              <a:rPr lang="en-US" dirty="0">
                <a:solidFill>
                  <a:srgbClr val="FF9900"/>
                </a:solidFill>
                <a:latin typeface="Roboto"/>
                <a:ea typeface="Roboto"/>
                <a:cs typeface="Roboto"/>
                <a:sym typeface="Roboto"/>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3a1ce6e5fc_0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33a1ce6e5fc_0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33a1ce6e5fc_0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g33a1ce6e5fc_0_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79" name="Google Shape;79;g33a1ce6e5fc_0_0"/>
          <p:cNvSpPr txBox="1">
            <a:spLocks noGrp="1"/>
          </p:cNvSpPr>
          <p:nvPr>
            <p:ph type="body" idx="4294967295"/>
          </p:nvPr>
        </p:nvSpPr>
        <p:spPr>
          <a:xfrm>
            <a:off x="0" y="660400"/>
            <a:ext cx="8810625"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b="1" dirty="0">
                <a:solidFill>
                  <a:schemeClr val="accent5"/>
                </a:solidFill>
              </a:rPr>
              <a:t>Relevant Dates</a:t>
            </a:r>
            <a:endParaRPr sz="1900" dirty="0">
              <a:solidFill>
                <a:schemeClr val="accent5"/>
              </a:solidFill>
            </a:endParaRPr>
          </a:p>
          <a:p>
            <a:pPr marL="1371600" lvl="0" indent="0" algn="l" rtl="0">
              <a:lnSpc>
                <a:spcPct val="150000"/>
              </a:lnSpc>
              <a:spcBef>
                <a:spcPts val="0"/>
              </a:spcBef>
              <a:spcAft>
                <a:spcPts val="0"/>
              </a:spcAft>
              <a:buNone/>
            </a:pPr>
            <a:endParaRPr sz="2100" dirty="0"/>
          </a:p>
          <a:p>
            <a:pPr marL="1371600" lvl="2" indent="-336550" algn="l" rtl="0">
              <a:lnSpc>
                <a:spcPct val="150000"/>
              </a:lnSpc>
              <a:spcBef>
                <a:spcPts val="0"/>
              </a:spcBef>
              <a:spcAft>
                <a:spcPts val="0"/>
              </a:spcAft>
              <a:buClr>
                <a:schemeClr val="accent5"/>
              </a:buClr>
              <a:buSzPts val="1700"/>
              <a:buChar char="●"/>
            </a:pPr>
            <a:r>
              <a:rPr lang="en" sz="1700" dirty="0"/>
              <a:t>April 8, 2025 FY 2026 </a:t>
            </a:r>
            <a:r>
              <a:rPr lang="en" sz="1700" u="sng" dirty="0">
                <a:solidFill>
                  <a:schemeClr val="hlink"/>
                </a:solidFill>
                <a:hlinkClick r:id="rId4"/>
              </a:rPr>
              <a:t>Budgets in Negotiat</a:t>
            </a:r>
            <a:r>
              <a:rPr lang="en" sz="1700" dirty="0"/>
              <a:t>ion</a:t>
            </a:r>
            <a:endParaRPr sz="1700" dirty="0"/>
          </a:p>
          <a:p>
            <a:pPr marL="1371600" lvl="2" indent="-336550" algn="l" rtl="0">
              <a:lnSpc>
                <a:spcPct val="150000"/>
              </a:lnSpc>
              <a:spcBef>
                <a:spcPts val="0"/>
              </a:spcBef>
              <a:spcAft>
                <a:spcPts val="0"/>
              </a:spcAft>
              <a:buClr>
                <a:schemeClr val="accent5"/>
              </a:buClr>
              <a:buSzPts val="1700"/>
              <a:buChar char="●"/>
            </a:pPr>
            <a:r>
              <a:rPr lang="en" sz="1700" dirty="0"/>
              <a:t>May 1 - Perkins Application Released with 2026 allocations</a:t>
            </a:r>
            <a:endParaRPr sz="1700" dirty="0"/>
          </a:p>
          <a:p>
            <a:pPr marL="1371600" lvl="2" indent="-336550" algn="l" rtl="0">
              <a:lnSpc>
                <a:spcPct val="150000"/>
              </a:lnSpc>
              <a:spcBef>
                <a:spcPts val="0"/>
              </a:spcBef>
              <a:spcAft>
                <a:spcPts val="0"/>
              </a:spcAft>
              <a:buClr>
                <a:schemeClr val="accent5"/>
              </a:buClr>
              <a:buSzPts val="1700"/>
              <a:buChar char="●"/>
            </a:pPr>
            <a:r>
              <a:rPr lang="en" sz="1700" dirty="0"/>
              <a:t>June 30 - Perkins Application Due (Secondary Districts, Consortia, Community Colleges).</a:t>
            </a:r>
            <a:endParaRPr sz="1700" dirty="0"/>
          </a:p>
          <a:p>
            <a:pPr marL="1371600" lvl="2" indent="-336550" algn="l" rtl="0">
              <a:lnSpc>
                <a:spcPct val="150000"/>
              </a:lnSpc>
              <a:spcBef>
                <a:spcPts val="0"/>
              </a:spcBef>
              <a:spcAft>
                <a:spcPts val="0"/>
              </a:spcAft>
              <a:buClr>
                <a:schemeClr val="accent5"/>
              </a:buClr>
              <a:buSzPts val="1700"/>
              <a:buChar char="●"/>
            </a:pPr>
            <a:r>
              <a:rPr lang="en" sz="1700" dirty="0"/>
              <a:t>July, 2025 Perkins applications reviewed, negotiated and approved by CTE Bureau.</a:t>
            </a:r>
            <a:endParaRPr sz="1900" dirty="0"/>
          </a:p>
        </p:txBody>
      </p:sp>
      <p:sp>
        <p:nvSpPr>
          <p:cNvPr id="2" name="Title 1">
            <a:extLst>
              <a:ext uri="{FF2B5EF4-FFF2-40B4-BE49-F238E27FC236}">
                <a16:creationId xmlns:a16="http://schemas.microsoft.com/office/drawing/2014/main" id="{ECAC92DF-5C76-45B6-A579-FC65DB2D850D}"/>
              </a:ext>
            </a:extLst>
          </p:cNvPr>
          <p:cNvSpPr>
            <a:spLocks noGrp="1"/>
          </p:cNvSpPr>
          <p:nvPr>
            <p:ph type="title"/>
          </p:nvPr>
        </p:nvSpPr>
        <p:spPr>
          <a:xfrm>
            <a:off x="290025" y="72425"/>
            <a:ext cx="8520600" cy="572700"/>
          </a:xfrm>
        </p:spPr>
        <p:txBody>
          <a:bodyPr/>
          <a:lstStyle/>
          <a:p>
            <a:pPr algn="r"/>
            <a:r>
              <a:rPr lang="en" b="1" dirty="0">
                <a:solidFill>
                  <a:schemeClr val="accent5"/>
                </a:solidFill>
              </a:rPr>
              <a:t> Timelines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49fa645b89_1_3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349fa645b89_1_3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349fa645b89_1_3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g349fa645b89_1_3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89" name="Google Shape;89;g349fa645b89_1_30"/>
          <p:cNvSpPr txBox="1">
            <a:spLocks noGrp="1"/>
          </p:cNvSpPr>
          <p:nvPr>
            <p:ph type="body" idx="4294967295"/>
          </p:nvPr>
        </p:nvSpPr>
        <p:spPr>
          <a:xfrm>
            <a:off x="0" y="660400"/>
            <a:ext cx="8810625"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270"/>
              </a:spcBef>
              <a:spcAft>
                <a:spcPts val="0"/>
              </a:spcAft>
              <a:buNone/>
            </a:pPr>
            <a:r>
              <a:rPr lang="en" sz="1500" b="1" dirty="0">
                <a:solidFill>
                  <a:schemeClr val="accent5"/>
                </a:solidFill>
              </a:rPr>
              <a:t>FY 2026 Use of Funds Update</a:t>
            </a:r>
            <a:endParaRPr sz="1500" b="1" dirty="0">
              <a:solidFill>
                <a:schemeClr val="accent5"/>
              </a:solidFill>
            </a:endParaRPr>
          </a:p>
          <a:p>
            <a:pPr marL="0" lvl="0" indent="0" algn="l" rtl="0">
              <a:lnSpc>
                <a:spcPct val="150000"/>
              </a:lnSpc>
              <a:spcBef>
                <a:spcPts val="270"/>
              </a:spcBef>
              <a:spcAft>
                <a:spcPts val="0"/>
              </a:spcAft>
              <a:buNone/>
            </a:pPr>
            <a:endParaRPr sz="1500" b="1" dirty="0">
              <a:solidFill>
                <a:schemeClr val="accent5"/>
              </a:solidFill>
            </a:endParaRPr>
          </a:p>
          <a:p>
            <a:pPr marL="914400" lvl="1" indent="-317500" algn="l" rtl="0">
              <a:lnSpc>
                <a:spcPct val="150000"/>
              </a:lnSpc>
              <a:spcBef>
                <a:spcPts val="0"/>
              </a:spcBef>
              <a:spcAft>
                <a:spcPts val="0"/>
              </a:spcAft>
              <a:buClr>
                <a:schemeClr val="accent5"/>
              </a:buClr>
              <a:buSzPts val="1400"/>
              <a:buAutoNum type="alphaLcPeriod"/>
            </a:pPr>
            <a:r>
              <a:rPr lang="en" dirty="0">
                <a:solidFill>
                  <a:schemeClr val="accent5"/>
                </a:solidFill>
              </a:rPr>
              <a:t>Advertising to recruit CTE instructors and personnel. </a:t>
            </a:r>
            <a:endParaRPr dirty="0">
              <a:solidFill>
                <a:schemeClr val="accent5"/>
              </a:solidFill>
            </a:endParaRPr>
          </a:p>
          <a:p>
            <a:pPr marL="1371600" lvl="2" indent="-317500" algn="l" rtl="0">
              <a:lnSpc>
                <a:spcPct val="150000"/>
              </a:lnSpc>
              <a:spcBef>
                <a:spcPts val="0"/>
              </a:spcBef>
              <a:spcAft>
                <a:spcPts val="0"/>
              </a:spcAft>
              <a:buClr>
                <a:schemeClr val="accent5"/>
              </a:buClr>
              <a:buSzPts val="1400"/>
              <a:buChar char="●"/>
            </a:pPr>
            <a:r>
              <a:rPr lang="en" dirty="0"/>
              <a:t>Campaigns to recruit </a:t>
            </a:r>
            <a:r>
              <a:rPr lang="en" i="1" dirty="0">
                <a:solidFill>
                  <a:schemeClr val="accent1"/>
                </a:solidFill>
              </a:rPr>
              <a:t>all</a:t>
            </a:r>
            <a:r>
              <a:rPr lang="en" dirty="0"/>
              <a:t> students - with </a:t>
            </a:r>
            <a:r>
              <a:rPr lang="en" b="1" i="1" dirty="0">
                <a:solidFill>
                  <a:schemeClr val="accent4"/>
                </a:solidFill>
              </a:rPr>
              <a:t>non-Federal</a:t>
            </a:r>
            <a:r>
              <a:rPr lang="en" dirty="0"/>
              <a:t> funding sources</a:t>
            </a:r>
            <a:endParaRPr dirty="0">
              <a:solidFill>
                <a:schemeClr val="accent5"/>
              </a:solidFill>
            </a:endParaRPr>
          </a:p>
          <a:p>
            <a:pPr marL="914400" lvl="1" indent="-317500" algn="l" rtl="0">
              <a:lnSpc>
                <a:spcPct val="150000"/>
              </a:lnSpc>
              <a:spcBef>
                <a:spcPts val="0"/>
              </a:spcBef>
              <a:spcAft>
                <a:spcPts val="0"/>
              </a:spcAft>
              <a:buClr>
                <a:schemeClr val="accent5"/>
              </a:buClr>
              <a:buSzPts val="1400"/>
              <a:buAutoNum type="alphaLcPeriod"/>
            </a:pPr>
            <a:r>
              <a:rPr lang="en" dirty="0">
                <a:solidFill>
                  <a:schemeClr val="accent5"/>
                </a:solidFill>
              </a:rPr>
              <a:t>Conferences</a:t>
            </a:r>
            <a:endParaRPr dirty="0">
              <a:solidFill>
                <a:schemeClr val="accent5"/>
              </a:solidFill>
            </a:endParaRPr>
          </a:p>
          <a:p>
            <a:pPr marL="1371600" lvl="2" indent="-317500" algn="l" rtl="0">
              <a:lnSpc>
                <a:spcPct val="150000"/>
              </a:lnSpc>
              <a:spcBef>
                <a:spcPts val="0"/>
              </a:spcBef>
              <a:spcAft>
                <a:spcPts val="0"/>
              </a:spcAft>
              <a:buClr>
                <a:schemeClr val="accent5"/>
              </a:buClr>
              <a:buSzPts val="1400"/>
              <a:buChar char="●"/>
            </a:pPr>
            <a:r>
              <a:rPr lang="en" dirty="0"/>
              <a:t>CTE Instructors, staff, administrators, counselors</a:t>
            </a:r>
            <a:endParaRPr dirty="0"/>
          </a:p>
          <a:p>
            <a:pPr marL="1371600" lvl="2" indent="-317500" algn="l" rtl="0">
              <a:lnSpc>
                <a:spcPct val="150000"/>
              </a:lnSpc>
              <a:spcBef>
                <a:spcPts val="0"/>
              </a:spcBef>
              <a:spcAft>
                <a:spcPts val="0"/>
              </a:spcAft>
              <a:buSzPts val="1400"/>
              <a:buChar char="●"/>
            </a:pPr>
            <a:r>
              <a:rPr lang="en" dirty="0"/>
              <a:t>Events that are easily CTE identifiable or CTE skill specific</a:t>
            </a:r>
            <a:endParaRPr dirty="0"/>
          </a:p>
          <a:p>
            <a:pPr marL="1828800" lvl="3" indent="-304800" algn="l" rtl="0">
              <a:lnSpc>
                <a:spcPct val="150000"/>
              </a:lnSpc>
              <a:spcBef>
                <a:spcPts val="0"/>
              </a:spcBef>
              <a:spcAft>
                <a:spcPts val="0"/>
              </a:spcAft>
              <a:buSzPts val="1200"/>
              <a:buChar char="○"/>
            </a:pPr>
            <a:r>
              <a:rPr lang="en" sz="1200" dirty="0"/>
              <a:t>Ag or WBL conference - Use federal funds i.e., Perkins</a:t>
            </a:r>
            <a:endParaRPr sz="1200" dirty="0"/>
          </a:p>
          <a:p>
            <a:pPr marL="1828800" lvl="3" indent="-304800" algn="l" rtl="0">
              <a:lnSpc>
                <a:spcPct val="150000"/>
              </a:lnSpc>
              <a:spcBef>
                <a:spcPts val="0"/>
              </a:spcBef>
              <a:spcAft>
                <a:spcPts val="0"/>
              </a:spcAft>
              <a:buSzPts val="1200"/>
              <a:buChar char="○"/>
            </a:pPr>
            <a:r>
              <a:rPr lang="en" sz="1200" dirty="0"/>
              <a:t>IHCC Diversity conference - use non-Federal funding source.</a:t>
            </a:r>
            <a:endParaRPr sz="1200" dirty="0"/>
          </a:p>
          <a:p>
            <a:pPr marL="1371600" lvl="2" indent="-317500" algn="l" rtl="0">
              <a:lnSpc>
                <a:spcPct val="150000"/>
              </a:lnSpc>
              <a:spcBef>
                <a:spcPts val="0"/>
              </a:spcBef>
              <a:spcAft>
                <a:spcPts val="0"/>
              </a:spcAft>
              <a:buSzPts val="1400"/>
              <a:buChar char="●"/>
            </a:pPr>
            <a:r>
              <a:rPr lang="en" dirty="0"/>
              <a:t>No “train-the-trainer” events (supplanting a formula distributed grant)</a:t>
            </a:r>
            <a:endParaRPr dirty="0"/>
          </a:p>
          <a:p>
            <a:pPr marL="1371600" lvl="2" indent="-317500" algn="l" rtl="0">
              <a:lnSpc>
                <a:spcPct val="150000"/>
              </a:lnSpc>
              <a:spcBef>
                <a:spcPts val="0"/>
              </a:spcBef>
              <a:spcAft>
                <a:spcPts val="0"/>
              </a:spcAft>
              <a:buSzPts val="1400"/>
              <a:buChar char="●"/>
            </a:pPr>
            <a:r>
              <a:rPr lang="en" dirty="0"/>
              <a:t>Budget for substitute teachers.</a:t>
            </a:r>
            <a:endParaRPr dirty="0"/>
          </a:p>
          <a:p>
            <a:pPr marL="1828800" lvl="3" indent="-304800" algn="l" rtl="0">
              <a:lnSpc>
                <a:spcPct val="150000"/>
              </a:lnSpc>
              <a:spcBef>
                <a:spcPts val="0"/>
              </a:spcBef>
              <a:spcAft>
                <a:spcPts val="0"/>
              </a:spcAft>
              <a:buSzPts val="1200"/>
              <a:buChar char="○"/>
            </a:pPr>
            <a:r>
              <a:rPr lang="en" sz="1200" dirty="0"/>
              <a:t>Activity Two (PD)</a:t>
            </a:r>
            <a:endParaRPr sz="1200" dirty="0"/>
          </a:p>
          <a:p>
            <a:pPr marL="1828800" lvl="3" indent="-304800" algn="l" rtl="0">
              <a:lnSpc>
                <a:spcPct val="150000"/>
              </a:lnSpc>
              <a:spcBef>
                <a:spcPts val="0"/>
              </a:spcBef>
              <a:spcAft>
                <a:spcPts val="0"/>
              </a:spcAft>
              <a:buSzPts val="1200"/>
              <a:buChar char="○"/>
            </a:pPr>
            <a:r>
              <a:rPr lang="en" sz="1200" dirty="0"/>
              <a:t>Budget Code “Salaries and Benefits” (FICA, IPERS, Healthcare eligible).</a:t>
            </a:r>
            <a:endParaRPr sz="1200" dirty="0"/>
          </a:p>
          <a:p>
            <a:pPr marL="1371600" lvl="0" indent="0" algn="l" rtl="0">
              <a:lnSpc>
                <a:spcPct val="150000"/>
              </a:lnSpc>
              <a:spcBef>
                <a:spcPts val="270"/>
              </a:spcBef>
              <a:spcAft>
                <a:spcPts val="0"/>
              </a:spcAft>
              <a:buSzPts val="1800"/>
              <a:buNone/>
            </a:pPr>
            <a:endParaRPr sz="1600" b="1" dirty="0">
              <a:solidFill>
                <a:schemeClr val="accent5"/>
              </a:solidFill>
            </a:endParaRPr>
          </a:p>
          <a:p>
            <a:pPr marL="0" lvl="0" indent="0" algn="l" rtl="0">
              <a:lnSpc>
                <a:spcPct val="150000"/>
              </a:lnSpc>
              <a:spcBef>
                <a:spcPts val="0"/>
              </a:spcBef>
              <a:spcAft>
                <a:spcPts val="0"/>
              </a:spcAft>
              <a:buSzPts val="1800"/>
              <a:buNone/>
            </a:pPr>
            <a:endParaRPr sz="1400" dirty="0"/>
          </a:p>
          <a:p>
            <a:pPr marL="0" lvl="0" indent="0" algn="l" rtl="0">
              <a:lnSpc>
                <a:spcPct val="150000"/>
              </a:lnSpc>
              <a:spcBef>
                <a:spcPts val="0"/>
              </a:spcBef>
              <a:spcAft>
                <a:spcPts val="0"/>
              </a:spcAft>
              <a:buSzPts val="1800"/>
              <a:buNone/>
            </a:pPr>
            <a:endParaRPr sz="1400" dirty="0"/>
          </a:p>
          <a:p>
            <a:pPr marL="0" lvl="0" indent="0" algn="ctr" rtl="0">
              <a:lnSpc>
                <a:spcPct val="150000"/>
              </a:lnSpc>
              <a:spcBef>
                <a:spcPts val="0"/>
              </a:spcBef>
              <a:spcAft>
                <a:spcPts val="0"/>
              </a:spcAft>
              <a:buSzPts val="1800"/>
              <a:buNone/>
            </a:pPr>
            <a:endParaRPr sz="1000" dirty="0"/>
          </a:p>
          <a:p>
            <a:pPr marL="0" lvl="0" indent="0" algn="ctr" rtl="0">
              <a:lnSpc>
                <a:spcPct val="150000"/>
              </a:lnSpc>
              <a:spcBef>
                <a:spcPts val="0"/>
              </a:spcBef>
              <a:spcAft>
                <a:spcPts val="0"/>
              </a:spcAft>
              <a:buSzPts val="1800"/>
              <a:buNone/>
            </a:pPr>
            <a:endParaRPr sz="1600" dirty="0"/>
          </a:p>
          <a:p>
            <a:pPr marL="0" lvl="0" indent="0" algn="ctr" rtl="0">
              <a:lnSpc>
                <a:spcPct val="150000"/>
              </a:lnSpc>
              <a:spcBef>
                <a:spcPts val="0"/>
              </a:spcBef>
              <a:spcAft>
                <a:spcPts val="0"/>
              </a:spcAft>
              <a:buSzPts val="1800"/>
              <a:buNone/>
            </a:pPr>
            <a:endParaRPr sz="1600" dirty="0"/>
          </a:p>
          <a:p>
            <a:pPr marL="0" lvl="0" indent="0" algn="ctr" rtl="0">
              <a:lnSpc>
                <a:spcPct val="150000"/>
              </a:lnSpc>
              <a:spcBef>
                <a:spcPts val="0"/>
              </a:spcBef>
              <a:spcAft>
                <a:spcPts val="0"/>
              </a:spcAft>
              <a:buSzPts val="1800"/>
              <a:buNone/>
            </a:pPr>
            <a:endParaRPr sz="1600" dirty="0"/>
          </a:p>
          <a:p>
            <a:pPr marL="0" lvl="0" indent="0" algn="l" rtl="0">
              <a:lnSpc>
                <a:spcPct val="150000"/>
              </a:lnSpc>
              <a:spcBef>
                <a:spcPts val="0"/>
              </a:spcBef>
              <a:spcAft>
                <a:spcPts val="0"/>
              </a:spcAft>
              <a:buSzPts val="1800"/>
              <a:buNone/>
            </a:pPr>
            <a:endParaRPr sz="1500" b="1" dirty="0">
              <a:solidFill>
                <a:schemeClr val="dk1"/>
              </a:solidFill>
            </a:endParaRPr>
          </a:p>
          <a:p>
            <a:pPr marL="0" lvl="0" indent="0" algn="ctr" rtl="0">
              <a:lnSpc>
                <a:spcPct val="150000"/>
              </a:lnSpc>
              <a:spcBef>
                <a:spcPts val="0"/>
              </a:spcBef>
              <a:spcAft>
                <a:spcPts val="0"/>
              </a:spcAft>
              <a:buSzPts val="1800"/>
              <a:buNone/>
            </a:pPr>
            <a:endParaRPr sz="1600" dirty="0"/>
          </a:p>
        </p:txBody>
      </p:sp>
      <p:sp>
        <p:nvSpPr>
          <p:cNvPr id="2" name="Title 1">
            <a:extLst>
              <a:ext uri="{FF2B5EF4-FFF2-40B4-BE49-F238E27FC236}">
                <a16:creationId xmlns:a16="http://schemas.microsoft.com/office/drawing/2014/main" id="{50263166-BA7D-434F-AEA1-7F15538EF155}"/>
              </a:ext>
            </a:extLst>
          </p:cNvPr>
          <p:cNvSpPr>
            <a:spLocks noGrp="1"/>
          </p:cNvSpPr>
          <p:nvPr>
            <p:ph type="title"/>
          </p:nvPr>
        </p:nvSpPr>
        <p:spPr>
          <a:xfrm>
            <a:off x="311699" y="76199"/>
            <a:ext cx="8520600" cy="572700"/>
          </a:xfrm>
        </p:spPr>
        <p:txBody>
          <a:bodyPr/>
          <a:lstStyle/>
          <a:p>
            <a:pPr algn="r"/>
            <a:r>
              <a:rPr lang="en" b="1" dirty="0">
                <a:solidFill>
                  <a:schemeClr val="accent5"/>
                </a:solidFill>
              </a:rPr>
              <a:t> FY 2026 Use of Funds Update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49fa645b89_1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349fa645b89_1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349fa645b89_1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g349fa645b89_1_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99" name="Google Shape;99;g349fa645b89_1_0"/>
          <p:cNvSpPr txBox="1">
            <a:spLocks noGrp="1"/>
          </p:cNvSpPr>
          <p:nvPr>
            <p:ph type="body" idx="4294967295"/>
          </p:nvPr>
        </p:nvSpPr>
        <p:spPr>
          <a:xfrm>
            <a:off x="0" y="660400"/>
            <a:ext cx="8810625"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270"/>
              </a:spcBef>
              <a:spcAft>
                <a:spcPts val="0"/>
              </a:spcAft>
              <a:buNone/>
            </a:pPr>
            <a:r>
              <a:rPr lang="en" sz="1500" b="1" dirty="0">
                <a:solidFill>
                  <a:schemeClr val="accent5"/>
                </a:solidFill>
              </a:rPr>
              <a:t>FY 2026 Use of Funds Update</a:t>
            </a:r>
            <a:endParaRPr sz="1500" b="1" dirty="0">
              <a:solidFill>
                <a:schemeClr val="accent5"/>
              </a:solidFill>
            </a:endParaRPr>
          </a:p>
          <a:p>
            <a:pPr marL="914400" lvl="1" indent="-317500" algn="l" rtl="0">
              <a:lnSpc>
                <a:spcPct val="150000"/>
              </a:lnSpc>
              <a:spcBef>
                <a:spcPts val="0"/>
              </a:spcBef>
              <a:spcAft>
                <a:spcPts val="0"/>
              </a:spcAft>
              <a:buClr>
                <a:schemeClr val="accent5"/>
              </a:buClr>
              <a:buSzPts val="1400"/>
              <a:buAutoNum type="alphaLcPeriod"/>
            </a:pPr>
            <a:r>
              <a:rPr lang="en" dirty="0">
                <a:solidFill>
                  <a:schemeClr val="accent5"/>
                </a:solidFill>
              </a:rPr>
              <a:t>Equipment </a:t>
            </a:r>
            <a:endParaRPr dirty="0">
              <a:solidFill>
                <a:schemeClr val="accent5"/>
              </a:solidFill>
            </a:endParaRPr>
          </a:p>
          <a:p>
            <a:pPr marL="1371600" lvl="2" indent="-317500" algn="l" rtl="0">
              <a:lnSpc>
                <a:spcPct val="150000"/>
              </a:lnSpc>
              <a:spcBef>
                <a:spcPts val="0"/>
              </a:spcBef>
              <a:spcAft>
                <a:spcPts val="0"/>
              </a:spcAft>
              <a:buClr>
                <a:schemeClr val="accent5"/>
              </a:buClr>
              <a:buSzPts val="1400"/>
              <a:buChar char="●"/>
            </a:pPr>
            <a:r>
              <a:rPr lang="en" dirty="0"/>
              <a:t>$500 for secondary</a:t>
            </a:r>
            <a:endParaRPr dirty="0"/>
          </a:p>
          <a:p>
            <a:pPr marL="1371600" lvl="2" indent="-317500" algn="l" rtl="0">
              <a:lnSpc>
                <a:spcPct val="150000"/>
              </a:lnSpc>
              <a:spcBef>
                <a:spcPts val="0"/>
              </a:spcBef>
              <a:spcAft>
                <a:spcPts val="0"/>
              </a:spcAft>
              <a:buClr>
                <a:schemeClr val="accent5"/>
              </a:buClr>
              <a:buSzPts val="1400"/>
              <a:buChar char="●"/>
            </a:pPr>
            <a:r>
              <a:rPr lang="en" dirty="0"/>
              <a:t>$5,000 postsecondary</a:t>
            </a:r>
            <a:endParaRPr dirty="0"/>
          </a:p>
          <a:p>
            <a:pPr marL="1828800" lvl="3" indent="-304800" algn="l" rtl="0">
              <a:lnSpc>
                <a:spcPct val="150000"/>
              </a:lnSpc>
              <a:spcBef>
                <a:spcPts val="0"/>
              </a:spcBef>
              <a:spcAft>
                <a:spcPts val="0"/>
              </a:spcAft>
              <a:buClr>
                <a:schemeClr val="accent5"/>
              </a:buClr>
              <a:buSzPts val="1200"/>
              <a:buChar char="○"/>
            </a:pPr>
            <a:r>
              <a:rPr lang="en" sz="1200" dirty="0"/>
              <a:t>Postsecondary threshold has changed to $10,000 in EDGAR. Iowa remains at $5,000 for 2026.</a:t>
            </a:r>
            <a:endParaRPr sz="1200" dirty="0">
              <a:solidFill>
                <a:schemeClr val="accent5"/>
              </a:solidFill>
            </a:endParaRPr>
          </a:p>
          <a:p>
            <a:pPr marL="914400" lvl="1" indent="-317500" algn="l" rtl="0">
              <a:lnSpc>
                <a:spcPct val="150000"/>
              </a:lnSpc>
              <a:spcBef>
                <a:spcPts val="0"/>
              </a:spcBef>
              <a:spcAft>
                <a:spcPts val="0"/>
              </a:spcAft>
              <a:buClr>
                <a:schemeClr val="accent5"/>
              </a:buClr>
              <a:buSzPts val="1400"/>
              <a:buAutoNum type="alphaLcPeriod"/>
            </a:pPr>
            <a:r>
              <a:rPr lang="en" dirty="0">
                <a:solidFill>
                  <a:schemeClr val="accent5"/>
                </a:solidFill>
              </a:rPr>
              <a:t>PLTW</a:t>
            </a:r>
            <a:endParaRPr dirty="0">
              <a:solidFill>
                <a:schemeClr val="accent5"/>
              </a:solidFill>
            </a:endParaRPr>
          </a:p>
          <a:p>
            <a:pPr marL="1371600" lvl="2" indent="-317500" algn="l" rtl="0">
              <a:lnSpc>
                <a:spcPct val="150000"/>
              </a:lnSpc>
              <a:spcBef>
                <a:spcPts val="0"/>
              </a:spcBef>
              <a:spcAft>
                <a:spcPts val="0"/>
              </a:spcAft>
              <a:buClr>
                <a:schemeClr val="accent5"/>
              </a:buClr>
              <a:buSzPts val="1400"/>
              <a:buChar char="●"/>
            </a:pPr>
            <a:r>
              <a:rPr lang="en" dirty="0"/>
              <a:t>Must be CTE and PLTW Endorsed for purchases to be eligible.</a:t>
            </a:r>
            <a:endParaRPr dirty="0">
              <a:solidFill>
                <a:schemeClr val="accent5"/>
              </a:solidFill>
            </a:endParaRPr>
          </a:p>
          <a:p>
            <a:pPr marL="914400" lvl="1" indent="-317500" algn="l" rtl="0">
              <a:lnSpc>
                <a:spcPct val="150000"/>
              </a:lnSpc>
              <a:spcBef>
                <a:spcPts val="0"/>
              </a:spcBef>
              <a:spcAft>
                <a:spcPts val="0"/>
              </a:spcAft>
              <a:buClr>
                <a:schemeClr val="accent5"/>
              </a:buClr>
              <a:buSzPts val="1400"/>
              <a:buAutoNum type="alphaLcPeriod"/>
            </a:pPr>
            <a:r>
              <a:rPr lang="en" dirty="0">
                <a:solidFill>
                  <a:srgbClr val="FF0000"/>
                </a:solidFill>
              </a:rPr>
              <a:t>Ineligible in FY 2026</a:t>
            </a:r>
            <a:r>
              <a:rPr lang="en" dirty="0">
                <a:solidFill>
                  <a:schemeClr val="accent5"/>
                </a:solidFill>
              </a:rPr>
              <a:t> - Interactive Panels, promethean, i3TOUCH X2, Smart Whiteboards, Touch panels. </a:t>
            </a:r>
            <a:r>
              <a:rPr lang="en" i="1" dirty="0">
                <a:solidFill>
                  <a:schemeClr val="accent5"/>
                </a:solidFill>
              </a:rPr>
              <a:t>Purchase NOW (2025) before the end of FY 2025.</a:t>
            </a:r>
            <a:endParaRPr dirty="0">
              <a:solidFill>
                <a:schemeClr val="accent5"/>
              </a:solidFill>
            </a:endParaRPr>
          </a:p>
          <a:p>
            <a:pPr marL="914400" lvl="1" indent="-317500" algn="l" rtl="0">
              <a:lnSpc>
                <a:spcPct val="150000"/>
              </a:lnSpc>
              <a:spcBef>
                <a:spcPts val="0"/>
              </a:spcBef>
              <a:spcAft>
                <a:spcPts val="0"/>
              </a:spcAft>
              <a:buClr>
                <a:schemeClr val="accent5"/>
              </a:buClr>
              <a:buSzPts val="1400"/>
              <a:buAutoNum type="alphaLcPeriod"/>
            </a:pPr>
            <a:r>
              <a:rPr lang="en" dirty="0">
                <a:solidFill>
                  <a:schemeClr val="accent5"/>
                </a:solidFill>
              </a:rPr>
              <a:t>Electric Vehicle program related purchases and trailers.</a:t>
            </a:r>
            <a:endParaRPr dirty="0">
              <a:solidFill>
                <a:schemeClr val="accent5"/>
              </a:solidFill>
            </a:endParaRPr>
          </a:p>
        </p:txBody>
      </p:sp>
      <p:sp>
        <p:nvSpPr>
          <p:cNvPr id="2" name="Title 1">
            <a:extLst>
              <a:ext uri="{FF2B5EF4-FFF2-40B4-BE49-F238E27FC236}">
                <a16:creationId xmlns:a16="http://schemas.microsoft.com/office/drawing/2014/main" id="{B875C4D2-04E8-42E1-8569-5F26FBBD8928}"/>
              </a:ext>
            </a:extLst>
          </p:cNvPr>
          <p:cNvSpPr>
            <a:spLocks noGrp="1"/>
          </p:cNvSpPr>
          <p:nvPr>
            <p:ph type="title"/>
          </p:nvPr>
        </p:nvSpPr>
        <p:spPr>
          <a:xfrm>
            <a:off x="290025" y="72425"/>
            <a:ext cx="8520600" cy="572700"/>
          </a:xfrm>
        </p:spPr>
        <p:txBody>
          <a:bodyPr/>
          <a:lstStyle/>
          <a:p>
            <a:pPr algn="r"/>
            <a:r>
              <a:rPr lang="en" b="1" dirty="0">
                <a:solidFill>
                  <a:schemeClr val="accent5"/>
                </a:solidFill>
              </a:rPr>
              <a:t> FY 2026 Use of Funds Update 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6e242fef53_0_3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6e242fef53_0_3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6e242fef53_0_3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26e242fef53_0_3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09" name="Google Shape;109;g26e242fef53_0_30"/>
          <p:cNvSpPr txBox="1">
            <a:spLocks noGrp="1"/>
          </p:cNvSpPr>
          <p:nvPr>
            <p:ph type="body" idx="4294967295"/>
          </p:nvPr>
        </p:nvSpPr>
        <p:spPr>
          <a:xfrm>
            <a:off x="0" y="660400"/>
            <a:ext cx="8810625" cy="4124325"/>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500" b="1" dirty="0">
                <a:solidFill>
                  <a:schemeClr val="accent5"/>
                </a:solidFill>
              </a:rPr>
              <a:t>CTSOs and Perkins: Efficient Use of your Time</a:t>
            </a:r>
            <a:endParaRPr sz="1500" b="1" dirty="0">
              <a:solidFill>
                <a:schemeClr val="accent5"/>
              </a:solidFill>
            </a:endParaRPr>
          </a:p>
          <a:p>
            <a:pPr marL="0" lvl="0" indent="0" algn="l" rtl="0">
              <a:lnSpc>
                <a:spcPct val="150000"/>
              </a:lnSpc>
              <a:spcBef>
                <a:spcPts val="0"/>
              </a:spcBef>
              <a:spcAft>
                <a:spcPts val="0"/>
              </a:spcAft>
              <a:buNone/>
            </a:pPr>
            <a:r>
              <a:rPr lang="en" sz="1500" b="1" dirty="0">
                <a:solidFill>
                  <a:schemeClr val="accent5"/>
                </a:solidFill>
              </a:rPr>
              <a:t>CTSOs - unsustainable with Perkins funding.</a:t>
            </a:r>
            <a:endParaRPr sz="1300" dirty="0">
              <a:solidFill>
                <a:schemeClr val="accent5"/>
              </a:solidFill>
            </a:endParaRPr>
          </a:p>
          <a:p>
            <a:pPr marL="0" lvl="0" indent="0" algn="l" rtl="0">
              <a:lnSpc>
                <a:spcPct val="150000"/>
              </a:lnSpc>
              <a:spcBef>
                <a:spcPts val="0"/>
              </a:spcBef>
              <a:spcAft>
                <a:spcPts val="0"/>
              </a:spcAft>
              <a:buNone/>
            </a:pPr>
            <a:r>
              <a:rPr lang="en" sz="1300" dirty="0">
                <a:solidFill>
                  <a:schemeClr val="accent5"/>
                </a:solidFill>
              </a:rPr>
              <a:t>The best use of your time is to find sustainable funding sources. Eliminates tracking and avoids supplanting. </a:t>
            </a:r>
            <a:endParaRPr sz="1300" dirty="0">
              <a:solidFill>
                <a:schemeClr val="accent5"/>
              </a:solidFill>
            </a:endParaRPr>
          </a:p>
          <a:p>
            <a:pPr marL="0" lvl="0" indent="0" algn="l" rtl="0">
              <a:lnSpc>
                <a:spcPct val="150000"/>
              </a:lnSpc>
              <a:spcBef>
                <a:spcPts val="0"/>
              </a:spcBef>
              <a:spcAft>
                <a:spcPts val="0"/>
              </a:spcAft>
              <a:buNone/>
            </a:pPr>
            <a:r>
              <a:rPr lang="en" sz="1300" dirty="0">
                <a:solidFill>
                  <a:schemeClr val="accent5"/>
                </a:solidFill>
              </a:rPr>
              <a:t>If you MUST use Perkins:</a:t>
            </a:r>
            <a:endParaRPr sz="1300" dirty="0">
              <a:solidFill>
                <a:schemeClr val="accent5"/>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Seed funding for new CTSOs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Blazers, other items for temporary use that stay with the program.</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CTE Staff Professional Development related to CTSOs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Stipends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Institutional Memberships</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Use Perkins to fund 100% of one item across </a:t>
            </a:r>
            <a:r>
              <a:rPr lang="en" sz="1100" b="1" dirty="0">
                <a:solidFill>
                  <a:srgbClr val="FF0000"/>
                </a:solidFill>
              </a:rPr>
              <a:t>all</a:t>
            </a:r>
            <a:r>
              <a:rPr lang="en" sz="1100" dirty="0">
                <a:solidFill>
                  <a:schemeClr val="dk1"/>
                </a:solidFill>
              </a:rPr>
              <a:t> CTSOs and keep it consistent across program years.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Affiliated membership for all CTSOs.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Registrations for students in all national events.</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Reduces confusion for your successors.</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Eliminates the time it takes to track split funding sources and ensures fair fundraising playing field expectations for all CTSOs.</a:t>
            </a:r>
            <a:endParaRPr sz="1100" dirty="0">
              <a:solidFill>
                <a:schemeClr val="dk1"/>
              </a:solidFill>
            </a:endParaRPr>
          </a:p>
          <a:p>
            <a:pPr marL="1371600" lvl="0" indent="0" algn="l" rtl="0">
              <a:lnSpc>
                <a:spcPct val="150000"/>
              </a:lnSpc>
              <a:spcBef>
                <a:spcPts val="0"/>
              </a:spcBef>
              <a:spcAft>
                <a:spcPts val="0"/>
              </a:spcAft>
              <a:buSzPts val="1800"/>
              <a:buNone/>
            </a:pPr>
            <a:endParaRPr sz="1100" dirty="0">
              <a:solidFill>
                <a:schemeClr val="accent5"/>
              </a:solidFill>
            </a:endParaRPr>
          </a:p>
          <a:p>
            <a:pPr marL="914400" lvl="0" indent="0" algn="l" rtl="0">
              <a:lnSpc>
                <a:spcPct val="150000"/>
              </a:lnSpc>
              <a:spcBef>
                <a:spcPts val="0"/>
              </a:spcBef>
              <a:spcAft>
                <a:spcPts val="0"/>
              </a:spcAft>
              <a:buSzPts val="1800"/>
              <a:buNone/>
            </a:pPr>
            <a:endParaRPr sz="1100" dirty="0">
              <a:solidFill>
                <a:schemeClr val="accent5"/>
              </a:solidFill>
            </a:endParaRPr>
          </a:p>
          <a:p>
            <a:pPr marL="0" lvl="0" indent="0" algn="ctr" rtl="0">
              <a:lnSpc>
                <a:spcPct val="150000"/>
              </a:lnSpc>
              <a:spcBef>
                <a:spcPts val="0"/>
              </a:spcBef>
              <a:spcAft>
                <a:spcPts val="0"/>
              </a:spcAft>
              <a:buSzPts val="1800"/>
              <a:buNone/>
            </a:pPr>
            <a:endParaRPr sz="1900" b="1" dirty="0">
              <a:solidFill>
                <a:schemeClr val="accent5"/>
              </a:solidFill>
            </a:endParaRPr>
          </a:p>
        </p:txBody>
      </p:sp>
      <p:sp>
        <p:nvSpPr>
          <p:cNvPr id="2" name="Title 1">
            <a:extLst>
              <a:ext uri="{FF2B5EF4-FFF2-40B4-BE49-F238E27FC236}">
                <a16:creationId xmlns:a16="http://schemas.microsoft.com/office/drawing/2014/main" id="{4AE7B86C-DB92-4305-95B7-C33E127D7FC4}"/>
              </a:ext>
            </a:extLst>
          </p:cNvPr>
          <p:cNvSpPr>
            <a:spLocks noGrp="1"/>
          </p:cNvSpPr>
          <p:nvPr>
            <p:ph type="title"/>
          </p:nvPr>
        </p:nvSpPr>
        <p:spPr>
          <a:xfrm>
            <a:off x="290025" y="0"/>
            <a:ext cx="8520600" cy="572700"/>
          </a:xfrm>
        </p:spPr>
        <p:txBody>
          <a:bodyPr/>
          <a:lstStyle/>
          <a:p>
            <a:pPr algn="r"/>
            <a:r>
              <a:rPr lang="en-US" sz="4000" dirty="0">
                <a:solidFill>
                  <a:srgbClr val="FF9900"/>
                </a:solidFill>
                <a:latin typeface="Roboto"/>
                <a:ea typeface="Roboto"/>
                <a:cs typeface="Roboto"/>
                <a:sym typeface="Roboto"/>
              </a:rPr>
              <a:t> </a:t>
            </a:r>
            <a:r>
              <a:rPr lang="en-US" b="1" dirty="0">
                <a:solidFill>
                  <a:schemeClr val="accent5"/>
                </a:solidFill>
              </a:rPr>
              <a:t>CTSOs: Tips to Avoid Supplanting</a:t>
            </a:r>
            <a:br>
              <a:rPr lang="en-US" b="1" dirty="0">
                <a:solidFill>
                  <a:schemeClr val="accent5"/>
                </a:solidFill>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49fa645b89_1_48">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349fa645b89_1_48">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349fa645b89_1_48">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g349fa645b89_1_48"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19" name="Google Shape;119;g349fa645b89_1_48"/>
          <p:cNvSpPr txBox="1">
            <a:spLocks noGrp="1"/>
          </p:cNvSpPr>
          <p:nvPr>
            <p:ph type="body" idx="4294967295"/>
          </p:nvPr>
        </p:nvSpPr>
        <p:spPr>
          <a:xfrm>
            <a:off x="0" y="660400"/>
            <a:ext cx="8810625"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u="sng" dirty="0">
                <a:solidFill>
                  <a:srgbClr val="0000FF"/>
                </a:solidFill>
                <a:hlinkClick r:id="rId4">
                  <a:extLst>
                    <a:ext uri="{A12FA001-AC4F-418D-AE19-62706E023703}">
                      <ahyp:hlinkClr xmlns:ahyp="http://schemas.microsoft.com/office/drawing/2018/hyperlinkcolor" val="tx"/>
                    </a:ext>
                  </a:extLst>
                </a:hlinkClick>
              </a:rPr>
              <a:t>CTSO Guide</a:t>
            </a:r>
            <a:r>
              <a:rPr lang="en" sz="1500" dirty="0">
                <a:solidFill>
                  <a:schemeClr val="accent5"/>
                </a:solidFill>
              </a:rPr>
              <a:t> to Iowa Eligible Affiliation Invoices</a:t>
            </a:r>
            <a:endParaRPr sz="1500" b="1" dirty="0">
              <a:solidFill>
                <a:schemeClr val="accent5"/>
              </a:solidFill>
            </a:endParaRPr>
          </a:p>
          <a:p>
            <a:pPr marL="0" lvl="0" indent="0" algn="l" rtl="0">
              <a:lnSpc>
                <a:spcPct val="150000"/>
              </a:lnSpc>
              <a:spcBef>
                <a:spcPts val="0"/>
              </a:spcBef>
              <a:spcAft>
                <a:spcPts val="0"/>
              </a:spcAft>
              <a:buNone/>
            </a:pPr>
            <a:endParaRPr sz="1500" b="1" dirty="0">
              <a:solidFill>
                <a:schemeClr val="accent5"/>
              </a:solidFill>
            </a:endParaRPr>
          </a:p>
          <a:p>
            <a:pPr marL="457200" lvl="0" indent="-317500" algn="l" rtl="0">
              <a:lnSpc>
                <a:spcPct val="150000"/>
              </a:lnSpc>
              <a:spcBef>
                <a:spcPts val="0"/>
              </a:spcBef>
              <a:spcAft>
                <a:spcPts val="0"/>
              </a:spcAft>
              <a:buClr>
                <a:schemeClr val="accent5"/>
              </a:buClr>
              <a:buSzPts val="1400"/>
              <a:buChar char="➔"/>
            </a:pPr>
            <a:r>
              <a:rPr lang="en" sz="1400" dirty="0">
                <a:solidFill>
                  <a:schemeClr val="accent5"/>
                </a:solidFill>
              </a:rPr>
              <a:t>Can we switch between purchasing individual student memberships (general fund) and institutional affiliation memberships (Perkins) without a supplanting issue?</a:t>
            </a:r>
            <a:endParaRPr sz="1400" dirty="0">
              <a:solidFill>
                <a:schemeClr val="accent5"/>
              </a:solidFill>
            </a:endParaRPr>
          </a:p>
          <a:p>
            <a:pPr marL="457200" lvl="0" indent="0" algn="l" rtl="0">
              <a:lnSpc>
                <a:spcPct val="150000"/>
              </a:lnSpc>
              <a:spcBef>
                <a:spcPts val="0"/>
              </a:spcBef>
              <a:spcAft>
                <a:spcPts val="0"/>
              </a:spcAft>
              <a:buNone/>
            </a:pPr>
            <a:r>
              <a:rPr lang="en" sz="1400" dirty="0">
                <a:solidFill>
                  <a:schemeClr val="accent5"/>
                </a:solidFill>
              </a:rPr>
              <a:t>	</a:t>
            </a:r>
            <a:r>
              <a:rPr lang="en" sz="1200" dirty="0">
                <a:solidFill>
                  <a:schemeClr val="accent5"/>
                </a:solidFill>
              </a:rPr>
              <a:t>Yes. </a:t>
            </a:r>
            <a:endParaRPr sz="1200" dirty="0">
              <a:solidFill>
                <a:schemeClr val="accent5"/>
              </a:solidFill>
            </a:endParaRPr>
          </a:p>
          <a:p>
            <a:pPr marL="457200" lvl="0" indent="457200" algn="l" rtl="0">
              <a:lnSpc>
                <a:spcPct val="150000"/>
              </a:lnSpc>
              <a:spcBef>
                <a:spcPts val="0"/>
              </a:spcBef>
              <a:spcAft>
                <a:spcPts val="0"/>
              </a:spcAft>
              <a:buNone/>
            </a:pPr>
            <a:r>
              <a:rPr lang="en" sz="1200" dirty="0">
                <a:solidFill>
                  <a:schemeClr val="accent5"/>
                </a:solidFill>
              </a:rPr>
              <a:t>Two different types of memberships. Individual and institutional/affiliate.</a:t>
            </a:r>
            <a:endParaRPr sz="1400" dirty="0">
              <a:solidFill>
                <a:schemeClr val="accent5"/>
              </a:solidFill>
            </a:endParaRPr>
          </a:p>
          <a:p>
            <a:pPr marL="457200" lvl="0" indent="0" algn="l" rtl="0">
              <a:lnSpc>
                <a:spcPct val="150000"/>
              </a:lnSpc>
              <a:spcBef>
                <a:spcPts val="0"/>
              </a:spcBef>
              <a:spcAft>
                <a:spcPts val="0"/>
              </a:spcAft>
              <a:buNone/>
            </a:pPr>
            <a:endParaRPr sz="1400" dirty="0">
              <a:solidFill>
                <a:schemeClr val="accent5"/>
              </a:solidFill>
            </a:endParaRPr>
          </a:p>
          <a:p>
            <a:pPr marL="457200" lvl="0" indent="-317500" algn="l" rtl="0">
              <a:lnSpc>
                <a:spcPct val="150000"/>
              </a:lnSpc>
              <a:spcBef>
                <a:spcPts val="0"/>
              </a:spcBef>
              <a:spcAft>
                <a:spcPts val="0"/>
              </a:spcAft>
              <a:buClr>
                <a:schemeClr val="accent5"/>
              </a:buClr>
              <a:buSzPts val="1400"/>
              <a:buChar char="➔"/>
            </a:pPr>
            <a:r>
              <a:rPr lang="en" sz="1400" dirty="0">
                <a:solidFill>
                  <a:schemeClr val="accent5"/>
                </a:solidFill>
              </a:rPr>
              <a:t>Are professional affiliation memberships for instructors Perkins eligible (e.g., ACTE member?</a:t>
            </a:r>
            <a:endParaRPr sz="1400" dirty="0">
              <a:solidFill>
                <a:schemeClr val="accent5"/>
              </a:solidFill>
            </a:endParaRPr>
          </a:p>
          <a:p>
            <a:pPr marL="457200" lvl="0" indent="0" algn="l" rtl="0">
              <a:lnSpc>
                <a:spcPct val="150000"/>
              </a:lnSpc>
              <a:spcBef>
                <a:spcPts val="0"/>
              </a:spcBef>
              <a:spcAft>
                <a:spcPts val="0"/>
              </a:spcAft>
              <a:buNone/>
            </a:pPr>
            <a:r>
              <a:rPr lang="en" sz="1200" dirty="0">
                <a:solidFill>
                  <a:schemeClr val="accent5"/>
                </a:solidFill>
              </a:rPr>
              <a:t>No. Strike through the cost on the invoice, reduce the amount, embed it in the invoice, and submit the claim for reimbursement.</a:t>
            </a:r>
            <a:endParaRPr sz="1200" dirty="0">
              <a:solidFill>
                <a:schemeClr val="accent5"/>
              </a:solidFill>
            </a:endParaRPr>
          </a:p>
        </p:txBody>
      </p:sp>
      <p:sp>
        <p:nvSpPr>
          <p:cNvPr id="2" name="Title 1">
            <a:extLst>
              <a:ext uri="{FF2B5EF4-FFF2-40B4-BE49-F238E27FC236}">
                <a16:creationId xmlns:a16="http://schemas.microsoft.com/office/drawing/2014/main" id="{5AF77077-0D94-4E6A-A164-E113942F8F2A}"/>
              </a:ext>
            </a:extLst>
          </p:cNvPr>
          <p:cNvSpPr>
            <a:spLocks noGrp="1"/>
          </p:cNvSpPr>
          <p:nvPr>
            <p:ph type="title"/>
          </p:nvPr>
        </p:nvSpPr>
        <p:spPr>
          <a:xfrm>
            <a:off x="455001" y="51680"/>
            <a:ext cx="8520600" cy="572700"/>
          </a:xfrm>
        </p:spPr>
        <p:txBody>
          <a:bodyPr/>
          <a:lstStyle/>
          <a:p>
            <a:pPr algn="r"/>
            <a:r>
              <a:rPr lang="en" b="1" dirty="0">
                <a:solidFill>
                  <a:schemeClr val="accent5"/>
                </a:solidFill>
              </a:rPr>
              <a:t>CTSOs: Additional Info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6e242fef53_0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6e242fef53_0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26e242fef53_0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 name="Google Shape;127;g26e242fef53_0_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29" name="Google Shape;129;g26e242fef53_0_0"/>
          <p:cNvSpPr txBox="1">
            <a:spLocks noGrp="1"/>
          </p:cNvSpPr>
          <p:nvPr>
            <p:ph type="body" idx="4294967295"/>
          </p:nvPr>
        </p:nvSpPr>
        <p:spPr>
          <a:xfrm>
            <a:off x="0" y="660400"/>
            <a:ext cx="8982075" cy="4124325"/>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500" b="1" dirty="0">
                <a:solidFill>
                  <a:schemeClr val="accent5"/>
                </a:solidFill>
              </a:rPr>
              <a:t>Conferences that cross program years</a:t>
            </a:r>
            <a:endParaRPr sz="1500" b="1" dirty="0">
              <a:solidFill>
                <a:schemeClr val="accent5"/>
              </a:solidFill>
            </a:endParaRPr>
          </a:p>
          <a:p>
            <a:pPr marL="0" lvl="0" indent="0" algn="l" rtl="0">
              <a:lnSpc>
                <a:spcPct val="150000"/>
              </a:lnSpc>
              <a:spcBef>
                <a:spcPts val="0"/>
              </a:spcBef>
              <a:spcAft>
                <a:spcPts val="0"/>
              </a:spcAft>
              <a:buNone/>
            </a:pPr>
            <a:r>
              <a:rPr lang="en" sz="1500" b="1" dirty="0">
                <a:solidFill>
                  <a:schemeClr val="accent5"/>
                </a:solidFill>
              </a:rPr>
              <a:t>Can we purchase conference registration and airfare for conferences in June and July that cross program years  (FBLA)? </a:t>
            </a:r>
            <a:endParaRPr sz="1500" dirty="0">
              <a:solidFill>
                <a:schemeClr val="accent5"/>
              </a:solidFill>
            </a:endParaRPr>
          </a:p>
          <a:p>
            <a:pPr marL="0" lvl="0" indent="0" algn="l" rtl="0">
              <a:lnSpc>
                <a:spcPct val="150000"/>
              </a:lnSpc>
              <a:spcBef>
                <a:spcPts val="0"/>
              </a:spcBef>
              <a:spcAft>
                <a:spcPts val="0"/>
              </a:spcAft>
              <a:buNone/>
            </a:pPr>
            <a:r>
              <a:rPr lang="en" sz="1200" dirty="0">
                <a:solidFill>
                  <a:schemeClr val="accent5"/>
                </a:solidFill>
              </a:rPr>
              <a:t>Yes - Purchase and submit claims as follows:</a:t>
            </a:r>
            <a:endParaRPr sz="1200" dirty="0">
              <a:solidFill>
                <a:schemeClr val="accent5"/>
              </a:solidFill>
            </a:endParaRPr>
          </a:p>
          <a:p>
            <a:pPr marL="914400" lvl="1" indent="-304800" algn="l" rtl="0">
              <a:lnSpc>
                <a:spcPct val="150000"/>
              </a:lnSpc>
              <a:spcBef>
                <a:spcPts val="0"/>
              </a:spcBef>
              <a:spcAft>
                <a:spcPts val="0"/>
              </a:spcAft>
              <a:buClr>
                <a:schemeClr val="accent5"/>
              </a:buClr>
              <a:buSzPts val="1200"/>
              <a:buChar char="◆"/>
            </a:pPr>
            <a:r>
              <a:rPr lang="en" sz="1200" dirty="0">
                <a:solidFill>
                  <a:schemeClr val="accent5"/>
                </a:solidFill>
              </a:rPr>
              <a:t>Registration and Airfare - Purchase in FY 2025 with FY 2025 allocation and claim in FY 2025.</a:t>
            </a:r>
            <a:endParaRPr sz="1200" dirty="0">
              <a:solidFill>
                <a:schemeClr val="accent5"/>
              </a:solidFill>
            </a:endParaRPr>
          </a:p>
          <a:p>
            <a:pPr marL="914400" lvl="1" indent="-304800" algn="l" rtl="0">
              <a:lnSpc>
                <a:spcPct val="150000"/>
              </a:lnSpc>
              <a:spcBef>
                <a:spcPts val="0"/>
              </a:spcBef>
              <a:spcAft>
                <a:spcPts val="0"/>
              </a:spcAft>
              <a:buClr>
                <a:schemeClr val="accent5"/>
              </a:buClr>
              <a:buSzPts val="1200"/>
              <a:buChar char="◆"/>
            </a:pPr>
            <a:r>
              <a:rPr lang="en" sz="1200" dirty="0">
                <a:solidFill>
                  <a:schemeClr val="accent5"/>
                </a:solidFill>
              </a:rPr>
              <a:t>Hotel, mileage, meals, parking, baggage, ground transportation - Claimed in the fiscal year in in which the expense took place (determined by date of service).</a:t>
            </a:r>
            <a:endParaRPr sz="1200" dirty="0">
              <a:solidFill>
                <a:schemeClr val="accent5"/>
              </a:solidFill>
            </a:endParaRPr>
          </a:p>
          <a:p>
            <a:pPr marL="0" lvl="0" indent="0" algn="l" rtl="0">
              <a:lnSpc>
                <a:spcPct val="150000"/>
              </a:lnSpc>
              <a:spcBef>
                <a:spcPts val="0"/>
              </a:spcBef>
              <a:spcAft>
                <a:spcPts val="0"/>
              </a:spcAft>
              <a:buNone/>
            </a:pPr>
            <a:r>
              <a:rPr lang="en" sz="1500" b="1" dirty="0">
                <a:solidFill>
                  <a:schemeClr val="accent5"/>
                </a:solidFill>
              </a:rPr>
              <a:t>Can we purchase conference registration and airfare for conferences that occur in early July using FY 2025 funding?</a:t>
            </a:r>
            <a:endParaRPr sz="1500" b="1" dirty="0">
              <a:solidFill>
                <a:schemeClr val="accent5"/>
              </a:solidFill>
            </a:endParaRPr>
          </a:p>
          <a:p>
            <a:pPr marL="0" lvl="0" indent="0" algn="l" rtl="0">
              <a:lnSpc>
                <a:spcPct val="150000"/>
              </a:lnSpc>
              <a:spcBef>
                <a:spcPts val="0"/>
              </a:spcBef>
              <a:spcAft>
                <a:spcPts val="0"/>
              </a:spcAft>
              <a:buClr>
                <a:schemeClr val="dk1"/>
              </a:buClr>
              <a:buSzPts val="1100"/>
              <a:buFont typeface="Arial"/>
              <a:buNone/>
            </a:pPr>
            <a:r>
              <a:rPr lang="en" sz="1200" dirty="0">
                <a:solidFill>
                  <a:schemeClr val="accent5"/>
                </a:solidFill>
              </a:rPr>
              <a:t>Yes - Purchase and submit claims as follows:</a:t>
            </a:r>
            <a:endParaRPr sz="1200" dirty="0">
              <a:solidFill>
                <a:schemeClr val="accent5"/>
              </a:solidFill>
            </a:endParaRPr>
          </a:p>
          <a:p>
            <a:pPr marL="914400" lvl="1" indent="-304800" algn="l" rtl="0">
              <a:lnSpc>
                <a:spcPct val="150000"/>
              </a:lnSpc>
              <a:spcBef>
                <a:spcPts val="0"/>
              </a:spcBef>
              <a:spcAft>
                <a:spcPts val="0"/>
              </a:spcAft>
              <a:buClr>
                <a:schemeClr val="accent5"/>
              </a:buClr>
              <a:buSzPts val="1200"/>
              <a:buChar char="◆"/>
            </a:pPr>
            <a:r>
              <a:rPr lang="en" sz="1200" dirty="0">
                <a:solidFill>
                  <a:schemeClr val="accent5"/>
                </a:solidFill>
              </a:rPr>
              <a:t>Registration and Airfare - Purchase  in FY 2025 with FY 2025 allocation and claim in FY 2025.</a:t>
            </a:r>
            <a:endParaRPr sz="1200" dirty="0">
              <a:solidFill>
                <a:schemeClr val="accent5"/>
              </a:solidFill>
            </a:endParaRPr>
          </a:p>
          <a:p>
            <a:pPr marL="914400" lvl="1" indent="-304800" algn="l" rtl="0">
              <a:lnSpc>
                <a:spcPct val="150000"/>
              </a:lnSpc>
              <a:spcBef>
                <a:spcPts val="0"/>
              </a:spcBef>
              <a:spcAft>
                <a:spcPts val="0"/>
              </a:spcAft>
              <a:buClr>
                <a:schemeClr val="accent5"/>
              </a:buClr>
              <a:buSzPts val="1200"/>
              <a:buChar char="◆"/>
            </a:pPr>
            <a:r>
              <a:rPr lang="en" sz="1200" dirty="0">
                <a:solidFill>
                  <a:schemeClr val="accent5"/>
                </a:solidFill>
              </a:rPr>
              <a:t>Hotel, mileage, meals, parking, baggage, ground transportation - </a:t>
            </a:r>
            <a:r>
              <a:rPr lang="en" sz="1200" b="1" dirty="0">
                <a:solidFill>
                  <a:schemeClr val="accent5"/>
                </a:solidFill>
              </a:rPr>
              <a:t>Claim with FY 2026 allocation.</a:t>
            </a:r>
            <a:endParaRPr sz="1200" b="1" dirty="0">
              <a:solidFill>
                <a:schemeClr val="accent5"/>
              </a:solidFill>
            </a:endParaRPr>
          </a:p>
          <a:p>
            <a:pPr marL="0" lvl="0" indent="0" algn="l" rtl="0">
              <a:lnSpc>
                <a:spcPct val="150000"/>
              </a:lnSpc>
              <a:spcBef>
                <a:spcPts val="0"/>
              </a:spcBef>
              <a:spcAft>
                <a:spcPts val="0"/>
              </a:spcAft>
              <a:buNone/>
            </a:pPr>
            <a:endParaRPr sz="1100" dirty="0">
              <a:solidFill>
                <a:schemeClr val="dk1"/>
              </a:solidFill>
            </a:endParaRPr>
          </a:p>
          <a:p>
            <a:pPr marL="0" lvl="0" indent="0" algn="ctr" rtl="0">
              <a:lnSpc>
                <a:spcPct val="150000"/>
              </a:lnSpc>
              <a:spcBef>
                <a:spcPts val="0"/>
              </a:spcBef>
              <a:spcAft>
                <a:spcPts val="0"/>
              </a:spcAft>
              <a:buSzPts val="1800"/>
              <a:buNone/>
            </a:pPr>
            <a:endParaRPr sz="1600" dirty="0"/>
          </a:p>
          <a:p>
            <a:pPr marL="0" lvl="0" indent="0" algn="l" rtl="0">
              <a:lnSpc>
                <a:spcPct val="150000"/>
              </a:lnSpc>
              <a:spcBef>
                <a:spcPts val="0"/>
              </a:spcBef>
              <a:spcAft>
                <a:spcPts val="0"/>
              </a:spcAft>
              <a:buSzPts val="1800"/>
              <a:buNone/>
            </a:pPr>
            <a:endParaRPr sz="1500" b="1" dirty="0">
              <a:solidFill>
                <a:schemeClr val="dk1"/>
              </a:solidFill>
            </a:endParaRPr>
          </a:p>
          <a:p>
            <a:pPr marL="0" lvl="0" indent="0" algn="ctr" rtl="0">
              <a:lnSpc>
                <a:spcPct val="150000"/>
              </a:lnSpc>
              <a:spcBef>
                <a:spcPts val="0"/>
              </a:spcBef>
              <a:spcAft>
                <a:spcPts val="0"/>
              </a:spcAft>
              <a:buSzPts val="1800"/>
              <a:buNone/>
            </a:pPr>
            <a:endParaRPr sz="1600" dirty="0"/>
          </a:p>
        </p:txBody>
      </p:sp>
      <p:sp>
        <p:nvSpPr>
          <p:cNvPr id="2" name="Title 1">
            <a:extLst>
              <a:ext uri="{FF2B5EF4-FFF2-40B4-BE49-F238E27FC236}">
                <a16:creationId xmlns:a16="http://schemas.microsoft.com/office/drawing/2014/main" id="{8B34F04F-CDA6-4CDA-965D-A6B7526B0633}"/>
              </a:ext>
            </a:extLst>
          </p:cNvPr>
          <p:cNvSpPr>
            <a:spLocks noGrp="1"/>
          </p:cNvSpPr>
          <p:nvPr>
            <p:ph type="title"/>
          </p:nvPr>
        </p:nvSpPr>
        <p:spPr>
          <a:xfrm>
            <a:off x="311699" y="18713"/>
            <a:ext cx="8520600" cy="572700"/>
          </a:xfrm>
        </p:spPr>
        <p:txBody>
          <a:bodyPr/>
          <a:lstStyle/>
          <a:p>
            <a:pPr algn="r"/>
            <a:r>
              <a:rPr lang="en-US" b="1" dirty="0">
                <a:solidFill>
                  <a:schemeClr val="accent5"/>
                </a:solidFill>
              </a:rPr>
              <a:t>FY 2026 Field Questions</a:t>
            </a:r>
            <a:br>
              <a:rPr lang="en-US" b="1" dirty="0">
                <a:solidFill>
                  <a:schemeClr val="accent5"/>
                </a:solidFill>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3a1ce6e5fc_0_1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3a1ce6e5fc_0_1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33a1ce6e5fc_0_1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g33a1ce6e5fc_0_1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39" name="Google Shape;139;g33a1ce6e5fc_0_10"/>
          <p:cNvSpPr txBox="1">
            <a:spLocks noGrp="1"/>
          </p:cNvSpPr>
          <p:nvPr>
            <p:ph type="body" idx="4294967295"/>
          </p:nvPr>
        </p:nvSpPr>
        <p:spPr>
          <a:xfrm>
            <a:off x="0" y="660400"/>
            <a:ext cx="8983663" cy="412432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dirty="0">
                <a:solidFill>
                  <a:schemeClr val="accent5"/>
                </a:solidFill>
              </a:rPr>
              <a:t>What are important line items to focus on with the FY 2026 Perkins Application?</a:t>
            </a:r>
            <a:endParaRPr sz="1500" dirty="0">
              <a:solidFill>
                <a:schemeClr val="accent5"/>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Create a line item and funding for each of the following areas as reminders of focus on upcoming CTE requirements,  Accountability Indicators &amp; State Plan Priorities </a:t>
            </a:r>
            <a:endParaRPr sz="12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CLNA in January of FY 2026 (Budget 10% of your allocation for stipends, mileage, and materials).</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Work-based learning (WBL)</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Industry Recognized Credentials (IRCs)</a:t>
            </a:r>
            <a:endParaRPr sz="1100" dirty="0">
              <a:solidFill>
                <a:schemeClr val="dk1"/>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Career and Technical Student Organizations (CTSOs)</a:t>
            </a:r>
            <a:endParaRPr sz="1200" dirty="0">
              <a:solidFill>
                <a:schemeClr val="accent4"/>
              </a:solidFill>
            </a:endParaRPr>
          </a:p>
          <a:p>
            <a:pPr marL="457200" lvl="0" indent="-304800" algn="l" rtl="0">
              <a:lnSpc>
                <a:spcPct val="150000"/>
              </a:lnSpc>
              <a:spcBef>
                <a:spcPts val="0"/>
              </a:spcBef>
              <a:spcAft>
                <a:spcPts val="0"/>
              </a:spcAft>
              <a:buClr>
                <a:schemeClr val="accent5"/>
              </a:buClr>
              <a:buSzPts val="1200"/>
              <a:buChar char="➔"/>
            </a:pPr>
            <a:r>
              <a:rPr lang="en" sz="1200" dirty="0">
                <a:solidFill>
                  <a:schemeClr val="accent5"/>
                </a:solidFill>
              </a:rPr>
              <a:t>If the FBLA instructor is not CTE endorsed, may I send the CTE endorsed industrial tech instructor to the state conference so that the travel reimbursement is Perkins eligible?</a:t>
            </a:r>
            <a:endParaRPr sz="1200" dirty="0">
              <a:solidFill>
                <a:schemeClr val="accent5"/>
              </a:solidFill>
            </a:endParaRPr>
          </a:p>
          <a:p>
            <a:pPr marL="914400" lvl="1" indent="-298450" algn="l" rtl="0">
              <a:lnSpc>
                <a:spcPct val="150000"/>
              </a:lnSpc>
              <a:spcBef>
                <a:spcPts val="0"/>
              </a:spcBef>
              <a:spcAft>
                <a:spcPts val="0"/>
              </a:spcAft>
              <a:buClr>
                <a:schemeClr val="dk1"/>
              </a:buClr>
              <a:buSzPts val="1100"/>
              <a:buChar char="◆"/>
            </a:pPr>
            <a:r>
              <a:rPr lang="en" sz="1100" dirty="0">
                <a:solidFill>
                  <a:schemeClr val="dk1"/>
                </a:solidFill>
              </a:rPr>
              <a:t>No. Solutions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Endorse CTE instructors in corresponding/ appropriate content areas to ensure reimbursement.</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Send FBLA instructor and reimburse with a non-Federal funding source or RPP funds.</a:t>
            </a:r>
            <a:endParaRPr sz="1100" dirty="0">
              <a:solidFill>
                <a:schemeClr val="dk1"/>
              </a:solidFill>
            </a:endParaRPr>
          </a:p>
          <a:p>
            <a:pPr marL="1371600" lvl="2" indent="-298450" algn="l" rtl="0">
              <a:lnSpc>
                <a:spcPct val="150000"/>
              </a:lnSpc>
              <a:spcBef>
                <a:spcPts val="0"/>
              </a:spcBef>
              <a:spcAft>
                <a:spcPts val="0"/>
              </a:spcAft>
              <a:buClr>
                <a:schemeClr val="dk1"/>
              </a:buClr>
              <a:buSzPts val="1100"/>
              <a:buChar char="●"/>
            </a:pPr>
            <a:r>
              <a:rPr lang="en" sz="1100" dirty="0">
                <a:solidFill>
                  <a:schemeClr val="dk1"/>
                </a:solidFill>
              </a:rPr>
              <a:t>Contact </a:t>
            </a:r>
            <a:r>
              <a:rPr lang="en" sz="1100" u="sng" dirty="0">
                <a:solidFill>
                  <a:schemeClr val="hlink"/>
                </a:solidFill>
                <a:hlinkClick r:id="rId4"/>
              </a:rPr>
              <a:t>Dave Wempen</a:t>
            </a:r>
            <a:r>
              <a:rPr lang="en" sz="1100" dirty="0">
                <a:solidFill>
                  <a:schemeClr val="dk1"/>
                </a:solidFill>
              </a:rPr>
              <a:t> BOEE</a:t>
            </a:r>
            <a:endParaRPr sz="1100" dirty="0">
              <a:solidFill>
                <a:schemeClr val="dk1"/>
              </a:solidFill>
            </a:endParaRPr>
          </a:p>
          <a:p>
            <a:pPr marL="457200" lvl="0" indent="0" algn="l" rtl="0">
              <a:lnSpc>
                <a:spcPct val="150000"/>
              </a:lnSpc>
              <a:spcBef>
                <a:spcPts val="0"/>
              </a:spcBef>
              <a:spcAft>
                <a:spcPts val="0"/>
              </a:spcAft>
              <a:buSzPts val="1800"/>
              <a:buNone/>
            </a:pPr>
            <a:endParaRPr sz="1200" dirty="0">
              <a:solidFill>
                <a:schemeClr val="accent5"/>
              </a:solidFill>
            </a:endParaRPr>
          </a:p>
          <a:p>
            <a:pPr marL="0" lvl="0" indent="0" algn="l" rtl="0">
              <a:lnSpc>
                <a:spcPct val="150000"/>
              </a:lnSpc>
              <a:spcBef>
                <a:spcPts val="0"/>
              </a:spcBef>
              <a:spcAft>
                <a:spcPts val="0"/>
              </a:spcAft>
              <a:buSzPts val="1800"/>
              <a:buNone/>
            </a:pPr>
            <a:endParaRPr sz="1500" b="1" dirty="0">
              <a:solidFill>
                <a:schemeClr val="dk1"/>
              </a:solidFill>
            </a:endParaRPr>
          </a:p>
          <a:p>
            <a:pPr marL="0" lvl="0" indent="0" algn="ctr" rtl="0">
              <a:lnSpc>
                <a:spcPct val="150000"/>
              </a:lnSpc>
              <a:spcBef>
                <a:spcPts val="0"/>
              </a:spcBef>
              <a:spcAft>
                <a:spcPts val="0"/>
              </a:spcAft>
              <a:buSzPts val="1800"/>
              <a:buNone/>
            </a:pPr>
            <a:endParaRPr sz="1600" dirty="0"/>
          </a:p>
        </p:txBody>
      </p:sp>
      <p:sp>
        <p:nvSpPr>
          <p:cNvPr id="4" name="Title 3">
            <a:extLst>
              <a:ext uri="{FF2B5EF4-FFF2-40B4-BE49-F238E27FC236}">
                <a16:creationId xmlns:a16="http://schemas.microsoft.com/office/drawing/2014/main" id="{AC7888A5-F45F-4ECB-A35D-623D8E41E78A}"/>
              </a:ext>
            </a:extLst>
          </p:cNvPr>
          <p:cNvSpPr>
            <a:spLocks noGrp="1"/>
          </p:cNvSpPr>
          <p:nvPr>
            <p:ph type="title"/>
          </p:nvPr>
        </p:nvSpPr>
        <p:spPr>
          <a:xfrm>
            <a:off x="311699" y="87275"/>
            <a:ext cx="8520600" cy="572700"/>
          </a:xfrm>
        </p:spPr>
        <p:txBody>
          <a:bodyPr/>
          <a:lstStyle/>
          <a:p>
            <a:pPr algn="r"/>
            <a:r>
              <a:rPr lang="en-US" b="1" dirty="0">
                <a:solidFill>
                  <a:schemeClr val="accent5"/>
                </a:solidFill>
              </a:rPr>
              <a:t>FY 2026 Field Questions 2</a:t>
            </a:r>
            <a:br>
              <a:rPr lang="en-US" b="1" dirty="0">
                <a:solidFill>
                  <a:schemeClr val="accent5"/>
                </a:solidFill>
              </a:rPr>
            </a:br>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1545</Words>
  <Application>Microsoft Office PowerPoint</Application>
  <PresentationFormat>On-screen Show (16:9)</PresentationFormat>
  <Paragraphs>174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Roboto Medium</vt:lpstr>
      <vt:lpstr>Calibri</vt:lpstr>
      <vt:lpstr>Roboto</vt:lpstr>
      <vt:lpstr>Simple Light</vt:lpstr>
      <vt:lpstr> #7 FY 2026 Perkins Budget Q &amp; A  April 9, 2025 10:00 a.m. - 10:25 a.m.</vt:lpstr>
      <vt:lpstr>Agenda </vt:lpstr>
      <vt:lpstr> Timelines</vt:lpstr>
      <vt:lpstr> FY 2026 Use of Funds Update</vt:lpstr>
      <vt:lpstr> FY 2026 Use of Funds Update 2</vt:lpstr>
      <vt:lpstr> CTSOs: Tips to Avoid Supplanting </vt:lpstr>
      <vt:lpstr>CTSOs: Additional Info</vt:lpstr>
      <vt:lpstr>FY 2026 Field Questions </vt:lpstr>
      <vt:lpstr>FY 2026 Field Questions 2 </vt:lpstr>
      <vt:lpstr>FY 2026 Field Questions 3 </vt:lpstr>
      <vt:lpstr>FY 2026 Field Questions 4 </vt:lpstr>
      <vt:lpstr>FY 2026 Field Questions 5 </vt:lpstr>
      <vt:lpstr>Jeff Perkins 2026 Perkins Updates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Vybiral, Amy [IDOE]</dc:creator>
  <cp:lastModifiedBy>Albers, Lisa [IDOE]</cp:lastModifiedBy>
  <cp:revision>5</cp:revision>
  <dcterms:modified xsi:type="dcterms:W3CDTF">2025-04-14T13:13:32Z</dcterms:modified>
</cp:coreProperties>
</file>