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4" r:id="rId2"/>
    <p:sldId id="269" r:id="rId3"/>
    <p:sldId id="258" r:id="rId4"/>
    <p:sldId id="270" r:id="rId5"/>
    <p:sldId id="271" r:id="rId6"/>
    <p:sldId id="261" r:id="rId7"/>
    <p:sldId id="272" r:id="rId8"/>
    <p:sldId id="273" r:id="rId9"/>
    <p:sldId id="274" r:id="rId10"/>
    <p:sldId id="275" r:id="rId11"/>
    <p:sldId id="276" r:id="rId12"/>
    <p:sldId id="277" r:id="rId13"/>
    <p:sldId id="278" r:id="rId14"/>
    <p:sldId id="279" r:id="rId15"/>
    <p:sldId id="280" r:id="rId16"/>
    <p:sldId id="281" r:id="rId17"/>
    <p:sldId id="283" r:id="rId18"/>
    <p:sldId id="284" r:id="rId19"/>
    <p:sldId id="285" r:id="rId20"/>
    <p:sldId id="286" r:id="rId21"/>
    <p:sldId id="266"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17A"/>
    <a:srgbClr val="002C50"/>
    <a:srgbClr val="005BA3"/>
    <a:srgbClr val="002A4B"/>
    <a:srgbClr val="FFC2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87" autoAdjust="0"/>
  </p:normalViewPr>
  <p:slideViewPr>
    <p:cSldViewPr snapToGrid="0">
      <p:cViewPr>
        <p:scale>
          <a:sx n="80" d="100"/>
          <a:sy n="80" d="100"/>
        </p:scale>
        <p:origin x="948" y="696"/>
      </p:cViewPr>
      <p:guideLst/>
    </p:cSldViewPr>
  </p:slideViewPr>
  <p:notesTextViewPr>
    <p:cViewPr>
      <p:scale>
        <a:sx n="1" d="1"/>
        <a:sy n="1" d="1"/>
      </p:scale>
      <p:origin x="0" y="0"/>
    </p:cViewPr>
  </p:notesTextViewPr>
  <p:notesViewPr>
    <p:cSldViewPr snapToGrid="0">
      <p:cViewPr varScale="1">
        <p:scale>
          <a:sx n="131" d="100"/>
          <a:sy n="131" d="100"/>
        </p:scale>
        <p:origin x="120" y="24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C305F5-F0DD-4300-8F2D-570062903B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4C44F-0A5B-40B1-AAC2-735C4F1F0B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AF9197-5DDD-4AE4-95A0-BF30D5F3130D}" type="datetimeFigureOut">
              <a:rPr lang="en-US" smtClean="0"/>
              <a:t>3/12/2025</a:t>
            </a:fld>
            <a:endParaRPr lang="en-US"/>
          </a:p>
        </p:txBody>
      </p:sp>
      <p:sp>
        <p:nvSpPr>
          <p:cNvPr id="4" name="Footer Placeholder 3">
            <a:extLst>
              <a:ext uri="{FF2B5EF4-FFF2-40B4-BE49-F238E27FC236}">
                <a16:creationId xmlns:a16="http://schemas.microsoft.com/office/drawing/2014/main" id="{58D3E2B1-4E03-4462-80FA-87624E50F8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6FC4EE-A805-4114-8480-925C907E5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A2215-B781-43D0-B5B5-C2C79FDCC25A}" type="slidenum">
              <a:rPr lang="en-US" smtClean="0"/>
              <a:t>‹#›</a:t>
            </a:fld>
            <a:endParaRPr lang="en-US"/>
          </a:p>
        </p:txBody>
      </p:sp>
    </p:spTree>
    <p:extLst>
      <p:ext uri="{BB962C8B-B14F-4D97-AF65-F5344CB8AC3E}">
        <p14:creationId xmlns:p14="http://schemas.microsoft.com/office/powerpoint/2010/main" val="1486846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B68FC-B63A-4D1B-B11D-9DD7864D3FED}"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ABDE3-17C8-4E92-930D-B7FCB5351936}" type="slidenum">
              <a:rPr lang="en-US" smtClean="0"/>
              <a:t>‹#›</a:t>
            </a:fld>
            <a:endParaRPr lang="en-US"/>
          </a:p>
        </p:txBody>
      </p:sp>
    </p:spTree>
    <p:extLst>
      <p:ext uri="{BB962C8B-B14F-4D97-AF65-F5344CB8AC3E}">
        <p14:creationId xmlns:p14="http://schemas.microsoft.com/office/powerpoint/2010/main" val="38637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331736c16f_1_13:notes"/>
          <p:cNvSpPr txBox="1">
            <a:spLocks noGrp="1"/>
          </p:cNvSpPr>
          <p:nvPr>
            <p:ph type="body" idx="1"/>
          </p:nvPr>
        </p:nvSpPr>
        <p:spPr>
          <a:xfrm>
            <a:off x="685785" y="4343385"/>
            <a:ext cx="5486380" cy="4114795"/>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sz="1400"/>
          </a:p>
        </p:txBody>
      </p:sp>
      <p:sp>
        <p:nvSpPr>
          <p:cNvPr id="56" name="Google Shape;56;g3331736c16f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331736c16f_1_38:notes"/>
          <p:cNvSpPr txBox="1">
            <a:spLocks noGrp="1"/>
          </p:cNvSpPr>
          <p:nvPr>
            <p:ph type="body" idx="1"/>
          </p:nvPr>
        </p:nvSpPr>
        <p:spPr>
          <a:xfrm>
            <a:off x="685785" y="4343385"/>
            <a:ext cx="5486380" cy="4114795"/>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sz="1400"/>
          </a:p>
        </p:txBody>
      </p:sp>
      <p:sp>
        <p:nvSpPr>
          <p:cNvPr id="77" name="Google Shape;77;g3331736c16f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331736c16f_1_38:notes"/>
          <p:cNvSpPr txBox="1">
            <a:spLocks noGrp="1"/>
          </p:cNvSpPr>
          <p:nvPr>
            <p:ph type="body" idx="1"/>
          </p:nvPr>
        </p:nvSpPr>
        <p:spPr>
          <a:xfrm>
            <a:off x="685785" y="4343385"/>
            <a:ext cx="5486380" cy="4114795"/>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sz="1400"/>
          </a:p>
        </p:txBody>
      </p:sp>
      <p:sp>
        <p:nvSpPr>
          <p:cNvPr id="77" name="Google Shape;77;g3331736c16f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022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3617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270" y="1074695"/>
            <a:ext cx="11636841" cy="2160104"/>
          </a:xfrm>
        </p:spPr>
        <p:txBody>
          <a:bodyPr anchor="b"/>
          <a:lstStyle>
            <a:lvl1pPr algn="ctr">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9270" y="3838162"/>
            <a:ext cx="11636841" cy="1282148"/>
          </a:xfrm>
        </p:spPr>
        <p:txBody>
          <a:bodyPr>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9E449C12-D024-40FB-BD36-751317A1B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884" y="5866793"/>
            <a:ext cx="4996116" cy="458004"/>
          </a:xfrm>
          <a:prstGeom prst="rect">
            <a:avLst/>
          </a:prstGeom>
        </p:spPr>
      </p:pic>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4E76C-7E8E-4A34-94C9-4F7AB65D5B60}"/>
              </a:ext>
            </a:extLst>
          </p:cNvPr>
          <p:cNvSpPr/>
          <p:nvPr userDrawn="1"/>
        </p:nvSpPr>
        <p:spPr>
          <a:xfrm>
            <a:off x="0" y="0"/>
            <a:ext cx="12192000" cy="737419"/>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213" y="2"/>
            <a:ext cx="11269691" cy="73741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89112" y="1460499"/>
            <a:ext cx="10813776" cy="435133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20607-4DEF-431C-A44B-C8511C6D22E3}"/>
              </a:ext>
            </a:extLst>
          </p:cNvPr>
          <p:cNvSpPr/>
          <p:nvPr userDrawn="1"/>
        </p:nvSpPr>
        <p:spPr>
          <a:xfrm>
            <a:off x="0" y="0"/>
            <a:ext cx="4182894" cy="6858000"/>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561" y="428017"/>
            <a:ext cx="3540869" cy="5906522"/>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91454" y="428017"/>
            <a:ext cx="7017449" cy="5906522"/>
          </a:xfrm>
        </p:spPr>
        <p:txBody>
          <a:bodyPr anchor="ctr"/>
          <a:lstStyle>
            <a:lvl1pPr>
              <a:defRPr sz="2800"/>
            </a:lvl1pPr>
            <a:lvl2pPr>
              <a:defRPr sz="2400"/>
            </a:lvl2pPr>
            <a:lvl3pPr>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54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A049F-0AA7-42BB-B95E-DA2BBB2C9B46}"/>
              </a:ext>
            </a:extLst>
          </p:cNvPr>
          <p:cNvSpPr/>
          <p:nvPr userDrawn="1"/>
        </p:nvSpPr>
        <p:spPr>
          <a:xfrm>
            <a:off x="0" y="2268535"/>
            <a:ext cx="12192000" cy="3275783"/>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1" y="1709740"/>
            <a:ext cx="105156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679B5E-A9C9-4BC4-A0E5-5A7B616E1B2A}"/>
              </a:ext>
            </a:extLst>
          </p:cNvPr>
          <p:cNvSpPr/>
          <p:nvPr userDrawn="1"/>
        </p:nvSpPr>
        <p:spPr>
          <a:xfrm>
            <a:off x="0" y="0"/>
            <a:ext cx="12192000" cy="1192696"/>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2797" y="1"/>
            <a:ext cx="10515600" cy="1192696"/>
          </a:xfrm>
        </p:spPr>
        <p:txBody>
          <a:bodyPr/>
          <a:lstStyle/>
          <a:p>
            <a:r>
              <a:rPr lang="en-US"/>
              <a:t>Click to edit Master title style</a:t>
            </a:r>
          </a:p>
        </p:txBody>
      </p:sp>
      <p:sp>
        <p:nvSpPr>
          <p:cNvPr id="3" name="Text Placeholder 2"/>
          <p:cNvSpPr>
            <a:spLocks noGrp="1"/>
          </p:cNvSpPr>
          <p:nvPr>
            <p:ph type="body" idx="1"/>
          </p:nvPr>
        </p:nvSpPr>
        <p:spPr>
          <a:xfrm>
            <a:off x="892799" y="1548641"/>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92799" y="237255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225210" y="1548641"/>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25210" y="2372553"/>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
        <p:cNvGrpSpPr/>
        <p:nvPr/>
      </p:nvGrpSpPr>
      <p:grpSpPr>
        <a:xfrm>
          <a:off x="0" y="0"/>
          <a:ext cx="0" cy="0"/>
          <a:chOff x="0" y="0"/>
          <a:chExt cx="0" cy="0"/>
        </a:xfrm>
      </p:grpSpPr>
      <p:sp>
        <p:nvSpPr>
          <p:cNvPr id="32" name="Google Shape;32;g3331736c16f_1_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3331736c16f_1_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g3331736c16f_1_19"/>
          <p:cNvSpPr txBox="1">
            <a:spLocks noGrp="1"/>
          </p:cNvSpPr>
          <p:nvPr>
            <p:ph type="body" idx="2"/>
          </p:nvPr>
        </p:nvSpPr>
        <p:spPr>
          <a:xfrm>
            <a:off x="203200" y="580571"/>
            <a:ext cx="4646400" cy="5210700"/>
          </a:xfrm>
          <a:prstGeom prst="rect">
            <a:avLst/>
          </a:prstGeom>
          <a:noFill/>
          <a:ln>
            <a:noFill/>
          </a:ln>
        </p:spPr>
        <p:txBody>
          <a:bodyPr spcFirstLastPara="1" wrap="square" lIns="91425" tIns="45700" rIns="91425" bIns="45700" anchor="t" anchorCtr="0">
            <a:normAutofit/>
          </a:bodyPr>
          <a:lstStyle>
            <a:lvl1pPr marL="457200" lvl="0" indent="-228600">
              <a:spcBef>
                <a:spcPts val="1000"/>
              </a:spcBef>
              <a:spcAft>
                <a:spcPts val="0"/>
              </a:spcAft>
              <a:buClr>
                <a:schemeClr val="dk1"/>
              </a:buClr>
              <a:buSzPts val="16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g3331736c16f_1_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3331736c16f_1_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3331736c16f_1_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8718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128" y="1"/>
            <a:ext cx="10813776" cy="11661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5128" y="1460499"/>
            <a:ext cx="108137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3" r:id="rId5"/>
    <p:sldLayoutId id="2147483656" r:id="rId6"/>
  </p:sldLayoutIdLst>
  <p:txStyles>
    <p:titleStyle>
      <a:lvl1pPr algn="l" defTabSz="685800"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e.iowa.gov/educator-licensure/appl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4660-1ACE-4DA1-82E3-FB71D75C282A}"/>
              </a:ext>
            </a:extLst>
          </p:cNvPr>
          <p:cNvSpPr>
            <a:spLocks noGrp="1"/>
          </p:cNvSpPr>
          <p:nvPr>
            <p:ph type="ctrTitle"/>
          </p:nvPr>
        </p:nvSpPr>
        <p:spPr/>
        <p:txBody>
          <a:bodyPr/>
          <a:lstStyle/>
          <a:p>
            <a:r>
              <a:rPr lang="en-US" dirty="0"/>
              <a:t>Behind the Wheel Authorization Renewal</a:t>
            </a:r>
            <a:br>
              <a:rPr lang="en-US" dirty="0"/>
            </a:br>
            <a:r>
              <a:rPr lang="en-US" sz="3200" dirty="0"/>
              <a:t>A Step-by-Step Guide</a:t>
            </a:r>
          </a:p>
        </p:txBody>
      </p:sp>
      <p:sp>
        <p:nvSpPr>
          <p:cNvPr id="3" name="Subtitle 2">
            <a:extLst>
              <a:ext uri="{FF2B5EF4-FFF2-40B4-BE49-F238E27FC236}">
                <a16:creationId xmlns:a16="http://schemas.microsoft.com/office/drawing/2014/main" id="{57B61A98-2BF3-417C-A882-51BFC7A4D869}"/>
              </a:ext>
            </a:extLst>
          </p:cNvPr>
          <p:cNvSpPr>
            <a:spLocks noGrp="1"/>
          </p:cNvSpPr>
          <p:nvPr>
            <p:ph type="subTitle" idx="1"/>
          </p:nvPr>
        </p:nvSpPr>
        <p:spPr/>
        <p:txBody>
          <a:bodyPr/>
          <a:lstStyle/>
          <a:p>
            <a:r>
              <a:rPr lang="en-US" i="1" dirty="0"/>
              <a:t>Note: Chrome or Firefox work best with this system. </a:t>
            </a:r>
          </a:p>
        </p:txBody>
      </p:sp>
    </p:spTree>
    <p:extLst>
      <p:ext uri="{BB962C8B-B14F-4D97-AF65-F5344CB8AC3E}">
        <p14:creationId xmlns:p14="http://schemas.microsoft.com/office/powerpoint/2010/main" val="79044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a:xfrm>
            <a:off x="555789" y="192514"/>
            <a:ext cx="11269691" cy="737417"/>
          </a:xfrm>
        </p:spPr>
        <p:txBody>
          <a:bodyPr>
            <a:normAutofit fontScale="90000"/>
          </a:bodyPr>
          <a:lstStyle/>
          <a:p>
            <a:r>
              <a:rPr lang="en-US" sz="2700" dirty="0"/>
              <a:t>If you have successfully chosen the correct application, click “next.”</a:t>
            </a:r>
            <a:br>
              <a:rPr lang="en-US" sz="3600" dirty="0"/>
            </a:br>
            <a:endParaRPr lang="en-US" dirty="0"/>
          </a:p>
        </p:txBody>
      </p:sp>
      <p:pic>
        <p:nvPicPr>
          <p:cNvPr id="4" name="Google Shape;118;g3331736c16f_1_67" descr="Screenshot of selected choices">
            <a:extLst>
              <a:ext uri="{FF2B5EF4-FFF2-40B4-BE49-F238E27FC236}">
                <a16:creationId xmlns:a16="http://schemas.microsoft.com/office/drawing/2014/main" id="{ED26CEB4-A647-4484-8909-C5955CE1CA58}"/>
              </a:ext>
            </a:extLst>
          </p:cNvPr>
          <p:cNvPicPr preferRelativeResize="0">
            <a:picLocks noGrp="1"/>
          </p:cNvPicPr>
          <p:nvPr>
            <p:ph idx="1"/>
          </p:nvPr>
        </p:nvPicPr>
        <p:blipFill rotWithShape="1">
          <a:blip r:embed="rId2">
            <a:alphaModFix/>
          </a:blip>
          <a:srcRect t="25014" r="55894" b="4899"/>
          <a:stretch/>
        </p:blipFill>
        <p:spPr>
          <a:xfrm>
            <a:off x="723266" y="929931"/>
            <a:ext cx="10387129" cy="5158048"/>
          </a:xfrm>
          <a:prstGeom prst="rect">
            <a:avLst/>
          </a:prstGeom>
          <a:noFill/>
          <a:ln>
            <a:noFill/>
          </a:ln>
        </p:spPr>
      </p:pic>
    </p:spTree>
    <p:extLst>
      <p:ext uri="{BB962C8B-B14F-4D97-AF65-F5344CB8AC3E}">
        <p14:creationId xmlns:p14="http://schemas.microsoft.com/office/powerpoint/2010/main" val="356669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AB5F-9185-492B-9965-B8B11A74ACC3}"/>
              </a:ext>
            </a:extLst>
          </p:cNvPr>
          <p:cNvSpPr>
            <a:spLocks noGrp="1"/>
          </p:cNvSpPr>
          <p:nvPr>
            <p:ph type="title"/>
          </p:nvPr>
        </p:nvSpPr>
        <p:spPr/>
        <p:txBody>
          <a:bodyPr>
            <a:normAutofit fontScale="90000"/>
          </a:bodyPr>
          <a:lstStyle/>
          <a:p>
            <a:r>
              <a:rPr lang="en-US" sz="2800" dirty="0"/>
              <a:t>Your application template has now been generated. </a:t>
            </a:r>
            <a:br>
              <a:rPr lang="en-US" sz="2800" dirty="0"/>
            </a:br>
            <a:r>
              <a:rPr lang="en-US" sz="2800" dirty="0"/>
              <a:t>Click “Finish” to move into document upload and payment of fees.</a:t>
            </a:r>
          </a:p>
        </p:txBody>
      </p:sp>
      <p:pic>
        <p:nvPicPr>
          <p:cNvPr id="7" name="Google Shape;125;g3331736c16f_1_72" descr="Screenshot of a successfully created application">
            <a:extLst>
              <a:ext uri="{FF2B5EF4-FFF2-40B4-BE49-F238E27FC236}">
                <a16:creationId xmlns:a16="http://schemas.microsoft.com/office/drawing/2014/main" id="{3C580C19-B795-4F9C-89BF-23006DAED355}"/>
              </a:ext>
            </a:extLst>
          </p:cNvPr>
          <p:cNvPicPr preferRelativeResize="0">
            <a:picLocks noGrp="1"/>
          </p:cNvPicPr>
          <p:nvPr>
            <p:ph sz="quarter" idx="4"/>
          </p:nvPr>
        </p:nvPicPr>
        <p:blipFill rotWithShape="1">
          <a:blip r:embed="rId2">
            <a:alphaModFix/>
          </a:blip>
          <a:srcRect/>
          <a:stretch/>
        </p:blipFill>
        <p:spPr>
          <a:xfrm>
            <a:off x="670170" y="1445498"/>
            <a:ext cx="10960854" cy="3967003"/>
          </a:xfrm>
          <a:prstGeom prst="rect">
            <a:avLst/>
          </a:prstGeom>
          <a:noFill/>
          <a:ln>
            <a:noFill/>
          </a:ln>
        </p:spPr>
      </p:pic>
    </p:spTree>
    <p:extLst>
      <p:ext uri="{BB962C8B-B14F-4D97-AF65-F5344CB8AC3E}">
        <p14:creationId xmlns:p14="http://schemas.microsoft.com/office/powerpoint/2010/main" val="417709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AB5F-9185-492B-9965-B8B11A74ACC3}"/>
              </a:ext>
            </a:extLst>
          </p:cNvPr>
          <p:cNvSpPr>
            <a:spLocks noGrp="1"/>
          </p:cNvSpPr>
          <p:nvPr>
            <p:ph type="title"/>
          </p:nvPr>
        </p:nvSpPr>
        <p:spPr/>
        <p:txBody>
          <a:bodyPr>
            <a:normAutofit fontScale="90000"/>
          </a:bodyPr>
          <a:lstStyle/>
          <a:p>
            <a:r>
              <a:rPr lang="en-US" sz="2800" dirty="0"/>
              <a:t>There are three separate steps to your application. Steps must be completed in order to advance your application to the next one.</a:t>
            </a:r>
          </a:p>
        </p:txBody>
      </p:sp>
      <p:pic>
        <p:nvPicPr>
          <p:cNvPr id="10" name="Content Placeholder 9" descr="Screenshot of 3 steps:&#10;1. Complete Checklist&#10;2. Optional Attachments&#10;3. Pay Fees">
            <a:extLst>
              <a:ext uri="{FF2B5EF4-FFF2-40B4-BE49-F238E27FC236}">
                <a16:creationId xmlns:a16="http://schemas.microsoft.com/office/drawing/2014/main" id="{A429A1A3-FB29-42FE-AACB-E800C410204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90334" y="1603399"/>
            <a:ext cx="5395668" cy="4484580"/>
          </a:xfrm>
        </p:spPr>
      </p:pic>
    </p:spTree>
    <p:extLst>
      <p:ext uri="{BB962C8B-B14F-4D97-AF65-F5344CB8AC3E}">
        <p14:creationId xmlns:p14="http://schemas.microsoft.com/office/powerpoint/2010/main" val="257256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44;g3331736c16f_1_89" descr="Screenshot of checklist">
            <a:extLst>
              <a:ext uri="{FF2B5EF4-FFF2-40B4-BE49-F238E27FC236}">
                <a16:creationId xmlns:a16="http://schemas.microsoft.com/office/drawing/2014/main" id="{6BD85718-729E-47E7-B1C8-0F028ADDA98B}"/>
              </a:ext>
              <a:ext uri="{C183D7F6-B498-43B3-948B-1728B52AA6E4}">
                <adec:decorative xmlns:adec="http://schemas.microsoft.com/office/drawing/2017/decorative" val="0"/>
              </a:ext>
            </a:extLst>
          </p:cNvPr>
          <p:cNvPicPr preferRelativeResize="0">
            <a:picLocks/>
          </p:cNvPicPr>
          <p:nvPr/>
        </p:nvPicPr>
        <p:blipFill rotWithShape="1">
          <a:blip r:embed="rId2">
            <a:alphaModFix/>
          </a:blip>
          <a:srcRect/>
          <a:stretch/>
        </p:blipFill>
        <p:spPr>
          <a:xfrm>
            <a:off x="838200" y="2522877"/>
            <a:ext cx="10515600" cy="2956833"/>
          </a:xfrm>
          <a:prstGeom prst="rect">
            <a:avLst/>
          </a:prstGeom>
          <a:noFill/>
          <a:ln>
            <a:noFill/>
          </a:ln>
        </p:spPr>
      </p:pic>
      <p:cxnSp>
        <p:nvCxnSpPr>
          <p:cNvPr id="6" name="Google Shape;145;g3331736c16f_1_89">
            <a:extLst>
              <a:ext uri="{FF2B5EF4-FFF2-40B4-BE49-F238E27FC236}">
                <a16:creationId xmlns:a16="http://schemas.microsoft.com/office/drawing/2014/main" id="{C5E2348B-8457-4B73-9556-B53BBB8558EB}"/>
              </a:ext>
              <a:ext uri="{C183D7F6-B498-43B3-948B-1728B52AA6E4}">
                <adec:decorative xmlns:adec="http://schemas.microsoft.com/office/drawing/2017/decorative" val="1"/>
              </a:ext>
            </a:extLst>
          </p:cNvPr>
          <p:cNvCxnSpPr/>
          <p:nvPr/>
        </p:nvCxnSpPr>
        <p:spPr>
          <a:xfrm>
            <a:off x="8701631" y="3003736"/>
            <a:ext cx="974388" cy="1995114"/>
          </a:xfrm>
          <a:prstGeom prst="straightConnector1">
            <a:avLst/>
          </a:prstGeom>
          <a:noFill/>
          <a:ln w="38100" cap="flat" cmpd="sng">
            <a:solidFill>
              <a:srgbClr val="FF0000"/>
            </a:solidFill>
            <a:prstDash val="solid"/>
            <a:miter lim="800000"/>
            <a:headEnd type="none" w="sm" len="sm"/>
            <a:tailEnd type="triangle" w="med" len="med"/>
          </a:ln>
        </p:spPr>
      </p:cxnSp>
      <p:cxnSp>
        <p:nvCxnSpPr>
          <p:cNvPr id="5" name="Google Shape;145;g3331736c16f_1_89">
            <a:extLst>
              <a:ext uri="{FF2B5EF4-FFF2-40B4-BE49-F238E27FC236}">
                <a16:creationId xmlns:a16="http://schemas.microsoft.com/office/drawing/2014/main" id="{A32E566A-FF69-4A80-88F5-1B5E02DEF330}"/>
              </a:ext>
              <a:ext uri="{C183D7F6-B498-43B3-948B-1728B52AA6E4}">
                <adec:decorative xmlns:adec="http://schemas.microsoft.com/office/drawing/2017/decorative" val="1"/>
              </a:ext>
            </a:extLst>
          </p:cNvPr>
          <p:cNvCxnSpPr/>
          <p:nvPr/>
        </p:nvCxnSpPr>
        <p:spPr>
          <a:xfrm>
            <a:off x="339213" y="2522877"/>
            <a:ext cx="974388" cy="1995114"/>
          </a:xfrm>
          <a:prstGeom prst="straightConnector1">
            <a:avLst/>
          </a:prstGeom>
          <a:noFill/>
          <a:ln w="38100" cap="flat" cmpd="sng">
            <a:solidFill>
              <a:srgbClr val="FF0000"/>
            </a:solidFill>
            <a:prstDash val="solid"/>
            <a:miter lim="800000"/>
            <a:headEnd type="none" w="sm" len="sm"/>
            <a:tailEnd type="triangle" w="med" len="med"/>
          </a:ln>
        </p:spPr>
      </p:cxnSp>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a:xfrm>
            <a:off x="425004" y="1006821"/>
            <a:ext cx="11341992" cy="5113170"/>
          </a:xfrm>
        </p:spPr>
        <p:txBody>
          <a:bodyPr/>
          <a:lstStyle/>
          <a:p>
            <a:pPr marL="0" indent="0">
              <a:buNone/>
            </a:pPr>
            <a:r>
              <a:rPr lang="en-US" sz="2400" b="1" dirty="0">
                <a:solidFill>
                  <a:schemeClr val="dk1"/>
                </a:solidFill>
                <a:latin typeface="Calibri"/>
                <a:ea typeface="Calibri"/>
                <a:cs typeface="Calibri"/>
                <a:sym typeface="Calibri"/>
              </a:rPr>
              <a:t>As you respond to each checklist question, click the “Save &amp; Next” button and you will advance to the next section.</a:t>
            </a:r>
          </a:p>
          <a:p>
            <a:pPr marL="0" indent="0">
              <a:buNone/>
            </a:pPr>
            <a:endParaRPr lang="en-US" dirty="0"/>
          </a:p>
        </p:txBody>
      </p: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a:xfrm>
            <a:off x="339213" y="12034"/>
            <a:ext cx="11269691" cy="737417"/>
          </a:xfrm>
        </p:spPr>
        <p:txBody>
          <a:bodyPr/>
          <a:lstStyle/>
          <a:p>
            <a:r>
              <a:rPr lang="en-US" dirty="0"/>
              <a:t>Checklist Step</a:t>
            </a:r>
          </a:p>
        </p:txBody>
      </p:sp>
    </p:spTree>
    <p:extLst>
      <p:ext uri="{BB962C8B-B14F-4D97-AF65-F5344CB8AC3E}">
        <p14:creationId xmlns:p14="http://schemas.microsoft.com/office/powerpoint/2010/main" val="117061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52;g3331736c16f_1_96" descr="Screenshot of the criminal conviction(s) text box">
            <a:extLst>
              <a:ext uri="{FF2B5EF4-FFF2-40B4-BE49-F238E27FC236}">
                <a16:creationId xmlns:a16="http://schemas.microsoft.com/office/drawing/2014/main" id="{62685AAB-CFE6-4F1D-B4F7-E7DD267A6549}"/>
              </a:ext>
            </a:extLst>
          </p:cNvPr>
          <p:cNvPicPr preferRelativeResize="0">
            <a:picLocks/>
          </p:cNvPicPr>
          <p:nvPr/>
        </p:nvPicPr>
        <p:blipFill rotWithShape="1">
          <a:blip r:embed="rId2">
            <a:alphaModFix/>
          </a:blip>
          <a:srcRect/>
          <a:stretch/>
        </p:blipFill>
        <p:spPr>
          <a:xfrm>
            <a:off x="716258" y="2531050"/>
            <a:ext cx="10515600" cy="3810217"/>
          </a:xfrm>
          <a:prstGeom prst="rect">
            <a:avLst/>
          </a:prstGeom>
          <a:noFill/>
          <a:ln>
            <a:noFill/>
          </a:ln>
        </p:spPr>
      </p:pic>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a:xfrm>
            <a:off x="425004" y="1006821"/>
            <a:ext cx="11341992" cy="5113170"/>
          </a:xfrm>
        </p:spPr>
        <p:txBody>
          <a:bodyPr/>
          <a:lstStyle/>
          <a:p>
            <a:pPr marL="0" indent="0">
              <a:buNone/>
            </a:pPr>
            <a:r>
              <a:rPr lang="en-US" sz="2400" b="1" dirty="0">
                <a:solidFill>
                  <a:schemeClr val="dk1"/>
                </a:solidFill>
                <a:latin typeface="Calibri"/>
                <a:ea typeface="Calibri"/>
                <a:cs typeface="Calibri"/>
                <a:sym typeface="Calibri"/>
              </a:rPr>
              <a:t>In some sections, your response may open another text box for you to provide more information. Many of these are freeform text boxes. Just type the information requested. In the case of past convictions, please list all and be specific. Failure to do so may delay the processing of your application.</a:t>
            </a:r>
          </a:p>
          <a:p>
            <a:pPr marL="0" indent="0">
              <a:buNone/>
            </a:pPr>
            <a:endParaRPr lang="en-US" b="1" dirty="0"/>
          </a:p>
        </p:txBody>
      </p: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lstStyle/>
          <a:p>
            <a:r>
              <a:rPr lang="en-US" dirty="0"/>
              <a:t>Checklist Step (cont.)</a:t>
            </a:r>
          </a:p>
        </p:txBody>
      </p:sp>
    </p:spTree>
    <p:extLst>
      <p:ext uri="{BB962C8B-B14F-4D97-AF65-F5344CB8AC3E}">
        <p14:creationId xmlns:p14="http://schemas.microsoft.com/office/powerpoint/2010/main" val="184659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8;g3331736c16f_1_101" descr="Screenshot showing a green check by the Complete Checklist button and the Requirement Attachment button is the next step">
            <a:extLst>
              <a:ext uri="{FF2B5EF4-FFF2-40B4-BE49-F238E27FC236}">
                <a16:creationId xmlns:a16="http://schemas.microsoft.com/office/drawing/2014/main" id="{F1BFF765-7146-49DE-B2B5-DBFF2F13EFF0}"/>
              </a:ext>
            </a:extLst>
          </p:cNvPr>
          <p:cNvPicPr preferRelativeResize="0">
            <a:picLocks/>
          </p:cNvPicPr>
          <p:nvPr/>
        </p:nvPicPr>
        <p:blipFill rotWithShape="1">
          <a:blip r:embed="rId2">
            <a:alphaModFix/>
          </a:blip>
          <a:srcRect/>
          <a:stretch/>
        </p:blipFill>
        <p:spPr>
          <a:xfrm>
            <a:off x="2157428" y="1807842"/>
            <a:ext cx="7877143" cy="4312149"/>
          </a:xfrm>
          <a:prstGeom prst="rect">
            <a:avLst/>
          </a:prstGeom>
          <a:noFill/>
          <a:ln>
            <a:noFill/>
          </a:ln>
        </p:spPr>
      </p:pic>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lstStyle/>
          <a:p>
            <a:r>
              <a:rPr lang="en-US" dirty="0"/>
              <a:t>Attachment Step</a:t>
            </a:r>
          </a:p>
        </p:txBody>
      </p:sp>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a:xfrm>
            <a:off x="425004" y="1006821"/>
            <a:ext cx="11341992" cy="5113170"/>
          </a:xfrm>
        </p:spPr>
        <p:txBody>
          <a:bodyPr/>
          <a:lstStyle/>
          <a:p>
            <a:pPr marL="0" indent="0">
              <a:buNone/>
            </a:pPr>
            <a:r>
              <a:rPr lang="en-US" sz="2400" b="1" dirty="0">
                <a:solidFill>
                  <a:schemeClr val="dk1"/>
                </a:solidFill>
              </a:rPr>
              <a:t>Once you fully complete the checklist, you will click “Required Attachments” to upload relevant attachments (when applicable).</a:t>
            </a:r>
          </a:p>
          <a:p>
            <a:pPr marL="0" indent="0">
              <a:buNone/>
            </a:pPr>
            <a:endParaRPr lang="en-US" b="1" dirty="0"/>
          </a:p>
        </p:txBody>
      </p:sp>
    </p:spTree>
    <p:extLst>
      <p:ext uri="{BB962C8B-B14F-4D97-AF65-F5344CB8AC3E}">
        <p14:creationId xmlns:p14="http://schemas.microsoft.com/office/powerpoint/2010/main" val="134805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66;g3331736c16f_1_107" descr="Screenshot to upload your mandatory reporter training certificate">
            <a:extLst>
              <a:ext uri="{FF2B5EF4-FFF2-40B4-BE49-F238E27FC236}">
                <a16:creationId xmlns:a16="http://schemas.microsoft.com/office/drawing/2014/main" id="{B00EF065-761A-4923-B901-255D77D1F34C}"/>
              </a:ext>
            </a:extLst>
          </p:cNvPr>
          <p:cNvPicPr preferRelativeResize="0"/>
          <p:nvPr/>
        </p:nvPicPr>
        <p:blipFill rotWithShape="1">
          <a:blip r:embed="rId2">
            <a:alphaModFix/>
          </a:blip>
          <a:srcRect l="5332" t="33484" r="56134" b="12569"/>
          <a:stretch/>
        </p:blipFill>
        <p:spPr>
          <a:xfrm>
            <a:off x="522471" y="1499979"/>
            <a:ext cx="10761860" cy="4708316"/>
          </a:xfrm>
          <a:prstGeom prst="rect">
            <a:avLst/>
          </a:prstGeom>
          <a:noFill/>
          <a:ln>
            <a:noFill/>
          </a:ln>
        </p:spPr>
      </p:pic>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a:xfrm>
            <a:off x="425004" y="1006821"/>
            <a:ext cx="11341992" cy="5113170"/>
          </a:xfrm>
        </p:spPr>
        <p:txBody>
          <a:bodyPr/>
          <a:lstStyle/>
          <a:p>
            <a:pPr marL="0" indent="0">
              <a:buNone/>
            </a:pPr>
            <a:r>
              <a:rPr lang="en-US" sz="2400" b="1" dirty="0">
                <a:solidFill>
                  <a:schemeClr val="dk1"/>
                </a:solidFill>
              </a:rPr>
              <a:t>Upload your Mandatory Reporter Training Certificate.</a:t>
            </a:r>
          </a:p>
          <a:p>
            <a:pPr marL="0" indent="0">
              <a:buNone/>
            </a:pPr>
            <a:endParaRPr lang="en-US" b="1" dirty="0"/>
          </a:p>
        </p:txBody>
      </p: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lstStyle/>
          <a:p>
            <a:r>
              <a:rPr lang="en-US" dirty="0"/>
              <a:t>Attachment Step (cont.)</a:t>
            </a:r>
          </a:p>
        </p:txBody>
      </p:sp>
    </p:spTree>
    <p:extLst>
      <p:ext uri="{BB962C8B-B14F-4D97-AF65-F5344CB8AC3E}">
        <p14:creationId xmlns:p14="http://schemas.microsoft.com/office/powerpoint/2010/main" val="69730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showing the review progress you've made in the system.">
            <a:extLst>
              <a:ext uri="{FF2B5EF4-FFF2-40B4-BE49-F238E27FC236}">
                <a16:creationId xmlns:a16="http://schemas.microsoft.com/office/drawing/2014/main" id="{0E441942-DB64-415E-B934-247E6F1C1D4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192194" y="1473450"/>
            <a:ext cx="9915562" cy="4674688"/>
          </a:xfrm>
          <a:prstGeom prst="rect">
            <a:avLst/>
          </a:prstGeom>
        </p:spPr>
      </p:pic>
      <p:cxnSp>
        <p:nvCxnSpPr>
          <p:cNvPr id="7" name="Google Shape;145;g3331736c16f_1_89" descr="Screenshot of checklist">
            <a:extLst>
              <a:ext uri="{FF2B5EF4-FFF2-40B4-BE49-F238E27FC236}">
                <a16:creationId xmlns:a16="http://schemas.microsoft.com/office/drawing/2014/main" id="{883370D4-F7DC-4977-AC40-3C6A28F94DAF}"/>
              </a:ext>
            </a:extLst>
          </p:cNvPr>
          <p:cNvCxnSpPr>
            <a:cxnSpLocks/>
          </p:cNvCxnSpPr>
          <p:nvPr/>
        </p:nvCxnSpPr>
        <p:spPr>
          <a:xfrm>
            <a:off x="2189747" y="2911642"/>
            <a:ext cx="1109535" cy="1502883"/>
          </a:xfrm>
          <a:prstGeom prst="straightConnector1">
            <a:avLst/>
          </a:prstGeom>
          <a:noFill/>
          <a:ln w="38100" cap="flat" cmpd="sng">
            <a:solidFill>
              <a:srgbClr val="FF0000"/>
            </a:solidFill>
            <a:prstDash val="solid"/>
            <a:miter lim="800000"/>
            <a:headEnd type="none" w="sm" len="sm"/>
            <a:tailEnd type="triangle" w="med" len="med"/>
          </a:ln>
        </p:spPr>
      </p:cxnSp>
      <p:sp>
        <p:nvSpPr>
          <p:cNvPr id="2" name="Title 1">
            <a:extLst>
              <a:ext uri="{FF2B5EF4-FFF2-40B4-BE49-F238E27FC236}">
                <a16:creationId xmlns:a16="http://schemas.microsoft.com/office/drawing/2014/main" id="{0C20AB5F-9185-492B-9965-B8B11A74ACC3}"/>
              </a:ext>
            </a:extLst>
          </p:cNvPr>
          <p:cNvSpPr>
            <a:spLocks noGrp="1"/>
          </p:cNvSpPr>
          <p:nvPr>
            <p:ph type="title"/>
          </p:nvPr>
        </p:nvSpPr>
        <p:spPr/>
        <p:txBody>
          <a:bodyPr>
            <a:normAutofit fontScale="90000"/>
          </a:bodyPr>
          <a:lstStyle/>
          <a:p>
            <a:r>
              <a:rPr lang="en-US" sz="2800" dirty="0"/>
              <a:t>The “Review Application” area is where the system will check to make sure you have all the required boxes checked and documents.</a:t>
            </a:r>
          </a:p>
        </p:txBody>
      </p:sp>
    </p:spTree>
    <p:extLst>
      <p:ext uri="{BB962C8B-B14F-4D97-AF65-F5344CB8AC3E}">
        <p14:creationId xmlns:p14="http://schemas.microsoft.com/office/powerpoint/2010/main" val="343618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lstStyle/>
          <a:p>
            <a:r>
              <a:rPr lang="en-US" dirty="0"/>
              <a:t>Pay Fees &amp; Submit Application	</a:t>
            </a:r>
          </a:p>
        </p:txBody>
      </p:sp>
      <p:pic>
        <p:nvPicPr>
          <p:cNvPr id="4" name="Google Shape;181;g3331736c16f_1_121" descr="Screenshot to begin payment">
            <a:extLst>
              <a:ext uri="{FF2B5EF4-FFF2-40B4-BE49-F238E27FC236}">
                <a16:creationId xmlns:a16="http://schemas.microsoft.com/office/drawing/2014/main" id="{AFE8BB79-8284-4FB9-B8DC-29F17D40034A}"/>
              </a:ext>
            </a:extLst>
          </p:cNvPr>
          <p:cNvPicPr preferRelativeResize="0">
            <a:picLocks noGrp="1"/>
          </p:cNvPicPr>
          <p:nvPr>
            <p:ph idx="1"/>
          </p:nvPr>
        </p:nvPicPr>
        <p:blipFill rotWithShape="1">
          <a:blip r:embed="rId2">
            <a:alphaModFix/>
          </a:blip>
          <a:srcRect l="5769" t="20674" r="56908" b="30392"/>
          <a:stretch/>
        </p:blipFill>
        <p:spPr>
          <a:xfrm>
            <a:off x="1084873" y="1258819"/>
            <a:ext cx="10022253" cy="4340361"/>
          </a:xfrm>
          <a:prstGeom prst="rect">
            <a:avLst/>
          </a:prstGeom>
          <a:noFill/>
          <a:ln>
            <a:noFill/>
          </a:ln>
        </p:spPr>
      </p:pic>
    </p:spTree>
    <p:extLst>
      <p:ext uri="{BB962C8B-B14F-4D97-AF65-F5344CB8AC3E}">
        <p14:creationId xmlns:p14="http://schemas.microsoft.com/office/powerpoint/2010/main" val="37661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7;g3331736c16f_1_126" descr="Screenshot of fees">
            <a:extLst>
              <a:ext uri="{FF2B5EF4-FFF2-40B4-BE49-F238E27FC236}">
                <a16:creationId xmlns:a16="http://schemas.microsoft.com/office/drawing/2014/main" id="{18CD4100-21B0-4F6E-ABC5-001B88B0B7D1}"/>
              </a:ext>
            </a:extLst>
          </p:cNvPr>
          <p:cNvPicPr preferRelativeResize="0">
            <a:picLocks/>
          </p:cNvPicPr>
          <p:nvPr/>
        </p:nvPicPr>
        <p:blipFill rotWithShape="1">
          <a:blip r:embed="rId2">
            <a:alphaModFix/>
          </a:blip>
          <a:srcRect/>
          <a:stretch/>
        </p:blipFill>
        <p:spPr>
          <a:xfrm>
            <a:off x="1297314" y="2493032"/>
            <a:ext cx="9597372" cy="4268715"/>
          </a:xfrm>
          <a:prstGeom prst="rect">
            <a:avLst/>
          </a:prstGeom>
          <a:noFill/>
          <a:ln>
            <a:noFill/>
          </a:ln>
        </p:spPr>
      </p:pic>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a:xfrm>
            <a:off x="339213" y="842211"/>
            <a:ext cx="11475797" cy="5919536"/>
          </a:xfrm>
        </p:spPr>
        <p:txBody>
          <a:bodyPr/>
          <a:lstStyle/>
          <a:p>
            <a:pPr marL="0" indent="0">
              <a:buNone/>
            </a:pPr>
            <a:r>
              <a:rPr lang="en-US" sz="1800" b="1" dirty="0"/>
              <a:t>All fees for a specific application must be paid for the application to be submitted. The total payment amount will be $53.00:</a:t>
            </a:r>
          </a:p>
          <a:p>
            <a:r>
              <a:rPr lang="en-US" sz="1800" b="1" dirty="0"/>
              <a:t>$40.00 Processing Fee</a:t>
            </a:r>
          </a:p>
          <a:p>
            <a:r>
              <a:rPr lang="en-US" sz="1800" b="1" dirty="0"/>
              <a:t>$10.00 Background Check Fee</a:t>
            </a:r>
          </a:p>
          <a:p>
            <a:r>
              <a:rPr lang="en-US" sz="1800" b="1" dirty="0"/>
              <a:t>$3.00 Convenience Fee</a:t>
            </a:r>
          </a:p>
          <a:p>
            <a:pPr marL="0" indent="0">
              <a:buNone/>
            </a:pPr>
            <a:endParaRPr lang="en-US" dirty="0"/>
          </a:p>
        </p:txBody>
      </p: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lstStyle/>
          <a:p>
            <a:r>
              <a:rPr lang="en-US" dirty="0"/>
              <a:t>Payment</a:t>
            </a:r>
          </a:p>
        </p:txBody>
      </p:sp>
    </p:spTree>
    <p:extLst>
      <p:ext uri="{BB962C8B-B14F-4D97-AF65-F5344CB8AC3E}">
        <p14:creationId xmlns:p14="http://schemas.microsoft.com/office/powerpoint/2010/main" val="343773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6E0E-8A88-4919-8D73-BF1183E015D3}"/>
              </a:ext>
            </a:extLst>
          </p:cNvPr>
          <p:cNvSpPr>
            <a:spLocks noGrp="1"/>
          </p:cNvSpPr>
          <p:nvPr>
            <p:ph type="title"/>
          </p:nvPr>
        </p:nvSpPr>
        <p:spPr>
          <a:xfrm>
            <a:off x="831851" y="2833808"/>
            <a:ext cx="10515600" cy="2000520"/>
          </a:xfrm>
        </p:spPr>
        <p:txBody>
          <a:bodyPr>
            <a:normAutofit/>
          </a:bodyPr>
          <a:lstStyle/>
          <a:p>
            <a:r>
              <a:rPr lang="en-US" sz="3200" dirty="0"/>
              <a:t>NOTE: This set of instructions does not include how to register for the online system. If you are new to the system, visit the </a:t>
            </a:r>
            <a:r>
              <a:rPr lang="en-US" sz="3200" dirty="0">
                <a:hlinkClick r:id="rId2">
                  <a:extLst>
                    <a:ext uri="{A12FA001-AC4F-418D-AE19-62706E023703}">
                      <ahyp:hlinkClr xmlns:ahyp="http://schemas.microsoft.com/office/drawing/2018/hyperlinkcolor" val="tx"/>
                    </a:ext>
                  </a:extLst>
                </a:hlinkClick>
              </a:rPr>
              <a:t>Bureau of Educational Examiners website</a:t>
            </a:r>
            <a:r>
              <a:rPr lang="en-US" sz="3200" dirty="0"/>
              <a:t>.</a:t>
            </a:r>
          </a:p>
        </p:txBody>
      </p:sp>
    </p:spTree>
    <p:extLst>
      <p:ext uri="{BB962C8B-B14F-4D97-AF65-F5344CB8AC3E}">
        <p14:creationId xmlns:p14="http://schemas.microsoft.com/office/powerpoint/2010/main" val="415933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application status">
            <a:extLst>
              <a:ext uri="{FF2B5EF4-FFF2-40B4-BE49-F238E27FC236}">
                <a16:creationId xmlns:a16="http://schemas.microsoft.com/office/drawing/2014/main" id="{3DFD45AF-6ED6-4E72-83E4-BDD01CD38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051" y="2283433"/>
            <a:ext cx="9509898" cy="3936893"/>
          </a:xfrm>
          <a:prstGeom prst="rect">
            <a:avLst/>
          </a:prstGeom>
        </p:spPr>
      </p:pic>
      <p:cxnSp>
        <p:nvCxnSpPr>
          <p:cNvPr id="8" name="Google Shape;196;g3331736c16f_1_133">
            <a:extLst>
              <a:ext uri="{FF2B5EF4-FFF2-40B4-BE49-F238E27FC236}">
                <a16:creationId xmlns:a16="http://schemas.microsoft.com/office/drawing/2014/main" id="{4820DE76-9E0F-4AD4-9C60-7E2195A134A8}"/>
              </a:ext>
              <a:ext uri="{C183D7F6-B498-43B3-948B-1728B52AA6E4}">
                <adec:decorative xmlns:adec="http://schemas.microsoft.com/office/drawing/2017/decorative" val="1"/>
              </a:ext>
            </a:extLst>
          </p:cNvPr>
          <p:cNvCxnSpPr/>
          <p:nvPr/>
        </p:nvCxnSpPr>
        <p:spPr>
          <a:xfrm>
            <a:off x="4825472" y="3002579"/>
            <a:ext cx="1799100" cy="1242000"/>
          </a:xfrm>
          <a:prstGeom prst="straightConnector1">
            <a:avLst/>
          </a:prstGeom>
          <a:noFill/>
          <a:ln w="38100" cap="flat" cmpd="sng">
            <a:solidFill>
              <a:srgbClr val="FF0000"/>
            </a:solidFill>
            <a:prstDash val="solid"/>
            <a:miter lim="800000"/>
            <a:headEnd type="none" w="sm" len="sm"/>
            <a:tailEnd type="triangle" w="med" len="med"/>
          </a:ln>
        </p:spPr>
      </p:cxnSp>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a:xfrm>
            <a:off x="339213" y="842211"/>
            <a:ext cx="11475797" cy="5919536"/>
          </a:xfrm>
        </p:spPr>
        <p:txBody>
          <a:bodyPr/>
          <a:lstStyle/>
          <a:p>
            <a:pPr marL="0" indent="0">
              <a:buNone/>
            </a:pPr>
            <a:r>
              <a:rPr lang="en-US" sz="1800" b="1" dirty="0">
                <a:solidFill>
                  <a:schemeClr val="dk1"/>
                </a:solidFill>
              </a:rPr>
              <a:t>If your application status is  . . . </a:t>
            </a:r>
          </a:p>
          <a:p>
            <a:r>
              <a:rPr lang="en-US" sz="1800" b="1" i="1" dirty="0">
                <a:solidFill>
                  <a:schemeClr val="dk1"/>
                </a:solidFill>
              </a:rPr>
              <a:t>Pending - Internal Review </a:t>
            </a:r>
            <a:r>
              <a:rPr lang="en-US" sz="1800" b="1" dirty="0">
                <a:solidFill>
                  <a:schemeClr val="dk1"/>
                </a:solidFill>
              </a:rPr>
              <a:t>- it has been submitted. </a:t>
            </a:r>
          </a:p>
          <a:p>
            <a:r>
              <a:rPr lang="en-US" sz="1800" b="1" i="1" dirty="0">
                <a:solidFill>
                  <a:schemeClr val="dk1"/>
                </a:solidFill>
              </a:rPr>
              <a:t>Pending - Waiting on Deliverables </a:t>
            </a:r>
            <a:r>
              <a:rPr lang="en-US" sz="1800" b="1" dirty="0">
                <a:solidFill>
                  <a:schemeClr val="dk1"/>
                </a:solidFill>
              </a:rPr>
              <a:t>- you are missing attachments and need to upload additional information.</a:t>
            </a:r>
          </a:p>
          <a:p>
            <a:pPr marL="0" indent="0">
              <a:buNone/>
            </a:pPr>
            <a:endParaRPr lang="en-US" sz="1800" b="1" dirty="0">
              <a:solidFill>
                <a:schemeClr val="dk1"/>
              </a:solidFill>
            </a:endParaRPr>
          </a:p>
          <a:p>
            <a:pPr marL="0" indent="0">
              <a:buNone/>
            </a:pPr>
            <a:endParaRPr lang="en-US" b="1" dirty="0"/>
          </a:p>
        </p:txBody>
      </p: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normAutofit/>
          </a:bodyPr>
          <a:lstStyle/>
          <a:p>
            <a:r>
              <a:rPr lang="en-US" sz="2800" dirty="0"/>
              <a:t>Once your fee is paid, you can check your application status. </a:t>
            </a:r>
          </a:p>
        </p:txBody>
      </p:sp>
    </p:spTree>
    <p:extLst>
      <p:ext uri="{BB962C8B-B14F-4D97-AF65-F5344CB8AC3E}">
        <p14:creationId xmlns:p14="http://schemas.microsoft.com/office/powerpoint/2010/main" val="111404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06;g3331736c16f_1_142" descr="Select the I Agree (continue to log in) ">
            <a:extLst>
              <a:ext uri="{FF2B5EF4-FFF2-40B4-BE49-F238E27FC236}">
                <a16:creationId xmlns:a16="http://schemas.microsoft.com/office/drawing/2014/main" id="{86E5098D-CD42-44BD-A306-6BBBA33C3A4A}"/>
              </a:ext>
            </a:extLst>
          </p:cNvPr>
          <p:cNvPicPr preferRelativeResize="0"/>
          <p:nvPr/>
        </p:nvPicPr>
        <p:blipFill rotWithShape="1">
          <a:blip r:embed="rId2">
            <a:alphaModFix/>
          </a:blip>
          <a:srcRect/>
          <a:stretch/>
        </p:blipFill>
        <p:spPr>
          <a:xfrm>
            <a:off x="5736578" y="3130411"/>
            <a:ext cx="5344798" cy="2514600"/>
          </a:xfrm>
          <a:prstGeom prst="rect">
            <a:avLst/>
          </a:prstGeom>
          <a:noFill/>
          <a:ln>
            <a:noFill/>
          </a:ln>
        </p:spPr>
      </p:pic>
      <p:pic>
        <p:nvPicPr>
          <p:cNvPr id="4" name="Google Shape;207;g3331736c16f_1_142" descr="Apply for/Renew My License button">
            <a:extLst>
              <a:ext uri="{FF2B5EF4-FFF2-40B4-BE49-F238E27FC236}">
                <a16:creationId xmlns:a16="http://schemas.microsoft.com/office/drawing/2014/main" id="{08C48032-CE2F-404A-BBD4-2113F7F4DA5B}"/>
              </a:ext>
            </a:extLst>
          </p:cNvPr>
          <p:cNvPicPr preferRelativeResize="0">
            <a:picLocks noGrp="1"/>
          </p:cNvPicPr>
          <p:nvPr>
            <p:ph idx="1"/>
          </p:nvPr>
        </p:nvPicPr>
        <p:blipFill rotWithShape="1">
          <a:blip r:embed="rId3">
            <a:alphaModFix/>
          </a:blip>
          <a:srcRect/>
          <a:stretch/>
        </p:blipFill>
        <p:spPr>
          <a:xfrm>
            <a:off x="7302457" y="755789"/>
            <a:ext cx="2213040" cy="1975275"/>
          </a:xfrm>
          <a:prstGeom prst="rect">
            <a:avLst/>
          </a:prstGeom>
          <a:noFill/>
          <a:ln>
            <a:noFill/>
          </a:ln>
        </p:spPr>
      </p:pic>
      <p:sp>
        <p:nvSpPr>
          <p:cNvPr id="2" name="Title 1">
            <a:extLst>
              <a:ext uri="{FF2B5EF4-FFF2-40B4-BE49-F238E27FC236}">
                <a16:creationId xmlns:a16="http://schemas.microsoft.com/office/drawing/2014/main" id="{FF732A22-7A63-4FCF-8B14-29E97F05ED6F}"/>
              </a:ext>
            </a:extLst>
          </p:cNvPr>
          <p:cNvSpPr>
            <a:spLocks noGrp="1"/>
          </p:cNvSpPr>
          <p:nvPr>
            <p:ph type="title"/>
          </p:nvPr>
        </p:nvSpPr>
        <p:spPr/>
        <p:txBody>
          <a:bodyPr/>
          <a:lstStyle/>
          <a:p>
            <a:r>
              <a:rPr lang="en-US" sz="3600" dirty="0"/>
              <a:t>If you start your application, but do not complete it all in one sitting, you may leave and come back. </a:t>
            </a:r>
            <a:br>
              <a:rPr lang="en-US" dirty="0"/>
            </a:br>
            <a:endParaRPr lang="en-US" dirty="0"/>
          </a:p>
        </p:txBody>
      </p:sp>
    </p:spTree>
    <p:extLst>
      <p:ext uri="{BB962C8B-B14F-4D97-AF65-F5344CB8AC3E}">
        <p14:creationId xmlns:p14="http://schemas.microsoft.com/office/powerpoint/2010/main" val="277588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10" name="Text Placeholder 9" hidden="1">
            <a:extLst>
              <a:ext uri="{FF2B5EF4-FFF2-40B4-BE49-F238E27FC236}">
                <a16:creationId xmlns:a16="http://schemas.microsoft.com/office/drawing/2014/main" id="{7444001A-F941-4472-9228-3E45C73F74CD}"/>
              </a:ext>
            </a:extLst>
          </p:cNvPr>
          <p:cNvSpPr>
            <a:spLocks noGrp="1"/>
          </p:cNvSpPr>
          <p:nvPr>
            <p:ph type="body" idx="1"/>
          </p:nvPr>
        </p:nvSpPr>
        <p:spPr/>
        <p:txBody>
          <a:bodyPr/>
          <a:lstStyle/>
          <a:p>
            <a:endParaRPr lang="en-US" dirty="0"/>
          </a:p>
        </p:txBody>
      </p:sp>
      <p:pic>
        <p:nvPicPr>
          <p:cNvPr id="3" name="Picture 2" descr="Screenshot of your list of applications">
            <a:extLst>
              <a:ext uri="{FF2B5EF4-FFF2-40B4-BE49-F238E27FC236}">
                <a16:creationId xmlns:a16="http://schemas.microsoft.com/office/drawing/2014/main" id="{CA4DFD74-4418-4439-BB3B-10B468417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4032654"/>
            <a:ext cx="6796294" cy="2077724"/>
          </a:xfrm>
          <a:prstGeom prst="rect">
            <a:avLst/>
          </a:prstGeom>
        </p:spPr>
      </p:pic>
      <p:cxnSp>
        <p:nvCxnSpPr>
          <p:cNvPr id="13" name="Google Shape;196;g3331736c16f_1_133">
            <a:extLst>
              <a:ext uri="{FF2B5EF4-FFF2-40B4-BE49-F238E27FC236}">
                <a16:creationId xmlns:a16="http://schemas.microsoft.com/office/drawing/2014/main" id="{40AFA0D6-2390-427A-AAE4-67C93D5B098E}"/>
              </a:ext>
              <a:ext uri="{C183D7F6-B498-43B3-948B-1728B52AA6E4}">
                <adec:decorative xmlns:adec="http://schemas.microsoft.com/office/drawing/2017/decorative" val="1"/>
              </a:ext>
            </a:extLst>
          </p:cNvPr>
          <p:cNvCxnSpPr>
            <a:cxnSpLocks/>
          </p:cNvCxnSpPr>
          <p:nvPr/>
        </p:nvCxnSpPr>
        <p:spPr>
          <a:xfrm>
            <a:off x="5183188" y="4379495"/>
            <a:ext cx="1175006" cy="692021"/>
          </a:xfrm>
          <a:prstGeom prst="straightConnector1">
            <a:avLst/>
          </a:prstGeom>
          <a:noFill/>
          <a:ln w="38100" cap="flat" cmpd="sng">
            <a:solidFill>
              <a:srgbClr val="FF0000"/>
            </a:solidFill>
            <a:prstDash val="solid"/>
            <a:miter lim="800000"/>
            <a:headEnd type="none" w="sm" len="sm"/>
            <a:tailEnd type="triangle" w="med" len="med"/>
          </a:ln>
        </p:spPr>
      </p:cxnSp>
      <p:pic>
        <p:nvPicPr>
          <p:cNvPr id="11" name="Google Shape;214;g3331736c16f_1_149" descr="Screen Menu that includes Home, My Applications and My Licenses.">
            <a:extLst>
              <a:ext uri="{FF2B5EF4-FFF2-40B4-BE49-F238E27FC236}">
                <a16:creationId xmlns:a16="http://schemas.microsoft.com/office/drawing/2014/main" id="{DEFA6158-0020-4277-B813-1965C1DA769C}"/>
              </a:ext>
            </a:extLst>
          </p:cNvPr>
          <p:cNvPicPr preferRelativeResize="0">
            <a:picLocks noGrp="1"/>
          </p:cNvPicPr>
          <p:nvPr>
            <p:ph type="body" idx="1"/>
          </p:nvPr>
        </p:nvPicPr>
        <p:blipFill rotWithShape="1">
          <a:blip r:embed="rId4">
            <a:alphaModFix/>
          </a:blip>
          <a:srcRect/>
          <a:stretch/>
        </p:blipFill>
        <p:spPr>
          <a:xfrm>
            <a:off x="5183188" y="854242"/>
            <a:ext cx="4703700" cy="2875200"/>
          </a:xfrm>
          <a:prstGeom prst="rect">
            <a:avLst/>
          </a:prstGeom>
          <a:noFill/>
          <a:ln>
            <a:noFill/>
          </a:ln>
        </p:spPr>
      </p:pic>
      <p:sp>
        <p:nvSpPr>
          <p:cNvPr id="9" name="Title 8">
            <a:extLst>
              <a:ext uri="{FF2B5EF4-FFF2-40B4-BE49-F238E27FC236}">
                <a16:creationId xmlns:a16="http://schemas.microsoft.com/office/drawing/2014/main" id="{73B49198-712F-493C-835C-9767683A9475}"/>
              </a:ext>
            </a:extLst>
          </p:cNvPr>
          <p:cNvSpPr>
            <a:spLocks noGrp="1"/>
          </p:cNvSpPr>
          <p:nvPr>
            <p:ph type="title"/>
          </p:nvPr>
        </p:nvSpPr>
        <p:spPr>
          <a:xfrm>
            <a:off x="288759" y="854242"/>
            <a:ext cx="4203760" cy="4430676"/>
          </a:xfrm>
        </p:spPr>
        <p:txBody>
          <a:bodyPr>
            <a:noAutofit/>
          </a:bodyPr>
          <a:lstStyle/>
          <a:p>
            <a:pPr>
              <a:buSzPts val="2400"/>
            </a:pPr>
            <a:r>
              <a:rPr lang="en-US" sz="2400" b="0" dirty="0">
                <a:solidFill>
                  <a:schemeClr val="dk1"/>
                </a:solidFill>
                <a:latin typeface="Calibri"/>
                <a:ea typeface="Calibri"/>
                <a:cs typeface="Calibri"/>
                <a:sym typeface="Calibri"/>
              </a:rPr>
              <a:t>Click on the “My Applications” tab at the top of the page.</a:t>
            </a: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br>
              <a:rPr lang="en-US" sz="2400" b="0" dirty="0">
                <a:solidFill>
                  <a:schemeClr val="dk1"/>
                </a:solidFill>
                <a:latin typeface="Calibri"/>
                <a:ea typeface="Calibri"/>
                <a:cs typeface="Calibri"/>
                <a:sym typeface="Calibri"/>
              </a:rPr>
            </a:br>
            <a:r>
              <a:rPr lang="en-US" sz="2400" b="0" dirty="0">
                <a:solidFill>
                  <a:schemeClr val="dk1"/>
                </a:solidFill>
                <a:latin typeface="Calibri"/>
                <a:ea typeface="Calibri"/>
                <a:cs typeface="Calibri"/>
                <a:sym typeface="Calibri"/>
              </a:rPr>
              <a:t>Select your application (this number will be specific to your application).</a:t>
            </a:r>
          </a:p>
        </p:txBody>
      </p:sp>
    </p:spTree>
    <p:extLst>
      <p:ext uri="{BB962C8B-B14F-4D97-AF65-F5344CB8AC3E}">
        <p14:creationId xmlns:p14="http://schemas.microsoft.com/office/powerpoint/2010/main" val="403542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331736c16f_1_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Log in with an existing account.</a:t>
            </a:r>
            <a:endParaRPr>
              <a:latin typeface="Calibri"/>
              <a:ea typeface="Calibri"/>
              <a:cs typeface="Calibri"/>
              <a:sym typeface="Calibri"/>
            </a:endParaRPr>
          </a:p>
        </p:txBody>
      </p:sp>
      <p:pic>
        <p:nvPicPr>
          <p:cNvPr id="59" name="Google Shape;59;g3331736c16f_1_13" descr="Login screen for Iowa Board of Educational Examiners online application system."/>
          <p:cNvPicPr preferRelativeResize="0">
            <a:picLocks noGrp="1"/>
          </p:cNvPicPr>
          <p:nvPr>
            <p:ph type="body" idx="1"/>
          </p:nvPr>
        </p:nvPicPr>
        <p:blipFill rotWithShape="1">
          <a:blip r:embed="rId3">
            <a:alphaModFix/>
          </a:blip>
          <a:srcRect/>
          <a:stretch/>
        </p:blipFill>
        <p:spPr>
          <a:xfrm>
            <a:off x="6090414" y="609600"/>
            <a:ext cx="4175184" cy="5181600"/>
          </a:xfrm>
          <a:prstGeom prst="rect">
            <a:avLst/>
          </a:prstGeom>
          <a:noFill/>
          <a:ln>
            <a:noFill/>
          </a:ln>
        </p:spPr>
      </p:pic>
      <p:sp>
        <p:nvSpPr>
          <p:cNvPr id="60" name="Google Shape;60;g3331736c16f_1_13"/>
          <p:cNvSpPr txBox="1">
            <a:spLocks noGrp="1"/>
          </p:cNvSpPr>
          <p:nvPr>
            <p:ph type="body" idx="2"/>
          </p:nvPr>
        </p:nvSpPr>
        <p:spPr>
          <a:xfrm>
            <a:off x="203200" y="580571"/>
            <a:ext cx="4646400" cy="52107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480"/>
              <a:buNone/>
            </a:pPr>
            <a:endParaRPr sz="1480"/>
          </a:p>
          <a:p>
            <a:pPr marL="457200" lvl="0" indent="-382270" algn="l" rtl="0">
              <a:lnSpc>
                <a:spcPct val="80000"/>
              </a:lnSpc>
              <a:spcBef>
                <a:spcPts val="1000"/>
              </a:spcBef>
              <a:spcAft>
                <a:spcPts val="0"/>
              </a:spcAft>
              <a:buSzPts val="2420"/>
              <a:buChar char="●"/>
            </a:pPr>
            <a:r>
              <a:rPr lang="en-US" sz="2420"/>
              <a:t>Use the email and password you used to set up your account previously.</a:t>
            </a:r>
            <a:endParaRPr sz="2420"/>
          </a:p>
          <a:p>
            <a:pPr marL="457200" lvl="0" indent="0" algn="l" rtl="0">
              <a:lnSpc>
                <a:spcPct val="80000"/>
              </a:lnSpc>
              <a:spcBef>
                <a:spcPts val="1000"/>
              </a:spcBef>
              <a:spcAft>
                <a:spcPts val="0"/>
              </a:spcAft>
              <a:buNone/>
            </a:pPr>
            <a:endParaRPr sz="2420"/>
          </a:p>
          <a:p>
            <a:pPr marL="457200" lvl="0" indent="-382270" algn="l" rtl="0">
              <a:lnSpc>
                <a:spcPct val="80000"/>
              </a:lnSpc>
              <a:spcBef>
                <a:spcPts val="1000"/>
              </a:spcBef>
              <a:spcAft>
                <a:spcPts val="0"/>
              </a:spcAft>
              <a:buSzPts val="2420"/>
              <a:buChar char="●"/>
            </a:pPr>
            <a:r>
              <a:rPr lang="en-US" sz="2420"/>
              <a:t>If needed, a password reset can be sent to the username email originally used to set up the account. </a:t>
            </a:r>
            <a:endParaRPr sz="24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lstStyle/>
          <a:p>
            <a:r>
              <a:rPr lang="en-US" dirty="0"/>
              <a:t>Before You Begin…</a:t>
            </a:r>
          </a:p>
        </p:txBody>
      </p:sp>
      <p:sp>
        <p:nvSpPr>
          <p:cNvPr id="3" name="Content Placeholder 2">
            <a:extLst>
              <a:ext uri="{FF2B5EF4-FFF2-40B4-BE49-F238E27FC236}">
                <a16:creationId xmlns:a16="http://schemas.microsoft.com/office/drawing/2014/main" id="{0F5D91DC-8845-4CDF-B056-8E5B21605BBA}"/>
              </a:ext>
            </a:extLst>
          </p:cNvPr>
          <p:cNvSpPr>
            <a:spLocks noGrp="1"/>
          </p:cNvSpPr>
          <p:nvPr>
            <p:ph idx="1"/>
          </p:nvPr>
        </p:nvSpPr>
        <p:spPr/>
        <p:txBody>
          <a:bodyPr>
            <a:normAutofit fontScale="92500"/>
          </a:bodyPr>
          <a:lstStyle/>
          <a:p>
            <a:pPr marL="0" lvl="0" indent="0">
              <a:buNone/>
            </a:pPr>
            <a:r>
              <a:rPr lang="en-US" b="1" dirty="0"/>
              <a:t>Check the expiration date on your BOEE BTW Authorization</a:t>
            </a:r>
            <a:r>
              <a:rPr lang="en-US" dirty="0"/>
              <a:t> - Your Authorization renewal date is one year from issuance, and may not line up with your DOT Recertification expiration date. Double check to make sure you are not renewing too early - or too late!</a:t>
            </a:r>
          </a:p>
          <a:p>
            <a:pPr marL="0" lvl="0" indent="0">
              <a:buNone/>
            </a:pPr>
            <a:endParaRPr lang="en-US" dirty="0"/>
          </a:p>
          <a:p>
            <a:pPr marL="0" lvl="0" indent="0">
              <a:buNone/>
            </a:pPr>
            <a:r>
              <a:rPr lang="en-US" b="1" dirty="0"/>
              <a:t>Verify Eligibility with DOT</a:t>
            </a:r>
            <a:r>
              <a:rPr lang="en-US" dirty="0"/>
              <a:t> - Have you completed your annual recertification with the Department of Transportation? This does not need to be included in your renewal application with the BOEE, but it does need to be valid and on file with the DOT.</a:t>
            </a:r>
          </a:p>
          <a:p>
            <a:pPr marL="0" lvl="0" indent="0">
              <a:buNone/>
            </a:pPr>
            <a:endParaRPr lang="en-US" dirty="0"/>
          </a:p>
          <a:p>
            <a:pPr marL="0" lvl="0" indent="0">
              <a:buNone/>
            </a:pPr>
            <a:r>
              <a:rPr lang="en-US" b="1" dirty="0"/>
              <a:t>Check for Mandatory Reporter Certificate</a:t>
            </a:r>
            <a:r>
              <a:rPr lang="en-US" dirty="0"/>
              <a:t> - Effective 2/26/2025, you only need to provide the Child Abuse Training Certificate in your renewal application. Depending on completion dates, you may need to upload certificates for the initial 2-hour training and the recertification.</a:t>
            </a:r>
          </a:p>
          <a:p>
            <a:pPr marL="0" lvl="0" indent="0">
              <a:buNone/>
            </a:pPr>
            <a:endParaRPr lang="en-US" dirty="0"/>
          </a:p>
          <a:p>
            <a:pPr marL="0" lvl="0" indent="0">
              <a:buNone/>
            </a:pPr>
            <a:r>
              <a:rPr lang="en-US" b="1" dirty="0"/>
              <a:t>Processing Times Can Vary - </a:t>
            </a:r>
            <a:r>
              <a:rPr lang="en-US" dirty="0"/>
              <a:t>Depending on the time of year, renewal processing can take up to six (6) weeks to complete. Be sure you allow enough time for processing and error correction.</a:t>
            </a:r>
          </a:p>
        </p:txBody>
      </p:sp>
    </p:spTree>
    <p:extLst>
      <p:ext uri="{BB962C8B-B14F-4D97-AF65-F5344CB8AC3E}">
        <p14:creationId xmlns:p14="http://schemas.microsoft.com/office/powerpoint/2010/main" val="260490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3;g3331736c16f_1_31" descr="Screenshot showing the &quot;New Application or Renew&quot; button">
            <a:extLst>
              <a:ext uri="{FF2B5EF4-FFF2-40B4-BE49-F238E27FC236}">
                <a16:creationId xmlns:a16="http://schemas.microsoft.com/office/drawing/2014/main" id="{98816CEC-1CE8-4E09-BDC3-C267E9E81E98}"/>
              </a:ext>
            </a:extLst>
          </p:cNvPr>
          <p:cNvPicPr preferRelativeResize="0">
            <a:picLocks noGrp="1"/>
          </p:cNvPicPr>
          <p:nvPr>
            <p:ph idx="1"/>
          </p:nvPr>
        </p:nvPicPr>
        <p:blipFill rotWithShape="1">
          <a:blip r:embed="rId2">
            <a:alphaModFix/>
          </a:blip>
          <a:srcRect/>
          <a:stretch/>
        </p:blipFill>
        <p:spPr>
          <a:xfrm>
            <a:off x="688975" y="1752785"/>
            <a:ext cx="10814050" cy="3766768"/>
          </a:xfrm>
          <a:prstGeom prst="rect">
            <a:avLst/>
          </a:prstGeom>
          <a:noFill/>
          <a:ln>
            <a:noFill/>
          </a:ln>
        </p:spPr>
      </p:pic>
      <p:cxnSp>
        <p:nvCxnSpPr>
          <p:cNvPr id="5" name="Google Shape;74;g3331736c16f_1_31">
            <a:extLst>
              <a:ext uri="{FF2B5EF4-FFF2-40B4-BE49-F238E27FC236}">
                <a16:creationId xmlns:a16="http://schemas.microsoft.com/office/drawing/2014/main" id="{CB3506D4-9DDB-4CCC-89EE-E384B72F3896}"/>
              </a:ext>
              <a:ext uri="{C183D7F6-B498-43B3-948B-1728B52AA6E4}">
                <adec:decorative xmlns:adec="http://schemas.microsoft.com/office/drawing/2017/decorative" val="1"/>
              </a:ext>
            </a:extLst>
          </p:cNvPr>
          <p:cNvCxnSpPr/>
          <p:nvPr/>
        </p:nvCxnSpPr>
        <p:spPr>
          <a:xfrm>
            <a:off x="3355770" y="1679222"/>
            <a:ext cx="1117600" cy="1749778"/>
          </a:xfrm>
          <a:prstGeom prst="straightConnector1">
            <a:avLst/>
          </a:prstGeom>
          <a:noFill/>
          <a:ln w="57150" cap="flat" cmpd="sng">
            <a:solidFill>
              <a:srgbClr val="FF0000"/>
            </a:solidFill>
            <a:prstDash val="solid"/>
            <a:miter lim="800000"/>
            <a:headEnd type="none" w="sm" len="sm"/>
            <a:tailEnd type="triangle" w="med" len="med"/>
          </a:ln>
        </p:spPr>
      </p:cxn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a:xfrm>
            <a:off x="339213" y="12034"/>
            <a:ext cx="11269691" cy="737417"/>
          </a:xfrm>
        </p:spPr>
        <p:txBody>
          <a:bodyPr>
            <a:normAutofit fontScale="90000"/>
          </a:bodyPr>
          <a:lstStyle/>
          <a:p>
            <a:r>
              <a:rPr lang="en-US" dirty="0"/>
              <a:t>Click “New Application or Renew” to start your application. </a:t>
            </a:r>
          </a:p>
        </p:txBody>
      </p:sp>
    </p:spTree>
    <p:extLst>
      <p:ext uri="{BB962C8B-B14F-4D97-AF65-F5344CB8AC3E}">
        <p14:creationId xmlns:p14="http://schemas.microsoft.com/office/powerpoint/2010/main" val="19165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 name="Picture 6" descr="Screenshot of Update Applicant Profile">
            <a:extLst>
              <a:ext uri="{FF2B5EF4-FFF2-40B4-BE49-F238E27FC236}">
                <a16:creationId xmlns:a16="http://schemas.microsoft.com/office/drawing/2014/main" id="{69BE2E12-3CCE-42E4-8F4E-95B09E8D1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600" y="3339377"/>
            <a:ext cx="7342400" cy="3314079"/>
          </a:xfrm>
          <a:prstGeom prst="rect">
            <a:avLst/>
          </a:prstGeom>
        </p:spPr>
      </p:pic>
      <p:pic>
        <p:nvPicPr>
          <p:cNvPr id="5" name="Picture 4" descr="Screenshot of Applicant Profile">
            <a:extLst>
              <a:ext uri="{FF2B5EF4-FFF2-40B4-BE49-F238E27FC236}">
                <a16:creationId xmlns:a16="http://schemas.microsoft.com/office/drawing/2014/main" id="{FDA1B432-AD11-44FC-9273-5716D4C31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233" y="539940"/>
            <a:ext cx="7325767" cy="2660459"/>
          </a:xfrm>
          <a:prstGeom prst="rect">
            <a:avLst/>
          </a:prstGeom>
        </p:spPr>
      </p:pic>
      <p:sp>
        <p:nvSpPr>
          <p:cNvPr id="9" name="Title 8">
            <a:extLst>
              <a:ext uri="{FF2B5EF4-FFF2-40B4-BE49-F238E27FC236}">
                <a16:creationId xmlns:a16="http://schemas.microsoft.com/office/drawing/2014/main" id="{73B49198-712F-493C-835C-9767683A9475}"/>
              </a:ext>
            </a:extLst>
          </p:cNvPr>
          <p:cNvSpPr>
            <a:spLocks noGrp="1"/>
          </p:cNvSpPr>
          <p:nvPr>
            <p:ph type="title"/>
          </p:nvPr>
        </p:nvSpPr>
        <p:spPr>
          <a:xfrm>
            <a:off x="288759" y="577508"/>
            <a:ext cx="4203760" cy="4707410"/>
          </a:xfrm>
        </p:spPr>
        <p:txBody>
          <a:bodyPr>
            <a:noAutofit/>
          </a:bodyPr>
          <a:lstStyle/>
          <a:p>
            <a:r>
              <a:rPr lang="en-US" sz="2400" b="0" dirty="0">
                <a:solidFill>
                  <a:schemeClr val="tx1"/>
                </a:solidFill>
              </a:rPr>
              <a:t>Verify your demographic information. If all is correct, click on the “Next” button.</a:t>
            </a:r>
            <a:br>
              <a:rPr lang="en-US" sz="2400" b="0" dirty="0">
                <a:solidFill>
                  <a:schemeClr val="tx1"/>
                </a:solidFill>
              </a:rPr>
            </a:br>
            <a:br>
              <a:rPr lang="en-US" sz="2400" b="0" dirty="0">
                <a:solidFill>
                  <a:schemeClr val="tx1"/>
                </a:solidFill>
              </a:rPr>
            </a:br>
            <a:r>
              <a:rPr lang="en-US" sz="2400" b="0" dirty="0">
                <a:solidFill>
                  <a:schemeClr val="tx1"/>
                </a:solidFill>
              </a:rPr>
              <a:t>If your name is incorrect, you will have to temporarily agree to it for now, and you can request a change later within the application.</a:t>
            </a:r>
            <a:br>
              <a:rPr lang="en-US" sz="2400" b="0" dirty="0">
                <a:solidFill>
                  <a:schemeClr val="tx1"/>
                </a:solidFill>
              </a:rPr>
            </a:br>
            <a:br>
              <a:rPr lang="en-US" sz="2400" b="0" dirty="0">
                <a:solidFill>
                  <a:schemeClr val="tx1"/>
                </a:solidFill>
              </a:rPr>
            </a:br>
            <a:r>
              <a:rPr lang="en-US" sz="2400" b="0" dirty="0">
                <a:solidFill>
                  <a:schemeClr val="tx1"/>
                </a:solidFill>
              </a:rPr>
              <a:t>If you need to make a change other than your name, click the “no” button and make the appropriate changes.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g3331736c16f_1_51">
            <a:extLst>
              <a:ext uri="{FF2B5EF4-FFF2-40B4-BE49-F238E27FC236}">
                <a16:creationId xmlns:a16="http://schemas.microsoft.com/office/drawing/2014/main" id="{FCBBCDDC-8630-4826-BF51-99AFA39ED60D}"/>
              </a:ext>
              <a:ext uri="{C183D7F6-B498-43B3-948B-1728B52AA6E4}">
                <adec:decorative xmlns:adec="http://schemas.microsoft.com/office/drawing/2017/decorative" val="1"/>
              </a:ext>
            </a:extLst>
          </p:cNvPr>
          <p:cNvPicPr preferRelativeResize="0">
            <a:picLocks noGrp="1"/>
          </p:cNvPicPr>
          <p:nvPr>
            <p:ph idx="1"/>
          </p:nvPr>
        </p:nvPicPr>
        <p:blipFill rotWithShape="1">
          <a:blip r:embed="rId2">
            <a:alphaModFix/>
          </a:blip>
          <a:srcRect/>
          <a:stretch/>
        </p:blipFill>
        <p:spPr>
          <a:xfrm>
            <a:off x="339213" y="1003299"/>
            <a:ext cx="10738467" cy="5361407"/>
          </a:xfrm>
          <a:prstGeom prst="rect">
            <a:avLst/>
          </a:prstGeom>
          <a:noFill/>
          <a:ln>
            <a:noFill/>
          </a:ln>
        </p:spPr>
      </p:pic>
      <p:sp>
        <p:nvSpPr>
          <p:cNvPr id="5" name="Google Shape;95;g3331736c16f_1_51" descr="Screenshot of type of application">
            <a:extLst>
              <a:ext uri="{FF2B5EF4-FFF2-40B4-BE49-F238E27FC236}">
                <a16:creationId xmlns:a16="http://schemas.microsoft.com/office/drawing/2014/main" id="{9C534CBA-1945-42DB-AF1B-4CA8186D90FB}"/>
              </a:ext>
            </a:extLst>
          </p:cNvPr>
          <p:cNvSpPr/>
          <p:nvPr/>
        </p:nvSpPr>
        <p:spPr>
          <a:xfrm>
            <a:off x="4988408" y="2312670"/>
            <a:ext cx="1971300" cy="1467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p:txBody>
          <a:bodyPr>
            <a:normAutofit/>
          </a:bodyPr>
          <a:lstStyle/>
          <a:p>
            <a:r>
              <a:rPr lang="en-US" sz="3600" dirty="0"/>
              <a:t>Select the “Renew Existing License” option.</a:t>
            </a:r>
            <a:endParaRPr lang="en-US" dirty="0"/>
          </a:p>
        </p:txBody>
      </p:sp>
    </p:spTree>
    <p:extLst>
      <p:ext uri="{BB962C8B-B14F-4D97-AF65-F5344CB8AC3E}">
        <p14:creationId xmlns:p14="http://schemas.microsoft.com/office/powerpoint/2010/main" val="179368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a:xfrm>
            <a:off x="264695" y="300789"/>
            <a:ext cx="11927306" cy="421106"/>
          </a:xfrm>
        </p:spPr>
        <p:txBody>
          <a:bodyPr>
            <a:noAutofit/>
          </a:bodyPr>
          <a:lstStyle/>
          <a:p>
            <a:r>
              <a:rPr lang="en-US" sz="2400" dirty="0"/>
              <a:t>Use the pull down menu to select your BTW Driving Instructor Authorization.</a:t>
            </a:r>
            <a:br>
              <a:rPr lang="en-US" sz="2800" dirty="0"/>
            </a:br>
            <a:endParaRPr lang="en-US" sz="2800" dirty="0"/>
          </a:p>
        </p:txBody>
      </p:sp>
      <p:pic>
        <p:nvPicPr>
          <p:cNvPr id="4" name="Google Shape;102;g3331736c16f_1_57" descr="Screenshot of Select License dropdown">
            <a:extLst>
              <a:ext uri="{FF2B5EF4-FFF2-40B4-BE49-F238E27FC236}">
                <a16:creationId xmlns:a16="http://schemas.microsoft.com/office/drawing/2014/main" id="{35261909-A62C-4FB0-864B-450C540637BA}"/>
              </a:ext>
            </a:extLst>
          </p:cNvPr>
          <p:cNvPicPr preferRelativeResize="0">
            <a:picLocks noGrp="1"/>
          </p:cNvPicPr>
          <p:nvPr>
            <p:ph idx="1"/>
          </p:nvPr>
        </p:nvPicPr>
        <p:blipFill rotWithShape="1">
          <a:blip r:embed="rId2">
            <a:alphaModFix/>
          </a:blip>
          <a:srcRect l="5889" t="24250" r="56524" b="4736"/>
          <a:stretch/>
        </p:blipFill>
        <p:spPr>
          <a:xfrm>
            <a:off x="1279775" y="870083"/>
            <a:ext cx="9632449" cy="5687128"/>
          </a:xfrm>
          <a:prstGeom prst="rect">
            <a:avLst/>
          </a:prstGeom>
          <a:noFill/>
          <a:ln>
            <a:noFill/>
          </a:ln>
        </p:spPr>
      </p:pic>
    </p:spTree>
    <p:extLst>
      <p:ext uri="{BB962C8B-B14F-4D97-AF65-F5344CB8AC3E}">
        <p14:creationId xmlns:p14="http://schemas.microsoft.com/office/powerpoint/2010/main" val="243131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5041-7097-4BFA-B9A3-1880498EDC84}"/>
              </a:ext>
            </a:extLst>
          </p:cNvPr>
          <p:cNvSpPr>
            <a:spLocks noGrp="1"/>
          </p:cNvSpPr>
          <p:nvPr>
            <p:ph type="title"/>
          </p:nvPr>
        </p:nvSpPr>
        <p:spPr>
          <a:xfrm>
            <a:off x="421105" y="180482"/>
            <a:ext cx="11201400" cy="737417"/>
          </a:xfrm>
        </p:spPr>
        <p:txBody>
          <a:bodyPr>
            <a:normAutofit fontScale="90000"/>
          </a:bodyPr>
          <a:lstStyle/>
          <a:p>
            <a:r>
              <a:rPr lang="en-US" sz="2700" dirty="0"/>
              <a:t>Use the pull down menu and select “Renew Behind the Wheel” for the Application Type.</a:t>
            </a:r>
            <a:br>
              <a:rPr lang="en-US" dirty="0"/>
            </a:br>
            <a:endParaRPr lang="en-US" dirty="0"/>
          </a:p>
        </p:txBody>
      </p:sp>
      <p:pic>
        <p:nvPicPr>
          <p:cNvPr id="4" name="Google Shape;110;g3331736c16f_1_62" descr="Screenshot of Application Type dropdown">
            <a:extLst>
              <a:ext uri="{FF2B5EF4-FFF2-40B4-BE49-F238E27FC236}">
                <a16:creationId xmlns:a16="http://schemas.microsoft.com/office/drawing/2014/main" id="{2E8CDA9F-49A4-42D7-93C7-23D49FBC0702}"/>
              </a:ext>
            </a:extLst>
          </p:cNvPr>
          <p:cNvPicPr preferRelativeResize="0">
            <a:picLocks noGrp="1"/>
          </p:cNvPicPr>
          <p:nvPr>
            <p:ph idx="1"/>
          </p:nvPr>
        </p:nvPicPr>
        <p:blipFill rotWithShape="1">
          <a:blip r:embed="rId2">
            <a:alphaModFix/>
          </a:blip>
          <a:srcRect t="25425" r="56036" b="4551"/>
          <a:stretch/>
        </p:blipFill>
        <p:spPr>
          <a:xfrm>
            <a:off x="1182285" y="917899"/>
            <a:ext cx="10121279" cy="5037733"/>
          </a:xfrm>
          <a:prstGeom prst="rect">
            <a:avLst/>
          </a:prstGeom>
          <a:noFill/>
          <a:ln>
            <a:noFill/>
          </a:ln>
        </p:spPr>
      </p:pic>
    </p:spTree>
    <p:extLst>
      <p:ext uri="{BB962C8B-B14F-4D97-AF65-F5344CB8AC3E}">
        <p14:creationId xmlns:p14="http://schemas.microsoft.com/office/powerpoint/2010/main" val="2827115158"/>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branded template.pptx" id="{0B40A654-340A-4A68-9D90-F00228971883}" vid="{24737E32-622D-436C-8DD0-DB597522B2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Department branded template</Template>
  <TotalTime>963</TotalTime>
  <Words>769</Words>
  <Application>Microsoft Office PowerPoint</Application>
  <PresentationFormat>Widescreen</PresentationFormat>
  <Paragraphs>45</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Theme1</vt:lpstr>
      <vt:lpstr>Behind the Wheel Authorization Renewal A Step-by-Step Guide</vt:lpstr>
      <vt:lpstr>NOTE: This set of instructions does not include how to register for the online system. If you are new to the system, visit the Bureau of Educational Examiners website.</vt:lpstr>
      <vt:lpstr>Log in with an existing account.</vt:lpstr>
      <vt:lpstr>Before You Begin…</vt:lpstr>
      <vt:lpstr>Click “New Application or Renew” to start your application. </vt:lpstr>
      <vt:lpstr>Verify your demographic information. If all is correct, click on the “Next” button.  If your name is incorrect, you will have to temporarily agree to it for now, and you can request a change later within the application.  If you need to make a change other than your name, click the “no” button and make the appropriate changes. </vt:lpstr>
      <vt:lpstr>Select the “Renew Existing License” option.</vt:lpstr>
      <vt:lpstr>Use the pull down menu to select your BTW Driving Instructor Authorization. </vt:lpstr>
      <vt:lpstr>Use the pull down menu and select “Renew Behind the Wheel” for the Application Type. </vt:lpstr>
      <vt:lpstr>If you have successfully chosen the correct application, click “next.” </vt:lpstr>
      <vt:lpstr>Your application template has now been generated.  Click “Finish” to move into document upload and payment of fees.</vt:lpstr>
      <vt:lpstr>There are three separate steps to your application. Steps must be completed in order to advance your application to the next one.</vt:lpstr>
      <vt:lpstr>Checklist Step</vt:lpstr>
      <vt:lpstr>Checklist Step (cont.)</vt:lpstr>
      <vt:lpstr>Attachment Step</vt:lpstr>
      <vt:lpstr>Attachment Step (cont.)</vt:lpstr>
      <vt:lpstr>The “Review Application” area is where the system will check to make sure you have all the required boxes checked and documents.</vt:lpstr>
      <vt:lpstr>Pay Fees &amp; Submit Application </vt:lpstr>
      <vt:lpstr>Payment</vt:lpstr>
      <vt:lpstr>Once your fee is paid, you can check your application status. </vt:lpstr>
      <vt:lpstr>If you start your application, but do not complete it all in one sitting, you may leave and come back.  </vt:lpstr>
      <vt:lpstr>Click on the “My Applications” tab at the top of the page.         Select your application (this number will be specific to your application).</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Behind the Wheel Authorization Renewal A Step-by-Step Guide</dc:title>
  <dc:creator>Albers, Lisa [IDOE]</dc:creator>
  <cp:lastModifiedBy>Albers, Lisa [IDOE]</cp:lastModifiedBy>
  <cp:revision>15</cp:revision>
  <dcterms:created xsi:type="dcterms:W3CDTF">2025-03-12T21:45:28Z</dcterms:created>
  <dcterms:modified xsi:type="dcterms:W3CDTF">2025-03-13T13:49:12Z</dcterms:modified>
</cp:coreProperties>
</file>