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Roboto" panose="020B0604020202020204" charset="0"/>
      <p:regular r:id="rId29"/>
      <p:bold r:id="rId30"/>
      <p:italic r:id="rId31"/>
      <p:boldItalic r:id="rId32"/>
    </p:embeddedFont>
    <p:embeddedFont>
      <p:font typeface="Roboto Light" panose="020B0604020202020204" charset="0"/>
      <p:regular r:id="rId33"/>
      <p:bold r:id="rId34"/>
      <p:italic r:id="rId35"/>
      <p:boldItalic r:id="rId36"/>
    </p:embeddedFont>
    <p:embeddedFont>
      <p:font typeface="Roboto Medium"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1" roundtripDataSignature="AMtx7mgjDEU0NQ232H91Pdh+SI7/7VDT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5299E96-ACBC-46AF-9846-CD5753D14E80}">
  <a:tblStyle styleId="{85299E96-ACBC-46AF-9846-CD5753D14E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7A21024-132D-4AA4-AD83-F055808B281B}"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87" autoAdjust="0"/>
  </p:normalViewPr>
  <p:slideViewPr>
    <p:cSldViewPr snapToGrid="0">
      <p:cViewPr varScale="1">
        <p:scale>
          <a:sx n="140" d="100"/>
          <a:sy n="140" d="100"/>
        </p:scale>
        <p:origin x="132" y="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f6b2976c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f6b2976c6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a1ce6e5fc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33a1ce6e5fc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a1ce6e5fc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g33a1ce6e5fc_0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e36c4859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g26e36c4859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6e36c4859c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26e36c4859c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6e36c4859c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g26e36c4859c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6e36c4859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26e36c4859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We’ll find it in statute: Perkins Activities and CLNA Elements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6e36c4859c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6e36c4859c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3a1ce6e5fc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g33a1ce6e5fc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3a1ce6e5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33a1ce6e5f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242fef5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g26e242fef5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6e242fef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g26e242fef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a1ce6e5fc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g33a1ce6e5fc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a1ce6e5f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 name="Google Shape;113;g33a1ce6e5fc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3a1ce6e5fc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33a1ce6e5fc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a1ce6e5fc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33a1ce6e5fc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
        <p:cNvGrpSpPr/>
        <p:nvPr/>
      </p:nvGrpSpPr>
      <p:grpSpPr>
        <a:xfrm>
          <a:off x="0" y="0"/>
          <a:ext cx="0" cy="0"/>
          <a:chOff x="0" y="0"/>
          <a:chExt cx="0" cy="0"/>
        </a:xfrm>
      </p:grpSpPr>
      <p:sp>
        <p:nvSpPr>
          <p:cNvPr id="12" name="Google Shape;12;p10"/>
          <p:cNvSpPr/>
          <p:nvPr/>
        </p:nvSpPr>
        <p:spPr>
          <a:xfrm>
            <a:off x="0" y="0"/>
            <a:ext cx="9144000" cy="878889"/>
          </a:xfrm>
          <a:prstGeom prst="rect">
            <a:avLst/>
          </a:prstGeom>
          <a:solidFill>
            <a:srgbClr val="009AA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1509505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
        <p:cNvGrpSpPr/>
        <p:nvPr/>
      </p:nvGrpSpPr>
      <p:grpSpPr>
        <a:xfrm>
          <a:off x="0" y="0"/>
          <a:ext cx="0" cy="0"/>
          <a:chOff x="0" y="0"/>
          <a:chExt cx="0" cy="0"/>
        </a:xfrm>
      </p:grpSpPr>
      <p:sp>
        <p:nvSpPr>
          <p:cNvPr id="14" name="Google Shape;14;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Century Gothic"/>
              <a:buNone/>
              <a:defRPr sz="27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15" name="Google Shape;15;p1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entury Gothic"/>
                <a:ea typeface="Century Gothic"/>
                <a:cs typeface="Century Gothic"/>
                <a:sym typeface="Century Gothic"/>
              </a:defRPr>
            </a:lvl1pPr>
            <a:lvl2pPr marL="685800" marR="0" lvl="1" indent="-285750" algn="l" rtl="0">
              <a:lnSpc>
                <a:spcPct val="90000"/>
              </a:lnSpc>
              <a:spcBef>
                <a:spcPts val="375"/>
              </a:spcBef>
              <a:spcAft>
                <a:spcPts val="0"/>
              </a:spcAft>
              <a:buClr>
                <a:srgbClr val="009AA6"/>
              </a:buClr>
              <a:buSzPts val="2400"/>
              <a:buFont typeface="Century Gothic"/>
              <a:buChar char="•"/>
              <a:defRPr sz="1800" b="0" i="0" u="none" strike="noStrike" cap="none">
                <a:solidFill>
                  <a:schemeClr val="dk1"/>
                </a:solidFill>
                <a:latin typeface="Century Gothic"/>
                <a:ea typeface="Century Gothic"/>
                <a:cs typeface="Century Gothic"/>
                <a:sym typeface="Century Gothic"/>
              </a:defRPr>
            </a:lvl2pPr>
            <a:lvl3pPr marL="1028700" marR="0" lvl="2" indent="-266700" algn="l" rtl="0">
              <a:lnSpc>
                <a:spcPct val="90000"/>
              </a:lnSpc>
              <a:spcBef>
                <a:spcPts val="375"/>
              </a:spcBef>
              <a:spcAft>
                <a:spcPts val="0"/>
              </a:spcAft>
              <a:buClr>
                <a:srgbClr val="FF6D14"/>
              </a:buClr>
              <a:buSzPts val="2000"/>
              <a:buFont typeface="Century Gothic"/>
              <a:buChar char="•"/>
              <a:defRPr sz="1500" b="0" i="0" u="none" strike="noStrike" cap="none">
                <a:solidFill>
                  <a:schemeClr val="dk1"/>
                </a:solidFill>
                <a:latin typeface="Century Gothic"/>
                <a:ea typeface="Century Gothic"/>
                <a:cs typeface="Century Gothic"/>
                <a:sym typeface="Century Gothic"/>
              </a:defRPr>
            </a:lvl3pPr>
            <a:lvl4pPr marL="1371600" marR="0" lvl="3" indent="-257175" algn="l" rtl="0">
              <a:lnSpc>
                <a:spcPct val="90000"/>
              </a:lnSpc>
              <a:spcBef>
                <a:spcPts val="375"/>
              </a:spcBef>
              <a:spcAft>
                <a:spcPts val="0"/>
              </a:spcAft>
              <a:buClr>
                <a:srgbClr val="7AB800"/>
              </a:buClr>
              <a:buSzPts val="1800"/>
              <a:buFont typeface="Century Gothic"/>
              <a:buChar char="•"/>
              <a:defRPr sz="1350" b="0" i="0" u="none" strike="noStrike" cap="none">
                <a:solidFill>
                  <a:schemeClr val="dk1"/>
                </a:solidFill>
                <a:latin typeface="Century Gothic"/>
                <a:ea typeface="Century Gothic"/>
                <a:cs typeface="Century Gothic"/>
                <a:sym typeface="Century Gothic"/>
              </a:defRPr>
            </a:lvl4pPr>
            <a:lvl5pPr marL="1714500" marR="0" lvl="4" indent="-257175" algn="l" rtl="0">
              <a:lnSpc>
                <a:spcPct val="90000"/>
              </a:lnSpc>
              <a:spcBef>
                <a:spcPts val="375"/>
              </a:spcBef>
              <a:spcAft>
                <a:spcPts val="0"/>
              </a:spcAft>
              <a:buClr>
                <a:schemeClr val="accent3"/>
              </a:buClr>
              <a:buSzPts val="1800"/>
              <a:buFont typeface="Century Gothic"/>
              <a:buChar char="•"/>
              <a:defRPr sz="1350" b="0" i="0" u="none" strike="noStrike" cap="none">
                <a:solidFill>
                  <a:schemeClr val="dk1"/>
                </a:solidFill>
                <a:latin typeface="Century Gothic"/>
                <a:ea typeface="Century Gothic"/>
                <a:cs typeface="Century Gothic"/>
                <a:sym typeface="Century Gothic"/>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16" name="Google Shape;16;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17" name="Google Shape;17;p11"/>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350">
                <a:solidFill>
                  <a:schemeClr val="dk1"/>
                </a:solidFill>
                <a:latin typeface="Century Gothic"/>
                <a:ea typeface="Century Gothic"/>
                <a:cs typeface="Century Gothic"/>
                <a:sym typeface="Century Gothic"/>
              </a:defRPr>
            </a:lvl1pPr>
            <a:lvl2pPr marL="0" marR="0" lvl="1" indent="0" algn="ctr" rtl="0">
              <a:spcBef>
                <a:spcPts val="0"/>
              </a:spcBef>
              <a:buNone/>
              <a:defRPr sz="1350">
                <a:solidFill>
                  <a:schemeClr val="dk1"/>
                </a:solidFill>
                <a:latin typeface="Century Gothic"/>
                <a:ea typeface="Century Gothic"/>
                <a:cs typeface="Century Gothic"/>
                <a:sym typeface="Century Gothic"/>
              </a:defRPr>
            </a:lvl2pPr>
            <a:lvl3pPr marL="0" marR="0" lvl="2" indent="0" algn="ctr" rtl="0">
              <a:spcBef>
                <a:spcPts val="0"/>
              </a:spcBef>
              <a:buNone/>
              <a:defRPr sz="1350">
                <a:solidFill>
                  <a:schemeClr val="dk1"/>
                </a:solidFill>
                <a:latin typeface="Century Gothic"/>
                <a:ea typeface="Century Gothic"/>
                <a:cs typeface="Century Gothic"/>
                <a:sym typeface="Century Gothic"/>
              </a:defRPr>
            </a:lvl3pPr>
            <a:lvl4pPr marL="0" marR="0" lvl="3" indent="0" algn="ctr" rtl="0">
              <a:spcBef>
                <a:spcPts val="0"/>
              </a:spcBef>
              <a:buNone/>
              <a:defRPr sz="1350">
                <a:solidFill>
                  <a:schemeClr val="dk1"/>
                </a:solidFill>
                <a:latin typeface="Century Gothic"/>
                <a:ea typeface="Century Gothic"/>
                <a:cs typeface="Century Gothic"/>
                <a:sym typeface="Century Gothic"/>
              </a:defRPr>
            </a:lvl4pPr>
            <a:lvl5pPr marL="0" marR="0" lvl="4" indent="0" algn="ctr" rtl="0">
              <a:spcBef>
                <a:spcPts val="0"/>
              </a:spcBef>
              <a:buNone/>
              <a:defRPr sz="1350">
                <a:solidFill>
                  <a:schemeClr val="dk1"/>
                </a:solidFill>
                <a:latin typeface="Century Gothic"/>
                <a:ea typeface="Century Gothic"/>
                <a:cs typeface="Century Gothic"/>
                <a:sym typeface="Century Gothic"/>
              </a:defRPr>
            </a:lvl5pPr>
            <a:lvl6pPr marL="0" marR="0" lvl="5" indent="0" algn="ctr" rtl="0">
              <a:spcBef>
                <a:spcPts val="0"/>
              </a:spcBef>
              <a:buNone/>
              <a:defRPr sz="1350">
                <a:solidFill>
                  <a:schemeClr val="dk1"/>
                </a:solidFill>
                <a:latin typeface="Century Gothic"/>
                <a:ea typeface="Century Gothic"/>
                <a:cs typeface="Century Gothic"/>
                <a:sym typeface="Century Gothic"/>
              </a:defRPr>
            </a:lvl6pPr>
            <a:lvl7pPr marL="0" marR="0" lvl="6" indent="0" algn="ctr" rtl="0">
              <a:spcBef>
                <a:spcPts val="0"/>
              </a:spcBef>
              <a:buNone/>
              <a:defRPr sz="1350">
                <a:solidFill>
                  <a:schemeClr val="dk1"/>
                </a:solidFill>
                <a:latin typeface="Century Gothic"/>
                <a:ea typeface="Century Gothic"/>
                <a:cs typeface="Century Gothic"/>
                <a:sym typeface="Century Gothic"/>
              </a:defRPr>
            </a:lvl7pPr>
            <a:lvl8pPr marL="0" marR="0" lvl="7" indent="0" algn="ctr" rtl="0">
              <a:spcBef>
                <a:spcPts val="0"/>
              </a:spcBef>
              <a:buNone/>
              <a:defRPr sz="1350">
                <a:solidFill>
                  <a:schemeClr val="dk1"/>
                </a:solidFill>
                <a:latin typeface="Century Gothic"/>
                <a:ea typeface="Century Gothic"/>
                <a:cs typeface="Century Gothic"/>
                <a:sym typeface="Century Gothic"/>
              </a:defRPr>
            </a:lvl8pPr>
            <a:lvl9pPr marL="0" marR="0" lvl="8" indent="0" algn="ctr" rtl="0">
              <a:spcBef>
                <a:spcPts val="0"/>
              </a:spcBef>
              <a:buNone/>
              <a:defRPr sz="1350">
                <a:solidFill>
                  <a:schemeClr val="dk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18" name="Google Shape;18;p11"/>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14000668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5400"/>
              <a:buFont typeface="Century Gothic"/>
              <a:buNone/>
              <a:defRPr sz="405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1" name="Google Shape;21;p1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entury Gothic"/>
                <a:ea typeface="Century Gothic"/>
                <a:cs typeface="Century Gothic"/>
                <a:sym typeface="Century Gothic"/>
              </a:defRPr>
            </a:lvl1pPr>
            <a:lvl2pPr marR="0" lvl="1" algn="ctr"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2pPr>
            <a:lvl3pPr marR="0" lvl="2" algn="ctr" rtl="0">
              <a:lnSpc>
                <a:spcPct val="90000"/>
              </a:lnSpc>
              <a:spcBef>
                <a:spcPts val="375"/>
              </a:spcBef>
              <a:spcAft>
                <a:spcPts val="0"/>
              </a:spcAft>
              <a:buClr>
                <a:schemeClr val="dk1"/>
              </a:buClr>
              <a:buSzPts val="1800"/>
              <a:buFont typeface="Arial"/>
              <a:buNone/>
              <a:defRPr sz="1350" b="0" i="0" u="none" strike="noStrike" cap="none">
                <a:solidFill>
                  <a:schemeClr val="dk1"/>
                </a:solidFill>
                <a:latin typeface="Century Gothic"/>
                <a:ea typeface="Century Gothic"/>
                <a:cs typeface="Century Gothic"/>
                <a:sym typeface="Century Gothic"/>
              </a:defRPr>
            </a:lvl3pPr>
            <a:lvl4pPr marR="0" lvl="3"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4pPr>
            <a:lvl5pPr marR="0" lvl="4"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9pPr>
          </a:lstStyle>
          <a:p>
            <a:r>
              <a:rPr lang="en-US"/>
              <a:t>Click to edit Master subtitle style</a:t>
            </a:r>
            <a:endParaRPr/>
          </a:p>
        </p:txBody>
      </p:sp>
      <p:sp>
        <p:nvSpPr>
          <p:cNvPr id="22" name="Google Shape;22;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23" name="Google Shape;23;p12"/>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1"/>
                </a:solidFill>
                <a:latin typeface="Century Gothic"/>
                <a:ea typeface="Century Gothic"/>
                <a:cs typeface="Century Gothic"/>
                <a:sym typeface="Century Gothic"/>
              </a:defRPr>
            </a:lvl1pPr>
            <a:lvl2pPr marL="0" marR="0" lvl="1" indent="0" algn="l" rtl="0">
              <a:spcBef>
                <a:spcPts val="0"/>
              </a:spcBef>
              <a:buNone/>
              <a:defRPr sz="1350">
                <a:solidFill>
                  <a:schemeClr val="lt1"/>
                </a:solidFill>
                <a:latin typeface="Century Gothic"/>
                <a:ea typeface="Century Gothic"/>
                <a:cs typeface="Century Gothic"/>
                <a:sym typeface="Century Gothic"/>
              </a:defRPr>
            </a:lvl2pPr>
            <a:lvl3pPr marL="0" marR="0" lvl="2" indent="0" algn="l" rtl="0">
              <a:spcBef>
                <a:spcPts val="0"/>
              </a:spcBef>
              <a:buNone/>
              <a:defRPr sz="1350">
                <a:solidFill>
                  <a:schemeClr val="lt1"/>
                </a:solidFill>
                <a:latin typeface="Century Gothic"/>
                <a:ea typeface="Century Gothic"/>
                <a:cs typeface="Century Gothic"/>
                <a:sym typeface="Century Gothic"/>
              </a:defRPr>
            </a:lvl3pPr>
            <a:lvl4pPr marL="0" marR="0" lvl="3" indent="0" algn="l" rtl="0">
              <a:spcBef>
                <a:spcPts val="0"/>
              </a:spcBef>
              <a:buNone/>
              <a:defRPr sz="1350">
                <a:solidFill>
                  <a:schemeClr val="lt1"/>
                </a:solidFill>
                <a:latin typeface="Century Gothic"/>
                <a:ea typeface="Century Gothic"/>
                <a:cs typeface="Century Gothic"/>
                <a:sym typeface="Century Gothic"/>
              </a:defRPr>
            </a:lvl4pPr>
            <a:lvl5pPr marL="0" marR="0" lvl="4" indent="0" algn="l" rtl="0">
              <a:spcBef>
                <a:spcPts val="0"/>
              </a:spcBef>
              <a:buNone/>
              <a:defRPr sz="1350">
                <a:solidFill>
                  <a:schemeClr val="lt1"/>
                </a:solidFill>
                <a:latin typeface="Century Gothic"/>
                <a:ea typeface="Century Gothic"/>
                <a:cs typeface="Century Gothic"/>
                <a:sym typeface="Century Gothic"/>
              </a:defRPr>
            </a:lvl5pPr>
            <a:lvl6pPr marL="0" marR="0" lvl="5" indent="0" algn="l" rtl="0">
              <a:spcBef>
                <a:spcPts val="0"/>
              </a:spcBef>
              <a:buNone/>
              <a:defRPr sz="1350">
                <a:solidFill>
                  <a:schemeClr val="lt1"/>
                </a:solidFill>
                <a:latin typeface="Century Gothic"/>
                <a:ea typeface="Century Gothic"/>
                <a:cs typeface="Century Gothic"/>
                <a:sym typeface="Century Gothic"/>
              </a:defRPr>
            </a:lvl6pPr>
            <a:lvl7pPr marL="0" marR="0" lvl="6" indent="0" algn="l" rtl="0">
              <a:spcBef>
                <a:spcPts val="0"/>
              </a:spcBef>
              <a:buNone/>
              <a:defRPr sz="1350">
                <a:solidFill>
                  <a:schemeClr val="lt1"/>
                </a:solidFill>
                <a:latin typeface="Century Gothic"/>
                <a:ea typeface="Century Gothic"/>
                <a:cs typeface="Century Gothic"/>
                <a:sym typeface="Century Gothic"/>
              </a:defRPr>
            </a:lvl7pPr>
            <a:lvl8pPr marL="0" marR="0" lvl="7" indent="0" algn="l" rtl="0">
              <a:spcBef>
                <a:spcPts val="0"/>
              </a:spcBef>
              <a:buNone/>
              <a:defRPr sz="1350">
                <a:solidFill>
                  <a:schemeClr val="lt1"/>
                </a:solidFill>
                <a:latin typeface="Century Gothic"/>
                <a:ea typeface="Century Gothic"/>
                <a:cs typeface="Century Gothic"/>
                <a:sym typeface="Century Gothic"/>
              </a:defRPr>
            </a:lvl8pPr>
            <a:lvl9pPr marL="0" marR="0" lvl="8" indent="0" algn="l" rtl="0">
              <a:spcBef>
                <a:spcPts val="0"/>
              </a:spcBef>
              <a:buNone/>
              <a:defRPr sz="1350">
                <a:solidFill>
                  <a:schemeClr val="lt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24" name="Google Shape;24;p12"/>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141864340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entury Gothic"/>
              <a:buNone/>
              <a:defRPr sz="45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27" name="Google Shape;27;p13"/>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rgbClr val="888888"/>
              </a:buClr>
              <a:buSzPts val="2400"/>
              <a:buFont typeface="Arial"/>
              <a:buNone/>
              <a:defRPr sz="1800" b="0" i="0" u="none" strike="noStrike" cap="none">
                <a:solidFill>
                  <a:srgbClr val="888888"/>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rgbClr val="888888"/>
              </a:buClr>
              <a:buSzPts val="2000"/>
              <a:buFont typeface="Arial"/>
              <a:buNone/>
              <a:defRPr sz="1500" b="0" i="0" u="none" strike="noStrike" cap="none">
                <a:solidFill>
                  <a:srgbClr val="888888"/>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rgbClr val="888888"/>
              </a:buClr>
              <a:buSzPts val="1800"/>
              <a:buFont typeface="Arial"/>
              <a:buNone/>
              <a:defRPr sz="1350" b="0" i="0" u="none" strike="noStrike" cap="none">
                <a:solidFill>
                  <a:srgbClr val="888888"/>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rgbClr val="888888"/>
              </a:buClr>
              <a:buSzPts val="1600"/>
              <a:buFont typeface="Arial"/>
              <a:buNone/>
              <a:defRPr sz="1200" b="0" i="0" u="none" strike="noStrike" cap="none">
                <a:solidFill>
                  <a:srgbClr val="888888"/>
                </a:solidFill>
                <a:latin typeface="Century Gothic"/>
                <a:ea typeface="Century Gothic"/>
                <a:cs typeface="Century Gothic"/>
                <a:sym typeface="Century Gothic"/>
              </a:defRPr>
            </a:lvl9pPr>
          </a:lstStyle>
          <a:p>
            <a:pPr lvl="0"/>
            <a:r>
              <a:rPr lang="en-US"/>
              <a:t>Edit Master text styles</a:t>
            </a:r>
          </a:p>
        </p:txBody>
      </p:sp>
      <p:sp>
        <p:nvSpPr>
          <p:cNvPr id="28" name="Google Shape;28;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29" name="Google Shape;29;p13"/>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1"/>
                </a:solidFill>
                <a:latin typeface="Century Gothic"/>
                <a:ea typeface="Century Gothic"/>
                <a:cs typeface="Century Gothic"/>
                <a:sym typeface="Century Gothic"/>
              </a:defRPr>
            </a:lvl1pPr>
            <a:lvl2pPr marL="0" marR="0" lvl="1" indent="0" algn="l" rtl="0">
              <a:spcBef>
                <a:spcPts val="0"/>
              </a:spcBef>
              <a:buNone/>
              <a:defRPr sz="1350">
                <a:solidFill>
                  <a:schemeClr val="lt1"/>
                </a:solidFill>
                <a:latin typeface="Century Gothic"/>
                <a:ea typeface="Century Gothic"/>
                <a:cs typeface="Century Gothic"/>
                <a:sym typeface="Century Gothic"/>
              </a:defRPr>
            </a:lvl2pPr>
            <a:lvl3pPr marL="0" marR="0" lvl="2" indent="0" algn="l" rtl="0">
              <a:spcBef>
                <a:spcPts val="0"/>
              </a:spcBef>
              <a:buNone/>
              <a:defRPr sz="1350">
                <a:solidFill>
                  <a:schemeClr val="lt1"/>
                </a:solidFill>
                <a:latin typeface="Century Gothic"/>
                <a:ea typeface="Century Gothic"/>
                <a:cs typeface="Century Gothic"/>
                <a:sym typeface="Century Gothic"/>
              </a:defRPr>
            </a:lvl3pPr>
            <a:lvl4pPr marL="0" marR="0" lvl="3" indent="0" algn="l" rtl="0">
              <a:spcBef>
                <a:spcPts val="0"/>
              </a:spcBef>
              <a:buNone/>
              <a:defRPr sz="1350">
                <a:solidFill>
                  <a:schemeClr val="lt1"/>
                </a:solidFill>
                <a:latin typeface="Century Gothic"/>
                <a:ea typeface="Century Gothic"/>
                <a:cs typeface="Century Gothic"/>
                <a:sym typeface="Century Gothic"/>
              </a:defRPr>
            </a:lvl4pPr>
            <a:lvl5pPr marL="0" marR="0" lvl="4" indent="0" algn="l" rtl="0">
              <a:spcBef>
                <a:spcPts val="0"/>
              </a:spcBef>
              <a:buNone/>
              <a:defRPr sz="1350">
                <a:solidFill>
                  <a:schemeClr val="lt1"/>
                </a:solidFill>
                <a:latin typeface="Century Gothic"/>
                <a:ea typeface="Century Gothic"/>
                <a:cs typeface="Century Gothic"/>
                <a:sym typeface="Century Gothic"/>
              </a:defRPr>
            </a:lvl5pPr>
            <a:lvl6pPr marL="0" marR="0" lvl="5" indent="0" algn="l" rtl="0">
              <a:spcBef>
                <a:spcPts val="0"/>
              </a:spcBef>
              <a:buNone/>
              <a:defRPr sz="1350">
                <a:solidFill>
                  <a:schemeClr val="lt1"/>
                </a:solidFill>
                <a:latin typeface="Century Gothic"/>
                <a:ea typeface="Century Gothic"/>
                <a:cs typeface="Century Gothic"/>
                <a:sym typeface="Century Gothic"/>
              </a:defRPr>
            </a:lvl6pPr>
            <a:lvl7pPr marL="0" marR="0" lvl="6" indent="0" algn="l" rtl="0">
              <a:spcBef>
                <a:spcPts val="0"/>
              </a:spcBef>
              <a:buNone/>
              <a:defRPr sz="1350">
                <a:solidFill>
                  <a:schemeClr val="lt1"/>
                </a:solidFill>
                <a:latin typeface="Century Gothic"/>
                <a:ea typeface="Century Gothic"/>
                <a:cs typeface="Century Gothic"/>
                <a:sym typeface="Century Gothic"/>
              </a:defRPr>
            </a:lvl7pPr>
            <a:lvl8pPr marL="0" marR="0" lvl="7" indent="0" algn="l" rtl="0">
              <a:spcBef>
                <a:spcPts val="0"/>
              </a:spcBef>
              <a:buNone/>
              <a:defRPr sz="1350">
                <a:solidFill>
                  <a:schemeClr val="lt1"/>
                </a:solidFill>
                <a:latin typeface="Century Gothic"/>
                <a:ea typeface="Century Gothic"/>
                <a:cs typeface="Century Gothic"/>
                <a:sym typeface="Century Gothic"/>
              </a:defRPr>
            </a:lvl8pPr>
            <a:lvl9pPr marL="0" marR="0" lvl="8" indent="0" algn="l" rtl="0">
              <a:spcBef>
                <a:spcPts val="0"/>
              </a:spcBef>
              <a:buNone/>
              <a:defRPr sz="1350">
                <a:solidFill>
                  <a:schemeClr val="lt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30" name="Google Shape;30;p13"/>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220511359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entury Gothic"/>
              <a:buNone/>
              <a:defRPr sz="33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33" name="Google Shape;33;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34" name="Google Shape;34;p14"/>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1"/>
                </a:solidFill>
                <a:latin typeface="Century Gothic"/>
                <a:ea typeface="Century Gothic"/>
                <a:cs typeface="Century Gothic"/>
                <a:sym typeface="Century Gothic"/>
              </a:defRPr>
            </a:lvl1pPr>
            <a:lvl2pPr marL="0" marR="0" lvl="1" indent="0" algn="l" rtl="0">
              <a:spcBef>
                <a:spcPts val="0"/>
              </a:spcBef>
              <a:buNone/>
              <a:defRPr sz="1350">
                <a:solidFill>
                  <a:schemeClr val="lt1"/>
                </a:solidFill>
                <a:latin typeface="Century Gothic"/>
                <a:ea typeface="Century Gothic"/>
                <a:cs typeface="Century Gothic"/>
                <a:sym typeface="Century Gothic"/>
              </a:defRPr>
            </a:lvl2pPr>
            <a:lvl3pPr marL="0" marR="0" lvl="2" indent="0" algn="l" rtl="0">
              <a:spcBef>
                <a:spcPts val="0"/>
              </a:spcBef>
              <a:buNone/>
              <a:defRPr sz="1350">
                <a:solidFill>
                  <a:schemeClr val="lt1"/>
                </a:solidFill>
                <a:latin typeface="Century Gothic"/>
                <a:ea typeface="Century Gothic"/>
                <a:cs typeface="Century Gothic"/>
                <a:sym typeface="Century Gothic"/>
              </a:defRPr>
            </a:lvl3pPr>
            <a:lvl4pPr marL="0" marR="0" lvl="3" indent="0" algn="l" rtl="0">
              <a:spcBef>
                <a:spcPts val="0"/>
              </a:spcBef>
              <a:buNone/>
              <a:defRPr sz="1350">
                <a:solidFill>
                  <a:schemeClr val="lt1"/>
                </a:solidFill>
                <a:latin typeface="Century Gothic"/>
                <a:ea typeface="Century Gothic"/>
                <a:cs typeface="Century Gothic"/>
                <a:sym typeface="Century Gothic"/>
              </a:defRPr>
            </a:lvl4pPr>
            <a:lvl5pPr marL="0" marR="0" lvl="4" indent="0" algn="l" rtl="0">
              <a:spcBef>
                <a:spcPts val="0"/>
              </a:spcBef>
              <a:buNone/>
              <a:defRPr sz="1350">
                <a:solidFill>
                  <a:schemeClr val="lt1"/>
                </a:solidFill>
                <a:latin typeface="Century Gothic"/>
                <a:ea typeface="Century Gothic"/>
                <a:cs typeface="Century Gothic"/>
                <a:sym typeface="Century Gothic"/>
              </a:defRPr>
            </a:lvl5pPr>
            <a:lvl6pPr marL="0" marR="0" lvl="5" indent="0" algn="l" rtl="0">
              <a:spcBef>
                <a:spcPts val="0"/>
              </a:spcBef>
              <a:buNone/>
              <a:defRPr sz="1350">
                <a:solidFill>
                  <a:schemeClr val="lt1"/>
                </a:solidFill>
                <a:latin typeface="Century Gothic"/>
                <a:ea typeface="Century Gothic"/>
                <a:cs typeface="Century Gothic"/>
                <a:sym typeface="Century Gothic"/>
              </a:defRPr>
            </a:lvl6pPr>
            <a:lvl7pPr marL="0" marR="0" lvl="6" indent="0" algn="l" rtl="0">
              <a:spcBef>
                <a:spcPts val="0"/>
              </a:spcBef>
              <a:buNone/>
              <a:defRPr sz="1350">
                <a:solidFill>
                  <a:schemeClr val="lt1"/>
                </a:solidFill>
                <a:latin typeface="Century Gothic"/>
                <a:ea typeface="Century Gothic"/>
                <a:cs typeface="Century Gothic"/>
                <a:sym typeface="Century Gothic"/>
              </a:defRPr>
            </a:lvl7pPr>
            <a:lvl8pPr marL="0" marR="0" lvl="7" indent="0" algn="l" rtl="0">
              <a:spcBef>
                <a:spcPts val="0"/>
              </a:spcBef>
              <a:buNone/>
              <a:defRPr sz="1350">
                <a:solidFill>
                  <a:schemeClr val="lt1"/>
                </a:solidFill>
                <a:latin typeface="Century Gothic"/>
                <a:ea typeface="Century Gothic"/>
                <a:cs typeface="Century Gothic"/>
                <a:sym typeface="Century Gothic"/>
              </a:defRPr>
            </a:lvl8pPr>
            <a:lvl9pPr marL="0" marR="0" lvl="8" indent="0" algn="l" rtl="0">
              <a:spcBef>
                <a:spcPts val="0"/>
              </a:spcBef>
              <a:buNone/>
              <a:defRPr sz="1350">
                <a:solidFill>
                  <a:schemeClr val="lt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35" name="Google Shape;35;p14"/>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4198280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38" name="Google Shape;38;p15"/>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1"/>
                </a:solidFill>
                <a:latin typeface="Century Gothic"/>
                <a:ea typeface="Century Gothic"/>
                <a:cs typeface="Century Gothic"/>
                <a:sym typeface="Century Gothic"/>
              </a:defRPr>
            </a:lvl1pPr>
            <a:lvl2pPr marL="0" marR="0" lvl="1" indent="0" algn="l" rtl="0">
              <a:spcBef>
                <a:spcPts val="0"/>
              </a:spcBef>
              <a:buNone/>
              <a:defRPr sz="1350">
                <a:solidFill>
                  <a:schemeClr val="lt1"/>
                </a:solidFill>
                <a:latin typeface="Century Gothic"/>
                <a:ea typeface="Century Gothic"/>
                <a:cs typeface="Century Gothic"/>
                <a:sym typeface="Century Gothic"/>
              </a:defRPr>
            </a:lvl2pPr>
            <a:lvl3pPr marL="0" marR="0" lvl="2" indent="0" algn="l" rtl="0">
              <a:spcBef>
                <a:spcPts val="0"/>
              </a:spcBef>
              <a:buNone/>
              <a:defRPr sz="1350">
                <a:solidFill>
                  <a:schemeClr val="lt1"/>
                </a:solidFill>
                <a:latin typeface="Century Gothic"/>
                <a:ea typeface="Century Gothic"/>
                <a:cs typeface="Century Gothic"/>
                <a:sym typeface="Century Gothic"/>
              </a:defRPr>
            </a:lvl3pPr>
            <a:lvl4pPr marL="0" marR="0" lvl="3" indent="0" algn="l" rtl="0">
              <a:spcBef>
                <a:spcPts val="0"/>
              </a:spcBef>
              <a:buNone/>
              <a:defRPr sz="1350">
                <a:solidFill>
                  <a:schemeClr val="lt1"/>
                </a:solidFill>
                <a:latin typeface="Century Gothic"/>
                <a:ea typeface="Century Gothic"/>
                <a:cs typeface="Century Gothic"/>
                <a:sym typeface="Century Gothic"/>
              </a:defRPr>
            </a:lvl4pPr>
            <a:lvl5pPr marL="0" marR="0" lvl="4" indent="0" algn="l" rtl="0">
              <a:spcBef>
                <a:spcPts val="0"/>
              </a:spcBef>
              <a:buNone/>
              <a:defRPr sz="1350">
                <a:solidFill>
                  <a:schemeClr val="lt1"/>
                </a:solidFill>
                <a:latin typeface="Century Gothic"/>
                <a:ea typeface="Century Gothic"/>
                <a:cs typeface="Century Gothic"/>
                <a:sym typeface="Century Gothic"/>
              </a:defRPr>
            </a:lvl5pPr>
            <a:lvl6pPr marL="0" marR="0" lvl="5" indent="0" algn="l" rtl="0">
              <a:spcBef>
                <a:spcPts val="0"/>
              </a:spcBef>
              <a:buNone/>
              <a:defRPr sz="1350">
                <a:solidFill>
                  <a:schemeClr val="lt1"/>
                </a:solidFill>
                <a:latin typeface="Century Gothic"/>
                <a:ea typeface="Century Gothic"/>
                <a:cs typeface="Century Gothic"/>
                <a:sym typeface="Century Gothic"/>
              </a:defRPr>
            </a:lvl6pPr>
            <a:lvl7pPr marL="0" marR="0" lvl="6" indent="0" algn="l" rtl="0">
              <a:spcBef>
                <a:spcPts val="0"/>
              </a:spcBef>
              <a:buNone/>
              <a:defRPr sz="1350">
                <a:solidFill>
                  <a:schemeClr val="lt1"/>
                </a:solidFill>
                <a:latin typeface="Century Gothic"/>
                <a:ea typeface="Century Gothic"/>
                <a:cs typeface="Century Gothic"/>
                <a:sym typeface="Century Gothic"/>
              </a:defRPr>
            </a:lvl7pPr>
            <a:lvl8pPr marL="0" marR="0" lvl="7" indent="0" algn="l" rtl="0">
              <a:spcBef>
                <a:spcPts val="0"/>
              </a:spcBef>
              <a:buNone/>
              <a:defRPr sz="1350">
                <a:solidFill>
                  <a:schemeClr val="lt1"/>
                </a:solidFill>
                <a:latin typeface="Century Gothic"/>
                <a:ea typeface="Century Gothic"/>
                <a:cs typeface="Century Gothic"/>
                <a:sym typeface="Century Gothic"/>
              </a:defRPr>
            </a:lvl8pPr>
            <a:lvl9pPr marL="0" marR="0" lvl="8" indent="0" algn="l" rtl="0">
              <a:spcBef>
                <a:spcPts val="0"/>
              </a:spcBef>
              <a:buNone/>
              <a:defRPr sz="1350">
                <a:solidFill>
                  <a:schemeClr val="lt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39" name="Google Shape;39;p15"/>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146579574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630239" y="342900"/>
            <a:ext cx="2949575" cy="12001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entury Gothic"/>
              <a:buNone/>
              <a:defRPr sz="2400" b="0"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r>
              <a:rPr lang="en-US"/>
              <a:t>Click to edit Master title style</a:t>
            </a:r>
            <a:endParaRPr/>
          </a:p>
        </p:txBody>
      </p:sp>
      <p:sp>
        <p:nvSpPr>
          <p:cNvPr id="42" name="Google Shape;42;p16"/>
          <p:cNvSpPr>
            <a:spLocks noGrp="1"/>
          </p:cNvSpPr>
          <p:nvPr>
            <p:ph type="pic" idx="2"/>
          </p:nvPr>
        </p:nvSpPr>
        <p:spPr>
          <a:xfrm>
            <a:off x="3887788"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entury Gothic"/>
                <a:ea typeface="Century Gothic"/>
                <a:cs typeface="Century Gothic"/>
                <a:sym typeface="Century Gothic"/>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entury Gothic"/>
                <a:ea typeface="Century Gothic"/>
                <a:cs typeface="Century Gothic"/>
                <a:sym typeface="Century Gothic"/>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entury Gothic"/>
                <a:ea typeface="Century Gothic"/>
                <a:cs typeface="Century Gothic"/>
                <a:sym typeface="Century Gothic"/>
              </a:defRPr>
            </a:lvl9pPr>
          </a:lstStyle>
          <a:p>
            <a:r>
              <a:rPr lang="en-US"/>
              <a:t>Click icon to add picture</a:t>
            </a:r>
            <a:endParaRPr/>
          </a:p>
        </p:txBody>
      </p:sp>
      <p:sp>
        <p:nvSpPr>
          <p:cNvPr id="43" name="Google Shape;43;p16"/>
          <p:cNvSpPr txBox="1">
            <a:spLocks noGrp="1"/>
          </p:cNvSpPr>
          <p:nvPr>
            <p:ph type="body" idx="1"/>
          </p:nvPr>
        </p:nvSpPr>
        <p:spPr>
          <a:xfrm>
            <a:off x="630239" y="1543050"/>
            <a:ext cx="2949575" cy="2858691"/>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1600"/>
              <a:buFont typeface="Arial"/>
              <a:buNone/>
              <a:defRPr sz="1200" b="0" i="0" u="none" strike="noStrike" cap="none">
                <a:solidFill>
                  <a:schemeClr val="dk1"/>
                </a:solidFill>
                <a:latin typeface="Century Gothic"/>
                <a:ea typeface="Century Gothic"/>
                <a:cs typeface="Century Gothic"/>
                <a:sym typeface="Century Gothic"/>
              </a:defRPr>
            </a:lvl1pPr>
            <a:lvl2pPr marL="685800" marR="0" lvl="1" indent="-171450" algn="l" rtl="0">
              <a:lnSpc>
                <a:spcPct val="90000"/>
              </a:lnSpc>
              <a:spcBef>
                <a:spcPts val="375"/>
              </a:spcBef>
              <a:spcAft>
                <a:spcPts val="0"/>
              </a:spcAft>
              <a:buClr>
                <a:schemeClr val="dk1"/>
              </a:buClr>
              <a:buSzPts val="1400"/>
              <a:buFont typeface="Arial"/>
              <a:buNone/>
              <a:defRPr sz="1050" b="0" i="0" u="none" strike="noStrike" cap="none">
                <a:solidFill>
                  <a:schemeClr val="dk1"/>
                </a:solidFill>
                <a:latin typeface="Century Gothic"/>
                <a:ea typeface="Century Gothic"/>
                <a:cs typeface="Century Gothic"/>
                <a:sym typeface="Century Gothic"/>
              </a:defRPr>
            </a:lvl2pPr>
            <a:lvl3pPr marL="1028700" marR="0" lvl="2" indent="-171450" algn="l" rtl="0">
              <a:lnSpc>
                <a:spcPct val="90000"/>
              </a:lnSpc>
              <a:spcBef>
                <a:spcPts val="375"/>
              </a:spcBef>
              <a:spcAft>
                <a:spcPts val="0"/>
              </a:spcAft>
              <a:buClr>
                <a:schemeClr val="dk1"/>
              </a:buClr>
              <a:buSzPts val="1200"/>
              <a:buFont typeface="Arial"/>
              <a:buNone/>
              <a:defRPr sz="900" b="0" i="0" u="none" strike="noStrike" cap="none">
                <a:solidFill>
                  <a:schemeClr val="dk1"/>
                </a:solidFill>
                <a:latin typeface="Century Gothic"/>
                <a:ea typeface="Century Gothic"/>
                <a:cs typeface="Century Gothic"/>
                <a:sym typeface="Century Gothic"/>
              </a:defRPr>
            </a:lvl3pPr>
            <a:lvl4pPr marL="1371600" marR="0" lvl="3"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4pPr>
            <a:lvl5pPr marL="1714500" marR="0" lvl="4"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5pPr>
            <a:lvl6pPr marL="2057400" marR="0" lvl="5"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6pPr>
            <a:lvl7pPr marL="2400300" marR="0" lvl="6"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7pPr>
            <a:lvl8pPr marL="2743200" marR="0" lvl="7"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8pPr>
            <a:lvl9pPr marL="3086100" marR="0" lvl="8" indent="-171450" algn="l" rtl="0">
              <a:lnSpc>
                <a:spcPct val="90000"/>
              </a:lnSpc>
              <a:spcBef>
                <a:spcPts val="375"/>
              </a:spcBef>
              <a:spcAft>
                <a:spcPts val="0"/>
              </a:spcAft>
              <a:buClr>
                <a:schemeClr val="dk1"/>
              </a:buClr>
              <a:buSzPts val="1000"/>
              <a:buFont typeface="Arial"/>
              <a:buNone/>
              <a:defRPr sz="750" b="0" i="0" u="none" strike="noStrike" cap="none">
                <a:solidFill>
                  <a:schemeClr val="dk1"/>
                </a:solidFill>
                <a:latin typeface="Century Gothic"/>
                <a:ea typeface="Century Gothic"/>
                <a:cs typeface="Century Gothic"/>
                <a:sym typeface="Century Gothic"/>
              </a:defRPr>
            </a:lvl9pPr>
          </a:lstStyle>
          <a:p>
            <a:pPr lvl="0"/>
            <a:r>
              <a:rPr lang="en-US"/>
              <a:t>Edit Master text styles</a:t>
            </a:r>
          </a:p>
        </p:txBody>
      </p:sp>
      <p:sp>
        <p:nvSpPr>
          <p:cNvPr id="44" name="Google Shape;44;p1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35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350" b="0" i="0" u="none" strike="noStrike" cap="none">
                <a:solidFill>
                  <a:schemeClr val="dk1"/>
                </a:solidFill>
                <a:latin typeface="Century Gothic"/>
                <a:ea typeface="Century Gothic"/>
                <a:cs typeface="Century Gothic"/>
                <a:sym typeface="Century Gothic"/>
              </a:defRPr>
            </a:lvl9pPr>
          </a:lstStyle>
          <a:p>
            <a:fld id="{79E8AA70-0307-4038-9BA6-901162214B05}" type="datetime1">
              <a:rPr lang="en-US" smtClean="0"/>
              <a:t>3/10/2025</a:t>
            </a:fld>
            <a:endParaRPr lang="en-US" dirty="0"/>
          </a:p>
        </p:txBody>
      </p:sp>
      <p:sp>
        <p:nvSpPr>
          <p:cNvPr id="45" name="Google Shape;45;p16"/>
          <p:cNvSpPr txBox="1">
            <a:spLocks noGrp="1"/>
          </p:cNvSpPr>
          <p:nvPr>
            <p:ph type="sldNum" idx="12"/>
          </p:nvPr>
        </p:nvSpPr>
        <p:spPr>
          <a:xfrm>
            <a:off x="3608218" y="4780533"/>
            <a:ext cx="2057400" cy="27384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350">
                <a:solidFill>
                  <a:schemeClr val="lt1"/>
                </a:solidFill>
                <a:latin typeface="Century Gothic"/>
                <a:ea typeface="Century Gothic"/>
                <a:cs typeface="Century Gothic"/>
                <a:sym typeface="Century Gothic"/>
              </a:defRPr>
            </a:lvl1pPr>
            <a:lvl2pPr marL="0" marR="0" lvl="1" indent="0" algn="l" rtl="0">
              <a:spcBef>
                <a:spcPts val="0"/>
              </a:spcBef>
              <a:buNone/>
              <a:defRPr sz="1350">
                <a:solidFill>
                  <a:schemeClr val="lt1"/>
                </a:solidFill>
                <a:latin typeface="Century Gothic"/>
                <a:ea typeface="Century Gothic"/>
                <a:cs typeface="Century Gothic"/>
                <a:sym typeface="Century Gothic"/>
              </a:defRPr>
            </a:lvl2pPr>
            <a:lvl3pPr marL="0" marR="0" lvl="2" indent="0" algn="l" rtl="0">
              <a:spcBef>
                <a:spcPts val="0"/>
              </a:spcBef>
              <a:buNone/>
              <a:defRPr sz="1350">
                <a:solidFill>
                  <a:schemeClr val="lt1"/>
                </a:solidFill>
                <a:latin typeface="Century Gothic"/>
                <a:ea typeface="Century Gothic"/>
                <a:cs typeface="Century Gothic"/>
                <a:sym typeface="Century Gothic"/>
              </a:defRPr>
            </a:lvl3pPr>
            <a:lvl4pPr marL="0" marR="0" lvl="3" indent="0" algn="l" rtl="0">
              <a:spcBef>
                <a:spcPts val="0"/>
              </a:spcBef>
              <a:buNone/>
              <a:defRPr sz="1350">
                <a:solidFill>
                  <a:schemeClr val="lt1"/>
                </a:solidFill>
                <a:latin typeface="Century Gothic"/>
                <a:ea typeface="Century Gothic"/>
                <a:cs typeface="Century Gothic"/>
                <a:sym typeface="Century Gothic"/>
              </a:defRPr>
            </a:lvl4pPr>
            <a:lvl5pPr marL="0" marR="0" lvl="4" indent="0" algn="l" rtl="0">
              <a:spcBef>
                <a:spcPts val="0"/>
              </a:spcBef>
              <a:buNone/>
              <a:defRPr sz="1350">
                <a:solidFill>
                  <a:schemeClr val="lt1"/>
                </a:solidFill>
                <a:latin typeface="Century Gothic"/>
                <a:ea typeface="Century Gothic"/>
                <a:cs typeface="Century Gothic"/>
                <a:sym typeface="Century Gothic"/>
              </a:defRPr>
            </a:lvl5pPr>
            <a:lvl6pPr marL="0" marR="0" lvl="5" indent="0" algn="l" rtl="0">
              <a:spcBef>
                <a:spcPts val="0"/>
              </a:spcBef>
              <a:buNone/>
              <a:defRPr sz="1350">
                <a:solidFill>
                  <a:schemeClr val="lt1"/>
                </a:solidFill>
                <a:latin typeface="Century Gothic"/>
                <a:ea typeface="Century Gothic"/>
                <a:cs typeface="Century Gothic"/>
                <a:sym typeface="Century Gothic"/>
              </a:defRPr>
            </a:lvl6pPr>
            <a:lvl7pPr marL="0" marR="0" lvl="6" indent="0" algn="l" rtl="0">
              <a:spcBef>
                <a:spcPts val="0"/>
              </a:spcBef>
              <a:buNone/>
              <a:defRPr sz="1350">
                <a:solidFill>
                  <a:schemeClr val="lt1"/>
                </a:solidFill>
                <a:latin typeface="Century Gothic"/>
                <a:ea typeface="Century Gothic"/>
                <a:cs typeface="Century Gothic"/>
                <a:sym typeface="Century Gothic"/>
              </a:defRPr>
            </a:lvl7pPr>
            <a:lvl8pPr marL="0" marR="0" lvl="7" indent="0" algn="l" rtl="0">
              <a:spcBef>
                <a:spcPts val="0"/>
              </a:spcBef>
              <a:buNone/>
              <a:defRPr sz="1350">
                <a:solidFill>
                  <a:schemeClr val="lt1"/>
                </a:solidFill>
                <a:latin typeface="Century Gothic"/>
                <a:ea typeface="Century Gothic"/>
                <a:cs typeface="Century Gothic"/>
                <a:sym typeface="Century Gothic"/>
              </a:defRPr>
            </a:lvl8pPr>
            <a:lvl9pPr marL="0" marR="0" lvl="8" indent="0" algn="l" rtl="0">
              <a:spcBef>
                <a:spcPts val="0"/>
              </a:spcBef>
              <a:buNone/>
              <a:defRPr sz="1350">
                <a:solidFill>
                  <a:schemeClr val="lt1"/>
                </a:solidFill>
                <a:latin typeface="Century Gothic"/>
                <a:ea typeface="Century Gothic"/>
                <a:cs typeface="Century Gothic"/>
                <a:sym typeface="Century Gothic"/>
              </a:defRPr>
            </a:lvl9pPr>
          </a:lstStyle>
          <a:p>
            <a:fld id="{17F26FFE-9D72-4278-92EC-6D3E0B207F60}" type="slidenum">
              <a:rPr lang="en-US" smtClean="0"/>
              <a:pPr/>
              <a:t>‹#›</a:t>
            </a:fld>
            <a:endParaRPr lang="en-US" dirty="0"/>
          </a:p>
        </p:txBody>
      </p:sp>
      <p:pic>
        <p:nvPicPr>
          <p:cNvPr id="46" name="Google Shape;46;p16"/>
          <p:cNvPicPr preferRelativeResize="0"/>
          <p:nvPr/>
        </p:nvPicPr>
        <p:blipFill rotWithShape="1">
          <a:blip r:embed="rId2">
            <a:alphaModFix/>
          </a:blip>
          <a:srcRect/>
          <a:stretch/>
        </p:blipFill>
        <p:spPr>
          <a:xfrm>
            <a:off x="6983660" y="3899905"/>
            <a:ext cx="1939508" cy="1132023"/>
          </a:xfrm>
          <a:prstGeom prst="rect">
            <a:avLst/>
          </a:prstGeom>
          <a:noFill/>
          <a:ln>
            <a:noFill/>
          </a:ln>
        </p:spPr>
      </p:pic>
    </p:spTree>
    <p:extLst>
      <p:ext uri="{BB962C8B-B14F-4D97-AF65-F5344CB8AC3E}">
        <p14:creationId xmlns:p14="http://schemas.microsoft.com/office/powerpoint/2010/main" val="10721187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000000"/>
              </a:buClr>
              <a:buSzPts val="1800"/>
              <a:buChar char="➔"/>
              <a:defRPr>
                <a:solidFill>
                  <a:srgbClr val="000000"/>
                </a:solidFill>
              </a:defRPr>
            </a:lvl1pPr>
            <a:lvl2pPr marL="914400" lvl="1" indent="-317500" algn="l">
              <a:lnSpc>
                <a:spcPct val="115000"/>
              </a:lnSpc>
              <a:spcBef>
                <a:spcPts val="1600"/>
              </a:spcBef>
              <a:spcAft>
                <a:spcPts val="0"/>
              </a:spcAft>
              <a:buClr>
                <a:srgbClr val="000000"/>
              </a:buClr>
              <a:buSzPts val="1400"/>
              <a:buChar char="◆"/>
              <a:defRPr>
                <a:solidFill>
                  <a:srgbClr val="000000"/>
                </a:solidFill>
              </a:defRPr>
            </a:lvl2pPr>
            <a:lvl3pPr marL="1371600" lvl="2" indent="-317500" algn="l">
              <a:lnSpc>
                <a:spcPct val="115000"/>
              </a:lnSpc>
              <a:spcBef>
                <a:spcPts val="1600"/>
              </a:spcBef>
              <a:spcAft>
                <a:spcPts val="0"/>
              </a:spcAft>
              <a:buClr>
                <a:schemeClr val="accent5"/>
              </a:buClr>
              <a:buSzPts val="1400"/>
              <a:buChar char="●"/>
              <a:defRPr>
                <a:solidFill>
                  <a:schemeClr val="accent5"/>
                </a:solidFill>
              </a:defRPr>
            </a:lvl3pPr>
            <a:lvl4pPr marL="1828800" lvl="3" indent="-317500" algn="l">
              <a:lnSpc>
                <a:spcPct val="115000"/>
              </a:lnSpc>
              <a:spcBef>
                <a:spcPts val="1600"/>
              </a:spcBef>
              <a:spcAft>
                <a:spcPts val="0"/>
              </a:spcAft>
              <a:buClr>
                <a:srgbClr val="000000"/>
              </a:buClr>
              <a:buSzPts val="1400"/>
              <a:buChar char="○"/>
              <a:defRPr>
                <a:solidFill>
                  <a:srgbClr val="000000"/>
                </a:solidFill>
              </a:defRPr>
            </a:lvl4pPr>
            <a:lvl5pPr marL="2286000" lvl="4" indent="-317500" algn="l">
              <a:lnSpc>
                <a:spcPct val="115000"/>
              </a:lnSpc>
              <a:spcBef>
                <a:spcPts val="1600"/>
              </a:spcBef>
              <a:spcAft>
                <a:spcPts val="0"/>
              </a:spcAft>
              <a:buClr>
                <a:srgbClr val="000000"/>
              </a:buClr>
              <a:buSzPts val="1400"/>
              <a:buChar char="◆"/>
              <a:defRPr>
                <a:solidFill>
                  <a:srgbClr val="000000"/>
                </a:solidFill>
              </a:defRPr>
            </a:lvl5pPr>
            <a:lvl6pPr marL="2743200" lvl="5" indent="-317500" algn="l">
              <a:lnSpc>
                <a:spcPct val="115000"/>
              </a:lnSpc>
              <a:spcBef>
                <a:spcPts val="1600"/>
              </a:spcBef>
              <a:spcAft>
                <a:spcPts val="0"/>
              </a:spcAft>
              <a:buClr>
                <a:schemeClr val="accent5"/>
              </a:buClr>
              <a:buSzPts val="1400"/>
              <a:buChar char="●"/>
              <a:defRPr>
                <a:solidFill>
                  <a:schemeClr val="accent5"/>
                </a:solidFill>
              </a:defRPr>
            </a:lvl6pPr>
            <a:lvl7pPr marL="3200400" lvl="6" indent="-317500" algn="l">
              <a:lnSpc>
                <a:spcPct val="115000"/>
              </a:lnSpc>
              <a:spcBef>
                <a:spcPts val="1600"/>
              </a:spcBef>
              <a:spcAft>
                <a:spcPts val="0"/>
              </a:spcAft>
              <a:buClr>
                <a:srgbClr val="000000"/>
              </a:buClr>
              <a:buSzPts val="1400"/>
              <a:buChar char="○"/>
              <a:defRPr>
                <a:solidFill>
                  <a:srgbClr val="000000"/>
                </a:solidFill>
              </a:defRPr>
            </a:lvl7pPr>
            <a:lvl8pPr marL="3657600" lvl="7" indent="-317500" algn="l">
              <a:lnSpc>
                <a:spcPct val="115000"/>
              </a:lnSpc>
              <a:spcBef>
                <a:spcPts val="1600"/>
              </a:spcBef>
              <a:spcAft>
                <a:spcPts val="0"/>
              </a:spcAft>
              <a:buClr>
                <a:srgbClr val="000000"/>
              </a:buClr>
              <a:buSzPts val="1400"/>
              <a:buChar char="◆"/>
              <a:defRPr>
                <a:solidFill>
                  <a:srgbClr val="000000"/>
                </a:solidFill>
              </a:defRPr>
            </a:lvl8pPr>
            <a:lvl9pPr marL="4114800" lvl="8" indent="-317500" algn="l">
              <a:lnSpc>
                <a:spcPct val="115000"/>
              </a:lnSpc>
              <a:spcBef>
                <a:spcPts val="1600"/>
              </a:spcBef>
              <a:spcAft>
                <a:spcPts val="1600"/>
              </a:spcAft>
              <a:buClr>
                <a:schemeClr val="accent5"/>
              </a:buClr>
              <a:buSzPts val="1400"/>
              <a:buChar char="●"/>
              <a:defRPr>
                <a:solidFill>
                  <a:schemeClr val="accent5"/>
                </a:solidFill>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7122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4696428"/>
            <a:ext cx="9144000" cy="447072"/>
          </a:xfrm>
          <a:prstGeom prst="rect">
            <a:avLst/>
          </a:prstGeom>
          <a:solidFill>
            <a:srgbClr val="009AA6"/>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82300324"/>
      </p:ext>
    </p:extLst>
  </p:cSld>
  <p:clrMap bg1="lt1" tx1="dk1" bg2="dk2" tx2="lt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hyperlink" Target="mailto:amy.vybiral@iowa.gov" TargetMode="External"/><Relationship Id="rId5" Type="http://schemas.openxmlformats.org/officeDocument/2006/relationships/hyperlink" Target="mailto:Jeffrey.Fletcher@iowa.gov"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hyperlink" Target="mailto:jeffrey.fletcher@iowa.gov" TargetMode="External"/><Relationship Id="rId4" Type="http://schemas.openxmlformats.org/officeDocument/2006/relationships/hyperlink" Target="mailto:amy.vybiral@iow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https://educate.iowa.gov/media/9091/download?inline" TargetMode="External"/><Relationship Id="rId4" Type="http://schemas.openxmlformats.org/officeDocument/2006/relationships/hyperlink" Target="mailto:amy.vybiral@iow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mailto:jeffrey.fletcher@iowa.gov"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hyperlink" Target="mailto:amy.vybiral@iowa.gov" TargetMode="External"/><Relationship Id="rId5" Type="http://schemas.openxmlformats.org/officeDocument/2006/relationships/hyperlink" Target="https://tinyurl.com/iowaclna" TargetMode="External"/><Relationship Id="rId4" Type="http://schemas.openxmlformats.org/officeDocument/2006/relationships/hyperlink" Target="https://educate.iowa.gov/media/9664/download?inl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sp>
        <p:nvSpPr>
          <p:cNvPr id="54" name="Google Shape;54;gf6b2976c68_0_0">
            <a:extLst>
              <a:ext uri="{C183D7F6-B498-43B3-948B-1728B52AA6E4}">
                <adec:decorative xmlns:adec="http://schemas.microsoft.com/office/drawing/2017/decorative" val="1"/>
              </a:ext>
            </a:extLst>
          </p:cNvPr>
          <p:cNvSpPr/>
          <p:nvPr/>
        </p:nvSpPr>
        <p:spPr>
          <a:xfrm>
            <a:off x="-10750" y="2945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f6b2976c68_0_0">
            <a:extLst>
              <a:ext uri="{C183D7F6-B498-43B3-948B-1728B52AA6E4}">
                <adec:decorative xmlns:adec="http://schemas.microsoft.com/office/drawing/2017/decorative" val="1"/>
              </a:ext>
            </a:extLst>
          </p:cNvPr>
          <p:cNvSpPr/>
          <p:nvPr/>
        </p:nvSpPr>
        <p:spPr>
          <a:xfrm>
            <a:off x="6521743" y="2945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f6b2976c68_0_0">
            <a:extLst>
              <a:ext uri="{C183D7F6-B498-43B3-948B-1728B52AA6E4}">
                <adec:decorative xmlns:adec="http://schemas.microsoft.com/office/drawing/2017/decorative" val="1"/>
              </a:ext>
            </a:extLst>
          </p:cNvPr>
          <p:cNvSpPr/>
          <p:nvPr/>
        </p:nvSpPr>
        <p:spPr>
          <a:xfrm>
            <a:off x="8022998" y="2945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gf6b2976c68_0_0" descr="Learning that works for Iowa CTE. #CTEworksforIA."/>
          <p:cNvPicPr preferRelativeResize="0"/>
          <p:nvPr/>
        </p:nvPicPr>
        <p:blipFill rotWithShape="1">
          <a:blip r:embed="rId3">
            <a:alphaModFix/>
          </a:blip>
          <a:srcRect/>
          <a:stretch/>
        </p:blipFill>
        <p:spPr>
          <a:xfrm>
            <a:off x="6521743" y="3384188"/>
            <a:ext cx="2209800" cy="1104900"/>
          </a:xfrm>
          <a:prstGeom prst="rect">
            <a:avLst/>
          </a:prstGeom>
          <a:noFill/>
          <a:ln>
            <a:noFill/>
          </a:ln>
        </p:spPr>
      </p:pic>
      <p:sp>
        <p:nvSpPr>
          <p:cNvPr id="59" name="Google Shape;59;gf6b2976c68_0_0"/>
          <p:cNvSpPr txBox="1"/>
          <p:nvPr/>
        </p:nvSpPr>
        <p:spPr>
          <a:xfrm>
            <a:off x="221375" y="3289675"/>
            <a:ext cx="6127500" cy="1466700"/>
          </a:xfrm>
          <a:prstGeom prst="rect">
            <a:avLst/>
          </a:prstGeom>
          <a:noFill/>
          <a:ln w="9525" cap="flat" cmpd="sng">
            <a:solidFill>
              <a:srgbClr val="FFFAF4"/>
            </a:solidFill>
            <a:prstDash val="solid"/>
            <a:round/>
            <a:headEnd type="none" w="sm" len="sm"/>
            <a:tailEnd type="none" w="sm" len="sm"/>
          </a:ln>
        </p:spPr>
        <p:txBody>
          <a:bodyPr spcFirstLastPara="1" wrap="square" lIns="68575" tIns="68575" rIns="68575" bIns="68575" anchor="t" anchorCtr="0">
            <a:noAutofit/>
          </a:bodyPr>
          <a:lstStyle/>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chemeClr val="tx1"/>
                </a:solidFill>
                <a:latin typeface="+mn-lt"/>
                <a:ea typeface="Calibri"/>
                <a:cs typeface="Calibri"/>
                <a:sym typeface="Calibri"/>
              </a:rPr>
              <a:t>Amy Vybiral, MS Ed. </a:t>
            </a:r>
            <a:endParaRPr sz="1600" b="0" i="0" u="none" strike="noStrike" cap="none" dirty="0">
              <a:solidFill>
                <a:schemeClr val="tx1"/>
              </a:solidFill>
              <a:latin typeface="+mn-lt"/>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chemeClr val="tx1"/>
                </a:solidFill>
                <a:latin typeface="+mn-lt"/>
                <a:ea typeface="Calibri"/>
                <a:cs typeface="Calibri"/>
                <a:sym typeface="Calibri"/>
              </a:rPr>
              <a:t>Education Program Consultant</a:t>
            </a:r>
            <a:endParaRPr sz="1600" b="0" i="0" u="none" strike="noStrike" cap="none" dirty="0">
              <a:solidFill>
                <a:schemeClr val="tx1"/>
              </a:solidFill>
              <a:latin typeface="+mn-lt"/>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chemeClr val="tx1"/>
                </a:solidFill>
                <a:latin typeface="+mn-lt"/>
                <a:ea typeface="Calibri"/>
                <a:cs typeface="Calibri"/>
                <a:sym typeface="Calibri"/>
              </a:rPr>
              <a:t>Bureau of Community Colleges and Postsecondary Readiness</a:t>
            </a:r>
            <a:endParaRPr dirty="0">
              <a:solidFill>
                <a:schemeClr val="tx1"/>
              </a:solidFill>
              <a:latin typeface="+mn-lt"/>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chemeClr val="tx1"/>
                </a:solidFill>
                <a:latin typeface="+mn-lt"/>
                <a:ea typeface="Calibri"/>
                <a:cs typeface="Calibri"/>
                <a:sym typeface="Calibri"/>
              </a:rPr>
              <a:t>515-339-4520</a:t>
            </a:r>
            <a:endParaRPr sz="1600" b="0" i="0" u="none" strike="noStrike" cap="none" dirty="0">
              <a:solidFill>
                <a:schemeClr val="tx1"/>
              </a:solidFill>
              <a:latin typeface="+mn-lt"/>
              <a:ea typeface="Calibri"/>
              <a:cs typeface="Calibri"/>
              <a:sym typeface="Calibri"/>
            </a:endParaRPr>
          </a:p>
          <a:p>
            <a:pPr marL="0" marR="0" lvl="0" indent="0" algn="r" rtl="0">
              <a:lnSpc>
                <a:spcPct val="100000"/>
              </a:lnSpc>
              <a:spcBef>
                <a:spcPts val="0"/>
              </a:spcBef>
              <a:spcAft>
                <a:spcPts val="0"/>
              </a:spcAft>
              <a:buClr>
                <a:srgbClr val="000000"/>
              </a:buClr>
              <a:buSzPts val="1900"/>
              <a:buFont typeface="Arial"/>
              <a:buNone/>
            </a:pPr>
            <a:r>
              <a:rPr lang="en" sz="1600" b="0" i="0" u="none" strike="noStrike" cap="none" dirty="0">
                <a:solidFill>
                  <a:schemeClr val="tx1"/>
                </a:solidFill>
                <a:latin typeface="+mn-lt"/>
                <a:ea typeface="Calibri"/>
                <a:cs typeface="Calibri"/>
                <a:sym typeface="Calibri"/>
              </a:rPr>
              <a:t>amy.vybiral@iowa.gov</a:t>
            </a:r>
            <a:endParaRPr sz="1600" b="0" i="0" u="none" strike="noStrike" cap="none" dirty="0">
              <a:solidFill>
                <a:schemeClr val="tx1"/>
              </a:solidFill>
              <a:latin typeface="+mn-lt"/>
              <a:ea typeface="Calibri"/>
              <a:cs typeface="Calibri"/>
              <a:sym typeface="Calibri"/>
            </a:endParaRPr>
          </a:p>
        </p:txBody>
      </p:sp>
      <p:sp>
        <p:nvSpPr>
          <p:cNvPr id="57" name="Google Shape;57;gf6b2976c68_0_0"/>
          <p:cNvSpPr txBox="1"/>
          <p:nvPr/>
        </p:nvSpPr>
        <p:spPr>
          <a:xfrm>
            <a:off x="221374" y="572199"/>
            <a:ext cx="8766681" cy="2234796"/>
          </a:xfrm>
          <a:prstGeom prst="rect">
            <a:avLst/>
          </a:prstGeom>
          <a:noFill/>
          <a:ln>
            <a:noFill/>
          </a:ln>
        </p:spPr>
        <p:txBody>
          <a:bodyPr spcFirstLastPara="1" wrap="square" lIns="91425" tIns="91425" rIns="91425" bIns="91425" anchor="t" anchorCtr="0">
            <a:noAutofit/>
          </a:bodyPr>
          <a:lstStyle/>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rtl="0">
              <a:lnSpc>
                <a:spcPct val="100000"/>
              </a:lnSpc>
              <a:spcBef>
                <a:spcPts val="0"/>
              </a:spcBef>
              <a:spcAft>
                <a:spcPts val="0"/>
              </a:spcAft>
              <a:buClr>
                <a:srgbClr val="000000"/>
              </a:buClr>
              <a:buSzPts val="2300"/>
              <a:buFont typeface="Arial"/>
              <a:buNone/>
            </a:pPr>
            <a:endParaRPr lang="en" sz="1800" dirty="0">
              <a:solidFill>
                <a:schemeClr val="tx1"/>
              </a:solidFill>
              <a:latin typeface="+mn-lt"/>
              <a:ea typeface="Roboto Light"/>
              <a:cs typeface="Roboto Light"/>
              <a:sym typeface="Roboto Light"/>
            </a:endParaRPr>
          </a:p>
          <a:p>
            <a:pPr marL="0" marR="0" lvl="0" indent="0" algn="r" rtl="0">
              <a:lnSpc>
                <a:spcPct val="100000"/>
              </a:lnSpc>
              <a:spcBef>
                <a:spcPts val="0"/>
              </a:spcBef>
              <a:spcAft>
                <a:spcPts val="0"/>
              </a:spcAft>
              <a:buClr>
                <a:srgbClr val="000000"/>
              </a:buClr>
              <a:buSzPts val="2300"/>
              <a:buFont typeface="Arial"/>
              <a:buNone/>
            </a:pPr>
            <a:r>
              <a:rPr lang="en" sz="1800" dirty="0">
                <a:solidFill>
                  <a:schemeClr val="tx1"/>
                </a:solidFill>
                <a:latin typeface="+mn-lt"/>
                <a:ea typeface="Roboto Light"/>
                <a:cs typeface="Roboto Light"/>
                <a:sym typeface="Roboto Light"/>
              </a:rPr>
              <a:t>February 26, 2025</a:t>
            </a:r>
            <a:endParaRPr sz="1800" b="0" i="0" u="none" strike="noStrike" cap="none" dirty="0">
              <a:solidFill>
                <a:schemeClr val="tx1"/>
              </a:solidFill>
              <a:latin typeface="+mn-lt"/>
              <a:ea typeface="Roboto Light"/>
              <a:cs typeface="Roboto Light"/>
              <a:sym typeface="Roboto Light"/>
            </a:endParaRPr>
          </a:p>
          <a:p>
            <a:pPr marL="0" marR="0" lvl="0" indent="0" algn="r" rtl="0">
              <a:lnSpc>
                <a:spcPct val="100000"/>
              </a:lnSpc>
              <a:spcBef>
                <a:spcPts val="0"/>
              </a:spcBef>
              <a:spcAft>
                <a:spcPts val="0"/>
              </a:spcAft>
              <a:buClr>
                <a:srgbClr val="000000"/>
              </a:buClr>
              <a:buSzPts val="2400"/>
              <a:buFont typeface="Arial"/>
              <a:buNone/>
            </a:pPr>
            <a:r>
              <a:rPr lang="en" sz="1800" b="0" i="0" u="none" strike="noStrike" cap="none" dirty="0">
                <a:solidFill>
                  <a:schemeClr val="tx1"/>
                </a:solidFill>
                <a:latin typeface="+mn-lt"/>
                <a:ea typeface="Roboto Light"/>
                <a:cs typeface="Roboto Light"/>
                <a:sym typeface="Roboto Light"/>
              </a:rPr>
              <a:t>10:00 a.m. - 10:55 a.m.</a:t>
            </a:r>
            <a:endParaRPr sz="1800" b="0" i="0" u="none" strike="noStrike" cap="none" dirty="0">
              <a:solidFill>
                <a:schemeClr val="tx1"/>
              </a:solidFill>
              <a:latin typeface="+mn-lt"/>
              <a:ea typeface="Roboto Light"/>
              <a:cs typeface="Roboto Light"/>
              <a:sym typeface="Roboto Light"/>
            </a:endParaRPr>
          </a:p>
        </p:txBody>
      </p:sp>
      <p:sp>
        <p:nvSpPr>
          <p:cNvPr id="3" name="Title 2">
            <a:extLst>
              <a:ext uri="{FF2B5EF4-FFF2-40B4-BE49-F238E27FC236}">
                <a16:creationId xmlns:a16="http://schemas.microsoft.com/office/drawing/2014/main" id="{25902B93-27F9-4A9A-8511-6C176B685A5F}"/>
              </a:ext>
            </a:extLst>
          </p:cNvPr>
          <p:cNvSpPr>
            <a:spLocks noGrp="1"/>
          </p:cNvSpPr>
          <p:nvPr>
            <p:ph type="title"/>
          </p:nvPr>
        </p:nvSpPr>
        <p:spPr>
          <a:xfrm>
            <a:off x="628650" y="572199"/>
            <a:ext cx="7886700" cy="994172"/>
          </a:xfrm>
        </p:spPr>
        <p:txBody>
          <a:bodyPr/>
          <a:lstStyle/>
          <a:p>
            <a:r>
              <a:rPr lang="en" sz="3600" b="1" dirty="0">
                <a:solidFill>
                  <a:schemeClr val="tx1"/>
                </a:solidFill>
                <a:ea typeface="Roboto Light"/>
                <a:cs typeface="Roboto Light"/>
                <a:sym typeface="Roboto Light"/>
              </a:rPr>
              <a:t>#6 FY 2026 Perkins Budget Prior Approval and Perkins Use of Funds</a:t>
            </a:r>
            <a:br>
              <a:rPr lang="en" sz="3600" b="1" dirty="0">
                <a:solidFill>
                  <a:schemeClr val="tx1"/>
                </a:solidFill>
                <a:ea typeface="Roboto Light"/>
                <a:cs typeface="Roboto Light"/>
                <a:sym typeface="Roboto Light"/>
              </a:rPr>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3a1ce6e5fc_0_56">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g33a1ce6e5fc_0_56">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g33a1ce6e5fc_0_56">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 name="Picture 1" descr="A chart that includes content area, cte teacher or staff requesting, cte program or department, purchase or item description, Rationale/Comment, Quantity, Cost per unit, Total, Perkins Activity number, and CLNA Element #">
            <a:extLst>
              <a:ext uri="{FF2B5EF4-FFF2-40B4-BE49-F238E27FC236}">
                <a16:creationId xmlns:a16="http://schemas.microsoft.com/office/drawing/2014/main" id="{F16D064D-3198-45B5-9AD4-C9D9D7598C3D}"/>
              </a:ext>
            </a:extLst>
          </p:cNvPr>
          <p:cNvPicPr>
            <a:picLocks noChangeAspect="1"/>
          </p:cNvPicPr>
          <p:nvPr/>
        </p:nvPicPr>
        <p:blipFill>
          <a:blip r:embed="rId3"/>
          <a:stretch>
            <a:fillRect/>
          </a:stretch>
        </p:blipFill>
        <p:spPr>
          <a:xfrm>
            <a:off x="554760" y="2095841"/>
            <a:ext cx="8034479" cy="2971460"/>
          </a:xfrm>
          <a:prstGeom prst="rect">
            <a:avLst/>
          </a:prstGeom>
          <a:solidFill>
            <a:schemeClr val="accent5">
              <a:lumMod val="20000"/>
              <a:lumOff val="80000"/>
            </a:schemeClr>
          </a:solidFill>
          <a:ln w="19050">
            <a:solidFill>
              <a:schemeClr val="tx1"/>
            </a:solidFill>
          </a:ln>
        </p:spPr>
      </p:pic>
      <p:sp>
        <p:nvSpPr>
          <p:cNvPr id="154" name="Google Shape;154;g33a1ce6e5fc_0_56"/>
          <p:cNvSpPr txBox="1"/>
          <p:nvPr/>
        </p:nvSpPr>
        <p:spPr>
          <a:xfrm>
            <a:off x="-1" y="698225"/>
            <a:ext cx="8942399" cy="1477297"/>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Key words in </a:t>
            </a:r>
            <a:r>
              <a:rPr lang="en" sz="1050" b="1" dirty="0">
                <a:solidFill>
                  <a:schemeClr val="tx1"/>
                </a:solidFill>
                <a:latin typeface="+mn-lt"/>
              </a:rPr>
              <a:t>bold</a:t>
            </a:r>
            <a:r>
              <a:rPr lang="en" sz="1050" dirty="0">
                <a:solidFill>
                  <a:schemeClr val="tx1"/>
                </a:solidFill>
                <a:latin typeface="+mn-lt"/>
              </a:rPr>
              <a:t> identify why items are eligible.</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IRCs are a new accountability indicator.</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Equity and Access statements should include review statements stating that learning interventions are for </a:t>
            </a:r>
            <a:r>
              <a:rPr lang="en" sz="1050" b="1" dirty="0">
                <a:solidFill>
                  <a:schemeClr val="tx1"/>
                </a:solidFill>
                <a:latin typeface="+mn-lt"/>
              </a:rPr>
              <a:t>all students</a:t>
            </a:r>
            <a:r>
              <a:rPr lang="en" sz="1050" dirty="0">
                <a:solidFill>
                  <a:schemeClr val="tx1"/>
                </a:solidFill>
                <a:latin typeface="+mn-lt"/>
              </a:rPr>
              <a:t> in the disaggregated data sets who are performing at less than 100%.</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Stipends must be outside of an instructor’s contract or “off-contract.</a:t>
            </a:r>
            <a:endParaRPr sz="1050" dirty="0">
              <a:solidFill>
                <a:schemeClr val="tx1"/>
              </a:solidFill>
              <a:latin typeface="+mn-lt"/>
            </a:endParaRPr>
          </a:p>
          <a:p>
            <a:pPr marL="914400" lvl="1" indent="-298450" algn="l" rtl="0">
              <a:spcBef>
                <a:spcPts val="0"/>
              </a:spcBef>
              <a:spcAft>
                <a:spcPts val="0"/>
              </a:spcAft>
              <a:buClr>
                <a:schemeClr val="accent5"/>
              </a:buClr>
              <a:buSzPts val="1100"/>
              <a:buAutoNum type="alphaLcPeriod"/>
            </a:pPr>
            <a:r>
              <a:rPr lang="en" sz="1050" dirty="0">
                <a:solidFill>
                  <a:schemeClr val="tx1"/>
                </a:solidFill>
                <a:latin typeface="+mn-lt"/>
              </a:rPr>
              <a:t>If Perkins funds a </a:t>
            </a:r>
            <a:r>
              <a:rPr lang="en" sz="1050" b="1" dirty="0">
                <a:solidFill>
                  <a:schemeClr val="tx1"/>
                </a:solidFill>
                <a:latin typeface="+mn-lt"/>
              </a:rPr>
              <a:t>percentage</a:t>
            </a:r>
            <a:r>
              <a:rPr lang="en" sz="1050" dirty="0">
                <a:solidFill>
                  <a:schemeClr val="tx1"/>
                </a:solidFill>
                <a:latin typeface="+mn-lt"/>
              </a:rPr>
              <a:t> of a total contract, a </a:t>
            </a:r>
            <a:r>
              <a:rPr lang="en" sz="1050" b="1" dirty="0">
                <a:solidFill>
                  <a:schemeClr val="tx1"/>
                </a:solidFill>
                <a:latin typeface="+mn-lt"/>
              </a:rPr>
              <a:t>job description</a:t>
            </a:r>
            <a:r>
              <a:rPr lang="en" sz="1050" dirty="0">
                <a:solidFill>
                  <a:schemeClr val="tx1"/>
                </a:solidFill>
                <a:latin typeface="+mn-lt"/>
              </a:rPr>
              <a:t>, </a:t>
            </a:r>
            <a:r>
              <a:rPr lang="en" sz="1050" b="1" dirty="0">
                <a:solidFill>
                  <a:schemeClr val="tx1"/>
                </a:solidFill>
                <a:latin typeface="+mn-lt"/>
              </a:rPr>
              <a:t>time and effort,</a:t>
            </a:r>
            <a:r>
              <a:rPr lang="en" sz="1050" dirty="0">
                <a:solidFill>
                  <a:schemeClr val="tx1"/>
                </a:solidFill>
                <a:latin typeface="+mn-lt"/>
              </a:rPr>
              <a:t> and percentage must be included.</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Maintenance plans are eligible for items that were purchased with Perkins.</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Align Perkins Activities with CLNA Elements for every purchase.</a:t>
            </a:r>
            <a:endParaRPr sz="1100" dirty="0">
              <a:solidFill>
                <a:schemeClr val="tx1"/>
              </a:solidFill>
              <a:latin typeface="+mn-lt"/>
            </a:endParaRPr>
          </a:p>
        </p:txBody>
      </p:sp>
      <p:sp>
        <p:nvSpPr>
          <p:cNvPr id="3" name="Title 2">
            <a:extLst>
              <a:ext uri="{FF2B5EF4-FFF2-40B4-BE49-F238E27FC236}">
                <a16:creationId xmlns:a16="http://schemas.microsoft.com/office/drawing/2014/main" id="{2DF1422B-6BDF-4D3B-BD94-26F10FFAF75C}"/>
              </a:ext>
            </a:extLst>
          </p:cNvPr>
          <p:cNvSpPr>
            <a:spLocks noGrp="1"/>
          </p:cNvSpPr>
          <p:nvPr>
            <p:ph type="title"/>
          </p:nvPr>
        </p:nvSpPr>
        <p:spPr>
          <a:xfrm>
            <a:off x="311700" y="219709"/>
            <a:ext cx="8520600" cy="572700"/>
          </a:xfrm>
        </p:spPr>
        <p:txBody>
          <a:bodyPr/>
          <a:lstStyle/>
          <a:p>
            <a:pPr algn="r"/>
            <a:r>
              <a:rPr lang="en-US" sz="2000" b="1" dirty="0">
                <a:solidFill>
                  <a:schemeClr val="accent1"/>
                </a:solidFill>
              </a:rPr>
              <a:t>The Template 3</a:t>
            </a:r>
            <a:br>
              <a:rPr lang="en-US" sz="2000" dirty="0">
                <a:solidFill>
                  <a:schemeClr val="accent1"/>
                </a:solidFill>
                <a:latin typeface="Roboto"/>
                <a:ea typeface="Roboto"/>
                <a:cs typeface="Roboto"/>
                <a:sym typeface="Roboto"/>
              </a:rPr>
            </a:b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3a1ce6e5fc_0_67">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g33a1ce6e5fc_0_67">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g33a1ce6e5fc_0_67">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 name="Picture 4" descr="A table that includes Content Area, CTE Teacher or Staff Requesting, CTE Program or Department, Purchase or item description, rationale/comments, quantity, cost per unit, total, Perkins activity number, and CLNA Element #.">
            <a:extLst>
              <a:ext uri="{FF2B5EF4-FFF2-40B4-BE49-F238E27FC236}">
                <a16:creationId xmlns:a16="http://schemas.microsoft.com/office/drawing/2014/main" id="{395C6D63-44E1-4B15-9F16-991638E9890A}"/>
              </a:ext>
            </a:extLst>
          </p:cNvPr>
          <p:cNvPicPr>
            <a:picLocks noChangeAspect="1"/>
          </p:cNvPicPr>
          <p:nvPr/>
        </p:nvPicPr>
        <p:blipFill>
          <a:blip r:embed="rId3"/>
          <a:stretch>
            <a:fillRect/>
          </a:stretch>
        </p:blipFill>
        <p:spPr>
          <a:xfrm>
            <a:off x="111811" y="2276521"/>
            <a:ext cx="8951287" cy="2664074"/>
          </a:xfrm>
          <a:prstGeom prst="rect">
            <a:avLst/>
          </a:prstGeom>
          <a:solidFill>
            <a:schemeClr val="accent5">
              <a:lumMod val="20000"/>
              <a:lumOff val="80000"/>
            </a:schemeClr>
          </a:solidFill>
          <a:ln w="28575">
            <a:solidFill>
              <a:schemeClr val="tx1"/>
            </a:solidFill>
          </a:ln>
        </p:spPr>
      </p:pic>
      <p:sp>
        <p:nvSpPr>
          <p:cNvPr id="165" name="Google Shape;165;g33a1ce6e5fc_0_67"/>
          <p:cNvSpPr txBox="1"/>
          <p:nvPr/>
        </p:nvSpPr>
        <p:spPr>
          <a:xfrm>
            <a:off x="0" y="697702"/>
            <a:ext cx="8836200" cy="1477297"/>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accent5"/>
              </a:buClr>
              <a:buSzPts val="1200"/>
              <a:buAutoNum type="arabicPeriod"/>
            </a:pPr>
            <a:r>
              <a:rPr lang="en" sz="1200" dirty="0">
                <a:solidFill>
                  <a:schemeClr val="tx1"/>
                </a:solidFill>
              </a:rPr>
              <a:t>Key words in bold identify why items are eligible.</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Red font = State Plan initiative. Institutional Membership (Bold) Quantity of </a:t>
            </a:r>
            <a:r>
              <a:rPr lang="en" sz="1200" b="1" dirty="0">
                <a:solidFill>
                  <a:schemeClr val="tx1"/>
                </a:solidFill>
              </a:rPr>
              <a:t>one</a:t>
            </a:r>
            <a:r>
              <a:rPr lang="en" sz="1200" dirty="0">
                <a:solidFill>
                  <a:schemeClr val="tx1"/>
                </a:solidFill>
              </a:rPr>
              <a:t> is eligible.</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Equipment and supplies are most often aligned with size (increasing program capacity) or student performance.</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Professional Development is most often aligned with teacher training and retention.</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CTSOs are most often aligned with student performance.</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Align Perkins Activities with CLNA Elements for every purchase.</a:t>
            </a:r>
            <a:endParaRPr sz="1200" dirty="0">
              <a:solidFill>
                <a:schemeClr val="tx1"/>
              </a:solidFill>
            </a:endParaRPr>
          </a:p>
          <a:p>
            <a:pPr marL="457200" lvl="0" indent="-304800" algn="l" rtl="0">
              <a:spcBef>
                <a:spcPts val="0"/>
              </a:spcBef>
              <a:spcAft>
                <a:spcPts val="0"/>
              </a:spcAft>
              <a:buClr>
                <a:schemeClr val="accent5"/>
              </a:buClr>
              <a:buSzPts val="1200"/>
              <a:buAutoNum type="arabicPeriod"/>
            </a:pPr>
            <a:r>
              <a:rPr lang="en" sz="1200" dirty="0">
                <a:solidFill>
                  <a:schemeClr val="tx1"/>
                </a:solidFill>
              </a:rPr>
              <a:t>A balance surplus is ok. The budget is an estimate monitored by the business office and Perkins contact.</a:t>
            </a:r>
            <a:endParaRPr sz="1200" dirty="0">
              <a:solidFill>
                <a:schemeClr val="tx1"/>
              </a:solidFill>
            </a:endParaRPr>
          </a:p>
        </p:txBody>
      </p:sp>
      <p:sp>
        <p:nvSpPr>
          <p:cNvPr id="2" name="Title 1">
            <a:extLst>
              <a:ext uri="{FF2B5EF4-FFF2-40B4-BE49-F238E27FC236}">
                <a16:creationId xmlns:a16="http://schemas.microsoft.com/office/drawing/2014/main" id="{8BD5F568-3C2C-4434-A8D8-E441B51C43E8}"/>
              </a:ext>
            </a:extLst>
          </p:cNvPr>
          <p:cNvSpPr>
            <a:spLocks noGrp="1"/>
          </p:cNvSpPr>
          <p:nvPr>
            <p:ph type="title"/>
          </p:nvPr>
        </p:nvSpPr>
        <p:spPr>
          <a:xfrm>
            <a:off x="307800" y="242664"/>
            <a:ext cx="8520600" cy="572700"/>
          </a:xfrm>
        </p:spPr>
        <p:txBody>
          <a:bodyPr/>
          <a:lstStyle/>
          <a:p>
            <a:pPr algn="r"/>
            <a:r>
              <a:rPr lang="en-US" sz="2000" b="1" dirty="0">
                <a:solidFill>
                  <a:schemeClr val="accent1"/>
                </a:solidFill>
              </a:rPr>
              <a:t>The Template 4</a:t>
            </a:r>
            <a:br>
              <a:rPr lang="en-US" sz="2000" dirty="0">
                <a:solidFill>
                  <a:schemeClr val="accent1"/>
                </a:solidFill>
                <a:latin typeface="Roboto"/>
                <a:ea typeface="Roboto"/>
                <a:cs typeface="Roboto"/>
                <a:sym typeface="Roboto"/>
              </a:rPr>
            </a:b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26e36c4859c_0_6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26e36c4859c_0_6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6e36c4859c_0_6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g26e36c4859c_0_69"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graphicFrame>
        <p:nvGraphicFramePr>
          <p:cNvPr id="177" name="Google Shape;177;g26e36c4859c_0_69" descr="A chart that has Eligible and Ineligible."/>
          <p:cNvGraphicFramePr/>
          <p:nvPr>
            <p:extLst>
              <p:ext uri="{D42A27DB-BD31-4B8C-83A1-F6EECF244321}">
                <p14:modId xmlns:p14="http://schemas.microsoft.com/office/powerpoint/2010/main" val="2208237033"/>
              </p:ext>
            </p:extLst>
          </p:nvPr>
        </p:nvGraphicFramePr>
        <p:xfrm>
          <a:off x="147200" y="801786"/>
          <a:ext cx="8874950" cy="3792204"/>
        </p:xfrm>
        <a:graphic>
          <a:graphicData uri="http://schemas.openxmlformats.org/drawingml/2006/table">
            <a:tbl>
              <a:tblPr firstRow="1">
                <a:noFill/>
                <a:tableStyleId>{07A21024-132D-4AA4-AD83-F055808B281B}</a:tableStyleId>
              </a:tblPr>
              <a:tblGrid>
                <a:gridCol w="2943330">
                  <a:extLst>
                    <a:ext uri="{9D8B030D-6E8A-4147-A177-3AD203B41FA5}">
                      <a16:colId xmlns:a16="http://schemas.microsoft.com/office/drawing/2014/main" val="20000"/>
                    </a:ext>
                  </a:extLst>
                </a:gridCol>
                <a:gridCol w="5931620">
                  <a:extLst>
                    <a:ext uri="{9D8B030D-6E8A-4147-A177-3AD203B41FA5}">
                      <a16:colId xmlns:a16="http://schemas.microsoft.com/office/drawing/2014/main" val="20001"/>
                    </a:ext>
                  </a:extLst>
                </a:gridCol>
              </a:tblGrid>
              <a:tr h="320057">
                <a:tc>
                  <a:txBody>
                    <a:bodyPr/>
                    <a:lstStyle/>
                    <a:p>
                      <a:pPr marL="0" marR="0" lvl="0" indent="0" algn="ctr" rtl="0">
                        <a:lnSpc>
                          <a:spcPct val="100000"/>
                        </a:lnSpc>
                        <a:spcBef>
                          <a:spcPts val="0"/>
                        </a:spcBef>
                        <a:spcAft>
                          <a:spcPts val="0"/>
                        </a:spcAft>
                        <a:buClr>
                          <a:srgbClr val="000000"/>
                        </a:buClr>
                        <a:buSzPts val="1100"/>
                        <a:buFont typeface="Arial"/>
                        <a:buNone/>
                      </a:pPr>
                      <a:r>
                        <a:rPr lang="en" sz="1600" b="1" u="sng" strike="noStrike" cap="none" dirty="0">
                          <a:solidFill>
                            <a:schemeClr val="tx1"/>
                          </a:solidFill>
                          <a:latin typeface="+mn-lt"/>
                        </a:rPr>
                        <a:t>Eligible</a:t>
                      </a:r>
                      <a:endParaRPr sz="1600" b="1" u="sng" strike="noStrike" cap="none" dirty="0">
                        <a:solidFill>
                          <a:schemeClr val="tx1"/>
                        </a:solidFill>
                        <a:latin typeface="+mn-lt"/>
                      </a:endParaRPr>
                    </a:p>
                  </a:txBody>
                  <a:tcPr marL="45720" marR="45720"/>
                </a:tc>
                <a:tc>
                  <a:txBody>
                    <a:bodyPr/>
                    <a:lstStyle/>
                    <a:p>
                      <a:pPr marL="0" marR="0" lvl="0" indent="0" algn="ctr" rtl="0">
                        <a:lnSpc>
                          <a:spcPct val="100000"/>
                        </a:lnSpc>
                        <a:spcBef>
                          <a:spcPts val="0"/>
                        </a:spcBef>
                        <a:spcAft>
                          <a:spcPts val="0"/>
                        </a:spcAft>
                        <a:buClr>
                          <a:srgbClr val="000000"/>
                        </a:buClr>
                        <a:buSzPts val="1100"/>
                        <a:buFont typeface="Arial"/>
                        <a:buNone/>
                      </a:pPr>
                      <a:r>
                        <a:rPr lang="en" sz="1600" b="1" u="sng" strike="noStrike" cap="none" dirty="0">
                          <a:solidFill>
                            <a:srgbClr val="FF0000"/>
                          </a:solidFill>
                          <a:latin typeface="+mn-lt"/>
                        </a:rPr>
                        <a:t>Ineligible</a:t>
                      </a:r>
                      <a:endParaRPr sz="1600" b="1" u="sng" strike="noStrike" cap="none" dirty="0">
                        <a:solidFill>
                          <a:srgbClr val="FF0000"/>
                        </a:solidFill>
                        <a:latin typeface="+mn-lt"/>
                      </a:endParaRPr>
                    </a:p>
                  </a:txBody>
                  <a:tcPr marL="45720" marR="45720"/>
                </a:tc>
                <a:extLst>
                  <a:ext uri="{0D108BD9-81ED-4DB2-BD59-A6C34878D82A}">
                    <a16:rowId xmlns:a16="http://schemas.microsoft.com/office/drawing/2014/main" val="10000"/>
                  </a:ext>
                </a:extLst>
              </a:tr>
              <a:tr h="461851">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Stratasys, MakerBot, 3D, blueprint-large format</a:t>
                      </a:r>
                      <a:endParaRPr sz="1200" u="none" strike="noStrike" cap="none" dirty="0">
                        <a:solidFill>
                          <a:schemeClr val="tx1"/>
                        </a:solidFill>
                        <a:latin typeface="+mn-lt"/>
                      </a:endParaRPr>
                    </a:p>
                  </a:txBody>
                  <a:tcPr marL="45720" marR="45720"/>
                </a:tc>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Ink-jet, Laser</a:t>
                      </a:r>
                      <a:endParaRPr sz="1200" u="none" strike="noStrike" cap="none" dirty="0">
                        <a:solidFill>
                          <a:schemeClr val="tx1"/>
                        </a:solidFill>
                        <a:latin typeface="+mn-lt"/>
                      </a:endParaRPr>
                    </a:p>
                  </a:txBody>
                  <a:tcPr marL="45720" marR="45720"/>
                </a:tc>
                <a:extLst>
                  <a:ext uri="{0D108BD9-81ED-4DB2-BD59-A6C34878D82A}">
                    <a16:rowId xmlns:a16="http://schemas.microsoft.com/office/drawing/2014/main" val="10001"/>
                  </a:ext>
                </a:extLst>
              </a:tr>
              <a:tr h="643292">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 Project Lead the Way (PLTW) equipment and supplies, if taught by a PLTW endorsed instructor.</a:t>
                      </a:r>
                      <a:endParaRPr sz="1200" u="none" strike="noStrike" cap="none" dirty="0">
                        <a:solidFill>
                          <a:schemeClr val="tx1"/>
                        </a:solidFill>
                        <a:latin typeface="+mn-lt"/>
                      </a:endParaRPr>
                    </a:p>
                  </a:txBody>
                  <a:tcPr marL="45720" marR="45720"/>
                </a:tc>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Computers that replace standard computer labs</a:t>
                      </a:r>
                      <a:endParaRPr sz="1200" u="none" strike="noStrike" cap="none" dirty="0">
                        <a:solidFill>
                          <a:schemeClr val="tx1"/>
                        </a:solidFill>
                        <a:latin typeface="+mn-lt"/>
                      </a:endParaRPr>
                    </a:p>
                  </a:txBody>
                  <a:tcPr marL="45720" marR="45720"/>
                </a:tc>
                <a:extLst>
                  <a:ext uri="{0D108BD9-81ED-4DB2-BD59-A6C34878D82A}">
                    <a16:rowId xmlns:a16="http://schemas.microsoft.com/office/drawing/2014/main" val="10002"/>
                  </a:ext>
                </a:extLst>
              </a:tr>
              <a:tr h="1085476">
                <a:tc>
                  <a:txBody>
                    <a:bodyPr/>
                    <a:lstStyle/>
                    <a:p>
                      <a:pPr marL="0" marR="0" lvl="0" indent="0" algn="l" rtl="0">
                        <a:lnSpc>
                          <a:spcPct val="100000"/>
                        </a:lnSpc>
                        <a:spcBef>
                          <a:spcPts val="0"/>
                        </a:spcBef>
                        <a:spcAft>
                          <a:spcPts val="0"/>
                        </a:spcAft>
                        <a:buClr>
                          <a:srgbClr val="000000"/>
                        </a:buClr>
                        <a:buSzPts val="1100"/>
                        <a:buFont typeface="Arial"/>
                        <a:buNone/>
                      </a:pPr>
                      <a:endParaRPr sz="1200" u="none" strike="noStrike" cap="none" dirty="0">
                        <a:solidFill>
                          <a:schemeClr val="tx1"/>
                        </a:solidFill>
                        <a:latin typeface="+mn-lt"/>
                      </a:endParaRPr>
                    </a:p>
                  </a:txBody>
                  <a:tcPr marL="45720" marR="45720"/>
                </a:tc>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Furniture. All classroom furnishings are ineligible for reimbursement (supplanting). School district assumes responsibility for tables, chairs, desks (including mobile whiteboard desks and tables), benches, ergonomic workspaces, sectionals, end-tables, carpet, lamps, lighting, workstations and area rugs. Furniture will not be approved as “equipment.” Gifts, raffles and door prizes.</a:t>
                      </a:r>
                      <a:endParaRPr sz="1200" u="none" strike="noStrike" cap="none" dirty="0">
                        <a:solidFill>
                          <a:schemeClr val="tx1"/>
                        </a:solidFill>
                        <a:latin typeface="+mn-lt"/>
                      </a:endParaRPr>
                    </a:p>
                  </a:txBody>
                  <a:tcPr marL="45720" marR="45720"/>
                </a:tc>
                <a:extLst>
                  <a:ext uri="{0D108BD9-81ED-4DB2-BD59-A6C34878D82A}">
                    <a16:rowId xmlns:a16="http://schemas.microsoft.com/office/drawing/2014/main" val="10003"/>
                  </a:ext>
                </a:extLst>
              </a:tr>
              <a:tr h="626225">
                <a:tc>
                  <a:txBody>
                    <a:bodyPr/>
                    <a:lstStyle/>
                    <a:p>
                      <a:pPr marL="0" marR="0" lvl="0" indent="0" algn="l" rtl="0">
                        <a:lnSpc>
                          <a:spcPct val="100000"/>
                        </a:lnSpc>
                        <a:spcBef>
                          <a:spcPts val="0"/>
                        </a:spcBef>
                        <a:spcAft>
                          <a:spcPts val="0"/>
                        </a:spcAft>
                        <a:buClr>
                          <a:schemeClr val="dk1"/>
                        </a:buClr>
                        <a:buSzPts val="1100"/>
                        <a:buFont typeface="Arial"/>
                        <a:buNone/>
                      </a:pPr>
                      <a:r>
                        <a:rPr lang="en" sz="1200" u="none" strike="noStrike" cap="none" dirty="0">
                          <a:solidFill>
                            <a:schemeClr val="tx1"/>
                          </a:solidFill>
                          <a:latin typeface="+mn-lt"/>
                        </a:rPr>
                        <a:t>Seek prior approval for trailers</a:t>
                      </a:r>
                      <a:endParaRPr sz="1200" u="none" strike="noStrike" cap="none" dirty="0">
                        <a:solidFill>
                          <a:schemeClr val="tx1"/>
                        </a:solidFill>
                        <a:latin typeface="+mn-lt"/>
                      </a:endParaRPr>
                    </a:p>
                  </a:txBody>
                  <a:tcPr marL="45720" marR="45720"/>
                </a:tc>
                <a:tc>
                  <a:txBody>
                    <a:bodyPr/>
                    <a:lstStyle/>
                    <a:p>
                      <a:pPr marL="0" marR="0" lvl="0" indent="0" algn="l" rtl="0">
                        <a:lnSpc>
                          <a:spcPct val="100000"/>
                        </a:lnSpc>
                        <a:spcBef>
                          <a:spcPts val="0"/>
                        </a:spcBef>
                        <a:spcAft>
                          <a:spcPts val="0"/>
                        </a:spcAft>
                        <a:buClr>
                          <a:srgbClr val="000000"/>
                        </a:buClr>
                        <a:buSzPts val="1100"/>
                        <a:buFont typeface="Arial"/>
                        <a:buNone/>
                      </a:pPr>
                      <a:r>
                        <a:rPr lang="en" sz="1200" u="none" strike="noStrike" cap="none" dirty="0">
                          <a:solidFill>
                            <a:schemeClr val="tx1"/>
                          </a:solidFill>
                          <a:latin typeface="+mn-lt"/>
                        </a:rPr>
                        <a:t>Vehicles such as automobiles, trucks, buses, airplanes, boats, golf carts, snowmobiles, motorcycles, heavy equipment, backhoes and skid loaders. </a:t>
                      </a:r>
                      <a:endParaRPr sz="1200" u="none" strike="noStrike" cap="none" dirty="0">
                        <a:solidFill>
                          <a:schemeClr val="tx1"/>
                        </a:solidFill>
                        <a:latin typeface="+mn-lt"/>
                      </a:endParaRPr>
                    </a:p>
                  </a:txBody>
                  <a:tcPr marL="45720" marR="45720"/>
                </a:tc>
                <a:extLst>
                  <a:ext uri="{0D108BD9-81ED-4DB2-BD59-A6C34878D82A}">
                    <a16:rowId xmlns:a16="http://schemas.microsoft.com/office/drawing/2014/main" val="10004"/>
                  </a:ext>
                </a:extLst>
              </a:tr>
              <a:tr h="626225">
                <a:tc>
                  <a:txBody>
                    <a:bodyPr/>
                    <a:lstStyle/>
                    <a:p>
                      <a:pPr marL="0" marR="0" lvl="0" indent="0" algn="l" rtl="0">
                        <a:lnSpc>
                          <a:spcPct val="100000"/>
                        </a:lnSpc>
                        <a:spcBef>
                          <a:spcPts val="0"/>
                        </a:spcBef>
                        <a:spcAft>
                          <a:spcPts val="0"/>
                        </a:spcAft>
                        <a:buClr>
                          <a:schemeClr val="dk1"/>
                        </a:buClr>
                        <a:buSzPts val="1100"/>
                        <a:buFont typeface="Arial"/>
                        <a:buNone/>
                      </a:pPr>
                      <a:endParaRPr sz="1200" u="none" strike="noStrike" cap="none" dirty="0">
                        <a:solidFill>
                          <a:schemeClr val="tx1"/>
                        </a:solidFill>
                        <a:latin typeface="+mn-lt"/>
                      </a:endParaRPr>
                    </a:p>
                  </a:txBody>
                  <a:tcPr marL="45720" marR="45720"/>
                </a:tc>
                <a:tc>
                  <a:txBody>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tx1"/>
                          </a:solidFill>
                          <a:latin typeface="Arial"/>
                          <a:ea typeface="Arial"/>
                          <a:cs typeface="Arial"/>
                          <a:sym typeface="Arial"/>
                        </a:rPr>
                        <a:t>Advertising for special populations</a:t>
                      </a:r>
                    </a:p>
                    <a:p>
                      <a:pPr marL="0" marR="0" lvl="0" indent="0" algn="l" rtl="0">
                        <a:lnSpc>
                          <a:spcPct val="100000"/>
                        </a:lnSpc>
                        <a:spcBef>
                          <a:spcPts val="0"/>
                        </a:spcBef>
                        <a:spcAft>
                          <a:spcPts val="0"/>
                        </a:spcAft>
                        <a:buClr>
                          <a:schemeClr val="dk1"/>
                        </a:buClr>
                        <a:buSzPts val="1100"/>
                        <a:buFont typeface="Arial"/>
                        <a:buNone/>
                      </a:pPr>
                      <a:r>
                        <a:rPr lang="en-US" sz="1200" b="0" i="0" u="none" strike="noStrike" cap="none" dirty="0">
                          <a:solidFill>
                            <a:schemeClr val="tx1"/>
                          </a:solidFill>
                          <a:latin typeface="Arial"/>
                          <a:ea typeface="Arial"/>
                          <a:cs typeface="Arial"/>
                          <a:sym typeface="Arial"/>
                        </a:rPr>
                        <a:t>Interactive Panels, Promethean, i3TOUCH, Smart Whiteboards, Interactive Touch Panels.</a:t>
                      </a:r>
                    </a:p>
                  </a:txBody>
                  <a:tcPr marL="45720" marR="45720"/>
                </a:tc>
                <a:extLst>
                  <a:ext uri="{0D108BD9-81ED-4DB2-BD59-A6C34878D82A}">
                    <a16:rowId xmlns:a16="http://schemas.microsoft.com/office/drawing/2014/main" val="1145483233"/>
                  </a:ext>
                </a:extLst>
              </a:tr>
            </a:tbl>
          </a:graphicData>
        </a:graphic>
      </p:graphicFrame>
      <p:sp>
        <p:nvSpPr>
          <p:cNvPr id="2" name="Title 1">
            <a:extLst>
              <a:ext uri="{FF2B5EF4-FFF2-40B4-BE49-F238E27FC236}">
                <a16:creationId xmlns:a16="http://schemas.microsoft.com/office/drawing/2014/main" id="{A2947902-807D-48BF-8777-5E2AB45E5C0B}"/>
              </a:ext>
            </a:extLst>
          </p:cNvPr>
          <p:cNvSpPr>
            <a:spLocks noGrp="1"/>
          </p:cNvSpPr>
          <p:nvPr>
            <p:ph type="title"/>
          </p:nvPr>
        </p:nvSpPr>
        <p:spPr>
          <a:xfrm>
            <a:off x="311699" y="21964"/>
            <a:ext cx="8520600" cy="572700"/>
          </a:xfrm>
        </p:spPr>
        <p:txBody>
          <a:bodyPr/>
          <a:lstStyle/>
          <a:p>
            <a:pPr lvl="0" algn="r"/>
            <a:r>
              <a:rPr lang="en-US" sz="2000" b="1" dirty="0">
                <a:solidFill>
                  <a:schemeClr val="accent1"/>
                </a:solidFill>
              </a:rPr>
              <a:t>2026 Allowable and Unallowable Costs</a:t>
            </a:r>
            <a:br>
              <a:rPr lang="en-US" sz="2000" dirty="0">
                <a:solidFill>
                  <a:schemeClr val="accent1"/>
                </a:solidFill>
                <a:ea typeface="Roboto"/>
                <a:cs typeface="Roboto"/>
                <a:sym typeface="Roboto"/>
              </a:rPr>
            </a:br>
            <a:r>
              <a:rPr lang="en-US" sz="1600" b="1" dirty="0">
                <a:solidFill>
                  <a:schemeClr val="accent1"/>
                </a:solidFill>
              </a:rPr>
              <a:t>Technology and Supplanting List</a:t>
            </a: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26e36c4859c_0_8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g26e36c4859c_0_8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g26e36c4859c_0_8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5" name="Google Shape;185;g26e36c4859c_0_84"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graphicFrame>
        <p:nvGraphicFramePr>
          <p:cNvPr id="188" name="Google Shape;188;g26e36c4859c_0_84" descr="A chart titled ineligible."/>
          <p:cNvGraphicFramePr/>
          <p:nvPr>
            <p:extLst>
              <p:ext uri="{D42A27DB-BD31-4B8C-83A1-F6EECF244321}">
                <p14:modId xmlns:p14="http://schemas.microsoft.com/office/powerpoint/2010/main" val="239037553"/>
              </p:ext>
            </p:extLst>
          </p:nvPr>
        </p:nvGraphicFramePr>
        <p:xfrm>
          <a:off x="347330" y="879362"/>
          <a:ext cx="8563270" cy="3779121"/>
        </p:xfrm>
        <a:graphic>
          <a:graphicData uri="http://schemas.openxmlformats.org/drawingml/2006/table">
            <a:tbl>
              <a:tblPr firstRow="1">
                <a:noFill/>
                <a:tableStyleId>{07A21024-132D-4AA4-AD83-F055808B281B}</a:tableStyleId>
              </a:tblPr>
              <a:tblGrid>
                <a:gridCol w="8563270">
                  <a:extLst>
                    <a:ext uri="{9D8B030D-6E8A-4147-A177-3AD203B41FA5}">
                      <a16:colId xmlns:a16="http://schemas.microsoft.com/office/drawing/2014/main" val="20000"/>
                    </a:ext>
                  </a:extLst>
                </a:gridCol>
              </a:tblGrid>
              <a:tr h="429214">
                <a:tc>
                  <a:txBody>
                    <a:bodyPr/>
                    <a:lstStyle/>
                    <a:p>
                      <a:pPr marL="0" marR="0" lvl="0" indent="0" algn="ctr" rtl="0">
                        <a:lnSpc>
                          <a:spcPct val="100000"/>
                        </a:lnSpc>
                        <a:spcBef>
                          <a:spcPts val="0"/>
                        </a:spcBef>
                        <a:spcAft>
                          <a:spcPts val="0"/>
                        </a:spcAft>
                        <a:buClr>
                          <a:srgbClr val="000000"/>
                        </a:buClr>
                        <a:buSzPts val="1100"/>
                        <a:buFont typeface="Arial"/>
                        <a:buNone/>
                      </a:pPr>
                      <a:r>
                        <a:rPr lang="en" sz="1800" b="1" u="sng" strike="noStrike" cap="none" dirty="0">
                          <a:solidFill>
                            <a:srgbClr val="FF0000"/>
                          </a:solidFill>
                        </a:rPr>
                        <a:t>Ineligible</a:t>
                      </a:r>
                      <a:endParaRPr sz="1800" b="1" u="sng" strike="noStrike" cap="none" dirty="0">
                        <a:solidFill>
                          <a:srgbClr val="FF0000"/>
                        </a:solidFill>
                      </a:endParaRPr>
                    </a:p>
                  </a:txBody>
                  <a:tcPr marL="91425" marR="91425" marT="91425" marB="91425"/>
                </a:tc>
                <a:extLst>
                  <a:ext uri="{0D108BD9-81ED-4DB2-BD59-A6C34878D82A}">
                    <a16:rowId xmlns:a16="http://schemas.microsoft.com/office/drawing/2014/main" val="10000"/>
                  </a:ext>
                </a:extLst>
              </a:tr>
              <a:tr h="1455682">
                <a:tc>
                  <a:txBody>
                    <a:bodyPr/>
                    <a:lstStyle/>
                    <a:p>
                      <a:pPr marL="0" marR="0" lvl="0" indent="0" algn="just" rtl="0">
                        <a:lnSpc>
                          <a:spcPct val="100000"/>
                        </a:lnSpc>
                        <a:spcBef>
                          <a:spcPts val="0"/>
                        </a:spcBef>
                        <a:spcAft>
                          <a:spcPts val="0"/>
                        </a:spcAft>
                        <a:buClr>
                          <a:srgbClr val="000000"/>
                        </a:buClr>
                        <a:buSzPts val="1100"/>
                        <a:buFont typeface="Arial"/>
                        <a:buNone/>
                      </a:pPr>
                      <a:r>
                        <a:rPr lang="en" sz="1600" u="none" strike="noStrike" cap="none" dirty="0">
                          <a:solidFill>
                            <a:schemeClr val="tx1"/>
                          </a:solidFill>
                        </a:rPr>
                        <a:t>Transportation, food, document cameras (Elmos), ink-jet and laser printers, </a:t>
                      </a:r>
                      <a:r>
                        <a:rPr lang="en" sz="1600" b="1" u="none" strike="noStrike" cap="none" dirty="0">
                          <a:solidFill>
                            <a:schemeClr val="tx1"/>
                          </a:solidFill>
                        </a:rPr>
                        <a:t>TVs, monitors, smart TVs, computers, computer monitors, projection equipment</a:t>
                      </a:r>
                      <a:r>
                        <a:rPr lang="en" sz="1600" u="none" strike="noStrike" cap="none" dirty="0">
                          <a:solidFill>
                            <a:schemeClr val="tx1"/>
                          </a:solidFill>
                        </a:rPr>
                        <a:t>, storage (plastic bins, shelving, totes, storage racks, lockers), technology cables as independent purchases (HDMA, VGA, splitters, extension cords), utility carts, vacuums</a:t>
                      </a:r>
                      <a:endParaRPr sz="1600" u="none" strike="noStrike" cap="none" dirty="0">
                        <a:solidFill>
                          <a:schemeClr val="tx1"/>
                        </a:solidFill>
                      </a:endParaRPr>
                    </a:p>
                  </a:txBody>
                  <a:tcPr marL="91425" marR="91425" marT="91425" marB="91425"/>
                </a:tc>
                <a:extLst>
                  <a:ext uri="{0D108BD9-81ED-4DB2-BD59-A6C34878D82A}">
                    <a16:rowId xmlns:a16="http://schemas.microsoft.com/office/drawing/2014/main" val="10001"/>
                  </a:ext>
                </a:extLst>
              </a:tr>
              <a:tr h="1866269">
                <a:tc>
                  <a:txBody>
                    <a:bodyPr/>
                    <a:lstStyle/>
                    <a:p>
                      <a:pPr marL="0" marR="0" lvl="0" indent="0" algn="just" rtl="0">
                        <a:lnSpc>
                          <a:spcPct val="100000"/>
                        </a:lnSpc>
                        <a:spcBef>
                          <a:spcPts val="0"/>
                        </a:spcBef>
                        <a:spcAft>
                          <a:spcPts val="0"/>
                        </a:spcAft>
                        <a:buClr>
                          <a:srgbClr val="000000"/>
                        </a:buClr>
                        <a:buSzPts val="1100"/>
                        <a:buFont typeface="Arial"/>
                        <a:buNone/>
                      </a:pPr>
                      <a:r>
                        <a:rPr lang="en" sz="1600" u="none" strike="noStrike" cap="none" dirty="0">
                          <a:solidFill>
                            <a:schemeClr val="tx1"/>
                          </a:solidFill>
                        </a:rPr>
                        <a:t>Capital expenditures are any buildings, land or improvements that add value to the property, and are the responsibility of the school district general fund or another non-federal funding source. Permanent structural (including permanent greenhouses) and wiring upgrades, buildings, concrete slabs and land, accommodation upgrades, safety rails, ramps and guards are considered capital expenditures, and may not be purchased with Perkins federal funding per EDGAR e.C.F.R. 200.439.</a:t>
                      </a:r>
                      <a:endParaRPr sz="1600" u="none" strike="noStrike" cap="none" dirty="0">
                        <a:solidFill>
                          <a:schemeClr val="tx1"/>
                        </a:solidFill>
                      </a:endParaRPr>
                    </a:p>
                  </a:txBody>
                  <a:tcPr marL="91425" marR="91425" marT="91425" marB="91425"/>
                </a:tc>
                <a:extLst>
                  <a:ext uri="{0D108BD9-81ED-4DB2-BD59-A6C34878D82A}">
                    <a16:rowId xmlns:a16="http://schemas.microsoft.com/office/drawing/2014/main" val="10002"/>
                  </a:ext>
                </a:extLst>
              </a:tr>
            </a:tbl>
          </a:graphicData>
        </a:graphic>
      </p:graphicFrame>
      <p:sp>
        <p:nvSpPr>
          <p:cNvPr id="2" name="Title 1">
            <a:extLst>
              <a:ext uri="{FF2B5EF4-FFF2-40B4-BE49-F238E27FC236}">
                <a16:creationId xmlns:a16="http://schemas.microsoft.com/office/drawing/2014/main" id="{876A661B-564C-4BF5-9982-6C6DD036A71A}"/>
              </a:ext>
            </a:extLst>
          </p:cNvPr>
          <p:cNvSpPr>
            <a:spLocks noGrp="1"/>
          </p:cNvSpPr>
          <p:nvPr>
            <p:ph type="title"/>
          </p:nvPr>
        </p:nvSpPr>
        <p:spPr>
          <a:xfrm>
            <a:off x="347330" y="-10783"/>
            <a:ext cx="8520600" cy="572700"/>
          </a:xfrm>
        </p:spPr>
        <p:txBody>
          <a:bodyPr/>
          <a:lstStyle/>
          <a:p>
            <a:pPr lvl="0" algn="r"/>
            <a:r>
              <a:rPr lang="en-US" sz="2000" dirty="0">
                <a:solidFill>
                  <a:schemeClr val="tx1"/>
                </a:solidFill>
                <a:ea typeface="Roboto"/>
                <a:cs typeface="Roboto"/>
                <a:sym typeface="Roboto"/>
              </a:rPr>
              <a:t> </a:t>
            </a:r>
            <a:r>
              <a:rPr lang="en-US" sz="2000" b="1" dirty="0">
                <a:solidFill>
                  <a:schemeClr val="accent1"/>
                </a:solidFill>
              </a:rPr>
              <a:t>Technology and Supplanting List</a:t>
            </a:r>
            <a:br>
              <a:rPr lang="en-US" sz="2000" b="1" dirty="0">
                <a:solidFill>
                  <a:schemeClr val="accent1"/>
                </a:solidFill>
              </a:rPr>
            </a:br>
            <a:r>
              <a:rPr lang="en-US" sz="2000" dirty="0">
                <a:solidFill>
                  <a:schemeClr val="accent1"/>
                </a:solidFill>
              </a:rPr>
              <a:t>   </a:t>
            </a:r>
            <a:r>
              <a:rPr lang="en-US" sz="1400" dirty="0">
                <a:solidFill>
                  <a:schemeClr val="accent1"/>
                </a:solidFill>
              </a:rPr>
              <a:t>CTE students may not be excluded from purchases the institution makes for non-CTE students.</a:t>
            </a:r>
            <a:br>
              <a:rPr lang="en-US" sz="1400" dirty="0">
                <a:solidFill>
                  <a:schemeClr val="accent1"/>
                </a:solidFill>
                <a:ea typeface="Roboto"/>
                <a:cs typeface="Roboto"/>
                <a:sym typeface="Roboto"/>
              </a:rPr>
            </a:br>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26e36c4859c_0_49">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g26e36c4859c_0_49">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g26e36c4859c_0_49">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6" name="Google Shape;196;g26e36c4859c_0_49"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199" name="Google Shape;199;g26e36c4859c_0_49"/>
          <p:cNvSpPr txBox="1"/>
          <p:nvPr/>
        </p:nvSpPr>
        <p:spPr>
          <a:xfrm>
            <a:off x="100800" y="736475"/>
            <a:ext cx="9144000" cy="366251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2000" b="1" i="0" u="none" strike="noStrike" cap="none" dirty="0">
                <a:solidFill>
                  <a:schemeClr val="tx1"/>
                </a:solidFill>
                <a:latin typeface="+mn-lt"/>
                <a:sym typeface="Arial"/>
              </a:rPr>
              <a:t>Keep Perkins Funding Eligible</a:t>
            </a:r>
            <a:endParaRPr b="1" dirty="0">
              <a:solidFill>
                <a:schemeClr val="tx1"/>
              </a:solidFill>
              <a:latin typeface="+mn-lt"/>
            </a:endParaRPr>
          </a:p>
          <a:p>
            <a:pPr marL="0" marR="0" lvl="0" indent="0" algn="ctr" rtl="0">
              <a:lnSpc>
                <a:spcPct val="100000"/>
              </a:lnSpc>
              <a:spcBef>
                <a:spcPts val="0"/>
              </a:spcBef>
              <a:spcAft>
                <a:spcPts val="0"/>
              </a:spcAft>
              <a:buClr>
                <a:srgbClr val="000000"/>
              </a:buClr>
              <a:buSzPts val="1400"/>
              <a:buFont typeface="Arial"/>
              <a:buNone/>
            </a:pPr>
            <a:endParaRPr sz="1000" b="0" i="0" u="none" strike="noStrike" cap="none" dirty="0">
              <a:solidFill>
                <a:schemeClr val="tx1"/>
              </a:solidFill>
              <a:latin typeface="+mn-lt"/>
              <a:ea typeface="Arial"/>
              <a:cs typeface="Arial"/>
              <a:sym typeface="Arial"/>
            </a:endParaRPr>
          </a:p>
          <a:p>
            <a:pPr marL="457200" marR="0" lvl="0" indent="-304800" algn="l" rtl="0">
              <a:lnSpc>
                <a:spcPct val="100000"/>
              </a:lnSpc>
              <a:spcBef>
                <a:spcPts val="0"/>
              </a:spcBef>
              <a:spcAft>
                <a:spcPts val="0"/>
              </a:spcAft>
              <a:buClr>
                <a:schemeClr val="dk1"/>
              </a:buClr>
              <a:buSzPts val="1200"/>
              <a:buFont typeface="Arial"/>
              <a:buChar char="●"/>
            </a:pPr>
            <a:r>
              <a:rPr lang="en" sz="1800" b="0" i="0" u="none" strike="noStrike" cap="none" dirty="0">
                <a:solidFill>
                  <a:schemeClr val="tx1"/>
                </a:solidFill>
                <a:latin typeface="+mn-lt"/>
                <a:sym typeface="Arial"/>
              </a:rPr>
              <a:t>Use Perkins for salaries when creating new positions to avoid future supplanting issues.</a:t>
            </a:r>
            <a:endParaRPr sz="1600" dirty="0">
              <a:solidFill>
                <a:schemeClr val="tx1"/>
              </a:solidFill>
              <a:latin typeface="+mn-lt"/>
            </a:endParaRPr>
          </a:p>
          <a:p>
            <a:pPr marL="457200" marR="0" lvl="0" indent="-304800" algn="l" rtl="0">
              <a:lnSpc>
                <a:spcPct val="100000"/>
              </a:lnSpc>
              <a:spcBef>
                <a:spcPts val="0"/>
              </a:spcBef>
              <a:spcAft>
                <a:spcPts val="0"/>
              </a:spcAft>
              <a:buClr>
                <a:schemeClr val="dk1"/>
              </a:buClr>
              <a:buSzPts val="1200"/>
              <a:buFont typeface="Arial"/>
              <a:buChar char="●"/>
            </a:pPr>
            <a:r>
              <a:rPr lang="en" sz="1600" b="0" i="0" u="none" strike="noStrike" cap="none" dirty="0">
                <a:solidFill>
                  <a:schemeClr val="tx1"/>
                </a:solidFill>
                <a:latin typeface="+mn-lt"/>
                <a:ea typeface="Arial"/>
                <a:cs typeface="Arial"/>
                <a:sym typeface="Arial"/>
              </a:rPr>
              <a:t>Salaried or Hourly, Off-contract, Stipend or Extra duty pay</a:t>
            </a:r>
            <a:endParaRPr sz="18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CTSO Advising positions for newly developed CTSOs</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CLNA development and evaluation</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Postsecondary Initiatives</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Strategic Partnerships</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Apprenticeships </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Research and Concentrator retention strategies</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Social media</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CTE mentorships</a:t>
            </a:r>
            <a:endParaRPr sz="1600" b="0" i="0" u="none" strike="noStrike" cap="none" dirty="0">
              <a:solidFill>
                <a:schemeClr val="tx1"/>
              </a:solidFill>
              <a:latin typeface="+mn-lt"/>
              <a:ea typeface="Arial"/>
              <a:cs typeface="Arial"/>
              <a:sym typeface="Arial"/>
            </a:endParaRPr>
          </a:p>
          <a:p>
            <a:pPr marL="914400" marR="0" lvl="1" indent="-298450" algn="l" rtl="0">
              <a:lnSpc>
                <a:spcPct val="100000"/>
              </a:lnSpc>
              <a:spcBef>
                <a:spcPts val="0"/>
              </a:spcBef>
              <a:spcAft>
                <a:spcPts val="0"/>
              </a:spcAft>
              <a:buClr>
                <a:schemeClr val="dk1"/>
              </a:buClr>
              <a:buSzPts val="1100"/>
              <a:buFont typeface="Arial"/>
              <a:buChar char="○"/>
            </a:pPr>
            <a:r>
              <a:rPr lang="en" sz="1600" b="0" i="0" u="none" strike="noStrike" cap="none" dirty="0">
                <a:solidFill>
                  <a:schemeClr val="tx1"/>
                </a:solidFill>
                <a:latin typeface="+mn-lt"/>
                <a:ea typeface="Arial"/>
                <a:cs typeface="Arial"/>
                <a:sym typeface="Arial"/>
              </a:rPr>
              <a:t>Student led initiatives, entrepreneurship</a:t>
            </a:r>
            <a:endParaRPr b="0" i="0" u="none" strike="noStrike" cap="none" dirty="0">
              <a:solidFill>
                <a:schemeClr val="tx1"/>
              </a:solidFill>
              <a:latin typeface="+mn-lt"/>
              <a:ea typeface="Arial"/>
              <a:cs typeface="Arial"/>
              <a:sym typeface="Arial"/>
            </a:endParaRPr>
          </a:p>
        </p:txBody>
      </p:sp>
      <p:sp>
        <p:nvSpPr>
          <p:cNvPr id="2" name="Title 1">
            <a:extLst>
              <a:ext uri="{FF2B5EF4-FFF2-40B4-BE49-F238E27FC236}">
                <a16:creationId xmlns:a16="http://schemas.microsoft.com/office/drawing/2014/main" id="{17ADBC23-2097-4A87-8190-BD3B7E895BA6}"/>
              </a:ext>
            </a:extLst>
          </p:cNvPr>
          <p:cNvSpPr>
            <a:spLocks noGrp="1"/>
          </p:cNvSpPr>
          <p:nvPr>
            <p:ph type="title"/>
          </p:nvPr>
        </p:nvSpPr>
        <p:spPr>
          <a:xfrm>
            <a:off x="311699" y="224350"/>
            <a:ext cx="8520600" cy="572700"/>
          </a:xfrm>
        </p:spPr>
        <p:txBody>
          <a:bodyPr/>
          <a:lstStyle/>
          <a:p>
            <a:pPr algn="r"/>
            <a:r>
              <a:rPr lang="en-US" sz="2000" b="1" dirty="0">
                <a:solidFill>
                  <a:schemeClr val="accent1"/>
                </a:solidFill>
                <a:ea typeface="Roboto"/>
                <a:cs typeface="Roboto"/>
                <a:sym typeface="Roboto"/>
              </a:rPr>
              <a:t>Perkins Funding for New Job Positions</a:t>
            </a:r>
            <a:br>
              <a:rPr lang="en-US" dirty="0">
                <a:solidFill>
                  <a:schemeClr val="accent1"/>
                </a:solidFill>
                <a:latin typeface="Roboto"/>
                <a:ea typeface="Roboto"/>
                <a:cs typeface="Roboto"/>
                <a:sym typeface="Roboto"/>
              </a:rPr>
            </a:b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26e36c4859c_0_2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g26e36c4859c_0_2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6e36c4859c_0_2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7" name="Google Shape;207;g26e36c4859c_0_21"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graphicFrame>
        <p:nvGraphicFramePr>
          <p:cNvPr id="209" name="Google Shape;209;g26e36c4859c_0_21" descr="A Chart that is titled CTE Recruiter, Mentor, and Trainer."/>
          <p:cNvGraphicFramePr/>
          <p:nvPr>
            <p:extLst>
              <p:ext uri="{D42A27DB-BD31-4B8C-83A1-F6EECF244321}">
                <p14:modId xmlns:p14="http://schemas.microsoft.com/office/powerpoint/2010/main" val="761515168"/>
              </p:ext>
            </p:extLst>
          </p:nvPr>
        </p:nvGraphicFramePr>
        <p:xfrm>
          <a:off x="169468" y="802745"/>
          <a:ext cx="8805062" cy="3672660"/>
        </p:xfrm>
        <a:graphic>
          <a:graphicData uri="http://schemas.openxmlformats.org/drawingml/2006/table">
            <a:tbl>
              <a:tblPr firstRow="1">
                <a:noFill/>
                <a:tableStyleId>{07A21024-132D-4AA4-AD83-F055808B281B}</a:tableStyleId>
              </a:tblPr>
              <a:tblGrid>
                <a:gridCol w="4402531">
                  <a:extLst>
                    <a:ext uri="{9D8B030D-6E8A-4147-A177-3AD203B41FA5}">
                      <a16:colId xmlns:a16="http://schemas.microsoft.com/office/drawing/2014/main" val="20000"/>
                    </a:ext>
                  </a:extLst>
                </a:gridCol>
                <a:gridCol w="4402531">
                  <a:extLst>
                    <a:ext uri="{9D8B030D-6E8A-4147-A177-3AD203B41FA5}">
                      <a16:colId xmlns:a16="http://schemas.microsoft.com/office/drawing/2014/main" val="20001"/>
                    </a:ext>
                  </a:extLst>
                </a:gridCol>
              </a:tblGrid>
              <a:tr h="0">
                <a:tc gridSpan="2">
                  <a:txBody>
                    <a:bodyPr/>
                    <a:lstStyle/>
                    <a:p>
                      <a:pPr marL="457200" marR="0" lvl="0" indent="0" algn="ctr" rtl="0">
                        <a:lnSpc>
                          <a:spcPct val="100000"/>
                        </a:lnSpc>
                        <a:spcBef>
                          <a:spcPts val="0"/>
                        </a:spcBef>
                        <a:spcAft>
                          <a:spcPts val="0"/>
                        </a:spcAft>
                        <a:buClr>
                          <a:srgbClr val="000000"/>
                        </a:buClr>
                        <a:buSzPts val="1200"/>
                        <a:buFont typeface="Arial"/>
                        <a:buNone/>
                      </a:pPr>
                      <a:r>
                        <a:rPr lang="en" sz="1200" b="1" u="none" strike="noStrike" cap="none" dirty="0">
                          <a:solidFill>
                            <a:schemeClr val="dk1"/>
                          </a:solidFill>
                        </a:rPr>
                        <a:t>CTE Recruiter, Mentor, and Trainer</a:t>
                      </a:r>
                      <a:endParaRPr sz="1600" b="1" u="none" strike="noStrike" cap="none" dirty="0">
                        <a:solidFill>
                          <a:schemeClr val="dk1"/>
                        </a:solidFill>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lvl="0" indent="0" algn="ctr" rtl="0">
                        <a:lnSpc>
                          <a:spcPct val="100000"/>
                        </a:lnSpc>
                        <a:spcBef>
                          <a:spcPts val="0"/>
                        </a:spcBef>
                        <a:spcAft>
                          <a:spcPts val="0"/>
                        </a:spcAft>
                        <a:buClr>
                          <a:srgbClr val="000000"/>
                        </a:buClr>
                        <a:buSzPts val="1100"/>
                        <a:buFont typeface="Arial"/>
                        <a:buNone/>
                      </a:pPr>
                      <a:r>
                        <a:rPr lang="en" sz="1400" b="1" u="sng" strike="noStrike" cap="none" dirty="0">
                          <a:solidFill>
                            <a:schemeClr val="tx1"/>
                          </a:solidFill>
                          <a:latin typeface="+mn-lt"/>
                        </a:rPr>
                        <a:t>Perkins Activity</a:t>
                      </a:r>
                      <a:endParaRPr sz="1400" b="1" u="sng" strike="noStrike" cap="none" dirty="0">
                        <a:solidFill>
                          <a:schemeClr val="tx1"/>
                        </a:solidFill>
                        <a:latin typeface="+mn-lt"/>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100"/>
                        <a:buFont typeface="Arial"/>
                        <a:buNone/>
                      </a:pPr>
                      <a:r>
                        <a:rPr lang="en" sz="1400" b="1" u="sng" strike="noStrike" cap="none" dirty="0">
                          <a:solidFill>
                            <a:schemeClr val="tx1"/>
                          </a:solidFill>
                          <a:latin typeface="+mn-lt"/>
                        </a:rPr>
                        <a:t>CLNA Element</a:t>
                      </a:r>
                      <a:endParaRPr sz="1400" b="1" u="sng" strike="noStrike" cap="none" dirty="0">
                        <a:solidFill>
                          <a:schemeClr val="tx1"/>
                        </a:solidFill>
                        <a:latin typeface="+mn-lt"/>
                      </a:endParaRPr>
                    </a:p>
                  </a:txBody>
                  <a:tcPr marL="91425" marR="91425" marT="91425" marB="91425"/>
                </a:tc>
                <a:extLst>
                  <a:ext uri="{0D108BD9-81ED-4DB2-BD59-A6C34878D82A}">
                    <a16:rowId xmlns:a16="http://schemas.microsoft.com/office/drawing/2014/main" val="10001"/>
                  </a:ext>
                </a:extLst>
              </a:tr>
              <a:tr h="0">
                <a:tc>
                  <a:txBody>
                    <a:bodyPr/>
                    <a:lstStyle/>
                    <a:p>
                      <a:pPr marL="457200" marR="0" lvl="0" indent="0" algn="just" rtl="0">
                        <a:lnSpc>
                          <a:spcPct val="100000"/>
                        </a:lnSpc>
                        <a:spcBef>
                          <a:spcPts val="0"/>
                        </a:spcBef>
                        <a:spcAft>
                          <a:spcPts val="0"/>
                        </a:spcAft>
                        <a:buClr>
                          <a:srgbClr val="000000"/>
                        </a:buClr>
                        <a:buSzPts val="1000"/>
                        <a:buFont typeface="Arial"/>
                        <a:buNone/>
                      </a:pPr>
                      <a:r>
                        <a:rPr lang="en" sz="1100" i="1" u="none" strike="noStrike" cap="none" dirty="0">
                          <a:solidFill>
                            <a:schemeClr val="tx1"/>
                          </a:solidFill>
                          <a:latin typeface="+mn-lt"/>
                        </a:rPr>
                        <a:t>Activity Five - Implementation of CTE</a:t>
                      </a:r>
                      <a:endParaRPr sz="1100" i="1" u="none" strike="noStrike" cap="none" dirty="0">
                        <a:solidFill>
                          <a:schemeClr val="tx1"/>
                        </a:solidFill>
                        <a:latin typeface="+mn-lt"/>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1000"/>
                        <a:buFont typeface="Arial"/>
                        <a:buNone/>
                      </a:pPr>
                      <a:r>
                        <a:rPr lang="en" sz="1100" i="1" u="none" strike="noStrike" cap="none" dirty="0">
                          <a:solidFill>
                            <a:schemeClr val="tx1"/>
                          </a:solidFill>
                          <a:latin typeface="+mn-lt"/>
                        </a:rPr>
                        <a:t>Element Four Evaluation of Recruitment, Retention, and Training of CTE Educators</a:t>
                      </a:r>
                      <a:endParaRPr sz="1100" i="1" u="none" strike="noStrike" cap="none" dirty="0">
                        <a:solidFill>
                          <a:schemeClr val="tx1"/>
                        </a:solidFill>
                        <a:latin typeface="+mn-lt"/>
                      </a:endParaRPr>
                    </a:p>
                  </a:txBody>
                  <a:tcPr marL="91425" marR="91425" marT="91425" marB="91425"/>
                </a:tc>
                <a:extLst>
                  <a:ext uri="{0D108BD9-81ED-4DB2-BD59-A6C34878D82A}">
                    <a16:rowId xmlns:a16="http://schemas.microsoft.com/office/drawing/2014/main" val="10002"/>
                  </a:ext>
                </a:extLst>
              </a:tr>
              <a:tr h="0">
                <a:tc>
                  <a:txBody>
                    <a:bodyPr/>
                    <a:lstStyle/>
                    <a:p>
                      <a:pPr marL="0" marR="0" lvl="0" indent="0" algn="just" rtl="0">
                        <a:lnSpc>
                          <a:spcPct val="100000"/>
                        </a:lnSpc>
                        <a:spcBef>
                          <a:spcPts val="0"/>
                        </a:spcBef>
                        <a:spcAft>
                          <a:spcPts val="0"/>
                        </a:spcAft>
                        <a:buClr>
                          <a:srgbClr val="000000"/>
                        </a:buClr>
                        <a:buSzPts val="900"/>
                        <a:buFont typeface="Arial"/>
                        <a:buNone/>
                      </a:pPr>
                      <a:r>
                        <a:rPr lang="en" sz="1100" u="none" strike="noStrike" cap="none" dirty="0">
                          <a:solidFill>
                            <a:schemeClr val="tx1"/>
                          </a:solidFill>
                          <a:latin typeface="+mn-lt"/>
                        </a:rPr>
                        <a:t>Subsection (G) efforts to recruit and retain career and technical education program teachers, faculty, school leaders, administrators, specialized instructional support personnel, career guidance and academic counselors, and paraprofessionals;</a:t>
                      </a:r>
                      <a:endParaRPr sz="1100" u="none" strike="noStrike" cap="none" dirty="0">
                        <a:solidFill>
                          <a:schemeClr val="tx1"/>
                        </a:solidFill>
                        <a:latin typeface="+mn-lt"/>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900"/>
                        <a:buFont typeface="Arial"/>
                        <a:buNone/>
                      </a:pPr>
                      <a:r>
                        <a:rPr lang="en" sz="1100" u="none" strike="noStrike" cap="none" dirty="0">
                          <a:solidFill>
                            <a:schemeClr val="tx1"/>
                          </a:solidFill>
                          <a:latin typeface="+mn-lt"/>
                        </a:rPr>
                        <a:t>The district/college effectively recruits new CTE faculty, counselors and staff (host practicum and student teachers, grow-your-own initiative).</a:t>
                      </a:r>
                      <a:endParaRPr sz="1100" u="none" strike="noStrike" cap="none" dirty="0">
                        <a:solidFill>
                          <a:schemeClr val="tx1"/>
                        </a:solidFill>
                        <a:latin typeface="+mn-lt"/>
                      </a:endParaRPr>
                    </a:p>
                  </a:txBody>
                  <a:tcPr marL="91425" marR="91425" marT="91425" marB="91425"/>
                </a:tc>
                <a:extLst>
                  <a:ext uri="{0D108BD9-81ED-4DB2-BD59-A6C34878D82A}">
                    <a16:rowId xmlns:a16="http://schemas.microsoft.com/office/drawing/2014/main" val="10003"/>
                  </a:ext>
                </a:extLst>
              </a:tr>
              <a:tr h="0">
                <a:tc>
                  <a:txBody>
                    <a:bodyPr/>
                    <a:lstStyle/>
                    <a:p>
                      <a:pPr marL="0" marR="0" lvl="0" indent="0" algn="just" rtl="0">
                        <a:lnSpc>
                          <a:spcPct val="100000"/>
                        </a:lnSpc>
                        <a:spcBef>
                          <a:spcPts val="0"/>
                        </a:spcBef>
                        <a:spcAft>
                          <a:spcPts val="0"/>
                        </a:spcAft>
                        <a:buClr>
                          <a:srgbClr val="000000"/>
                        </a:buClr>
                        <a:buSzPts val="900"/>
                        <a:buFont typeface="Arial"/>
                        <a:buNone/>
                      </a:pPr>
                      <a:endParaRPr sz="1100" u="none" strike="noStrike" cap="none" dirty="0">
                        <a:solidFill>
                          <a:schemeClr val="tx1"/>
                        </a:solidFill>
                        <a:latin typeface="+mn-lt"/>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900"/>
                        <a:buFont typeface="Arial"/>
                        <a:buNone/>
                      </a:pPr>
                      <a:r>
                        <a:rPr lang="en" sz="1100" u="none" strike="noStrike" cap="none" dirty="0">
                          <a:solidFill>
                            <a:schemeClr val="tx1"/>
                          </a:solidFill>
                          <a:latin typeface="+mn-lt"/>
                        </a:rPr>
                        <a:t>The district/college effectively recruits new CTE faculty, counselors and staff (host practicum and student teachers, grow-your-own initiative).</a:t>
                      </a:r>
                      <a:endParaRPr sz="1100" u="none" strike="noStrike" cap="none" dirty="0">
                        <a:solidFill>
                          <a:schemeClr val="tx1"/>
                        </a:solidFill>
                        <a:latin typeface="+mn-lt"/>
                      </a:endParaRPr>
                    </a:p>
                  </a:txBody>
                  <a:tcPr marL="91425" marR="91425" marT="91425" marB="91425"/>
                </a:tc>
                <a:extLst>
                  <a:ext uri="{0D108BD9-81ED-4DB2-BD59-A6C34878D82A}">
                    <a16:rowId xmlns:a16="http://schemas.microsoft.com/office/drawing/2014/main" val="10004"/>
                  </a:ext>
                </a:extLst>
              </a:tr>
              <a:tr h="608383">
                <a:tc>
                  <a:txBody>
                    <a:bodyPr/>
                    <a:lstStyle/>
                    <a:p>
                      <a:pPr marL="0" marR="0" lvl="0" indent="0" algn="just" rtl="0">
                        <a:lnSpc>
                          <a:spcPct val="100000"/>
                        </a:lnSpc>
                        <a:spcBef>
                          <a:spcPts val="0"/>
                        </a:spcBef>
                        <a:spcAft>
                          <a:spcPts val="0"/>
                        </a:spcAft>
                        <a:buClr>
                          <a:srgbClr val="000000"/>
                        </a:buClr>
                        <a:buSzPts val="900"/>
                        <a:buFont typeface="Arial"/>
                        <a:buNone/>
                      </a:pPr>
                      <a:endParaRPr sz="1100" u="none" strike="noStrike" cap="none">
                        <a:solidFill>
                          <a:schemeClr val="tx1"/>
                        </a:solidFill>
                        <a:latin typeface="+mn-lt"/>
                      </a:endParaRPr>
                    </a:p>
                  </a:txBody>
                  <a:tcPr marL="91425" marR="91425" marT="91425" marB="91425"/>
                </a:tc>
                <a:tc>
                  <a:txBody>
                    <a:bodyPr/>
                    <a:lstStyle/>
                    <a:p>
                      <a:pPr marL="0" marR="0" lvl="0" indent="0" algn="just" rtl="0">
                        <a:lnSpc>
                          <a:spcPct val="100000"/>
                        </a:lnSpc>
                        <a:spcBef>
                          <a:spcPts val="0"/>
                        </a:spcBef>
                        <a:spcAft>
                          <a:spcPts val="0"/>
                        </a:spcAft>
                        <a:buClr>
                          <a:srgbClr val="000000"/>
                        </a:buClr>
                        <a:buSzPts val="900"/>
                        <a:buFont typeface="Arial"/>
                        <a:buNone/>
                      </a:pPr>
                      <a:r>
                        <a:rPr lang="en" sz="1100" u="none" strike="noStrike" cap="none" dirty="0">
                          <a:solidFill>
                            <a:schemeClr val="tx1"/>
                          </a:solidFill>
                          <a:latin typeface="+mn-lt"/>
                        </a:rPr>
                        <a:t>Regular, substantive and effective professional development is offered to CTE faculty, staff and counselors which supports the coordination with the Department and/or institutions of higher education, on recruitment, preparation, and retention of CTE faculty.</a:t>
                      </a:r>
                      <a:endParaRPr sz="1100" u="none" strike="noStrike" cap="none" dirty="0">
                        <a:solidFill>
                          <a:schemeClr val="tx1"/>
                        </a:solidFill>
                        <a:latin typeface="+mn-lt"/>
                      </a:endParaRPr>
                    </a:p>
                  </a:txBody>
                  <a:tcPr marL="91425" marR="91425" marT="91425" marB="91425"/>
                </a:tc>
                <a:extLst>
                  <a:ext uri="{0D108BD9-81ED-4DB2-BD59-A6C34878D82A}">
                    <a16:rowId xmlns:a16="http://schemas.microsoft.com/office/drawing/2014/main" val="10005"/>
                  </a:ext>
                </a:extLst>
              </a:tr>
            </a:tbl>
          </a:graphicData>
        </a:graphic>
      </p:graphicFrame>
      <p:sp>
        <p:nvSpPr>
          <p:cNvPr id="4" name="Title 3">
            <a:extLst>
              <a:ext uri="{FF2B5EF4-FFF2-40B4-BE49-F238E27FC236}">
                <a16:creationId xmlns:a16="http://schemas.microsoft.com/office/drawing/2014/main" id="{4A0CF664-00B4-405B-860F-52FE46918100}"/>
              </a:ext>
            </a:extLst>
          </p:cNvPr>
          <p:cNvSpPr>
            <a:spLocks noGrp="1"/>
          </p:cNvSpPr>
          <p:nvPr>
            <p:ph type="title"/>
          </p:nvPr>
        </p:nvSpPr>
        <p:spPr>
          <a:xfrm>
            <a:off x="311700" y="54140"/>
            <a:ext cx="8520600" cy="572700"/>
          </a:xfrm>
        </p:spPr>
        <p:txBody>
          <a:bodyPr/>
          <a:lstStyle/>
          <a:p>
            <a:pPr lvl="0" algn="r"/>
            <a:r>
              <a:rPr lang="en-US" sz="2000" b="1" dirty="0">
                <a:solidFill>
                  <a:schemeClr val="accent1"/>
                </a:solidFill>
                <a:ea typeface="Roboto"/>
                <a:cs typeface="Roboto"/>
                <a:sym typeface="Roboto"/>
              </a:rPr>
              <a:t>Perkins Funding for New Job Positions</a:t>
            </a:r>
            <a:br>
              <a:rPr lang="en-US" sz="2000" b="1" dirty="0">
                <a:solidFill>
                  <a:schemeClr val="accent1"/>
                </a:solidFill>
                <a:ea typeface="Roboto"/>
              </a:rPr>
            </a:br>
            <a:r>
              <a:rPr lang="en-US" sz="1400" dirty="0">
                <a:solidFill>
                  <a:schemeClr val="accent1"/>
                </a:solidFill>
              </a:rPr>
              <a:t>Can we use Perkins to pay someone to create a mentor and recruiting program for our CTE teachers?</a:t>
            </a:r>
            <a:br>
              <a:rPr lang="en-US" sz="1400" dirty="0">
                <a:solidFill>
                  <a:schemeClr val="accent1"/>
                </a:solidFill>
                <a:ea typeface="Roboto"/>
                <a:cs typeface="Roboto"/>
                <a:sym typeface="Roboto"/>
              </a:rPr>
            </a:br>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6e36c4859c_1_1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g26e36c4859c_1_1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g26e36c4859c_1_1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7" name="Google Shape;217;g26e36c4859c_1_1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pic>
        <p:nvPicPr>
          <p:cNvPr id="221" name="Google Shape;221;g26e36c4859c_1_10" descr="A  chart that is title Permanent Staff Salaries and Benefits Summary."/>
          <p:cNvPicPr preferRelativeResize="0">
            <a:picLocks noChangeAspect="1"/>
          </p:cNvPicPr>
          <p:nvPr/>
        </p:nvPicPr>
        <p:blipFill rotWithShape="1">
          <a:blip r:embed="rId4">
            <a:alphaModFix/>
          </a:blip>
          <a:srcRect/>
          <a:stretch/>
        </p:blipFill>
        <p:spPr>
          <a:xfrm>
            <a:off x="163922" y="1730305"/>
            <a:ext cx="8632906" cy="2615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154B64B0-B7FB-4DE8-A820-E852CB6D5669}"/>
              </a:ext>
            </a:extLst>
          </p:cNvPr>
          <p:cNvSpPr txBox="1"/>
          <p:nvPr/>
        </p:nvSpPr>
        <p:spPr>
          <a:xfrm>
            <a:off x="163922" y="959736"/>
            <a:ext cx="8385544" cy="584775"/>
          </a:xfrm>
          <a:prstGeom prst="rect">
            <a:avLst/>
          </a:prstGeom>
          <a:noFill/>
        </p:spPr>
        <p:txBody>
          <a:bodyPr wrap="square" rtlCol="0">
            <a:spAutoFit/>
          </a:bodyPr>
          <a:lstStyle/>
          <a:p>
            <a:pPr marL="285750" lvl="0" indent="-285750">
              <a:buClrTx/>
              <a:buSzPct val="100000"/>
              <a:buFont typeface="Arial" panose="020B0604020202020204" pitchFamily="34" charset="0"/>
              <a:buChar char="•"/>
            </a:pPr>
            <a:r>
              <a:rPr lang="en-US" sz="1600" dirty="0">
                <a:solidFill>
                  <a:schemeClr val="tx1"/>
                </a:solidFill>
              </a:rPr>
              <a:t>Percentages may decrease but never increase (supplanting). </a:t>
            </a:r>
          </a:p>
          <a:p>
            <a:pPr marL="285750" lvl="0" indent="-285750">
              <a:buClrTx/>
              <a:buSzPct val="100000"/>
              <a:buFont typeface="Arial" panose="020B0604020202020204" pitchFamily="34" charset="0"/>
              <a:buChar char="•"/>
            </a:pPr>
            <a:r>
              <a:rPr lang="en-US" sz="1600" dirty="0">
                <a:solidFill>
                  <a:schemeClr val="tx1"/>
                </a:solidFill>
              </a:rPr>
              <a:t>Positions may be added as new job duties are created.</a:t>
            </a:r>
          </a:p>
        </p:txBody>
      </p:sp>
      <p:sp>
        <p:nvSpPr>
          <p:cNvPr id="3" name="Title 2">
            <a:extLst>
              <a:ext uri="{FF2B5EF4-FFF2-40B4-BE49-F238E27FC236}">
                <a16:creationId xmlns:a16="http://schemas.microsoft.com/office/drawing/2014/main" id="{DE4A38B9-630F-4B36-A294-BB6A9E55F39D}"/>
              </a:ext>
            </a:extLst>
          </p:cNvPr>
          <p:cNvSpPr>
            <a:spLocks noGrp="1"/>
          </p:cNvSpPr>
          <p:nvPr>
            <p:ph type="title"/>
          </p:nvPr>
        </p:nvSpPr>
        <p:spPr>
          <a:xfrm>
            <a:off x="351450" y="85425"/>
            <a:ext cx="8520600" cy="572700"/>
          </a:xfrm>
        </p:spPr>
        <p:txBody>
          <a:bodyPr/>
          <a:lstStyle/>
          <a:p>
            <a:pPr lvl="0" algn="r"/>
            <a:r>
              <a:rPr lang="en" sz="2000" b="1" dirty="0">
                <a:solidFill>
                  <a:schemeClr val="accent1"/>
                </a:solidFill>
                <a:ea typeface="Roboto"/>
                <a:cs typeface="Roboto"/>
                <a:sym typeface="Roboto"/>
              </a:rPr>
              <a:t>Perkins Funding for New Job Positions</a:t>
            </a:r>
            <a:br>
              <a:rPr lang="en-US" sz="2000" b="1" dirty="0">
                <a:solidFill>
                  <a:schemeClr val="accent1"/>
                </a:solidFill>
                <a:ea typeface="Roboto"/>
              </a:rPr>
            </a:br>
            <a:r>
              <a:rPr lang="en-US" sz="1400" dirty="0">
                <a:solidFill>
                  <a:schemeClr val="accent1"/>
                </a:solidFill>
              </a:rPr>
              <a:t>Can we use Perkins to pay someone to create a mentor and recruiting program for our CTE teachers?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33a1ce6e5fc_0_9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33a1ce6e5fc_0_9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33a1ce6e5fc_0_9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9" name="Google Shape;229;g33a1ce6e5fc_0_91"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231" name="Google Shape;231;g33a1ce6e5fc_0_91"/>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400050" algn="l" rtl="0">
              <a:lnSpc>
                <a:spcPct val="150000"/>
              </a:lnSpc>
              <a:spcBef>
                <a:spcPts val="0"/>
              </a:spcBef>
              <a:spcAft>
                <a:spcPts val="0"/>
              </a:spcAft>
              <a:buClr>
                <a:schemeClr val="accent5"/>
              </a:buClr>
              <a:buSzPts val="2700"/>
              <a:buChar char="➔"/>
            </a:pPr>
            <a:r>
              <a:rPr lang="en" sz="2400" dirty="0">
                <a:solidFill>
                  <a:schemeClr val="tx1"/>
                </a:solidFill>
              </a:rPr>
              <a:t>FY 2026 Allowable Costs (Draft)</a:t>
            </a:r>
            <a:endParaRPr sz="2400" dirty="0">
              <a:solidFill>
                <a:schemeClr val="tx1"/>
              </a:solidFill>
            </a:endParaRPr>
          </a:p>
          <a:p>
            <a:pPr marL="457200" lvl="0" indent="-400050" algn="l" rtl="0">
              <a:lnSpc>
                <a:spcPct val="150000"/>
              </a:lnSpc>
              <a:spcBef>
                <a:spcPts val="0"/>
              </a:spcBef>
              <a:spcAft>
                <a:spcPts val="0"/>
              </a:spcAft>
              <a:buClr>
                <a:schemeClr val="accent5"/>
              </a:buClr>
              <a:buSzPts val="2700"/>
              <a:buChar char="➔"/>
            </a:pPr>
            <a:r>
              <a:rPr lang="en" sz="2400" dirty="0">
                <a:solidFill>
                  <a:schemeClr val="tx1"/>
                </a:solidFill>
              </a:rPr>
              <a:t>2026 Budget Template</a:t>
            </a:r>
            <a:endParaRPr sz="2400" dirty="0">
              <a:solidFill>
                <a:schemeClr val="tx1"/>
              </a:solidFill>
            </a:endParaRPr>
          </a:p>
          <a:p>
            <a:pPr marL="457200" lvl="0" indent="-400050" algn="l" rtl="0">
              <a:lnSpc>
                <a:spcPct val="150000"/>
              </a:lnSpc>
              <a:spcBef>
                <a:spcPts val="0"/>
              </a:spcBef>
              <a:spcAft>
                <a:spcPts val="0"/>
              </a:spcAft>
              <a:buClr>
                <a:schemeClr val="accent5"/>
              </a:buClr>
              <a:buSzPts val="2700"/>
              <a:buChar char="➔"/>
            </a:pPr>
            <a:r>
              <a:rPr lang="en" sz="2400" dirty="0">
                <a:solidFill>
                  <a:schemeClr val="tx1"/>
                </a:solidFill>
              </a:rPr>
              <a:t>Slide Deck</a:t>
            </a:r>
            <a:endParaRPr sz="2400" dirty="0">
              <a:solidFill>
                <a:schemeClr val="tx1"/>
              </a:solidFill>
            </a:endParaRPr>
          </a:p>
          <a:p>
            <a:pPr marL="457200" lvl="0" indent="-400050" algn="l" rtl="0">
              <a:lnSpc>
                <a:spcPct val="150000"/>
              </a:lnSpc>
              <a:spcBef>
                <a:spcPts val="0"/>
              </a:spcBef>
              <a:spcAft>
                <a:spcPts val="0"/>
              </a:spcAft>
              <a:buClr>
                <a:schemeClr val="accent5"/>
              </a:buClr>
              <a:buSzPts val="2700"/>
              <a:buChar char="➔"/>
            </a:pPr>
            <a:r>
              <a:rPr lang="en" sz="2400" dirty="0">
                <a:solidFill>
                  <a:schemeClr val="tx1"/>
                </a:solidFill>
              </a:rPr>
              <a:t>Post recording on website</a:t>
            </a:r>
            <a:endParaRPr sz="1800" dirty="0">
              <a:solidFill>
                <a:schemeClr val="tx1"/>
              </a:solidFill>
            </a:endParaRPr>
          </a:p>
        </p:txBody>
      </p:sp>
      <p:sp>
        <p:nvSpPr>
          <p:cNvPr id="2" name="Title 1">
            <a:extLst>
              <a:ext uri="{FF2B5EF4-FFF2-40B4-BE49-F238E27FC236}">
                <a16:creationId xmlns:a16="http://schemas.microsoft.com/office/drawing/2014/main" id="{3ED55254-3D6C-4713-9317-56F05D8B3C29}"/>
              </a:ext>
            </a:extLst>
          </p:cNvPr>
          <p:cNvSpPr>
            <a:spLocks noGrp="1"/>
          </p:cNvSpPr>
          <p:nvPr>
            <p:ph type="title"/>
          </p:nvPr>
        </p:nvSpPr>
        <p:spPr>
          <a:xfrm>
            <a:off x="311700" y="224350"/>
            <a:ext cx="8520600" cy="572700"/>
          </a:xfrm>
        </p:spPr>
        <p:txBody>
          <a:bodyPr/>
          <a:lstStyle/>
          <a:p>
            <a:pPr algn="r"/>
            <a:r>
              <a:rPr lang="en-US" sz="2000" b="1" dirty="0">
                <a:solidFill>
                  <a:schemeClr val="accent1"/>
                </a:solidFill>
              </a:rPr>
              <a:t>Next Steps</a:t>
            </a:r>
            <a:br>
              <a:rPr lang="en-US" sz="2000" dirty="0">
                <a:solidFill>
                  <a:schemeClr val="tx1"/>
                </a:solidFill>
              </a:rPr>
            </a:b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a:extLst>
              <a:ext uri="{C183D7F6-B498-43B3-948B-1728B52AA6E4}">
                <adec:decorative xmlns:adec="http://schemas.microsoft.com/office/drawing/2017/decorative" val="1"/>
              </a:ext>
            </a:extLst>
          </p:cNvPr>
          <p:cNvSpPr/>
          <p:nvPr/>
        </p:nvSpPr>
        <p:spPr>
          <a:xfrm>
            <a:off x="-10750" y="28697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5">
            <a:extLst>
              <a:ext uri="{C183D7F6-B498-43B3-948B-1728B52AA6E4}">
                <adec:decorative xmlns:adec="http://schemas.microsoft.com/office/drawing/2017/decorative" val="1"/>
              </a:ext>
            </a:extLst>
          </p:cNvPr>
          <p:cNvSpPr/>
          <p:nvPr/>
        </p:nvSpPr>
        <p:spPr>
          <a:xfrm>
            <a:off x="6521743" y="28697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5">
            <a:extLst>
              <a:ext uri="{C183D7F6-B498-43B3-948B-1728B52AA6E4}">
                <adec:decorative xmlns:adec="http://schemas.microsoft.com/office/drawing/2017/decorative" val="1"/>
              </a:ext>
            </a:extLst>
          </p:cNvPr>
          <p:cNvSpPr/>
          <p:nvPr/>
        </p:nvSpPr>
        <p:spPr>
          <a:xfrm>
            <a:off x="8022998" y="28697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1" name="Google Shape;241;p15" descr="Learning that works for Iowa CTE. #CTEworksforIA"/>
          <p:cNvPicPr preferRelativeResize="0"/>
          <p:nvPr/>
        </p:nvPicPr>
        <p:blipFill rotWithShape="1">
          <a:blip r:embed="rId3">
            <a:alphaModFix/>
          </a:blip>
          <a:srcRect/>
          <a:stretch/>
        </p:blipFill>
        <p:spPr>
          <a:xfrm>
            <a:off x="5314250" y="3294384"/>
            <a:ext cx="2209800" cy="1104900"/>
          </a:xfrm>
          <a:prstGeom prst="rect">
            <a:avLst/>
          </a:prstGeom>
          <a:noFill/>
          <a:ln>
            <a:noFill/>
          </a:ln>
        </p:spPr>
      </p:pic>
      <p:sp>
        <p:nvSpPr>
          <p:cNvPr id="240" name="Google Shape;240;p15"/>
          <p:cNvSpPr txBox="1"/>
          <p:nvPr/>
        </p:nvSpPr>
        <p:spPr>
          <a:xfrm>
            <a:off x="456237" y="3761774"/>
            <a:ext cx="3874914" cy="76200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chemeClr val="dk1"/>
                </a:solidFill>
                <a:latin typeface="Arial"/>
                <a:ea typeface="Arial"/>
                <a:cs typeface="Arial"/>
                <a:sym typeface="Arial"/>
              </a:rPr>
              <a:t>Bureau of Community Colleges &amp; Postsecondary Readiness</a:t>
            </a:r>
            <a:endParaRPr sz="1050" b="0" i="0" u="none" strike="noStrike" cap="none" dirty="0">
              <a:solidFill>
                <a:srgbClr val="55555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555555"/>
                </a:solidFill>
                <a:latin typeface="Arial"/>
                <a:ea typeface="Arial"/>
                <a:cs typeface="Arial"/>
                <a:sym typeface="Arial"/>
              </a:rPr>
              <a:t>Grimes State Office Building</a:t>
            </a:r>
            <a:endParaRPr sz="1050" b="0" i="0" u="none" strike="noStrike" cap="none" dirty="0">
              <a:solidFill>
                <a:srgbClr val="55555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555555"/>
                </a:solidFill>
                <a:latin typeface="Arial"/>
                <a:ea typeface="Arial"/>
                <a:cs typeface="Arial"/>
                <a:sym typeface="Arial"/>
              </a:rPr>
              <a:t>400 E 14th St</a:t>
            </a:r>
            <a:endParaRPr sz="1050" b="0" i="0" u="none" strike="noStrike" cap="none" dirty="0">
              <a:solidFill>
                <a:srgbClr val="55555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en" sz="1050" b="0" i="0" u="none" strike="noStrike" cap="none" dirty="0">
                <a:solidFill>
                  <a:srgbClr val="555555"/>
                </a:solidFill>
                <a:latin typeface="Arial"/>
                <a:ea typeface="Arial"/>
                <a:cs typeface="Arial"/>
                <a:sym typeface="Arial"/>
              </a:rPr>
              <a:t>Des Moines, IA 50319-0146</a:t>
            </a:r>
            <a:endParaRPr sz="1400" b="0" i="0" u="none" strike="noStrike" cap="none" dirty="0">
              <a:solidFill>
                <a:srgbClr val="000000"/>
              </a:solidFill>
              <a:latin typeface="Arial"/>
              <a:ea typeface="Arial"/>
              <a:cs typeface="Arial"/>
              <a:sym typeface="Arial"/>
            </a:endParaRPr>
          </a:p>
        </p:txBody>
      </p:sp>
      <p:pic>
        <p:nvPicPr>
          <p:cNvPr id="7" name="Picture 6" descr="Iowa Department of Education">
            <a:extLst>
              <a:ext uri="{FF2B5EF4-FFF2-40B4-BE49-F238E27FC236}">
                <a16:creationId xmlns:a16="http://schemas.microsoft.com/office/drawing/2014/main" id="{C612E4EA-36DF-4538-8318-69DCAFEC14D5}"/>
              </a:ext>
            </a:extLst>
          </p:cNvPr>
          <p:cNvPicPr>
            <a:picLocks noChangeAspect="1"/>
          </p:cNvPicPr>
          <p:nvPr/>
        </p:nvPicPr>
        <p:blipFill>
          <a:blip r:embed="rId4"/>
          <a:stretch>
            <a:fillRect/>
          </a:stretch>
        </p:blipFill>
        <p:spPr>
          <a:xfrm>
            <a:off x="1321095" y="2999772"/>
            <a:ext cx="2337821" cy="762002"/>
          </a:xfrm>
          <a:prstGeom prst="rect">
            <a:avLst/>
          </a:prstGeom>
        </p:spPr>
      </p:pic>
      <p:sp>
        <p:nvSpPr>
          <p:cNvPr id="243" name="Google Shape;243;p15"/>
          <p:cNvSpPr txBox="1"/>
          <p:nvPr/>
        </p:nvSpPr>
        <p:spPr>
          <a:xfrm>
            <a:off x="4572000" y="744216"/>
            <a:ext cx="4075814" cy="1817125"/>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400" dirty="0">
                <a:latin typeface="Arial" panose="020B0604020202020204" pitchFamily="34" charset="0"/>
                <a:ea typeface="Roboto Medium"/>
                <a:cs typeface="Arial" panose="020B0604020202020204" pitchFamily="34" charset="0"/>
                <a:sym typeface="Roboto Medium"/>
              </a:rPr>
              <a:t>Jeffrey Fletcher, PhD, MPA</a:t>
            </a:r>
            <a:endParaRPr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Consultant</a:t>
            </a:r>
            <a:endParaRPr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2400" u="sng" dirty="0">
                <a:solidFill>
                  <a:schemeClr val="accent1"/>
                </a:solidFill>
                <a:latin typeface="Arial" panose="020B0604020202020204" pitchFamily="34" charset="0"/>
                <a:ea typeface="Roboto Medium"/>
                <a:cs typeface="Arial" panose="020B0604020202020204" pitchFamily="34" charset="0"/>
                <a:sym typeface="Roboto Medium"/>
                <a:hlinkClick r:id="rId5">
                  <a:extLst>
                    <a:ext uri="{A12FA001-AC4F-418D-AE19-62706E023703}">
                      <ahyp:hlinkClr xmlns:ahyp="http://schemas.microsoft.com/office/drawing/2018/hyperlinkcolor" val="tx"/>
                    </a:ext>
                  </a:extLst>
                </a:hlinkClick>
              </a:rPr>
              <a:t>Jeffrey.Fletcher@iowa.gov</a:t>
            </a:r>
            <a:endParaRPr sz="2400" b="0" i="0" u="none" strike="noStrike" cap="none" dirty="0">
              <a:solidFill>
                <a:schemeClr val="accent1"/>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panose="020B0604020202020204" pitchFamily="34" charset="0"/>
                <a:cs typeface="Arial" panose="020B0604020202020204" pitchFamily="34" charset="0"/>
                <a:sym typeface="Arial"/>
              </a:rPr>
              <a:t>Rev.0</a:t>
            </a:r>
            <a:r>
              <a:rPr lang="en" sz="1100" dirty="0">
                <a:latin typeface="Arial" panose="020B0604020202020204" pitchFamily="34" charset="0"/>
                <a:cs typeface="Arial" panose="020B0604020202020204" pitchFamily="34" charset="0"/>
              </a:rPr>
              <a:t>2/26/2025</a:t>
            </a:r>
            <a:endParaRPr sz="11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42" name="Google Shape;242;p15"/>
          <p:cNvSpPr txBox="1"/>
          <p:nvPr/>
        </p:nvSpPr>
        <p:spPr>
          <a:xfrm>
            <a:off x="695451" y="590333"/>
            <a:ext cx="3635700" cy="212489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Amy Vybiral MS Ed</a:t>
            </a:r>
            <a:endParaRPr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rPr>
              <a:t>Consultant</a:t>
            </a:r>
            <a:endParaRPr sz="2400" b="0" i="0" u="none" strike="noStrike" cap="none" dirty="0">
              <a:solidFill>
                <a:srgbClr val="000000"/>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r>
              <a:rPr lang="en" sz="2400" b="0" i="0" u="sng" strike="noStrike" cap="none" dirty="0">
                <a:solidFill>
                  <a:schemeClr val="accent1"/>
                </a:solidFill>
                <a:latin typeface="Arial" panose="020B0604020202020204" pitchFamily="34" charset="0"/>
                <a:ea typeface="Roboto Medium"/>
                <a:cs typeface="Arial" panose="020B0604020202020204" pitchFamily="34" charset="0"/>
                <a:sym typeface="Roboto Medium"/>
                <a:hlinkClick r:id="rId6">
                  <a:extLst>
                    <a:ext uri="{A12FA001-AC4F-418D-AE19-62706E023703}">
                      <ahyp:hlinkClr xmlns:ahyp="http://schemas.microsoft.com/office/drawing/2018/hyperlinkcolor" val="tx"/>
                    </a:ext>
                  </a:extLst>
                </a:hlinkClick>
              </a:rPr>
              <a:t>amy.vybiral@iowa.gov</a:t>
            </a:r>
            <a:endParaRPr sz="2400" b="0" i="0" u="none" strike="noStrike" cap="none" dirty="0">
              <a:solidFill>
                <a:schemeClr val="accent1"/>
              </a:solidFill>
              <a:latin typeface="Arial" panose="020B0604020202020204" pitchFamily="34" charset="0"/>
              <a:ea typeface="Roboto Medium"/>
              <a:cs typeface="Arial" panose="020B0604020202020204" pitchFamily="34" charset="0"/>
              <a:sym typeface="Roboto Medium"/>
            </a:endParaRPr>
          </a:p>
          <a:p>
            <a:pPr marL="0" marR="0" lvl="0" indent="0" algn="ctr"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Arial" panose="020B0604020202020204" pitchFamily="34" charset="0"/>
              <a:ea typeface="Roboto"/>
              <a:cs typeface="Arial" panose="020B0604020202020204" pitchFamily="34" charset="0"/>
              <a:sym typeface="Roboto"/>
            </a:endParaRPr>
          </a:p>
          <a:p>
            <a:pPr marL="0" marR="0" lvl="0" indent="0" algn="ctr" rtl="0">
              <a:lnSpc>
                <a:spcPct val="100000"/>
              </a:lnSpc>
              <a:spcBef>
                <a:spcPts val="0"/>
              </a:spcBef>
              <a:spcAft>
                <a:spcPts val="0"/>
              </a:spcAft>
              <a:buClr>
                <a:srgbClr val="000000"/>
              </a:buClr>
              <a:buSzPts val="1400"/>
              <a:buFont typeface="Arial"/>
              <a:buNone/>
            </a:pPr>
            <a:r>
              <a:rPr lang="en" sz="1100" b="0" i="0" u="none" strike="noStrike" cap="none" dirty="0">
                <a:solidFill>
                  <a:srgbClr val="000000"/>
                </a:solidFill>
                <a:latin typeface="Arial" panose="020B0604020202020204" pitchFamily="34" charset="0"/>
                <a:cs typeface="Arial" panose="020B0604020202020204" pitchFamily="34" charset="0"/>
                <a:sym typeface="Arial"/>
              </a:rPr>
              <a:t>Rev.0</a:t>
            </a:r>
            <a:r>
              <a:rPr lang="en" sz="1100" dirty="0">
                <a:latin typeface="Arial" panose="020B0604020202020204" pitchFamily="34" charset="0"/>
                <a:cs typeface="Arial" panose="020B0604020202020204" pitchFamily="34" charset="0"/>
              </a:rPr>
              <a:t>2/26/2025</a:t>
            </a:r>
            <a:endParaRPr sz="1100" b="0" i="0" u="none" strike="noStrike" cap="none" dirty="0">
              <a:solidFill>
                <a:srgbClr val="000000"/>
              </a:solidFill>
              <a:latin typeface="Arial" panose="020B0604020202020204" pitchFamily="34" charset="0"/>
              <a:cs typeface="Arial" panose="020B0604020202020204" pitchFamily="34" charset="0"/>
              <a:sym typeface="Arial"/>
            </a:endParaRPr>
          </a:p>
        </p:txBody>
      </p:sp>
      <p:sp>
        <p:nvSpPr>
          <p:cNvPr id="2" name="Title 1">
            <a:extLst>
              <a:ext uri="{FF2B5EF4-FFF2-40B4-BE49-F238E27FC236}">
                <a16:creationId xmlns:a16="http://schemas.microsoft.com/office/drawing/2014/main" id="{6EDFFF84-01DD-4509-93B7-DC589A3AF1DA}"/>
              </a:ext>
            </a:extLst>
          </p:cNvPr>
          <p:cNvSpPr>
            <a:spLocks noGrp="1"/>
          </p:cNvSpPr>
          <p:nvPr>
            <p:ph type="title"/>
          </p:nvPr>
        </p:nvSpPr>
        <p:spPr>
          <a:xfrm>
            <a:off x="311700" y="227288"/>
            <a:ext cx="8520600" cy="572700"/>
          </a:xfrm>
        </p:spPr>
        <p:txBody>
          <a:bodyPr/>
          <a:lstStyle/>
          <a:p>
            <a:pPr algn="r"/>
            <a:r>
              <a:rPr lang="en-US" sz="2000" b="1" dirty="0">
                <a:solidFill>
                  <a:schemeClr val="accent1"/>
                </a:solidFill>
              </a:rPr>
              <a:t>Questions</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2">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2">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2">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7" name="Google Shape;67;p2" descr="CTE Learning that works for Iowa."/>
          <p:cNvPicPr preferRelativeResize="0"/>
          <p:nvPr/>
        </p:nvPicPr>
        <p:blipFill rotWithShape="1">
          <a:blip r:embed="rId3">
            <a:alphaModFix/>
          </a:blip>
          <a:srcRect/>
          <a:stretch/>
        </p:blipFill>
        <p:spPr>
          <a:xfrm>
            <a:off x="2831837" y="4721204"/>
            <a:ext cx="3480325" cy="360275"/>
          </a:xfrm>
          <a:prstGeom prst="rect">
            <a:avLst/>
          </a:prstGeom>
          <a:noFill/>
          <a:ln>
            <a:noFill/>
          </a:ln>
        </p:spPr>
      </p:pic>
      <p:sp>
        <p:nvSpPr>
          <p:cNvPr id="69" name="Google Shape;69;p2"/>
          <p:cNvSpPr txBox="1">
            <a:spLocks noGrp="1"/>
          </p:cNvSpPr>
          <p:nvPr>
            <p:ph type="body" idx="1"/>
          </p:nvPr>
        </p:nvSpPr>
        <p:spPr>
          <a:xfrm>
            <a:off x="309814" y="1020639"/>
            <a:ext cx="8520600" cy="3416400"/>
          </a:xfrm>
          <a:prstGeom prst="rect">
            <a:avLst/>
          </a:prstGeom>
          <a:noFill/>
          <a:ln>
            <a:noFill/>
          </a:ln>
        </p:spPr>
        <p:txBody>
          <a:bodyPr spcFirstLastPara="1" wrap="square" lIns="91425" tIns="91425" rIns="91425" bIns="91425" anchor="t" anchorCtr="0">
            <a:noAutofit/>
          </a:bodyPr>
          <a:lstStyle/>
          <a:p>
            <a:pPr marL="466725" lvl="0" algn="l" rtl="0">
              <a:lnSpc>
                <a:spcPct val="150000"/>
              </a:lnSpc>
              <a:spcBef>
                <a:spcPts val="270"/>
              </a:spcBef>
              <a:spcAft>
                <a:spcPts val="0"/>
              </a:spcAft>
              <a:buClr>
                <a:schemeClr val="accent5"/>
              </a:buClr>
              <a:buSzPts val="1650"/>
              <a:buFont typeface="+mj-lt"/>
              <a:buAutoNum type="arabicPeriod"/>
            </a:pPr>
            <a:r>
              <a:rPr lang="en" sz="1800" b="1" dirty="0">
                <a:solidFill>
                  <a:schemeClr val="tx1"/>
                </a:solidFill>
                <a:latin typeface="+mn-lt"/>
              </a:rPr>
              <a:t>Timelines and Due Dates through June, 2025</a:t>
            </a:r>
            <a:endParaRPr sz="1800" b="1" dirty="0">
              <a:solidFill>
                <a:schemeClr val="tx1"/>
              </a:solidFill>
              <a:latin typeface="+mn-lt"/>
            </a:endParaRPr>
          </a:p>
          <a:p>
            <a:pPr marL="936625" lvl="1" indent="-342900" algn="l" rtl="0">
              <a:lnSpc>
                <a:spcPct val="150000"/>
              </a:lnSpc>
              <a:spcBef>
                <a:spcPts val="270"/>
              </a:spcBef>
              <a:spcAft>
                <a:spcPts val="0"/>
              </a:spcAft>
              <a:buClr>
                <a:schemeClr val="accent5"/>
              </a:buClr>
              <a:buSzPts val="1450"/>
              <a:buFont typeface="+mj-lt"/>
              <a:buAutoNum type="alphaLcPeriod"/>
            </a:pPr>
            <a:r>
              <a:rPr lang="en" sz="1800" dirty="0">
                <a:solidFill>
                  <a:schemeClr val="tx1"/>
                </a:solidFill>
                <a:latin typeface="+mn-lt"/>
              </a:rPr>
              <a:t>Wrap-up FY 2025</a:t>
            </a:r>
            <a:endParaRPr sz="1800" dirty="0">
              <a:solidFill>
                <a:schemeClr val="tx1"/>
              </a:solidFill>
              <a:latin typeface="+mn-lt"/>
            </a:endParaRPr>
          </a:p>
          <a:p>
            <a:pPr marL="457200" lvl="0" indent="-346075" algn="l" rtl="0">
              <a:lnSpc>
                <a:spcPct val="150000"/>
              </a:lnSpc>
              <a:spcBef>
                <a:spcPts val="270"/>
              </a:spcBef>
              <a:spcAft>
                <a:spcPts val="0"/>
              </a:spcAft>
              <a:buClr>
                <a:schemeClr val="accent5"/>
              </a:buClr>
              <a:buSzPts val="1850"/>
              <a:buFont typeface="+mj-lt"/>
              <a:buAutoNum type="arabicPeriod"/>
            </a:pPr>
            <a:r>
              <a:rPr lang="en" sz="1800" b="1" dirty="0">
                <a:solidFill>
                  <a:schemeClr val="tx1"/>
                </a:solidFill>
                <a:latin typeface="+mn-lt"/>
              </a:rPr>
              <a:t>FY 2026</a:t>
            </a:r>
            <a:endParaRPr sz="1800" b="1" dirty="0">
              <a:solidFill>
                <a:schemeClr val="tx1"/>
              </a:solidFill>
              <a:latin typeface="+mn-lt"/>
            </a:endParaRPr>
          </a:p>
          <a:p>
            <a:pPr marL="923925" lvl="1" indent="-342900" algn="l" rtl="0">
              <a:lnSpc>
                <a:spcPct val="150000"/>
              </a:lnSpc>
              <a:spcBef>
                <a:spcPts val="270"/>
              </a:spcBef>
              <a:spcAft>
                <a:spcPts val="0"/>
              </a:spcAft>
              <a:buClr>
                <a:schemeClr val="accent5"/>
              </a:buClr>
              <a:buSzPts val="1650"/>
              <a:buFont typeface="+mj-lt"/>
              <a:buAutoNum type="alphaLcPeriod"/>
            </a:pPr>
            <a:r>
              <a:rPr lang="en" sz="1800" dirty="0">
                <a:solidFill>
                  <a:schemeClr val="tx1"/>
                </a:solidFill>
                <a:latin typeface="+mn-lt"/>
              </a:rPr>
              <a:t>Perkins Budget Template </a:t>
            </a:r>
            <a:r>
              <a:rPr lang="en" sz="1800" u="sng" dirty="0">
                <a:solidFill>
                  <a:schemeClr val="accent1"/>
                </a:solidFill>
                <a:latin typeface="+mn-lt"/>
                <a:hlinkClick r:id="rId4">
                  <a:extLst>
                    <a:ext uri="{A12FA001-AC4F-418D-AE19-62706E023703}">
                      <ahyp:hlinkClr xmlns:ahyp="http://schemas.microsoft.com/office/drawing/2018/hyperlinkcolor" val="tx"/>
                    </a:ext>
                  </a:extLst>
                </a:hlinkClick>
              </a:rPr>
              <a:t>Amy Vybiral</a:t>
            </a:r>
            <a:r>
              <a:rPr lang="en" sz="1800" dirty="0">
                <a:solidFill>
                  <a:schemeClr val="accent1"/>
                </a:solidFill>
                <a:latin typeface="+mn-lt"/>
              </a:rPr>
              <a:t> </a:t>
            </a:r>
            <a:r>
              <a:rPr lang="en" sz="1800" dirty="0">
                <a:solidFill>
                  <a:schemeClr val="tx1"/>
                </a:solidFill>
                <a:latin typeface="+mn-lt"/>
              </a:rPr>
              <a:t>515-339-4520</a:t>
            </a:r>
            <a:endParaRPr sz="1800" dirty="0">
              <a:solidFill>
                <a:schemeClr val="tx1"/>
              </a:solidFill>
              <a:latin typeface="+mn-lt"/>
            </a:endParaRPr>
          </a:p>
          <a:p>
            <a:pPr marL="923925" lvl="1" indent="-342900" algn="l" rtl="0">
              <a:lnSpc>
                <a:spcPct val="150000"/>
              </a:lnSpc>
              <a:spcBef>
                <a:spcPts val="270"/>
              </a:spcBef>
              <a:spcAft>
                <a:spcPts val="0"/>
              </a:spcAft>
              <a:buClr>
                <a:schemeClr val="accent5"/>
              </a:buClr>
              <a:buSzPts val="1650"/>
              <a:buFont typeface="+mj-lt"/>
              <a:buAutoNum type="alphaLcPeriod"/>
            </a:pPr>
            <a:r>
              <a:rPr lang="en" sz="1800" dirty="0">
                <a:solidFill>
                  <a:schemeClr val="tx1"/>
                </a:solidFill>
                <a:latin typeface="+mn-lt"/>
              </a:rPr>
              <a:t>Perkins Application </a:t>
            </a:r>
            <a:r>
              <a:rPr lang="en" sz="1800" u="sng" dirty="0">
                <a:solidFill>
                  <a:schemeClr val="accent1"/>
                </a:solidFill>
                <a:latin typeface="+mn-lt"/>
                <a:hlinkClick r:id="rId5">
                  <a:extLst>
                    <a:ext uri="{A12FA001-AC4F-418D-AE19-62706E023703}">
                      <ahyp:hlinkClr xmlns:ahyp="http://schemas.microsoft.com/office/drawing/2018/hyperlinkcolor" val="tx"/>
                    </a:ext>
                  </a:extLst>
                </a:hlinkClick>
              </a:rPr>
              <a:t>Jeff Fletcher</a:t>
            </a:r>
            <a:r>
              <a:rPr lang="en" sz="1800" dirty="0">
                <a:solidFill>
                  <a:schemeClr val="accent1"/>
                </a:solidFill>
                <a:latin typeface="+mn-lt"/>
              </a:rPr>
              <a:t> </a:t>
            </a:r>
            <a:r>
              <a:rPr lang="en" sz="1800" dirty="0">
                <a:solidFill>
                  <a:schemeClr val="tx1"/>
                </a:solidFill>
                <a:latin typeface="+mn-lt"/>
              </a:rPr>
              <a:t>515-321-7309</a:t>
            </a:r>
            <a:endParaRPr sz="1800" dirty="0">
              <a:solidFill>
                <a:schemeClr val="tx1"/>
              </a:solidFill>
              <a:latin typeface="+mn-lt"/>
            </a:endParaRPr>
          </a:p>
        </p:txBody>
      </p:sp>
      <p:sp>
        <p:nvSpPr>
          <p:cNvPr id="4" name="Title 3">
            <a:extLst>
              <a:ext uri="{FF2B5EF4-FFF2-40B4-BE49-F238E27FC236}">
                <a16:creationId xmlns:a16="http://schemas.microsoft.com/office/drawing/2014/main" id="{863C596E-F214-40F9-B0D7-2C7D750640B5}"/>
              </a:ext>
            </a:extLst>
          </p:cNvPr>
          <p:cNvSpPr>
            <a:spLocks noGrp="1"/>
          </p:cNvSpPr>
          <p:nvPr>
            <p:ph type="title"/>
          </p:nvPr>
        </p:nvSpPr>
        <p:spPr>
          <a:xfrm>
            <a:off x="309814" y="85425"/>
            <a:ext cx="8520600" cy="572700"/>
          </a:xfrm>
        </p:spPr>
        <p:txBody>
          <a:bodyPr/>
          <a:lstStyle/>
          <a:p>
            <a:pPr algn="r"/>
            <a:r>
              <a:rPr lang="en-US" sz="2800" dirty="0">
                <a:solidFill>
                  <a:schemeClr val="tx1"/>
                </a:solidFill>
                <a:latin typeface="Roboto"/>
                <a:ea typeface="Roboto"/>
                <a:cs typeface="Roboto"/>
                <a:sym typeface="Roboto"/>
              </a:rPr>
              <a:t> </a:t>
            </a:r>
            <a:r>
              <a:rPr lang="en-US" sz="2800" b="1" dirty="0">
                <a:solidFill>
                  <a:schemeClr val="accent1"/>
                </a:solidFill>
                <a:sym typeface="Arial"/>
              </a:rPr>
              <a:t>Agenda</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g33a1ce6e5fc_0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33a1ce6e5fc_0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g33a1ce6e5fc_0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7" name="Google Shape;77;g33a1ce6e5fc_0_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79" name="Google Shape;79;g33a1ce6e5fc_0_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165100" indent="0">
              <a:lnSpc>
                <a:spcPct val="150000"/>
              </a:lnSpc>
              <a:spcBef>
                <a:spcPts val="270"/>
              </a:spcBef>
              <a:buClr>
                <a:schemeClr val="accent5"/>
              </a:buClr>
              <a:buSzPts val="1600"/>
              <a:buNone/>
            </a:pPr>
            <a:r>
              <a:rPr lang="en" sz="1800" b="1" dirty="0">
                <a:solidFill>
                  <a:schemeClr val="tx1"/>
                </a:solidFill>
              </a:rPr>
              <a:t>Perkins Final Purchases and Claims</a:t>
            </a:r>
            <a:endParaRPr sz="1800" b="1" dirty="0">
              <a:solidFill>
                <a:schemeClr val="tx1"/>
              </a:solidFill>
            </a:endParaRPr>
          </a:p>
          <a:p>
            <a:pPr lvl="1">
              <a:lnSpc>
                <a:spcPct val="150000"/>
              </a:lnSpc>
              <a:spcBef>
                <a:spcPts val="0"/>
              </a:spcBef>
              <a:buClr>
                <a:schemeClr val="accent5"/>
              </a:buClr>
            </a:pPr>
            <a:r>
              <a:rPr lang="en" sz="1800" dirty="0">
                <a:solidFill>
                  <a:schemeClr val="tx1"/>
                </a:solidFill>
              </a:rPr>
              <a:t>April 15 - All Equipment, Supplies, Purchases. Completed and Claimed.</a:t>
            </a:r>
            <a:endParaRPr sz="1800" dirty="0">
              <a:solidFill>
                <a:schemeClr val="tx1"/>
              </a:solidFill>
            </a:endParaRPr>
          </a:p>
          <a:p>
            <a:pPr lvl="1">
              <a:lnSpc>
                <a:spcPct val="150000"/>
              </a:lnSpc>
              <a:spcBef>
                <a:spcPts val="0"/>
              </a:spcBef>
              <a:buClr>
                <a:schemeClr val="accent5"/>
              </a:buClr>
            </a:pPr>
            <a:r>
              <a:rPr lang="en" sz="1800" dirty="0">
                <a:solidFill>
                  <a:schemeClr val="tx1"/>
                </a:solidFill>
              </a:rPr>
              <a:t>June 30 - Purchased services &amp; professional development (prior approval FY 2025)</a:t>
            </a:r>
            <a:endParaRPr sz="1800" dirty="0">
              <a:solidFill>
                <a:schemeClr val="tx1"/>
              </a:solidFill>
            </a:endParaRPr>
          </a:p>
          <a:p>
            <a:pPr lvl="1">
              <a:lnSpc>
                <a:spcPct val="150000"/>
              </a:lnSpc>
              <a:spcBef>
                <a:spcPts val="0"/>
              </a:spcBef>
              <a:buClr>
                <a:schemeClr val="accent5"/>
              </a:buClr>
            </a:pPr>
            <a:r>
              <a:rPr lang="en" sz="1800" dirty="0">
                <a:solidFill>
                  <a:schemeClr val="tx1"/>
                </a:solidFill>
              </a:rPr>
              <a:t>July 15 - Salaries, benefits, and stipends (CLNA, CTSOs, etc.).</a:t>
            </a:r>
            <a:endParaRPr sz="1800" dirty="0">
              <a:solidFill>
                <a:schemeClr val="tx1"/>
              </a:solidFill>
            </a:endParaRPr>
          </a:p>
        </p:txBody>
      </p:sp>
      <p:sp>
        <p:nvSpPr>
          <p:cNvPr id="5" name="Title 4">
            <a:extLst>
              <a:ext uri="{FF2B5EF4-FFF2-40B4-BE49-F238E27FC236}">
                <a16:creationId xmlns:a16="http://schemas.microsoft.com/office/drawing/2014/main" id="{1E059918-EF54-4C8C-AD00-32DEAB84F28E}"/>
              </a:ext>
            </a:extLst>
          </p:cNvPr>
          <p:cNvSpPr>
            <a:spLocks noGrp="1"/>
          </p:cNvSpPr>
          <p:nvPr>
            <p:ph type="title"/>
          </p:nvPr>
        </p:nvSpPr>
        <p:spPr>
          <a:xfrm>
            <a:off x="311700" y="163775"/>
            <a:ext cx="8520600" cy="572700"/>
          </a:xfrm>
        </p:spPr>
        <p:txBody>
          <a:bodyPr/>
          <a:lstStyle/>
          <a:p>
            <a:pPr algn="r"/>
            <a:r>
              <a:rPr lang="en-US" sz="2800" b="1" dirty="0">
                <a:solidFill>
                  <a:schemeClr val="accent1"/>
                </a:solidFill>
              </a:rPr>
              <a:t>FY 2025 Housekeeping</a:t>
            </a:r>
            <a:br>
              <a:rPr lang="en-US" sz="2800" dirty="0">
                <a:solidFill>
                  <a:schemeClr val="accent1"/>
                </a:solidFill>
                <a:latin typeface="Roboto"/>
                <a:ea typeface="Roboto"/>
                <a:cs typeface="Roboto"/>
                <a:sym typeface="Roboto"/>
              </a:rPr>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26e242fef53_0_3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g26e242fef53_0_3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6e242fef53_0_3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7" name="Google Shape;87;g26e242fef53_0_3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89" name="Google Shape;89;g26e242fef53_0_30"/>
          <p:cNvSpPr txBox="1">
            <a:spLocks noGrp="1"/>
          </p:cNvSpPr>
          <p:nvPr>
            <p:ph type="body" idx="1"/>
          </p:nvPr>
        </p:nvSpPr>
        <p:spPr>
          <a:xfrm>
            <a:off x="311700" y="863550"/>
            <a:ext cx="8520600" cy="3416400"/>
          </a:xfrm>
          <a:prstGeom prst="rect">
            <a:avLst/>
          </a:prstGeom>
          <a:noFill/>
          <a:ln>
            <a:noFill/>
          </a:ln>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accent5"/>
              </a:buClr>
              <a:buSzPts val="1500"/>
              <a:buChar char="➔"/>
            </a:pPr>
            <a:r>
              <a:rPr lang="en" sz="1200" dirty="0">
                <a:solidFill>
                  <a:schemeClr val="tx1"/>
                </a:solidFill>
                <a:latin typeface="+mn-lt"/>
              </a:rPr>
              <a:t>Third Quarter Claim Due April 15, 2025</a:t>
            </a:r>
            <a:endParaRPr sz="1200" dirty="0">
              <a:solidFill>
                <a:schemeClr val="tx1"/>
              </a:solidFill>
              <a:latin typeface="+mn-lt"/>
            </a:endParaRPr>
          </a:p>
          <a:p>
            <a:pPr marL="457200" lvl="0" indent="-311150" algn="l" rtl="0">
              <a:lnSpc>
                <a:spcPct val="150000"/>
              </a:lnSpc>
              <a:spcBef>
                <a:spcPts val="0"/>
              </a:spcBef>
              <a:spcAft>
                <a:spcPts val="0"/>
              </a:spcAft>
              <a:buClr>
                <a:schemeClr val="accent5"/>
              </a:buClr>
              <a:buSzPts val="1300"/>
              <a:buChar char="➔"/>
            </a:pPr>
            <a:r>
              <a:rPr lang="en" sz="1200" dirty="0">
                <a:solidFill>
                  <a:schemeClr val="tx1"/>
                </a:solidFill>
                <a:latin typeface="+mn-lt"/>
              </a:rPr>
              <a:t>Final claims in July should be primarily for:</a:t>
            </a:r>
            <a:endParaRPr sz="12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Professional development - </a:t>
            </a:r>
            <a:r>
              <a:rPr lang="en" sz="1200" u="sng" dirty="0">
                <a:solidFill>
                  <a:schemeClr val="accent1"/>
                </a:solidFill>
                <a:latin typeface="+mn-lt"/>
                <a:hlinkClick r:id="rId4">
                  <a:extLst>
                    <a:ext uri="{A12FA001-AC4F-418D-AE19-62706E023703}">
                      <ahyp:hlinkClr xmlns:ahyp="http://schemas.microsoft.com/office/drawing/2018/hyperlinkcolor" val="tx"/>
                    </a:ext>
                  </a:extLst>
                </a:hlinkClick>
              </a:rPr>
              <a:t>prior approval</a:t>
            </a:r>
            <a:endParaRPr sz="1200" dirty="0">
              <a:solidFill>
                <a:schemeClr val="accent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Final purchases to spend the allocation balance.</a:t>
            </a:r>
            <a:endParaRPr sz="12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Salaries and benefits (July 15 claim)</a:t>
            </a:r>
            <a:endParaRPr sz="1200" dirty="0">
              <a:solidFill>
                <a:schemeClr val="tx1"/>
              </a:solidFill>
              <a:latin typeface="+mn-lt"/>
            </a:endParaRPr>
          </a:p>
          <a:p>
            <a:pPr marL="457200" lvl="0" indent="-311150" algn="l" rtl="0">
              <a:lnSpc>
                <a:spcPct val="150000"/>
              </a:lnSpc>
              <a:spcBef>
                <a:spcPts val="0"/>
              </a:spcBef>
              <a:spcAft>
                <a:spcPts val="0"/>
              </a:spcAft>
              <a:buClr>
                <a:schemeClr val="accent5"/>
              </a:buClr>
              <a:buSzPts val="1300"/>
              <a:buChar char="➔"/>
            </a:pPr>
            <a:r>
              <a:rPr lang="en" sz="1200" dirty="0">
                <a:solidFill>
                  <a:schemeClr val="tx1"/>
                </a:solidFill>
                <a:latin typeface="+mn-lt"/>
              </a:rPr>
              <a:t>Spend Entire Allocation</a:t>
            </a:r>
            <a:endParaRPr sz="12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Request prior approval for individual purchases that exceed $5,000</a:t>
            </a:r>
            <a:endParaRPr sz="12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Items not on the approved budgets for FY 2025 but on the </a:t>
            </a:r>
            <a:r>
              <a:rPr lang="en" sz="1200" u="sng" dirty="0">
                <a:solidFill>
                  <a:schemeClr val="accent1"/>
                </a:solidFill>
                <a:latin typeface="+mn-lt"/>
                <a:hlinkClick r:id="rId5">
                  <a:extLst>
                    <a:ext uri="{A12FA001-AC4F-418D-AE19-62706E023703}">
                      <ahyp:hlinkClr xmlns:ahyp="http://schemas.microsoft.com/office/drawing/2018/hyperlinkcolor" val="tx"/>
                    </a:ext>
                  </a:extLst>
                </a:hlinkClick>
              </a:rPr>
              <a:t>Allowable Costs</a:t>
            </a:r>
            <a:r>
              <a:rPr lang="en" sz="1200" dirty="0">
                <a:solidFill>
                  <a:schemeClr val="accent1"/>
                </a:solidFill>
                <a:latin typeface="+mn-lt"/>
              </a:rPr>
              <a:t> </a:t>
            </a:r>
            <a:r>
              <a:rPr lang="en" sz="1200" dirty="0">
                <a:solidFill>
                  <a:schemeClr val="tx1"/>
                </a:solidFill>
                <a:latin typeface="+mn-lt"/>
              </a:rPr>
              <a:t>(FY 2025)document may be purchased without prior approval.</a:t>
            </a:r>
            <a:endParaRPr sz="12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When in doubt email seek </a:t>
            </a:r>
            <a:r>
              <a:rPr lang="en" sz="1200" u="sng" dirty="0">
                <a:solidFill>
                  <a:schemeClr val="accent1"/>
                </a:solidFill>
                <a:latin typeface="+mn-lt"/>
                <a:hlinkClick r:id="rId4">
                  <a:extLst>
                    <a:ext uri="{A12FA001-AC4F-418D-AE19-62706E023703}">
                      <ahyp:hlinkClr xmlns:ahyp="http://schemas.microsoft.com/office/drawing/2018/hyperlinkcolor" val="tx"/>
                    </a:ext>
                  </a:extLst>
                </a:hlinkClick>
              </a:rPr>
              <a:t>prior approval</a:t>
            </a:r>
            <a:endParaRPr sz="1200" dirty="0">
              <a:solidFill>
                <a:schemeClr val="accent1"/>
              </a:solidFill>
              <a:latin typeface="+mn-lt"/>
            </a:endParaRPr>
          </a:p>
          <a:p>
            <a:pPr marL="914400" lvl="1" indent="-298450" algn="l" rtl="0">
              <a:lnSpc>
                <a:spcPct val="150000"/>
              </a:lnSpc>
              <a:spcBef>
                <a:spcPts val="0"/>
              </a:spcBef>
              <a:spcAft>
                <a:spcPts val="0"/>
              </a:spcAft>
              <a:buClr>
                <a:schemeClr val="dk1"/>
              </a:buClr>
              <a:buSzPts val="1100"/>
              <a:buChar char="◆"/>
            </a:pPr>
            <a:r>
              <a:rPr lang="en" sz="1200" dirty="0">
                <a:solidFill>
                  <a:schemeClr val="tx1"/>
                </a:solidFill>
                <a:latin typeface="+mn-lt"/>
              </a:rPr>
              <a:t>Salaries and benefits</a:t>
            </a:r>
            <a:endParaRPr sz="1200" dirty="0">
              <a:solidFill>
                <a:schemeClr val="tx1"/>
              </a:solidFill>
              <a:latin typeface="+mn-lt"/>
            </a:endParaRPr>
          </a:p>
          <a:p>
            <a:pPr marL="914400" lvl="1" indent="-304800" algn="l" rtl="0">
              <a:lnSpc>
                <a:spcPct val="150000"/>
              </a:lnSpc>
              <a:spcBef>
                <a:spcPts val="0"/>
              </a:spcBef>
              <a:spcAft>
                <a:spcPts val="0"/>
              </a:spcAft>
              <a:buClr>
                <a:schemeClr val="dk1"/>
              </a:buClr>
              <a:buSzPts val="1200"/>
              <a:buChar char="◆"/>
            </a:pPr>
            <a:r>
              <a:rPr lang="en" sz="1200" u="sng" dirty="0">
                <a:solidFill>
                  <a:schemeClr val="accent1"/>
                </a:solidFill>
                <a:latin typeface="+mn-lt"/>
                <a:hlinkClick r:id="rId5">
                  <a:extLst>
                    <a:ext uri="{A12FA001-AC4F-418D-AE19-62706E023703}">
                      <ahyp:hlinkClr xmlns:ahyp="http://schemas.microsoft.com/office/drawing/2018/hyperlinkcolor" val="tx"/>
                    </a:ext>
                  </a:extLst>
                </a:hlinkClick>
              </a:rPr>
              <a:t>Unallowable Costs</a:t>
            </a:r>
            <a:r>
              <a:rPr lang="en" sz="1200" dirty="0">
                <a:solidFill>
                  <a:schemeClr val="accent1"/>
                </a:solidFill>
                <a:latin typeface="+mn-lt"/>
              </a:rPr>
              <a:t> </a:t>
            </a:r>
            <a:endParaRPr sz="1200" dirty="0">
              <a:solidFill>
                <a:schemeClr val="accent1"/>
              </a:solidFill>
              <a:latin typeface="+mn-lt"/>
            </a:endParaRPr>
          </a:p>
          <a:p>
            <a:pPr marL="1371600" lvl="2" indent="-298450" algn="l" rtl="0">
              <a:lnSpc>
                <a:spcPct val="150000"/>
              </a:lnSpc>
              <a:spcBef>
                <a:spcPts val="0"/>
              </a:spcBef>
              <a:spcAft>
                <a:spcPts val="0"/>
              </a:spcAft>
              <a:buClr>
                <a:schemeClr val="dk1"/>
              </a:buClr>
              <a:buSzPts val="1100"/>
              <a:buChar char="●"/>
            </a:pPr>
            <a:r>
              <a:rPr lang="en" sz="1200" dirty="0">
                <a:solidFill>
                  <a:schemeClr val="tx1"/>
                </a:solidFill>
                <a:latin typeface="+mn-lt"/>
              </a:rPr>
              <a:t>Standard technology and items that supplant.</a:t>
            </a:r>
            <a:endParaRPr sz="1200" b="1" dirty="0">
              <a:solidFill>
                <a:schemeClr val="tx1"/>
              </a:solidFill>
              <a:latin typeface="+mn-lt"/>
            </a:endParaRPr>
          </a:p>
        </p:txBody>
      </p:sp>
      <p:sp>
        <p:nvSpPr>
          <p:cNvPr id="2" name="Title 1">
            <a:extLst>
              <a:ext uri="{FF2B5EF4-FFF2-40B4-BE49-F238E27FC236}">
                <a16:creationId xmlns:a16="http://schemas.microsoft.com/office/drawing/2014/main" id="{B499E127-D98F-4C75-807B-57B8099FAFFA}"/>
              </a:ext>
            </a:extLst>
          </p:cNvPr>
          <p:cNvSpPr>
            <a:spLocks noGrp="1"/>
          </p:cNvSpPr>
          <p:nvPr>
            <p:ph type="title"/>
          </p:nvPr>
        </p:nvSpPr>
        <p:spPr>
          <a:xfrm>
            <a:off x="311700" y="227313"/>
            <a:ext cx="8520600" cy="572700"/>
          </a:xfrm>
        </p:spPr>
        <p:txBody>
          <a:bodyPr/>
          <a:lstStyle/>
          <a:p>
            <a:pPr algn="r"/>
            <a:r>
              <a:rPr lang="en" sz="2000" b="1" dirty="0">
                <a:solidFill>
                  <a:schemeClr val="accent1"/>
                </a:solidFill>
              </a:rPr>
              <a:t>Final FY 2025 Claims</a:t>
            </a:r>
            <a:endParaRPr lang="en-US"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6e242fef53_0_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6e242fef53_0_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g26e242fef53_0_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7" name="Google Shape;97;g26e242fef53_0_0"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sp>
        <p:nvSpPr>
          <p:cNvPr id="99" name="Google Shape;99;g26e242fef53_0_0"/>
          <p:cNvSpPr txBox="1">
            <a:spLocks noGrp="1"/>
          </p:cNvSpPr>
          <p:nvPr>
            <p:ph type="body" idx="1"/>
          </p:nvPr>
        </p:nvSpPr>
        <p:spPr>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accent5"/>
              </a:buClr>
              <a:buSzPts val="1200"/>
              <a:buChar char="➔"/>
            </a:pPr>
            <a:r>
              <a:rPr lang="en" sz="1400" dirty="0">
                <a:solidFill>
                  <a:schemeClr val="tx1"/>
                </a:solidFill>
                <a:latin typeface="+mn-lt"/>
              </a:rPr>
              <a:t>FY 2026 Perkins </a:t>
            </a:r>
            <a:r>
              <a:rPr lang="en" sz="1400" u="sng" dirty="0">
                <a:solidFill>
                  <a:schemeClr val="accent1"/>
                </a:solidFill>
                <a:latin typeface="+mn-lt"/>
                <a:hlinkClick r:id="rId4">
                  <a:extLst>
                    <a:ext uri="{A12FA001-AC4F-418D-AE19-62706E023703}">
                      <ahyp:hlinkClr xmlns:ahyp="http://schemas.microsoft.com/office/drawing/2018/hyperlinkcolor" val="tx"/>
                    </a:ext>
                  </a:extLst>
                </a:hlinkClick>
              </a:rPr>
              <a:t>Budget Template</a:t>
            </a:r>
            <a:r>
              <a:rPr lang="en" sz="1400" dirty="0">
                <a:solidFill>
                  <a:schemeClr val="accent1"/>
                </a:solidFill>
                <a:latin typeface="+mn-lt"/>
              </a:rPr>
              <a:t> </a:t>
            </a:r>
            <a:endParaRPr sz="1400" dirty="0">
              <a:solidFill>
                <a:schemeClr val="accent1"/>
              </a:solidFill>
              <a:latin typeface="+mn-lt"/>
            </a:endParaRPr>
          </a:p>
          <a:p>
            <a:pPr marL="914400" lvl="1" indent="-298450" algn="l" rtl="0">
              <a:lnSpc>
                <a:spcPct val="150000"/>
              </a:lnSpc>
              <a:spcBef>
                <a:spcPts val="0"/>
              </a:spcBef>
              <a:spcAft>
                <a:spcPts val="0"/>
              </a:spcAft>
              <a:buClr>
                <a:schemeClr val="dk1"/>
              </a:buClr>
              <a:buSzPts val="1100"/>
              <a:buChar char="◆"/>
            </a:pPr>
            <a:r>
              <a:rPr lang="en" sz="1400" dirty="0">
                <a:solidFill>
                  <a:schemeClr val="tx1"/>
                </a:solidFill>
                <a:latin typeface="+mn-lt"/>
              </a:rPr>
              <a:t>Input from CTE instructors and staff</a:t>
            </a:r>
            <a:endParaRPr sz="14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400" dirty="0">
                <a:solidFill>
                  <a:schemeClr val="tx1"/>
                </a:solidFill>
                <a:latin typeface="+mn-lt"/>
              </a:rPr>
              <a:t>Budget is determined by the 2025 </a:t>
            </a:r>
            <a:r>
              <a:rPr lang="en" sz="1400" u="sng" dirty="0">
                <a:solidFill>
                  <a:schemeClr val="accent1"/>
                </a:solidFill>
                <a:latin typeface="+mn-lt"/>
                <a:hlinkClick r:id="rId5">
                  <a:extLst>
                    <a:ext uri="{A12FA001-AC4F-418D-AE19-62706E023703}">
                      <ahyp:hlinkClr xmlns:ahyp="http://schemas.microsoft.com/office/drawing/2018/hyperlinkcolor" val="tx"/>
                    </a:ext>
                  </a:extLst>
                </a:hlinkClick>
              </a:rPr>
              <a:t>CLNA</a:t>
            </a:r>
            <a:r>
              <a:rPr lang="en" sz="1400" dirty="0">
                <a:solidFill>
                  <a:schemeClr val="accent1"/>
                </a:solidFill>
                <a:latin typeface="+mn-lt"/>
              </a:rPr>
              <a:t> </a:t>
            </a:r>
            <a:r>
              <a:rPr lang="en" sz="1400" dirty="0">
                <a:solidFill>
                  <a:schemeClr val="tx1"/>
                </a:solidFill>
                <a:latin typeface="+mn-lt"/>
              </a:rPr>
              <a:t>Negotiated and Approved by April 30</a:t>
            </a:r>
            <a:endParaRPr sz="1400" b="1"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400" dirty="0">
                <a:solidFill>
                  <a:schemeClr val="tx1"/>
                </a:solidFill>
                <a:latin typeface="+mn-lt"/>
              </a:rPr>
              <a:t>The approved budget is uploaded into the FY 2026 Perkins application.</a:t>
            </a:r>
            <a:endParaRPr sz="1400" dirty="0">
              <a:solidFill>
                <a:schemeClr val="tx1"/>
              </a:solidFill>
              <a:latin typeface="+mn-lt"/>
            </a:endParaRPr>
          </a:p>
          <a:p>
            <a:pPr marL="1371600" lvl="2" indent="-292100" algn="l" rtl="0">
              <a:lnSpc>
                <a:spcPct val="150000"/>
              </a:lnSpc>
              <a:spcBef>
                <a:spcPts val="0"/>
              </a:spcBef>
              <a:spcAft>
                <a:spcPts val="0"/>
              </a:spcAft>
              <a:buClr>
                <a:schemeClr val="dk1"/>
              </a:buClr>
              <a:buSzPts val="1000"/>
              <a:buChar char="●"/>
            </a:pPr>
            <a:r>
              <a:rPr lang="en" sz="1400" u="sng" dirty="0">
                <a:solidFill>
                  <a:schemeClr val="accent1"/>
                </a:solidFill>
                <a:latin typeface="+mn-lt"/>
                <a:hlinkClick r:id="rId6">
                  <a:extLst>
                    <a:ext uri="{A12FA001-AC4F-418D-AE19-62706E023703}">
                      <ahyp:hlinkClr xmlns:ahyp="http://schemas.microsoft.com/office/drawing/2018/hyperlinkcolor" val="tx"/>
                    </a:ext>
                  </a:extLst>
                </a:hlinkClick>
              </a:rPr>
              <a:t>Amy Vybiral</a:t>
            </a:r>
            <a:r>
              <a:rPr lang="en" sz="1400" dirty="0">
                <a:solidFill>
                  <a:schemeClr val="accent1"/>
                </a:solidFill>
                <a:latin typeface="+mn-lt"/>
              </a:rPr>
              <a:t> </a:t>
            </a:r>
            <a:r>
              <a:rPr lang="en" sz="1400" dirty="0">
                <a:solidFill>
                  <a:schemeClr val="tx1"/>
                </a:solidFill>
                <a:latin typeface="+mn-lt"/>
              </a:rPr>
              <a:t>515-339-4520</a:t>
            </a:r>
            <a:endParaRPr sz="1400" dirty="0">
              <a:solidFill>
                <a:schemeClr val="tx1"/>
              </a:solidFill>
              <a:latin typeface="+mn-lt"/>
            </a:endParaRPr>
          </a:p>
          <a:p>
            <a:pPr marL="914400" lvl="0" indent="0" algn="l" rtl="0">
              <a:lnSpc>
                <a:spcPct val="150000"/>
              </a:lnSpc>
              <a:spcBef>
                <a:spcPts val="0"/>
              </a:spcBef>
              <a:spcAft>
                <a:spcPts val="0"/>
              </a:spcAft>
              <a:buSzPts val="1800"/>
              <a:buNone/>
            </a:pPr>
            <a:endParaRPr sz="14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400" dirty="0">
                <a:solidFill>
                  <a:schemeClr val="tx1"/>
                </a:solidFill>
                <a:latin typeface="+mn-lt"/>
              </a:rPr>
              <a:t>Perkins FY 2026 Perkins V Application (Released on or around May 1, 2025)</a:t>
            </a:r>
            <a:endParaRPr sz="14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400" dirty="0">
                <a:solidFill>
                  <a:schemeClr val="tx1"/>
                </a:solidFill>
                <a:latin typeface="+mn-lt"/>
              </a:rPr>
              <a:t>Allocation tables embedded in the application.</a:t>
            </a:r>
            <a:endParaRPr sz="14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400" dirty="0">
                <a:solidFill>
                  <a:schemeClr val="tx1"/>
                </a:solidFill>
                <a:latin typeface="+mn-lt"/>
              </a:rPr>
              <a:t>Due </a:t>
            </a:r>
            <a:r>
              <a:rPr lang="en" sz="1400" b="1" dirty="0">
                <a:solidFill>
                  <a:schemeClr val="tx1"/>
                </a:solidFill>
                <a:latin typeface="+mn-lt"/>
              </a:rPr>
              <a:t>June 30</a:t>
            </a:r>
            <a:r>
              <a:rPr lang="en" sz="1400" dirty="0">
                <a:solidFill>
                  <a:schemeClr val="tx1"/>
                </a:solidFill>
                <a:latin typeface="+mn-lt"/>
              </a:rPr>
              <a:t>, 2025</a:t>
            </a:r>
            <a:endParaRPr sz="1400" dirty="0">
              <a:solidFill>
                <a:schemeClr val="tx1"/>
              </a:solidFill>
              <a:latin typeface="+mn-lt"/>
            </a:endParaRPr>
          </a:p>
          <a:p>
            <a:pPr marL="1371600" lvl="2" indent="-292100" algn="l" rtl="0">
              <a:lnSpc>
                <a:spcPct val="150000"/>
              </a:lnSpc>
              <a:spcBef>
                <a:spcPts val="0"/>
              </a:spcBef>
              <a:spcAft>
                <a:spcPts val="0"/>
              </a:spcAft>
              <a:buClr>
                <a:schemeClr val="dk1"/>
              </a:buClr>
              <a:buSzPts val="1000"/>
              <a:buChar char="●"/>
            </a:pPr>
            <a:r>
              <a:rPr lang="en" sz="1400" u="sng" dirty="0">
                <a:solidFill>
                  <a:schemeClr val="accent1"/>
                </a:solidFill>
                <a:latin typeface="+mn-lt"/>
                <a:hlinkClick r:id="rId7">
                  <a:extLst>
                    <a:ext uri="{A12FA001-AC4F-418D-AE19-62706E023703}">
                      <ahyp:hlinkClr xmlns:ahyp="http://schemas.microsoft.com/office/drawing/2018/hyperlinkcolor" val="tx"/>
                    </a:ext>
                  </a:extLst>
                </a:hlinkClick>
              </a:rPr>
              <a:t>Jeff Fletcher</a:t>
            </a:r>
            <a:r>
              <a:rPr lang="en" sz="1400" dirty="0">
                <a:solidFill>
                  <a:schemeClr val="accent1"/>
                </a:solidFill>
                <a:latin typeface="+mn-lt"/>
              </a:rPr>
              <a:t> </a:t>
            </a:r>
            <a:r>
              <a:rPr lang="en" sz="1400" dirty="0">
                <a:solidFill>
                  <a:schemeClr val="tx1"/>
                </a:solidFill>
                <a:latin typeface="+mn-lt"/>
              </a:rPr>
              <a:t>515-321-7309</a:t>
            </a:r>
            <a:endParaRPr sz="1400" dirty="0">
              <a:solidFill>
                <a:schemeClr val="tx1"/>
              </a:solidFill>
              <a:latin typeface="+mn-lt"/>
            </a:endParaRPr>
          </a:p>
        </p:txBody>
      </p:sp>
      <p:sp>
        <p:nvSpPr>
          <p:cNvPr id="2" name="Title 1">
            <a:extLst>
              <a:ext uri="{FF2B5EF4-FFF2-40B4-BE49-F238E27FC236}">
                <a16:creationId xmlns:a16="http://schemas.microsoft.com/office/drawing/2014/main" id="{99726959-7E55-4F95-9C19-1E213F88039F}"/>
              </a:ext>
            </a:extLst>
          </p:cNvPr>
          <p:cNvSpPr>
            <a:spLocks noGrp="1"/>
          </p:cNvSpPr>
          <p:nvPr>
            <p:ph type="title"/>
          </p:nvPr>
        </p:nvSpPr>
        <p:spPr>
          <a:xfrm>
            <a:off x="311699" y="288275"/>
            <a:ext cx="8520600" cy="572700"/>
          </a:xfrm>
        </p:spPr>
        <p:txBody>
          <a:bodyPr/>
          <a:lstStyle/>
          <a:p>
            <a:pPr algn="r"/>
            <a:r>
              <a:rPr lang="en-US" sz="2000" b="1" dirty="0">
                <a:solidFill>
                  <a:schemeClr val="accent1"/>
                </a:solidFill>
              </a:rPr>
              <a:t>Timelines for FY 2026</a:t>
            </a:r>
            <a:br>
              <a:rPr lang="en-US" sz="2000" b="1" dirty="0">
                <a:solidFill>
                  <a:schemeClr val="accent1"/>
                </a:solidFill>
              </a:rPr>
            </a:b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33a1ce6e5fc_0_10">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33a1ce6e5fc_0_10">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33a1ce6e5fc_0_10">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3a1ce6e5fc_0_10" descr="CTE Learning that works for Iowa."/>
          <p:cNvPicPr preferRelativeResize="0"/>
          <p:nvPr/>
        </p:nvPicPr>
        <p:blipFill rotWithShape="1">
          <a:blip r:embed="rId3">
            <a:alphaModFix/>
          </a:blip>
          <a:srcRect/>
          <a:stretch/>
        </p:blipFill>
        <p:spPr>
          <a:xfrm>
            <a:off x="2831837" y="4728292"/>
            <a:ext cx="3480325" cy="360275"/>
          </a:xfrm>
          <a:prstGeom prst="rect">
            <a:avLst/>
          </a:prstGeom>
          <a:noFill/>
          <a:ln>
            <a:noFill/>
          </a:ln>
        </p:spPr>
      </p:pic>
      <p:graphicFrame>
        <p:nvGraphicFramePr>
          <p:cNvPr id="110" name="Google Shape;110;g33a1ce6e5fc_0_10" descr="Chart with Perkins Activity and CLNA Element Number."/>
          <p:cNvGraphicFramePr/>
          <p:nvPr>
            <p:extLst>
              <p:ext uri="{D42A27DB-BD31-4B8C-83A1-F6EECF244321}">
                <p14:modId xmlns:p14="http://schemas.microsoft.com/office/powerpoint/2010/main" val="687874984"/>
              </p:ext>
            </p:extLst>
          </p:nvPr>
        </p:nvGraphicFramePr>
        <p:xfrm>
          <a:off x="637953" y="2104098"/>
          <a:ext cx="8109098" cy="1634115"/>
        </p:xfrm>
        <a:graphic>
          <a:graphicData uri="http://schemas.openxmlformats.org/drawingml/2006/table">
            <a:tbl>
              <a:tblPr firstRow="1">
                <a:noFill/>
                <a:tableStyleId>{85299E96-ACBC-46AF-9846-CD5753D14E80}</a:tableStyleId>
              </a:tblPr>
              <a:tblGrid>
                <a:gridCol w="4054549">
                  <a:extLst>
                    <a:ext uri="{9D8B030D-6E8A-4147-A177-3AD203B41FA5}">
                      <a16:colId xmlns:a16="http://schemas.microsoft.com/office/drawing/2014/main" val="20000"/>
                    </a:ext>
                  </a:extLst>
                </a:gridCol>
                <a:gridCol w="4054549">
                  <a:extLst>
                    <a:ext uri="{9D8B030D-6E8A-4147-A177-3AD203B41FA5}">
                      <a16:colId xmlns:a16="http://schemas.microsoft.com/office/drawing/2014/main" val="20001"/>
                    </a:ext>
                  </a:extLst>
                </a:gridCol>
              </a:tblGrid>
              <a:tr h="387860">
                <a:tc>
                  <a:txBody>
                    <a:bodyPr/>
                    <a:lstStyle/>
                    <a:p>
                      <a:pPr marL="0" lvl="0" indent="0" algn="ctr" rtl="0">
                        <a:spcBef>
                          <a:spcPts val="0"/>
                        </a:spcBef>
                        <a:spcAft>
                          <a:spcPts val="0"/>
                        </a:spcAft>
                        <a:buNone/>
                      </a:pPr>
                      <a:r>
                        <a:rPr lang="en" sz="1200" b="1" dirty="0">
                          <a:latin typeface="+mn-lt"/>
                        </a:rPr>
                        <a:t>Perkins Activity </a:t>
                      </a:r>
                      <a:endParaRPr sz="1200" b="1" dirty="0">
                        <a:latin typeface="+mn-lt"/>
                      </a:endParaRPr>
                    </a:p>
                  </a:txBody>
                  <a:tcPr marL="91425" marR="91425" marT="91425" marB="91425"/>
                </a:tc>
                <a:tc>
                  <a:txBody>
                    <a:bodyPr/>
                    <a:lstStyle/>
                    <a:p>
                      <a:pPr marL="0" lvl="0" indent="0" algn="ctr" rtl="0">
                        <a:spcBef>
                          <a:spcPts val="0"/>
                        </a:spcBef>
                        <a:spcAft>
                          <a:spcPts val="0"/>
                        </a:spcAft>
                        <a:buNone/>
                      </a:pPr>
                      <a:r>
                        <a:rPr lang="en" sz="1200" b="1" dirty="0">
                          <a:latin typeface="+mn-lt"/>
                        </a:rPr>
                        <a:t>CLNA Element Number</a:t>
                      </a:r>
                      <a:endParaRPr sz="1200" b="1" dirty="0">
                        <a:latin typeface="+mn-lt"/>
                      </a:endParaRPr>
                    </a:p>
                  </a:txBody>
                  <a:tcPr marL="91425" marR="91425" marT="91425" marB="91425"/>
                </a:tc>
                <a:extLst>
                  <a:ext uri="{0D108BD9-81ED-4DB2-BD59-A6C34878D82A}">
                    <a16:rowId xmlns:a16="http://schemas.microsoft.com/office/drawing/2014/main" val="10000"/>
                  </a:ext>
                </a:extLst>
              </a:tr>
              <a:tr h="587318">
                <a:tc>
                  <a:txBody>
                    <a:bodyPr/>
                    <a:lstStyle/>
                    <a:p>
                      <a:pPr marL="0" lvl="0" indent="0" algn="ctr" rtl="0">
                        <a:lnSpc>
                          <a:spcPct val="150000"/>
                        </a:lnSpc>
                        <a:spcBef>
                          <a:spcPts val="0"/>
                        </a:spcBef>
                        <a:spcAft>
                          <a:spcPts val="0"/>
                        </a:spcAft>
                        <a:buNone/>
                      </a:pPr>
                      <a:r>
                        <a:rPr lang="en" sz="1200" dirty="0">
                          <a:solidFill>
                            <a:schemeClr val="dk1"/>
                          </a:solidFill>
                          <a:latin typeface="+mn-lt"/>
                        </a:rPr>
                        <a:t>Two</a:t>
                      </a:r>
                      <a:endParaRPr sz="1200" dirty="0">
                        <a:solidFill>
                          <a:schemeClr val="dk1"/>
                        </a:solidFill>
                        <a:latin typeface="+mn-lt"/>
                      </a:endParaRPr>
                    </a:p>
                    <a:p>
                      <a:pPr marL="0" lvl="0" indent="0" algn="ctr" rtl="0">
                        <a:lnSpc>
                          <a:spcPct val="150000"/>
                        </a:lnSpc>
                        <a:spcBef>
                          <a:spcPts val="0"/>
                        </a:spcBef>
                        <a:spcAft>
                          <a:spcPts val="0"/>
                        </a:spcAft>
                        <a:buNone/>
                      </a:pPr>
                      <a:r>
                        <a:rPr lang="en" sz="1200" dirty="0">
                          <a:solidFill>
                            <a:schemeClr val="dk1"/>
                          </a:solidFill>
                          <a:latin typeface="+mn-lt"/>
                        </a:rPr>
                        <a:t>Professional Development</a:t>
                      </a:r>
                      <a:endParaRPr sz="1200" dirty="0">
                        <a:latin typeface="+mn-lt"/>
                      </a:endParaRPr>
                    </a:p>
                  </a:txBody>
                  <a:tcPr marL="91425" marR="91425" marT="91425" marB="91425"/>
                </a:tc>
                <a:tc>
                  <a:txBody>
                    <a:bodyPr/>
                    <a:lstStyle/>
                    <a:p>
                      <a:pPr marL="0" lvl="0" indent="0" algn="ctr" rtl="0">
                        <a:spcBef>
                          <a:spcPts val="0"/>
                        </a:spcBef>
                        <a:spcAft>
                          <a:spcPts val="0"/>
                        </a:spcAft>
                        <a:buNone/>
                      </a:pPr>
                      <a:r>
                        <a:rPr lang="en" sz="1200" dirty="0">
                          <a:latin typeface="+mn-lt"/>
                        </a:rPr>
                        <a:t>Four</a:t>
                      </a:r>
                      <a:endParaRPr sz="1200" dirty="0">
                        <a:latin typeface="+mn-lt"/>
                      </a:endParaRPr>
                    </a:p>
                    <a:p>
                      <a:pPr marL="0" lvl="0" indent="0" algn="ctr" rtl="0">
                        <a:spcBef>
                          <a:spcPts val="0"/>
                        </a:spcBef>
                        <a:spcAft>
                          <a:spcPts val="0"/>
                        </a:spcAft>
                        <a:buNone/>
                      </a:pPr>
                      <a:r>
                        <a:rPr lang="en" sz="1200" dirty="0">
                          <a:latin typeface="+mn-lt"/>
                        </a:rPr>
                        <a:t>Teacher Training and Retention</a:t>
                      </a:r>
                      <a:endParaRPr sz="1200" dirty="0">
                        <a:latin typeface="+mn-lt"/>
                      </a:endParaRPr>
                    </a:p>
                  </a:txBody>
                  <a:tcPr marL="91425" marR="91425" marT="91425" marB="91425"/>
                </a:tc>
                <a:extLst>
                  <a:ext uri="{0D108BD9-81ED-4DB2-BD59-A6C34878D82A}">
                    <a16:rowId xmlns:a16="http://schemas.microsoft.com/office/drawing/2014/main" val="10001"/>
                  </a:ext>
                </a:extLst>
              </a:tr>
              <a:tr h="471998">
                <a:tc>
                  <a:txBody>
                    <a:bodyPr/>
                    <a:lstStyle/>
                    <a:p>
                      <a:pPr marL="0" lvl="0" indent="0" algn="ctr" rtl="0">
                        <a:spcBef>
                          <a:spcPts val="0"/>
                        </a:spcBef>
                        <a:spcAft>
                          <a:spcPts val="0"/>
                        </a:spcAft>
                        <a:buNone/>
                      </a:pPr>
                      <a:r>
                        <a:rPr lang="en" sz="1200">
                          <a:latin typeface="+mn-lt"/>
                        </a:rPr>
                        <a:t>Five</a:t>
                      </a:r>
                      <a:endParaRPr sz="1200">
                        <a:latin typeface="+mn-lt"/>
                      </a:endParaRPr>
                    </a:p>
                    <a:p>
                      <a:pPr marL="0" lvl="0" indent="0" algn="ctr" rtl="0">
                        <a:spcBef>
                          <a:spcPts val="0"/>
                        </a:spcBef>
                        <a:spcAft>
                          <a:spcPts val="0"/>
                        </a:spcAft>
                        <a:buNone/>
                      </a:pPr>
                      <a:r>
                        <a:rPr lang="en" sz="1200">
                          <a:latin typeface="+mn-lt"/>
                        </a:rPr>
                        <a:t>Implementation of CTE</a:t>
                      </a:r>
                      <a:endParaRPr sz="1200">
                        <a:latin typeface="+mn-lt"/>
                      </a:endParaRPr>
                    </a:p>
                  </a:txBody>
                  <a:tcPr marL="91425" marR="91425" marT="91425" marB="91425"/>
                </a:tc>
                <a:tc>
                  <a:txBody>
                    <a:bodyPr/>
                    <a:lstStyle/>
                    <a:p>
                      <a:pPr marL="0" lvl="0" indent="0" algn="ctr" rtl="0">
                        <a:spcBef>
                          <a:spcPts val="0"/>
                        </a:spcBef>
                        <a:spcAft>
                          <a:spcPts val="0"/>
                        </a:spcAft>
                        <a:buNone/>
                      </a:pPr>
                      <a:r>
                        <a:rPr lang="en" sz="1200" dirty="0">
                          <a:latin typeface="+mn-lt"/>
                        </a:rPr>
                        <a:t>Student Performance and</a:t>
                      </a:r>
                      <a:endParaRPr sz="1200" dirty="0">
                        <a:latin typeface="+mn-lt"/>
                      </a:endParaRPr>
                    </a:p>
                    <a:p>
                      <a:pPr marL="0" lvl="0" indent="0" algn="ctr" rtl="0">
                        <a:spcBef>
                          <a:spcPts val="0"/>
                        </a:spcBef>
                        <a:spcAft>
                          <a:spcPts val="0"/>
                        </a:spcAft>
                        <a:buNone/>
                      </a:pPr>
                      <a:r>
                        <a:rPr lang="en" sz="1200" dirty="0">
                          <a:latin typeface="+mn-lt"/>
                        </a:rPr>
                        <a:t>Size Scope and Quality</a:t>
                      </a:r>
                      <a:endParaRPr sz="1200" dirty="0">
                        <a:latin typeface="+mn-lt"/>
                      </a:endParaRPr>
                    </a:p>
                  </a:txBody>
                  <a:tcPr marL="91425" marR="91425" marT="91425" marB="91425"/>
                </a:tc>
                <a:extLst>
                  <a:ext uri="{0D108BD9-81ED-4DB2-BD59-A6C34878D82A}">
                    <a16:rowId xmlns:a16="http://schemas.microsoft.com/office/drawing/2014/main" val="10002"/>
                  </a:ext>
                </a:extLst>
              </a:tr>
            </a:tbl>
          </a:graphicData>
        </a:graphic>
      </p:graphicFrame>
      <p:sp>
        <p:nvSpPr>
          <p:cNvPr id="109" name="Google Shape;109;g33a1ce6e5fc_0_10"/>
          <p:cNvSpPr txBox="1">
            <a:spLocks noGrp="1"/>
          </p:cNvSpPr>
          <p:nvPr>
            <p:ph type="body" idx="1"/>
          </p:nvPr>
        </p:nvSpPr>
        <p:spPr>
          <a:xfrm>
            <a:off x="311699" y="69822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Focus on Accountability Indicators &amp; State Plan Priorities </a:t>
            </a:r>
            <a:endParaRPr sz="11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100" dirty="0">
                <a:solidFill>
                  <a:schemeClr val="tx1"/>
                </a:solidFill>
                <a:latin typeface="+mn-lt"/>
              </a:rPr>
              <a:t>Work-based learning (WBL)</a:t>
            </a:r>
            <a:endParaRPr sz="11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100" dirty="0">
                <a:solidFill>
                  <a:schemeClr val="tx1"/>
                </a:solidFill>
                <a:latin typeface="+mn-lt"/>
              </a:rPr>
              <a:t>Industry Recognized Credentials (IRCs)</a:t>
            </a:r>
            <a:endParaRPr sz="1100" dirty="0">
              <a:solidFill>
                <a:schemeClr val="tx1"/>
              </a:solidFill>
              <a:latin typeface="+mn-lt"/>
            </a:endParaRPr>
          </a:p>
          <a:p>
            <a:pPr marL="914400" lvl="1" indent="-298450" algn="l" rtl="0">
              <a:lnSpc>
                <a:spcPct val="150000"/>
              </a:lnSpc>
              <a:spcBef>
                <a:spcPts val="0"/>
              </a:spcBef>
              <a:spcAft>
                <a:spcPts val="0"/>
              </a:spcAft>
              <a:buClr>
                <a:schemeClr val="dk1"/>
              </a:buClr>
              <a:buSzPts val="1100"/>
              <a:buChar char="◆"/>
            </a:pPr>
            <a:r>
              <a:rPr lang="en" sz="1100" dirty="0">
                <a:solidFill>
                  <a:schemeClr val="tx1"/>
                </a:solidFill>
                <a:latin typeface="+mn-lt"/>
              </a:rPr>
              <a:t>Career and Technical Student Organizations (CTSOs)</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Focus on Alignment of Perkins Activities and CLNA Elements in Perkins Statute</a:t>
            </a:r>
            <a:endParaRPr sz="1100" dirty="0">
              <a:solidFill>
                <a:schemeClr val="tx1"/>
              </a:solidFill>
              <a:latin typeface="+mn-lt"/>
            </a:endParaRPr>
          </a:p>
          <a:p>
            <a:pPr marL="0" lvl="0" indent="0" algn="l" rtl="0">
              <a:lnSpc>
                <a:spcPct val="150000"/>
              </a:lnSpc>
              <a:spcBef>
                <a:spcPts val="0"/>
              </a:spcBef>
              <a:spcAft>
                <a:spcPts val="0"/>
              </a:spcAft>
              <a:buSzPts val="1800"/>
              <a:buNone/>
            </a:pPr>
            <a:endParaRPr sz="1400" dirty="0">
              <a:solidFill>
                <a:schemeClr val="tx1"/>
              </a:solidFill>
              <a:latin typeface="+mn-lt"/>
            </a:endParaRPr>
          </a:p>
          <a:p>
            <a:pPr marL="0" lvl="0" indent="0" algn="ctr" rtl="0">
              <a:lnSpc>
                <a:spcPct val="150000"/>
              </a:lnSpc>
              <a:spcBef>
                <a:spcPts val="0"/>
              </a:spcBef>
              <a:spcAft>
                <a:spcPts val="0"/>
              </a:spcAft>
              <a:buSzPts val="1800"/>
              <a:buNone/>
            </a:pPr>
            <a:endParaRPr sz="1000" dirty="0">
              <a:solidFill>
                <a:schemeClr val="tx1"/>
              </a:solidFill>
              <a:latin typeface="+mn-lt"/>
            </a:endParaRPr>
          </a:p>
          <a:p>
            <a:pPr marL="0" lvl="0" indent="0" algn="ctr" rtl="0">
              <a:lnSpc>
                <a:spcPct val="150000"/>
              </a:lnSpc>
              <a:spcBef>
                <a:spcPts val="0"/>
              </a:spcBef>
              <a:spcAft>
                <a:spcPts val="0"/>
              </a:spcAft>
              <a:buSzPts val="1800"/>
              <a:buNone/>
            </a:pPr>
            <a:endParaRPr sz="1600" dirty="0">
              <a:solidFill>
                <a:schemeClr val="tx1"/>
              </a:solidFill>
              <a:latin typeface="+mn-lt"/>
            </a:endParaRPr>
          </a:p>
          <a:p>
            <a:pPr marL="0" lvl="0" indent="0" algn="ctr" rtl="0">
              <a:lnSpc>
                <a:spcPct val="150000"/>
              </a:lnSpc>
              <a:spcBef>
                <a:spcPts val="0"/>
              </a:spcBef>
              <a:spcAft>
                <a:spcPts val="0"/>
              </a:spcAft>
              <a:buSzPts val="1800"/>
              <a:buNone/>
            </a:pPr>
            <a:endParaRPr sz="1600" dirty="0">
              <a:solidFill>
                <a:schemeClr val="tx1"/>
              </a:solidFill>
              <a:latin typeface="+mn-lt"/>
            </a:endParaRPr>
          </a:p>
          <a:p>
            <a:pPr marL="0" lvl="0" indent="0" algn="ctr" rtl="0">
              <a:lnSpc>
                <a:spcPct val="150000"/>
              </a:lnSpc>
              <a:spcBef>
                <a:spcPts val="0"/>
              </a:spcBef>
              <a:spcAft>
                <a:spcPts val="0"/>
              </a:spcAft>
              <a:buSzPts val="1800"/>
              <a:buNone/>
            </a:pPr>
            <a:endParaRPr sz="16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FY 2026 - Professional Development. </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100" dirty="0">
                <a:solidFill>
                  <a:schemeClr val="tx1"/>
                </a:solidFill>
                <a:latin typeface="+mn-lt"/>
              </a:rPr>
              <a:t>Focus on building content specific relationships with like minded career professionals and attending professional development opportunities that focus on instructional skill development expertise</a:t>
            </a:r>
            <a:r>
              <a:rPr lang="en" sz="1000" dirty="0">
                <a:solidFill>
                  <a:schemeClr val="tx1"/>
                </a:solidFill>
                <a:latin typeface="+mn-lt"/>
              </a:rPr>
              <a:t>. </a:t>
            </a:r>
            <a:endParaRPr sz="1600" dirty="0">
              <a:solidFill>
                <a:schemeClr val="tx1"/>
              </a:solidFill>
              <a:latin typeface="+mn-lt"/>
            </a:endParaRPr>
          </a:p>
        </p:txBody>
      </p:sp>
      <p:sp>
        <p:nvSpPr>
          <p:cNvPr id="2" name="Title 1">
            <a:extLst>
              <a:ext uri="{FF2B5EF4-FFF2-40B4-BE49-F238E27FC236}">
                <a16:creationId xmlns:a16="http://schemas.microsoft.com/office/drawing/2014/main" id="{A6961DFA-376A-40E2-8E43-E567EA07684A}"/>
              </a:ext>
            </a:extLst>
          </p:cNvPr>
          <p:cNvSpPr>
            <a:spLocks noGrp="1"/>
          </p:cNvSpPr>
          <p:nvPr>
            <p:ph type="title"/>
          </p:nvPr>
        </p:nvSpPr>
        <p:spPr>
          <a:xfrm>
            <a:off x="311699" y="213717"/>
            <a:ext cx="8520600" cy="572700"/>
          </a:xfrm>
        </p:spPr>
        <p:txBody>
          <a:bodyPr/>
          <a:lstStyle/>
          <a:p>
            <a:pPr algn="r"/>
            <a:r>
              <a:rPr lang="en-US" sz="2000" b="1" dirty="0">
                <a:solidFill>
                  <a:schemeClr val="accent1"/>
                </a:solidFill>
              </a:rPr>
              <a:t>FY 2026</a:t>
            </a:r>
            <a:br>
              <a:rPr lang="en-US" dirty="0">
                <a:solidFill>
                  <a:schemeClr val="accent1"/>
                </a:solidFill>
                <a:latin typeface="Roboto"/>
                <a:ea typeface="Roboto"/>
                <a:cs typeface="Roboto"/>
                <a:sym typeface="Roboto"/>
              </a:rPr>
            </a:b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3a1ce6e5fc_0_21">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33a1ce6e5fc_0_21">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33a1ce6e5fc_0_21">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 name="Google Shape;118;g33a1ce6e5fc_0_21" descr="CTE Learning that works for Iowa."/>
          <p:cNvPicPr preferRelativeResize="0"/>
          <p:nvPr/>
        </p:nvPicPr>
        <p:blipFill rotWithShape="1">
          <a:blip r:embed="rId3">
            <a:alphaModFix/>
          </a:blip>
          <a:srcRect/>
          <a:stretch/>
        </p:blipFill>
        <p:spPr>
          <a:xfrm>
            <a:off x="2831837" y="4707026"/>
            <a:ext cx="3480325" cy="360275"/>
          </a:xfrm>
          <a:prstGeom prst="rect">
            <a:avLst/>
          </a:prstGeom>
          <a:noFill/>
          <a:ln>
            <a:noFill/>
          </a:ln>
        </p:spPr>
      </p:pic>
      <p:pic>
        <p:nvPicPr>
          <p:cNvPr id="121" name="Google Shape;121;g33a1ce6e5fc_0_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098962" y="903200"/>
            <a:ext cx="1964130" cy="2099900"/>
          </a:xfrm>
          <a:prstGeom prst="rect">
            <a:avLst/>
          </a:prstGeom>
          <a:noFill/>
          <a:ln>
            <a:noFill/>
          </a:ln>
        </p:spPr>
      </p:pic>
      <p:sp>
        <p:nvSpPr>
          <p:cNvPr id="120" name="Google Shape;120;g33a1ce6e5fc_0_21"/>
          <p:cNvSpPr txBox="1"/>
          <p:nvPr/>
        </p:nvSpPr>
        <p:spPr>
          <a:xfrm>
            <a:off x="0" y="706900"/>
            <a:ext cx="8836200" cy="3554789"/>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 b="1" dirty="0">
                <a:solidFill>
                  <a:schemeClr val="tx1"/>
                </a:solidFill>
                <a:latin typeface="+mn-lt"/>
              </a:rPr>
              <a:t>Budget Review Goals</a:t>
            </a:r>
            <a:endParaRPr b="1" dirty="0">
              <a:solidFill>
                <a:schemeClr val="tx1"/>
              </a:solidFill>
              <a:latin typeface="+mn-lt"/>
            </a:endParaRPr>
          </a:p>
          <a:p>
            <a:pPr marL="0" lvl="0" indent="0" algn="l" rtl="0">
              <a:lnSpc>
                <a:spcPct val="150000"/>
              </a:lnSpc>
              <a:spcBef>
                <a:spcPts val="0"/>
              </a:spcBef>
              <a:spcAft>
                <a:spcPts val="0"/>
              </a:spcAft>
              <a:buNone/>
            </a:pPr>
            <a:r>
              <a:rPr lang="en" sz="1200" dirty="0">
                <a:solidFill>
                  <a:schemeClr val="tx1"/>
                </a:solidFill>
                <a:latin typeface="+mn-lt"/>
              </a:rPr>
              <a:t>Review 2026 Use of Funds and Unallowable Costs</a:t>
            </a:r>
            <a:endParaRPr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10 minutes or less to review a budget</a:t>
            </a:r>
            <a:endParaRPr sz="1200" dirty="0">
              <a:solidFill>
                <a:schemeClr val="tx1"/>
              </a:solidFill>
              <a:latin typeface="+mn-lt"/>
            </a:endParaRPr>
          </a:p>
          <a:p>
            <a:pPr marL="914400" lvl="1"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Determine eligibility</a:t>
            </a:r>
            <a:endParaRPr sz="1200" dirty="0">
              <a:solidFill>
                <a:schemeClr val="tx1"/>
              </a:solidFill>
              <a:latin typeface="+mn-lt"/>
            </a:endParaRPr>
          </a:p>
          <a:p>
            <a:pPr marL="914400" lvl="1"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Calculate total</a:t>
            </a:r>
            <a:endParaRPr sz="1200" dirty="0">
              <a:solidFill>
                <a:schemeClr val="tx1"/>
              </a:solidFill>
              <a:latin typeface="+mn-lt"/>
            </a:endParaRPr>
          </a:p>
          <a:p>
            <a:pPr marL="914400" lvl="1"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Confirm 5% admin.</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Allowable, Reasonable, Necessary, Prudent Person, Climate, your institutional funding sources.</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Des Moines Register and Cedar Rapids Gazette. </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Salaries - Eligible Job Duties?</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Trucks, trailers, EVs, Prometheans and Interactive Whiteboards, Advertising for SPs</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Item-by-item basis.  </a:t>
            </a:r>
            <a:endParaRPr sz="1200" dirty="0">
              <a:solidFill>
                <a:schemeClr val="tx1"/>
              </a:solidFill>
              <a:latin typeface="+mn-lt"/>
            </a:endParaRPr>
          </a:p>
          <a:p>
            <a:pPr marL="457200" lvl="0" indent="-304800" algn="l" rtl="0">
              <a:lnSpc>
                <a:spcPct val="150000"/>
              </a:lnSpc>
              <a:spcBef>
                <a:spcPts val="0"/>
              </a:spcBef>
              <a:spcAft>
                <a:spcPts val="0"/>
              </a:spcAft>
              <a:buClr>
                <a:schemeClr val="accent5"/>
              </a:buClr>
              <a:buSzPts val="1200"/>
              <a:buChar char="➔"/>
            </a:pPr>
            <a:r>
              <a:rPr lang="en" sz="1200" dirty="0">
                <a:solidFill>
                  <a:schemeClr val="tx1"/>
                </a:solidFill>
                <a:latin typeface="+mn-lt"/>
              </a:rPr>
              <a:t>Federal, state, and local law (OMB, Office of the White House Compliance Supplement (Supplanting) - SL)</a:t>
            </a:r>
            <a:endParaRPr sz="1200" dirty="0">
              <a:solidFill>
                <a:schemeClr val="tx1"/>
              </a:solidFill>
              <a:latin typeface="+mn-lt"/>
            </a:endParaRPr>
          </a:p>
        </p:txBody>
      </p:sp>
      <p:sp>
        <p:nvSpPr>
          <p:cNvPr id="2" name="Title 1">
            <a:extLst>
              <a:ext uri="{FF2B5EF4-FFF2-40B4-BE49-F238E27FC236}">
                <a16:creationId xmlns:a16="http://schemas.microsoft.com/office/drawing/2014/main" id="{4EFE85AB-78FE-4BE1-B413-D9B7E1DBA187}"/>
              </a:ext>
            </a:extLst>
          </p:cNvPr>
          <p:cNvSpPr>
            <a:spLocks noGrp="1"/>
          </p:cNvSpPr>
          <p:nvPr>
            <p:ph type="title"/>
          </p:nvPr>
        </p:nvSpPr>
        <p:spPr>
          <a:xfrm>
            <a:off x="311700" y="261425"/>
            <a:ext cx="8520600" cy="572700"/>
          </a:xfrm>
        </p:spPr>
        <p:txBody>
          <a:bodyPr/>
          <a:lstStyle/>
          <a:p>
            <a:pPr algn="r"/>
            <a:r>
              <a:rPr lang="en-US" sz="2000" b="1" dirty="0">
                <a:solidFill>
                  <a:schemeClr val="accent1"/>
                </a:solidFill>
              </a:rPr>
              <a:t>Before we jump in…..</a:t>
            </a:r>
            <a:br>
              <a:rPr lang="en-US" sz="2000" dirty="0">
                <a:solidFill>
                  <a:schemeClr val="accent1"/>
                </a:solidFill>
                <a:latin typeface="Roboto"/>
                <a:ea typeface="Roboto"/>
                <a:cs typeface="Roboto"/>
                <a:sym typeface="Roboto"/>
              </a:rPr>
            </a:b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7" name="Rectangle 6">
            <a:extLst>
              <a:ext uri="{FF2B5EF4-FFF2-40B4-BE49-F238E27FC236}">
                <a16:creationId xmlns:a16="http://schemas.microsoft.com/office/drawing/2014/main" id="{028463D2-BA73-446E-B7DE-8E3FB2DBE60E}"/>
              </a:ext>
              <a:ext uri="{C183D7F6-B498-43B3-948B-1728B52AA6E4}">
                <adec:decorative xmlns:adec="http://schemas.microsoft.com/office/drawing/2017/decorative" val="1"/>
              </a:ext>
            </a:extLst>
          </p:cNvPr>
          <p:cNvSpPr/>
          <p:nvPr/>
        </p:nvSpPr>
        <p:spPr>
          <a:xfrm>
            <a:off x="8151629" y="4160874"/>
            <a:ext cx="544682" cy="32265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Google Shape;126;g33a1ce6e5fc_0_34">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g33a1ce6e5fc_0_34">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33a1ce6e5fc_0_34">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 name="Picture 5" descr="Table that includes Content Area, CTE or staff Requesting, and CTE Program or Department.">
            <a:extLst>
              <a:ext uri="{FF2B5EF4-FFF2-40B4-BE49-F238E27FC236}">
                <a16:creationId xmlns:a16="http://schemas.microsoft.com/office/drawing/2014/main" id="{A4A78134-AEA6-4D59-8BAE-1FB914A7B3A3}"/>
              </a:ext>
            </a:extLst>
          </p:cNvPr>
          <p:cNvPicPr>
            <a:picLocks noChangeAspect="1"/>
          </p:cNvPicPr>
          <p:nvPr/>
        </p:nvPicPr>
        <p:blipFill rotWithShape="1">
          <a:blip r:embed="rId3"/>
          <a:srcRect l="3432" t="2105" b="1416"/>
          <a:stretch/>
        </p:blipFill>
        <p:spPr>
          <a:xfrm>
            <a:off x="6521743" y="924083"/>
            <a:ext cx="2174567" cy="3487892"/>
          </a:xfrm>
          <a:prstGeom prst="rect">
            <a:avLst/>
          </a:prstGeom>
          <a:ln w="28575">
            <a:solidFill>
              <a:schemeClr val="tx1"/>
            </a:solidFill>
          </a:ln>
        </p:spPr>
      </p:pic>
      <p:pic>
        <p:nvPicPr>
          <p:cNvPr id="3" name="Picture 2" descr="Table that includes Iowa Content Area, CTE Teacher or Staff, CTE Program or Department, Perkins activity number, and CLNA Element Number. ">
            <a:extLst>
              <a:ext uri="{FF2B5EF4-FFF2-40B4-BE49-F238E27FC236}">
                <a16:creationId xmlns:a16="http://schemas.microsoft.com/office/drawing/2014/main" id="{BBEF1CCC-C822-4BC3-8704-13703A3B48BE}"/>
              </a:ext>
            </a:extLst>
          </p:cNvPr>
          <p:cNvPicPr>
            <a:picLocks noChangeAspect="1"/>
          </p:cNvPicPr>
          <p:nvPr/>
        </p:nvPicPr>
        <p:blipFill>
          <a:blip r:embed="rId4"/>
          <a:stretch>
            <a:fillRect/>
          </a:stretch>
        </p:blipFill>
        <p:spPr>
          <a:xfrm>
            <a:off x="100800" y="924083"/>
            <a:ext cx="6318350" cy="3295333"/>
          </a:xfrm>
          <a:prstGeom prst="rect">
            <a:avLst/>
          </a:prstGeom>
          <a:solidFill>
            <a:schemeClr val="accent5">
              <a:lumMod val="20000"/>
              <a:lumOff val="80000"/>
            </a:schemeClr>
          </a:solidFill>
          <a:ln w="28575">
            <a:solidFill>
              <a:schemeClr val="tx1"/>
            </a:solidFill>
          </a:ln>
        </p:spPr>
      </p:pic>
      <p:sp>
        <p:nvSpPr>
          <p:cNvPr id="131" name="Google Shape;131;g33a1ce6e5fc_0_34"/>
          <p:cNvSpPr txBox="1"/>
          <p:nvPr/>
        </p:nvSpPr>
        <p:spPr>
          <a:xfrm>
            <a:off x="153899" y="76199"/>
            <a:ext cx="6856501" cy="553968"/>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0"/>
              </a:spcBef>
              <a:spcAft>
                <a:spcPts val="0"/>
              </a:spcAft>
              <a:buNone/>
            </a:pPr>
            <a:r>
              <a:rPr lang="en" sz="1600" b="1" dirty="0">
                <a:solidFill>
                  <a:schemeClr val="tx1"/>
                </a:solidFill>
              </a:rPr>
              <a:t>Populate the Menus and </a:t>
            </a:r>
            <a:r>
              <a:rPr lang="en-US" sz="1600" b="1" dirty="0">
                <a:solidFill>
                  <a:schemeClr val="tx1"/>
                </a:solidFill>
              </a:rPr>
              <a:t>Also </a:t>
            </a:r>
            <a:r>
              <a:rPr lang="en" sz="1600" b="1" dirty="0">
                <a:solidFill>
                  <a:schemeClr val="tx1"/>
                </a:solidFill>
              </a:rPr>
              <a:t>Refer to Perkins Activities</a:t>
            </a:r>
            <a:endParaRPr sz="1600" b="1" dirty="0">
              <a:solidFill>
                <a:schemeClr val="tx1"/>
              </a:solidFill>
            </a:endParaRPr>
          </a:p>
        </p:txBody>
      </p:sp>
      <p:sp>
        <p:nvSpPr>
          <p:cNvPr id="2" name="Title 1">
            <a:extLst>
              <a:ext uri="{FF2B5EF4-FFF2-40B4-BE49-F238E27FC236}">
                <a16:creationId xmlns:a16="http://schemas.microsoft.com/office/drawing/2014/main" id="{1FCF418B-68B6-4C5F-859C-594981E9BF64}"/>
              </a:ext>
            </a:extLst>
          </p:cNvPr>
          <p:cNvSpPr>
            <a:spLocks noGrp="1"/>
          </p:cNvSpPr>
          <p:nvPr>
            <p:ph type="title"/>
          </p:nvPr>
        </p:nvSpPr>
        <p:spPr>
          <a:xfrm>
            <a:off x="311700" y="90229"/>
            <a:ext cx="8520600" cy="572700"/>
          </a:xfrm>
        </p:spPr>
        <p:txBody>
          <a:bodyPr/>
          <a:lstStyle/>
          <a:p>
            <a:pPr algn="r"/>
            <a:r>
              <a:rPr lang="en-US" sz="2000" b="1" dirty="0">
                <a:solidFill>
                  <a:schemeClr val="accent1"/>
                </a:solidFill>
              </a:rPr>
              <a:t>The Template 1</a:t>
            </a:r>
            <a:br>
              <a:rPr lang="en-US" sz="2000" dirty="0">
                <a:solidFill>
                  <a:schemeClr val="accent1"/>
                </a:solidFill>
                <a:latin typeface="Roboto"/>
                <a:ea typeface="Roboto"/>
                <a:cs typeface="Roboto"/>
                <a:sym typeface="Roboto"/>
              </a:rPr>
            </a:br>
            <a:endParaRPr lang="en-US"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3a1ce6e5fc_0_45">
            <a:extLst>
              <a:ext uri="{C183D7F6-B498-43B3-948B-1728B52AA6E4}">
                <adec:decorative xmlns:adec="http://schemas.microsoft.com/office/drawing/2017/decorative" val="1"/>
              </a:ext>
            </a:extLst>
          </p:cNvPr>
          <p:cNvSpPr/>
          <p:nvPr/>
        </p:nvSpPr>
        <p:spPr>
          <a:xfrm>
            <a:off x="-10750" y="659975"/>
            <a:ext cx="6429900" cy="765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g33a1ce6e5fc_0_45">
            <a:extLst>
              <a:ext uri="{C183D7F6-B498-43B3-948B-1728B52AA6E4}">
                <adec:decorative xmlns:adec="http://schemas.microsoft.com/office/drawing/2017/decorative" val="1"/>
              </a:ext>
            </a:extLst>
          </p:cNvPr>
          <p:cNvSpPr/>
          <p:nvPr/>
        </p:nvSpPr>
        <p:spPr>
          <a:xfrm>
            <a:off x="6521743" y="659975"/>
            <a:ext cx="1358100" cy="765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33a1ce6e5fc_0_45">
            <a:extLst>
              <a:ext uri="{C183D7F6-B498-43B3-948B-1728B52AA6E4}">
                <adec:decorative xmlns:adec="http://schemas.microsoft.com/office/drawing/2017/decorative" val="1"/>
              </a:ext>
            </a:extLst>
          </p:cNvPr>
          <p:cNvSpPr/>
          <p:nvPr/>
        </p:nvSpPr>
        <p:spPr>
          <a:xfrm>
            <a:off x="8022998" y="659975"/>
            <a:ext cx="1040100" cy="76500"/>
          </a:xfrm>
          <a:prstGeom prst="rect">
            <a:avLst/>
          </a:prstGeom>
          <a:solidFill>
            <a:srgbClr val="A3D12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descr="A table that includes Content Area, CTE Teacher or Staff Requesting, CTE Program or Department, Purchase or item description, rationale/comments, quantity, cost per unit, total, Perkins activity number, and CLNA Element #.">
            <a:extLst>
              <a:ext uri="{FF2B5EF4-FFF2-40B4-BE49-F238E27FC236}">
                <a16:creationId xmlns:a16="http://schemas.microsoft.com/office/drawing/2014/main" id="{D78579FF-3AEE-4CC4-B3BF-977ECD001DF0}"/>
              </a:ext>
            </a:extLst>
          </p:cNvPr>
          <p:cNvPicPr>
            <a:picLocks noChangeAspect="1"/>
          </p:cNvPicPr>
          <p:nvPr/>
        </p:nvPicPr>
        <p:blipFill>
          <a:blip r:embed="rId3"/>
          <a:stretch>
            <a:fillRect/>
          </a:stretch>
        </p:blipFill>
        <p:spPr>
          <a:xfrm>
            <a:off x="102523" y="2213772"/>
            <a:ext cx="8960575" cy="2624237"/>
          </a:xfrm>
          <a:prstGeom prst="rect">
            <a:avLst/>
          </a:prstGeom>
          <a:solidFill>
            <a:schemeClr val="accent5">
              <a:lumMod val="20000"/>
              <a:lumOff val="80000"/>
            </a:schemeClr>
          </a:solidFill>
          <a:ln w="28575">
            <a:solidFill>
              <a:schemeClr val="tx1"/>
            </a:solidFill>
          </a:ln>
        </p:spPr>
      </p:pic>
      <p:sp>
        <p:nvSpPr>
          <p:cNvPr id="143" name="Google Shape;143;g33a1ce6e5fc_0_45"/>
          <p:cNvSpPr txBox="1"/>
          <p:nvPr/>
        </p:nvSpPr>
        <p:spPr>
          <a:xfrm>
            <a:off x="-10750" y="736475"/>
            <a:ext cx="8836200" cy="1477297"/>
          </a:xfrm>
          <a:prstGeom prst="rect">
            <a:avLst/>
          </a:prstGeom>
          <a:noFill/>
          <a:ln>
            <a:noFill/>
          </a:ln>
        </p:spPr>
        <p:txBody>
          <a:bodyPr spcFirstLastPara="1" wrap="square" lIns="91425" tIns="91425" rIns="91425" bIns="91425" anchor="t" anchorCtr="0">
            <a:spAutoFit/>
          </a:bodyPr>
          <a:lstStyle/>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Key words in bold identify why items are eligible.</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Curriculum must be “supplementary” to be eligible. </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Stipends must be outside of an instructor’s contract or “off-contract.</a:t>
            </a:r>
            <a:endParaRPr sz="1050" dirty="0">
              <a:solidFill>
                <a:schemeClr val="tx1"/>
              </a:solidFill>
              <a:latin typeface="+mn-lt"/>
            </a:endParaRPr>
          </a:p>
          <a:p>
            <a:pPr marL="914400" lvl="1" indent="-298450" algn="l" rtl="0">
              <a:spcBef>
                <a:spcPts val="0"/>
              </a:spcBef>
              <a:spcAft>
                <a:spcPts val="0"/>
              </a:spcAft>
              <a:buClr>
                <a:schemeClr val="accent5"/>
              </a:buClr>
              <a:buSzPts val="1100"/>
              <a:buAutoNum type="alphaLcPeriod"/>
            </a:pPr>
            <a:r>
              <a:rPr lang="en" sz="1050" dirty="0">
                <a:solidFill>
                  <a:schemeClr val="tx1"/>
                </a:solidFill>
                <a:latin typeface="+mn-lt"/>
              </a:rPr>
              <a:t>If Perkins funds a percentage of a total contract, a job description, time and effort, and percentage must be included.</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“Vendor equipment and software training” must be specified </a:t>
            </a:r>
            <a:r>
              <a:rPr lang="en" sz="1050" dirty="0">
                <a:solidFill>
                  <a:srgbClr val="C00000"/>
                </a:solidFill>
                <a:latin typeface="+mn-lt"/>
              </a:rPr>
              <a:t>so that other item eligibility can be determined </a:t>
            </a:r>
            <a:r>
              <a:rPr lang="en" sz="1050" dirty="0">
                <a:solidFill>
                  <a:schemeClr val="tx1"/>
                </a:solidFill>
                <a:latin typeface="+mn-lt"/>
              </a:rPr>
              <a:t>(this is “in-house” so no mileage or meal reimbursement is eligible).</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Include Accountability measures when possible.</a:t>
            </a:r>
            <a:endParaRPr sz="1050" dirty="0">
              <a:solidFill>
                <a:schemeClr val="tx1"/>
              </a:solidFill>
              <a:latin typeface="+mn-lt"/>
            </a:endParaRPr>
          </a:p>
          <a:p>
            <a:pPr marL="457200" lvl="0" indent="-304800" algn="l" rtl="0">
              <a:spcBef>
                <a:spcPts val="0"/>
              </a:spcBef>
              <a:spcAft>
                <a:spcPts val="0"/>
              </a:spcAft>
              <a:buClr>
                <a:schemeClr val="accent5"/>
              </a:buClr>
              <a:buSzPts val="1200"/>
              <a:buAutoNum type="arabicPeriod"/>
            </a:pPr>
            <a:r>
              <a:rPr lang="en" sz="1050" dirty="0">
                <a:solidFill>
                  <a:schemeClr val="tx1"/>
                </a:solidFill>
                <a:latin typeface="+mn-lt"/>
              </a:rPr>
              <a:t>Align Perkins Activities with CLNA Elements for every purchase.</a:t>
            </a:r>
            <a:endParaRPr sz="1050" dirty="0">
              <a:solidFill>
                <a:schemeClr val="tx1"/>
              </a:solidFill>
              <a:latin typeface="+mn-lt"/>
            </a:endParaRPr>
          </a:p>
        </p:txBody>
      </p:sp>
      <p:sp>
        <p:nvSpPr>
          <p:cNvPr id="2" name="Title 1">
            <a:extLst>
              <a:ext uri="{FF2B5EF4-FFF2-40B4-BE49-F238E27FC236}">
                <a16:creationId xmlns:a16="http://schemas.microsoft.com/office/drawing/2014/main" id="{D608BA9D-92F5-4013-9C66-0A1AAF2486AB}"/>
              </a:ext>
            </a:extLst>
          </p:cNvPr>
          <p:cNvSpPr>
            <a:spLocks noGrp="1"/>
          </p:cNvSpPr>
          <p:nvPr>
            <p:ph type="title"/>
          </p:nvPr>
        </p:nvSpPr>
        <p:spPr>
          <a:xfrm>
            <a:off x="311700" y="242387"/>
            <a:ext cx="8520600" cy="572700"/>
          </a:xfrm>
        </p:spPr>
        <p:txBody>
          <a:bodyPr/>
          <a:lstStyle/>
          <a:p>
            <a:pPr algn="r"/>
            <a:r>
              <a:rPr lang="en-US" sz="2000" b="1" dirty="0">
                <a:solidFill>
                  <a:schemeClr val="accent1"/>
                </a:solidFill>
              </a:rPr>
              <a:t>The Template 2</a:t>
            </a:r>
            <a:br>
              <a:rPr lang="en-US" sz="2000" dirty="0">
                <a:solidFill>
                  <a:schemeClr val="accent1"/>
                </a:solidFill>
                <a:latin typeface="Roboto"/>
                <a:ea typeface="Roboto"/>
                <a:cs typeface="Roboto"/>
                <a:sym typeface="Roboto"/>
              </a:rPr>
            </a:br>
            <a:endParaRPr lang="en-US" sz="2000" dirty="0"/>
          </a:p>
        </p:txBody>
      </p:sp>
    </p:spTree>
  </p:cSld>
  <p:clrMapOvr>
    <a:masterClrMapping/>
  </p:clrMapOvr>
</p:sld>
</file>

<file path=ppt/theme/theme1.xml><?xml version="1.0" encoding="utf-8"?>
<a:theme xmlns:a="http://schemas.openxmlformats.org/drawingml/2006/main" name="Custom Design">
  <a:themeElements>
    <a:clrScheme name="Custom 4">
      <a:dk1>
        <a:srgbClr val="000000"/>
      </a:dk1>
      <a:lt1>
        <a:srgbClr val="FFFFFF"/>
      </a:lt1>
      <a:dk2>
        <a:srgbClr val="44546A"/>
      </a:dk2>
      <a:lt2>
        <a:srgbClr val="E7E6E6"/>
      </a:lt2>
      <a:accent1>
        <a:srgbClr val="009AA6"/>
      </a:accent1>
      <a:accent2>
        <a:srgbClr val="FF6D14"/>
      </a:accent2>
      <a:accent3>
        <a:srgbClr val="A5A5A5"/>
      </a:accent3>
      <a:accent4>
        <a:srgbClr val="7AB800"/>
      </a:accent4>
      <a:accent5>
        <a:srgbClr val="A5A5A5"/>
      </a:accent5>
      <a:accent6>
        <a:srgbClr val="009AA6"/>
      </a:accent6>
      <a:hlink>
        <a:srgbClr val="FF6D14"/>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CTE2</Template>
  <TotalTime>312</TotalTime>
  <Words>1552</Words>
  <Application>Microsoft Office PowerPoint</Application>
  <PresentationFormat>On-screen Show (16:9)</PresentationFormat>
  <Paragraphs>175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Century Gothic</vt:lpstr>
      <vt:lpstr>Arial</vt:lpstr>
      <vt:lpstr>Calibri</vt:lpstr>
      <vt:lpstr>Roboto</vt:lpstr>
      <vt:lpstr>Roboto Medium</vt:lpstr>
      <vt:lpstr>Roboto Light</vt:lpstr>
      <vt:lpstr>Custom Design</vt:lpstr>
      <vt:lpstr>#6 FY 2026 Perkins Budget Prior Approval and Perkins Use of Funds </vt:lpstr>
      <vt:lpstr> Agenda</vt:lpstr>
      <vt:lpstr>FY 2025 Housekeeping </vt:lpstr>
      <vt:lpstr>Final FY 2025 Claims</vt:lpstr>
      <vt:lpstr>Timelines for FY 2026 </vt:lpstr>
      <vt:lpstr>FY 2026 </vt:lpstr>
      <vt:lpstr>Before we jump in….. </vt:lpstr>
      <vt:lpstr>The Template 1 </vt:lpstr>
      <vt:lpstr>The Template 2 </vt:lpstr>
      <vt:lpstr>The Template 3 </vt:lpstr>
      <vt:lpstr>The Template 4 </vt:lpstr>
      <vt:lpstr>2026 Allowable and Unallowable Costs Technology and Supplanting List</vt:lpstr>
      <vt:lpstr> Technology and Supplanting List    CTE students may not be excluded from purchases the institution makes for non-CTE students. </vt:lpstr>
      <vt:lpstr>Perkins Funding for New Job Positions </vt:lpstr>
      <vt:lpstr>Perkins Funding for New Job Positions Can we use Perkins to pay someone to create a mentor and recruiting program for our CTE teachers? </vt:lpstr>
      <vt:lpstr>Perkins Funding for New Job Positions Can we use Perkins to pay someone to create a mentor and recruiting program for our CTE teachers?</vt:lpstr>
      <vt:lpstr>Next Steps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Vybiral, Amy [IDOE]</dc:creator>
  <cp:lastModifiedBy>Albers, Lisa [IDOE]</cp:lastModifiedBy>
  <cp:revision>32</cp:revision>
  <dcterms:modified xsi:type="dcterms:W3CDTF">2025-03-10T19:10:38Z</dcterms:modified>
</cp:coreProperties>
</file>