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5143500" type="screen16x9"/>
  <p:notesSz cx="6858000" cy="9144000"/>
  <p:embeddedFontLst>
    <p:embeddedFont>
      <p:font typeface="Open Sans" panose="020B0604020202020204" charset="0"/>
      <p:regular r:id="rId51"/>
      <p:bold r:id="rId52"/>
      <p:italic r:id="rId53"/>
      <p:boldItalic r:id="rId54"/>
    </p:embeddedFont>
    <p:embeddedFont>
      <p:font typeface="Proxima Nova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49AEB4-760A-4C15-AA22-81A071197B7F}">
  <a:tblStyle styleId="{FC49AEB4-760A-4C15-AA22-81A071197B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57676" autoAdjust="0"/>
  </p:normalViewPr>
  <p:slideViewPr>
    <p:cSldViewPr snapToGrid="0">
      <p:cViewPr varScale="1">
        <p:scale>
          <a:sx n="86" d="100"/>
          <a:sy n="86" d="100"/>
        </p:scale>
        <p:origin x="117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829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be41b5f1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rgbClr val="595959"/>
              </a:solidFill>
            </a:endParaRPr>
          </a:p>
        </p:txBody>
      </p:sp>
      <p:sp>
        <p:nvSpPr>
          <p:cNvPr id="82" name="Google Shape;82;g30be41b5f1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360c238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360c238e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360c238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360c238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2D37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09047d3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09047d3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360c238e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360c238e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D374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360c238e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360c238e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2D37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2D374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360c238ec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360c238ec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2D37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360c238e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3360c238e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D37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360c238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99" name="Google Shape;199;g33360c238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360c238ec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3360c238ec_0_1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360c238ec_0_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360c238ec_0_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d9f06e0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d9f06e0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360c238ec_0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360c238ec_0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09047d35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309047d35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09047d35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09047d35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09047d35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309047d35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360c238ec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3360c238ec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350"/>
              <a:buFont typeface="Open Sans"/>
              <a:buChar char="●"/>
            </a:pPr>
            <a:endParaRPr sz="1350" dirty="0">
              <a:solidFill>
                <a:srgbClr val="2D37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09047d35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309047d35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800"/>
              <a:buFont typeface="Open Sans"/>
              <a:buChar char="●"/>
            </a:pPr>
            <a:endParaRPr sz="1800" dirty="0">
              <a:solidFill>
                <a:srgbClr val="2D37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09047d35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309047d35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309047d35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309047d35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287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350"/>
              <a:buFont typeface="Open Sans"/>
              <a:buNone/>
            </a:pPr>
            <a:endParaRPr sz="1350" dirty="0">
              <a:solidFill>
                <a:srgbClr val="2D37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09047d35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309047d35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350"/>
              <a:buFont typeface="Open Sans"/>
              <a:buChar char="●"/>
            </a:pPr>
            <a:endParaRPr sz="1350" dirty="0">
              <a:solidFill>
                <a:srgbClr val="2D37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0440fc007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08" name="Google Shape;308;g330440fc007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b3c71b6f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b3c71b6f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360c238ec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360c238ec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3360c238ec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3360c238ec_0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AutoNum type="arabicParenR"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0440fc007_7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30440fc007_7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360c238ec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3360c238ec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360c238ec_0_1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3360c238ec_0_1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09047d35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309047d35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09047d35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309047d35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09047d35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309047d350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2b3c71b6fa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rgbClr val="3636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g32b3c71b6fa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2cd5663d8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2cd5663d8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be41b5f1c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106" name="Google Shape;106;g30be41b5f1c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2cd5663d88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2cd5663d88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3068acb6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3068acb6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3068acb6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3068acb69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068acb69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068acb69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2cd5663d88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2cd5663d88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2c0d599a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2c0d599a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360c238e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3360c238e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fec945507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2fec945507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be41b5f1c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0be41b5f1c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0440fc00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0440fc00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0440fc0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0440fc0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0440fc00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0440fc00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b3c71b6fa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2D37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2D37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dirty="0">
              <a:solidFill>
                <a:srgbClr val="2D37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32b3c71b6f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3617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216953" y="806021"/>
            <a:ext cx="87276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216953" y="2878621"/>
            <a:ext cx="87276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913" y="4400095"/>
            <a:ext cx="3747088" cy="3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0"/>
            <a:ext cx="9144000" cy="5529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6834" y="1095374"/>
            <a:ext cx="8110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0"/>
            <a:ext cx="3137100" cy="51435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06421" y="321013"/>
            <a:ext cx="26556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443591" y="321013"/>
            <a:ext cx="52629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>
            <a:off x="0" y="0"/>
            <a:ext cx="9144000" cy="8946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69598" y="1"/>
            <a:ext cx="78867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669599" y="1161481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669599" y="1779415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4"/>
          </p:nvPr>
        </p:nvSpPr>
        <p:spPr>
          <a:xfrm>
            <a:off x="4668908" y="1779415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0" y="1701401"/>
            <a:ext cx="9144000" cy="24567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96346" y="1"/>
            <a:ext cx="81105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96346" y="1095374"/>
            <a:ext cx="8110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state-guidance#policy-amp-practice-webinar-series-amp-recordin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4442/download?inlin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i.org/10.5590/jerap.2016.06.1.06" TargetMode="External"/><Relationship Id="rId4" Type="http://schemas.openxmlformats.org/officeDocument/2006/relationships/hyperlink" Target="https://sites.ed.gov/idea/idea-files/using-functional-behavioral-assessments-to-create-supportive-learning-environments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s-1.govdelivery.com/CL0/https:%2F%2Fsites.ed.gov%2Fidea%2Ffiles%2FFunctional-Behavioral-Assessments-11-19-2024.pdf%3Futm_medium=email%26utm_source=govdelivery/1/0100019354b3d5e4-09c0db1c-7077-4c7f-9999-a98a2ad32eb4-000000/V2i0unhbjTBI3n0kUA-ktABa19X23XQU3FR9UUYKCFw=38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ctrTitle"/>
          </p:nvPr>
        </p:nvSpPr>
        <p:spPr>
          <a:xfrm>
            <a:off x="208203" y="819571"/>
            <a:ext cx="87276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endParaRPr sz="32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sz="2700" dirty="0"/>
              <a:t>Designing Behavior Instruction and Supports</a:t>
            </a:r>
            <a:endParaRPr sz="27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sz="2700" dirty="0"/>
              <a:t>for Learners with Disabilities</a:t>
            </a:r>
            <a:endParaRPr sz="2700"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>
            <a:off x="216953" y="2878621"/>
            <a:ext cx="87276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b="0"/>
              <a:t>Special Education Policy &amp; Practice Webinar Series</a:t>
            </a:r>
            <a:endParaRPr sz="1500" b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1500" b="0"/>
              <a:t>February 12, 2025</a:t>
            </a:r>
            <a:endParaRPr sz="15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ACHIEVE and OSERS Alignment</a:t>
            </a:r>
            <a:endParaRPr dirty="0"/>
          </a:p>
        </p:txBody>
      </p:sp>
      <p:pic>
        <p:nvPicPr>
          <p:cNvPr id="145" name="Google Shape;145;p29" descr="Image of the FBA Process."/>
          <p:cNvPicPr preferRelativeResize="0"/>
          <p:nvPr/>
        </p:nvPicPr>
        <p:blipFill rotWithShape="1">
          <a:blip r:embed="rId3">
            <a:alphaModFix/>
          </a:blip>
          <a:srcRect l="5062" r="33947"/>
          <a:stretch/>
        </p:blipFill>
        <p:spPr>
          <a:xfrm>
            <a:off x="155875" y="692525"/>
            <a:ext cx="3567526" cy="4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4196100" y="599613"/>
            <a:ext cx="4847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OSERS: 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Common Characteristics of an FBA</a:t>
            </a:r>
            <a:endParaRPr sz="1800"/>
          </a:p>
        </p:txBody>
      </p:sp>
      <p:sp>
        <p:nvSpPr>
          <p:cNvPr id="147" name="Google Shape;147;p29"/>
          <p:cNvSpPr txBox="1"/>
          <p:nvPr/>
        </p:nvSpPr>
        <p:spPr>
          <a:xfrm>
            <a:off x="5165400" y="1527600"/>
            <a:ext cx="31176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Description of Behavior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5202475" y="2545925"/>
            <a:ext cx="31176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Data Collection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5202475" y="3762350"/>
            <a:ext cx="35676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Function-Based Behavior Review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5202475" y="4534800"/>
            <a:ext cx="31176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Skill Development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151" name="Google Shape;151;p29" descr="arrow pointing to the right"/>
          <p:cNvCxnSpPr/>
          <p:nvPr/>
        </p:nvCxnSpPr>
        <p:spPr>
          <a:xfrm>
            <a:off x="3923600" y="1728900"/>
            <a:ext cx="1041600" cy="1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2" name="Google Shape;15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85500" y="2408350"/>
            <a:ext cx="1085200" cy="622300"/>
            <a:chOff x="3885500" y="2408350"/>
            <a:chExt cx="1085200" cy="622300"/>
          </a:xfrm>
        </p:grpSpPr>
        <p:cxnSp>
          <p:nvCxnSpPr>
            <p:cNvPr id="153" name="Google Shape;153;p29" descr="arrow pointing to the right"/>
            <p:cNvCxnSpPr/>
            <p:nvPr/>
          </p:nvCxnSpPr>
          <p:spPr>
            <a:xfrm>
              <a:off x="4317300" y="2744900"/>
              <a:ext cx="653400" cy="14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4" name="Google Shape;154;p29"/>
            <p:cNvCxnSpPr/>
            <p:nvPr/>
          </p:nvCxnSpPr>
          <p:spPr>
            <a:xfrm>
              <a:off x="3910900" y="2408350"/>
              <a:ext cx="393900" cy="3174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29"/>
            <p:cNvCxnSpPr/>
            <p:nvPr/>
          </p:nvCxnSpPr>
          <p:spPr>
            <a:xfrm rot="10800000" flipH="1">
              <a:off x="3885500" y="2770250"/>
              <a:ext cx="413100" cy="2604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" name="Google Shape;15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5075" y="3658500"/>
            <a:ext cx="1085200" cy="622300"/>
            <a:chOff x="3885500" y="2408350"/>
            <a:chExt cx="1085200" cy="622300"/>
          </a:xfrm>
        </p:grpSpPr>
        <p:cxnSp>
          <p:nvCxnSpPr>
            <p:cNvPr id="157" name="Google Shape;157;p29" descr="arrow pointing to the right"/>
            <p:cNvCxnSpPr/>
            <p:nvPr/>
          </p:nvCxnSpPr>
          <p:spPr>
            <a:xfrm>
              <a:off x="4317300" y="2744900"/>
              <a:ext cx="653400" cy="14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8" name="Google Shape;158;p29"/>
            <p:cNvCxnSpPr/>
            <p:nvPr/>
          </p:nvCxnSpPr>
          <p:spPr>
            <a:xfrm>
              <a:off x="3910900" y="2408350"/>
              <a:ext cx="393900" cy="3174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29"/>
            <p:cNvCxnSpPr/>
            <p:nvPr/>
          </p:nvCxnSpPr>
          <p:spPr>
            <a:xfrm rot="10800000" flipH="1">
              <a:off x="3885500" y="2770250"/>
              <a:ext cx="413100" cy="2604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Description of Behavior</a:t>
            </a:r>
            <a:endParaRPr dirty="0"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516825" y="1095376"/>
            <a:ext cx="8110500" cy="261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From i3:</a:t>
            </a:r>
            <a:endParaRPr sz="2000" b="1"/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 behavior(s) of concern should be stated in clear, measurable and observable terms.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 sz="1800"/>
              <a:t>The behavior of concern is the target behavior you want to increase or decrease.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Description of Behavior: Leader Takeaway</a:t>
            </a:r>
            <a:endParaRPr dirty="0"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516825" y="1319275"/>
            <a:ext cx="8110500" cy="303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100"/>
              <a:t>Ask yourself, “If I walked in as the building principal to conduct a fidelity check, would I be able to accurately recognize the target behaviors?”</a:t>
            </a:r>
            <a:endParaRPr sz="2100"/>
          </a:p>
          <a:p>
            <a:pPr marL="457200" lvl="0" indent="-3873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500"/>
              <a:buChar char="•"/>
            </a:pPr>
            <a:r>
              <a:rPr lang="en" sz="2100"/>
              <a:t>If not, What question would you ask to draw a stronger description out of your team?</a:t>
            </a:r>
            <a:endParaRPr sz="2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Collection</a:t>
            </a:r>
            <a:endParaRPr dirty="0"/>
          </a:p>
        </p:txBody>
      </p:sp>
      <p:sp>
        <p:nvSpPr>
          <p:cNvPr id="177" name="Google Shape;177;p32" descr="Text box with RIOT"/>
          <p:cNvSpPr txBox="1"/>
          <p:nvPr/>
        </p:nvSpPr>
        <p:spPr>
          <a:xfrm>
            <a:off x="198900" y="1223850"/>
            <a:ext cx="2801400" cy="323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" sz="2600" b="1">
                <a:solidFill>
                  <a:srgbClr val="9B2242"/>
                </a:solidFill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eview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" sz="2600" b="1">
                <a:solidFill>
                  <a:srgbClr val="9B2242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nterview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" sz="2600" b="1">
                <a:solidFill>
                  <a:srgbClr val="9B2242"/>
                </a:solidFill>
                <a:latin typeface="Proxima Nova"/>
                <a:ea typeface="Proxima Nova"/>
                <a:cs typeface="Proxima Nova"/>
                <a:sym typeface="Proxima Nova"/>
              </a:rPr>
              <a:t>O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bservation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Times New Roman"/>
              <a:buNone/>
            </a:pPr>
            <a:r>
              <a:rPr lang="en" sz="2600" b="1">
                <a:solidFill>
                  <a:srgbClr val="9B2242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est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3046650" y="1228650"/>
            <a:ext cx="5723400" cy="3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2000" b="1">
                <a:solidFill>
                  <a:schemeClr val="dk1"/>
                </a:solidFill>
              </a:rPr>
              <a:t>Existing data:</a:t>
            </a:r>
            <a:r>
              <a:rPr lang="en" sz="2000">
                <a:solidFill>
                  <a:schemeClr val="dk1"/>
                </a:solidFill>
              </a:rPr>
              <a:t> attendance, academic performance, prior behavioral incidents, student health records, academic and behavior intervention data.</a:t>
            </a:r>
            <a:endParaRPr sz="20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2000" b="1">
                <a:solidFill>
                  <a:schemeClr val="dk1"/>
                </a:solidFill>
              </a:rPr>
              <a:t>Indirect:</a:t>
            </a:r>
            <a:r>
              <a:rPr lang="en" sz="2000">
                <a:solidFill>
                  <a:schemeClr val="dk1"/>
                </a:solidFill>
              </a:rPr>
              <a:t> Interviews, Rating Scales, and anecdotal reports. </a:t>
            </a:r>
            <a:endParaRPr sz="20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Char char="●"/>
            </a:pPr>
            <a:r>
              <a:rPr lang="en" sz="2000" b="1">
                <a:solidFill>
                  <a:schemeClr val="dk1"/>
                </a:solidFill>
              </a:rPr>
              <a:t>Direct:</a:t>
            </a:r>
            <a:r>
              <a:rPr lang="en" sz="2000">
                <a:solidFill>
                  <a:schemeClr val="dk1"/>
                </a:solidFill>
              </a:rPr>
              <a:t> Observations, preference assessments, experimental analysis.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Function-Based Behavior Review</a:t>
            </a:r>
            <a:endParaRPr dirty="0"/>
          </a:p>
        </p:txBody>
      </p:sp>
      <p:sp>
        <p:nvSpPr>
          <p:cNvPr id="184" name="Google Shape;184;p33"/>
          <p:cNvSpPr txBox="1"/>
          <p:nvPr/>
        </p:nvSpPr>
        <p:spPr>
          <a:xfrm>
            <a:off x="254400" y="1093900"/>
            <a:ext cx="86949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</a:rPr>
              <a:t>Antecedents &gt; Behaviors &gt; Consequences</a:t>
            </a:r>
            <a:endParaRPr sz="2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</a:rPr>
              <a:t>Obtain or Escape</a:t>
            </a:r>
            <a:endParaRPr sz="2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</a:rPr>
              <a:t>Attention – Activity – Stimulation</a:t>
            </a:r>
            <a:endParaRPr sz="2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ACHIEVE Hypothesis Statements: Leader Takeaways</a:t>
            </a:r>
            <a:endParaRPr dirty="0"/>
          </a:p>
        </p:txBody>
      </p:sp>
      <p:sp>
        <p:nvSpPr>
          <p:cNvPr id="190" name="Google Shape;190;p34"/>
          <p:cNvSpPr txBox="1"/>
          <p:nvPr/>
        </p:nvSpPr>
        <p:spPr>
          <a:xfrm>
            <a:off x="440100" y="1325175"/>
            <a:ext cx="8263800" cy="29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1800"/>
              <a:buChar char="●"/>
            </a:pPr>
            <a:r>
              <a:rPr lang="en" sz="2200">
                <a:solidFill>
                  <a:srgbClr val="2D3748"/>
                </a:solidFill>
                <a:highlight>
                  <a:schemeClr val="lt1"/>
                </a:highlight>
              </a:rPr>
              <a:t>What are team member’s level of confidence is in this summary? </a:t>
            </a:r>
            <a:endParaRPr sz="220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2D3748"/>
              </a:buClr>
              <a:buSzPts val="1800"/>
              <a:buChar char="●"/>
            </a:pPr>
            <a:r>
              <a:rPr lang="en" sz="2200">
                <a:solidFill>
                  <a:srgbClr val="2D3748"/>
                </a:solidFill>
                <a:highlight>
                  <a:schemeClr val="lt1"/>
                </a:highlight>
              </a:rPr>
              <a:t>What is the probability that given the antecedents, the behavior will be observed and in response the consequences described will occur? </a:t>
            </a:r>
            <a:endParaRPr sz="220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rgbClr val="2D3748"/>
              </a:buClr>
              <a:buSzPts val="1800"/>
              <a:buChar char="●"/>
            </a:pPr>
            <a:r>
              <a:rPr lang="en" sz="2200">
                <a:solidFill>
                  <a:srgbClr val="2D3748"/>
                </a:solidFill>
                <a:highlight>
                  <a:schemeClr val="lt1"/>
                </a:highlight>
              </a:rPr>
              <a:t>Do all of the data point toward this same conclusion?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Skill Development</a:t>
            </a:r>
            <a:endParaRPr dirty="0"/>
          </a:p>
        </p:txBody>
      </p:sp>
      <p:sp>
        <p:nvSpPr>
          <p:cNvPr id="196" name="Google Shape;196;p35"/>
          <p:cNvSpPr txBox="1"/>
          <p:nvPr/>
        </p:nvSpPr>
        <p:spPr>
          <a:xfrm>
            <a:off x="452925" y="1496950"/>
            <a:ext cx="8253900" cy="2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200">
                <a:solidFill>
                  <a:schemeClr val="dk1"/>
                </a:solidFill>
              </a:rPr>
              <a:t>What social, emotional, or academic skills must be developed to support the student in using the new skills at appropriate times?</a:t>
            </a:r>
            <a:endParaRPr sz="22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200">
                <a:solidFill>
                  <a:schemeClr val="dk1"/>
                </a:solidFill>
              </a:rPr>
              <a:t>“Have skills been explicitly taught and practiced in the setting and environment?”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dirty="0"/>
              <a:t>Behavior Intervention Plan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669598" y="1"/>
            <a:ext cx="78867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540074" y="1161481"/>
            <a:ext cx="38685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2D3748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dirty="0">
              <a:solidFill>
                <a:srgbClr val="2D374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sz="3000" dirty="0"/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2"/>
          </p:nvPr>
        </p:nvSpPr>
        <p:spPr>
          <a:xfrm>
            <a:off x="540075" y="1927450"/>
            <a:ext cx="36681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57150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3748"/>
              </a:buClr>
              <a:buSzPct val="100000"/>
              <a:buFont typeface="Arial"/>
              <a:buAutoNum type="arabicPeriod"/>
            </a:pPr>
            <a:r>
              <a:rPr lang="en" sz="2400" dirty="0">
                <a:solidFill>
                  <a:srgbClr val="2D3748"/>
                </a:solidFill>
                <a:highlight>
                  <a:schemeClr val="lt1"/>
                </a:highlight>
              </a:rPr>
              <a:t>Describing the behavior;</a:t>
            </a:r>
            <a:endParaRPr sz="2400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57150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3748"/>
              </a:buClr>
              <a:buSzPct val="100000"/>
              <a:buFont typeface="Arial"/>
              <a:buAutoNum type="arabicPeriod"/>
            </a:pPr>
            <a:r>
              <a:rPr lang="en" sz="2400" dirty="0">
                <a:solidFill>
                  <a:srgbClr val="2D3748"/>
                </a:solidFill>
                <a:highlight>
                  <a:schemeClr val="lt1"/>
                </a:highlight>
              </a:rPr>
              <a:t>Environmental factors;</a:t>
            </a:r>
            <a:endParaRPr sz="2400" u="sng" dirty="0">
              <a:solidFill>
                <a:schemeClr val="hlink"/>
              </a:solidFill>
              <a:highlight>
                <a:schemeClr val="lt1"/>
              </a:highlight>
            </a:endParaRPr>
          </a:p>
          <a:p>
            <a:pPr marL="57150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3748"/>
              </a:buClr>
              <a:buSzPct val="100000"/>
              <a:buFont typeface="Arial"/>
              <a:buAutoNum type="arabicPeriod"/>
            </a:pPr>
            <a:r>
              <a:rPr lang="en" sz="2400" dirty="0">
                <a:solidFill>
                  <a:srgbClr val="2D3748"/>
                </a:solidFill>
                <a:highlight>
                  <a:schemeClr val="lt1"/>
                </a:highlight>
              </a:rPr>
              <a:t>Function of the behavior and the environment before and after the behavior occurred;</a:t>
            </a:r>
            <a:endParaRPr sz="2400" dirty="0">
              <a:solidFill>
                <a:srgbClr val="2D3748"/>
              </a:solidFill>
              <a:highlight>
                <a:srgbClr val="FFFFFF"/>
              </a:highlight>
            </a:endParaRPr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3"/>
          </p:nvPr>
        </p:nvSpPr>
        <p:spPr>
          <a:xfrm>
            <a:off x="4853908" y="1161481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ACHIEVE</a:t>
            </a:r>
            <a:endParaRPr sz="3000" dirty="0"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4"/>
          </p:nvPr>
        </p:nvSpPr>
        <p:spPr>
          <a:xfrm>
            <a:off x="4853900" y="1927450"/>
            <a:ext cx="36681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D3748"/>
              </a:buClr>
              <a:buSzPts val="2000"/>
              <a:buAutoNum type="arabicPeriod"/>
            </a:pPr>
            <a:r>
              <a:rPr lang="en" sz="2000" dirty="0">
                <a:solidFill>
                  <a:srgbClr val="2D3748"/>
                </a:solidFill>
                <a:highlight>
                  <a:schemeClr val="lt1"/>
                </a:highlight>
              </a:rPr>
              <a:t>Operational definitions of target behaviors;</a:t>
            </a:r>
            <a:endParaRPr sz="2000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D3748"/>
              </a:buClr>
              <a:buSzPts val="2000"/>
              <a:buAutoNum type="arabicPeriod"/>
            </a:pPr>
            <a:r>
              <a:rPr lang="en" sz="2000" dirty="0">
                <a:solidFill>
                  <a:srgbClr val="2D3748"/>
                </a:solidFill>
                <a:highlight>
                  <a:srgbClr val="FFFF00"/>
                </a:highlight>
              </a:rPr>
              <a:t>Behavior goals;</a:t>
            </a:r>
            <a:endParaRPr sz="1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216" name="Google Shape;216;p38"/>
          <p:cNvSpPr txBox="1"/>
          <p:nvPr/>
        </p:nvSpPr>
        <p:spPr>
          <a:xfrm>
            <a:off x="0" y="4789500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Slide Source: Iowa PLUS. (2022). Behavior Intervention Planning Overview Module, Slide 8.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17" name="Google Shape;217;p38" descr="Image depicting the Goals of the BIP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800" y="705301"/>
            <a:ext cx="6902395" cy="39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</a:t>
            </a:r>
            <a:endParaRPr dirty="0"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516759" y="1069399"/>
            <a:ext cx="8110500" cy="326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Please post your questions in the Q&amp;A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Slides will be posted on the DE website after the webinar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000"/>
              <a:buChar char="•"/>
            </a:pPr>
            <a:r>
              <a:rPr lang="en" sz="20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Policy &amp; Practice Webinar Series &amp; Recordings</a:t>
            </a:r>
            <a:endParaRPr sz="2000" u="sng">
              <a:solidFill>
                <a:schemeClr val="hlink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</p:txBody>
      </p:sp>
      <p:pic>
        <p:nvPicPr>
          <p:cNvPr id="92" name="Google Shape;92;p21" descr="This is an image used as a logo for the Special Education Policy and Practice Webinar Seri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1826" y="2633725"/>
            <a:ext cx="2697651" cy="202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669598" y="1"/>
            <a:ext cx="78867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669599" y="1088143"/>
            <a:ext cx="38685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dirty="0"/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2"/>
          </p:nvPr>
        </p:nvSpPr>
        <p:spPr>
          <a:xfrm>
            <a:off x="669599" y="1899665"/>
            <a:ext cx="38685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82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2041"/>
              <a:buFont typeface="Arial"/>
              <a:buAutoNum type="arabicPeriod" startAt="4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Prevention strategies;</a:t>
            </a:r>
            <a:endParaRPr sz="204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82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3748"/>
              </a:buClr>
              <a:buSzPts val="2041"/>
              <a:buFont typeface="Arial"/>
              <a:buAutoNum type="arabicPeriod" startAt="4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Teaching strategies;</a:t>
            </a:r>
            <a:endParaRPr sz="204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82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D3748"/>
              </a:buClr>
              <a:buSzPts val="2041"/>
              <a:buFont typeface="Arial"/>
              <a:buAutoNum type="arabicPeriod" startAt="4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Recognizing the student (e.g., providing specific positive feedback);</a:t>
            </a:r>
            <a:endParaRPr sz="2041" dirty="0">
              <a:solidFill>
                <a:srgbClr val="2D3748"/>
              </a:solidFill>
              <a:highlight>
                <a:srgbClr val="FFFFFF"/>
              </a:highlight>
            </a:endParaRPr>
          </a:p>
        </p:txBody>
      </p:sp>
      <p:sp>
        <p:nvSpPr>
          <p:cNvPr id="225" name="Google Shape;225;p39"/>
          <p:cNvSpPr txBox="1">
            <a:spLocks noGrp="1"/>
          </p:cNvSpPr>
          <p:nvPr>
            <p:ph type="body" idx="3"/>
          </p:nvPr>
        </p:nvSpPr>
        <p:spPr>
          <a:xfrm>
            <a:off x="4668908" y="1088156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/>
              <a:t>ACHIEVE</a:t>
            </a:r>
            <a:endParaRPr dirty="0"/>
          </a:p>
        </p:txBody>
      </p:sp>
      <p:sp>
        <p:nvSpPr>
          <p:cNvPr id="226" name="Google Shape;226;p39"/>
          <p:cNvSpPr txBox="1">
            <a:spLocks noGrp="1"/>
          </p:cNvSpPr>
          <p:nvPr>
            <p:ph type="body" idx="4"/>
          </p:nvPr>
        </p:nvSpPr>
        <p:spPr>
          <a:xfrm>
            <a:off x="4668908" y="1899690"/>
            <a:ext cx="38874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 startAt="3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Prevention strategies;</a:t>
            </a:r>
            <a:endParaRPr sz="204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3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Teaching strategies;</a:t>
            </a:r>
            <a:endParaRPr sz="204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AutoNum type="arabicPeriod" startAt="3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Responsive strategies;</a:t>
            </a:r>
            <a:endParaRPr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295075" y="0"/>
            <a:ext cx="82611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669599" y="1161481"/>
            <a:ext cx="38685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dirty="0"/>
          </a:p>
        </p:txBody>
      </p:sp>
      <p:sp>
        <p:nvSpPr>
          <p:cNvPr id="233" name="Google Shape;233;p40"/>
          <p:cNvSpPr txBox="1">
            <a:spLocks noGrp="1"/>
          </p:cNvSpPr>
          <p:nvPr>
            <p:ph type="body" idx="2"/>
          </p:nvPr>
        </p:nvSpPr>
        <p:spPr>
          <a:xfrm>
            <a:off x="669599" y="2001440"/>
            <a:ext cx="38685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82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2041"/>
              <a:buFont typeface="Arial"/>
              <a:buAutoNum type="arabicPeriod" startAt="4"/>
            </a:pPr>
            <a:r>
              <a:rPr lang="en" sz="2041" b="1" dirty="0">
                <a:solidFill>
                  <a:srgbClr val="2D3748"/>
                </a:solidFill>
                <a:highlight>
                  <a:schemeClr val="lt1"/>
                </a:highlight>
              </a:rPr>
              <a:t>Prevention strategies;</a:t>
            </a:r>
            <a:endParaRPr sz="2041" b="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82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41"/>
              <a:buFont typeface="Arial"/>
              <a:buAutoNum type="arabicPeriod" startAt="4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Teaching strategies;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82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41"/>
              <a:buFont typeface="Arial"/>
              <a:buAutoNum type="arabicPeriod" startAt="4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Recognizing the student (e.g., providing specific positive feedback);</a:t>
            </a:r>
            <a:endParaRPr sz="2041" b="1" dirty="0">
              <a:solidFill>
                <a:schemeClr val="lt2"/>
              </a:solidFill>
              <a:highlight>
                <a:srgbClr val="FFFFFF"/>
              </a:highlight>
            </a:endParaRPr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ACHIEVE</a:t>
            </a:r>
            <a:endParaRPr dirty="0"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4"/>
          </p:nvPr>
        </p:nvSpPr>
        <p:spPr>
          <a:xfrm>
            <a:off x="4668908" y="2001440"/>
            <a:ext cx="38874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 startAt="3"/>
            </a:pPr>
            <a:r>
              <a:rPr lang="en" sz="2041" b="1" dirty="0">
                <a:solidFill>
                  <a:srgbClr val="2D3748"/>
                </a:solidFill>
                <a:highlight>
                  <a:schemeClr val="lt1"/>
                </a:highlight>
              </a:rPr>
              <a:t>Prevention strategies;</a:t>
            </a:r>
            <a:endParaRPr sz="2041" b="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3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Teaching strategies;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00"/>
              <a:buAutoNum type="arabicPeriod" startAt="3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Responsive strategies;</a:t>
            </a:r>
            <a:endParaRPr sz="1800" b="1" dirty="0">
              <a:solidFill>
                <a:schemeClr val="lt2"/>
              </a:solidFill>
            </a:endParaRPr>
          </a:p>
        </p:txBody>
      </p:sp>
      <p:sp>
        <p:nvSpPr>
          <p:cNvPr id="236" name="Google Shape;236;p40"/>
          <p:cNvSpPr/>
          <p:nvPr/>
        </p:nvSpPr>
        <p:spPr>
          <a:xfrm>
            <a:off x="2344075" y="715650"/>
            <a:ext cx="4991400" cy="1285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 b="1">
                <a:solidFill>
                  <a:srgbClr val="2D3748"/>
                </a:solidFill>
                <a:latin typeface="Open Sans"/>
                <a:ea typeface="Open Sans"/>
                <a:cs typeface="Open Sans"/>
                <a:sym typeface="Open Sans"/>
              </a:rPr>
              <a:t> “What are we doing to set the learner up for success?”</a:t>
            </a:r>
            <a:endParaRPr sz="20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322825" y="0"/>
            <a:ext cx="82335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1"/>
          </p:nvPr>
        </p:nvSpPr>
        <p:spPr>
          <a:xfrm>
            <a:off x="373574" y="1161481"/>
            <a:ext cx="38685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dirty="0"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2"/>
          </p:nvPr>
        </p:nvSpPr>
        <p:spPr>
          <a:xfrm>
            <a:off x="419824" y="1964415"/>
            <a:ext cx="38685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82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41"/>
              <a:buFont typeface="Arial"/>
              <a:buAutoNum type="arabicPeriod" startAt="4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Prevention strategies;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82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3748"/>
              </a:buClr>
              <a:buSzPts val="2041"/>
              <a:buFont typeface="Arial"/>
              <a:buAutoNum type="arabicPeriod" startAt="4"/>
            </a:pPr>
            <a:r>
              <a:rPr lang="en" sz="2041" b="1" dirty="0">
                <a:solidFill>
                  <a:srgbClr val="2D3748"/>
                </a:solidFill>
                <a:highlight>
                  <a:schemeClr val="lt1"/>
                </a:highlight>
              </a:rPr>
              <a:t>Teaching strategies;</a:t>
            </a:r>
            <a:endParaRPr sz="2041" b="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82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41"/>
              <a:buFont typeface="Arial"/>
              <a:buAutoNum type="arabicPeriod" startAt="4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Recognizing the student (e.g., providing specific positive feedback);</a:t>
            </a:r>
            <a:endParaRPr sz="2041" b="1" dirty="0">
              <a:solidFill>
                <a:schemeClr val="lt2"/>
              </a:solidFill>
              <a:highlight>
                <a:srgbClr val="FFFFFF"/>
              </a:highlight>
            </a:endParaRPr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ACHIEVE</a:t>
            </a:r>
            <a:endParaRPr dirty="0"/>
          </a:p>
        </p:txBody>
      </p:sp>
      <p:sp>
        <p:nvSpPr>
          <p:cNvPr id="245" name="Google Shape;245;p41"/>
          <p:cNvSpPr txBox="1">
            <a:spLocks noGrp="1"/>
          </p:cNvSpPr>
          <p:nvPr>
            <p:ph type="body" idx="4"/>
          </p:nvPr>
        </p:nvSpPr>
        <p:spPr>
          <a:xfrm>
            <a:off x="4668908" y="1964415"/>
            <a:ext cx="38874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3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Prevention strategies;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3"/>
            </a:pPr>
            <a:r>
              <a:rPr lang="en" sz="2041" b="1" dirty="0">
                <a:solidFill>
                  <a:srgbClr val="2D3748"/>
                </a:solidFill>
                <a:highlight>
                  <a:schemeClr val="lt1"/>
                </a:highlight>
              </a:rPr>
              <a:t>Teaching strategies;</a:t>
            </a:r>
            <a:endParaRPr sz="2041" b="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00"/>
              <a:buAutoNum type="arabicPeriod" startAt="3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Responsive strategies;</a:t>
            </a:r>
            <a:endParaRPr sz="1800" b="1" dirty="0">
              <a:solidFill>
                <a:schemeClr val="lt2"/>
              </a:solidFill>
            </a:endParaRPr>
          </a:p>
        </p:txBody>
      </p:sp>
      <p:sp>
        <p:nvSpPr>
          <p:cNvPr id="246" name="Google Shape;246;p41"/>
          <p:cNvSpPr/>
          <p:nvPr/>
        </p:nvSpPr>
        <p:spPr>
          <a:xfrm>
            <a:off x="1854000" y="632550"/>
            <a:ext cx="5436000" cy="1693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b="1">
                <a:solidFill>
                  <a:srgbClr val="2D3748"/>
                </a:solidFill>
                <a:latin typeface="Open Sans"/>
                <a:ea typeface="Open Sans"/>
                <a:cs typeface="Open Sans"/>
                <a:sym typeface="Open Sans"/>
              </a:rPr>
              <a:t> “How are we teaching the learner what is expected and how to become fluent in the skill?”</a:t>
            </a:r>
            <a:endParaRPr sz="18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>
            <a:spLocks noGrp="1"/>
          </p:cNvSpPr>
          <p:nvPr>
            <p:ph type="title"/>
          </p:nvPr>
        </p:nvSpPr>
        <p:spPr>
          <a:xfrm>
            <a:off x="429100" y="0"/>
            <a:ext cx="81273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252" name="Google Shape;252;p42"/>
          <p:cNvSpPr txBox="1">
            <a:spLocks noGrp="1"/>
          </p:cNvSpPr>
          <p:nvPr>
            <p:ph type="body" idx="1"/>
          </p:nvPr>
        </p:nvSpPr>
        <p:spPr>
          <a:xfrm>
            <a:off x="378325" y="1161475"/>
            <a:ext cx="41598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dirty="0"/>
          </a:p>
        </p:txBody>
      </p:sp>
      <p:sp>
        <p:nvSpPr>
          <p:cNvPr id="253" name="Google Shape;253;p42"/>
          <p:cNvSpPr txBox="1">
            <a:spLocks noGrp="1"/>
          </p:cNvSpPr>
          <p:nvPr>
            <p:ph type="body" idx="2"/>
          </p:nvPr>
        </p:nvSpPr>
        <p:spPr>
          <a:xfrm>
            <a:off x="429099" y="1945915"/>
            <a:ext cx="38685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82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41"/>
              <a:buFont typeface="Arial"/>
              <a:buAutoNum type="arabicPeriod" startAt="4"/>
            </a:pPr>
            <a:r>
              <a:rPr lang="en" sz="2041" b="1" dirty="0">
                <a:solidFill>
                  <a:schemeClr val="lt2"/>
                </a:solidFill>
              </a:rPr>
              <a:t>Prevention strategies;</a:t>
            </a:r>
            <a:endParaRPr sz="2041" b="1" dirty="0">
              <a:solidFill>
                <a:schemeClr val="lt2"/>
              </a:solidFill>
            </a:endParaRPr>
          </a:p>
          <a:p>
            <a:pPr marL="457200" lvl="0" indent="-35821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41"/>
              <a:buFont typeface="Arial"/>
              <a:buAutoNum type="arabicPeriod" startAt="4"/>
            </a:pPr>
            <a:r>
              <a:rPr lang="en" sz="2041" b="1" dirty="0">
                <a:solidFill>
                  <a:schemeClr val="lt2"/>
                </a:solidFill>
              </a:rPr>
              <a:t>Teaching strategies;</a:t>
            </a:r>
            <a:endParaRPr sz="2041" b="1" dirty="0">
              <a:solidFill>
                <a:schemeClr val="lt2"/>
              </a:solidFill>
            </a:endParaRPr>
          </a:p>
          <a:p>
            <a:pPr marL="457200" lvl="0" indent="-35821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D3748"/>
              </a:buClr>
              <a:buSzPts val="2041"/>
              <a:buFont typeface="Arial"/>
              <a:buAutoNum type="arabicPeriod" startAt="4"/>
            </a:pPr>
            <a:r>
              <a:rPr lang="en" sz="2041" b="1" dirty="0">
                <a:solidFill>
                  <a:srgbClr val="2D3748"/>
                </a:solidFill>
                <a:highlight>
                  <a:schemeClr val="lt1"/>
                </a:highlight>
              </a:rPr>
              <a:t>Recognizing the student (e.g., providing specific positive feedback);</a:t>
            </a:r>
            <a:endParaRPr sz="2041" b="1" dirty="0">
              <a:solidFill>
                <a:srgbClr val="2D3748"/>
              </a:solidFill>
              <a:highlight>
                <a:srgbClr val="FFFFFF"/>
              </a:highlight>
            </a:endParaRPr>
          </a:p>
        </p:txBody>
      </p:sp>
      <p:sp>
        <p:nvSpPr>
          <p:cNvPr id="254" name="Google Shape;254;p42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ACHIEVE</a:t>
            </a:r>
            <a:endParaRPr dirty="0"/>
          </a:p>
        </p:txBody>
      </p:sp>
      <p:sp>
        <p:nvSpPr>
          <p:cNvPr id="255" name="Google Shape;255;p42"/>
          <p:cNvSpPr txBox="1">
            <a:spLocks noGrp="1"/>
          </p:cNvSpPr>
          <p:nvPr>
            <p:ph type="body" idx="4"/>
          </p:nvPr>
        </p:nvSpPr>
        <p:spPr>
          <a:xfrm>
            <a:off x="4668908" y="1945915"/>
            <a:ext cx="38874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3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Prevention strategies;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3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Teaching strategies;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AutoNum type="arabicPeriod" startAt="3"/>
            </a:pPr>
            <a:r>
              <a:rPr lang="en" sz="2041" b="1" dirty="0">
                <a:solidFill>
                  <a:srgbClr val="2D3748"/>
                </a:solidFill>
                <a:highlight>
                  <a:schemeClr val="lt1"/>
                </a:highlight>
              </a:rPr>
              <a:t>Responsive strategies;</a:t>
            </a:r>
            <a:endParaRPr sz="1800" b="1" dirty="0"/>
          </a:p>
        </p:txBody>
      </p:sp>
      <p:sp>
        <p:nvSpPr>
          <p:cNvPr id="256" name="Google Shape;256;p42"/>
          <p:cNvSpPr/>
          <p:nvPr/>
        </p:nvSpPr>
        <p:spPr>
          <a:xfrm>
            <a:off x="2496775" y="752825"/>
            <a:ext cx="4884300" cy="1998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“How are we acknowledging effort, expected behaviors, and participation in their community as a student?”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>
            <a:spLocks noGrp="1"/>
          </p:cNvSpPr>
          <p:nvPr>
            <p:ph type="title"/>
          </p:nvPr>
        </p:nvSpPr>
        <p:spPr>
          <a:xfrm>
            <a:off x="406100" y="0"/>
            <a:ext cx="81501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262" name="Google Shape;262;p43"/>
          <p:cNvSpPr txBox="1">
            <a:spLocks noGrp="1"/>
          </p:cNvSpPr>
          <p:nvPr>
            <p:ph type="body" idx="1"/>
          </p:nvPr>
        </p:nvSpPr>
        <p:spPr>
          <a:xfrm>
            <a:off x="406100" y="1028013"/>
            <a:ext cx="41319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dirty="0"/>
          </a:p>
        </p:txBody>
      </p:sp>
      <p:sp>
        <p:nvSpPr>
          <p:cNvPr id="263" name="Google Shape;263;p43"/>
          <p:cNvSpPr txBox="1">
            <a:spLocks noGrp="1"/>
          </p:cNvSpPr>
          <p:nvPr>
            <p:ph type="body" idx="2"/>
          </p:nvPr>
        </p:nvSpPr>
        <p:spPr>
          <a:xfrm>
            <a:off x="406100" y="1779425"/>
            <a:ext cx="3959400" cy="324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8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2039"/>
              <a:buFont typeface="Arial"/>
              <a:buAutoNum type="arabicPeriod" startAt="7"/>
            </a:pPr>
            <a:r>
              <a:rPr lang="en" sz="2038" dirty="0">
                <a:solidFill>
                  <a:srgbClr val="2D3748"/>
                </a:solidFill>
                <a:highlight>
                  <a:schemeClr val="lt1"/>
                </a:highlight>
              </a:rPr>
              <a:t>Staffing and Implementation Fidelity;</a:t>
            </a:r>
            <a:endParaRPr sz="2038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3748"/>
              </a:buClr>
              <a:buSzPts val="2039"/>
              <a:buFont typeface="Arial"/>
              <a:buAutoNum type="arabicPeriod" startAt="7"/>
            </a:pPr>
            <a:r>
              <a:rPr lang="en" sz="2038" dirty="0">
                <a:solidFill>
                  <a:srgbClr val="2D3748"/>
                </a:solidFill>
                <a:highlight>
                  <a:schemeClr val="lt1"/>
                </a:highlight>
              </a:rPr>
              <a:t>Supporting educators through training and consultation; and</a:t>
            </a:r>
            <a:endParaRPr sz="2038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D3748"/>
              </a:buClr>
              <a:buSzPts val="2039"/>
              <a:buFont typeface="Arial"/>
              <a:buAutoNum type="arabicPeriod" startAt="7"/>
            </a:pPr>
            <a:r>
              <a:rPr lang="en" sz="2038" dirty="0">
                <a:solidFill>
                  <a:srgbClr val="2D3748"/>
                </a:solidFill>
                <a:highlight>
                  <a:schemeClr val="lt1"/>
                </a:highlight>
              </a:rPr>
              <a:t>Evaluating the effectiveness of the plan and progress monitoring.</a:t>
            </a:r>
            <a:endParaRPr sz="2038" dirty="0">
              <a:solidFill>
                <a:srgbClr val="2D3748"/>
              </a:solidFill>
              <a:highlight>
                <a:srgbClr val="FFFFFF"/>
              </a:highlight>
            </a:endParaRPr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3"/>
          </p:nvPr>
        </p:nvSpPr>
        <p:spPr>
          <a:xfrm>
            <a:off x="4668908" y="1028018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/>
              <a:t>ACHIEVE</a:t>
            </a:r>
            <a:endParaRPr dirty="0"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4"/>
          </p:nvPr>
        </p:nvSpPr>
        <p:spPr>
          <a:xfrm>
            <a:off x="4668900" y="1779426"/>
            <a:ext cx="3887400" cy="3129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Progress monitoring; and </a:t>
            </a:r>
            <a:endParaRPr sz="204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2041" i="1" dirty="0">
                <a:solidFill>
                  <a:srgbClr val="2D3748"/>
                </a:solidFill>
                <a:highlight>
                  <a:schemeClr val="lt1"/>
                </a:highlight>
              </a:rPr>
              <a:t>Optional Components:</a:t>
            </a:r>
            <a:endParaRPr sz="2041" i="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Generalization plan;</a:t>
            </a:r>
            <a:endParaRPr sz="204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Fading plan; and</a:t>
            </a:r>
            <a:endParaRPr sz="204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AutoNum type="arabicPeriod" startAt="6"/>
            </a:pPr>
            <a:r>
              <a:rPr lang="en" sz="2041" dirty="0">
                <a:solidFill>
                  <a:srgbClr val="2D3748"/>
                </a:solidFill>
                <a:highlight>
                  <a:schemeClr val="lt1"/>
                </a:highlight>
              </a:rPr>
              <a:t>Safety plan. </a:t>
            </a:r>
            <a:endParaRPr sz="26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364323" y="46251"/>
            <a:ext cx="78867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364325" y="1105950"/>
            <a:ext cx="40950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dirty="0"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2"/>
          </p:nvPr>
        </p:nvSpPr>
        <p:spPr>
          <a:xfrm>
            <a:off x="364325" y="1779425"/>
            <a:ext cx="41736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8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748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solidFill>
                  <a:srgbClr val="2D3748"/>
                </a:solidFill>
                <a:highlight>
                  <a:schemeClr val="lt1"/>
                </a:highlight>
              </a:rPr>
              <a:t>Staffing and Implementation Fidelity;</a:t>
            </a:r>
            <a:endParaRPr sz="2038" b="1" dirty="0">
              <a:solidFill>
                <a:srgbClr val="2D3748"/>
              </a:solidFill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solidFill>
                  <a:schemeClr val="lt2"/>
                </a:solidFill>
                <a:highlight>
                  <a:schemeClr val="lt1"/>
                </a:highlight>
              </a:rPr>
              <a:t>Supporting educators through training and consultation; and</a:t>
            </a:r>
            <a:endParaRPr sz="2038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solidFill>
                  <a:schemeClr val="lt2"/>
                </a:solidFill>
                <a:highlight>
                  <a:schemeClr val="lt1"/>
                </a:highlight>
              </a:rPr>
              <a:t>Evaluating the effectiveness of the plan and progress monitoring.</a:t>
            </a:r>
            <a:endParaRPr sz="2038" b="1" dirty="0">
              <a:solidFill>
                <a:schemeClr val="lt2"/>
              </a:solidFill>
              <a:highlight>
                <a:srgbClr val="FFFFFF"/>
              </a:highlight>
            </a:endParaRPr>
          </a:p>
        </p:txBody>
      </p:sp>
      <p:sp>
        <p:nvSpPr>
          <p:cNvPr id="273" name="Google Shape;273;p44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ACHIEVE</a:t>
            </a:r>
            <a:endParaRPr dirty="0"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4"/>
          </p:nvPr>
        </p:nvSpPr>
        <p:spPr>
          <a:xfrm>
            <a:off x="4715158" y="1779415"/>
            <a:ext cx="38874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Progress monitoring; and 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23"/>
              <a:buNone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Optional Components: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Generalization plan;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Fading plan; and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Safety plan. </a:t>
            </a:r>
            <a:endParaRPr sz="260" dirty="0">
              <a:solidFill>
                <a:schemeClr val="lt2"/>
              </a:solidFill>
            </a:endParaRPr>
          </a:p>
        </p:txBody>
      </p:sp>
      <p:sp>
        <p:nvSpPr>
          <p:cNvPr id="275" name="Google Shape;275;p44"/>
          <p:cNvSpPr/>
          <p:nvPr/>
        </p:nvSpPr>
        <p:spPr>
          <a:xfrm>
            <a:off x="3810400" y="725075"/>
            <a:ext cx="4048500" cy="1054500"/>
          </a:xfrm>
          <a:prstGeom prst="wedgeRoundRectCallout">
            <a:avLst>
              <a:gd name="adj1" fmla="val -32025"/>
              <a:gd name="adj2" fmla="val 64119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</a:rPr>
              <a:t>Who are the players we need on this learner’s team?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332075" y="0"/>
            <a:ext cx="82242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396900" y="1161475"/>
            <a:ext cx="41412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dirty="0"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396825" y="1779425"/>
            <a:ext cx="41412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8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solidFill>
                  <a:schemeClr val="lt2"/>
                </a:solidFill>
                <a:highlight>
                  <a:schemeClr val="lt1"/>
                </a:highlight>
              </a:rPr>
              <a:t>Staffing and Implementation Fidelity;</a:t>
            </a:r>
            <a:endParaRPr sz="2038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highlight>
                  <a:schemeClr val="lt1"/>
                </a:highlight>
              </a:rPr>
              <a:t>Supporting educators through training and consultation; and</a:t>
            </a:r>
            <a:endParaRPr sz="2038" b="1" dirty="0"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solidFill>
                  <a:schemeClr val="lt2"/>
                </a:solidFill>
                <a:highlight>
                  <a:schemeClr val="lt1"/>
                </a:highlight>
              </a:rPr>
              <a:t>Evaluating the effectiveness of the plan and progress monitoring.</a:t>
            </a:r>
            <a:endParaRPr sz="2038" b="1" dirty="0">
              <a:solidFill>
                <a:schemeClr val="lt2"/>
              </a:solidFill>
              <a:highlight>
                <a:srgbClr val="FFFFFF"/>
              </a:highlight>
            </a:endParaRPr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ACHIEVE</a:t>
            </a:r>
            <a:endParaRPr dirty="0"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4"/>
          </p:nvPr>
        </p:nvSpPr>
        <p:spPr>
          <a:xfrm>
            <a:off x="4668908" y="1779415"/>
            <a:ext cx="38874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Progress monitoring; and 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23"/>
              <a:buNone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Optional Components: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Generalization plan;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Fading plan; and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Safety plan. </a:t>
            </a:r>
            <a:endParaRPr sz="260" dirty="0">
              <a:solidFill>
                <a:schemeClr val="lt2"/>
              </a:solidFill>
            </a:endParaRPr>
          </a:p>
        </p:txBody>
      </p:sp>
      <p:sp>
        <p:nvSpPr>
          <p:cNvPr id="285" name="Google Shape;285;p45"/>
          <p:cNvSpPr/>
          <p:nvPr/>
        </p:nvSpPr>
        <p:spPr>
          <a:xfrm>
            <a:off x="3022475" y="1099150"/>
            <a:ext cx="3506100" cy="1343100"/>
          </a:xfrm>
          <a:prstGeom prst="wedgeRoundRectCallout">
            <a:avLst>
              <a:gd name="adj1" fmla="val -33860"/>
              <a:gd name="adj2" fmla="val 70235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>
                <a:solidFill>
                  <a:schemeClr val="dk1"/>
                </a:solidFill>
              </a:rPr>
              <a:t>What do the adults need to be successful?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>
            <a:spLocks noGrp="1"/>
          </p:cNvSpPr>
          <p:nvPr>
            <p:ph type="title"/>
          </p:nvPr>
        </p:nvSpPr>
        <p:spPr>
          <a:xfrm>
            <a:off x="322825" y="0"/>
            <a:ext cx="82335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291" name="Google Shape;291;p46"/>
          <p:cNvSpPr txBox="1">
            <a:spLocks noGrp="1"/>
          </p:cNvSpPr>
          <p:nvPr>
            <p:ph type="body" idx="1"/>
          </p:nvPr>
        </p:nvSpPr>
        <p:spPr>
          <a:xfrm>
            <a:off x="322825" y="1161475"/>
            <a:ext cx="42153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dirty="0"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2"/>
          </p:nvPr>
        </p:nvSpPr>
        <p:spPr>
          <a:xfrm>
            <a:off x="322800" y="1779425"/>
            <a:ext cx="42153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8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solidFill>
                  <a:schemeClr val="lt2"/>
                </a:solidFill>
                <a:highlight>
                  <a:schemeClr val="lt1"/>
                </a:highlight>
              </a:rPr>
              <a:t>Staffing and Implementation Fidelity;</a:t>
            </a:r>
            <a:endParaRPr sz="2038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highlight>
                  <a:schemeClr val="lt1"/>
                </a:highlight>
              </a:rPr>
              <a:t>Supporting educators through training and consultation; and</a:t>
            </a:r>
            <a:endParaRPr sz="2038" b="1" dirty="0"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solidFill>
                  <a:schemeClr val="lt2"/>
                </a:solidFill>
                <a:highlight>
                  <a:schemeClr val="lt1"/>
                </a:highlight>
              </a:rPr>
              <a:t>Evaluating the effectiveness of the plan and progress monitoring.</a:t>
            </a:r>
            <a:endParaRPr sz="2038" b="1" dirty="0">
              <a:solidFill>
                <a:schemeClr val="lt2"/>
              </a:solidFill>
              <a:highlight>
                <a:srgbClr val="FFFFFF"/>
              </a:highlight>
            </a:endParaRPr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3"/>
          </p:nvPr>
        </p:nvSpPr>
        <p:spPr>
          <a:xfrm>
            <a:off x="4668908" y="1161481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ACHIEVE</a:t>
            </a:r>
            <a:endParaRPr dirty="0"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4"/>
          </p:nvPr>
        </p:nvSpPr>
        <p:spPr>
          <a:xfrm>
            <a:off x="4863158" y="1853415"/>
            <a:ext cx="38874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Progress monitoring; and 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23"/>
              <a:buNone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Optional Components: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Generalization plan;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Fading plan; and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Safety plan. </a:t>
            </a:r>
            <a:endParaRPr sz="260" dirty="0">
              <a:solidFill>
                <a:schemeClr val="lt2"/>
              </a:solidFill>
            </a:endParaRPr>
          </a:p>
        </p:txBody>
      </p:sp>
      <p:sp>
        <p:nvSpPr>
          <p:cNvPr id="295" name="Google Shape;295;p46"/>
          <p:cNvSpPr/>
          <p:nvPr/>
        </p:nvSpPr>
        <p:spPr>
          <a:xfrm>
            <a:off x="894550" y="1021100"/>
            <a:ext cx="8171100" cy="1305600"/>
          </a:xfrm>
          <a:prstGeom prst="wedgeRoundRectCallout">
            <a:avLst>
              <a:gd name="adj1" fmla="val -23033"/>
              <a:gd name="adj2" fmla="val 71868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D3748"/>
                </a:solidFill>
              </a:rPr>
              <a:t>Social validity probe: Turn to everyone on the team and ask two questions: 1) do you believe this plan will work?; and 2) do you believe you can implement this plan?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350575" y="0"/>
            <a:ext cx="8205600" cy="894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Components of a BIP:</a:t>
            </a:r>
            <a:endParaRPr dirty="0"/>
          </a:p>
        </p:txBody>
      </p:sp>
      <p:sp>
        <p:nvSpPr>
          <p:cNvPr id="301" name="Google Shape;301;p47"/>
          <p:cNvSpPr txBox="1">
            <a:spLocks noGrp="1"/>
          </p:cNvSpPr>
          <p:nvPr>
            <p:ph type="body" idx="1"/>
          </p:nvPr>
        </p:nvSpPr>
        <p:spPr>
          <a:xfrm>
            <a:off x="350574" y="1105956"/>
            <a:ext cx="38685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OSERS</a:t>
            </a:r>
            <a:endParaRPr dirty="0"/>
          </a:p>
        </p:txBody>
      </p:sp>
      <p:sp>
        <p:nvSpPr>
          <p:cNvPr id="302" name="Google Shape;302;p47"/>
          <p:cNvSpPr txBox="1">
            <a:spLocks noGrp="1"/>
          </p:cNvSpPr>
          <p:nvPr>
            <p:ph type="body" idx="2"/>
          </p:nvPr>
        </p:nvSpPr>
        <p:spPr>
          <a:xfrm>
            <a:off x="350575" y="1779425"/>
            <a:ext cx="41874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8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solidFill>
                  <a:schemeClr val="lt2"/>
                </a:solidFill>
                <a:highlight>
                  <a:schemeClr val="lt1"/>
                </a:highlight>
              </a:rPr>
              <a:t>Staffing and Implementation Fidelity;</a:t>
            </a:r>
            <a:endParaRPr sz="2038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solidFill>
                  <a:schemeClr val="lt2"/>
                </a:solidFill>
                <a:highlight>
                  <a:schemeClr val="lt1"/>
                </a:highlight>
              </a:rPr>
              <a:t>Supporting educators through training and consultation; and</a:t>
            </a:r>
            <a:endParaRPr sz="2038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806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39"/>
              <a:buFont typeface="Arial"/>
              <a:buAutoNum type="arabicPeriod" startAt="7"/>
            </a:pPr>
            <a:r>
              <a:rPr lang="en" sz="2038" b="1" dirty="0">
                <a:highlight>
                  <a:schemeClr val="lt1"/>
                </a:highlight>
              </a:rPr>
              <a:t>Evaluating the effectiveness of the plan and progress monitoring.</a:t>
            </a:r>
            <a:endParaRPr sz="2038" b="1" dirty="0">
              <a:highlight>
                <a:srgbClr val="FFFFFF"/>
              </a:highlight>
            </a:endParaRPr>
          </a:p>
        </p:txBody>
      </p:sp>
      <p:sp>
        <p:nvSpPr>
          <p:cNvPr id="303" name="Google Shape;303;p47"/>
          <p:cNvSpPr txBox="1">
            <a:spLocks noGrp="1"/>
          </p:cNvSpPr>
          <p:nvPr>
            <p:ph type="body" idx="3"/>
          </p:nvPr>
        </p:nvSpPr>
        <p:spPr>
          <a:xfrm>
            <a:off x="4668908" y="1105956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/>
              <a:t>ACHIEVE</a:t>
            </a:r>
            <a:endParaRPr dirty="0"/>
          </a:p>
        </p:txBody>
      </p:sp>
      <p:sp>
        <p:nvSpPr>
          <p:cNvPr id="304" name="Google Shape;304;p47"/>
          <p:cNvSpPr txBox="1">
            <a:spLocks noGrp="1"/>
          </p:cNvSpPr>
          <p:nvPr>
            <p:ph type="body" idx="4"/>
          </p:nvPr>
        </p:nvSpPr>
        <p:spPr>
          <a:xfrm>
            <a:off x="4668908" y="1779415"/>
            <a:ext cx="3887400" cy="27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en" sz="2041" b="1" dirty="0">
                <a:highlight>
                  <a:schemeClr val="lt1"/>
                </a:highlight>
              </a:rPr>
              <a:t>Progress monitoring; and </a:t>
            </a:r>
            <a:endParaRPr sz="2041" b="1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23"/>
              <a:buNone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Optional Components: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Generalization plan;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Fading plan; and</a:t>
            </a:r>
            <a:endParaRPr sz="2041" b="1" dirty="0">
              <a:solidFill>
                <a:schemeClr val="lt2"/>
              </a:solidFill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000"/>
              <a:buAutoNum type="arabicPeriod" startAt="6"/>
            </a:pPr>
            <a:r>
              <a:rPr lang="en" sz="2041" b="1" dirty="0">
                <a:solidFill>
                  <a:schemeClr val="lt2"/>
                </a:solidFill>
                <a:highlight>
                  <a:schemeClr val="lt1"/>
                </a:highlight>
              </a:rPr>
              <a:t>Safety plan. </a:t>
            </a:r>
            <a:endParaRPr sz="260" dirty="0">
              <a:solidFill>
                <a:schemeClr val="lt2"/>
              </a:solidFill>
            </a:endParaRPr>
          </a:p>
        </p:txBody>
      </p:sp>
      <p:sp>
        <p:nvSpPr>
          <p:cNvPr id="305" name="Google Shape;305;p47"/>
          <p:cNvSpPr/>
          <p:nvPr/>
        </p:nvSpPr>
        <p:spPr>
          <a:xfrm>
            <a:off x="1385525" y="2513150"/>
            <a:ext cx="5260500" cy="894600"/>
          </a:xfrm>
          <a:prstGeom prst="wedgeRoundRectCallout">
            <a:avLst>
              <a:gd name="adj1" fmla="val -24831"/>
              <a:gd name="adj2" fmla="val 81031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D3748"/>
                </a:solidFill>
              </a:rPr>
              <a:t>How will we know when the plan is working?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dirty="0"/>
              <a:t>Safety, Fading, Generalization, and Reintegration Plans</a:t>
            </a:r>
            <a:endParaRPr dirty="0"/>
          </a:p>
        </p:txBody>
      </p:sp>
      <p:sp>
        <p:nvSpPr>
          <p:cNvPr id="311" name="Google Shape;311;p48"/>
          <p:cNvSpPr/>
          <p:nvPr/>
        </p:nvSpPr>
        <p:spPr>
          <a:xfrm>
            <a:off x="3667900" y="241400"/>
            <a:ext cx="5295600" cy="962700"/>
          </a:xfrm>
          <a:prstGeom prst="wedgeRectCallout">
            <a:avLst>
              <a:gd name="adj1" fmla="val -20575"/>
              <a:gd name="adj2" fmla="val 11317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“Does our practice match the paper?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Today’s Presenters</a:t>
            </a:r>
            <a:endParaRPr dirty="0"/>
          </a:p>
        </p:txBody>
      </p:sp>
      <p:pic>
        <p:nvPicPr>
          <p:cNvPr id="98" name="Google Shape;98;p22" descr="These are photos of the presenters for this session."/>
          <p:cNvPicPr preferRelativeResize="0"/>
          <p:nvPr/>
        </p:nvPicPr>
        <p:blipFill rotWithShape="1">
          <a:blip r:embed="rId3">
            <a:alphaModFix/>
          </a:blip>
          <a:srcRect b="16338"/>
          <a:stretch/>
        </p:blipFill>
        <p:spPr>
          <a:xfrm>
            <a:off x="3676000" y="1095377"/>
            <a:ext cx="1792001" cy="18744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9" name="Google Shape;99;p22" descr="These are photos of the presenters for this session."/>
          <p:cNvPicPr preferRelativeResize="0"/>
          <p:nvPr/>
        </p:nvPicPr>
        <p:blipFill rotWithShape="1">
          <a:blip r:embed="rId4">
            <a:alphaModFix/>
          </a:blip>
          <a:srcRect b="16338"/>
          <a:stretch/>
        </p:blipFill>
        <p:spPr>
          <a:xfrm>
            <a:off x="688825" y="1095351"/>
            <a:ext cx="1792025" cy="1874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0" name="Google Shape;100;p22"/>
          <p:cNvSpPr txBox="1"/>
          <p:nvPr/>
        </p:nvSpPr>
        <p:spPr>
          <a:xfrm>
            <a:off x="509238" y="3215250"/>
            <a:ext cx="22458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Wendy Trotter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Administrative Consultant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Division of Special Education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1" name="Google Shape;101;p22"/>
          <p:cNvSpPr txBox="1"/>
          <p:nvPr/>
        </p:nvSpPr>
        <p:spPr>
          <a:xfrm>
            <a:off x="3569588" y="3239022"/>
            <a:ext cx="2249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Seth Piro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Regional Special Education Director – Northwest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102" name="Google Shape;102;p22"/>
          <p:cNvSpPr txBox="1"/>
          <p:nvPr/>
        </p:nvSpPr>
        <p:spPr>
          <a:xfrm>
            <a:off x="6633514" y="3239026"/>
            <a:ext cx="2249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Matt Cretsinger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Regional Special Education Director – Heartland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03" name="Google Shape;103;p22" descr="These are photos of the presenters for this session."/>
          <p:cNvPicPr preferRelativeResize="0"/>
          <p:nvPr/>
        </p:nvPicPr>
        <p:blipFill rotWithShape="1">
          <a:blip r:embed="rId5">
            <a:alphaModFix/>
          </a:blip>
          <a:srcRect b="4671"/>
          <a:stretch/>
        </p:blipFill>
        <p:spPr>
          <a:xfrm>
            <a:off x="6744400" y="1095375"/>
            <a:ext cx="1404674" cy="18744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Comparison</a:t>
            </a:r>
            <a:endParaRPr dirty="0"/>
          </a:p>
        </p:txBody>
      </p:sp>
      <p:graphicFrame>
        <p:nvGraphicFramePr>
          <p:cNvPr id="317" name="Google Shape;317;p49"/>
          <p:cNvGraphicFramePr/>
          <p:nvPr>
            <p:extLst>
              <p:ext uri="{D42A27DB-BD31-4B8C-83A1-F6EECF244321}">
                <p14:modId xmlns:p14="http://schemas.microsoft.com/office/powerpoint/2010/main" val="3261874537"/>
              </p:ext>
            </p:extLst>
          </p:nvPr>
        </p:nvGraphicFramePr>
        <p:xfrm>
          <a:off x="216338" y="607550"/>
          <a:ext cx="8711325" cy="4458810"/>
        </p:xfrm>
        <a:graphic>
          <a:graphicData uri="http://schemas.openxmlformats.org/drawingml/2006/table">
            <a:tbl>
              <a:tblPr firstRow="1">
                <a:noFill/>
                <a:tableStyleId>{FC49AEB4-760A-4C15-AA22-81A071197B7F}</a:tableStyleId>
              </a:tblPr>
              <a:tblGrid>
                <a:gridCol w="87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Plan</a:t>
                      </a:r>
                      <a:endParaRPr b="1"/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Safety</a:t>
                      </a:r>
                      <a:endParaRPr b="1"/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Fading</a:t>
                      </a:r>
                      <a:endParaRPr b="1"/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Generalization</a:t>
                      </a:r>
                      <a:endParaRPr b="1"/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Reintegration Toward a Full Day</a:t>
                      </a:r>
                      <a:endParaRPr b="1"/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Reintegration Toward Increased Participation</a:t>
                      </a:r>
                      <a:endParaRPr b="1"/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Focus of the Plan</a:t>
                      </a:r>
                      <a:endParaRPr b="1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Preventing serious injury, damage, and/or disruption. </a:t>
                      </a:r>
                      <a:endParaRPr sz="1300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Reducing supports and services needed while increasing independence and maintaining skills.</a:t>
                      </a:r>
                      <a:endParaRPr sz="1300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Increasing application of skills across settings, activities, and/or people. </a:t>
                      </a:r>
                      <a:endParaRPr sz="1300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Removing barriers that reduce the amount of school a learner participates in.</a:t>
                      </a:r>
                      <a:endParaRPr sz="1300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Fading and generalizing to ensure success in a setting with increased participation with non-disabled peers.</a:t>
                      </a:r>
                      <a:endParaRPr sz="1300"/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Trigger for the Plan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An immediate threat of bodily injury to self or others. Serious damage to property. Serious disruption to the learning environment. 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Demonstration of increased independence and skill mastery.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Demonstration of mastery in/with one setting/activity/person.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Placement on a shortened school day schedule.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Placement in a more restrictive setting due to disruption to the learning environment and/or need for special programming which cannot be made portable. </a:t>
                      </a:r>
                      <a:endParaRPr sz="13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all of the plans have in common: They…</a:t>
            </a:r>
            <a:endParaRPr/>
          </a:p>
        </p:txBody>
      </p:sp>
      <p:sp>
        <p:nvSpPr>
          <p:cNvPr id="323" name="Google Shape;323;p50"/>
          <p:cNvSpPr txBox="1">
            <a:spLocks noGrp="1"/>
          </p:cNvSpPr>
          <p:nvPr>
            <p:ph type="body" idx="1"/>
          </p:nvPr>
        </p:nvSpPr>
        <p:spPr>
          <a:xfrm>
            <a:off x="299500" y="908475"/>
            <a:ext cx="8452500" cy="4020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are IEP team developed, following special education procedures;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are developed prior to placement or at the first indication a plan is needed;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have a timeframe and clear criteria for phase changes;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have frequent review, as determined by the IEP team; and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complement an IEP which provides a FAPE in the LRE. 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More on Safety, Fading, and Generalization plans can be accessed from ACHIEVE professional learning modules. </a:t>
            </a:r>
            <a:endParaRPr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Reintegration Plan Components: Toward a full day of school</a:t>
            </a:r>
            <a:endParaRPr dirty="0"/>
          </a:p>
        </p:txBody>
      </p:sp>
      <p:sp>
        <p:nvSpPr>
          <p:cNvPr id="329" name="Google Shape;329;p51"/>
          <p:cNvSpPr txBox="1">
            <a:spLocks noGrp="1"/>
          </p:cNvSpPr>
          <p:nvPr>
            <p:ph type="body" idx="1"/>
          </p:nvPr>
        </p:nvSpPr>
        <p:spPr>
          <a:xfrm>
            <a:off x="254400" y="719200"/>
            <a:ext cx="8650800" cy="4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400" dirty="0"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500" dirty="0"/>
              <a:t>Ask, “Why does this student’s disability-related need require </a:t>
            </a:r>
            <a:r>
              <a:rPr lang="en" sz="2500" b="1" dirty="0"/>
              <a:t>less time in school</a:t>
            </a:r>
            <a:r>
              <a:rPr lang="en" sz="2500" dirty="0"/>
              <a:t> in order to receive a Free and Appropriate Public Education?”</a:t>
            </a:r>
            <a:endParaRPr sz="25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Common Concerns with Reintegration Planning (TEA, 2020)</a:t>
            </a:r>
            <a:endParaRPr dirty="0"/>
          </a:p>
        </p:txBody>
      </p:sp>
      <p:sp>
        <p:nvSpPr>
          <p:cNvPr id="335" name="Google Shape;335;p52"/>
          <p:cNvSpPr txBox="1">
            <a:spLocks noGrp="1"/>
          </p:cNvSpPr>
          <p:nvPr>
            <p:ph type="body" idx="1"/>
          </p:nvPr>
        </p:nvSpPr>
        <p:spPr>
          <a:xfrm>
            <a:off x="268500" y="986250"/>
            <a:ext cx="8607000" cy="3696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Unobservable or unmeasurable behavior descriptors (noncompliant, disruptive, disrespectful, manipulative); 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Developmentally inappropriate criteria (i.e., “zero instances,” “extinguish”)  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Reintegration parameters outside of the school day  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Reintegration plans written after placement 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AutoNum type="arabicPeriod"/>
            </a:pPr>
            <a:r>
              <a:rPr lang="en" sz="2000" dirty="0"/>
              <a:t>Moving-target reintegration criteria</a:t>
            </a:r>
            <a:endParaRPr sz="2000" dirty="0"/>
          </a:p>
        </p:txBody>
      </p:sp>
      <p:sp>
        <p:nvSpPr>
          <p:cNvPr id="336" name="Google Shape;336;p52"/>
          <p:cNvSpPr txBox="1"/>
          <p:nvPr/>
        </p:nvSpPr>
        <p:spPr>
          <a:xfrm>
            <a:off x="75" y="478950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Source: Texas Education Agency. (2020). Reintegration Planning for Students Placed in Nonpublic/Off-Campus Settings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Reintegration Plan Considerations: Toward a full day </a:t>
            </a:r>
            <a:endParaRPr dirty="0"/>
          </a:p>
        </p:txBody>
      </p:sp>
      <p:sp>
        <p:nvSpPr>
          <p:cNvPr id="342" name="Google Shape;342;p53"/>
          <p:cNvSpPr txBox="1">
            <a:spLocks noGrp="1"/>
          </p:cNvSpPr>
          <p:nvPr>
            <p:ph type="body" idx="1"/>
          </p:nvPr>
        </p:nvSpPr>
        <p:spPr>
          <a:xfrm>
            <a:off x="254400" y="1014000"/>
            <a:ext cx="8573100" cy="3846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In order to develop a reintegration plan toward a full day of school, a team considers the following: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Focus on the disability-related need that is preventing the learner from participating in a full day and exhaust options to remove those barriers;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Increased supports and scaffolding with or without decreased triggering antecedents (e.g., Demand Fading, Pace et al., 1993); 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000"/>
              <a:buAutoNum type="arabicPeriod"/>
            </a:pPr>
            <a:r>
              <a:rPr lang="en" sz="2000" dirty="0"/>
              <a:t>Increased stamina for educational and social activities; </a:t>
            </a:r>
            <a:endParaRPr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Reintegration Plan Considerations: Toward a full day </a:t>
            </a:r>
            <a:endParaRPr dirty="0"/>
          </a:p>
        </p:txBody>
      </p:sp>
      <p:sp>
        <p:nvSpPr>
          <p:cNvPr id="348" name="Google Shape;348;p54"/>
          <p:cNvSpPr txBox="1">
            <a:spLocks noGrp="1"/>
          </p:cNvSpPr>
          <p:nvPr>
            <p:ph type="body" idx="1"/>
          </p:nvPr>
        </p:nvSpPr>
        <p:spPr>
          <a:xfrm>
            <a:off x="254400" y="1106500"/>
            <a:ext cx="8573100" cy="375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 startAt="4"/>
            </a:pPr>
            <a:r>
              <a:rPr lang="en" sz="2000" dirty="0"/>
              <a:t>Generalization of skills across settings, people, and activities;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 startAt="4"/>
            </a:pPr>
            <a:r>
              <a:rPr lang="en" sz="2000" dirty="0"/>
              <a:t>Alternative schedules (e.g., work/break schedule, Hulac et al., 2016)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800"/>
              <a:buAutoNum type="arabicPeriod" startAt="4"/>
            </a:pPr>
            <a:r>
              <a:rPr lang="en" sz="2000" dirty="0"/>
              <a:t>Consideration for alternative settings that address the same disability-related needs and concerns of the IEP team without reducing time in the school day. These may include: homebound instruction, alternative instructional methodology (virtual instruction), alternate settings within or outside of the district; aligned with the district developed service delivery plan. </a:t>
            </a:r>
            <a:endParaRPr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Reintegration Plan Components: Toward a full day of school</a:t>
            </a:r>
            <a:endParaRPr dirty="0"/>
          </a:p>
        </p:txBody>
      </p:sp>
      <p:sp>
        <p:nvSpPr>
          <p:cNvPr id="354" name="Google Shape;354;p55"/>
          <p:cNvSpPr txBox="1">
            <a:spLocks noGrp="1"/>
          </p:cNvSpPr>
          <p:nvPr>
            <p:ph type="body" idx="1"/>
          </p:nvPr>
        </p:nvSpPr>
        <p:spPr>
          <a:xfrm>
            <a:off x="254400" y="1152775"/>
            <a:ext cx="8560800" cy="3721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Clear criteria for increasing time;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Timeline for decreasing the shortened school day and increasing to a full day of instruction, as appropriate;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When decisions regarding increasing the student’s day will be made;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How decisions regarding increasing the student’s day will be made. 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AutoNum type="arabicPeriod"/>
            </a:pPr>
            <a:r>
              <a:rPr lang="en" sz="2000" dirty="0"/>
              <a:t>Data indicators, including progress monitoring</a:t>
            </a:r>
            <a:endParaRPr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Reintegration Plan Components: Toward a full day of school</a:t>
            </a:r>
            <a:endParaRPr dirty="0"/>
          </a:p>
        </p:txBody>
      </p:sp>
      <p:sp>
        <p:nvSpPr>
          <p:cNvPr id="360" name="Google Shape;360;p56"/>
          <p:cNvSpPr txBox="1">
            <a:spLocks noGrp="1"/>
          </p:cNvSpPr>
          <p:nvPr>
            <p:ph type="body" idx="1"/>
          </p:nvPr>
        </p:nvSpPr>
        <p:spPr>
          <a:xfrm>
            <a:off x="254400" y="1291525"/>
            <a:ext cx="8650800" cy="366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Regularly revisit the reintegration plan as determined by the IEP team: 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 dirty="0"/>
              <a:t>IEP-type;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 dirty="0"/>
              <a:t>Reasonable frequency;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 dirty="0"/>
              <a:t>Measure and determine progress. 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AutoNum type="alphaLcPeriod"/>
            </a:pPr>
            <a:r>
              <a:rPr lang="en" sz="2000" dirty="0"/>
              <a:t>Document decisions using the prior written notice prompts. </a:t>
            </a:r>
            <a:endParaRPr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>
            <a:spLocks noGrp="1"/>
          </p:cNvSpPr>
          <p:nvPr>
            <p:ph type="title"/>
          </p:nvPr>
        </p:nvSpPr>
        <p:spPr>
          <a:xfrm>
            <a:off x="623888" y="1695582"/>
            <a:ext cx="7886700" cy="1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dirty="0"/>
              <a:t>Practice Implications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 Implications</a:t>
            </a:r>
            <a:endParaRPr dirty="0"/>
          </a:p>
        </p:txBody>
      </p:sp>
      <p:sp>
        <p:nvSpPr>
          <p:cNvPr id="371" name="Google Shape;371;p58"/>
          <p:cNvSpPr txBox="1">
            <a:spLocks noGrp="1"/>
          </p:cNvSpPr>
          <p:nvPr>
            <p:ph type="body" idx="1"/>
          </p:nvPr>
        </p:nvSpPr>
        <p:spPr>
          <a:xfrm>
            <a:off x="516825" y="819975"/>
            <a:ext cx="8110500" cy="413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/>
              <a:t>SDI Framework: Diagnose, Design, Deliver, Engage </a:t>
            </a:r>
            <a:endParaRPr sz="2000" b="1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The IDEA promotes working holistically to understand the learner’s presenting problem(s).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Who else has the knowledge and expertise that can support the Functional Behavioral Assessment (FBA) process and/or the design of the Behavioral Intervention Plan (BIP)?</a:t>
            </a:r>
            <a:endParaRPr sz="1800" dirty="0"/>
          </a:p>
          <a:p>
            <a:pPr marL="457200" lvl="0" indent="-3302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600"/>
              <a:buChar char="➔"/>
            </a:pPr>
            <a:r>
              <a:rPr lang="en" sz="1800" dirty="0"/>
              <a:t>34 C.F.R. § 300.34 - Related Services 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" sz="1800" dirty="0"/>
              <a:t>34 CFR § 300.320(a)(4) - Support for School Personnel</a:t>
            </a:r>
            <a:endParaRPr sz="16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➔"/>
            </a:pPr>
            <a:r>
              <a:rPr lang="en" sz="1800" dirty="0"/>
              <a:t>34 C.F.R. § 300.105 – Assistive Technology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" dirty="0"/>
              <a:t>Today’s objectives:</a:t>
            </a:r>
            <a:endParaRPr dirty="0"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443100" y="1304550"/>
            <a:ext cx="8263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200"/>
              <a:t>Leadership level understanding of functional behavioral assessments and behavior intervention practices.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SzPts val="2200"/>
              <a:buAutoNum type="arabicPeriod"/>
            </a:pPr>
            <a:r>
              <a:rPr lang="en" sz="2200"/>
              <a:t>Gain an understanding of how the process supports services and outcomes for students.</a:t>
            </a:r>
            <a:endParaRPr sz="2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 Implications</a:t>
            </a:r>
            <a:endParaRPr dirty="0"/>
          </a:p>
        </p:txBody>
      </p:sp>
      <p:sp>
        <p:nvSpPr>
          <p:cNvPr id="377" name="Google Shape;377;p59"/>
          <p:cNvSpPr txBox="1">
            <a:spLocks noGrp="1"/>
          </p:cNvSpPr>
          <p:nvPr>
            <p:ph type="body" idx="1"/>
          </p:nvPr>
        </p:nvSpPr>
        <p:spPr>
          <a:xfrm>
            <a:off x="516825" y="819975"/>
            <a:ext cx="8110500" cy="413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/>
              <a:t>Who To Consider As Part Of The Multidisciplinary Team:</a:t>
            </a:r>
            <a:endParaRPr sz="2000" b="1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en" sz="1800" dirty="0"/>
              <a:t>Who beyond the classroom teacher and special education teacher may have the knowledge, skills, and expertise to support a learner’s IEP?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◆"/>
            </a:pPr>
            <a:r>
              <a:rPr lang="en" sz="1800" b="1" dirty="0"/>
              <a:t>Within Schools:</a:t>
            </a:r>
            <a:endParaRPr sz="1800" b="1" dirty="0"/>
          </a:p>
          <a:p>
            <a:pPr marL="137160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School Counselor | School Nurse | Social Worker | School Psychologist | Speech-Language Pathologist 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◆"/>
            </a:pPr>
            <a:r>
              <a:rPr lang="en" sz="1800" b="1" dirty="0"/>
              <a:t>Outside of Schools:</a:t>
            </a:r>
            <a:endParaRPr sz="1800" b="1" dirty="0"/>
          </a:p>
          <a:p>
            <a:pPr marL="137160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Licensed mental health professional | Medical professionals | Parents/guardian | Behavioral Health Intervention Services (BHIS) | Other agency services working with families</a:t>
            </a:r>
            <a:endParaRPr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100" y="3556025"/>
            <a:ext cx="8611800" cy="1335600"/>
          </a:xfrm>
          <a:prstGeom prst="beve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60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 Implications</a:t>
            </a:r>
            <a:endParaRPr dirty="0"/>
          </a:p>
        </p:txBody>
      </p:sp>
      <p:sp>
        <p:nvSpPr>
          <p:cNvPr id="384" name="Google Shape;384;p60"/>
          <p:cNvSpPr txBox="1">
            <a:spLocks noGrp="1"/>
          </p:cNvSpPr>
          <p:nvPr>
            <p:ph type="body" idx="1"/>
          </p:nvPr>
        </p:nvSpPr>
        <p:spPr>
          <a:xfrm>
            <a:off x="425400" y="789825"/>
            <a:ext cx="8110500" cy="2645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SDI Framework: </a:t>
            </a:r>
            <a:r>
              <a:rPr lang="en" sz="1900" b="1" dirty="0">
                <a:solidFill>
                  <a:srgbClr val="0B5394"/>
                </a:solidFill>
              </a:rPr>
              <a:t>Diagnose</a:t>
            </a:r>
            <a:r>
              <a:rPr lang="en" sz="1900" b="1" dirty="0"/>
              <a:t>, Design, Deliver, Engage </a:t>
            </a:r>
            <a:endParaRPr sz="1900" b="1" dirty="0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0B5394"/>
                </a:solidFill>
              </a:rPr>
              <a:t>Diagnose</a:t>
            </a:r>
            <a:r>
              <a:rPr lang="en" sz="1700" b="1" dirty="0"/>
              <a:t> For Instructional Design:</a:t>
            </a:r>
            <a:endParaRPr sz="1700" b="1" dirty="0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" sz="1700" dirty="0"/>
              <a:t>R.I.O.T. / S.C.I.L.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" sz="1700" dirty="0"/>
              <a:t>Identify strengths, interests, and preferences that sustain learner engagement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" sz="1700" dirty="0"/>
              <a:t>Determine critical supports needed for learner success</a:t>
            </a: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5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5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50" dirty="0"/>
          </a:p>
        </p:txBody>
      </p:sp>
      <p:sp>
        <p:nvSpPr>
          <p:cNvPr id="385" name="Google Shape;385;p60"/>
          <p:cNvSpPr txBox="1"/>
          <p:nvPr/>
        </p:nvSpPr>
        <p:spPr>
          <a:xfrm>
            <a:off x="581875" y="3796375"/>
            <a:ext cx="80391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 b="1" dirty="0">
                <a:solidFill>
                  <a:schemeClr val="dk1"/>
                </a:solidFill>
              </a:rPr>
              <a:t>Leader Takeaway:</a:t>
            </a:r>
            <a:r>
              <a:rPr lang="en" sz="1650" dirty="0">
                <a:solidFill>
                  <a:schemeClr val="dk1"/>
                </a:solidFill>
              </a:rPr>
              <a:t> Ground your decision-making in data and evidence. Avoid “I think”, “I feel” data.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400" y="3592850"/>
            <a:ext cx="8779200" cy="1386900"/>
          </a:xfrm>
          <a:prstGeom prst="beve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1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 Implications</a:t>
            </a:r>
            <a:endParaRPr dirty="0"/>
          </a:p>
        </p:txBody>
      </p:sp>
      <p:sp>
        <p:nvSpPr>
          <p:cNvPr id="392" name="Google Shape;392;p61"/>
          <p:cNvSpPr txBox="1">
            <a:spLocks noGrp="1"/>
          </p:cNvSpPr>
          <p:nvPr>
            <p:ph type="body" idx="1"/>
          </p:nvPr>
        </p:nvSpPr>
        <p:spPr>
          <a:xfrm>
            <a:off x="313600" y="736375"/>
            <a:ext cx="8413200" cy="2747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 dirty="0"/>
              <a:t>SDI Framework: Diagnose, </a:t>
            </a:r>
            <a:r>
              <a:rPr lang="en" sz="1700" b="1" dirty="0">
                <a:solidFill>
                  <a:srgbClr val="0B5394"/>
                </a:solidFill>
              </a:rPr>
              <a:t>Design,</a:t>
            </a:r>
            <a:r>
              <a:rPr lang="en" sz="1700" b="1" dirty="0"/>
              <a:t> Deliver, Engage </a:t>
            </a:r>
            <a:endParaRPr sz="1700" b="1" dirty="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B5394"/>
                </a:solidFill>
              </a:rPr>
              <a:t>Design </a:t>
            </a:r>
            <a:r>
              <a:rPr lang="en" sz="1500" b="1" dirty="0"/>
              <a:t>for Instructional Delivery:</a:t>
            </a:r>
            <a:endParaRPr sz="1500" b="1" dirty="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➢"/>
            </a:pPr>
            <a:r>
              <a:rPr lang="en" sz="1500" dirty="0"/>
              <a:t>This process should be completed by a multidisciplinary team who has relevant and specialized knowledge about the learner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➢"/>
            </a:pPr>
            <a:r>
              <a:rPr lang="en" sz="1500" dirty="0"/>
              <a:t>Incorporates evidence-based practices aligned to learner needs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➢"/>
            </a:pPr>
            <a:r>
              <a:rPr lang="en" sz="1500" dirty="0"/>
              <a:t>Aligns to the Iowa Core and is also age appropriate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➢"/>
            </a:pPr>
            <a:r>
              <a:rPr lang="en" sz="1500" dirty="0"/>
              <a:t>Maximizes opportunities for access and engagement with general education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  <p:sp>
        <p:nvSpPr>
          <p:cNvPr id="393" name="Google Shape;393;p61"/>
          <p:cNvSpPr txBox="1"/>
          <p:nvPr/>
        </p:nvSpPr>
        <p:spPr>
          <a:xfrm>
            <a:off x="452350" y="3879200"/>
            <a:ext cx="83391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Leader Takeaway: </a:t>
            </a:r>
            <a:r>
              <a:rPr lang="en" sz="1500">
                <a:solidFill>
                  <a:schemeClr val="dk1"/>
                </a:solidFill>
              </a:rPr>
              <a:t>Understand your District Developed Service Delivery Plan’s continuum of services. How are you designing services with student access to core education standards as the focus?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075" y="3195050"/>
            <a:ext cx="8816100" cy="1862400"/>
          </a:xfrm>
          <a:prstGeom prst="beve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 Implications</a:t>
            </a:r>
            <a:endParaRPr dirty="0"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262650" y="663638"/>
            <a:ext cx="8618700" cy="256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SDI Framework: Diagnose, Design, </a:t>
            </a:r>
            <a:r>
              <a:rPr lang="en" sz="1800" b="1" dirty="0">
                <a:solidFill>
                  <a:srgbClr val="0B5394"/>
                </a:solidFill>
              </a:rPr>
              <a:t>Deliver, Engage</a:t>
            </a:r>
            <a:endParaRPr sz="1800" b="1"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B5394"/>
                </a:solidFill>
              </a:rPr>
              <a:t>Deliver</a:t>
            </a:r>
            <a:r>
              <a:rPr lang="en" sz="1500" b="1" dirty="0"/>
              <a:t> for Learner Engagement:</a:t>
            </a:r>
            <a:endParaRPr sz="1500" b="1" dirty="0"/>
          </a:p>
          <a:p>
            <a:pPr marL="45720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➢"/>
            </a:pPr>
            <a:r>
              <a:rPr lang="en" sz="1500" dirty="0"/>
              <a:t>Deliver the specially designed instruction through evidence-based, high-leverage instructional practices</a:t>
            </a:r>
            <a:endParaRPr sz="1500" dirty="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➢"/>
            </a:pPr>
            <a:r>
              <a:rPr lang="en" sz="1500" dirty="0"/>
              <a:t>Ensure delivery is occurring as designed through regular fidelity checks</a:t>
            </a:r>
            <a:endParaRPr sz="1500" dirty="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➢"/>
            </a:pPr>
            <a:r>
              <a:rPr lang="en" sz="1500" dirty="0"/>
              <a:t>Monitor for learner progress </a:t>
            </a:r>
            <a:endParaRPr sz="1500" dirty="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➢"/>
            </a:pPr>
            <a:r>
              <a:rPr lang="en" sz="1500" dirty="0"/>
              <a:t>Adjust instruction as necessary, based on learner progress </a:t>
            </a:r>
            <a:endParaRPr sz="1500" dirty="0"/>
          </a:p>
          <a:p>
            <a:pPr marL="0" lvl="0" indent="0" algn="l" rtl="0">
              <a:lnSpc>
                <a:spcPct val="115000"/>
              </a:lnSpc>
              <a:spcBef>
                <a:spcPts val="2600"/>
              </a:spcBef>
              <a:spcAft>
                <a:spcPts val="1000"/>
              </a:spcAft>
              <a:buNone/>
            </a:pPr>
            <a:endParaRPr sz="1400" dirty="0"/>
          </a:p>
        </p:txBody>
      </p:sp>
      <p:sp>
        <p:nvSpPr>
          <p:cNvPr id="401" name="Google Shape;401;p62"/>
          <p:cNvSpPr txBox="1"/>
          <p:nvPr/>
        </p:nvSpPr>
        <p:spPr>
          <a:xfrm>
            <a:off x="480125" y="3500350"/>
            <a:ext cx="82269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Leader Takeaway:</a:t>
            </a:r>
            <a:r>
              <a:rPr lang="en">
                <a:solidFill>
                  <a:schemeClr val="dk1"/>
                </a:solidFill>
              </a:rPr>
              <a:t> How are you ensuring there are high expectations for your learners? High expectations for your teachers?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How are you ensuring that all of your team has the knowledge and training necessary to successfully implement this plan? (Administrator / Special education teacher / Classroom teacher / Paraeducator)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3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 Implications</a:t>
            </a:r>
            <a:endParaRPr dirty="0"/>
          </a:p>
        </p:txBody>
      </p:sp>
      <p:sp>
        <p:nvSpPr>
          <p:cNvPr id="407" name="Google Shape;407;p63"/>
          <p:cNvSpPr txBox="1">
            <a:spLocks noGrp="1"/>
          </p:cNvSpPr>
          <p:nvPr>
            <p:ph type="body" idx="1"/>
          </p:nvPr>
        </p:nvSpPr>
        <p:spPr>
          <a:xfrm>
            <a:off x="366300" y="830550"/>
            <a:ext cx="8452500" cy="4183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17" b="1" dirty="0"/>
              <a:t>As a building leader, what are some guiding questions that you can ask the team as they develop a strong comprehensive plan for the learner?</a:t>
            </a:r>
            <a:endParaRPr sz="1917" b="1"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Do we have a clear and well-defined description of the student’s behavior(s) of concern, based on data collected through a Functional Behavioral Assessment (FBA)?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Are the strategies in the Behavior Intervention Plan (BIP) aligned with evidence-based practices and the SDI framework (Diagnose, Design, Deliver, Engage)?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Is the multidisciplinary team collaborating effectively to design and implement the intervention?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❏"/>
            </a:pPr>
            <a:r>
              <a:rPr lang="en" dirty="0"/>
              <a:t>How are we ensuring fidelity in the delivery of specially designed instruction and behavioral supports, and how do we monitor progress to adjust interventions as needed?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4"/>
          <p:cNvSpPr txBox="1">
            <a:spLocks noGrp="1"/>
          </p:cNvSpPr>
          <p:nvPr>
            <p:ph type="body" idx="1"/>
          </p:nvPr>
        </p:nvSpPr>
        <p:spPr>
          <a:xfrm>
            <a:off x="3443591" y="321013"/>
            <a:ext cx="5262900" cy="4429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700" dirty="0"/>
              <a:t>Questions from the Field</a:t>
            </a:r>
            <a:endParaRPr sz="37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418" name="Google Shape;418;p65"/>
          <p:cNvSpPr txBox="1">
            <a:spLocks noGrp="1"/>
          </p:cNvSpPr>
          <p:nvPr>
            <p:ph type="body" idx="1"/>
          </p:nvPr>
        </p:nvSpPr>
        <p:spPr>
          <a:xfrm>
            <a:off x="254400" y="552900"/>
            <a:ext cx="8640000" cy="45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Iowa Department of Education. (2022, June). Iowa’s Specially Designed Instruction (SDI) Framework.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https://educate.iowa.gov/media/4442/download?inline</a:t>
            </a:r>
            <a:r>
              <a:rPr lang="en" dirty="0"/>
              <a:t> 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Office of Special Education and Rehabilitative Services, Office of Elementary and Secondary Education, U.S. Department of Education. (2024, November). Using functional behavioral assessments to create supportive learning environments.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https://sites.ed.gov/idea/idea-files/using-functional-behavioral-assessments-to-create-supportive-learning-environments/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Hulac, D., Benson, N., Nesmith, M. C., &amp; Wollersheim Shervey, S. (2016). Using variable interval reinforcement schedules to support students in the classroom: An introduction with illustrative examples. Journal of Educational Research and Practice, 6, 90–96.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https://doi.org/10.5590/jerap.2016.06.1.06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Pace, G. M., Iwata, B. A., Cowdery, G. E., Andree, P. J., &amp; McIntyre, T. (1993). Stimulus (instructional) Fading During Extinction of Self‐Injurious Escape Behavior. Journal of Applied Behavior Analysis, 26(2), pp. 205-212.</a:t>
            </a:r>
            <a:endParaRPr sz="1100" dirty="0"/>
          </a:p>
          <a:p>
            <a:pPr marL="457200" lvl="0" indent="-4572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6"/>
          <p:cNvSpPr txBox="1">
            <a:spLocks noGrp="1"/>
          </p:cNvSpPr>
          <p:nvPr>
            <p:ph type="title"/>
          </p:nvPr>
        </p:nvSpPr>
        <p:spPr>
          <a:xfrm>
            <a:off x="628638" y="1411707"/>
            <a:ext cx="7886700" cy="1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dirty="0"/>
              <a:t>Thank You!!</a:t>
            </a:r>
            <a:endParaRPr dirty="0"/>
          </a:p>
        </p:txBody>
      </p:sp>
      <p:pic>
        <p:nvPicPr>
          <p:cNvPr id="424" name="Google Shape;424;p66" descr="Logo used for the Policy and Practice Webinar Seri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650" y="3068725"/>
            <a:ext cx="2117473" cy="1588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dirty="0"/>
              <a:t>US Department of Education Guidance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Guidance on Functional Behavioral Assessments</a:t>
            </a:r>
            <a:endParaRPr dirty="0"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40675" y="965300"/>
            <a:ext cx="5383200" cy="368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In November of 2024, the United States Department of Education issued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Using Functional Behavioral Assessments to Create Supportive Learning Environments.</a:t>
            </a:r>
            <a:r>
              <a:rPr lang="en" sz="1700"/>
              <a:t>  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This guidance document highlights: 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the fundamentals of FBAs, 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how FBAs can be used to inform instruction for all students, 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how FBAs intersect with the IDEA, 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and implementation suggestions, such as available sources of federal funding.</a:t>
            </a:r>
            <a:endParaRPr/>
          </a:p>
        </p:txBody>
      </p:sp>
      <p:pic>
        <p:nvPicPr>
          <p:cNvPr id="121" name="Google Shape;121;p25" descr="Image of report cover for &quot;Using Functional Behavioral Assessments to Create Supportive Learning Environments&quot;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203" y="804164"/>
            <a:ext cx="2939172" cy="38458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Functional Behavioral Assessment (FBA)</a:t>
            </a:r>
            <a:endParaRPr dirty="0"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>
            <a:off x="516825" y="1332550"/>
            <a:ext cx="8110500" cy="302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50" b="1">
                <a:solidFill>
                  <a:srgbClr val="0C343D"/>
                </a:solidFill>
                <a:highlight>
                  <a:srgbClr val="FFFFFF"/>
                </a:highlight>
              </a:rPr>
              <a:t>The Office of Special Education and Rehabilitative Services (OSERS) provided the following description of an FBA:</a:t>
            </a:r>
            <a:endParaRPr sz="1650" b="1">
              <a:solidFill>
                <a:srgbClr val="0C343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2D3748"/>
                </a:solidFill>
                <a:highlight>
                  <a:srgbClr val="FFFFFF"/>
                </a:highlight>
              </a:rPr>
              <a:t>Functional behavioral assessment (FBA) is used to understand the function and purpose of a child’s specific, interfering behavior and factors that contribute to the behavior’s occurrence and non-occurrence for the purpose of developing effective positive behavioral interventions, supports, and other strategies to mitigate or eliminate the interfering behavior.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254410" y="1"/>
            <a:ext cx="8452500" cy="552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is an FBA process completed</a:t>
            </a:r>
            <a:endParaRPr dirty="0"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254400" y="880550"/>
            <a:ext cx="8452500" cy="373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An FBA </a:t>
            </a:r>
            <a:r>
              <a:rPr lang="en" sz="1700" b="1"/>
              <a:t>may</a:t>
            </a:r>
            <a:r>
              <a:rPr lang="en"/>
              <a:t> be conducted for any child/youth with a behavior concern in order to best understand the purpose/function of behavior and develop an effective support plan. This includes children/youth that are: receiving intervention through a general education intervention process and/or are being considered for special education.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An FBA </a:t>
            </a:r>
            <a:r>
              <a:rPr lang="en" sz="1700" b="1"/>
              <a:t>should</a:t>
            </a:r>
            <a:r>
              <a:rPr lang="en"/>
              <a:t> be conducted for any eligible child/youth with a behavioral concern in order to develop an effective behavioral goal and/or behavior intervention plan (BIP)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An FBA </a:t>
            </a:r>
            <a:r>
              <a:rPr lang="en" sz="1700" b="1"/>
              <a:t>must </a:t>
            </a:r>
            <a:r>
              <a:rPr lang="en"/>
              <a:t>be conducted, or an existing FBA reviewed, for any child with an IEP who faces specific disciplinary actions that would result in removal for: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More than ten consecutive school days or more than ten school days for separate incidents of behavior that constitute a pattern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 b="1"/>
              <a:t>AND</a:t>
            </a:r>
            <a:r>
              <a:rPr lang="en" sz="1600"/>
              <a:t> the manifestation determination has concluded the behavior was a result of the child’s disability</a:t>
            </a:r>
            <a:endParaRPr sz="1600"/>
          </a:p>
        </p:txBody>
      </p:sp>
      <p:pic>
        <p:nvPicPr>
          <p:cNvPr id="134" name="Google Shape;134;p27" descr="Logo for website for i3: Iowa IDEA Inform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4475" y="4356125"/>
            <a:ext cx="1516825" cy="6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" dirty="0"/>
              <a:t>Functional Behavioral Assessments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2710</Words>
  <Application>Microsoft Office PowerPoint</Application>
  <PresentationFormat>On-screen Show (16:9)</PresentationFormat>
  <Paragraphs>309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Open Sans</vt:lpstr>
      <vt:lpstr>Times New Roman</vt:lpstr>
      <vt:lpstr>Proxima Nova</vt:lpstr>
      <vt:lpstr>Simple Light</vt:lpstr>
      <vt:lpstr>Theme1</vt:lpstr>
      <vt:lpstr> Designing Behavior Instruction and Supports for Learners with Disabilities</vt:lpstr>
      <vt:lpstr>Welcome</vt:lpstr>
      <vt:lpstr>Today’s Presenters</vt:lpstr>
      <vt:lpstr>Today’s objectives:</vt:lpstr>
      <vt:lpstr>US Department of Education Guidance</vt:lpstr>
      <vt:lpstr>Guidance on Functional Behavioral Assessments</vt:lpstr>
      <vt:lpstr>Functional Behavioral Assessment (FBA)</vt:lpstr>
      <vt:lpstr>When is an FBA process completed</vt:lpstr>
      <vt:lpstr>Functional Behavioral Assessments</vt:lpstr>
      <vt:lpstr>ACHIEVE and OSERS Alignment</vt:lpstr>
      <vt:lpstr>Description of Behavior</vt:lpstr>
      <vt:lpstr>Description of Behavior: Leader Takeaway</vt:lpstr>
      <vt:lpstr>Data Collection</vt:lpstr>
      <vt:lpstr>Function-Based Behavior Review</vt:lpstr>
      <vt:lpstr>ACHIEVE Hypothesis Statements: Leader Takeaways</vt:lpstr>
      <vt:lpstr>Skill Development</vt:lpstr>
      <vt:lpstr>Behavior Intervention Plan</vt:lpstr>
      <vt:lpstr>General Components of a BIP:</vt:lpstr>
      <vt:lpstr> </vt:lpstr>
      <vt:lpstr>General Components of a BIP:</vt:lpstr>
      <vt:lpstr>General Components of a BIP:</vt:lpstr>
      <vt:lpstr>General Components of a BIP:</vt:lpstr>
      <vt:lpstr>General Components of a BIP:</vt:lpstr>
      <vt:lpstr>General Components of a BIP:</vt:lpstr>
      <vt:lpstr>General Components of a BIP:</vt:lpstr>
      <vt:lpstr>General Components of a BIP:</vt:lpstr>
      <vt:lpstr>General Components of a BIP:</vt:lpstr>
      <vt:lpstr>General Components of a BIP:</vt:lpstr>
      <vt:lpstr>Safety, Fading, Generalization, and Reintegration Plans</vt:lpstr>
      <vt:lpstr>Plan Comparison</vt:lpstr>
      <vt:lpstr>What all of the plans have in common: They…</vt:lpstr>
      <vt:lpstr>Reintegration Plan Components: Toward a full day of school</vt:lpstr>
      <vt:lpstr>Common Concerns with Reintegration Planning (TEA, 2020)</vt:lpstr>
      <vt:lpstr>Reintegration Plan Considerations: Toward a full day </vt:lpstr>
      <vt:lpstr>Reintegration Plan Considerations: Toward a full day </vt:lpstr>
      <vt:lpstr>Reintegration Plan Components: Toward a full day of school</vt:lpstr>
      <vt:lpstr>Reintegration Plan Components: Toward a full day of school</vt:lpstr>
      <vt:lpstr>Practice Implications</vt:lpstr>
      <vt:lpstr>Practice Implications</vt:lpstr>
      <vt:lpstr>Practice Implications</vt:lpstr>
      <vt:lpstr>Practice Implications</vt:lpstr>
      <vt:lpstr>Practice Implications</vt:lpstr>
      <vt:lpstr>Practice Implications</vt:lpstr>
      <vt:lpstr>Practice Implications</vt:lpstr>
      <vt:lpstr>PowerPoint Presentation</vt:lpstr>
      <vt:lpstr>References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Behavior Instruction and Supports for Learners with Disabilities</dc:title>
  <dc:creator>Beilke, Mary [IDOE]</dc:creator>
  <cp:lastModifiedBy>Albers, Lisa [IDOE]</cp:lastModifiedBy>
  <cp:revision>4</cp:revision>
  <dcterms:modified xsi:type="dcterms:W3CDTF">2025-02-17T14:09:03Z</dcterms:modified>
</cp:coreProperties>
</file>