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5143500" type="screen16x9"/>
  <p:notesSz cx="6858000" cy="9144000"/>
  <p:embeddedFontLst>
    <p:embeddedFont>
      <p:font typeface="Proxima Nova"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196">
          <p15:clr>
            <a:srgbClr val="A4A3A4"/>
          </p15:clr>
        </p15:guide>
        <p15:guide id="3" orient="horz" pos="216">
          <p15:clr>
            <a:srgbClr val="747775"/>
          </p15:clr>
        </p15:guide>
        <p15:guide id="4" pos="1854">
          <p15:clr>
            <a:srgbClr val="747775"/>
          </p15:clr>
        </p15:guide>
        <p15:guide id="5" orient="horz" pos="25">
          <p15:clr>
            <a:srgbClr val="747775"/>
          </p15:clr>
        </p15:guide>
        <p15:guide id="6" orient="horz" pos="576">
          <p15:clr>
            <a:srgbClr val="747775"/>
          </p15:clr>
        </p15:guide>
        <p15:guide id="7" orient="horz" pos="6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8" autoAdjust="0"/>
  </p:normalViewPr>
  <p:slideViewPr>
    <p:cSldViewPr snapToGrid="0">
      <p:cViewPr varScale="1">
        <p:scale>
          <a:sx n="128" d="100"/>
          <a:sy n="128" d="100"/>
        </p:scale>
        <p:origin x="492" y="90"/>
      </p:cViewPr>
      <p:guideLst>
        <p:guide orient="horz" pos="3240"/>
        <p:guide pos="196"/>
        <p:guide orient="horz" pos="216"/>
        <p:guide pos="1854"/>
        <p:guide orient="horz" pos="25"/>
        <p:guide orient="horz" pos="576"/>
        <p:guide orient="horz"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23d4ece7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23d4ece7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Upon successfully logging in, the ACHIEVE Dashboard will be displayed. This page can always be accessed by selecting the </a:t>
            </a:r>
            <a:r>
              <a:rPr lang="en" i="1"/>
              <a:t>My Dashboard</a:t>
            </a:r>
            <a:r>
              <a:rPr lang="en"/>
              <a:t> link in the left navigation menu. Account holders will also have access to sections called </a:t>
            </a:r>
            <a:r>
              <a:rPr lang="en" i="1"/>
              <a:t>Resources</a:t>
            </a:r>
            <a:r>
              <a:rPr lang="en"/>
              <a:t> and </a:t>
            </a:r>
            <a:r>
              <a:rPr lang="en" i="1"/>
              <a:t>Help</a:t>
            </a: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1f5d2311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1f5d2311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Resources section includes links to the Iowa IDEA Information web page as well as Procedural Safeguards information. Early ACCESS families will also see a link to the Iowa Family Support Network web page.</a:t>
            </a:r>
            <a:br>
              <a:rPr lang="en"/>
            </a:br>
            <a:br>
              <a:rPr lang="en"/>
            </a:br>
            <a:r>
              <a:rPr lang="en"/>
              <a:t>By selecting </a:t>
            </a:r>
            <a:r>
              <a:rPr lang="en" i="1"/>
              <a:t>Help</a:t>
            </a:r>
            <a:r>
              <a:rPr lang="en"/>
              <a:t>, account holders will have access to a searchable bank of special education terminology. This feature aims to help families understand education jargon that may appear in their learner’s IEP records.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211e22ea76_1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211e22ea76_1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first section that appears on the ACHIEVE Dashboard is called Recent Documents. This section functions similarly to Notifications in other applications. As new IEP records are finalized or draft documents are pushed to the ACHIEVE Family Portal, a notification automatically appears in Recent Documents. Account holders may choose to clear these alerts as they wish. Once an alert is cleared, the notice will disappear from the dashboard, but the document can still be viewed elsewhere within the ACHIEVE Family Portal.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211e22ea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211e22ea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Calendar displays upcoming deadlines and meetings scheduled with IEP teams. Through this tool, account holders can also find meeting notices.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23d4ece7b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23d4ece7b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Another section on the Dashboard is called My Family.</a:t>
            </a:r>
            <a:r>
              <a:rPr lang="en" b="1">
                <a:solidFill>
                  <a:schemeClr val="dk1"/>
                </a:solidFill>
              </a:rPr>
              <a:t> </a:t>
            </a:r>
            <a:r>
              <a:rPr lang="en">
                <a:solidFill>
                  <a:schemeClr val="dk1"/>
                </a:solidFill>
              </a:rPr>
              <a:t>Here, account holders can view their child’s name and date of birth once they have successfully established a connection to their learner via the registration process. Families with more than one child receiving Early ACCESS or Special Education services will have the option to connect each child to the same account. Selecting on a learner’s name will open their Learner Dashboard, which will display the same information that is shown in ACHIEVE.</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211e22ea76_1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211e22ea76_1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Learner Dashboard will include learner-specific information and several navigational steppers including Documentation, IEP, and Postsecondary Summary when applicable. However, families will not have access to view the Family Contact stepper that is available to IEP teams in ACHIEVE. This ensures that addresses and phone numbers of family contacts are not displayed in the ACHIEVE Family Portal. Families also will not have access to the Evaluation stepper.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211e22ea76_1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211e22ea76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Documentation stepper mirrors the information that is available to IEP teams in ACHIEVE. Families will have access to see when Procedural Safeguards were last provided, review, print, and/or electronically sign consent forms, and view copies of finalized documents. Special education records that were generated using the legacy system will also appear as archived documents in this section.</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d21c371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23d21c37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Progress monitoring data entered into ACHIEVE becomes available to ACHIEVE Family Portal account holders in real-time. This exciting feature allows families to proactively monitor their child’s progress throughout the school year.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23d21c371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23d21c37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In addition to reviewing information in the ACHIEVE Family Portal, families can complete several tasks as well. Returning to My Dashboard, families can quickly access consent forms that are requested by their IEP team. By clicking on the linked consent form, families will be redirected to the Documentation stepper and will be able to view, print, and/or electronically sign the consent form. When families sign consent forms electronically, the status of the consent changes to </a:t>
            </a:r>
            <a:r>
              <a:rPr lang="en" i="1">
                <a:solidFill>
                  <a:schemeClr val="dk1"/>
                </a:solidFill>
              </a:rPr>
              <a:t>Approved</a:t>
            </a:r>
            <a:r>
              <a:rPr lang="en">
                <a:solidFill>
                  <a:schemeClr val="dk1"/>
                </a:solidFill>
              </a:rPr>
              <a:t> in real-time.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211e22ea76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211e22ea76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On the Learner Dashboard, IDEA Parents of Special Education learners may choose to allow their child to create an ACHIEVE Family Portal account by selecting the </a:t>
            </a:r>
            <a:r>
              <a:rPr lang="en" i="1"/>
              <a:t>Invite Learner to Portal</a:t>
            </a:r>
            <a:r>
              <a:rPr lang="en"/>
              <a:t> button. This option is designed to empower learners who have not yet reached the age of majority or date of rights transfer to be active participants in the IEP process.</a:t>
            </a:r>
            <a:endParaRPr/>
          </a:p>
          <a:p>
            <a:pPr marL="0" lvl="0" indent="0" algn="l" rtl="0">
              <a:lnSpc>
                <a:spcPct val="115000"/>
              </a:lnSpc>
              <a:spcBef>
                <a:spcPts val="300"/>
              </a:spcBef>
              <a:spcAft>
                <a:spcPts val="0"/>
              </a:spcAft>
              <a:buNone/>
            </a:pPr>
            <a:endParaRPr/>
          </a:p>
          <a:p>
            <a:pPr marL="0" lvl="0" indent="0" algn="l" rtl="0">
              <a:lnSpc>
                <a:spcPct val="115000"/>
              </a:lnSpc>
              <a:spcBef>
                <a:spcPts val="300"/>
              </a:spcBef>
              <a:spcAft>
                <a:spcPts val="300"/>
              </a:spcAft>
              <a:buNone/>
            </a:pPr>
            <a:r>
              <a:rPr lang="en"/>
              <a:t>If IDEA Parents decide to invite their child, they will be required to accept the Terms and Conditions on behalf of their learner. They must also provide an email address of the learner so that an account can be created. Learners who have not yet reached the age of majority or date of rights transfer will be limited to view-only access to IEP records.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432b5e9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2432b5e9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23d21c371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23d21c371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On the Documentation stepper, families can download and print PDF records at their convenience.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23d4ece7b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23d4ece7b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On the IEP stepper, families can access their learner’s IEP document once it has been finalized. When teams finalize IEPs, a notification will appear on the Recent Documents section of the family member’s ACHIEVE Dashboard and </a:t>
            </a:r>
            <a:r>
              <a:rPr lang="en" i="1">
                <a:solidFill>
                  <a:schemeClr val="dk1"/>
                </a:solidFill>
              </a:rPr>
              <a:t>IEP Document</a:t>
            </a:r>
            <a:r>
              <a:rPr lang="en">
                <a:solidFill>
                  <a:schemeClr val="dk1"/>
                </a:solidFill>
              </a:rPr>
              <a:t> button will also become enabled here on the IEP stepper. Please note: draft documents that are pushed to the portal will not appear here.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f5d23110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1f5d23110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Draft IEP records that are pushed to the ACHIEVE Family Portal will only appear under the Recent Documents section of a family member’s ACHIEVE dashboard. Drafts can be pushed to the portal by the IEP team as many times as you like. Each time a new draft is manually pushed, the previous draft will be removed and replaced by the new one. This ensures families always have access to the most recently pushed draft document. Likewise, when the team finalizes the IEP, any previously pushed draft will be removed and replaced by the finalized PDF document.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f5d23110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1f5d23110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1f5d23110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1f5d23110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f5d23110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1f5d23110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2a682935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2a682935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chemeClr val="dk1"/>
                </a:solidFill>
              </a:rPr>
              <a:t>The Individuals with Disabilities Education Act defines who makes decisions about education for a child with a disability. Most often, biological or adoptive parents hold this right. In some cases, another person steps into the role. Decision makers, called IDEA Parents, may create an ACHIEVE Family Portal account. Learners in special education may also be invited to create an account.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a682935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2a682935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ACHIEVE Family Portal is a web-based tool that requires users to log-in with a username (email address) and password. Account holders will be able to access the ACHIEVE Family Portal from any web-enabled device including computers, laptops, tablets, and smartphones. </a:t>
            </a:r>
            <a:r>
              <a:rPr lang="en">
                <a:solidFill>
                  <a:schemeClr val="dk1"/>
                </a:solidFill>
              </a:rPr>
              <a:t>After 30 minutes of inactivity, users will automatically be logged out.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a6829352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2a6829352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Family Portal allows families to view records online at your convenience. Through their account, families can also keep track of progress to enhance collaboration with their child's team. It is easy to access information from any web browser on your computer, laptop, smartphone, or tablet. Don’t worry! You maintain the right to receive paper copies of records and attend meetings whether you create an account or not.</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a6829352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2a6829352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additional security, multi-factor authentication is also required. Account holders will receive an email with a randomly generated code to enter each time they log-in.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11e22ea76_1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11e22ea76_1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roxima Nova"/>
                <a:ea typeface="Proxima Nova"/>
                <a:cs typeface="Proxima Nova"/>
                <a:sym typeface="Proxima Nova"/>
              </a:rPr>
              <a:t>Housekeeping items:</a:t>
            </a:r>
            <a:endParaRPr b="1">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Share PDF of slides</a:t>
            </a:r>
            <a:endParaRPr>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Questions can be submitted using the Q&amp;A feature. We will hold off on responding to questions until the end of the webinar.</a:t>
            </a:r>
            <a:endParaRPr>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Webinar is being recorded. All materials that we review today will be made available on the ACHIEVE webpage in early January.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2a6829352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2a6829352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Upon successfully logging in, the ACHIEVE Dashboard will be displayed. This page can always be accessed by selecting the </a:t>
            </a:r>
            <a:r>
              <a:rPr lang="en" i="1" dirty="0"/>
              <a:t>My Dashboard</a:t>
            </a:r>
            <a:r>
              <a:rPr lang="en" dirty="0"/>
              <a:t> link in the left navigation menu. Account holders will also have access to sections called </a:t>
            </a:r>
            <a:r>
              <a:rPr lang="en" i="1" dirty="0"/>
              <a:t>Resources</a:t>
            </a:r>
            <a:r>
              <a:rPr lang="en" dirty="0"/>
              <a:t> and </a:t>
            </a:r>
            <a:r>
              <a:rPr lang="en" i="1" dirty="0"/>
              <a:t>Help</a:t>
            </a:r>
            <a:r>
              <a:rPr lang="en" dirty="0"/>
              <a:t>.</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2a682935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2a682935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Resources section includes links to the Iowa IDEA Information web page as well as Procedural Safeguards information. Early ACCESS families will also see a link to the Iowa Family Support Network web page.</a:t>
            </a:r>
            <a:br>
              <a:rPr lang="en"/>
            </a:br>
            <a:br>
              <a:rPr lang="en"/>
            </a:br>
            <a:r>
              <a:rPr lang="en"/>
              <a:t>By selecting </a:t>
            </a:r>
            <a:r>
              <a:rPr lang="en" i="1"/>
              <a:t>Help</a:t>
            </a:r>
            <a:r>
              <a:rPr lang="en"/>
              <a:t>, account holders will have access to a searchable bank of special education terminology. This feature aims to help families understand education jargon that may appear in their learner’s IEP records.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2a6829352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2a6829352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first section that appears on the ACHIEVE Dashboard is called Recent Documents. This section functions similarly to Notifications in other applications. As new IEP records are finalized or draft documents are pushed to the ACHIEVE Family Portal, a notification automatically appears in Recent Documents. Account holders may choose to clear these alerts as they wish. Once an alert is cleared, the notice will disappear from the dashboard, but the document can still be viewed elsewhere within the ACHIEVE Family Portal.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2a6829352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2a6829352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Calendar displays upcoming deadlines and meetings scheduled with IEP teams. Through this tool, account holders can also find meeting notices.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a6829352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2a6829352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Another section on the Dashboard is called My Family.</a:t>
            </a:r>
            <a:r>
              <a:rPr lang="en" b="1">
                <a:solidFill>
                  <a:schemeClr val="dk1"/>
                </a:solidFill>
              </a:rPr>
              <a:t> </a:t>
            </a:r>
            <a:r>
              <a:rPr lang="en">
                <a:solidFill>
                  <a:schemeClr val="dk1"/>
                </a:solidFill>
              </a:rPr>
              <a:t>Here, account holders can view their child’s name and date of birth once they have successfully established a connection to their learner via the registration process. Families with more than one child receiving Early ACCESS or Special Education services will have the option to connect each child to the same account. Selecting on a learner’s name will open their Learner Dashboard, which will display the same information that is shown in ACHIEVE.</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2a6829352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2a6829352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Learner Dashboard will include learner-specific information and several navigational steppers including Documentation, IEP, and Postsecondary Summary when applicable. However, families will not have access to view the Family Contact stepper that is available to IEP teams in ACHIEVE. This ensures that addresses and phone numbers of family contacts are not displayed in the ACHIEVE Family Portal. Families also will not have access to the Evaluation stepper.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2a682935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2a682935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Documentation stepper mirrors the information that is available to IEP teams in ACHIEVE. Families will have access to see when Procedural Safeguards were last provided, review, print, and/or electronically sign consent forms, and view copies of finalized documents. Special education records that were generated using the legacy system will also appear as archived documents in this section.</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2a6829352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2a6829352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Progress monitoring data entered into ACHIEVE becomes available to ACHIEVE Family Portal account holders in real-time. This exciting feature allows families to proactively monitor their child’s progress throughout the school year.</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2a6829352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2a6829352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In addition to reviewing information in the ACHIEVE Family Portal, families can complete several tasks as well. Returning to My Dashboard, families can quickly access consent forms that are requested by their IEP team. By clicking on the linked consent form, families will be redirected to the Documentation stepper and will be able to view, print, and/or electronically sign the consent form. When families sign consent forms electronically, the status of the consent changes to </a:t>
            </a:r>
            <a:r>
              <a:rPr lang="en" i="1">
                <a:solidFill>
                  <a:schemeClr val="dk1"/>
                </a:solidFill>
              </a:rPr>
              <a:t>Approved</a:t>
            </a:r>
            <a:r>
              <a:rPr lang="en">
                <a:solidFill>
                  <a:schemeClr val="dk1"/>
                </a:solidFill>
              </a:rPr>
              <a:t> in real-time.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2a6829352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2a6829352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On the Learner Dashboard, IDEA Parents of Special Education learners may choose to allow their child to create an ACHIEVE Family Portal account by selecting the </a:t>
            </a:r>
            <a:r>
              <a:rPr lang="en" i="1"/>
              <a:t>Invite Learner to Portal</a:t>
            </a:r>
            <a:r>
              <a:rPr lang="en"/>
              <a:t> button. This option is designed to empower learners who have not yet reached the age of majority or date of rights transfer to be active participants in the IEP process.</a:t>
            </a:r>
            <a:endParaRPr/>
          </a:p>
          <a:p>
            <a:pPr marL="0" lvl="0" indent="0" algn="l" rtl="0">
              <a:lnSpc>
                <a:spcPct val="115000"/>
              </a:lnSpc>
              <a:spcBef>
                <a:spcPts val="300"/>
              </a:spcBef>
              <a:spcAft>
                <a:spcPts val="0"/>
              </a:spcAft>
              <a:buNone/>
            </a:pPr>
            <a:endParaRPr/>
          </a:p>
          <a:p>
            <a:pPr marL="0" lvl="0" indent="0" algn="l" rtl="0">
              <a:lnSpc>
                <a:spcPct val="115000"/>
              </a:lnSpc>
              <a:spcBef>
                <a:spcPts val="300"/>
              </a:spcBef>
              <a:spcAft>
                <a:spcPts val="300"/>
              </a:spcAft>
              <a:buNone/>
            </a:pPr>
            <a:r>
              <a:rPr lang="en"/>
              <a:t>If IDEA Parents decide to invite their child, they will be required to accept the Terms and Conditions on behalf of their learner. They must also provide an email address of the learner so that an account can be created. Learners who have not yet reached the age of majority or date of rights transfer will be limited to view-only access to IEP records.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11e22ea76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11e22ea76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a6829352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2a6829352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On the Documentation stepper, families can download and print PDF records at their convenience.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a6829352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a6829352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On the IEP stepper, families can access their learner’s IEP document once it has been finalized. When teams finalize IEPs, a notification will appear on the Recent Documents section of the family member’s ACHIEVE Dashboard and </a:t>
            </a:r>
            <a:r>
              <a:rPr lang="en" i="1">
                <a:solidFill>
                  <a:schemeClr val="dk1"/>
                </a:solidFill>
              </a:rPr>
              <a:t>IEP Document</a:t>
            </a:r>
            <a:r>
              <a:rPr lang="en">
                <a:solidFill>
                  <a:schemeClr val="dk1"/>
                </a:solidFill>
              </a:rPr>
              <a:t> button will also become enabled here on the IEP stepper. Please note: draft documents that are pushed to the portal will not appear here.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a6829352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a6829352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Draft IEP records that are pushed to the ACHIEVE Family Portal will only appear under the Recent Documents section of a family member’s ACHIEVE dashboard. Drafts can be pushed to the portal by the IEP team as many times as you like. Each time a new draft is manually pushed, the previous draft will be removed and replaced by the new one. This ensures families always have access to the most recently pushed draft document. Likewise, when the team finalizes the IEP, any previously pushed draft will be removed and replaced by the finalized PDF document.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2a6829352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2a6829352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2a6829352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2a6829352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2a6829352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2a6829352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2a6829352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2a6829352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1f5d23110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1f5d2311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23d4ece7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23d4ece7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contacts must meet several requirements before they become eligible to create an account in the ACHIEVE Family Portal. Many of these requirements rely upon completion of the family contact validation process in ACHIEVE. This process ensures IEP teams serve as a gatekeeper to confidential records on behalf of special education learners. </a:t>
            </a:r>
            <a:endParaRPr/>
          </a:p>
          <a:p>
            <a:pPr marL="457200" lvl="0" indent="-298450" algn="l" rtl="0">
              <a:spcBef>
                <a:spcPts val="0"/>
              </a:spcBef>
              <a:spcAft>
                <a:spcPts val="0"/>
              </a:spcAft>
              <a:buSzPts val="1100"/>
              <a:buChar char="●"/>
            </a:pPr>
            <a:r>
              <a:rPr lang="en"/>
              <a:t>First, IEP teams must confirm that the family contact is an eligible decision-maker by selecting the appropriate relationship type in ACHIEVE. Only family contacts who meet requirements as an IDEA Parent will be eligible to create an account.</a:t>
            </a:r>
            <a:endParaRPr/>
          </a:p>
          <a:p>
            <a:pPr marL="457200" lvl="0" indent="-298450" algn="l" rtl="0">
              <a:spcBef>
                <a:spcPts val="0"/>
              </a:spcBef>
              <a:spcAft>
                <a:spcPts val="0"/>
              </a:spcAft>
              <a:buSzPts val="1100"/>
              <a:buChar char="●"/>
            </a:pPr>
            <a:r>
              <a:rPr lang="en"/>
              <a:t>Family contacts must provide IEP teams with a unique email address if they wish to create an account. This email address becomes the account holder’s username for the ACHIEVE Family Portal.</a:t>
            </a:r>
            <a:endParaRPr/>
          </a:p>
          <a:p>
            <a:pPr marL="457200" lvl="0" indent="-298450" algn="l" rtl="0">
              <a:spcBef>
                <a:spcPts val="0"/>
              </a:spcBef>
              <a:spcAft>
                <a:spcPts val="0"/>
              </a:spcAft>
              <a:buSzPts val="1100"/>
              <a:buChar char="●"/>
            </a:pPr>
            <a:r>
              <a:rPr lang="en"/>
              <a:t>IEP teams must review family contact information and make changes as needed. The Validated checkbox must be selected to enable the family member to create an account for the first time.</a:t>
            </a:r>
            <a:endParaRPr/>
          </a:p>
          <a:p>
            <a:pPr marL="457200" lvl="0" indent="-298450" algn="l" rtl="0">
              <a:spcBef>
                <a:spcPts val="0"/>
              </a:spcBef>
              <a:spcAft>
                <a:spcPts val="0"/>
              </a:spcAft>
              <a:buSzPts val="1100"/>
              <a:buChar char="●"/>
            </a:pPr>
            <a:r>
              <a:rPr lang="en"/>
              <a:t>In some instances, biological or adoptive parents have their educational decision-making rights terminated. Selecting the </a:t>
            </a:r>
            <a:r>
              <a:rPr lang="en" i="1"/>
              <a:t>No Portal Access</a:t>
            </a:r>
            <a:r>
              <a:rPr lang="en"/>
              <a:t> checkbox prevents these contacts from receiving an invitation to create an ACHIEVE Family Portal account.</a:t>
            </a:r>
            <a:endParaRPr/>
          </a:p>
          <a:p>
            <a:pPr marL="457200" lvl="0" indent="-298450" algn="l" rtl="0">
              <a:spcBef>
                <a:spcPts val="0"/>
              </a:spcBef>
              <a:spcAft>
                <a:spcPts val="0"/>
              </a:spcAft>
              <a:buSzPts val="1100"/>
              <a:buChar char="●"/>
            </a:pPr>
            <a:r>
              <a:rPr lang="en"/>
              <a:t>Once validation requirements are met, ACHIEVE also looks for an active/approved </a:t>
            </a:r>
            <a:r>
              <a:rPr lang="en" i="1"/>
              <a:t>Consent for Special Education &amp; Related Services</a:t>
            </a:r>
            <a:r>
              <a:rPr lang="en"/>
              <a:t> on behalf of the learner before allowing the family contact to be invited to the portal.</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211e22ea76_0_2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211e22ea76_0_2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432b5e9f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432b5e9f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1f5d23110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1f5d23110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23d4ece7b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23d4ece7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211e22ea76_0_2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211e22ea76_0_2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1f5d23110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1f5d23110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ACHIEVE will generate an </a:t>
            </a:r>
            <a:r>
              <a:rPr lang="en" i="1"/>
              <a:t>Invite to Portal</a:t>
            </a:r>
            <a:r>
              <a:rPr lang="en"/>
              <a:t> email. This message will contain the family contact’s first and last name, the name of the IEP facilitator, and the first name of the learner.</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1f5d23110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1f5d23110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300"/>
              </a:spcBef>
              <a:spcAft>
                <a:spcPts val="120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1f5d23110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1f5d23110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1f5d23110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31f5d23110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1f5d23110e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1f5d23110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1f5d23110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1f5d23110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211e22ea76_0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211e22ea76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211e22ea76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211e22ea76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chemeClr val="dk1"/>
                </a:solidFill>
              </a:rPr>
              <a:t>The Individuals with Disabilities Education Act defines who makes decisions about education for a child with a disability. Most often, biological or adoptive parents hold this right. In some cases, another person steps into the role. Decision makers, called IDEA Parents, may create an ACHIEVE Family Portal account. Learners in special education may also be invited to create an account.</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241708b85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241708b85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241708b85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3241708b85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211e22ea76_0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211e22ea76_0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1ffef10e0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1ffef10e0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Families can use the ACHIEVE Family Portal to feel more informed, share in team decision-making, and support their child's progress. Families cannot make or request changes to records in the portal. However, they can download and print copies to discuss at meetings. IEP teams then makes needed changes and provide updated copies.</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ACHIEVE Family Portal is not meant to replace personal connections with IEP teams. Families will continue to contact your team members by phone, email, or in-person as they do today. IEP meetings are still required at least once per year and upon request.</a:t>
            </a: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b0e46c93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5b0e46c93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323dfd6f8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323dfd6f8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solidFill>
                  <a:schemeClr val="dk1"/>
                </a:solidFill>
              </a:rPr>
              <a:t>For LEAs and AEAs- tools to communication about the launch to families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23dfd6f81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23dfd6f81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following materials will be available for families as a resource to help them learn more about the functionality and benefits of the family portal, help to create an account, how to access their learner’s records and navigate the tools in the portal.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211e22ea76_3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211e22ea76_3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2432b5e9f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2432b5e9f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https://educate.iowa.gov/media/10764/download?inline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2432b5e9f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2432b5e9f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23d4ece7b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23d4ece7b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ACHIEVE Family Portal is a web-based tool that requires users to log-in with a username (email address) and password. Account holders will be able to access the ACHIEVE Family Portal from any web-enabled device including computers, laptops, tablets, and smartphones. </a:t>
            </a:r>
            <a:r>
              <a:rPr lang="en">
                <a:solidFill>
                  <a:schemeClr val="dk1"/>
                </a:solidFill>
              </a:rPr>
              <a:t>After 30 minutes of inactivity, users will automatically be logged out.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bc1cdd5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bc1cdd57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1ffef10e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1ffef10e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Family Portal allows families to view records online at your convenience. Through their account, families can also keep track of progress to enhance collaboration with their child's team. It is easy to access information from any web browser on your computer, laptop, smartphone, or tablet. Don’t worry! You maintain the right to receive paper copies of records and attend meetings whether you create an account or not.</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1f5d23110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1f5d23110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additional security, multi-factor authentication is also required. Account holders will receive an email with a randomly generated code to enter each time they log-in.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2" name="Google Shape;7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75" name="Google Shape;75;p12"/>
          <p:cNvGrpSpPr/>
          <p:nvPr/>
        </p:nvGrpSpPr>
        <p:grpSpPr>
          <a:xfrm>
            <a:off x="3242950" y="268325"/>
            <a:ext cx="2658100" cy="100500"/>
            <a:chOff x="412900" y="344525"/>
            <a:chExt cx="2658100" cy="100500"/>
          </a:xfrm>
        </p:grpSpPr>
        <p:sp>
          <p:nvSpPr>
            <p:cNvPr id="76" name="Google Shape;7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7" name="Google Shape;7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8" name="Google Shape;7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79" name="Google Shape;7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0" name="Google Shape;8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81"/>
        <p:cNvGrpSpPr/>
        <p:nvPr/>
      </p:nvGrpSpPr>
      <p:grpSpPr>
        <a:xfrm>
          <a:off x="0" y="0"/>
          <a:ext cx="0" cy="0"/>
          <a:chOff x="0" y="0"/>
          <a:chExt cx="0" cy="0"/>
        </a:xfrm>
      </p:grpSpPr>
      <p:sp>
        <p:nvSpPr>
          <p:cNvPr id="82" name="Google Shape;82;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13"/>
          <p:cNvGrpSpPr/>
          <p:nvPr/>
        </p:nvGrpSpPr>
        <p:grpSpPr>
          <a:xfrm>
            <a:off x="3242950" y="1434375"/>
            <a:ext cx="2658100" cy="100500"/>
            <a:chOff x="412900" y="344525"/>
            <a:chExt cx="2658100" cy="100500"/>
          </a:xfrm>
        </p:grpSpPr>
        <p:sp>
          <p:nvSpPr>
            <p:cNvPr id="84" name="Google Shape;84;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85" name="Google Shape;85;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86" name="Google Shape;86;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87" name="Google Shape;87;p13"/>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1">
  <p:cSld name="SECTION_HEADER_1_1">
    <p:spTree>
      <p:nvGrpSpPr>
        <p:cNvPr id="1" name="Shape 89"/>
        <p:cNvGrpSpPr/>
        <p:nvPr/>
      </p:nvGrpSpPr>
      <p:grpSpPr>
        <a:xfrm>
          <a:off x="0" y="0"/>
          <a:ext cx="0" cy="0"/>
          <a:chOff x="0" y="0"/>
          <a:chExt cx="0" cy="0"/>
        </a:xfrm>
      </p:grpSpPr>
      <p:sp>
        <p:nvSpPr>
          <p:cNvPr id="90" name="Google Shape;90;p15"/>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92" name="Google Shape;92;p15"/>
          <p:cNvGrpSpPr/>
          <p:nvPr/>
        </p:nvGrpSpPr>
        <p:grpSpPr>
          <a:xfrm>
            <a:off x="3242950" y="268325"/>
            <a:ext cx="2658100" cy="100500"/>
            <a:chOff x="412900" y="344525"/>
            <a:chExt cx="2658100" cy="100500"/>
          </a:xfrm>
        </p:grpSpPr>
        <p:sp>
          <p:nvSpPr>
            <p:cNvPr id="93" name="Google Shape;93;p1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94" name="Google Shape;94;p1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95" name="Google Shape;95;p1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0" name="Google Shape;20;p3"/>
          <p:cNvGrpSpPr/>
          <p:nvPr/>
        </p:nvGrpSpPr>
        <p:grpSpPr>
          <a:xfrm>
            <a:off x="3242950" y="1434375"/>
            <a:ext cx="2658100" cy="100500"/>
            <a:chOff x="412900" y="344525"/>
            <a:chExt cx="2658100" cy="100500"/>
          </a:xfrm>
        </p:grpSpPr>
        <p:sp>
          <p:nvSpPr>
            <p:cNvPr id="21" name="Google Shape;21;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2" name="Google Shape;22;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7" name="Google Shape;27;p4"/>
          <p:cNvGrpSpPr/>
          <p:nvPr/>
        </p:nvGrpSpPr>
        <p:grpSpPr>
          <a:xfrm>
            <a:off x="3242950" y="268325"/>
            <a:ext cx="2658100" cy="100500"/>
            <a:chOff x="412900" y="344525"/>
            <a:chExt cx="2658100" cy="100500"/>
          </a:xfrm>
        </p:grpSpPr>
        <p:sp>
          <p:nvSpPr>
            <p:cNvPr id="28" name="Google Shape;28;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29" name="Google Shape;29;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0" name="Google Shape;30;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5" name="Google Shape;35;p5"/>
          <p:cNvGrpSpPr/>
          <p:nvPr/>
        </p:nvGrpSpPr>
        <p:grpSpPr>
          <a:xfrm>
            <a:off x="3242950" y="268325"/>
            <a:ext cx="2658100" cy="100500"/>
            <a:chOff x="412900" y="344525"/>
            <a:chExt cx="2658100" cy="100500"/>
          </a:xfrm>
        </p:grpSpPr>
        <p:sp>
          <p:nvSpPr>
            <p:cNvPr id="36" name="Google Shape;36;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7" name="Google Shape;37;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8" name="Google Shape;38;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1" name="Google Shape;41;p6"/>
          <p:cNvGrpSpPr/>
          <p:nvPr/>
        </p:nvGrpSpPr>
        <p:grpSpPr>
          <a:xfrm>
            <a:off x="3242950" y="268325"/>
            <a:ext cx="2658100" cy="100500"/>
            <a:chOff x="412900" y="344525"/>
            <a:chExt cx="2658100" cy="100500"/>
          </a:xfrm>
        </p:grpSpPr>
        <p:sp>
          <p:nvSpPr>
            <p:cNvPr id="42" name="Google Shape;42;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3" name="Google Shape;43;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4" name="Google Shape;44;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48" name="Google Shape;48;p7"/>
          <p:cNvGrpSpPr/>
          <p:nvPr/>
        </p:nvGrpSpPr>
        <p:grpSpPr>
          <a:xfrm>
            <a:off x="412900" y="268325"/>
            <a:ext cx="2658100" cy="100500"/>
            <a:chOff x="412900" y="344525"/>
            <a:chExt cx="2658100" cy="100500"/>
          </a:xfrm>
        </p:grpSpPr>
        <p:sp>
          <p:nvSpPr>
            <p:cNvPr id="49" name="Google Shape;49;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0" name="Google Shape;50;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1" name="Google Shape;51;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54" name="Google Shape;54;p8"/>
          <p:cNvGrpSpPr/>
          <p:nvPr/>
        </p:nvGrpSpPr>
        <p:grpSpPr>
          <a:xfrm>
            <a:off x="3242950" y="1434375"/>
            <a:ext cx="2658100" cy="100500"/>
            <a:chOff x="412900" y="344525"/>
            <a:chExt cx="2658100" cy="100500"/>
          </a:xfrm>
        </p:grpSpPr>
        <p:sp>
          <p:nvSpPr>
            <p:cNvPr id="55" name="Google Shape;55;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56" name="Google Shape;56;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57" name="Google Shape;57;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1" name="Google Shape;61;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63" name="Google Shape;63;p9"/>
          <p:cNvGrpSpPr/>
          <p:nvPr/>
        </p:nvGrpSpPr>
        <p:grpSpPr>
          <a:xfrm>
            <a:off x="959050" y="416300"/>
            <a:ext cx="2658100" cy="100500"/>
            <a:chOff x="412900" y="344525"/>
            <a:chExt cx="2658100" cy="100500"/>
          </a:xfrm>
        </p:grpSpPr>
        <p:sp>
          <p:nvSpPr>
            <p:cNvPr id="64" name="Google Shape;64;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65" name="Google Shape;65;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66" name="Google Shape;66;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educate.iowa.gov/ACHIEVE-Family-Portal"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educate.iowa.gov/media/10764/download?inline"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hyperlink" Target="https://educate.iowa.gov/ACHIEVE-Family-Portal" TargetMode="Externa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hyperlink" Target="https://educate.iowa.gov/pk-12/special-education/programs-services/achiev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a:t>ACHIEVE Family Portal</a:t>
            </a:r>
            <a:endParaRPr/>
          </a:p>
          <a:p>
            <a:pPr marL="0" lvl="0" indent="0" algn="ctr" rtl="0">
              <a:spcBef>
                <a:spcPts val="0"/>
              </a:spcBef>
              <a:spcAft>
                <a:spcPts val="0"/>
              </a:spcAft>
              <a:buClr>
                <a:schemeClr val="dk1"/>
              </a:buClr>
              <a:buSzPts val="1100"/>
              <a:buFont typeface="Arial"/>
              <a:buNone/>
            </a:pPr>
            <a:r>
              <a:rPr lang="en" sz="3300"/>
              <a:t>Coming February 2025</a:t>
            </a:r>
            <a:endParaRPr/>
          </a:p>
        </p:txBody>
      </p:sp>
      <p:sp>
        <p:nvSpPr>
          <p:cNvPr id="101" name="Google Shape;101;p16"/>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Special Education (IEP) Administrators</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Google Shape;184;p25" descr="My Dashboard screenshot"/>
          <p:cNvGrpSpPr/>
          <p:nvPr/>
        </p:nvGrpSpPr>
        <p:grpSpPr>
          <a:xfrm>
            <a:off x="412900" y="1017725"/>
            <a:ext cx="8578701" cy="3368112"/>
            <a:chOff x="412900" y="1170125"/>
            <a:chExt cx="8578701" cy="3368112"/>
          </a:xfrm>
        </p:grpSpPr>
        <p:pic>
          <p:nvPicPr>
            <p:cNvPr id="185" name="Google Shape;185;p25" descr="ACHIEVE Family Portal My Dashboard"/>
            <p:cNvPicPr preferRelativeResize="0"/>
            <p:nvPr/>
          </p:nvPicPr>
          <p:blipFill>
            <a:blip r:embed="rId3">
              <a:alphaModFix/>
            </a:blip>
            <a:stretch>
              <a:fillRect/>
            </a:stretch>
          </p:blipFill>
          <p:spPr>
            <a:xfrm>
              <a:off x="412900" y="1170125"/>
              <a:ext cx="8578701" cy="3368112"/>
            </a:xfrm>
            <a:prstGeom prst="rect">
              <a:avLst/>
            </a:prstGeom>
            <a:noFill/>
            <a:ln w="9525" cap="flat" cmpd="sng">
              <a:solidFill>
                <a:srgbClr val="263F8C"/>
              </a:solidFill>
              <a:prstDash val="solid"/>
              <a:round/>
              <a:headEnd type="none" w="sm" len="sm"/>
              <a:tailEnd type="none" w="sm" len="sm"/>
            </a:ln>
          </p:spPr>
        </p:pic>
        <p:sp>
          <p:nvSpPr>
            <p:cNvPr id="186" name="Google Shape;186;p25"/>
            <p:cNvSpPr/>
            <p:nvPr/>
          </p:nvSpPr>
          <p:spPr>
            <a:xfrm>
              <a:off x="2583800" y="2654350"/>
              <a:ext cx="1170000" cy="296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87" name="Google Shape;187;p25"/>
            <p:cNvSpPr/>
            <p:nvPr/>
          </p:nvSpPr>
          <p:spPr>
            <a:xfrm>
              <a:off x="507600" y="2357950"/>
              <a:ext cx="588300" cy="2508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88" name="Google Shape;188;p25"/>
            <p:cNvSpPr/>
            <p:nvPr/>
          </p:nvSpPr>
          <p:spPr>
            <a:xfrm>
              <a:off x="924550" y="2815600"/>
              <a:ext cx="400200" cy="2091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89" name="Google Shape;189;p25"/>
            <p:cNvSpPr/>
            <p:nvPr/>
          </p:nvSpPr>
          <p:spPr>
            <a:xfrm>
              <a:off x="507600" y="1911725"/>
              <a:ext cx="785400" cy="2508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191" name="Google Shape;191;p25"/>
          <p:cNvSpPr txBox="1">
            <a:spLocks noGrp="1"/>
          </p:cNvSpPr>
          <p:nvPr>
            <p:ph type="body" idx="4294967295"/>
          </p:nvPr>
        </p:nvSpPr>
        <p:spPr>
          <a:xfrm>
            <a:off x="412900" y="2904125"/>
            <a:ext cx="1442700" cy="1481700"/>
          </a:xfrm>
          <a:prstGeom prst="rect">
            <a:avLst/>
          </a:prstGeom>
          <a:gradFill>
            <a:gsLst>
              <a:gs pos="0">
                <a:srgbClr val="F0B323"/>
              </a:gs>
              <a:gs pos="92000">
                <a:srgbClr val="B2934B"/>
              </a:gs>
              <a:gs pos="100000">
                <a:srgbClr val="737373"/>
              </a:gs>
            </a:gsLst>
            <a:path path="circle">
              <a:fillToRect r="100000" b="100000"/>
            </a:path>
            <a:tileRect l="-100000" t="-100000"/>
          </a:gradFill>
          <a:ln w="9525" cap="flat" cmpd="sng">
            <a:solidFill>
              <a:srgbClr val="263F8C"/>
            </a:solidFill>
            <a:prstDash val="solid"/>
            <a:round/>
            <a:headEnd type="none" w="sm" len="sm"/>
            <a:tailEnd type="none" w="sm" len="sm"/>
          </a:ln>
        </p:spPr>
        <p:txBody>
          <a:bodyPr spcFirstLastPara="1" wrap="square" lIns="91425" tIns="45700" rIns="91425" bIns="91425" anchor="t" anchorCtr="0">
            <a:noAutofit/>
          </a:bodyPr>
          <a:lstStyle/>
          <a:p>
            <a:pPr marL="0" lvl="0" indent="0" algn="l" rtl="0">
              <a:spcBef>
                <a:spcPts val="0"/>
              </a:spcBef>
              <a:spcAft>
                <a:spcPts val="0"/>
              </a:spcAft>
              <a:buNone/>
            </a:pPr>
            <a:r>
              <a:rPr lang="en" sz="1200" b="1">
                <a:solidFill>
                  <a:srgbClr val="263F8C"/>
                </a:solidFill>
              </a:rPr>
              <a:t>My Dashboard</a:t>
            </a:r>
            <a:endParaRPr sz="1200" b="1">
              <a:solidFill>
                <a:srgbClr val="263F8C"/>
              </a:solidFill>
            </a:endParaRPr>
          </a:p>
          <a:p>
            <a:pPr marL="342900" lvl="0" indent="-190500" algn="l" rtl="0">
              <a:spcBef>
                <a:spcPts val="300"/>
              </a:spcBef>
              <a:spcAft>
                <a:spcPts val="0"/>
              </a:spcAft>
              <a:buSzPts val="1200"/>
              <a:buChar char="●"/>
            </a:pPr>
            <a:r>
              <a:rPr lang="en" sz="1200"/>
              <a:t>Resources</a:t>
            </a:r>
            <a:endParaRPr sz="1200"/>
          </a:p>
          <a:p>
            <a:pPr marL="342900" lvl="0" indent="-190500" algn="l" rtl="0">
              <a:spcBef>
                <a:spcPts val="300"/>
              </a:spcBef>
              <a:spcAft>
                <a:spcPts val="0"/>
              </a:spcAft>
              <a:buSzPts val="1200"/>
              <a:buChar char="●"/>
            </a:pPr>
            <a:r>
              <a:rPr lang="en" sz="1200"/>
              <a:t>Help</a:t>
            </a:r>
            <a:endParaRPr sz="1200"/>
          </a:p>
          <a:p>
            <a:pPr marL="342900" lvl="0" indent="-190500" algn="l" rtl="0">
              <a:spcBef>
                <a:spcPts val="300"/>
              </a:spcBef>
              <a:spcAft>
                <a:spcPts val="300"/>
              </a:spcAft>
              <a:buSzPts val="1200"/>
              <a:buChar char="●"/>
            </a:pPr>
            <a:r>
              <a:rPr lang="en" sz="1200"/>
              <a:t>Recent Documents</a:t>
            </a:r>
            <a:endParaRPr sz="1200"/>
          </a:p>
        </p:txBody>
      </p:sp>
      <p:sp>
        <p:nvSpPr>
          <p:cNvPr id="190" name="Google Shape;19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Dashboard </a:t>
            </a:r>
            <a:r>
              <a:rPr lang="en">
                <a:solidFill>
                  <a:schemeClr val="lt1"/>
                </a:solidFill>
              </a:rPr>
              <a:t>1</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ACHIEVE Family Portal Resources"/>
          <p:cNvPicPr preferRelativeResize="0"/>
          <p:nvPr/>
        </p:nvPicPr>
        <p:blipFill>
          <a:blip r:embed="rId3">
            <a:alphaModFix/>
          </a:blip>
          <a:stretch>
            <a:fillRect/>
          </a:stretch>
        </p:blipFill>
        <p:spPr>
          <a:xfrm>
            <a:off x="350000" y="1380163"/>
            <a:ext cx="7716301" cy="2466975"/>
          </a:xfrm>
          <a:prstGeom prst="rect">
            <a:avLst/>
          </a:prstGeom>
          <a:noFill/>
          <a:ln w="9525" cap="flat" cmpd="sng">
            <a:solidFill>
              <a:srgbClr val="263F8C"/>
            </a:solidFill>
            <a:prstDash val="solid"/>
            <a:round/>
            <a:headEnd type="none" w="sm" len="sm"/>
            <a:tailEnd type="none" w="sm" len="sm"/>
          </a:ln>
        </p:spPr>
      </p:pic>
      <p:pic>
        <p:nvPicPr>
          <p:cNvPr id="197" name="Google Shape;197;p26" descr="ACHIEVE Family Portal Help" title="Help.png"/>
          <p:cNvPicPr preferRelativeResize="0"/>
          <p:nvPr/>
        </p:nvPicPr>
        <p:blipFill rotWithShape="1">
          <a:blip r:embed="rId4">
            <a:alphaModFix/>
          </a:blip>
          <a:srcRect b="6059"/>
          <a:stretch/>
        </p:blipFill>
        <p:spPr>
          <a:xfrm>
            <a:off x="6790600" y="763325"/>
            <a:ext cx="2230525" cy="3988601"/>
          </a:xfrm>
          <a:prstGeom prst="rect">
            <a:avLst/>
          </a:prstGeom>
          <a:noFill/>
          <a:ln w="9525" cap="flat" cmpd="sng">
            <a:solidFill>
              <a:srgbClr val="263F8C"/>
            </a:solidFill>
            <a:prstDash val="solid"/>
            <a:round/>
            <a:headEnd type="none" w="sm" len="sm"/>
            <a:tailEnd type="none" w="sm" len="sm"/>
          </a:ln>
        </p:spPr>
      </p:pic>
      <p:sp>
        <p:nvSpPr>
          <p:cNvPr id="198" name="Google Shape;19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Resources and Help </a:t>
            </a:r>
            <a:r>
              <a:rPr lang="en" dirty="0">
                <a:solidFill>
                  <a:schemeClr val="lt1"/>
                </a:solidFill>
              </a:rPr>
              <a:t>2</a:t>
            </a:r>
            <a:endParaRPr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7"/>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Recent Documents</a:t>
            </a:r>
            <a:endParaRPr sz="1500">
              <a:solidFill>
                <a:schemeClr val="dk1"/>
              </a:solidFill>
            </a:endParaRPr>
          </a:p>
          <a:p>
            <a:pPr marL="571500" marR="0" lvl="1" indent="-196850" algn="l" rtl="0">
              <a:spcBef>
                <a:spcPts val="0"/>
              </a:spcBef>
              <a:spcAft>
                <a:spcPts val="0"/>
              </a:spcAft>
              <a:buClr>
                <a:schemeClr val="dk1"/>
              </a:buClr>
              <a:buSzPts val="1300"/>
              <a:buChar char="○"/>
            </a:pPr>
            <a:r>
              <a:rPr lang="en" sz="1300">
                <a:solidFill>
                  <a:schemeClr val="dk1"/>
                </a:solidFill>
              </a:rPr>
              <a:t>IEPs and related documents appear automatically when </a:t>
            </a:r>
            <a:r>
              <a:rPr lang="en" sz="1300" b="1">
                <a:solidFill>
                  <a:schemeClr val="dk1"/>
                </a:solidFill>
              </a:rPr>
              <a:t>finalized</a:t>
            </a:r>
            <a:endParaRPr sz="1300" b="1">
              <a:solidFill>
                <a:schemeClr val="dk1"/>
              </a:solidFill>
            </a:endParaRPr>
          </a:p>
          <a:p>
            <a:pPr marL="571500" marR="0" lvl="1" indent="-209550" algn="l" rtl="0">
              <a:spcBef>
                <a:spcPts val="600"/>
              </a:spcBef>
              <a:spcAft>
                <a:spcPts val="0"/>
              </a:spcAft>
              <a:buClr>
                <a:schemeClr val="dk1"/>
              </a:buClr>
              <a:buSzPts val="1500"/>
              <a:buChar char="○"/>
            </a:pPr>
            <a:r>
              <a:rPr lang="en" sz="1300" b="1">
                <a:solidFill>
                  <a:schemeClr val="dk1"/>
                </a:solidFill>
              </a:rPr>
              <a:t>Draft </a:t>
            </a:r>
            <a:r>
              <a:rPr lang="en" sz="1300">
                <a:solidFill>
                  <a:schemeClr val="dk1"/>
                </a:solidFill>
              </a:rPr>
              <a:t>IEP, FBA, or BIP documents appear only if  </a:t>
            </a:r>
            <a:r>
              <a:rPr lang="en" sz="1300" b="1" i="1">
                <a:solidFill>
                  <a:srgbClr val="263F8C"/>
                </a:solidFill>
              </a:rPr>
              <a:t>Push to Portal </a:t>
            </a:r>
            <a:r>
              <a:rPr lang="en" sz="1300">
                <a:solidFill>
                  <a:schemeClr val="dk1"/>
                </a:solidFill>
              </a:rPr>
              <a:t>button is selected</a:t>
            </a:r>
            <a:r>
              <a:rPr lang="en" sz="1500">
                <a:solidFill>
                  <a:schemeClr val="dk1"/>
                </a:solidFill>
              </a:rPr>
              <a:t> </a:t>
            </a:r>
            <a:endParaRPr sz="1500">
              <a:solidFill>
                <a:schemeClr val="dk1"/>
              </a:solidFill>
            </a:endParaRPr>
          </a:p>
        </p:txBody>
      </p:sp>
      <p:pic>
        <p:nvPicPr>
          <p:cNvPr id="205" name="Google Shape;205;p27" descr="ACHIEVE Family Portal Recent Documents"/>
          <p:cNvPicPr preferRelativeResize="0"/>
          <p:nvPr/>
        </p:nvPicPr>
        <p:blipFill rotWithShape="1">
          <a:blip r:embed="rId3">
            <a:alphaModFix/>
          </a:blip>
          <a:srcRect l="1548" r="2269"/>
          <a:stretch/>
        </p:blipFill>
        <p:spPr>
          <a:xfrm>
            <a:off x="2809600" y="1167600"/>
            <a:ext cx="6022701" cy="3547101"/>
          </a:xfrm>
          <a:prstGeom prst="rect">
            <a:avLst/>
          </a:prstGeom>
          <a:noFill/>
          <a:ln w="9525" cap="flat" cmpd="sng">
            <a:solidFill>
              <a:srgbClr val="001C88"/>
            </a:solidFill>
            <a:prstDash val="solid"/>
            <a:round/>
            <a:headEnd type="none" w="sm" len="sm"/>
            <a:tailEnd type="none" w="sm" len="sm"/>
          </a:ln>
        </p:spPr>
      </p:pic>
      <p:sp>
        <p:nvSpPr>
          <p:cNvPr id="203" name="Google Shape;20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Recent Documents</a:t>
            </a:r>
            <a:endParaRPr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28"/>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ACHIEVE Calendar</a:t>
            </a:r>
            <a:endParaRPr sz="1500"/>
          </a:p>
          <a:p>
            <a:pPr marL="571500" marR="0" lvl="1" indent="-196850" algn="l" rtl="0">
              <a:spcBef>
                <a:spcPts val="0"/>
              </a:spcBef>
              <a:spcAft>
                <a:spcPts val="0"/>
              </a:spcAft>
              <a:buSzPts val="1300"/>
              <a:buChar char="○"/>
            </a:pPr>
            <a:r>
              <a:rPr lang="en" sz="1300"/>
              <a:t>Displays scheduled meetings and deadlines</a:t>
            </a:r>
            <a:endParaRPr sz="1200" i="1"/>
          </a:p>
        </p:txBody>
      </p:sp>
      <p:pic>
        <p:nvPicPr>
          <p:cNvPr id="212" name="Google Shape;212;p28" descr="ACHIEVE Family Portal Calendar"/>
          <p:cNvPicPr preferRelativeResize="0"/>
          <p:nvPr/>
        </p:nvPicPr>
        <p:blipFill>
          <a:blip r:embed="rId3">
            <a:alphaModFix/>
          </a:blip>
          <a:stretch>
            <a:fillRect/>
          </a:stretch>
        </p:blipFill>
        <p:spPr>
          <a:xfrm>
            <a:off x="2814810" y="1127625"/>
            <a:ext cx="5549692" cy="3698699"/>
          </a:xfrm>
          <a:prstGeom prst="rect">
            <a:avLst/>
          </a:prstGeom>
          <a:noFill/>
          <a:ln w="9525" cap="flat" cmpd="sng">
            <a:solidFill>
              <a:srgbClr val="001C88"/>
            </a:solidFill>
            <a:prstDash val="solid"/>
            <a:round/>
            <a:headEnd type="none" w="sm" len="sm"/>
            <a:tailEnd type="none" w="sm" len="sm"/>
          </a:ln>
        </p:spPr>
      </p:pic>
      <p:sp>
        <p:nvSpPr>
          <p:cNvPr id="210" name="Google Shape;21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Calendar</a:t>
            </a:r>
            <a:r>
              <a:rPr lang="en">
                <a:solidFill>
                  <a:schemeClr val="lt1"/>
                </a:solidFill>
              </a:rPr>
              <a:t>2</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29"/>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My Family</a:t>
            </a:r>
            <a:endParaRPr sz="1500">
              <a:solidFill>
                <a:schemeClr val="dk1"/>
              </a:solidFill>
            </a:endParaRPr>
          </a:p>
          <a:p>
            <a:pPr marL="571500" marR="0" lvl="1" indent="-209550" algn="l" rtl="0">
              <a:spcBef>
                <a:spcPts val="0"/>
              </a:spcBef>
              <a:spcAft>
                <a:spcPts val="0"/>
              </a:spcAft>
              <a:buClr>
                <a:schemeClr val="dk1"/>
              </a:buClr>
              <a:buSzPts val="1500"/>
              <a:buChar char="○"/>
            </a:pPr>
            <a:r>
              <a:rPr lang="en" sz="1300">
                <a:solidFill>
                  <a:schemeClr val="dk1"/>
                </a:solidFill>
              </a:rPr>
              <a:t>IDEA Parents with more than one child receiving Early ACCESS or Special Education services may connect each learner to their ACHIEVE Family Portal account</a:t>
            </a:r>
            <a:endParaRPr sz="1500">
              <a:solidFill>
                <a:schemeClr val="dk1"/>
              </a:solidFill>
            </a:endParaRPr>
          </a:p>
        </p:txBody>
      </p:sp>
      <p:pic>
        <p:nvPicPr>
          <p:cNvPr id="219" name="Google Shape;219;p29" descr="ACHIEVE Family Portal My Family"/>
          <p:cNvPicPr preferRelativeResize="0"/>
          <p:nvPr/>
        </p:nvPicPr>
        <p:blipFill>
          <a:blip r:embed="rId3">
            <a:alphaModFix/>
          </a:blip>
          <a:stretch>
            <a:fillRect/>
          </a:stretch>
        </p:blipFill>
        <p:spPr>
          <a:xfrm>
            <a:off x="2824100" y="1127625"/>
            <a:ext cx="5889625" cy="2609099"/>
          </a:xfrm>
          <a:prstGeom prst="rect">
            <a:avLst/>
          </a:prstGeom>
          <a:noFill/>
          <a:ln w="9525" cap="flat" cmpd="sng">
            <a:solidFill>
              <a:srgbClr val="263F8C"/>
            </a:solidFill>
            <a:prstDash val="solid"/>
            <a:round/>
            <a:headEnd type="none" w="sm" len="sm"/>
            <a:tailEnd type="none" w="sm" len="sm"/>
          </a:ln>
        </p:spPr>
      </p:pic>
      <p:sp>
        <p:nvSpPr>
          <p:cNvPr id="217" name="Google Shape;21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Family</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6" name="Google Shape;226;p30" descr="ACHIEVE Family Portal Learner Dashboard"/>
          <p:cNvPicPr preferRelativeResize="0"/>
          <p:nvPr/>
        </p:nvPicPr>
        <p:blipFill>
          <a:blip r:embed="rId3">
            <a:alphaModFix/>
          </a:blip>
          <a:stretch>
            <a:fillRect/>
          </a:stretch>
        </p:blipFill>
        <p:spPr>
          <a:xfrm>
            <a:off x="2821937" y="1148875"/>
            <a:ext cx="5862061" cy="3656199"/>
          </a:xfrm>
          <a:prstGeom prst="rect">
            <a:avLst/>
          </a:prstGeom>
          <a:noFill/>
          <a:ln w="9525" cap="flat" cmpd="sng">
            <a:solidFill>
              <a:srgbClr val="001C88"/>
            </a:solidFill>
            <a:prstDash val="solid"/>
            <a:round/>
            <a:headEnd type="none" w="sm" len="sm"/>
            <a:tailEnd type="none" w="sm" len="sm"/>
          </a:ln>
        </p:spPr>
      </p:pic>
      <p:sp>
        <p:nvSpPr>
          <p:cNvPr id="225" name="Google Shape;225;p30"/>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0" lvl="0" indent="-203200" algn="l" rtl="0">
              <a:spcBef>
                <a:spcPts val="300"/>
              </a:spcBef>
              <a:spcAft>
                <a:spcPts val="0"/>
              </a:spcAft>
              <a:buClr>
                <a:schemeClr val="dk1"/>
              </a:buClr>
              <a:buSzPts val="1400"/>
              <a:buChar char="●"/>
            </a:pPr>
            <a:r>
              <a:rPr lang="en" sz="1400" b="1">
                <a:solidFill>
                  <a:schemeClr val="dk1"/>
                </a:solidFill>
              </a:rPr>
              <a:t>Data History</a:t>
            </a:r>
            <a:endParaRPr sz="1400" b="1">
              <a:solidFill>
                <a:schemeClr val="dk1"/>
              </a:solidFill>
            </a:endParaRPr>
          </a:p>
          <a:p>
            <a:pPr marL="342900" marR="0" lvl="0" indent="-203200" algn="l" rtl="0">
              <a:spcBef>
                <a:spcPts val="300"/>
              </a:spcBef>
              <a:spcAft>
                <a:spcPts val="0"/>
              </a:spcAft>
              <a:buClr>
                <a:schemeClr val="dk1"/>
              </a:buClr>
              <a:buSzPts val="1400"/>
              <a:buChar char="●"/>
            </a:pPr>
            <a:r>
              <a:rPr lang="en" sz="1400" b="1">
                <a:solidFill>
                  <a:schemeClr val="dk1"/>
                </a:solidFill>
              </a:rPr>
              <a:t>Learner Dashboard</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Documentation</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IEP</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Postsecondary Summary </a:t>
            </a:r>
            <a:r>
              <a:rPr lang="en" sz="1400">
                <a:solidFill>
                  <a:schemeClr val="dk1"/>
                </a:solidFill>
              </a:rPr>
              <a:t>(when applicable)</a:t>
            </a:r>
            <a:endParaRPr sz="1400">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IEP Facilitator Info</a:t>
            </a:r>
            <a:endParaRPr sz="1400" b="1">
              <a:solidFill>
                <a:schemeClr val="dk1"/>
              </a:solidFill>
            </a:endParaRPr>
          </a:p>
          <a:p>
            <a:pPr marL="342900" marR="42508" lvl="0" indent="-203200" algn="l" rtl="0">
              <a:spcBef>
                <a:spcPts val="300"/>
              </a:spcBef>
              <a:spcAft>
                <a:spcPts val="0"/>
              </a:spcAft>
              <a:buClr>
                <a:schemeClr val="dk1"/>
              </a:buClr>
              <a:buSzPts val="1400"/>
              <a:buChar char="●"/>
            </a:pPr>
            <a:r>
              <a:rPr lang="en" sz="1400" b="1">
                <a:solidFill>
                  <a:schemeClr val="dk1"/>
                </a:solidFill>
              </a:rPr>
              <a:t>Recent &amp; Upcoming Meetings</a:t>
            </a:r>
            <a:endParaRPr sz="1400" b="1">
              <a:solidFill>
                <a:schemeClr val="dk1"/>
              </a:solidFill>
            </a:endParaRPr>
          </a:p>
        </p:txBody>
      </p:sp>
      <p:sp>
        <p:nvSpPr>
          <p:cNvPr id="224" name="Google Shape;2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Special Education (3-21) </a:t>
            </a:r>
            <a:r>
              <a:rPr lang="en">
                <a:solidFill>
                  <a:srgbClr val="263F8C"/>
                </a:solidFill>
              </a:rPr>
              <a:t>Learner Dashboard</a:t>
            </a:r>
            <a:endParaRPr>
              <a:solidFill>
                <a:srgbClr val="263F8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3" name="Google Shape;233;p31" descr="ACHIEVE Family Portal Documentation Stepper"/>
          <p:cNvPicPr preferRelativeResize="0"/>
          <p:nvPr/>
        </p:nvPicPr>
        <p:blipFill>
          <a:blip r:embed="rId3">
            <a:alphaModFix/>
          </a:blip>
          <a:stretch>
            <a:fillRect/>
          </a:stretch>
        </p:blipFill>
        <p:spPr>
          <a:xfrm>
            <a:off x="2828200" y="1127625"/>
            <a:ext cx="5490513" cy="3698699"/>
          </a:xfrm>
          <a:prstGeom prst="rect">
            <a:avLst/>
          </a:prstGeom>
          <a:noFill/>
          <a:ln w="9525" cap="flat" cmpd="sng">
            <a:solidFill>
              <a:srgbClr val="263F8C"/>
            </a:solidFill>
            <a:prstDash val="solid"/>
            <a:round/>
            <a:headEnd type="none" w="sm" len="sm"/>
            <a:tailEnd type="none" w="sm" len="sm"/>
          </a:ln>
        </p:spPr>
      </p:pic>
      <p:sp>
        <p:nvSpPr>
          <p:cNvPr id="232" name="Google Shape;232;p31"/>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dk1"/>
              </a:buClr>
              <a:buSzPts val="1500"/>
              <a:buChar char="●"/>
            </a:pPr>
            <a:r>
              <a:rPr lang="en" sz="1500" b="1"/>
              <a:t>Documentation Stepper</a:t>
            </a:r>
            <a:endParaRPr sz="1500" b="1"/>
          </a:p>
          <a:p>
            <a:pPr marL="571500" marR="104775" lvl="1" indent="-196850" algn="l" rtl="0">
              <a:spcBef>
                <a:spcPts val="300"/>
              </a:spcBef>
              <a:spcAft>
                <a:spcPts val="0"/>
              </a:spcAft>
              <a:buClr>
                <a:schemeClr val="dk1"/>
              </a:buClr>
              <a:buSzPts val="1300"/>
              <a:buChar char="○"/>
            </a:pPr>
            <a:r>
              <a:rPr lang="en" sz="1300"/>
              <a:t>Procedural Safeguards</a:t>
            </a:r>
            <a:endParaRPr sz="1300"/>
          </a:p>
          <a:p>
            <a:pPr marL="571500" marR="104775" lvl="1" indent="-196850" algn="l" rtl="0">
              <a:spcBef>
                <a:spcPts val="300"/>
              </a:spcBef>
              <a:spcAft>
                <a:spcPts val="0"/>
              </a:spcAft>
              <a:buClr>
                <a:schemeClr val="dk1"/>
              </a:buClr>
              <a:buSzPts val="1300"/>
              <a:buChar char="○"/>
            </a:pPr>
            <a:r>
              <a:rPr lang="en" sz="1300"/>
              <a:t>Family Consents</a:t>
            </a:r>
            <a:endParaRPr sz="1300"/>
          </a:p>
          <a:p>
            <a:pPr marL="571500" marR="104775" lvl="1" indent="-196850" algn="l" rtl="0">
              <a:spcBef>
                <a:spcPts val="300"/>
              </a:spcBef>
              <a:spcAft>
                <a:spcPts val="0"/>
              </a:spcAft>
              <a:buClr>
                <a:schemeClr val="dk1"/>
              </a:buClr>
              <a:buSzPts val="1300"/>
              <a:buChar char="○"/>
            </a:pPr>
            <a:r>
              <a:rPr lang="en" sz="1300" b="1">
                <a:solidFill>
                  <a:srgbClr val="263F8C"/>
                </a:solidFill>
              </a:rPr>
              <a:t>Finalized IEP documents</a:t>
            </a:r>
            <a:r>
              <a:rPr lang="en" sz="1300">
                <a:solidFill>
                  <a:srgbClr val="263F8C"/>
                </a:solidFill>
              </a:rPr>
              <a:t> </a:t>
            </a:r>
            <a:r>
              <a:rPr lang="en" sz="1300"/>
              <a:t>and archived records</a:t>
            </a:r>
            <a:endParaRPr sz="1300"/>
          </a:p>
          <a:p>
            <a:pPr marL="114300" marR="104775" lvl="0" indent="0" algn="l" rtl="0">
              <a:spcBef>
                <a:spcPts val="300"/>
              </a:spcBef>
              <a:spcAft>
                <a:spcPts val="0"/>
              </a:spcAft>
              <a:buNone/>
            </a:pPr>
            <a:r>
              <a:rPr lang="en" sz="1300" i="1"/>
              <a:t>Draft documents are not stored in ACHIEVE or the ACHIEVE Family Portal.</a:t>
            </a:r>
            <a:endParaRPr sz="1300" i="1"/>
          </a:p>
        </p:txBody>
      </p:sp>
      <p:sp>
        <p:nvSpPr>
          <p:cNvPr id="231" name="Google Shape;23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Documentation</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descr="Table including previously entered progress monitoring data, including a row for each date and value"/>
          <p:cNvPicPr preferRelativeResize="0"/>
          <p:nvPr/>
        </p:nvPicPr>
        <p:blipFill rotWithShape="1">
          <a:blip r:embed="rId3">
            <a:alphaModFix/>
          </a:blip>
          <a:srcRect b="139"/>
          <a:stretch/>
        </p:blipFill>
        <p:spPr>
          <a:xfrm>
            <a:off x="2821550" y="1127624"/>
            <a:ext cx="2203424" cy="2327425"/>
          </a:xfrm>
          <a:prstGeom prst="rect">
            <a:avLst/>
          </a:prstGeom>
          <a:noFill/>
          <a:ln w="9525" cap="flat" cmpd="sng">
            <a:solidFill>
              <a:srgbClr val="263F8B"/>
            </a:solidFill>
            <a:prstDash val="solid"/>
            <a:round/>
            <a:headEnd type="none" w="sm" len="sm"/>
            <a:tailEnd type="none" w="sm" len="sm"/>
          </a:ln>
        </p:spPr>
      </p:pic>
      <p:pic>
        <p:nvPicPr>
          <p:cNvPr id="241" name="Google Shape;241;p32" descr="Graph displaying previously entered progress monitoring data on a line graph"/>
          <p:cNvPicPr preferRelativeResize="0"/>
          <p:nvPr/>
        </p:nvPicPr>
        <p:blipFill rotWithShape="1">
          <a:blip r:embed="rId4">
            <a:alphaModFix/>
          </a:blip>
          <a:srcRect l="4879" t="6141" b="938"/>
          <a:stretch/>
        </p:blipFill>
        <p:spPr>
          <a:xfrm>
            <a:off x="4674200" y="2363525"/>
            <a:ext cx="4158100" cy="2462800"/>
          </a:xfrm>
          <a:prstGeom prst="rect">
            <a:avLst/>
          </a:prstGeom>
          <a:noFill/>
          <a:ln w="9525" cap="flat" cmpd="sng">
            <a:solidFill>
              <a:srgbClr val="263F8B"/>
            </a:solidFill>
            <a:prstDash val="solid"/>
            <a:round/>
            <a:headEnd type="none" w="sm" len="sm"/>
            <a:tailEnd type="none" w="sm" len="sm"/>
          </a:ln>
        </p:spPr>
      </p:pic>
      <p:sp>
        <p:nvSpPr>
          <p:cNvPr id="240" name="Google Shape;240;p32"/>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Data History</a:t>
            </a:r>
            <a:endParaRPr sz="1500" b="1"/>
          </a:p>
          <a:p>
            <a:pPr marL="571500" marR="0" lvl="1" indent="-209550" algn="l" rtl="0">
              <a:spcBef>
                <a:spcPts val="0"/>
              </a:spcBef>
              <a:spcAft>
                <a:spcPts val="0"/>
              </a:spcAft>
              <a:buSzPts val="1500"/>
              <a:buChar char="○"/>
            </a:pPr>
            <a:r>
              <a:rPr lang="en" sz="1300"/>
              <a:t>Provides </a:t>
            </a:r>
            <a:r>
              <a:rPr lang="en" sz="1300">
                <a:solidFill>
                  <a:schemeClr val="dk1"/>
                </a:solidFill>
              </a:rPr>
              <a:t>real-time  access to </a:t>
            </a:r>
            <a:r>
              <a:rPr lang="en" sz="1300" b="1">
                <a:solidFill>
                  <a:srgbClr val="263F8C"/>
                </a:solidFill>
              </a:rPr>
              <a:t>progress monitoring data</a:t>
            </a:r>
            <a:r>
              <a:rPr lang="en" sz="1300">
                <a:solidFill>
                  <a:schemeClr val="dk1"/>
                </a:solidFill>
              </a:rPr>
              <a:t> entered in ACHIEVE</a:t>
            </a:r>
            <a:endParaRPr sz="1300" b="1"/>
          </a:p>
        </p:txBody>
      </p:sp>
      <p:sp>
        <p:nvSpPr>
          <p:cNvPr id="239" name="Google Shape;23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Data History </a:t>
            </a:r>
            <a:r>
              <a:rPr lang="en">
                <a:solidFill>
                  <a:schemeClr val="lt1"/>
                </a:solidFill>
              </a:rPr>
              <a:t>5</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8" name="Google Shape;248;p33" descr="ACHIEVE Family Portal Consents to Review and Sign"/>
          <p:cNvPicPr preferRelativeResize="0"/>
          <p:nvPr/>
        </p:nvPicPr>
        <p:blipFill>
          <a:blip r:embed="rId3">
            <a:alphaModFix/>
          </a:blip>
          <a:stretch>
            <a:fillRect/>
          </a:stretch>
        </p:blipFill>
        <p:spPr>
          <a:xfrm>
            <a:off x="2834975" y="1127625"/>
            <a:ext cx="5997325" cy="1758431"/>
          </a:xfrm>
          <a:prstGeom prst="rect">
            <a:avLst/>
          </a:prstGeom>
          <a:noFill/>
          <a:ln w="9525" cap="flat" cmpd="sng">
            <a:solidFill>
              <a:srgbClr val="263F8C"/>
            </a:solidFill>
            <a:prstDash val="solid"/>
            <a:round/>
            <a:headEnd type="none" w="sm" len="sm"/>
            <a:tailEnd type="none" w="sm" len="sm"/>
          </a:ln>
        </p:spPr>
      </p:pic>
      <p:pic>
        <p:nvPicPr>
          <p:cNvPr id="249" name="Google Shape;249;p33" descr="ACHIEVE Family Portal Consent to sign electronically"/>
          <p:cNvPicPr preferRelativeResize="0"/>
          <p:nvPr/>
        </p:nvPicPr>
        <p:blipFill>
          <a:blip r:embed="rId4">
            <a:alphaModFix/>
          </a:blip>
          <a:stretch>
            <a:fillRect/>
          </a:stretch>
        </p:blipFill>
        <p:spPr>
          <a:xfrm>
            <a:off x="2834975" y="2926378"/>
            <a:ext cx="5997325" cy="1899947"/>
          </a:xfrm>
          <a:prstGeom prst="rect">
            <a:avLst/>
          </a:prstGeom>
          <a:noFill/>
          <a:ln w="9525" cap="flat" cmpd="sng">
            <a:solidFill>
              <a:srgbClr val="263F8C"/>
            </a:solidFill>
            <a:prstDash val="solid"/>
            <a:round/>
            <a:headEnd type="none" w="sm" len="sm"/>
            <a:tailEnd type="none" w="sm" len="sm"/>
          </a:ln>
        </p:spPr>
      </p:pic>
      <p:sp>
        <p:nvSpPr>
          <p:cNvPr id="247" name="Google Shape;247;p33"/>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My Dashboard:</a:t>
            </a:r>
            <a:r>
              <a:rPr lang="en" sz="1600">
                <a:solidFill>
                  <a:srgbClr val="F0B323"/>
                </a:solidFill>
              </a:rPr>
              <a:t> </a:t>
            </a:r>
            <a:endParaRPr sz="1600">
              <a:solidFill>
                <a:srgbClr val="F0B323"/>
              </a:solidFill>
            </a:endParaRPr>
          </a:p>
          <a:p>
            <a:pPr marL="342900" marR="0" lvl="0" indent="-209550" algn="l" rtl="0">
              <a:spcBef>
                <a:spcPts val="600"/>
              </a:spcBef>
              <a:spcAft>
                <a:spcPts val="0"/>
              </a:spcAft>
              <a:buClr>
                <a:schemeClr val="lt1"/>
              </a:buClr>
              <a:buSzPts val="1500"/>
              <a:buChar char="●"/>
            </a:pPr>
            <a:r>
              <a:rPr lang="en" sz="1500" b="1">
                <a:solidFill>
                  <a:schemeClr val="lt1"/>
                </a:solidFill>
              </a:rPr>
              <a:t>Consents to Review and Sign</a:t>
            </a:r>
            <a:endParaRPr sz="1500" b="1">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Download/Print PDF Consent Forms</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Electronically Sign Consent Forms</a:t>
            </a:r>
            <a:endParaRPr sz="1300" b="1">
              <a:solidFill>
                <a:schemeClr val="lt1"/>
              </a:solidFill>
            </a:endParaRPr>
          </a:p>
        </p:txBody>
      </p:sp>
      <p:sp>
        <p:nvSpPr>
          <p:cNvPr id="246" name="Google Shape;24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Consents to Review and Sign</a:t>
            </a:r>
            <a:r>
              <a:rPr lang="en">
                <a:solidFill>
                  <a:schemeClr val="lt1"/>
                </a:solidFill>
              </a:rPr>
              <a:t>6</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5" name="Google Shape;255;p34" descr="ACHIEVE Family Portal Learner Management page displaying Invite Learner to Portal button"/>
          <p:cNvPicPr preferRelativeResize="0"/>
          <p:nvPr/>
        </p:nvPicPr>
        <p:blipFill>
          <a:blip r:embed="rId3">
            <a:alphaModFix/>
          </a:blip>
          <a:stretch>
            <a:fillRect/>
          </a:stretch>
        </p:blipFill>
        <p:spPr>
          <a:xfrm>
            <a:off x="2846950" y="1127625"/>
            <a:ext cx="5930195" cy="3698700"/>
          </a:xfrm>
          <a:prstGeom prst="rect">
            <a:avLst/>
          </a:prstGeom>
          <a:noFill/>
          <a:ln w="9525" cap="flat" cmpd="sng">
            <a:solidFill>
              <a:srgbClr val="263F8C"/>
            </a:solidFill>
            <a:prstDash val="solid"/>
            <a:round/>
            <a:headEnd type="none" w="sm" len="sm"/>
            <a:tailEnd type="none" w="sm" len="sm"/>
          </a:ln>
        </p:spPr>
      </p:pic>
      <p:sp>
        <p:nvSpPr>
          <p:cNvPr id="256" name="Google Shape;256;p34"/>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Learner Management:</a:t>
            </a:r>
            <a:r>
              <a:rPr lang="en" sz="1600">
                <a:solidFill>
                  <a:srgbClr val="9B2242"/>
                </a:solidFill>
              </a:rPr>
              <a:t> </a:t>
            </a:r>
            <a:endParaRPr sz="1600">
              <a:solidFill>
                <a:srgbClr val="9B2242"/>
              </a:solidFill>
            </a:endParaRPr>
          </a:p>
          <a:p>
            <a:pPr marL="342900" lvl="0" indent="-209550" algn="l" rtl="0">
              <a:spcBef>
                <a:spcPts val="600"/>
              </a:spcBef>
              <a:spcAft>
                <a:spcPts val="0"/>
              </a:spcAft>
              <a:buClr>
                <a:schemeClr val="lt1"/>
              </a:buClr>
              <a:buSzPts val="1500"/>
              <a:buChar char="●"/>
            </a:pPr>
            <a:r>
              <a:rPr lang="en" sz="1500" b="1">
                <a:solidFill>
                  <a:schemeClr val="lt1"/>
                </a:solidFill>
              </a:rPr>
              <a:t>Learner Dashboard </a:t>
            </a:r>
            <a:endParaRPr sz="1500">
              <a:solidFill>
                <a:schemeClr val="lt1"/>
              </a:solidFill>
            </a:endParaRPr>
          </a:p>
          <a:p>
            <a:pPr marL="571500" lvl="1" indent="-196850" algn="l" rtl="0">
              <a:spcBef>
                <a:spcPts val="300"/>
              </a:spcBef>
              <a:spcAft>
                <a:spcPts val="300"/>
              </a:spcAft>
              <a:buClr>
                <a:schemeClr val="lt1"/>
              </a:buClr>
              <a:buSzPts val="1300"/>
              <a:buChar char="○"/>
            </a:pPr>
            <a:r>
              <a:rPr lang="en" sz="1300" b="1">
                <a:solidFill>
                  <a:schemeClr val="lt1"/>
                </a:solidFill>
              </a:rPr>
              <a:t>I</a:t>
            </a:r>
            <a:r>
              <a:rPr lang="en" sz="1300">
                <a:solidFill>
                  <a:schemeClr val="lt1"/>
                </a:solidFill>
              </a:rPr>
              <a:t>DEA Parents can </a:t>
            </a:r>
            <a:r>
              <a:rPr lang="en" sz="1300" b="1" i="1">
                <a:solidFill>
                  <a:srgbClr val="F0B323"/>
                </a:solidFill>
              </a:rPr>
              <a:t>Invite Learner to Portal</a:t>
            </a:r>
            <a:r>
              <a:rPr lang="en" sz="1300" b="1">
                <a:solidFill>
                  <a:srgbClr val="F0B323"/>
                </a:solidFill>
              </a:rPr>
              <a:t> </a:t>
            </a:r>
            <a:r>
              <a:rPr lang="en" sz="1300">
                <a:solidFill>
                  <a:schemeClr val="lt1"/>
                </a:solidFill>
              </a:rPr>
              <a:t>to allow their child to create an account with view-only access prior to reaching the age of majority or date of rights transfer</a:t>
            </a:r>
            <a:endParaRPr sz="1300" b="1">
              <a:solidFill>
                <a:schemeClr val="lt1"/>
              </a:solidFill>
            </a:endParaRPr>
          </a:p>
        </p:txBody>
      </p:sp>
      <p:sp>
        <p:nvSpPr>
          <p:cNvPr id="254" name="Google Shape;25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Learner Dashboard Tasks</a:t>
            </a:r>
            <a:endParaRPr>
              <a:solidFill>
                <a:schemeClr val="lt1"/>
              </a:solidFill>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7" descr="Shannon Grundmeier"/>
          <p:cNvGrpSpPr/>
          <p:nvPr/>
        </p:nvGrpSpPr>
        <p:grpSpPr>
          <a:xfrm>
            <a:off x="5475123" y="1040183"/>
            <a:ext cx="2211273" cy="2211266"/>
            <a:chOff x="6077707" y="1644751"/>
            <a:chExt cx="1854006" cy="1854000"/>
          </a:xfrm>
        </p:grpSpPr>
        <p:sp>
          <p:nvSpPr>
            <p:cNvPr id="107" name="Google Shape;107;p17"/>
            <p:cNvSpPr/>
            <p:nvPr/>
          </p:nvSpPr>
          <p:spPr>
            <a:xfrm>
              <a:off x="6077707" y="1644751"/>
              <a:ext cx="1854000" cy="1854000"/>
            </a:xfrm>
            <a:prstGeom prst="ellipse">
              <a:avLst/>
            </a:prstGeom>
            <a:solidFill>
              <a:srgbClr val="263F8C"/>
            </a:solidFill>
            <a:ln w="28575" cap="flat" cmpd="sng">
              <a:solidFill>
                <a:srgbClr val="F0B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p:nvPr/>
          </p:nvSpPr>
          <p:spPr>
            <a:xfrm>
              <a:off x="6077712"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Shannon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Grundmeier</a:t>
              </a:r>
              <a:endParaRPr sz="2000" b="1">
                <a:solidFill>
                  <a:srgbClr val="FFFFFF"/>
                </a:solidFill>
                <a:latin typeface="Proxima Nova"/>
                <a:ea typeface="Proxima Nova"/>
                <a:cs typeface="Proxima Nova"/>
                <a:sym typeface="Proxima Nova"/>
              </a:endParaRPr>
            </a:p>
          </p:txBody>
        </p:sp>
      </p:grpSp>
      <p:grpSp>
        <p:nvGrpSpPr>
          <p:cNvPr id="109" name="Google Shape;109;p17" descr="Nancy Hunt"/>
          <p:cNvGrpSpPr/>
          <p:nvPr/>
        </p:nvGrpSpPr>
        <p:grpSpPr>
          <a:xfrm>
            <a:off x="3580366" y="1040183"/>
            <a:ext cx="2211276" cy="2211266"/>
            <a:chOff x="4455905" y="1644751"/>
            <a:chExt cx="1854008" cy="1854000"/>
          </a:xfrm>
        </p:grpSpPr>
        <p:sp>
          <p:nvSpPr>
            <p:cNvPr id="110" name="Google Shape;110;p17"/>
            <p:cNvSpPr/>
            <p:nvPr/>
          </p:nvSpPr>
          <p:spPr>
            <a:xfrm>
              <a:off x="4455905" y="1644751"/>
              <a:ext cx="1854000" cy="1854000"/>
            </a:xfrm>
            <a:prstGeom prst="ellipse">
              <a:avLst/>
            </a:prstGeom>
            <a:solidFill>
              <a:srgbClr val="9B2242"/>
            </a:solidFill>
            <a:ln w="28575" cap="flat" cmpd="sng">
              <a:solidFill>
                <a:srgbClr val="F0B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11" name="Google Shape;111;p17"/>
            <p:cNvSpPr txBox="1"/>
            <p:nvPr/>
          </p:nvSpPr>
          <p:spPr>
            <a:xfrm>
              <a:off x="4455913"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Nancy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Hunt</a:t>
              </a:r>
              <a:endParaRPr sz="2000" b="1">
                <a:solidFill>
                  <a:srgbClr val="FFFFFF"/>
                </a:solidFill>
                <a:latin typeface="Proxima Nova"/>
                <a:ea typeface="Proxima Nova"/>
                <a:cs typeface="Proxima Nova"/>
                <a:sym typeface="Proxima Nova"/>
              </a:endParaRPr>
            </a:p>
          </p:txBody>
        </p:sp>
      </p:grpSp>
      <p:grpSp>
        <p:nvGrpSpPr>
          <p:cNvPr id="112" name="Google Shape;112;p17" descr="Lisa Lohman"/>
          <p:cNvGrpSpPr/>
          <p:nvPr/>
        </p:nvGrpSpPr>
        <p:grpSpPr>
          <a:xfrm>
            <a:off x="1646043" y="1040196"/>
            <a:ext cx="2211278" cy="2211266"/>
            <a:chOff x="2834102" y="1644762"/>
            <a:chExt cx="1854010" cy="1854000"/>
          </a:xfrm>
        </p:grpSpPr>
        <p:sp>
          <p:nvSpPr>
            <p:cNvPr id="113" name="Google Shape;113;p17"/>
            <p:cNvSpPr/>
            <p:nvPr/>
          </p:nvSpPr>
          <p:spPr>
            <a:xfrm>
              <a:off x="2834102" y="1644762"/>
              <a:ext cx="1854000" cy="1854000"/>
            </a:xfrm>
            <a:prstGeom prst="ellipse">
              <a:avLst/>
            </a:prstGeom>
            <a:solidFill>
              <a:srgbClr val="A8BADB"/>
            </a:solidFill>
            <a:ln w="28575" cap="flat" cmpd="sng">
              <a:solidFill>
                <a:srgbClr val="F0B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2834112"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Lisa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Lohman</a:t>
              </a:r>
              <a:endParaRPr sz="2000" b="1">
                <a:solidFill>
                  <a:srgbClr val="FFFFFF"/>
                </a:solidFill>
                <a:latin typeface="Proxima Nova"/>
                <a:ea typeface="Proxima Nova"/>
                <a:cs typeface="Proxima Nova"/>
                <a:sym typeface="Proxima Nova"/>
              </a:endParaRPr>
            </a:p>
          </p:txBody>
        </p:sp>
      </p:grpSp>
      <p:sp>
        <p:nvSpPr>
          <p:cNvPr id="115" name="Google Shape;115;p17" descr="ACHIEVE Family Portal Team"/>
          <p:cNvSpPr txBox="1">
            <a:spLocks noGrp="1"/>
          </p:cNvSpPr>
          <p:nvPr>
            <p:ph type="title" idx="4294967295"/>
          </p:nvPr>
        </p:nvSpPr>
        <p:spPr>
          <a:xfrm>
            <a:off x="311700" y="4356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263F8C"/>
                </a:solidFill>
              </a:rPr>
              <a:t>ACHIEVE Family Portal Team</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3" name="Google Shape;263;p35" descr="ACHIEVE Family Portal Documents section"/>
          <p:cNvPicPr preferRelativeResize="0"/>
          <p:nvPr/>
        </p:nvPicPr>
        <p:blipFill rotWithShape="1">
          <a:blip r:embed="rId3">
            <a:alphaModFix/>
          </a:blip>
          <a:srcRect b="51637"/>
          <a:stretch/>
        </p:blipFill>
        <p:spPr>
          <a:xfrm>
            <a:off x="2862550" y="1150275"/>
            <a:ext cx="5675123" cy="1779568"/>
          </a:xfrm>
          <a:prstGeom prst="rect">
            <a:avLst/>
          </a:prstGeom>
          <a:noFill/>
          <a:ln w="9525" cap="flat" cmpd="sng">
            <a:solidFill>
              <a:srgbClr val="263F8C"/>
            </a:solidFill>
            <a:prstDash val="solid"/>
            <a:round/>
            <a:headEnd type="none" w="sm" len="sm"/>
            <a:tailEnd type="none" w="sm" len="sm"/>
          </a:ln>
        </p:spPr>
      </p:pic>
      <p:pic>
        <p:nvPicPr>
          <p:cNvPr id="264" name="Google Shape;264;p35" descr="ACHIEVE Family Portal Meeting Notice output"/>
          <p:cNvPicPr preferRelativeResize="0"/>
          <p:nvPr/>
        </p:nvPicPr>
        <p:blipFill>
          <a:blip r:embed="rId4">
            <a:alphaModFix/>
          </a:blip>
          <a:stretch>
            <a:fillRect/>
          </a:stretch>
        </p:blipFill>
        <p:spPr>
          <a:xfrm>
            <a:off x="2862550" y="3004433"/>
            <a:ext cx="5675124" cy="1799242"/>
          </a:xfrm>
          <a:prstGeom prst="rect">
            <a:avLst/>
          </a:prstGeom>
          <a:noFill/>
          <a:ln w="9525" cap="flat" cmpd="sng">
            <a:solidFill>
              <a:srgbClr val="263F8C"/>
            </a:solidFill>
            <a:prstDash val="solid"/>
            <a:round/>
            <a:headEnd type="none" w="sm" len="sm"/>
            <a:tailEnd type="none" w="sm" len="sm"/>
          </a:ln>
        </p:spPr>
      </p:pic>
      <p:sp>
        <p:nvSpPr>
          <p:cNvPr id="262" name="Google Shape;262;p35"/>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lt1"/>
              </a:buClr>
              <a:buSzPts val="1500"/>
              <a:buChar char="●"/>
            </a:pPr>
            <a:r>
              <a:rPr lang="en" sz="1500" b="1">
                <a:solidFill>
                  <a:schemeClr val="lt1"/>
                </a:solidFill>
              </a:rPr>
              <a:t>Documentation </a:t>
            </a:r>
            <a:endParaRPr sz="1600" b="1">
              <a:solidFill>
                <a:schemeClr val="lt1"/>
              </a:solidFill>
            </a:endParaRPr>
          </a:p>
          <a:p>
            <a:pPr marL="571500" lvl="1" indent="-196850" algn="l" rtl="0">
              <a:spcBef>
                <a:spcPts val="600"/>
              </a:spcBef>
              <a:spcAft>
                <a:spcPts val="0"/>
              </a:spcAft>
              <a:buClr>
                <a:schemeClr val="lt1"/>
              </a:buClr>
              <a:buSzPts val="1300"/>
              <a:buFont typeface="Arial"/>
              <a:buChar char="○"/>
            </a:pPr>
            <a:r>
              <a:rPr lang="en" sz="1300">
                <a:solidFill>
                  <a:schemeClr val="lt1"/>
                </a:solidFill>
              </a:rPr>
              <a:t>Download/Print PDF Consents and IEP Documents</a:t>
            </a:r>
            <a:endParaRPr sz="1300" b="1">
              <a:solidFill>
                <a:schemeClr val="lt1"/>
              </a:solidFill>
            </a:endParaRPr>
          </a:p>
        </p:txBody>
      </p:sp>
      <p:sp>
        <p:nvSpPr>
          <p:cNvPr id="261" name="Google Shape;26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Documentation Tasks</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1" name="Google Shape;271;p36"/>
          <p:cNvSpPr txBox="1"/>
          <p:nvPr/>
        </p:nvSpPr>
        <p:spPr>
          <a:xfrm>
            <a:off x="2844900" y="3356625"/>
            <a:ext cx="5987400" cy="1431600"/>
          </a:xfrm>
          <a:prstGeom prst="rect">
            <a:avLst/>
          </a:prstGeom>
          <a:solidFill>
            <a:srgbClr val="A8BADB"/>
          </a:solidFill>
          <a:ln w="9525" cap="flat" cmpd="sng">
            <a:solidFill>
              <a:srgbClr val="263F8C"/>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63F8C"/>
                </a:solidFill>
                <a:latin typeface="Proxima Nova"/>
                <a:ea typeface="Proxima Nova"/>
                <a:cs typeface="Proxima Nova"/>
                <a:sym typeface="Proxima Nova"/>
              </a:rPr>
              <a:t>When an IEP is finalized, a PDF copy is automatically shared with family within the ACHIEVE Family Portal and can be accessed from the </a:t>
            </a:r>
            <a:r>
              <a:rPr lang="en" sz="1200" b="1">
                <a:solidFill>
                  <a:srgbClr val="263F8C"/>
                </a:solidFill>
                <a:latin typeface="Proxima Nova"/>
                <a:ea typeface="Proxima Nova"/>
                <a:cs typeface="Proxima Nova"/>
                <a:sym typeface="Proxima Nova"/>
              </a:rPr>
              <a:t>IEP </a:t>
            </a:r>
            <a:r>
              <a:rPr lang="en" sz="1200">
                <a:solidFill>
                  <a:srgbClr val="263F8C"/>
                </a:solidFill>
                <a:latin typeface="Proxima Nova"/>
                <a:ea typeface="Proxima Nova"/>
                <a:cs typeface="Proxima Nova"/>
                <a:sym typeface="Proxima Nova"/>
              </a:rPr>
              <a:t>navigational stepper.</a:t>
            </a:r>
            <a:endParaRPr sz="1200">
              <a:solidFill>
                <a:srgbClr val="263F8C"/>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200">
              <a:solidFill>
                <a:srgbClr val="263F8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a:solidFill>
                  <a:srgbClr val="263F8C"/>
                </a:solidFill>
                <a:latin typeface="Proxima Nova"/>
                <a:ea typeface="Proxima Nova"/>
                <a:cs typeface="Proxima Nova"/>
                <a:sym typeface="Proxima Nova"/>
              </a:rPr>
              <a:t>A link to the finalized IEP document can also be found in the following places:</a:t>
            </a:r>
            <a:endParaRPr sz="1200">
              <a:solidFill>
                <a:srgbClr val="263F8C"/>
              </a:solidFill>
              <a:latin typeface="Proxima Nova"/>
              <a:ea typeface="Proxima Nova"/>
              <a:cs typeface="Proxima Nova"/>
              <a:sym typeface="Proxima Nova"/>
            </a:endParaRPr>
          </a:p>
          <a:p>
            <a:pPr marL="342900" lvl="0" indent="-190500" algn="l" rtl="0">
              <a:lnSpc>
                <a:spcPct val="115000"/>
              </a:lnSpc>
              <a:spcBef>
                <a:spcPts val="0"/>
              </a:spcBef>
              <a:spcAft>
                <a:spcPts val="0"/>
              </a:spcAft>
              <a:buClr>
                <a:srgbClr val="263F8C"/>
              </a:buClr>
              <a:buSzPts val="1200"/>
              <a:buFont typeface="Proxima Nova"/>
              <a:buChar char="●"/>
            </a:pPr>
            <a:r>
              <a:rPr lang="en" sz="1200" b="1">
                <a:solidFill>
                  <a:srgbClr val="263F8C"/>
                </a:solidFill>
                <a:latin typeface="Proxima Nova"/>
                <a:ea typeface="Proxima Nova"/>
                <a:cs typeface="Proxima Nova"/>
                <a:sym typeface="Proxima Nova"/>
              </a:rPr>
              <a:t>Recent Documents </a:t>
            </a:r>
            <a:r>
              <a:rPr lang="en" sz="1200">
                <a:solidFill>
                  <a:srgbClr val="263F8C"/>
                </a:solidFill>
                <a:latin typeface="Proxima Nova"/>
                <a:ea typeface="Proxima Nova"/>
                <a:cs typeface="Proxima Nova"/>
                <a:sym typeface="Proxima Nova"/>
              </a:rPr>
              <a:t>(if the alert has not yet been cleared)</a:t>
            </a:r>
            <a:endParaRPr sz="1200">
              <a:solidFill>
                <a:srgbClr val="263F8C"/>
              </a:solidFill>
              <a:latin typeface="Proxima Nova"/>
              <a:ea typeface="Proxima Nova"/>
              <a:cs typeface="Proxima Nova"/>
              <a:sym typeface="Proxima Nova"/>
            </a:endParaRPr>
          </a:p>
          <a:p>
            <a:pPr marL="342900" lvl="0" indent="-190500" algn="l" rtl="0">
              <a:lnSpc>
                <a:spcPct val="115000"/>
              </a:lnSpc>
              <a:spcBef>
                <a:spcPts val="0"/>
              </a:spcBef>
              <a:spcAft>
                <a:spcPts val="0"/>
              </a:spcAft>
              <a:buClr>
                <a:srgbClr val="263F8C"/>
              </a:buClr>
              <a:buSzPts val="1200"/>
              <a:buFont typeface="Proxima Nova"/>
              <a:buChar char="●"/>
            </a:pPr>
            <a:r>
              <a:rPr lang="en" sz="1200" b="1">
                <a:solidFill>
                  <a:srgbClr val="263F8C"/>
                </a:solidFill>
                <a:latin typeface="Proxima Nova"/>
                <a:ea typeface="Proxima Nova"/>
                <a:cs typeface="Proxima Nova"/>
                <a:sym typeface="Proxima Nova"/>
              </a:rPr>
              <a:t>Documentation </a:t>
            </a:r>
            <a:r>
              <a:rPr lang="en" sz="1200">
                <a:solidFill>
                  <a:srgbClr val="263F8C"/>
                </a:solidFill>
                <a:latin typeface="Proxima Nova"/>
                <a:ea typeface="Proxima Nova"/>
                <a:cs typeface="Proxima Nova"/>
                <a:sym typeface="Proxima Nova"/>
              </a:rPr>
              <a:t>navigational stepper under</a:t>
            </a:r>
            <a:r>
              <a:rPr lang="en" sz="1200" b="1">
                <a:solidFill>
                  <a:srgbClr val="263F8C"/>
                </a:solidFill>
                <a:latin typeface="Proxima Nova"/>
                <a:ea typeface="Proxima Nova"/>
                <a:cs typeface="Proxima Nova"/>
                <a:sym typeface="Proxima Nova"/>
              </a:rPr>
              <a:t> Documents</a:t>
            </a:r>
            <a:endParaRPr sz="1200" b="1">
              <a:solidFill>
                <a:srgbClr val="263F8C"/>
              </a:solidFill>
              <a:latin typeface="Proxima Nova"/>
              <a:ea typeface="Proxima Nova"/>
              <a:cs typeface="Proxima Nova"/>
              <a:sym typeface="Proxima Nova"/>
            </a:endParaRPr>
          </a:p>
        </p:txBody>
      </p:sp>
      <p:pic>
        <p:nvPicPr>
          <p:cNvPr id="272" name="Google Shape;272;p36" descr="ACHIEVE Family Portal IEP Management"/>
          <p:cNvPicPr preferRelativeResize="0"/>
          <p:nvPr/>
        </p:nvPicPr>
        <p:blipFill>
          <a:blip r:embed="rId3">
            <a:alphaModFix/>
          </a:blip>
          <a:stretch>
            <a:fillRect/>
          </a:stretch>
        </p:blipFill>
        <p:spPr>
          <a:xfrm>
            <a:off x="2844900" y="1127625"/>
            <a:ext cx="5987398" cy="2141010"/>
          </a:xfrm>
          <a:prstGeom prst="rect">
            <a:avLst/>
          </a:prstGeom>
          <a:noFill/>
          <a:ln w="9525" cap="flat" cmpd="sng">
            <a:solidFill>
              <a:srgbClr val="263F8C"/>
            </a:solidFill>
            <a:prstDash val="solid"/>
            <a:round/>
            <a:headEnd type="none" w="sm" len="sm"/>
            <a:tailEnd type="none" w="sm" len="sm"/>
          </a:ln>
        </p:spPr>
      </p:pic>
      <p:sp>
        <p:nvSpPr>
          <p:cNvPr id="270" name="Google Shape;270;p36"/>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lvl="0" indent="0" algn="l" rtl="0">
              <a:spcBef>
                <a:spcPts val="0"/>
              </a:spcBef>
              <a:spcAft>
                <a:spcPts val="0"/>
              </a:spcAft>
              <a:buNone/>
            </a:pPr>
            <a:r>
              <a:rPr lang="en" sz="1600" b="1">
                <a:solidFill>
                  <a:srgbClr val="F0B323"/>
                </a:solidFill>
              </a:rPr>
              <a:t>Learner Management:</a:t>
            </a:r>
            <a:endParaRPr sz="1600" b="1">
              <a:solidFill>
                <a:srgbClr val="F0B323"/>
              </a:solidFill>
            </a:endParaRPr>
          </a:p>
          <a:p>
            <a:pPr marL="342900" marR="0" lvl="0" indent="-247650" algn="l" rtl="0">
              <a:spcBef>
                <a:spcPts val="0"/>
              </a:spcBef>
              <a:spcAft>
                <a:spcPts val="0"/>
              </a:spcAft>
              <a:buClr>
                <a:schemeClr val="lt1"/>
              </a:buClr>
              <a:buSzPts val="1200"/>
              <a:buChar char="●"/>
            </a:pPr>
            <a:r>
              <a:rPr lang="en" sz="1600" b="1">
                <a:solidFill>
                  <a:schemeClr val="lt1"/>
                </a:solidFill>
              </a:rPr>
              <a:t>IEP</a:t>
            </a:r>
            <a:endParaRPr sz="1600" b="1">
              <a:solidFill>
                <a:schemeClr val="lt1"/>
              </a:solidFill>
            </a:endParaRPr>
          </a:p>
          <a:p>
            <a:pPr marL="571500" marR="92195" lvl="1" indent="-196850" algn="l" rtl="0">
              <a:spcBef>
                <a:spcPts val="600"/>
              </a:spcBef>
              <a:spcAft>
                <a:spcPts val="0"/>
              </a:spcAft>
              <a:buClr>
                <a:schemeClr val="lt1"/>
              </a:buClr>
              <a:buSzPts val="1300"/>
              <a:buChar char="○"/>
            </a:pPr>
            <a:r>
              <a:rPr lang="en" sz="1300">
                <a:solidFill>
                  <a:schemeClr val="lt1"/>
                </a:solidFill>
              </a:rPr>
              <a:t>Immediate access to view and print  </a:t>
            </a:r>
            <a:r>
              <a:rPr lang="en" sz="1300" b="1">
                <a:solidFill>
                  <a:schemeClr val="lt1"/>
                </a:solidFill>
              </a:rPr>
              <a:t>finalized IEPs</a:t>
            </a:r>
            <a:r>
              <a:rPr lang="en" sz="1300" i="1">
                <a:solidFill>
                  <a:schemeClr val="lt1"/>
                </a:solidFill>
              </a:rPr>
              <a:t> </a:t>
            </a:r>
            <a:r>
              <a:rPr lang="en" sz="1300">
                <a:solidFill>
                  <a:schemeClr val="lt1"/>
                </a:solidFill>
              </a:rPr>
              <a:t>in PDF format via</a:t>
            </a:r>
            <a:r>
              <a:rPr lang="en" sz="1300">
                <a:solidFill>
                  <a:srgbClr val="9B2242"/>
                </a:solidFill>
              </a:rPr>
              <a:t> </a:t>
            </a:r>
            <a:r>
              <a:rPr lang="en" sz="1300" b="1" i="1">
                <a:solidFill>
                  <a:srgbClr val="F0B323"/>
                </a:solidFill>
              </a:rPr>
              <a:t>IEP Document</a:t>
            </a:r>
            <a:r>
              <a:rPr lang="en" sz="1300" b="1" i="1">
                <a:solidFill>
                  <a:srgbClr val="263F8C"/>
                </a:solidFill>
              </a:rPr>
              <a:t> </a:t>
            </a:r>
            <a:r>
              <a:rPr lang="en" sz="1300">
                <a:solidFill>
                  <a:schemeClr val="lt1"/>
                </a:solidFill>
              </a:rPr>
              <a:t>button</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Access to </a:t>
            </a:r>
            <a:r>
              <a:rPr lang="en" sz="1300" b="1" i="1">
                <a:solidFill>
                  <a:srgbClr val="F0B323"/>
                </a:solidFill>
              </a:rPr>
              <a:t>Print Goals Progress Report</a:t>
            </a:r>
            <a:r>
              <a:rPr lang="en" sz="1300" b="1">
                <a:solidFill>
                  <a:srgbClr val="F0B323"/>
                </a:solidFill>
              </a:rPr>
              <a:t> </a:t>
            </a:r>
            <a:r>
              <a:rPr lang="en" sz="1300">
                <a:solidFill>
                  <a:schemeClr val="lt1"/>
                </a:solidFill>
              </a:rPr>
              <a:t>at any time</a:t>
            </a:r>
            <a:endParaRPr sz="1300">
              <a:solidFill>
                <a:schemeClr val="lt1"/>
              </a:solidFill>
            </a:endParaRPr>
          </a:p>
        </p:txBody>
      </p:sp>
      <p:sp>
        <p:nvSpPr>
          <p:cNvPr id="269" name="Google Shape;26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IEP Tasks</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7"/>
          <p:cNvSpPr txBox="1">
            <a:spLocks noGrp="1"/>
          </p:cNvSpPr>
          <p:nvPr>
            <p:ph type="sldNum" idx="4294967295"/>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279" name="Google Shape;279;p37" descr="Recent Documents screen shot of IEP Draft"/>
          <p:cNvGrpSpPr/>
          <p:nvPr/>
        </p:nvGrpSpPr>
        <p:grpSpPr>
          <a:xfrm>
            <a:off x="83725" y="1017725"/>
            <a:ext cx="6603098" cy="2182525"/>
            <a:chOff x="2229221" y="1200498"/>
            <a:chExt cx="6791914" cy="2312732"/>
          </a:xfrm>
        </p:grpSpPr>
        <p:pic>
          <p:nvPicPr>
            <p:cNvPr id="280" name="Google Shape;280;p37" descr="ACHIEVE Family Portal Recent Documents displaying draft document"/>
            <p:cNvPicPr preferRelativeResize="0"/>
            <p:nvPr/>
          </p:nvPicPr>
          <p:blipFill rotWithShape="1">
            <a:blip r:embed="rId3">
              <a:alphaModFix/>
            </a:blip>
            <a:srcRect t="2353"/>
            <a:stretch/>
          </p:blipFill>
          <p:spPr>
            <a:xfrm>
              <a:off x="2229221" y="1200498"/>
              <a:ext cx="6791914" cy="2312732"/>
            </a:xfrm>
            <a:prstGeom prst="rect">
              <a:avLst/>
            </a:prstGeom>
            <a:noFill/>
            <a:ln w="9525" cap="flat" cmpd="sng">
              <a:solidFill>
                <a:srgbClr val="263F8C"/>
              </a:solidFill>
              <a:prstDash val="solid"/>
              <a:round/>
              <a:headEnd type="none" w="sm" len="sm"/>
              <a:tailEnd type="none" w="sm" len="sm"/>
            </a:ln>
          </p:spPr>
        </p:pic>
        <p:sp>
          <p:nvSpPr>
            <p:cNvPr id="281" name="Google Shape;281;p37"/>
            <p:cNvSpPr/>
            <p:nvPr/>
          </p:nvSpPr>
          <p:spPr>
            <a:xfrm>
              <a:off x="2576425" y="2691900"/>
              <a:ext cx="5045700" cy="3936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9B2242"/>
                </a:highlight>
                <a:latin typeface="Proxima Nova"/>
                <a:ea typeface="Proxima Nova"/>
                <a:cs typeface="Proxima Nova"/>
                <a:sym typeface="Proxima Nova"/>
              </a:endParaRPr>
            </a:p>
          </p:txBody>
        </p:sp>
      </p:grpSp>
      <p:grpSp>
        <p:nvGrpSpPr>
          <p:cNvPr id="282" name="Google Shape;282;p37" descr="Recent Documents screen shot of IEP "/>
          <p:cNvGrpSpPr/>
          <p:nvPr/>
        </p:nvGrpSpPr>
        <p:grpSpPr>
          <a:xfrm>
            <a:off x="2419150" y="2933700"/>
            <a:ext cx="6601973" cy="2123125"/>
            <a:chOff x="2419150" y="2933700"/>
            <a:chExt cx="6601973" cy="2123125"/>
          </a:xfrm>
        </p:grpSpPr>
        <p:pic>
          <p:nvPicPr>
            <p:cNvPr id="283" name="Google Shape;283;p37" descr="ACHIEVE Family Portal Recent Documents displaying finalized document"/>
            <p:cNvPicPr preferRelativeResize="0"/>
            <p:nvPr/>
          </p:nvPicPr>
          <p:blipFill rotWithShape="1">
            <a:blip r:embed="rId4">
              <a:alphaModFix/>
            </a:blip>
            <a:srcRect t="3577"/>
            <a:stretch/>
          </p:blipFill>
          <p:spPr>
            <a:xfrm>
              <a:off x="2419150" y="2933700"/>
              <a:ext cx="6601973" cy="2123125"/>
            </a:xfrm>
            <a:prstGeom prst="rect">
              <a:avLst/>
            </a:prstGeom>
            <a:noFill/>
            <a:ln w="9525" cap="flat" cmpd="sng">
              <a:solidFill>
                <a:srgbClr val="263F8C"/>
              </a:solidFill>
              <a:prstDash val="solid"/>
              <a:round/>
              <a:headEnd type="none" w="sm" len="sm"/>
              <a:tailEnd type="none" w="sm" len="sm"/>
            </a:ln>
          </p:spPr>
        </p:pic>
        <p:sp>
          <p:nvSpPr>
            <p:cNvPr id="284" name="Google Shape;284;p37"/>
            <p:cNvSpPr/>
            <p:nvPr/>
          </p:nvSpPr>
          <p:spPr>
            <a:xfrm>
              <a:off x="2707276" y="4360636"/>
              <a:ext cx="4905300" cy="371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277" name="Google Shape;27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Draft vs. Finalized IEP in Recent Documents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Family Portal </a:t>
            </a:r>
            <a:br>
              <a:rPr lang="en"/>
            </a:br>
            <a:r>
              <a:rPr lang="en"/>
              <a:t>Sandbox Environment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6" name="Google Shape;296;p39" descr="ACHIEVE Family Portal Sign In Page"/>
          <p:cNvPicPr preferRelativeResize="0"/>
          <p:nvPr/>
        </p:nvPicPr>
        <p:blipFill>
          <a:blip r:embed="rId3">
            <a:alphaModFix/>
          </a:blip>
          <a:stretch>
            <a:fillRect/>
          </a:stretch>
        </p:blipFill>
        <p:spPr>
          <a:xfrm>
            <a:off x="2879200" y="1144900"/>
            <a:ext cx="5857875" cy="3116999"/>
          </a:xfrm>
          <a:prstGeom prst="rect">
            <a:avLst/>
          </a:prstGeom>
          <a:noFill/>
          <a:ln w="9525" cap="flat" cmpd="sng">
            <a:solidFill>
              <a:srgbClr val="263F8C"/>
            </a:solidFill>
            <a:prstDash val="solid"/>
            <a:round/>
            <a:headEnd type="none" w="sm" len="sm"/>
            <a:tailEnd type="none" w="sm" len="sm"/>
          </a:ln>
        </p:spPr>
      </p:pic>
      <p:sp>
        <p:nvSpPr>
          <p:cNvPr id="295" name="Google Shape;295;p39"/>
          <p:cNvSpPr txBox="1">
            <a:spLocks noGrp="1"/>
          </p:cNvSpPr>
          <p:nvPr>
            <p:ph type="body" idx="1"/>
          </p:nvPr>
        </p:nvSpPr>
        <p:spPr>
          <a:xfrm>
            <a:off x="311700" y="1144900"/>
            <a:ext cx="2277000" cy="3698700"/>
          </a:xfrm>
          <a:prstGeom prst="rect">
            <a:avLst/>
          </a:prstGeom>
          <a:gradFill>
            <a:gsLst>
              <a:gs pos="0">
                <a:srgbClr val="A8BADB"/>
              </a:gs>
              <a:gs pos="100000">
                <a:srgbClr val="737373"/>
              </a:gs>
            </a:gsLst>
            <a:path path="circle">
              <a:fillToRect r="100000" b="100000"/>
            </a:path>
            <a:tileRect l="-100000" t="-100000"/>
          </a:gradFill>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lt1"/>
                </a:solidFill>
              </a:rPr>
              <a:t>ACHIEVE Family Portal Sandbox Environment</a:t>
            </a:r>
            <a:endParaRPr sz="2000" b="1">
              <a:solidFill>
                <a:schemeClr val="lt1"/>
              </a:solidFill>
            </a:endParaRPr>
          </a:p>
          <a:p>
            <a:pPr marL="342900" marR="35566" lvl="0" indent="-196850" algn="l" rtl="0">
              <a:spcBef>
                <a:spcPts val="0"/>
              </a:spcBef>
              <a:spcAft>
                <a:spcPts val="0"/>
              </a:spcAft>
              <a:buClr>
                <a:srgbClr val="263F8C"/>
              </a:buClr>
              <a:buSzPts val="1300"/>
              <a:buChar char="●"/>
            </a:pPr>
            <a:r>
              <a:rPr lang="en" sz="1300">
                <a:solidFill>
                  <a:srgbClr val="263F8C"/>
                </a:solidFill>
              </a:rPr>
              <a:t>Sample family login credentials will be provided to allow IEP teams to learn more about the information provided in the ACHIEVE Family Portal</a:t>
            </a:r>
            <a:endParaRPr sz="1300">
              <a:solidFill>
                <a:srgbClr val="263F8C"/>
              </a:solidFill>
            </a:endParaRPr>
          </a:p>
        </p:txBody>
      </p:sp>
      <p:sp>
        <p:nvSpPr>
          <p:cNvPr id="294" name="Google Shape;29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Environment for IEP Teams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Impacts for </a:t>
            </a:r>
            <a:br>
              <a:rPr lang="en"/>
            </a:br>
            <a:r>
              <a:rPr lang="en"/>
              <a:t>IEP Team Members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41" descr="Parent (other)&#10;Foster Parent"/>
          <p:cNvSpPr/>
          <p:nvPr/>
        </p:nvSpPr>
        <p:spPr>
          <a:xfrm>
            <a:off x="5783580" y="1042671"/>
            <a:ext cx="2278500" cy="41148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9" name="Google Shape;309;p41">
            <a:extLst>
              <a:ext uri="{C183D7F6-B498-43B3-948B-1728B52AA6E4}">
                <adec:decorative xmlns:adec="http://schemas.microsoft.com/office/drawing/2017/decorative" val="1"/>
              </a:ext>
            </a:extLst>
          </p:cNvPr>
          <p:cNvSpPr/>
          <p:nvPr/>
        </p:nvSpPr>
        <p:spPr>
          <a:xfrm>
            <a:off x="3396175" y="1042675"/>
            <a:ext cx="2212800" cy="4114800"/>
          </a:xfrm>
          <a:prstGeom prst="rect">
            <a:avLst/>
          </a:prstGeom>
          <a:gradFill>
            <a:gsLst>
              <a:gs pos="0">
                <a:srgbClr val="F0B323"/>
              </a:gs>
              <a:gs pos="87000">
                <a:srgbClr val="B2934B"/>
              </a:gs>
              <a:gs pos="100000">
                <a:srgbClr val="737373"/>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0" name="Google Shape;310;p41">
            <a:extLst>
              <a:ext uri="{C183D7F6-B498-43B3-948B-1728B52AA6E4}">
                <adec:decorative xmlns:adec="http://schemas.microsoft.com/office/drawing/2017/decorative" val="1"/>
              </a:ext>
            </a:extLst>
          </p:cNvPr>
          <p:cNvSpPr/>
          <p:nvPr/>
        </p:nvSpPr>
        <p:spPr>
          <a:xfrm>
            <a:off x="3456325" y="1267053"/>
            <a:ext cx="1978200" cy="12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i="0" u="none" strike="noStrike" cap="none">
              <a:solidFill>
                <a:srgbClr val="B02B20"/>
              </a:solidFill>
              <a:latin typeface="Proxima Nova"/>
              <a:ea typeface="Proxima Nova"/>
              <a:cs typeface="Proxima Nova"/>
              <a:sym typeface="Proxima Nova"/>
            </a:endParaRPr>
          </a:p>
        </p:txBody>
      </p:sp>
      <p:sp>
        <p:nvSpPr>
          <p:cNvPr id="312" name="Google Shape;312;p41">
            <a:extLst>
              <a:ext uri="{C183D7F6-B498-43B3-948B-1728B52AA6E4}">
                <adec:decorative xmlns:adec="http://schemas.microsoft.com/office/drawing/2017/decorative" val="1"/>
              </a:ext>
            </a:extLst>
          </p:cNvPr>
          <p:cNvSpPr/>
          <p:nvPr/>
        </p:nvSpPr>
        <p:spPr>
          <a:xfrm>
            <a:off x="1007278" y="1042683"/>
            <a:ext cx="2214300" cy="4114800"/>
          </a:xfrm>
          <a:prstGeom prst="rect">
            <a:avLst/>
          </a:prstGeom>
          <a:gradFill>
            <a:gsLst>
              <a:gs pos="0">
                <a:srgbClr val="A8BADB"/>
              </a:gs>
              <a:gs pos="100000">
                <a:srgbClr val="737373"/>
              </a:gs>
            </a:gsLst>
            <a:path path="circle">
              <a:fillToRect r="100000" b="100000"/>
            </a:path>
            <a:tileRect l="-100000" t="-100000"/>
          </a:gra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08" name="Google Shape;308;p41"/>
          <p:cNvSpPr/>
          <p:nvPr/>
        </p:nvSpPr>
        <p:spPr>
          <a:xfrm>
            <a:off x="5783575" y="2571749"/>
            <a:ext cx="2277600" cy="253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a:solidFill>
                  <a:srgbClr val="FFFFFF"/>
                </a:solidFill>
                <a:latin typeface="Proxima Nova"/>
                <a:ea typeface="Proxima Nova"/>
                <a:cs typeface="Proxima Nova"/>
                <a:sym typeface="Proxima Nova"/>
              </a:rPr>
              <a:t>Parent (Other)</a:t>
            </a:r>
            <a:endParaRPr sz="12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a:solidFill>
                  <a:srgbClr val="FFFFFF"/>
                </a:solidFill>
                <a:latin typeface="Proxima Nova"/>
                <a:ea typeface="Proxima Nova"/>
                <a:cs typeface="Proxima Nova"/>
                <a:sym typeface="Proxima Nova"/>
              </a:rPr>
              <a:t>*Foster Parent</a:t>
            </a:r>
            <a:endParaRPr sz="12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a:solidFill>
                  <a:srgbClr val="FFFFFF"/>
                </a:solidFill>
                <a:latin typeface="Proxima Nova"/>
                <a:ea typeface="Proxima Nova"/>
                <a:cs typeface="Proxima Nova"/>
                <a:sym typeface="Proxima Nova"/>
              </a:rPr>
              <a:t>Relative</a:t>
            </a:r>
            <a:endParaRPr sz="12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a:solidFill>
                  <a:srgbClr val="FFFFFF"/>
                </a:solidFill>
                <a:latin typeface="Proxima Nova"/>
                <a:ea typeface="Proxima Nova"/>
                <a:cs typeface="Proxima Nova"/>
                <a:sym typeface="Proxima Nova"/>
              </a:rPr>
              <a:t>Friend</a:t>
            </a:r>
            <a:endParaRPr sz="1200" b="1"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1200"/>
              <a:buFont typeface="Arial"/>
              <a:buNone/>
            </a:pPr>
            <a:r>
              <a:rPr lang="en" sz="1200" b="1" i="1" u="none" strike="noStrike" cap="none">
                <a:solidFill>
                  <a:srgbClr val="FFFFFF"/>
                </a:solidFill>
                <a:latin typeface="Proxima Nova"/>
                <a:ea typeface="Proxima Nova"/>
                <a:cs typeface="Proxima Nova"/>
                <a:sym typeface="Proxima Nova"/>
              </a:rPr>
              <a:t>*Foster parents may be eligible if another IDEA Parent criterion is met.</a:t>
            </a:r>
            <a:endParaRPr sz="1200" b="1" i="0" u="none" strike="noStrike" cap="none">
              <a:solidFill>
                <a:srgbClr val="FFFFFF"/>
              </a:solidFill>
              <a:latin typeface="Proxima Nova"/>
              <a:ea typeface="Proxima Nova"/>
              <a:cs typeface="Proxima Nova"/>
              <a:sym typeface="Proxima Nova"/>
            </a:endParaRPr>
          </a:p>
        </p:txBody>
      </p:sp>
      <p:grpSp>
        <p:nvGrpSpPr>
          <p:cNvPr id="324" name="Google Shape;324;p41" descr="Individuals who cannot create an ACHIEVE Family Portal account"/>
          <p:cNvGrpSpPr/>
          <p:nvPr/>
        </p:nvGrpSpPr>
        <p:grpSpPr>
          <a:xfrm>
            <a:off x="5717739" y="1140380"/>
            <a:ext cx="2277600" cy="1454603"/>
            <a:chOff x="5717739" y="1140380"/>
            <a:chExt cx="2277600" cy="1454603"/>
          </a:xfrm>
        </p:grpSpPr>
        <p:sp>
          <p:nvSpPr>
            <p:cNvPr id="325" name="Google Shape;325;p41"/>
            <p:cNvSpPr/>
            <p:nvPr/>
          </p:nvSpPr>
          <p:spPr>
            <a:xfrm>
              <a:off x="5717739" y="1140380"/>
              <a:ext cx="2277600" cy="11808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6" name="Google Shape;326;p41"/>
            <p:cNvSpPr/>
            <p:nvPr/>
          </p:nvSpPr>
          <p:spPr>
            <a:xfrm>
              <a:off x="5783568" y="1158237"/>
              <a:ext cx="2191800" cy="114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Individuals who cannot </a:t>
              </a:r>
              <a:r>
                <a:rPr lang="en" sz="1800" b="1">
                  <a:solidFill>
                    <a:srgbClr val="263F8C"/>
                  </a:solidFill>
                  <a:latin typeface="Proxima Nova"/>
                  <a:ea typeface="Proxima Nova"/>
                  <a:cs typeface="Proxima Nova"/>
                  <a:sym typeface="Proxima Nova"/>
                </a:rPr>
                <a:t>create an </a:t>
              </a:r>
              <a:r>
                <a:rPr lang="en" sz="1800" b="1" i="0" u="none" strike="noStrike" cap="none">
                  <a:solidFill>
                    <a:srgbClr val="263F8C"/>
                  </a:solidFill>
                  <a:latin typeface="Proxima Nova"/>
                  <a:ea typeface="Proxima Nova"/>
                  <a:cs typeface="Proxima Nova"/>
                  <a:sym typeface="Proxima Nova"/>
                </a:rPr>
                <a:t>ACHIEVE Family Portal account</a:t>
              </a:r>
              <a:endParaRPr sz="1800" b="1" i="0" u="none" strike="noStrike" cap="none">
                <a:solidFill>
                  <a:srgbClr val="263F8C"/>
                </a:solidFill>
                <a:latin typeface="Proxima Nova"/>
                <a:ea typeface="Proxima Nova"/>
                <a:cs typeface="Proxima Nova"/>
                <a:sym typeface="Proxima Nova"/>
              </a:endParaRPr>
            </a:p>
          </p:txBody>
        </p:sp>
        <p:sp>
          <p:nvSpPr>
            <p:cNvPr id="327" name="Google Shape;327;p41"/>
            <p:cNvSpPr/>
            <p:nvPr/>
          </p:nvSpPr>
          <p:spPr>
            <a:xfrm rot="5400000">
              <a:off x="6719597" y="232093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8" name="Google Shape;328;p41"/>
            <p:cNvSpPr/>
            <p:nvPr/>
          </p:nvSpPr>
          <p:spPr>
            <a:xfrm>
              <a:off x="6819938" y="230332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11" name="Google Shape;311;p41"/>
          <p:cNvSpPr/>
          <p:nvPr/>
        </p:nvSpPr>
        <p:spPr>
          <a:xfrm>
            <a:off x="3398700" y="2571750"/>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a:solidFill>
                  <a:srgbClr val="000000"/>
                </a:solidFill>
                <a:latin typeface="Proxima Nova"/>
                <a:ea typeface="Proxima Nova"/>
                <a:cs typeface="Proxima Nova"/>
                <a:sym typeface="Proxima Nova"/>
              </a:rPr>
              <a:t>Prior to reaching Age of Majority/Date of Rights Transfer</a:t>
            </a:r>
            <a:r>
              <a:rPr lang="en" sz="1200" i="0" u="none" strike="noStrike" cap="none">
                <a:solidFill>
                  <a:srgbClr val="000000"/>
                </a:solidFill>
                <a:latin typeface="Proxima Nova"/>
                <a:ea typeface="Proxima Nova"/>
                <a:cs typeface="Proxima Nova"/>
                <a:sym typeface="Proxima Nova"/>
              </a:rPr>
              <a:t>: Learners </a:t>
            </a:r>
            <a:r>
              <a:rPr lang="en" sz="1200">
                <a:latin typeface="Proxima Nova"/>
                <a:ea typeface="Proxima Nova"/>
                <a:cs typeface="Proxima Nova"/>
                <a:sym typeface="Proxima Nova"/>
              </a:rPr>
              <a:t>m</a:t>
            </a:r>
            <a:r>
              <a:rPr lang="en" sz="1200" i="0" u="none" strike="noStrike" cap="none">
                <a:solidFill>
                  <a:srgbClr val="000000"/>
                </a:solidFill>
                <a:latin typeface="Proxima Nova"/>
                <a:ea typeface="Proxima Nova"/>
                <a:cs typeface="Proxima Nova"/>
                <a:sym typeface="Proxima Nova"/>
              </a:rPr>
              <a:t>ay be invited to c</a:t>
            </a:r>
            <a:r>
              <a:rPr lang="en" sz="1200">
                <a:latin typeface="Proxima Nova"/>
                <a:ea typeface="Proxima Nova"/>
                <a:cs typeface="Proxima Nova"/>
                <a:sym typeface="Proxima Nova"/>
              </a:rPr>
              <a:t>reate an account </a:t>
            </a:r>
            <a:r>
              <a:rPr lang="en" sz="1200" i="0" u="none" strike="noStrike" cap="none">
                <a:solidFill>
                  <a:srgbClr val="000000"/>
                </a:solidFill>
                <a:latin typeface="Proxima Nova"/>
                <a:ea typeface="Proxima Nova"/>
                <a:cs typeface="Proxima Nova"/>
                <a:sym typeface="Proxima Nova"/>
              </a:rPr>
              <a:t>with view-only access by an IDEA Parent</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600"/>
              </a:spcBef>
              <a:spcAft>
                <a:spcPts val="300"/>
              </a:spcAft>
              <a:buNone/>
            </a:pPr>
            <a:r>
              <a:rPr lang="en" sz="1200" b="1" i="0" u="none" strike="noStrike" cap="none">
                <a:solidFill>
                  <a:srgbClr val="000000"/>
                </a:solidFill>
                <a:latin typeface="Proxima Nova"/>
                <a:ea typeface="Proxima Nova"/>
                <a:cs typeface="Proxima Nova"/>
                <a:sym typeface="Proxima Nova"/>
              </a:rPr>
              <a:t>Upon Age of Majority (18) </a:t>
            </a:r>
            <a:br>
              <a:rPr lang="en" sz="1200" b="1" i="0" u="none" strike="noStrike" cap="none">
                <a:solidFill>
                  <a:srgbClr val="000000"/>
                </a:solidFill>
                <a:latin typeface="Proxima Nova"/>
                <a:ea typeface="Proxima Nova"/>
                <a:cs typeface="Proxima Nova"/>
                <a:sym typeface="Proxima Nova"/>
              </a:rPr>
            </a:br>
            <a:r>
              <a:rPr lang="en" sz="1200" b="1" i="0" u="none" strike="noStrike" cap="none">
                <a:solidFill>
                  <a:srgbClr val="000000"/>
                </a:solidFill>
                <a:latin typeface="Proxima Nova"/>
                <a:ea typeface="Proxima Nova"/>
                <a:cs typeface="Proxima Nova"/>
                <a:sym typeface="Proxima Nova"/>
              </a:rPr>
              <a:t>or Date of Rights Transfer</a:t>
            </a:r>
            <a:r>
              <a:rPr lang="en" sz="1200" i="0" u="none" strike="noStrike" cap="none">
                <a:solidFill>
                  <a:srgbClr val="000000"/>
                </a:solidFill>
                <a:latin typeface="Proxima Nova"/>
                <a:ea typeface="Proxima Nova"/>
                <a:cs typeface="Proxima Nova"/>
                <a:sym typeface="Proxima Nova"/>
              </a:rPr>
              <a:t>:</a:t>
            </a:r>
            <a:r>
              <a:rPr lang="en" sz="1200" b="1" i="0" u="none" strike="noStrike" cap="none">
                <a:solidFill>
                  <a:srgbClr val="000000"/>
                </a:solidFill>
                <a:latin typeface="Proxima Nova"/>
                <a:ea typeface="Proxima Nova"/>
                <a:cs typeface="Proxima Nova"/>
                <a:sym typeface="Proxima Nova"/>
              </a:rPr>
              <a:t> </a:t>
            </a:r>
            <a:r>
              <a:rPr lang="en" sz="1200" i="0" u="none" strike="noStrike" cap="none">
                <a:solidFill>
                  <a:srgbClr val="000000"/>
                </a:solidFill>
                <a:latin typeface="Proxima Nova"/>
                <a:ea typeface="Proxima Nova"/>
                <a:cs typeface="Proxima Nova"/>
                <a:sym typeface="Proxima Nova"/>
              </a:rPr>
              <a:t>Validated Learners are</a:t>
            </a:r>
            <a:r>
              <a:rPr lang="en" sz="1200" b="1" i="0" u="none" strike="noStrike" cap="none">
                <a:solidFill>
                  <a:srgbClr val="000000"/>
                </a:solidFill>
                <a:latin typeface="Proxima Nova"/>
                <a:ea typeface="Proxima Nova"/>
                <a:cs typeface="Proxima Nova"/>
                <a:sym typeface="Proxima Nova"/>
              </a:rPr>
              <a:t> </a:t>
            </a:r>
            <a:r>
              <a:rPr lang="en" sz="1200">
                <a:latin typeface="Proxima Nova"/>
                <a:ea typeface="Proxima Nova"/>
                <a:cs typeface="Proxima Nova"/>
                <a:sym typeface="Proxima Nova"/>
              </a:rPr>
              <a:t>a</a:t>
            </a:r>
            <a:r>
              <a:rPr lang="en" sz="1200" i="0" u="none" strike="noStrike" cap="none">
                <a:solidFill>
                  <a:srgbClr val="000000"/>
                </a:solidFill>
                <a:latin typeface="Proxima Nova"/>
                <a:ea typeface="Proxima Nova"/>
                <a:cs typeface="Proxima Nova"/>
                <a:sym typeface="Proxima Nova"/>
              </a:rPr>
              <a:t>utomatically invited if email address is stored in ACHIEVE</a:t>
            </a:r>
            <a:endParaRPr sz="1200" i="0" u="none" strike="noStrike" cap="none">
              <a:solidFill>
                <a:srgbClr val="000000"/>
              </a:solidFill>
              <a:latin typeface="Proxima Nova"/>
              <a:ea typeface="Proxima Nova"/>
              <a:cs typeface="Proxima Nova"/>
              <a:sym typeface="Proxima Nova"/>
            </a:endParaRPr>
          </a:p>
        </p:txBody>
      </p:sp>
      <p:grpSp>
        <p:nvGrpSpPr>
          <p:cNvPr id="319" name="Google Shape;319;p41" descr="Special Education Learners (3-21)"/>
          <p:cNvGrpSpPr/>
          <p:nvPr/>
        </p:nvGrpSpPr>
        <p:grpSpPr>
          <a:xfrm>
            <a:off x="3331971" y="1148547"/>
            <a:ext cx="2211900" cy="1456399"/>
            <a:chOff x="3330308" y="1138635"/>
            <a:chExt cx="2211900" cy="1456399"/>
          </a:xfrm>
        </p:grpSpPr>
        <p:sp>
          <p:nvSpPr>
            <p:cNvPr id="320" name="Google Shape;320;p41"/>
            <p:cNvSpPr/>
            <p:nvPr/>
          </p:nvSpPr>
          <p:spPr>
            <a:xfrm>
              <a:off x="3330308" y="1138635"/>
              <a:ext cx="22119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1" name="Google Shape;321;p41"/>
            <p:cNvSpPr/>
            <p:nvPr/>
          </p:nvSpPr>
          <p:spPr>
            <a:xfrm rot="5400000">
              <a:off x="4324244" y="232098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22" name="Google Shape;322;p41"/>
            <p:cNvSpPr/>
            <p:nvPr/>
          </p:nvSpPr>
          <p:spPr>
            <a:xfrm>
              <a:off x="3392825" y="1145125"/>
              <a:ext cx="2128500" cy="117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Special Education </a:t>
              </a:r>
              <a:endParaRPr>
                <a:solidFill>
                  <a:srgbClr val="263F8C"/>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Learners (3-21)</a:t>
              </a:r>
              <a:endParaRPr sz="1800" b="1" i="0" u="none" strike="noStrike" cap="none">
                <a:solidFill>
                  <a:srgbClr val="263F8C"/>
                </a:solidFill>
                <a:latin typeface="Proxima Nova"/>
                <a:ea typeface="Proxima Nova"/>
                <a:cs typeface="Proxima Nova"/>
                <a:sym typeface="Proxima Nova"/>
              </a:endParaRPr>
            </a:p>
          </p:txBody>
        </p:sp>
        <p:sp>
          <p:nvSpPr>
            <p:cNvPr id="323" name="Google Shape;323;p41"/>
            <p:cNvSpPr/>
            <p:nvPr/>
          </p:nvSpPr>
          <p:spPr>
            <a:xfrm>
              <a:off x="4424575" y="2289800"/>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13" name="Google Shape;313;p41"/>
          <p:cNvSpPr/>
          <p:nvPr/>
        </p:nvSpPr>
        <p:spPr>
          <a:xfrm>
            <a:off x="1007275" y="2612275"/>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a:solidFill>
                  <a:srgbClr val="000000"/>
                </a:solidFill>
                <a:latin typeface="Proxima Nova"/>
                <a:ea typeface="Proxima Nova"/>
                <a:cs typeface="Proxima Nova"/>
                <a:sym typeface="Proxima Nova"/>
              </a:rPr>
              <a:t>Parent (Biological or Adoptive)</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Relative acting as Parent </a:t>
            </a:r>
            <a:endParaRPr>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Legal Guardian </a:t>
            </a:r>
            <a:endParaRPr>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Court Designee</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Power of Attorney</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300"/>
              </a:spcAft>
              <a:buNone/>
            </a:pPr>
            <a:r>
              <a:rPr lang="en" sz="1200" b="1" i="0" u="none" strike="noStrike" cap="none">
                <a:solidFill>
                  <a:srgbClr val="000000"/>
                </a:solidFill>
                <a:latin typeface="Proxima Nova"/>
                <a:ea typeface="Proxima Nova"/>
                <a:cs typeface="Proxima Nova"/>
                <a:sym typeface="Proxima Nova"/>
              </a:rPr>
              <a:t>Surrogate</a:t>
            </a:r>
            <a:endParaRPr sz="600" b="1" i="0" u="none" strike="noStrike" cap="none">
              <a:solidFill>
                <a:srgbClr val="000000"/>
              </a:solidFill>
              <a:latin typeface="Proxima Nova"/>
              <a:ea typeface="Proxima Nova"/>
              <a:cs typeface="Proxima Nova"/>
              <a:sym typeface="Proxima Nova"/>
            </a:endParaRPr>
          </a:p>
        </p:txBody>
      </p:sp>
      <p:grpSp>
        <p:nvGrpSpPr>
          <p:cNvPr id="314" name="Google Shape;314;p41" descr="Parents as defined by IDEA"/>
          <p:cNvGrpSpPr/>
          <p:nvPr/>
        </p:nvGrpSpPr>
        <p:grpSpPr>
          <a:xfrm>
            <a:off x="943875" y="1148557"/>
            <a:ext cx="2214300" cy="1463716"/>
            <a:chOff x="942975" y="1137645"/>
            <a:chExt cx="2214300" cy="1463716"/>
          </a:xfrm>
        </p:grpSpPr>
        <p:sp>
          <p:nvSpPr>
            <p:cNvPr id="315" name="Google Shape;315;p41"/>
            <p:cNvSpPr/>
            <p:nvPr/>
          </p:nvSpPr>
          <p:spPr>
            <a:xfrm rot="5400000">
              <a:off x="1847850" y="2327160"/>
              <a:ext cx="2742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6" name="Google Shape;316;p41"/>
            <p:cNvSpPr/>
            <p:nvPr/>
          </p:nvSpPr>
          <p:spPr>
            <a:xfrm>
              <a:off x="942975" y="1144661"/>
              <a:ext cx="22143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317" name="Google Shape;317;p41"/>
            <p:cNvSpPr/>
            <p:nvPr/>
          </p:nvSpPr>
          <p:spPr>
            <a:xfrm>
              <a:off x="1036515" y="1137645"/>
              <a:ext cx="2084400" cy="118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Parents as </a:t>
              </a:r>
              <a:br>
                <a:rPr lang="en" sz="1800" b="1" i="0" u="none" strike="noStrike" cap="none">
                  <a:solidFill>
                    <a:srgbClr val="263F8C"/>
                  </a:solidFill>
                  <a:latin typeface="Proxima Nova"/>
                  <a:ea typeface="Proxima Nova"/>
                  <a:cs typeface="Proxima Nova"/>
                  <a:sym typeface="Proxima Nova"/>
                </a:rPr>
              </a:br>
              <a:r>
                <a:rPr lang="en" sz="1800" b="1" i="0" u="none" strike="noStrike" cap="none">
                  <a:solidFill>
                    <a:srgbClr val="263F8C"/>
                  </a:solidFill>
                  <a:latin typeface="Proxima Nova"/>
                  <a:ea typeface="Proxima Nova"/>
                  <a:cs typeface="Proxima Nova"/>
                  <a:sym typeface="Proxima Nova"/>
                </a:rPr>
                <a:t>defined by IDEA</a:t>
              </a:r>
              <a:endParaRPr sz="2400" b="1" i="0" u="none" strike="noStrike" cap="none">
                <a:solidFill>
                  <a:srgbClr val="263F8C"/>
                </a:solidFill>
                <a:latin typeface="Proxima Nova"/>
                <a:ea typeface="Proxima Nova"/>
                <a:cs typeface="Proxima Nova"/>
                <a:sym typeface="Proxima Nova"/>
              </a:endParaRPr>
            </a:p>
          </p:txBody>
        </p:sp>
        <p:sp>
          <p:nvSpPr>
            <p:cNvPr id="318" name="Google Shape;318;p41"/>
            <p:cNvSpPr/>
            <p:nvPr/>
          </p:nvSpPr>
          <p:spPr>
            <a:xfrm>
              <a:off x="1948350" y="229297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06" name="Google Shape;306;p41"/>
          <p:cNvSpPr txBox="1">
            <a:spLocks noGrp="1"/>
          </p:cNvSpPr>
          <p:nvPr>
            <p:ph type="title"/>
          </p:nvPr>
        </p:nvSpPr>
        <p:spPr>
          <a:xfrm>
            <a:off x="245302" y="438796"/>
            <a:ext cx="865339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 can create an ACHIEVE Family Portal account?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2" descr="ACHIEVE Family Portal Sign In page"/>
          <p:cNvPicPr preferRelativeResize="0"/>
          <p:nvPr/>
        </p:nvPicPr>
        <p:blipFill>
          <a:blip r:embed="rId3">
            <a:alphaModFix/>
          </a:blip>
          <a:stretch>
            <a:fillRect/>
          </a:stretch>
        </p:blipFill>
        <p:spPr>
          <a:xfrm>
            <a:off x="285375" y="470838"/>
            <a:ext cx="8573251" cy="4532975"/>
          </a:xfrm>
          <a:prstGeom prst="rect">
            <a:avLst/>
          </a:prstGeom>
          <a:noFill/>
          <a:ln w="9525" cap="flat" cmpd="sng">
            <a:solidFill>
              <a:srgbClr val="263F8C"/>
            </a:solidFill>
            <a:prstDash val="solid"/>
            <a:round/>
            <a:headEnd type="none" w="sm" len="sm"/>
            <a:tailEnd type="none" w="sm" len="sm"/>
          </a:ln>
        </p:spPr>
      </p:pic>
      <p:sp>
        <p:nvSpPr>
          <p:cNvPr id="334" name="Google Shape;334;p42"/>
          <p:cNvSpPr txBox="1">
            <a:spLocks noGrp="1"/>
          </p:cNvSpPr>
          <p:nvPr>
            <p:ph type="title"/>
          </p:nvPr>
        </p:nvSpPr>
        <p:spPr>
          <a:xfrm>
            <a:off x="311700" y="-863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Family Portal Sign In Page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Ways to the Access ACHIEVE Family Portal</a:t>
            </a:r>
            <a:endParaRPr/>
          </a:p>
        </p:txBody>
      </p:sp>
      <p:pic>
        <p:nvPicPr>
          <p:cNvPr id="340" name="Google Shape;340;p43" descr="Smiling parents and daughter at home watching online movie together"/>
          <p:cNvPicPr preferRelativeResize="0"/>
          <p:nvPr/>
        </p:nvPicPr>
        <p:blipFill rotWithShape="1">
          <a:blip r:embed="rId3">
            <a:alphaModFix/>
          </a:blip>
          <a:srcRect/>
          <a:stretch/>
        </p:blipFill>
        <p:spPr>
          <a:xfrm>
            <a:off x="311699" y="1119300"/>
            <a:ext cx="5829300" cy="3886200"/>
          </a:xfrm>
          <a:prstGeom prst="rect">
            <a:avLst/>
          </a:prstGeom>
          <a:noFill/>
          <a:ln w="9525" cap="flat" cmpd="sng">
            <a:solidFill>
              <a:srgbClr val="263F8C"/>
            </a:solidFill>
            <a:prstDash val="solid"/>
            <a:round/>
            <a:headEnd type="none" w="sm" len="sm"/>
            <a:tailEnd type="none" w="sm" len="sm"/>
          </a:ln>
        </p:spPr>
      </p:pic>
      <p:sp>
        <p:nvSpPr>
          <p:cNvPr id="341" name="Google Shape;341;p43"/>
          <p:cNvSpPr txBox="1"/>
          <p:nvPr/>
        </p:nvSpPr>
        <p:spPr>
          <a:xfrm>
            <a:off x="6391275" y="1090275"/>
            <a:ext cx="2539200" cy="26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Web-Enabled Devices</a:t>
            </a:r>
            <a:endParaRPr sz="1800" b="1">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Computer</a:t>
            </a:r>
            <a:endParaRPr sz="160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Laptop</a:t>
            </a:r>
            <a:endParaRPr sz="160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Smartphone</a:t>
            </a:r>
            <a:endParaRPr sz="1600">
              <a:latin typeface="Proxima Nova"/>
              <a:ea typeface="Proxima Nova"/>
              <a:cs typeface="Proxima Nova"/>
              <a:sym typeface="Proxima Nova"/>
            </a:endParaRPr>
          </a:p>
          <a:p>
            <a:pPr marL="342900" lvl="0" indent="-203200" algn="l" rtl="0">
              <a:spcBef>
                <a:spcPts val="0"/>
              </a:spcBef>
              <a:spcAft>
                <a:spcPts val="0"/>
              </a:spcAft>
              <a:buSzPts val="1400"/>
              <a:buFont typeface="Proxima Nova"/>
              <a:buChar char="●"/>
            </a:pPr>
            <a:r>
              <a:rPr lang="en" sz="1600">
                <a:latin typeface="Proxima Nova"/>
                <a:ea typeface="Proxima Nova"/>
                <a:cs typeface="Proxima Nova"/>
                <a:sym typeface="Proxima Nova"/>
              </a:rPr>
              <a:t>Table</a:t>
            </a:r>
            <a:r>
              <a:rPr lang="en" sz="1800">
                <a:latin typeface="Proxima Nova"/>
                <a:ea typeface="Proxima Nova"/>
                <a:cs typeface="Proxima Nova"/>
                <a:sym typeface="Proxima Nova"/>
              </a:rPr>
              <a:t>t</a:t>
            </a: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No Apps to Download</a:t>
            </a:r>
            <a:endParaRPr sz="1800" b="1">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4" descr="ACHIEVE Family Portal Verification Code Email"/>
          <p:cNvPicPr preferRelativeResize="0"/>
          <p:nvPr/>
        </p:nvPicPr>
        <p:blipFill>
          <a:blip r:embed="rId3">
            <a:alphaModFix/>
          </a:blip>
          <a:stretch>
            <a:fillRect/>
          </a:stretch>
        </p:blipFill>
        <p:spPr>
          <a:xfrm>
            <a:off x="311700" y="1219775"/>
            <a:ext cx="5319174" cy="2583400"/>
          </a:xfrm>
          <a:prstGeom prst="rect">
            <a:avLst/>
          </a:prstGeom>
          <a:noFill/>
          <a:ln w="9525" cap="flat" cmpd="sng">
            <a:solidFill>
              <a:srgbClr val="263F8C"/>
            </a:solidFill>
            <a:prstDash val="solid"/>
            <a:round/>
            <a:headEnd type="none" w="sm" len="sm"/>
            <a:tailEnd type="none" w="sm" len="sm"/>
          </a:ln>
        </p:spPr>
      </p:pic>
      <p:pic>
        <p:nvPicPr>
          <p:cNvPr id="347" name="Google Shape;347;p44" descr="ACHIEVE Family Portal Verification Code entry page"/>
          <p:cNvPicPr preferRelativeResize="0"/>
          <p:nvPr/>
        </p:nvPicPr>
        <p:blipFill>
          <a:blip r:embed="rId4">
            <a:alphaModFix/>
          </a:blip>
          <a:stretch>
            <a:fillRect/>
          </a:stretch>
        </p:blipFill>
        <p:spPr>
          <a:xfrm>
            <a:off x="5845675" y="1219775"/>
            <a:ext cx="2986625" cy="3179708"/>
          </a:xfrm>
          <a:prstGeom prst="rect">
            <a:avLst/>
          </a:prstGeom>
          <a:noFill/>
          <a:ln w="9525" cap="flat" cmpd="sng">
            <a:solidFill>
              <a:srgbClr val="263F8C"/>
            </a:solidFill>
            <a:prstDash val="solid"/>
            <a:round/>
            <a:headEnd type="none" w="sm" len="sm"/>
            <a:tailEnd type="none" w="sm" len="sm"/>
          </a:ln>
        </p:spPr>
      </p:pic>
      <p:sp>
        <p:nvSpPr>
          <p:cNvPr id="348" name="Google Shape;34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Multi-Factor Authentication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Agenda</a:t>
            </a:r>
            <a:endParaRPr/>
          </a:p>
        </p:txBody>
      </p:sp>
      <p:sp>
        <p:nvSpPr>
          <p:cNvPr id="121" name="Google Shape;121;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342900" lvl="0" indent="-241300" algn="l" rtl="0">
              <a:spcBef>
                <a:spcPts val="0"/>
              </a:spcBef>
              <a:spcAft>
                <a:spcPts val="0"/>
              </a:spcAft>
              <a:buClr>
                <a:srgbClr val="263F8C"/>
              </a:buClr>
              <a:buSzPts val="2000"/>
              <a:buChar char="●"/>
            </a:pPr>
            <a:r>
              <a:rPr lang="en" sz="2000">
                <a:solidFill>
                  <a:srgbClr val="263F8C"/>
                </a:solidFill>
              </a:rPr>
              <a:t>Overview of ACHIEVE Family Portal Functionality</a:t>
            </a:r>
            <a:endParaRPr sz="2000">
              <a:solidFill>
                <a:srgbClr val="263F8C"/>
              </a:solidFill>
            </a:endParaRPr>
          </a:p>
          <a:p>
            <a:pPr marL="342900" lvl="0" indent="-241300" algn="l" rtl="0">
              <a:spcBef>
                <a:spcPts val="1000"/>
              </a:spcBef>
              <a:spcAft>
                <a:spcPts val="0"/>
              </a:spcAft>
              <a:buClr>
                <a:srgbClr val="263F8C"/>
              </a:buClr>
              <a:buSzPts val="2000"/>
              <a:buChar char="●"/>
            </a:pPr>
            <a:r>
              <a:rPr lang="en" sz="2000">
                <a:solidFill>
                  <a:srgbClr val="263F8C"/>
                </a:solidFill>
              </a:rPr>
              <a:t>ACHIEVE Family Portal Sandbox environment</a:t>
            </a:r>
            <a:endParaRPr sz="2000">
              <a:solidFill>
                <a:srgbClr val="263F8C"/>
              </a:solidFill>
            </a:endParaRPr>
          </a:p>
          <a:p>
            <a:pPr marL="342900" lvl="0" indent="-241300" algn="l" rtl="0">
              <a:spcBef>
                <a:spcPts val="1000"/>
              </a:spcBef>
              <a:spcAft>
                <a:spcPts val="0"/>
              </a:spcAft>
              <a:buClr>
                <a:srgbClr val="263F8C"/>
              </a:buClr>
              <a:buSzPts val="2000"/>
              <a:buChar char="●"/>
            </a:pPr>
            <a:r>
              <a:rPr lang="en" sz="2000">
                <a:solidFill>
                  <a:srgbClr val="263F8C"/>
                </a:solidFill>
              </a:rPr>
              <a:t>How the ACHIEVE Family Portal impacts your role</a:t>
            </a:r>
            <a:endParaRPr sz="2000">
              <a:solidFill>
                <a:srgbClr val="263F8C"/>
              </a:solidFill>
            </a:endParaRPr>
          </a:p>
          <a:p>
            <a:pPr marL="342900" lvl="0" indent="-241300" algn="l" rtl="0">
              <a:spcBef>
                <a:spcPts val="1000"/>
              </a:spcBef>
              <a:spcAft>
                <a:spcPts val="1000"/>
              </a:spcAft>
              <a:buClr>
                <a:srgbClr val="263F8C"/>
              </a:buClr>
              <a:buSzPts val="2000"/>
              <a:buChar char="●"/>
            </a:pPr>
            <a:r>
              <a:rPr lang="en" sz="2000">
                <a:solidFill>
                  <a:srgbClr val="263F8C"/>
                </a:solidFill>
              </a:rPr>
              <a:t>Available training and communication materials</a:t>
            </a:r>
            <a:endParaRPr sz="2700">
              <a:solidFill>
                <a:srgbClr val="263F8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45" descr="Upon successfully logging in, the ACHIEVE Dashboard will be displayed. This page can always be accessed by selecting the My Dashboard link in the left navigation menu. Account holders will also have access to sections called Resources and Help.&#10;"/>
          <p:cNvGrpSpPr/>
          <p:nvPr/>
        </p:nvGrpSpPr>
        <p:grpSpPr>
          <a:xfrm>
            <a:off x="412900" y="1017725"/>
            <a:ext cx="8578701" cy="3368112"/>
            <a:chOff x="412900" y="1170125"/>
            <a:chExt cx="8578701" cy="3368112"/>
          </a:xfrm>
        </p:grpSpPr>
        <p:pic>
          <p:nvPicPr>
            <p:cNvPr id="354" name="Google Shape;354;p45" descr="ACHIEVE Family Portal My Dashboard"/>
            <p:cNvPicPr preferRelativeResize="0"/>
            <p:nvPr/>
          </p:nvPicPr>
          <p:blipFill>
            <a:blip r:embed="rId3">
              <a:alphaModFix/>
            </a:blip>
            <a:stretch>
              <a:fillRect/>
            </a:stretch>
          </p:blipFill>
          <p:spPr>
            <a:xfrm>
              <a:off x="412900" y="1170125"/>
              <a:ext cx="8578701" cy="3368112"/>
            </a:xfrm>
            <a:prstGeom prst="rect">
              <a:avLst/>
            </a:prstGeom>
            <a:noFill/>
            <a:ln w="9525" cap="flat" cmpd="sng">
              <a:solidFill>
                <a:srgbClr val="263F8C"/>
              </a:solidFill>
              <a:prstDash val="solid"/>
              <a:round/>
              <a:headEnd type="none" w="sm" len="sm"/>
              <a:tailEnd type="none" w="sm" len="sm"/>
            </a:ln>
          </p:spPr>
        </p:pic>
        <p:sp>
          <p:nvSpPr>
            <p:cNvPr id="355" name="Google Shape;355;p45"/>
            <p:cNvSpPr/>
            <p:nvPr/>
          </p:nvSpPr>
          <p:spPr>
            <a:xfrm>
              <a:off x="2583800" y="2654350"/>
              <a:ext cx="1170000" cy="296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56" name="Google Shape;356;p45"/>
            <p:cNvSpPr/>
            <p:nvPr/>
          </p:nvSpPr>
          <p:spPr>
            <a:xfrm>
              <a:off x="507600" y="2357950"/>
              <a:ext cx="588300" cy="2508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57" name="Google Shape;357;p45"/>
            <p:cNvSpPr/>
            <p:nvPr/>
          </p:nvSpPr>
          <p:spPr>
            <a:xfrm>
              <a:off x="924550" y="2815600"/>
              <a:ext cx="400200" cy="2091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58" name="Google Shape;358;p45"/>
            <p:cNvSpPr/>
            <p:nvPr/>
          </p:nvSpPr>
          <p:spPr>
            <a:xfrm>
              <a:off x="507600" y="1911725"/>
              <a:ext cx="785400" cy="2508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59" name="Google Shape;35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Dashboard </a:t>
            </a:r>
            <a:r>
              <a:rPr lang="en">
                <a:solidFill>
                  <a:schemeClr val="lt1"/>
                </a:solidFill>
              </a:rPr>
              <a:t>1</a:t>
            </a:r>
            <a:endParaRPr>
              <a:solidFill>
                <a:schemeClr val="lt1"/>
              </a:solidFill>
            </a:endParaRPr>
          </a:p>
        </p:txBody>
      </p:sp>
      <p:sp>
        <p:nvSpPr>
          <p:cNvPr id="360" name="Google Shape;360;p45"/>
          <p:cNvSpPr txBox="1">
            <a:spLocks noGrp="1"/>
          </p:cNvSpPr>
          <p:nvPr>
            <p:ph type="body" idx="4294967295"/>
          </p:nvPr>
        </p:nvSpPr>
        <p:spPr>
          <a:xfrm>
            <a:off x="412900" y="2904125"/>
            <a:ext cx="1442700" cy="1481700"/>
          </a:xfrm>
          <a:prstGeom prst="rect">
            <a:avLst/>
          </a:prstGeom>
          <a:gradFill>
            <a:gsLst>
              <a:gs pos="0">
                <a:srgbClr val="F0B323"/>
              </a:gs>
              <a:gs pos="92000">
                <a:srgbClr val="B2934B"/>
              </a:gs>
              <a:gs pos="100000">
                <a:srgbClr val="737373"/>
              </a:gs>
            </a:gsLst>
            <a:path path="circle">
              <a:fillToRect r="100000" b="100000"/>
            </a:path>
            <a:tileRect l="-100000" t="-100000"/>
          </a:gradFill>
          <a:ln w="9525" cap="flat" cmpd="sng">
            <a:solidFill>
              <a:srgbClr val="263F8C"/>
            </a:solidFill>
            <a:prstDash val="solid"/>
            <a:round/>
            <a:headEnd type="none" w="sm" len="sm"/>
            <a:tailEnd type="none" w="sm" len="sm"/>
          </a:ln>
        </p:spPr>
        <p:txBody>
          <a:bodyPr spcFirstLastPara="1" wrap="square" lIns="91425" tIns="45700" rIns="91425" bIns="91425" anchor="t" anchorCtr="0">
            <a:noAutofit/>
          </a:bodyPr>
          <a:lstStyle/>
          <a:p>
            <a:pPr marL="0" lvl="0" indent="0" algn="l" rtl="0">
              <a:spcBef>
                <a:spcPts val="0"/>
              </a:spcBef>
              <a:spcAft>
                <a:spcPts val="0"/>
              </a:spcAft>
              <a:buNone/>
            </a:pPr>
            <a:r>
              <a:rPr lang="en" sz="1200" b="1">
                <a:solidFill>
                  <a:srgbClr val="263F8C"/>
                </a:solidFill>
              </a:rPr>
              <a:t>My Dashboard</a:t>
            </a:r>
            <a:endParaRPr sz="1200" b="1">
              <a:solidFill>
                <a:srgbClr val="263F8C"/>
              </a:solidFill>
            </a:endParaRPr>
          </a:p>
          <a:p>
            <a:pPr marL="342900" lvl="0" indent="-190500" algn="l" rtl="0">
              <a:spcBef>
                <a:spcPts val="300"/>
              </a:spcBef>
              <a:spcAft>
                <a:spcPts val="0"/>
              </a:spcAft>
              <a:buSzPts val="1200"/>
              <a:buChar char="●"/>
            </a:pPr>
            <a:r>
              <a:rPr lang="en" sz="1200"/>
              <a:t>Resources</a:t>
            </a:r>
            <a:endParaRPr sz="1200"/>
          </a:p>
          <a:p>
            <a:pPr marL="342900" lvl="0" indent="-190500" algn="l" rtl="0">
              <a:spcBef>
                <a:spcPts val="300"/>
              </a:spcBef>
              <a:spcAft>
                <a:spcPts val="0"/>
              </a:spcAft>
              <a:buSzPts val="1200"/>
              <a:buChar char="●"/>
            </a:pPr>
            <a:r>
              <a:rPr lang="en" sz="1200"/>
              <a:t>Help</a:t>
            </a:r>
            <a:endParaRPr sz="1200"/>
          </a:p>
          <a:p>
            <a:pPr marL="342900" lvl="0" indent="-190500" algn="l" rtl="0">
              <a:spcBef>
                <a:spcPts val="300"/>
              </a:spcBef>
              <a:spcAft>
                <a:spcPts val="300"/>
              </a:spcAft>
              <a:buSzPts val="1200"/>
              <a:buChar char="●"/>
            </a:pPr>
            <a:r>
              <a:rPr lang="en" sz="1200"/>
              <a:t>Recent Documents</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6" descr="ACHIEVE Family Portal Resources"/>
          <p:cNvPicPr preferRelativeResize="0"/>
          <p:nvPr/>
        </p:nvPicPr>
        <p:blipFill>
          <a:blip r:embed="rId3">
            <a:alphaModFix/>
          </a:blip>
          <a:stretch>
            <a:fillRect/>
          </a:stretch>
        </p:blipFill>
        <p:spPr>
          <a:xfrm>
            <a:off x="350000" y="1380163"/>
            <a:ext cx="7716301" cy="2466975"/>
          </a:xfrm>
          <a:prstGeom prst="rect">
            <a:avLst/>
          </a:prstGeom>
          <a:noFill/>
          <a:ln w="9525" cap="flat" cmpd="sng">
            <a:solidFill>
              <a:srgbClr val="263F8C"/>
            </a:solidFill>
            <a:prstDash val="solid"/>
            <a:round/>
            <a:headEnd type="none" w="sm" len="sm"/>
            <a:tailEnd type="none" w="sm" len="sm"/>
          </a:ln>
        </p:spPr>
      </p:pic>
      <p:pic>
        <p:nvPicPr>
          <p:cNvPr id="366" name="Google Shape;366;p46" descr="ACHIEVE Family Portal Help" title="Help.png"/>
          <p:cNvPicPr preferRelativeResize="0"/>
          <p:nvPr/>
        </p:nvPicPr>
        <p:blipFill rotWithShape="1">
          <a:blip r:embed="rId4">
            <a:alphaModFix/>
          </a:blip>
          <a:srcRect b="6059"/>
          <a:stretch/>
        </p:blipFill>
        <p:spPr>
          <a:xfrm>
            <a:off x="6790600" y="763325"/>
            <a:ext cx="2230525" cy="3988601"/>
          </a:xfrm>
          <a:prstGeom prst="rect">
            <a:avLst/>
          </a:prstGeom>
          <a:noFill/>
          <a:ln w="9525" cap="flat" cmpd="sng">
            <a:solidFill>
              <a:srgbClr val="263F8C"/>
            </a:solidFill>
            <a:prstDash val="solid"/>
            <a:round/>
            <a:headEnd type="none" w="sm" len="sm"/>
            <a:tailEnd type="none" w="sm" len="sm"/>
          </a:ln>
        </p:spPr>
      </p:pic>
      <p:sp>
        <p:nvSpPr>
          <p:cNvPr id="367" name="Google Shape;36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 and Help </a:t>
            </a:r>
            <a:r>
              <a:rPr lang="en">
                <a:solidFill>
                  <a:schemeClr val="lt1"/>
                </a:solidFill>
              </a:rPr>
              <a:t>2</a:t>
            </a: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Recent Documents</a:t>
            </a:r>
            <a:endParaRPr>
              <a:solidFill>
                <a:schemeClr val="lt1"/>
              </a:solidFill>
            </a:endParaRPr>
          </a:p>
        </p:txBody>
      </p:sp>
      <p:sp>
        <p:nvSpPr>
          <p:cNvPr id="373" name="Google Shape;373;p47"/>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Recent Documents</a:t>
            </a:r>
            <a:endParaRPr sz="1500">
              <a:solidFill>
                <a:schemeClr val="dk1"/>
              </a:solidFill>
            </a:endParaRPr>
          </a:p>
          <a:p>
            <a:pPr marL="571500" marR="0" lvl="1" indent="-196850" algn="l" rtl="0">
              <a:spcBef>
                <a:spcPts val="0"/>
              </a:spcBef>
              <a:spcAft>
                <a:spcPts val="0"/>
              </a:spcAft>
              <a:buClr>
                <a:schemeClr val="dk1"/>
              </a:buClr>
              <a:buSzPts val="1300"/>
              <a:buChar char="○"/>
            </a:pPr>
            <a:r>
              <a:rPr lang="en" sz="1300">
                <a:solidFill>
                  <a:schemeClr val="dk1"/>
                </a:solidFill>
              </a:rPr>
              <a:t>IEPs and related documents appear automatically when </a:t>
            </a:r>
            <a:r>
              <a:rPr lang="en" sz="1300" b="1">
                <a:solidFill>
                  <a:schemeClr val="dk1"/>
                </a:solidFill>
              </a:rPr>
              <a:t>finalized</a:t>
            </a:r>
            <a:endParaRPr sz="1300" b="1">
              <a:solidFill>
                <a:schemeClr val="dk1"/>
              </a:solidFill>
            </a:endParaRPr>
          </a:p>
          <a:p>
            <a:pPr marL="571500" marR="0" lvl="1" indent="-209550" algn="l" rtl="0">
              <a:spcBef>
                <a:spcPts val="600"/>
              </a:spcBef>
              <a:spcAft>
                <a:spcPts val="0"/>
              </a:spcAft>
              <a:buClr>
                <a:schemeClr val="dk1"/>
              </a:buClr>
              <a:buSzPts val="1500"/>
              <a:buChar char="○"/>
            </a:pPr>
            <a:r>
              <a:rPr lang="en" sz="1300" b="1">
                <a:solidFill>
                  <a:schemeClr val="dk1"/>
                </a:solidFill>
              </a:rPr>
              <a:t>Draft </a:t>
            </a:r>
            <a:r>
              <a:rPr lang="en" sz="1300">
                <a:solidFill>
                  <a:schemeClr val="dk1"/>
                </a:solidFill>
              </a:rPr>
              <a:t>IEP, FBA, or BIP documents appear only if  </a:t>
            </a:r>
            <a:r>
              <a:rPr lang="en" sz="1300" b="1" i="1">
                <a:solidFill>
                  <a:srgbClr val="263F8C"/>
                </a:solidFill>
              </a:rPr>
              <a:t>Push to Portal </a:t>
            </a:r>
            <a:r>
              <a:rPr lang="en" sz="1300">
                <a:solidFill>
                  <a:schemeClr val="dk1"/>
                </a:solidFill>
              </a:rPr>
              <a:t>button is selected</a:t>
            </a:r>
            <a:r>
              <a:rPr lang="en" sz="1500">
                <a:solidFill>
                  <a:schemeClr val="dk1"/>
                </a:solidFill>
              </a:rPr>
              <a:t> </a:t>
            </a:r>
            <a:endParaRPr sz="1500">
              <a:solidFill>
                <a:schemeClr val="dk1"/>
              </a:solidFill>
            </a:endParaRPr>
          </a:p>
        </p:txBody>
      </p:sp>
      <p:pic>
        <p:nvPicPr>
          <p:cNvPr id="374" name="Google Shape;374;p47" descr="ACHIEVE Family Portal Recent Documents"/>
          <p:cNvPicPr preferRelativeResize="0"/>
          <p:nvPr/>
        </p:nvPicPr>
        <p:blipFill rotWithShape="1">
          <a:blip r:embed="rId3">
            <a:alphaModFix/>
          </a:blip>
          <a:srcRect l="1548" r="2269"/>
          <a:stretch/>
        </p:blipFill>
        <p:spPr>
          <a:xfrm>
            <a:off x="2809600" y="1167600"/>
            <a:ext cx="6022701" cy="3547101"/>
          </a:xfrm>
          <a:prstGeom prst="rect">
            <a:avLst/>
          </a:prstGeom>
          <a:noFill/>
          <a:ln w="9525" cap="flat" cmpd="sng">
            <a:solidFill>
              <a:srgbClr val="001C88"/>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Calendar</a:t>
            </a:r>
            <a:r>
              <a:rPr lang="en">
                <a:solidFill>
                  <a:schemeClr val="lt1"/>
                </a:solidFill>
              </a:rPr>
              <a:t>2</a:t>
            </a:r>
            <a:endParaRPr>
              <a:solidFill>
                <a:schemeClr val="lt1"/>
              </a:solidFill>
            </a:endParaRPr>
          </a:p>
        </p:txBody>
      </p:sp>
      <p:sp>
        <p:nvSpPr>
          <p:cNvPr id="380" name="Google Shape;380;p48"/>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ACHIEVE Calendar</a:t>
            </a:r>
            <a:endParaRPr sz="1500"/>
          </a:p>
          <a:p>
            <a:pPr marL="571500" marR="0" lvl="1" indent="-196850" algn="l" rtl="0">
              <a:spcBef>
                <a:spcPts val="0"/>
              </a:spcBef>
              <a:spcAft>
                <a:spcPts val="0"/>
              </a:spcAft>
              <a:buSzPts val="1300"/>
              <a:buChar char="○"/>
            </a:pPr>
            <a:r>
              <a:rPr lang="en" sz="1300"/>
              <a:t>Displays scheduled meetings and deadlines</a:t>
            </a:r>
            <a:endParaRPr sz="1200" i="1"/>
          </a:p>
        </p:txBody>
      </p:sp>
      <p:pic>
        <p:nvPicPr>
          <p:cNvPr id="381" name="Google Shape;381;p48" descr="ACHIEVE Family Portal Calendar"/>
          <p:cNvPicPr preferRelativeResize="0"/>
          <p:nvPr/>
        </p:nvPicPr>
        <p:blipFill>
          <a:blip r:embed="rId3">
            <a:alphaModFix/>
          </a:blip>
          <a:stretch>
            <a:fillRect/>
          </a:stretch>
        </p:blipFill>
        <p:spPr>
          <a:xfrm>
            <a:off x="2814810" y="1127625"/>
            <a:ext cx="5549692" cy="3698699"/>
          </a:xfrm>
          <a:prstGeom prst="rect">
            <a:avLst/>
          </a:prstGeom>
          <a:noFill/>
          <a:ln w="9525" cap="flat" cmpd="sng">
            <a:solidFill>
              <a:srgbClr val="001C88"/>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Family</a:t>
            </a:r>
            <a:endParaRPr>
              <a:solidFill>
                <a:schemeClr val="lt1"/>
              </a:solidFill>
            </a:endParaRPr>
          </a:p>
        </p:txBody>
      </p:sp>
      <p:sp>
        <p:nvSpPr>
          <p:cNvPr id="387" name="Google Shape;387;p49"/>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My Family</a:t>
            </a:r>
            <a:endParaRPr sz="1500">
              <a:solidFill>
                <a:schemeClr val="dk1"/>
              </a:solidFill>
            </a:endParaRPr>
          </a:p>
          <a:p>
            <a:pPr marL="571500" marR="0" lvl="1" indent="-209550" algn="l" rtl="0">
              <a:spcBef>
                <a:spcPts val="0"/>
              </a:spcBef>
              <a:spcAft>
                <a:spcPts val="0"/>
              </a:spcAft>
              <a:buClr>
                <a:schemeClr val="dk1"/>
              </a:buClr>
              <a:buSzPts val="1500"/>
              <a:buChar char="○"/>
            </a:pPr>
            <a:r>
              <a:rPr lang="en" sz="1300">
                <a:solidFill>
                  <a:schemeClr val="dk1"/>
                </a:solidFill>
              </a:rPr>
              <a:t>IDEA Parents with more than one child receiving Early ACCESS or Special Education services may connect each learner to their ACHIEVE Family Portal account</a:t>
            </a:r>
            <a:endParaRPr sz="1500">
              <a:solidFill>
                <a:schemeClr val="dk1"/>
              </a:solidFill>
            </a:endParaRPr>
          </a:p>
        </p:txBody>
      </p:sp>
      <p:pic>
        <p:nvPicPr>
          <p:cNvPr id="388" name="Google Shape;388;p49" descr="ACHIEVE Family Portal My Family"/>
          <p:cNvPicPr preferRelativeResize="0"/>
          <p:nvPr/>
        </p:nvPicPr>
        <p:blipFill>
          <a:blip r:embed="rId3">
            <a:alphaModFix/>
          </a:blip>
          <a:stretch>
            <a:fillRect/>
          </a:stretch>
        </p:blipFill>
        <p:spPr>
          <a:xfrm>
            <a:off x="2824100" y="1127625"/>
            <a:ext cx="5889625" cy="2609099"/>
          </a:xfrm>
          <a:prstGeom prst="rect">
            <a:avLst/>
          </a:prstGeom>
          <a:noFill/>
          <a:ln w="9525" cap="flat" cmpd="sng">
            <a:solidFill>
              <a:srgbClr val="263F8C"/>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Special Education (3-21) </a:t>
            </a:r>
            <a:r>
              <a:rPr lang="en">
                <a:solidFill>
                  <a:srgbClr val="263F8C"/>
                </a:solidFill>
              </a:rPr>
              <a:t>Learner Dashboard</a:t>
            </a:r>
            <a:endParaRPr>
              <a:solidFill>
                <a:srgbClr val="263F8C"/>
              </a:solidFill>
            </a:endParaRPr>
          </a:p>
        </p:txBody>
      </p:sp>
      <p:sp>
        <p:nvSpPr>
          <p:cNvPr id="394" name="Google Shape;394;p50"/>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0" lvl="0" indent="-203200" algn="l" rtl="0">
              <a:spcBef>
                <a:spcPts val="300"/>
              </a:spcBef>
              <a:spcAft>
                <a:spcPts val="0"/>
              </a:spcAft>
              <a:buClr>
                <a:schemeClr val="dk1"/>
              </a:buClr>
              <a:buSzPts val="1400"/>
              <a:buChar char="●"/>
            </a:pPr>
            <a:r>
              <a:rPr lang="en" sz="1400" b="1">
                <a:solidFill>
                  <a:schemeClr val="dk1"/>
                </a:solidFill>
              </a:rPr>
              <a:t>Data History</a:t>
            </a:r>
            <a:endParaRPr sz="1400" b="1">
              <a:solidFill>
                <a:schemeClr val="dk1"/>
              </a:solidFill>
            </a:endParaRPr>
          </a:p>
          <a:p>
            <a:pPr marL="342900" marR="0" lvl="0" indent="-203200" algn="l" rtl="0">
              <a:spcBef>
                <a:spcPts val="300"/>
              </a:spcBef>
              <a:spcAft>
                <a:spcPts val="0"/>
              </a:spcAft>
              <a:buClr>
                <a:schemeClr val="dk1"/>
              </a:buClr>
              <a:buSzPts val="1400"/>
              <a:buChar char="●"/>
            </a:pPr>
            <a:r>
              <a:rPr lang="en" sz="1400" b="1">
                <a:solidFill>
                  <a:schemeClr val="dk1"/>
                </a:solidFill>
              </a:rPr>
              <a:t>Learner Dashboard</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Documentation</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IEP</a:t>
            </a:r>
            <a:endParaRPr sz="1400" b="1">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Postsecondary Summary </a:t>
            </a:r>
            <a:r>
              <a:rPr lang="en" sz="1400">
                <a:solidFill>
                  <a:schemeClr val="dk1"/>
                </a:solidFill>
              </a:rPr>
              <a:t>(when applicable)</a:t>
            </a:r>
            <a:endParaRPr sz="1400">
              <a:solidFill>
                <a:schemeClr val="dk1"/>
              </a:solidFill>
            </a:endParaRPr>
          </a:p>
          <a:p>
            <a:pPr marL="342900" marR="104775" lvl="0" indent="-203200" algn="l" rtl="0">
              <a:spcBef>
                <a:spcPts val="300"/>
              </a:spcBef>
              <a:spcAft>
                <a:spcPts val="0"/>
              </a:spcAft>
              <a:buClr>
                <a:schemeClr val="dk1"/>
              </a:buClr>
              <a:buSzPts val="1400"/>
              <a:buChar char="●"/>
            </a:pPr>
            <a:r>
              <a:rPr lang="en" sz="1400" b="1">
                <a:solidFill>
                  <a:schemeClr val="dk1"/>
                </a:solidFill>
              </a:rPr>
              <a:t>IEP Facilitator Info</a:t>
            </a:r>
            <a:endParaRPr sz="1400" b="1">
              <a:solidFill>
                <a:schemeClr val="dk1"/>
              </a:solidFill>
            </a:endParaRPr>
          </a:p>
          <a:p>
            <a:pPr marL="342900" marR="42508" lvl="0" indent="-203200" algn="l" rtl="0">
              <a:spcBef>
                <a:spcPts val="300"/>
              </a:spcBef>
              <a:spcAft>
                <a:spcPts val="0"/>
              </a:spcAft>
              <a:buClr>
                <a:schemeClr val="dk1"/>
              </a:buClr>
              <a:buSzPts val="1400"/>
              <a:buChar char="●"/>
            </a:pPr>
            <a:r>
              <a:rPr lang="en" sz="1400" b="1">
                <a:solidFill>
                  <a:schemeClr val="dk1"/>
                </a:solidFill>
              </a:rPr>
              <a:t>Recent &amp; Upcoming Meetings</a:t>
            </a:r>
            <a:endParaRPr sz="1400" b="1">
              <a:solidFill>
                <a:schemeClr val="dk1"/>
              </a:solidFill>
            </a:endParaRPr>
          </a:p>
        </p:txBody>
      </p:sp>
      <p:pic>
        <p:nvPicPr>
          <p:cNvPr id="395" name="Google Shape;395;p50" descr="ACHIEVE Family Portal Learner Dashboard"/>
          <p:cNvPicPr preferRelativeResize="0"/>
          <p:nvPr/>
        </p:nvPicPr>
        <p:blipFill>
          <a:blip r:embed="rId3">
            <a:alphaModFix/>
          </a:blip>
          <a:stretch>
            <a:fillRect/>
          </a:stretch>
        </p:blipFill>
        <p:spPr>
          <a:xfrm>
            <a:off x="2821937" y="1148875"/>
            <a:ext cx="5862061" cy="3656199"/>
          </a:xfrm>
          <a:prstGeom prst="rect">
            <a:avLst/>
          </a:prstGeom>
          <a:noFill/>
          <a:ln w="9525" cap="flat" cmpd="sng">
            <a:solidFill>
              <a:srgbClr val="001C88"/>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Documentation</a:t>
            </a:r>
            <a:endParaRPr>
              <a:solidFill>
                <a:schemeClr val="lt1"/>
              </a:solidFill>
            </a:endParaRPr>
          </a:p>
        </p:txBody>
      </p:sp>
      <p:sp>
        <p:nvSpPr>
          <p:cNvPr id="401" name="Google Shape;401;p51"/>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dk1"/>
              </a:buClr>
              <a:buSzPts val="1500"/>
              <a:buChar char="●"/>
            </a:pPr>
            <a:r>
              <a:rPr lang="en" sz="1500" b="1"/>
              <a:t>Documentation Stepper</a:t>
            </a:r>
            <a:endParaRPr sz="1500" b="1"/>
          </a:p>
          <a:p>
            <a:pPr marL="571500" marR="104775" lvl="1" indent="-196850" algn="l" rtl="0">
              <a:spcBef>
                <a:spcPts val="300"/>
              </a:spcBef>
              <a:spcAft>
                <a:spcPts val="0"/>
              </a:spcAft>
              <a:buClr>
                <a:schemeClr val="dk1"/>
              </a:buClr>
              <a:buSzPts val="1300"/>
              <a:buChar char="○"/>
            </a:pPr>
            <a:r>
              <a:rPr lang="en" sz="1300"/>
              <a:t>Procedural Safeguards</a:t>
            </a:r>
            <a:endParaRPr sz="1300"/>
          </a:p>
          <a:p>
            <a:pPr marL="571500" marR="104775" lvl="1" indent="-196850" algn="l" rtl="0">
              <a:spcBef>
                <a:spcPts val="300"/>
              </a:spcBef>
              <a:spcAft>
                <a:spcPts val="0"/>
              </a:spcAft>
              <a:buClr>
                <a:schemeClr val="dk1"/>
              </a:buClr>
              <a:buSzPts val="1300"/>
              <a:buChar char="○"/>
            </a:pPr>
            <a:r>
              <a:rPr lang="en" sz="1300"/>
              <a:t>Family Consents</a:t>
            </a:r>
            <a:endParaRPr sz="1300"/>
          </a:p>
          <a:p>
            <a:pPr marL="571500" marR="104775" lvl="1" indent="-196850" algn="l" rtl="0">
              <a:spcBef>
                <a:spcPts val="300"/>
              </a:spcBef>
              <a:spcAft>
                <a:spcPts val="0"/>
              </a:spcAft>
              <a:buClr>
                <a:schemeClr val="dk1"/>
              </a:buClr>
              <a:buSzPts val="1300"/>
              <a:buChar char="○"/>
            </a:pPr>
            <a:r>
              <a:rPr lang="en" sz="1300" b="1">
                <a:solidFill>
                  <a:srgbClr val="263F8C"/>
                </a:solidFill>
              </a:rPr>
              <a:t>Finalized IEP documents</a:t>
            </a:r>
            <a:r>
              <a:rPr lang="en" sz="1300">
                <a:solidFill>
                  <a:srgbClr val="263F8C"/>
                </a:solidFill>
              </a:rPr>
              <a:t> </a:t>
            </a:r>
            <a:r>
              <a:rPr lang="en" sz="1300"/>
              <a:t>and archived records</a:t>
            </a:r>
            <a:endParaRPr sz="1300"/>
          </a:p>
          <a:p>
            <a:pPr marL="114300" marR="104775" lvl="0" indent="0" algn="l" rtl="0">
              <a:spcBef>
                <a:spcPts val="300"/>
              </a:spcBef>
              <a:spcAft>
                <a:spcPts val="0"/>
              </a:spcAft>
              <a:buNone/>
            </a:pPr>
            <a:r>
              <a:rPr lang="en" sz="1300" i="1"/>
              <a:t>Draft documents are not stored in ACHIEVE or the ACHIEVE Family Portal.</a:t>
            </a:r>
            <a:endParaRPr sz="1300" i="1"/>
          </a:p>
        </p:txBody>
      </p:sp>
      <p:pic>
        <p:nvPicPr>
          <p:cNvPr id="402" name="Google Shape;402;p51" descr="ACHIEVE Family Portal Documentation Stepper"/>
          <p:cNvPicPr preferRelativeResize="0"/>
          <p:nvPr/>
        </p:nvPicPr>
        <p:blipFill>
          <a:blip r:embed="rId3">
            <a:alphaModFix/>
          </a:blip>
          <a:stretch>
            <a:fillRect/>
          </a:stretch>
        </p:blipFill>
        <p:spPr>
          <a:xfrm>
            <a:off x="2828200" y="1127625"/>
            <a:ext cx="5490513" cy="3698699"/>
          </a:xfrm>
          <a:prstGeom prst="rect">
            <a:avLst/>
          </a:prstGeom>
          <a:noFill/>
          <a:ln w="9525" cap="flat" cmpd="sng">
            <a:solidFill>
              <a:srgbClr val="263F8C"/>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52" descr="Table including previously entered progress monitoring data, including a row for each date and value"/>
          <p:cNvPicPr preferRelativeResize="0"/>
          <p:nvPr/>
        </p:nvPicPr>
        <p:blipFill rotWithShape="1">
          <a:blip r:embed="rId3">
            <a:alphaModFix/>
          </a:blip>
          <a:srcRect b="139"/>
          <a:stretch/>
        </p:blipFill>
        <p:spPr>
          <a:xfrm>
            <a:off x="2821550" y="1127624"/>
            <a:ext cx="2203424" cy="2327425"/>
          </a:xfrm>
          <a:prstGeom prst="rect">
            <a:avLst/>
          </a:prstGeom>
          <a:noFill/>
          <a:ln w="9525" cap="flat" cmpd="sng">
            <a:solidFill>
              <a:srgbClr val="263F8B"/>
            </a:solidFill>
            <a:prstDash val="solid"/>
            <a:round/>
            <a:headEnd type="none" w="sm" len="sm"/>
            <a:tailEnd type="none" w="sm" len="sm"/>
          </a:ln>
        </p:spPr>
      </p:pic>
      <p:sp>
        <p:nvSpPr>
          <p:cNvPr id="408" name="Google Shape;40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Data History </a:t>
            </a:r>
            <a:r>
              <a:rPr lang="en">
                <a:solidFill>
                  <a:schemeClr val="lt1"/>
                </a:solidFill>
              </a:rPr>
              <a:t>5</a:t>
            </a:r>
            <a:endParaRPr>
              <a:solidFill>
                <a:schemeClr val="lt1"/>
              </a:solidFill>
            </a:endParaRPr>
          </a:p>
        </p:txBody>
      </p:sp>
      <p:sp>
        <p:nvSpPr>
          <p:cNvPr id="409" name="Google Shape;409;p52"/>
          <p:cNvSpPr txBox="1">
            <a:spLocks noGrp="1"/>
          </p:cNvSpPr>
          <p:nvPr>
            <p:ph type="body" idx="1"/>
          </p:nvPr>
        </p:nvSpPr>
        <p:spPr>
          <a:xfrm>
            <a:off x="311700" y="1127625"/>
            <a:ext cx="2275200" cy="3698700"/>
          </a:xfrm>
          <a:prstGeom prst="rect">
            <a:avLst/>
          </a:prstGeom>
          <a:gradFill>
            <a:gsLst>
              <a:gs pos="0">
                <a:srgbClr val="F0B323"/>
              </a:gs>
              <a:gs pos="92000">
                <a:srgbClr val="B2934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Data History</a:t>
            </a:r>
            <a:endParaRPr sz="1500" b="1"/>
          </a:p>
          <a:p>
            <a:pPr marL="571500" marR="0" lvl="1" indent="-209550" algn="l" rtl="0">
              <a:spcBef>
                <a:spcPts val="0"/>
              </a:spcBef>
              <a:spcAft>
                <a:spcPts val="0"/>
              </a:spcAft>
              <a:buSzPts val="1500"/>
              <a:buChar char="○"/>
            </a:pPr>
            <a:r>
              <a:rPr lang="en" sz="1300"/>
              <a:t>Provides </a:t>
            </a:r>
            <a:r>
              <a:rPr lang="en" sz="1300">
                <a:solidFill>
                  <a:schemeClr val="dk1"/>
                </a:solidFill>
              </a:rPr>
              <a:t>real-time  access to </a:t>
            </a:r>
            <a:r>
              <a:rPr lang="en" sz="1300" b="1">
                <a:solidFill>
                  <a:srgbClr val="263F8C"/>
                </a:solidFill>
              </a:rPr>
              <a:t>progress monitoring data</a:t>
            </a:r>
            <a:r>
              <a:rPr lang="en" sz="1300">
                <a:solidFill>
                  <a:schemeClr val="dk1"/>
                </a:solidFill>
              </a:rPr>
              <a:t> entered in ACHIEVE</a:t>
            </a:r>
            <a:endParaRPr sz="1300" b="1"/>
          </a:p>
        </p:txBody>
      </p:sp>
      <p:pic>
        <p:nvPicPr>
          <p:cNvPr id="410" name="Google Shape;410;p52" descr="Graph displaying previously entered progress monitoring data on a line graph"/>
          <p:cNvPicPr preferRelativeResize="0"/>
          <p:nvPr/>
        </p:nvPicPr>
        <p:blipFill rotWithShape="1">
          <a:blip r:embed="rId4">
            <a:alphaModFix/>
          </a:blip>
          <a:srcRect l="4879" t="6141" b="938"/>
          <a:stretch/>
        </p:blipFill>
        <p:spPr>
          <a:xfrm>
            <a:off x="4674200" y="2363525"/>
            <a:ext cx="4158100" cy="2462800"/>
          </a:xfrm>
          <a:prstGeom prst="rect">
            <a:avLst/>
          </a:prstGeom>
          <a:noFill/>
          <a:ln w="9525" cap="flat" cmpd="sng">
            <a:solidFill>
              <a:srgbClr val="263F8B"/>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3"/>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My Dashboard:</a:t>
            </a:r>
            <a:r>
              <a:rPr lang="en" sz="1600">
                <a:solidFill>
                  <a:srgbClr val="F0B323"/>
                </a:solidFill>
              </a:rPr>
              <a:t> </a:t>
            </a:r>
            <a:endParaRPr sz="1600">
              <a:solidFill>
                <a:srgbClr val="F0B323"/>
              </a:solidFill>
            </a:endParaRPr>
          </a:p>
          <a:p>
            <a:pPr marL="342900" marR="0" lvl="0" indent="-209550" algn="l" rtl="0">
              <a:spcBef>
                <a:spcPts val="600"/>
              </a:spcBef>
              <a:spcAft>
                <a:spcPts val="0"/>
              </a:spcAft>
              <a:buClr>
                <a:schemeClr val="lt1"/>
              </a:buClr>
              <a:buSzPts val="1500"/>
              <a:buChar char="●"/>
            </a:pPr>
            <a:r>
              <a:rPr lang="en" sz="1500" b="1">
                <a:solidFill>
                  <a:schemeClr val="lt1"/>
                </a:solidFill>
              </a:rPr>
              <a:t>Consents to Review and Sign</a:t>
            </a:r>
            <a:endParaRPr sz="1500" b="1">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Download/Print PDF Consent Forms</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Electronically Sign Consent Forms</a:t>
            </a:r>
            <a:endParaRPr sz="1300" b="1">
              <a:solidFill>
                <a:schemeClr val="lt1"/>
              </a:solidFill>
            </a:endParaRPr>
          </a:p>
        </p:txBody>
      </p:sp>
      <p:pic>
        <p:nvPicPr>
          <p:cNvPr id="417" name="Google Shape;417;p53" descr="ACHIEVE Family Portal Consents to Review and Sign"/>
          <p:cNvPicPr preferRelativeResize="0"/>
          <p:nvPr/>
        </p:nvPicPr>
        <p:blipFill>
          <a:blip r:embed="rId3">
            <a:alphaModFix/>
          </a:blip>
          <a:stretch>
            <a:fillRect/>
          </a:stretch>
        </p:blipFill>
        <p:spPr>
          <a:xfrm>
            <a:off x="2834975" y="1127625"/>
            <a:ext cx="5997325" cy="1758431"/>
          </a:xfrm>
          <a:prstGeom prst="rect">
            <a:avLst/>
          </a:prstGeom>
          <a:noFill/>
          <a:ln w="9525" cap="flat" cmpd="sng">
            <a:solidFill>
              <a:srgbClr val="263F8C"/>
            </a:solidFill>
            <a:prstDash val="solid"/>
            <a:round/>
            <a:headEnd type="none" w="sm" len="sm"/>
            <a:tailEnd type="none" w="sm" len="sm"/>
          </a:ln>
        </p:spPr>
      </p:pic>
      <p:pic>
        <p:nvPicPr>
          <p:cNvPr id="418" name="Google Shape;418;p53" descr="ACHIEVE Family Portal Consent to sign electronically"/>
          <p:cNvPicPr preferRelativeResize="0"/>
          <p:nvPr/>
        </p:nvPicPr>
        <p:blipFill>
          <a:blip r:embed="rId4">
            <a:alphaModFix/>
          </a:blip>
          <a:stretch>
            <a:fillRect/>
          </a:stretch>
        </p:blipFill>
        <p:spPr>
          <a:xfrm>
            <a:off x="2834975" y="2926378"/>
            <a:ext cx="5997325" cy="1899947"/>
          </a:xfrm>
          <a:prstGeom prst="rect">
            <a:avLst/>
          </a:prstGeom>
          <a:noFill/>
          <a:ln w="9525" cap="flat" cmpd="sng">
            <a:solidFill>
              <a:srgbClr val="263F8C"/>
            </a:solidFill>
            <a:prstDash val="solid"/>
            <a:round/>
            <a:headEnd type="none" w="sm" len="sm"/>
            <a:tailEnd type="none" w="sm" len="sm"/>
          </a:ln>
        </p:spPr>
      </p:pic>
      <p:sp>
        <p:nvSpPr>
          <p:cNvPr id="415" name="Google Shape;41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Consents to Review and Sign</a:t>
            </a:r>
            <a:r>
              <a:rPr lang="en">
                <a:solidFill>
                  <a:schemeClr val="lt1"/>
                </a:solidFill>
              </a:rPr>
              <a:t>6</a:t>
            </a:r>
            <a:endParaRPr>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4" name="Google Shape;424;p54" descr="ACHIEVE Family Portal Learner Management page displaying Invite Learner to Portal button"/>
          <p:cNvPicPr preferRelativeResize="0"/>
          <p:nvPr/>
        </p:nvPicPr>
        <p:blipFill>
          <a:blip r:embed="rId3">
            <a:alphaModFix/>
          </a:blip>
          <a:stretch>
            <a:fillRect/>
          </a:stretch>
        </p:blipFill>
        <p:spPr>
          <a:xfrm>
            <a:off x="2846950" y="1127625"/>
            <a:ext cx="5930195" cy="3698700"/>
          </a:xfrm>
          <a:prstGeom prst="rect">
            <a:avLst/>
          </a:prstGeom>
          <a:noFill/>
          <a:ln w="9525" cap="flat" cmpd="sng">
            <a:solidFill>
              <a:srgbClr val="263F8C"/>
            </a:solidFill>
            <a:prstDash val="solid"/>
            <a:round/>
            <a:headEnd type="none" w="sm" len="sm"/>
            <a:tailEnd type="none" w="sm" len="sm"/>
          </a:ln>
        </p:spPr>
      </p:pic>
      <p:sp>
        <p:nvSpPr>
          <p:cNvPr id="425" name="Google Shape;425;p54"/>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Learner Management:</a:t>
            </a:r>
            <a:r>
              <a:rPr lang="en" sz="1600">
                <a:solidFill>
                  <a:srgbClr val="9B2242"/>
                </a:solidFill>
              </a:rPr>
              <a:t> </a:t>
            </a:r>
            <a:endParaRPr sz="1600">
              <a:solidFill>
                <a:srgbClr val="9B2242"/>
              </a:solidFill>
            </a:endParaRPr>
          </a:p>
          <a:p>
            <a:pPr marL="342900" lvl="0" indent="-209550" algn="l" rtl="0">
              <a:spcBef>
                <a:spcPts val="600"/>
              </a:spcBef>
              <a:spcAft>
                <a:spcPts val="0"/>
              </a:spcAft>
              <a:buClr>
                <a:schemeClr val="lt1"/>
              </a:buClr>
              <a:buSzPts val="1500"/>
              <a:buChar char="●"/>
            </a:pPr>
            <a:r>
              <a:rPr lang="en" sz="1500" b="1">
                <a:solidFill>
                  <a:schemeClr val="lt1"/>
                </a:solidFill>
              </a:rPr>
              <a:t>Learner Dashboard </a:t>
            </a:r>
            <a:endParaRPr sz="1500">
              <a:solidFill>
                <a:schemeClr val="lt1"/>
              </a:solidFill>
            </a:endParaRPr>
          </a:p>
          <a:p>
            <a:pPr marL="571500" lvl="1" indent="-196850" algn="l" rtl="0">
              <a:spcBef>
                <a:spcPts val="300"/>
              </a:spcBef>
              <a:spcAft>
                <a:spcPts val="300"/>
              </a:spcAft>
              <a:buClr>
                <a:schemeClr val="lt1"/>
              </a:buClr>
              <a:buSzPts val="1300"/>
              <a:buChar char="○"/>
            </a:pPr>
            <a:r>
              <a:rPr lang="en" sz="1300" b="1">
                <a:solidFill>
                  <a:schemeClr val="lt1"/>
                </a:solidFill>
              </a:rPr>
              <a:t>I</a:t>
            </a:r>
            <a:r>
              <a:rPr lang="en" sz="1300">
                <a:solidFill>
                  <a:schemeClr val="lt1"/>
                </a:solidFill>
              </a:rPr>
              <a:t>DEA Parents can </a:t>
            </a:r>
            <a:r>
              <a:rPr lang="en" sz="1300" b="1" i="1">
                <a:solidFill>
                  <a:srgbClr val="F0B323"/>
                </a:solidFill>
              </a:rPr>
              <a:t>Invite Learner to Portal</a:t>
            </a:r>
            <a:r>
              <a:rPr lang="en" sz="1300" b="1">
                <a:solidFill>
                  <a:srgbClr val="F0B323"/>
                </a:solidFill>
              </a:rPr>
              <a:t> </a:t>
            </a:r>
            <a:r>
              <a:rPr lang="en" sz="1300">
                <a:solidFill>
                  <a:schemeClr val="lt1"/>
                </a:solidFill>
              </a:rPr>
              <a:t>to allow their child to create an account with view-only access prior to reaching the age of majority or date of rights transfer</a:t>
            </a:r>
            <a:endParaRPr sz="1300" b="1">
              <a:solidFill>
                <a:schemeClr val="lt1"/>
              </a:solidFill>
            </a:endParaRPr>
          </a:p>
        </p:txBody>
      </p:sp>
      <p:sp>
        <p:nvSpPr>
          <p:cNvPr id="423" name="Google Shape;423;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Learner Dashboard Tasks</a:t>
            </a:r>
            <a:endParaRPr>
              <a:solidFill>
                <a:schemeClr val="lt1"/>
              </a:solidFill>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t>ACHIEVE Family Portal Overview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2" name="Google Shape;432;p55" descr="ACHIEVE Family Portal Documents section"/>
          <p:cNvPicPr preferRelativeResize="0"/>
          <p:nvPr/>
        </p:nvPicPr>
        <p:blipFill rotWithShape="1">
          <a:blip r:embed="rId3">
            <a:alphaModFix/>
          </a:blip>
          <a:srcRect b="51637"/>
          <a:stretch/>
        </p:blipFill>
        <p:spPr>
          <a:xfrm>
            <a:off x="2862550" y="1150275"/>
            <a:ext cx="5675123" cy="1779568"/>
          </a:xfrm>
          <a:prstGeom prst="rect">
            <a:avLst/>
          </a:prstGeom>
          <a:noFill/>
          <a:ln w="9525" cap="flat" cmpd="sng">
            <a:solidFill>
              <a:srgbClr val="263F8C"/>
            </a:solidFill>
            <a:prstDash val="solid"/>
            <a:round/>
            <a:headEnd type="none" w="sm" len="sm"/>
            <a:tailEnd type="none" w="sm" len="sm"/>
          </a:ln>
        </p:spPr>
      </p:pic>
      <p:pic>
        <p:nvPicPr>
          <p:cNvPr id="433" name="Google Shape;433;p55" descr="ACHIEVE Family Portal Meeting Notice output"/>
          <p:cNvPicPr preferRelativeResize="0"/>
          <p:nvPr/>
        </p:nvPicPr>
        <p:blipFill>
          <a:blip r:embed="rId4">
            <a:alphaModFix/>
          </a:blip>
          <a:stretch>
            <a:fillRect/>
          </a:stretch>
        </p:blipFill>
        <p:spPr>
          <a:xfrm>
            <a:off x="2862550" y="3004433"/>
            <a:ext cx="5675124" cy="1799242"/>
          </a:xfrm>
          <a:prstGeom prst="rect">
            <a:avLst/>
          </a:prstGeom>
          <a:noFill/>
          <a:ln w="9525" cap="flat" cmpd="sng">
            <a:solidFill>
              <a:srgbClr val="263F8C"/>
            </a:solidFill>
            <a:prstDash val="solid"/>
            <a:round/>
            <a:headEnd type="none" w="sm" len="sm"/>
            <a:tailEnd type="none" w="sm" len="sm"/>
          </a:ln>
        </p:spPr>
      </p:pic>
      <p:sp>
        <p:nvSpPr>
          <p:cNvPr id="431" name="Google Shape;431;p55"/>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lt1"/>
              </a:buClr>
              <a:buSzPts val="1500"/>
              <a:buChar char="●"/>
            </a:pPr>
            <a:r>
              <a:rPr lang="en" sz="1500" b="1">
                <a:solidFill>
                  <a:schemeClr val="lt1"/>
                </a:solidFill>
              </a:rPr>
              <a:t>Documentation </a:t>
            </a:r>
            <a:endParaRPr sz="1600" b="1">
              <a:solidFill>
                <a:schemeClr val="lt1"/>
              </a:solidFill>
            </a:endParaRPr>
          </a:p>
          <a:p>
            <a:pPr marL="571500" lvl="1" indent="-196850" algn="l" rtl="0">
              <a:spcBef>
                <a:spcPts val="600"/>
              </a:spcBef>
              <a:spcAft>
                <a:spcPts val="0"/>
              </a:spcAft>
              <a:buClr>
                <a:schemeClr val="lt1"/>
              </a:buClr>
              <a:buSzPts val="1300"/>
              <a:buFont typeface="Arial"/>
              <a:buChar char="○"/>
            </a:pPr>
            <a:r>
              <a:rPr lang="en" sz="1300">
                <a:solidFill>
                  <a:schemeClr val="lt1"/>
                </a:solidFill>
              </a:rPr>
              <a:t>Download/Print PDF Consents and IEP Documents</a:t>
            </a:r>
            <a:endParaRPr sz="1300" b="1">
              <a:solidFill>
                <a:schemeClr val="lt1"/>
              </a:solidFill>
            </a:endParaRPr>
          </a:p>
        </p:txBody>
      </p:sp>
      <p:sp>
        <p:nvSpPr>
          <p:cNvPr id="430" name="Google Shape;43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Documentation Tasks</a:t>
            </a:r>
            <a:endParaRPr>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6"/>
          <p:cNvSpPr txBox="1">
            <a:spLocks noGrp="1"/>
          </p:cNvSpPr>
          <p:nvPr>
            <p:ph type="body" idx="1"/>
          </p:nvPr>
        </p:nvSpPr>
        <p:spPr>
          <a:xfrm>
            <a:off x="311700" y="1127625"/>
            <a:ext cx="2275200" cy="36987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lvl="0" indent="0" algn="l" rtl="0">
              <a:spcBef>
                <a:spcPts val="0"/>
              </a:spcBef>
              <a:spcAft>
                <a:spcPts val="0"/>
              </a:spcAft>
              <a:buNone/>
            </a:pPr>
            <a:r>
              <a:rPr lang="en" sz="1600" b="1">
                <a:solidFill>
                  <a:srgbClr val="F0B323"/>
                </a:solidFill>
              </a:rPr>
              <a:t>Learner Management:</a:t>
            </a:r>
            <a:endParaRPr sz="1600" b="1">
              <a:solidFill>
                <a:srgbClr val="F0B323"/>
              </a:solidFill>
            </a:endParaRPr>
          </a:p>
          <a:p>
            <a:pPr marL="342900" marR="0" lvl="0" indent="-247650" algn="l" rtl="0">
              <a:spcBef>
                <a:spcPts val="0"/>
              </a:spcBef>
              <a:spcAft>
                <a:spcPts val="0"/>
              </a:spcAft>
              <a:buClr>
                <a:schemeClr val="lt1"/>
              </a:buClr>
              <a:buSzPts val="1200"/>
              <a:buChar char="●"/>
            </a:pPr>
            <a:r>
              <a:rPr lang="en" sz="1600" b="1">
                <a:solidFill>
                  <a:schemeClr val="lt1"/>
                </a:solidFill>
              </a:rPr>
              <a:t>IEP</a:t>
            </a:r>
            <a:endParaRPr sz="1600" b="1">
              <a:solidFill>
                <a:schemeClr val="lt1"/>
              </a:solidFill>
            </a:endParaRPr>
          </a:p>
          <a:p>
            <a:pPr marL="571500" marR="92195" lvl="1" indent="-196850" algn="l" rtl="0">
              <a:spcBef>
                <a:spcPts val="600"/>
              </a:spcBef>
              <a:spcAft>
                <a:spcPts val="0"/>
              </a:spcAft>
              <a:buClr>
                <a:schemeClr val="lt1"/>
              </a:buClr>
              <a:buSzPts val="1300"/>
              <a:buChar char="○"/>
            </a:pPr>
            <a:r>
              <a:rPr lang="en" sz="1300">
                <a:solidFill>
                  <a:schemeClr val="lt1"/>
                </a:solidFill>
              </a:rPr>
              <a:t>Immediate access to view and print  </a:t>
            </a:r>
            <a:r>
              <a:rPr lang="en" sz="1300" b="1">
                <a:solidFill>
                  <a:schemeClr val="lt1"/>
                </a:solidFill>
              </a:rPr>
              <a:t>finalized IEPs</a:t>
            </a:r>
            <a:r>
              <a:rPr lang="en" sz="1300" i="1">
                <a:solidFill>
                  <a:schemeClr val="lt1"/>
                </a:solidFill>
              </a:rPr>
              <a:t> </a:t>
            </a:r>
            <a:r>
              <a:rPr lang="en" sz="1300">
                <a:solidFill>
                  <a:schemeClr val="lt1"/>
                </a:solidFill>
              </a:rPr>
              <a:t>in PDF format via</a:t>
            </a:r>
            <a:r>
              <a:rPr lang="en" sz="1300">
                <a:solidFill>
                  <a:srgbClr val="9B2242"/>
                </a:solidFill>
              </a:rPr>
              <a:t> </a:t>
            </a:r>
            <a:r>
              <a:rPr lang="en" sz="1300" b="1" i="1">
                <a:solidFill>
                  <a:srgbClr val="F0B323"/>
                </a:solidFill>
              </a:rPr>
              <a:t>IEP Document</a:t>
            </a:r>
            <a:r>
              <a:rPr lang="en" sz="1300" b="1" i="1">
                <a:solidFill>
                  <a:srgbClr val="263F8C"/>
                </a:solidFill>
              </a:rPr>
              <a:t> </a:t>
            </a:r>
            <a:r>
              <a:rPr lang="en" sz="1300">
                <a:solidFill>
                  <a:schemeClr val="lt1"/>
                </a:solidFill>
              </a:rPr>
              <a:t>button</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Access to </a:t>
            </a:r>
            <a:r>
              <a:rPr lang="en" sz="1300" b="1" i="1">
                <a:solidFill>
                  <a:srgbClr val="F0B323"/>
                </a:solidFill>
              </a:rPr>
              <a:t>Print Goals Progress Report</a:t>
            </a:r>
            <a:r>
              <a:rPr lang="en" sz="1300" b="1">
                <a:solidFill>
                  <a:srgbClr val="F0B323"/>
                </a:solidFill>
              </a:rPr>
              <a:t> </a:t>
            </a:r>
            <a:r>
              <a:rPr lang="en" sz="1300">
                <a:solidFill>
                  <a:schemeClr val="lt1"/>
                </a:solidFill>
              </a:rPr>
              <a:t>at any time</a:t>
            </a:r>
            <a:endParaRPr sz="1300">
              <a:solidFill>
                <a:schemeClr val="lt1"/>
              </a:solidFill>
            </a:endParaRPr>
          </a:p>
        </p:txBody>
      </p:sp>
      <p:sp>
        <p:nvSpPr>
          <p:cNvPr id="440" name="Google Shape;440;p56"/>
          <p:cNvSpPr txBox="1"/>
          <p:nvPr/>
        </p:nvSpPr>
        <p:spPr>
          <a:xfrm>
            <a:off x="2844900" y="3356625"/>
            <a:ext cx="5987400" cy="1431600"/>
          </a:xfrm>
          <a:prstGeom prst="rect">
            <a:avLst/>
          </a:prstGeom>
          <a:solidFill>
            <a:srgbClr val="A8BADB"/>
          </a:solidFill>
          <a:ln w="9525" cap="flat" cmpd="sng">
            <a:solidFill>
              <a:srgbClr val="263F8C"/>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63F8C"/>
                </a:solidFill>
                <a:latin typeface="Proxima Nova"/>
                <a:ea typeface="Proxima Nova"/>
                <a:cs typeface="Proxima Nova"/>
                <a:sym typeface="Proxima Nova"/>
              </a:rPr>
              <a:t>When an IEP is finalized, a PDF copy is automatically shared with family within the ACHIEVE Family Portal and can be accessed from the </a:t>
            </a:r>
            <a:r>
              <a:rPr lang="en" sz="1200" b="1">
                <a:solidFill>
                  <a:srgbClr val="263F8C"/>
                </a:solidFill>
                <a:latin typeface="Proxima Nova"/>
                <a:ea typeface="Proxima Nova"/>
                <a:cs typeface="Proxima Nova"/>
                <a:sym typeface="Proxima Nova"/>
              </a:rPr>
              <a:t>IEP </a:t>
            </a:r>
            <a:r>
              <a:rPr lang="en" sz="1200">
                <a:solidFill>
                  <a:srgbClr val="263F8C"/>
                </a:solidFill>
                <a:latin typeface="Proxima Nova"/>
                <a:ea typeface="Proxima Nova"/>
                <a:cs typeface="Proxima Nova"/>
                <a:sym typeface="Proxima Nova"/>
              </a:rPr>
              <a:t>navigational stepper.</a:t>
            </a:r>
            <a:endParaRPr sz="1200">
              <a:solidFill>
                <a:srgbClr val="263F8C"/>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200">
              <a:solidFill>
                <a:srgbClr val="263F8C"/>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a:solidFill>
                  <a:srgbClr val="263F8C"/>
                </a:solidFill>
                <a:latin typeface="Proxima Nova"/>
                <a:ea typeface="Proxima Nova"/>
                <a:cs typeface="Proxima Nova"/>
                <a:sym typeface="Proxima Nova"/>
              </a:rPr>
              <a:t>A link to the finalized IEP document can also be found in the following places:</a:t>
            </a:r>
            <a:endParaRPr sz="1200">
              <a:solidFill>
                <a:srgbClr val="263F8C"/>
              </a:solidFill>
              <a:latin typeface="Proxima Nova"/>
              <a:ea typeface="Proxima Nova"/>
              <a:cs typeface="Proxima Nova"/>
              <a:sym typeface="Proxima Nova"/>
            </a:endParaRPr>
          </a:p>
          <a:p>
            <a:pPr marL="342900" lvl="0" indent="-190500" algn="l" rtl="0">
              <a:lnSpc>
                <a:spcPct val="115000"/>
              </a:lnSpc>
              <a:spcBef>
                <a:spcPts val="0"/>
              </a:spcBef>
              <a:spcAft>
                <a:spcPts val="0"/>
              </a:spcAft>
              <a:buClr>
                <a:srgbClr val="263F8C"/>
              </a:buClr>
              <a:buSzPts val="1200"/>
              <a:buFont typeface="Proxima Nova"/>
              <a:buChar char="●"/>
            </a:pPr>
            <a:r>
              <a:rPr lang="en" sz="1200" b="1">
                <a:solidFill>
                  <a:srgbClr val="263F8C"/>
                </a:solidFill>
                <a:latin typeface="Proxima Nova"/>
                <a:ea typeface="Proxima Nova"/>
                <a:cs typeface="Proxima Nova"/>
                <a:sym typeface="Proxima Nova"/>
              </a:rPr>
              <a:t>Recent Documents </a:t>
            </a:r>
            <a:r>
              <a:rPr lang="en" sz="1200">
                <a:solidFill>
                  <a:srgbClr val="263F8C"/>
                </a:solidFill>
                <a:latin typeface="Proxima Nova"/>
                <a:ea typeface="Proxima Nova"/>
                <a:cs typeface="Proxima Nova"/>
                <a:sym typeface="Proxima Nova"/>
              </a:rPr>
              <a:t>(if the alert has not yet been cleared)</a:t>
            </a:r>
            <a:endParaRPr sz="1200">
              <a:solidFill>
                <a:srgbClr val="263F8C"/>
              </a:solidFill>
              <a:latin typeface="Proxima Nova"/>
              <a:ea typeface="Proxima Nova"/>
              <a:cs typeface="Proxima Nova"/>
              <a:sym typeface="Proxima Nova"/>
            </a:endParaRPr>
          </a:p>
          <a:p>
            <a:pPr marL="342900" lvl="0" indent="-190500" algn="l" rtl="0">
              <a:lnSpc>
                <a:spcPct val="115000"/>
              </a:lnSpc>
              <a:spcBef>
                <a:spcPts val="0"/>
              </a:spcBef>
              <a:spcAft>
                <a:spcPts val="0"/>
              </a:spcAft>
              <a:buClr>
                <a:srgbClr val="263F8C"/>
              </a:buClr>
              <a:buSzPts val="1200"/>
              <a:buFont typeface="Proxima Nova"/>
              <a:buChar char="●"/>
            </a:pPr>
            <a:r>
              <a:rPr lang="en" sz="1200" b="1">
                <a:solidFill>
                  <a:srgbClr val="263F8C"/>
                </a:solidFill>
                <a:latin typeface="Proxima Nova"/>
                <a:ea typeface="Proxima Nova"/>
                <a:cs typeface="Proxima Nova"/>
                <a:sym typeface="Proxima Nova"/>
              </a:rPr>
              <a:t>Documentation </a:t>
            </a:r>
            <a:r>
              <a:rPr lang="en" sz="1200">
                <a:solidFill>
                  <a:srgbClr val="263F8C"/>
                </a:solidFill>
                <a:latin typeface="Proxima Nova"/>
                <a:ea typeface="Proxima Nova"/>
                <a:cs typeface="Proxima Nova"/>
                <a:sym typeface="Proxima Nova"/>
              </a:rPr>
              <a:t>navigational stepper under</a:t>
            </a:r>
            <a:r>
              <a:rPr lang="en" sz="1200" b="1">
                <a:solidFill>
                  <a:srgbClr val="263F8C"/>
                </a:solidFill>
                <a:latin typeface="Proxima Nova"/>
                <a:ea typeface="Proxima Nova"/>
                <a:cs typeface="Proxima Nova"/>
                <a:sym typeface="Proxima Nova"/>
              </a:rPr>
              <a:t> Documents</a:t>
            </a:r>
            <a:endParaRPr sz="1200" b="1">
              <a:solidFill>
                <a:srgbClr val="263F8C"/>
              </a:solidFill>
              <a:latin typeface="Proxima Nova"/>
              <a:ea typeface="Proxima Nova"/>
              <a:cs typeface="Proxima Nova"/>
              <a:sym typeface="Proxima Nova"/>
            </a:endParaRPr>
          </a:p>
        </p:txBody>
      </p:sp>
      <p:pic>
        <p:nvPicPr>
          <p:cNvPr id="441" name="Google Shape;441;p56" descr="ACHIEVE Family Portal IEP Management"/>
          <p:cNvPicPr preferRelativeResize="0"/>
          <p:nvPr/>
        </p:nvPicPr>
        <p:blipFill>
          <a:blip r:embed="rId3">
            <a:alphaModFix/>
          </a:blip>
          <a:stretch>
            <a:fillRect/>
          </a:stretch>
        </p:blipFill>
        <p:spPr>
          <a:xfrm>
            <a:off x="2844900" y="1127625"/>
            <a:ext cx="5987398" cy="2141010"/>
          </a:xfrm>
          <a:prstGeom prst="rect">
            <a:avLst/>
          </a:prstGeom>
          <a:noFill/>
          <a:ln w="9525" cap="flat" cmpd="sng">
            <a:solidFill>
              <a:srgbClr val="263F8C"/>
            </a:solidFill>
            <a:prstDash val="solid"/>
            <a:round/>
            <a:headEnd type="none" w="sm" len="sm"/>
            <a:tailEnd type="none" w="sm" len="sm"/>
          </a:ln>
        </p:spPr>
      </p:pic>
      <p:sp>
        <p:nvSpPr>
          <p:cNvPr id="438" name="Google Shape;43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IEP Tasks</a:t>
            </a:r>
            <a:endParaRPr>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7" name="Google Shape;447;p57"/>
          <p:cNvSpPr txBox="1">
            <a:spLocks noGrp="1"/>
          </p:cNvSpPr>
          <p:nvPr>
            <p:ph type="sldNum" idx="4294967295"/>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grpSp>
        <p:nvGrpSpPr>
          <p:cNvPr id="448" name="Google Shape;448;p57" descr="Draft IEP records that are pushed to the ACHIEVE Family Portal will only appear under the Recent Documents section of a family member’s ACHIEVE dashboard. "/>
          <p:cNvGrpSpPr/>
          <p:nvPr/>
        </p:nvGrpSpPr>
        <p:grpSpPr>
          <a:xfrm>
            <a:off x="83725" y="1017725"/>
            <a:ext cx="6603098" cy="2182525"/>
            <a:chOff x="2229221" y="1200498"/>
            <a:chExt cx="6791914" cy="2312732"/>
          </a:xfrm>
        </p:grpSpPr>
        <p:pic>
          <p:nvPicPr>
            <p:cNvPr id="449" name="Google Shape;449;p57" descr="ACHIEVE Family Portal Recent Documents displaying draft document"/>
            <p:cNvPicPr preferRelativeResize="0"/>
            <p:nvPr/>
          </p:nvPicPr>
          <p:blipFill rotWithShape="1">
            <a:blip r:embed="rId3">
              <a:alphaModFix/>
            </a:blip>
            <a:srcRect t="2353"/>
            <a:stretch/>
          </p:blipFill>
          <p:spPr>
            <a:xfrm>
              <a:off x="2229221" y="1200498"/>
              <a:ext cx="6791914" cy="2312732"/>
            </a:xfrm>
            <a:prstGeom prst="rect">
              <a:avLst/>
            </a:prstGeom>
            <a:noFill/>
            <a:ln w="9525" cap="flat" cmpd="sng">
              <a:solidFill>
                <a:srgbClr val="263F8C"/>
              </a:solidFill>
              <a:prstDash val="solid"/>
              <a:round/>
              <a:headEnd type="none" w="sm" len="sm"/>
              <a:tailEnd type="none" w="sm" len="sm"/>
            </a:ln>
          </p:spPr>
        </p:pic>
        <p:sp>
          <p:nvSpPr>
            <p:cNvPr id="450" name="Google Shape;450;p57"/>
            <p:cNvSpPr/>
            <p:nvPr/>
          </p:nvSpPr>
          <p:spPr>
            <a:xfrm>
              <a:off x="2576425" y="2691900"/>
              <a:ext cx="5045700" cy="3936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9B2242"/>
                </a:highlight>
                <a:latin typeface="Proxima Nova"/>
                <a:ea typeface="Proxima Nova"/>
                <a:cs typeface="Proxima Nova"/>
                <a:sym typeface="Proxima Nova"/>
              </a:endParaRPr>
            </a:p>
          </p:txBody>
        </p:sp>
      </p:grpSp>
      <p:grpSp>
        <p:nvGrpSpPr>
          <p:cNvPr id="451" name="Google Shape;451;p57" descr="when the team finalizes the IEP, any previously pushed draft will be removed and replaced by the finalized PDF document in the recent documents section."/>
          <p:cNvGrpSpPr/>
          <p:nvPr/>
        </p:nvGrpSpPr>
        <p:grpSpPr>
          <a:xfrm>
            <a:off x="2419150" y="2933700"/>
            <a:ext cx="6601973" cy="2123125"/>
            <a:chOff x="2419150" y="2933700"/>
            <a:chExt cx="6601973" cy="2123125"/>
          </a:xfrm>
        </p:grpSpPr>
        <p:pic>
          <p:nvPicPr>
            <p:cNvPr id="452" name="Google Shape;452;p57" descr="ACHIEVE Family Portal Recent Documents displaying finalized document"/>
            <p:cNvPicPr preferRelativeResize="0"/>
            <p:nvPr/>
          </p:nvPicPr>
          <p:blipFill rotWithShape="1">
            <a:blip r:embed="rId4">
              <a:alphaModFix/>
            </a:blip>
            <a:srcRect t="3577"/>
            <a:stretch/>
          </p:blipFill>
          <p:spPr>
            <a:xfrm>
              <a:off x="2419150" y="2933700"/>
              <a:ext cx="6601973" cy="2123125"/>
            </a:xfrm>
            <a:prstGeom prst="rect">
              <a:avLst/>
            </a:prstGeom>
            <a:noFill/>
            <a:ln w="9525" cap="flat" cmpd="sng">
              <a:solidFill>
                <a:srgbClr val="263F8C"/>
              </a:solidFill>
              <a:prstDash val="solid"/>
              <a:round/>
              <a:headEnd type="none" w="sm" len="sm"/>
              <a:tailEnd type="none" w="sm" len="sm"/>
            </a:ln>
          </p:spPr>
        </p:pic>
        <p:sp>
          <p:nvSpPr>
            <p:cNvPr id="453" name="Google Shape;453;p57"/>
            <p:cNvSpPr/>
            <p:nvPr/>
          </p:nvSpPr>
          <p:spPr>
            <a:xfrm>
              <a:off x="2707276" y="4360636"/>
              <a:ext cx="4905300" cy="371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446" name="Google Shape;44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Draft vs. Finalized IEP in Recent Documents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10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Family Portal </a:t>
            </a:r>
            <a:br>
              <a:rPr lang="en"/>
            </a:br>
            <a:r>
              <a:rPr lang="en"/>
              <a:t>Sandbox Environment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59"/>
          <p:cNvSpPr txBox="1">
            <a:spLocks noGrp="1"/>
          </p:cNvSpPr>
          <p:nvPr>
            <p:ph type="body" idx="1"/>
          </p:nvPr>
        </p:nvSpPr>
        <p:spPr>
          <a:xfrm>
            <a:off x="311700" y="1144900"/>
            <a:ext cx="2277000" cy="3698700"/>
          </a:xfrm>
          <a:prstGeom prst="rect">
            <a:avLst/>
          </a:prstGeom>
          <a:gradFill>
            <a:gsLst>
              <a:gs pos="0">
                <a:srgbClr val="A8BADB"/>
              </a:gs>
              <a:gs pos="100000">
                <a:srgbClr val="737373"/>
              </a:gs>
            </a:gsLst>
            <a:path path="circle">
              <a:fillToRect r="100000" b="100000"/>
            </a:path>
            <a:tileRect l="-100000" t="-100000"/>
          </a:gradFill>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lt1"/>
                </a:solidFill>
              </a:rPr>
              <a:t>ACHIEVE Family Portal Sandbox Environment</a:t>
            </a:r>
            <a:endParaRPr sz="2000" b="1">
              <a:solidFill>
                <a:schemeClr val="lt1"/>
              </a:solidFill>
            </a:endParaRPr>
          </a:p>
          <a:p>
            <a:pPr marL="342900" marR="35566" lvl="0" indent="-196850" algn="l" rtl="0">
              <a:spcBef>
                <a:spcPts val="0"/>
              </a:spcBef>
              <a:spcAft>
                <a:spcPts val="0"/>
              </a:spcAft>
              <a:buClr>
                <a:srgbClr val="263F8C"/>
              </a:buClr>
              <a:buSzPts val="1300"/>
              <a:buChar char="●"/>
            </a:pPr>
            <a:r>
              <a:rPr lang="en" sz="1300">
                <a:solidFill>
                  <a:srgbClr val="263F8C"/>
                </a:solidFill>
              </a:rPr>
              <a:t>Sample family login credentials will be provided to allow IEP teams to learn more about the information provided in the ACHIEVE Family Portal</a:t>
            </a:r>
            <a:endParaRPr sz="1300">
              <a:solidFill>
                <a:srgbClr val="263F8C"/>
              </a:solidFill>
            </a:endParaRPr>
          </a:p>
        </p:txBody>
      </p:sp>
      <p:pic>
        <p:nvPicPr>
          <p:cNvPr id="465" name="Google Shape;465;p59" descr="ACHIEVE Family Portal Sign In Page"/>
          <p:cNvPicPr preferRelativeResize="0"/>
          <p:nvPr/>
        </p:nvPicPr>
        <p:blipFill>
          <a:blip r:embed="rId3">
            <a:alphaModFix/>
          </a:blip>
          <a:stretch>
            <a:fillRect/>
          </a:stretch>
        </p:blipFill>
        <p:spPr>
          <a:xfrm>
            <a:off x="2879200" y="1144900"/>
            <a:ext cx="5857875" cy="3116999"/>
          </a:xfrm>
          <a:prstGeom prst="rect">
            <a:avLst/>
          </a:prstGeom>
          <a:noFill/>
          <a:ln w="9525" cap="flat" cmpd="sng">
            <a:solidFill>
              <a:srgbClr val="263F8C"/>
            </a:solidFill>
            <a:prstDash val="solid"/>
            <a:round/>
            <a:headEnd type="none" w="sm" len="sm"/>
            <a:tailEnd type="none" w="sm" len="sm"/>
          </a:ln>
        </p:spPr>
      </p:pic>
      <p:sp>
        <p:nvSpPr>
          <p:cNvPr id="463" name="Google Shape;46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Environment for IEP Teams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Impacts for </a:t>
            </a:r>
            <a:br>
              <a:rPr lang="en"/>
            </a:br>
            <a:r>
              <a:rPr lang="en"/>
              <a:t>IEP Team Members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p6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ACHIEVE requirements before ACHIEVE Family Portal account creation</a:t>
            </a:r>
            <a:endParaRPr sz="3600" b="1">
              <a:solidFill>
                <a:srgbClr val="9B2242"/>
              </a:solidFill>
            </a:endParaRPr>
          </a:p>
          <a:p>
            <a:pPr marL="0" lvl="0" indent="0" algn="l" rtl="0">
              <a:spcBef>
                <a:spcPts val="0"/>
              </a:spcBef>
              <a:spcAft>
                <a:spcPts val="0"/>
              </a:spcAft>
              <a:buNone/>
            </a:pPr>
            <a:endParaRPr/>
          </a:p>
        </p:txBody>
      </p:sp>
      <p:sp>
        <p:nvSpPr>
          <p:cNvPr id="475" name="Google Shape;475;p61"/>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a:t>
            </a:r>
            <a:r>
              <a:rPr lang="en" sz="1200"/>
              <a:t> </a:t>
            </a:r>
            <a:r>
              <a:rPr lang="en" sz="1200">
                <a:solidFill>
                  <a:schemeClr val="lt1"/>
                </a:solidFill>
              </a:rPr>
              <a:t>1</a:t>
            </a:r>
            <a:endParaRPr sz="1200">
              <a:solidFill>
                <a:schemeClr val="lt1"/>
              </a:solidFill>
            </a:endParaRPr>
          </a:p>
        </p:txBody>
      </p:sp>
      <p:sp>
        <p:nvSpPr>
          <p:cNvPr id="477" name="Google Shape;477;p61"/>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1</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2"/>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a:t>
            </a:r>
            <a:r>
              <a:rPr lang="en" sz="1200"/>
              <a:t> </a:t>
            </a:r>
            <a:r>
              <a:rPr lang="en" sz="1200">
                <a:solidFill>
                  <a:schemeClr val="lt1"/>
                </a:solidFill>
              </a:rPr>
              <a:t>1</a:t>
            </a:r>
            <a:endParaRPr sz="1200">
              <a:solidFill>
                <a:schemeClr val="lt1"/>
              </a:solidFill>
            </a:endParaRPr>
          </a:p>
        </p:txBody>
      </p:sp>
      <p:sp>
        <p:nvSpPr>
          <p:cNvPr id="483" name="Google Shape;483;p6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ACHIEVE requirements before ACHIEVE Family Portal account creation</a:t>
            </a:r>
            <a:endParaRPr sz="3600" b="1">
              <a:solidFill>
                <a:srgbClr val="9B2242"/>
              </a:solidFill>
            </a:endParaRPr>
          </a:p>
          <a:p>
            <a:pPr marL="0" lvl="0" indent="0" algn="l" rtl="0">
              <a:spcBef>
                <a:spcPts val="0"/>
              </a:spcBef>
              <a:spcAft>
                <a:spcPts val="0"/>
              </a:spcAft>
              <a:buNone/>
            </a:pPr>
            <a:endParaRPr/>
          </a:p>
        </p:txBody>
      </p:sp>
      <p:sp>
        <p:nvSpPr>
          <p:cNvPr id="484" name="Google Shape;484;p62"/>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1</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90" name="Google Shape;490;p63" descr="ACHIEVE Edit Family Contact Information"/>
          <p:cNvPicPr preferRelativeResize="0"/>
          <p:nvPr/>
        </p:nvPicPr>
        <p:blipFill>
          <a:blip r:embed="rId3">
            <a:alphaModFix/>
          </a:blip>
          <a:stretch>
            <a:fillRect/>
          </a:stretch>
        </p:blipFill>
        <p:spPr>
          <a:xfrm>
            <a:off x="2855525" y="1173438"/>
            <a:ext cx="6031501" cy="3607074"/>
          </a:xfrm>
          <a:prstGeom prst="rect">
            <a:avLst/>
          </a:prstGeom>
          <a:noFill/>
          <a:ln w="9525" cap="flat" cmpd="sng">
            <a:solidFill>
              <a:srgbClr val="263F8C"/>
            </a:solidFill>
            <a:prstDash val="solid"/>
            <a:round/>
            <a:headEnd type="none" w="sm" len="sm"/>
            <a:tailEnd type="none" w="sm" len="sm"/>
          </a:ln>
        </p:spPr>
      </p:pic>
      <p:sp>
        <p:nvSpPr>
          <p:cNvPr id="491" name="Google Shape;491;p63"/>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chemeClr val="dk1"/>
              </a:buClr>
              <a:buSzPts val="1100"/>
              <a:buFont typeface="Arial"/>
              <a:buNone/>
            </a:pPr>
            <a:r>
              <a:rPr lang="en" sz="2000" b="1">
                <a:solidFill>
                  <a:srgbClr val="A8BADB"/>
                </a:solidFill>
              </a:rPr>
              <a:t>ACHIEVE Requirements</a:t>
            </a:r>
            <a:endParaRPr>
              <a:solidFill>
                <a:srgbClr val="A8BADB"/>
              </a:solidFill>
            </a:endParaRPr>
          </a:p>
          <a:p>
            <a:pPr marL="342900" lvl="0" indent="-196850" algn="l" rtl="0">
              <a:spcBef>
                <a:spcPts val="300"/>
              </a:spcBef>
              <a:spcAft>
                <a:spcPts val="0"/>
              </a:spcAft>
              <a:buClr>
                <a:schemeClr val="lt1"/>
              </a:buClr>
              <a:buSzPts val="1300"/>
              <a:buAutoNum type="arabicPeriod"/>
            </a:pPr>
            <a:r>
              <a:rPr lang="en" sz="1300">
                <a:solidFill>
                  <a:schemeClr val="lt1"/>
                </a:solidFill>
              </a:rPr>
              <a:t>Family contact meets requirements as an IDEA Parent.</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a:solidFill>
                  <a:schemeClr val="lt1"/>
                </a:solidFill>
              </a:rPr>
              <a:t>Contact has provided a unique email address.</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b="1" i="1">
                <a:solidFill>
                  <a:srgbClr val="F0B323"/>
                </a:solidFill>
              </a:rPr>
              <a:t>Validated </a:t>
            </a:r>
            <a:r>
              <a:rPr lang="en" sz="1300">
                <a:solidFill>
                  <a:schemeClr val="lt1"/>
                </a:solidFill>
              </a:rPr>
              <a:t>checkbox must be selected.</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b="1" i="1">
                <a:solidFill>
                  <a:srgbClr val="F0B323"/>
                </a:solidFill>
              </a:rPr>
              <a:t>No Portal Access</a:t>
            </a:r>
            <a:r>
              <a:rPr lang="en" sz="1300" b="1">
                <a:solidFill>
                  <a:schemeClr val="lt1"/>
                </a:solidFill>
              </a:rPr>
              <a:t> </a:t>
            </a:r>
            <a:r>
              <a:rPr lang="en" sz="1300">
                <a:solidFill>
                  <a:schemeClr val="lt1"/>
                </a:solidFill>
              </a:rPr>
              <a:t>must </a:t>
            </a:r>
            <a:r>
              <a:rPr lang="en" sz="1300" b="1" u="sng">
                <a:solidFill>
                  <a:schemeClr val="lt1"/>
                </a:solidFill>
              </a:rPr>
              <a:t>NOT</a:t>
            </a:r>
            <a:r>
              <a:rPr lang="en" sz="1300">
                <a:solidFill>
                  <a:schemeClr val="lt1"/>
                </a:solidFill>
              </a:rPr>
              <a:t> be selected.</a:t>
            </a:r>
            <a:endParaRPr sz="1300">
              <a:solidFill>
                <a:schemeClr val="lt1"/>
              </a:solidFill>
            </a:endParaRPr>
          </a:p>
          <a:p>
            <a:pPr marL="342900" marR="0" lvl="0" indent="-196850" algn="l" rtl="0">
              <a:spcBef>
                <a:spcPts val="300"/>
              </a:spcBef>
              <a:spcAft>
                <a:spcPts val="0"/>
              </a:spcAft>
              <a:buClr>
                <a:schemeClr val="lt1"/>
              </a:buClr>
              <a:buSzPts val="1300"/>
              <a:buAutoNum type="arabicPeriod"/>
            </a:pPr>
            <a:r>
              <a:rPr lang="en" sz="1300">
                <a:solidFill>
                  <a:schemeClr val="lt1"/>
                </a:solidFill>
              </a:rPr>
              <a:t>Learner must have an active/approved </a:t>
            </a:r>
            <a:r>
              <a:rPr lang="en" sz="1300" b="1" i="1">
                <a:solidFill>
                  <a:srgbClr val="F0B323"/>
                </a:solidFill>
              </a:rPr>
              <a:t>Consent for Services</a:t>
            </a:r>
            <a:r>
              <a:rPr lang="en" sz="1300">
                <a:solidFill>
                  <a:schemeClr val="lt1"/>
                </a:solidFill>
              </a:rPr>
              <a:t>.</a:t>
            </a:r>
            <a:endParaRPr sz="1300" b="1">
              <a:solidFill>
                <a:schemeClr val="lt1"/>
              </a:solidFill>
            </a:endParaRPr>
          </a:p>
        </p:txBody>
      </p:sp>
      <p:sp>
        <p:nvSpPr>
          <p:cNvPr id="489" name="Google Shape;489;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Requirements to Create Account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p64"/>
          <p:cNvSpPr txBox="1">
            <a:spLocks noGrp="1"/>
          </p:cNvSpPr>
          <p:nvPr>
            <p:ph type="body" idx="1"/>
          </p:nvPr>
        </p:nvSpPr>
        <p:spPr>
          <a:xfrm>
            <a:off x="311700" y="1113550"/>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A8BADB"/>
                </a:solidFill>
              </a:rPr>
              <a:t>Family Contact Information </a:t>
            </a:r>
            <a:endParaRPr sz="2000" b="1">
              <a:solidFill>
                <a:srgbClr val="A8BADB"/>
              </a:solidFill>
            </a:endParaRPr>
          </a:p>
          <a:p>
            <a:pPr marL="285750" lvl="0" indent="-196850" algn="l" rtl="0">
              <a:spcBef>
                <a:spcPts val="600"/>
              </a:spcBef>
              <a:spcAft>
                <a:spcPts val="0"/>
              </a:spcAft>
              <a:buClr>
                <a:schemeClr val="lt1"/>
              </a:buClr>
              <a:buSzPts val="1300"/>
              <a:buChar char="●"/>
            </a:pPr>
            <a:r>
              <a:rPr lang="en" sz="1300">
                <a:solidFill>
                  <a:schemeClr val="lt1"/>
                </a:solidFill>
              </a:rPr>
              <a:t>Learners added to the </a:t>
            </a:r>
            <a:r>
              <a:rPr lang="en" sz="1300" b="1">
                <a:solidFill>
                  <a:srgbClr val="F0B323"/>
                </a:solidFill>
              </a:rPr>
              <a:t>Family Contact </a:t>
            </a:r>
            <a:r>
              <a:rPr lang="en" sz="1300">
                <a:solidFill>
                  <a:schemeClr val="lt1"/>
                </a:solidFill>
              </a:rPr>
              <a:t>table three months prior to reaching age of majority</a:t>
            </a:r>
            <a:endParaRPr sz="1300">
              <a:solidFill>
                <a:schemeClr val="lt1"/>
              </a:solidFill>
            </a:endParaRPr>
          </a:p>
          <a:p>
            <a:pPr marL="285750" lvl="0" indent="-196850" algn="l" rtl="0">
              <a:spcBef>
                <a:spcPts val="600"/>
              </a:spcBef>
              <a:spcAft>
                <a:spcPts val="0"/>
              </a:spcAft>
              <a:buClr>
                <a:schemeClr val="lt1"/>
              </a:buClr>
              <a:buSzPts val="1300"/>
              <a:buChar char="●"/>
            </a:pPr>
            <a:r>
              <a:rPr lang="en" sz="1300">
                <a:solidFill>
                  <a:schemeClr val="lt1"/>
                </a:solidFill>
              </a:rPr>
              <a:t>IEP Facilitators prompted to validate learners</a:t>
            </a:r>
            <a:endParaRPr sz="1300">
              <a:solidFill>
                <a:schemeClr val="lt1"/>
              </a:solidFill>
            </a:endParaRPr>
          </a:p>
          <a:p>
            <a:pPr marL="285750" lvl="0" indent="-196850" algn="l" rtl="0">
              <a:spcBef>
                <a:spcPts val="600"/>
              </a:spcBef>
              <a:spcAft>
                <a:spcPts val="0"/>
              </a:spcAft>
              <a:buClr>
                <a:schemeClr val="lt1"/>
              </a:buClr>
              <a:buSzPts val="1300"/>
              <a:buChar char="●"/>
            </a:pPr>
            <a:r>
              <a:rPr lang="en" sz="1300">
                <a:solidFill>
                  <a:schemeClr val="lt1"/>
                </a:solidFill>
              </a:rPr>
              <a:t>Adding a personal email address automatically invites learners to create ACHIEVE Family Portal account at age 18</a:t>
            </a:r>
            <a:endParaRPr sz="1300">
              <a:solidFill>
                <a:schemeClr val="lt1"/>
              </a:solidFill>
            </a:endParaRPr>
          </a:p>
        </p:txBody>
      </p:sp>
      <p:pic>
        <p:nvPicPr>
          <p:cNvPr id="498" name="Google Shape;498;p64" descr="ACHIEVE Family Contact Information"/>
          <p:cNvPicPr preferRelativeResize="0"/>
          <p:nvPr/>
        </p:nvPicPr>
        <p:blipFill>
          <a:blip r:embed="rId3">
            <a:alphaModFix/>
          </a:blip>
          <a:stretch>
            <a:fillRect/>
          </a:stretch>
        </p:blipFill>
        <p:spPr>
          <a:xfrm>
            <a:off x="2851350" y="1113550"/>
            <a:ext cx="5980949" cy="1228296"/>
          </a:xfrm>
          <a:prstGeom prst="rect">
            <a:avLst/>
          </a:prstGeom>
          <a:noFill/>
          <a:ln w="9525" cap="flat" cmpd="sng">
            <a:solidFill>
              <a:srgbClr val="263F8C"/>
            </a:solidFill>
            <a:prstDash val="solid"/>
            <a:round/>
            <a:headEnd type="none" w="sm" len="sm"/>
            <a:tailEnd type="none" w="sm" len="sm"/>
          </a:ln>
        </p:spPr>
      </p:pic>
      <p:sp>
        <p:nvSpPr>
          <p:cNvPr id="496" name="Google Shape;496;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Learners Approaching Age of Majority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Google Shape;132;p20" descr="white stone question mark ornament  "/>
          <p:cNvPicPr preferRelativeResize="0"/>
          <p:nvPr/>
        </p:nvPicPr>
        <p:blipFill>
          <a:blip r:embed="rId3">
            <a:alphaModFix/>
          </a:blip>
          <a:stretch>
            <a:fillRect/>
          </a:stretch>
        </p:blipFill>
        <p:spPr>
          <a:xfrm>
            <a:off x="5488150" y="392538"/>
            <a:ext cx="2899638" cy="4358425"/>
          </a:xfrm>
          <a:prstGeom prst="rect">
            <a:avLst/>
          </a:prstGeom>
          <a:noFill/>
          <a:ln>
            <a:noFill/>
          </a:ln>
        </p:spPr>
      </p:pic>
      <p:sp>
        <p:nvSpPr>
          <p:cNvPr id="131" name="Google Shape;131;p20"/>
          <p:cNvSpPr txBox="1">
            <a:spLocks noGrp="1"/>
          </p:cNvSpPr>
          <p:nvPr>
            <p:ph type="title"/>
          </p:nvPr>
        </p:nvSpPr>
        <p:spPr>
          <a:xfrm>
            <a:off x="243075" y="1027950"/>
            <a:ext cx="4045200" cy="30876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t>When will the ACHIEVE Family Portal be released statewide?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6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Creating ACHIEVE Family Portal accounts</a:t>
            </a:r>
            <a:endParaRPr sz="3600" b="1">
              <a:solidFill>
                <a:srgbClr val="9B2242"/>
              </a:solidFill>
            </a:endParaRPr>
          </a:p>
          <a:p>
            <a:pPr marL="0" lvl="0" indent="0" algn="l" rtl="0">
              <a:spcBef>
                <a:spcPts val="0"/>
              </a:spcBef>
              <a:spcAft>
                <a:spcPts val="0"/>
              </a:spcAft>
              <a:buNone/>
            </a:pPr>
            <a:endParaRPr/>
          </a:p>
        </p:txBody>
      </p:sp>
      <p:sp>
        <p:nvSpPr>
          <p:cNvPr id="503" name="Google Shape;503;p65"/>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 </a:t>
            </a:r>
            <a:r>
              <a:rPr lang="en" sz="1200">
                <a:solidFill>
                  <a:schemeClr val="lt1"/>
                </a:solidFill>
              </a:rPr>
              <a:t>2</a:t>
            </a:r>
            <a:endParaRPr sz="1200">
              <a:solidFill>
                <a:schemeClr val="lt1"/>
              </a:solidFill>
            </a:endParaRPr>
          </a:p>
        </p:txBody>
      </p:sp>
      <p:sp>
        <p:nvSpPr>
          <p:cNvPr id="505" name="Google Shape;505;p65"/>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2</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66"/>
          <p:cNvSpPr txBox="1">
            <a:spLocks noGrp="1"/>
          </p:cNvSpPr>
          <p:nvPr>
            <p:ph type="body" idx="1"/>
          </p:nvPr>
        </p:nvSpPr>
        <p:spPr>
          <a:xfrm>
            <a:off x="311700" y="1152475"/>
            <a:ext cx="8520600" cy="19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9B2242"/>
                </a:solidFill>
              </a:rPr>
              <a:t>ACHIEVE Process:</a:t>
            </a:r>
            <a:endParaRPr sz="2000" b="1">
              <a:solidFill>
                <a:srgbClr val="9B2242"/>
              </a:solidFill>
            </a:endParaRPr>
          </a:p>
          <a:p>
            <a:pPr marL="457200" lvl="0" indent="-317500" algn="l" rtl="0">
              <a:spcBef>
                <a:spcPts val="0"/>
              </a:spcBef>
              <a:spcAft>
                <a:spcPts val="0"/>
              </a:spcAft>
              <a:buSzPts val="1400"/>
              <a:buChar char="●"/>
            </a:pPr>
            <a:r>
              <a:rPr lang="en" sz="1400"/>
              <a:t>Once all 5 requirements are met, the </a:t>
            </a:r>
            <a:r>
              <a:rPr lang="en" sz="1400" b="1" i="1">
                <a:solidFill>
                  <a:srgbClr val="263F8C"/>
                </a:solidFill>
              </a:rPr>
              <a:t>Invite to Portal</a:t>
            </a:r>
            <a:r>
              <a:rPr lang="en" sz="1400" i="1"/>
              <a:t> </a:t>
            </a:r>
            <a:r>
              <a:rPr lang="en" sz="1400"/>
              <a:t>button becomes enabled.</a:t>
            </a:r>
            <a:endParaRPr sz="1400"/>
          </a:p>
          <a:p>
            <a:pPr marL="457200" lvl="0" indent="0" algn="l" rtl="0">
              <a:spcBef>
                <a:spcPts val="0"/>
              </a:spcBef>
              <a:spcAft>
                <a:spcPts val="0"/>
              </a:spcAft>
              <a:buNone/>
            </a:pPr>
            <a:endParaRPr sz="1400"/>
          </a:p>
        </p:txBody>
      </p:sp>
      <p:sp>
        <p:nvSpPr>
          <p:cNvPr id="512" name="Google Shape;512;p66"/>
          <p:cNvSpPr txBox="1"/>
          <p:nvPr/>
        </p:nvSpPr>
        <p:spPr>
          <a:xfrm>
            <a:off x="311700" y="3182625"/>
            <a:ext cx="85206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IEP Team may manually invite the IDEA Parent contact immediately by selecting this button. </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OR</a:t>
            </a:r>
            <a:endParaRPr>
              <a:solidFill>
                <a:schemeClr val="dk1"/>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Allow the nightly ACHIEVE process to automatically send invitations to newly eligible IDEA Parent contacts.</a:t>
            </a:r>
            <a:endParaRPr>
              <a:solidFill>
                <a:schemeClr val="dk1"/>
              </a:solidFill>
              <a:latin typeface="Proxima Nova"/>
              <a:ea typeface="Proxima Nova"/>
              <a:cs typeface="Proxima Nova"/>
              <a:sym typeface="Proxima Nova"/>
            </a:endParaRPr>
          </a:p>
        </p:txBody>
      </p:sp>
      <p:grpSp>
        <p:nvGrpSpPr>
          <p:cNvPr id="513" name="Google Shape;513;p66" descr="Invite to portal screenshot"/>
          <p:cNvGrpSpPr/>
          <p:nvPr/>
        </p:nvGrpSpPr>
        <p:grpSpPr>
          <a:xfrm>
            <a:off x="961350" y="1979150"/>
            <a:ext cx="7221299" cy="1021050"/>
            <a:chOff x="961350" y="1979150"/>
            <a:chExt cx="7221299" cy="1021050"/>
          </a:xfrm>
        </p:grpSpPr>
        <p:pic>
          <p:nvPicPr>
            <p:cNvPr id="514" name="Google Shape;514;p66" descr="ACHIEVE Family Contact Information table displaying Invite to Portal button"/>
            <p:cNvPicPr preferRelativeResize="0"/>
            <p:nvPr/>
          </p:nvPicPr>
          <p:blipFill>
            <a:blip r:embed="rId3">
              <a:alphaModFix/>
            </a:blip>
            <a:stretch>
              <a:fillRect/>
            </a:stretch>
          </p:blipFill>
          <p:spPr>
            <a:xfrm>
              <a:off x="961350" y="1979150"/>
              <a:ext cx="7221299" cy="1021050"/>
            </a:xfrm>
            <a:prstGeom prst="rect">
              <a:avLst/>
            </a:prstGeom>
            <a:noFill/>
            <a:ln w="9525" cap="flat" cmpd="sng">
              <a:solidFill>
                <a:srgbClr val="263F8C"/>
              </a:solidFill>
              <a:prstDash val="solid"/>
              <a:round/>
              <a:headEnd type="none" w="sm" len="sm"/>
              <a:tailEnd type="none" w="sm" len="sm"/>
            </a:ln>
          </p:spPr>
        </p:pic>
        <p:sp>
          <p:nvSpPr>
            <p:cNvPr id="515" name="Google Shape;515;p66"/>
            <p:cNvSpPr/>
            <p:nvPr/>
          </p:nvSpPr>
          <p:spPr>
            <a:xfrm>
              <a:off x="6032500" y="2552000"/>
              <a:ext cx="825000" cy="372000"/>
            </a:xfrm>
            <a:prstGeom prst="stripedRightArrow">
              <a:avLst>
                <a:gd name="adj1" fmla="val 50000"/>
                <a:gd name="adj2" fmla="val 50000"/>
              </a:avLst>
            </a:prstGeom>
            <a:solidFill>
              <a:srgbClr val="F0B323"/>
            </a:solidFill>
            <a:ln w="952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510" name="Google Shape;510;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Email Invitations Will Be Sent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1" name="Google Shape;521;p67" descr="screenshot of the family contact information screen."/>
          <p:cNvGrpSpPr/>
          <p:nvPr/>
        </p:nvGrpSpPr>
        <p:grpSpPr>
          <a:xfrm>
            <a:off x="311535" y="3139434"/>
            <a:ext cx="8520950" cy="1938414"/>
            <a:chOff x="250418" y="2857500"/>
            <a:chExt cx="8581882" cy="1952275"/>
          </a:xfrm>
        </p:grpSpPr>
        <p:pic>
          <p:nvPicPr>
            <p:cNvPr id="522" name="Google Shape;522;p67" descr="ACHIEVE Family Contact Information table displaying Invite to Portal button"/>
            <p:cNvPicPr preferRelativeResize="0"/>
            <p:nvPr/>
          </p:nvPicPr>
          <p:blipFill>
            <a:blip r:embed="rId3">
              <a:alphaModFix/>
            </a:blip>
            <a:stretch>
              <a:fillRect/>
            </a:stretch>
          </p:blipFill>
          <p:spPr>
            <a:xfrm>
              <a:off x="250418" y="2857500"/>
              <a:ext cx="8581882" cy="1952275"/>
            </a:xfrm>
            <a:prstGeom prst="rect">
              <a:avLst/>
            </a:prstGeom>
            <a:noFill/>
            <a:ln w="9525" cap="flat" cmpd="sng">
              <a:solidFill>
                <a:srgbClr val="263F8C"/>
              </a:solidFill>
              <a:prstDash val="solid"/>
              <a:round/>
              <a:headEnd type="none" w="sm" len="sm"/>
              <a:tailEnd type="none" w="sm" len="sm"/>
            </a:ln>
          </p:spPr>
        </p:pic>
        <p:sp>
          <p:nvSpPr>
            <p:cNvPr id="523" name="Google Shape;523;p67"/>
            <p:cNvSpPr/>
            <p:nvPr/>
          </p:nvSpPr>
          <p:spPr>
            <a:xfrm>
              <a:off x="7161125" y="3601350"/>
              <a:ext cx="1048500" cy="3936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524" name="Google Shape;524;p67"/>
          <p:cNvSpPr txBox="1">
            <a:spLocks noGrp="1"/>
          </p:cNvSpPr>
          <p:nvPr>
            <p:ph type="body" idx="1"/>
          </p:nvPr>
        </p:nvSpPr>
        <p:spPr>
          <a:xfrm>
            <a:off x="311700" y="1152475"/>
            <a:ext cx="3999900" cy="1928400"/>
          </a:xfrm>
          <a:prstGeom prst="rect">
            <a:avLst/>
          </a:prstGeom>
          <a:solidFill>
            <a:srgbClr val="A8BADB"/>
          </a:solidFill>
          <a:ln w="9525" cap="flat" cmpd="sng">
            <a:solidFill>
              <a:srgbClr val="F0B32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B2242"/>
                </a:solidFill>
              </a:rPr>
              <a:t>IDEA Parents</a:t>
            </a:r>
            <a:endParaRPr sz="2000">
              <a:solidFill>
                <a:srgbClr val="9B2242"/>
              </a:solidFill>
            </a:endParaRPr>
          </a:p>
          <a:p>
            <a:pPr marL="0" marR="0" lvl="0" indent="0" algn="l" rtl="0">
              <a:spcBef>
                <a:spcPts val="0"/>
              </a:spcBef>
              <a:spcAft>
                <a:spcPts val="0"/>
              </a:spcAft>
              <a:buNone/>
            </a:pPr>
            <a:r>
              <a:rPr lang="en">
                <a:solidFill>
                  <a:schemeClr val="dk1"/>
                </a:solidFill>
              </a:rPr>
              <a:t>Button available after validation of email address in </a:t>
            </a:r>
            <a:r>
              <a:rPr lang="en" b="1">
                <a:solidFill>
                  <a:srgbClr val="263F8C"/>
                </a:solidFill>
              </a:rPr>
              <a:t>Family Contact Information</a:t>
            </a:r>
            <a:r>
              <a:rPr lang="en" b="1">
                <a:solidFill>
                  <a:srgbClr val="F0B323"/>
                </a:solidFill>
              </a:rPr>
              <a:t> </a:t>
            </a:r>
            <a:endParaRPr>
              <a:solidFill>
                <a:schemeClr val="dk1"/>
              </a:solidFill>
            </a:endParaRPr>
          </a:p>
          <a:p>
            <a:pPr marL="342900" lvl="0" indent="-196850" algn="l" rtl="0">
              <a:spcBef>
                <a:spcPts val="300"/>
              </a:spcBef>
              <a:spcAft>
                <a:spcPts val="0"/>
              </a:spcAft>
              <a:buClr>
                <a:schemeClr val="dk1"/>
              </a:buClr>
              <a:buSzPts val="1300"/>
              <a:buChar char="●"/>
            </a:pPr>
            <a:r>
              <a:rPr lang="en" sz="1300">
                <a:solidFill>
                  <a:schemeClr val="dk1"/>
                </a:solidFill>
              </a:rPr>
              <a:t>IEP Facilitators </a:t>
            </a:r>
            <a:endParaRPr sz="1300">
              <a:solidFill>
                <a:schemeClr val="dk1"/>
              </a:solidFill>
            </a:endParaRPr>
          </a:p>
          <a:p>
            <a:pPr marL="342900" lvl="0" indent="-196850" algn="l" rtl="0">
              <a:spcBef>
                <a:spcPts val="300"/>
              </a:spcBef>
              <a:spcAft>
                <a:spcPts val="300"/>
              </a:spcAft>
              <a:buClr>
                <a:schemeClr val="dk1"/>
              </a:buClr>
              <a:buSzPts val="1300"/>
              <a:buChar char="●"/>
            </a:pPr>
            <a:r>
              <a:rPr lang="en" sz="1300">
                <a:solidFill>
                  <a:schemeClr val="dk1"/>
                </a:solidFill>
              </a:rPr>
              <a:t>ACHIEVE Data Techs/Leads and Super Admins </a:t>
            </a:r>
            <a:endParaRPr sz="1300"/>
          </a:p>
        </p:txBody>
      </p:sp>
      <p:sp>
        <p:nvSpPr>
          <p:cNvPr id="525" name="Google Shape;525;p67"/>
          <p:cNvSpPr txBox="1">
            <a:spLocks noGrp="1"/>
          </p:cNvSpPr>
          <p:nvPr>
            <p:ph type="body" idx="2"/>
          </p:nvPr>
        </p:nvSpPr>
        <p:spPr>
          <a:xfrm>
            <a:off x="4832400" y="1152475"/>
            <a:ext cx="3999900" cy="1928400"/>
          </a:xfrm>
          <a:prstGeom prst="rect">
            <a:avLst/>
          </a:prstGeom>
          <a:solidFill>
            <a:srgbClr val="F0B323"/>
          </a:solidFill>
          <a:ln w="9525" cap="flat" cmpd="sng">
            <a:solidFill>
              <a:srgbClr val="9B2242"/>
            </a:solidFill>
            <a:prstDash val="solid"/>
            <a:round/>
            <a:headEnd type="none" w="sm" len="sm"/>
            <a:tailEnd type="none" w="sm" len="sm"/>
          </a:ln>
        </p:spPr>
        <p:txBody>
          <a:bodyPr spcFirstLastPara="1" wrap="square" lIns="91425" tIns="91425" rIns="73375" bIns="91425" anchor="t" anchorCtr="0">
            <a:noAutofit/>
          </a:bodyPr>
          <a:lstStyle/>
          <a:p>
            <a:pPr marL="0" lvl="0" indent="0" algn="ctr" rtl="0">
              <a:spcBef>
                <a:spcPts val="300"/>
              </a:spcBef>
              <a:spcAft>
                <a:spcPts val="0"/>
              </a:spcAft>
              <a:buNone/>
            </a:pPr>
            <a:r>
              <a:rPr lang="en" sz="2000" b="1">
                <a:solidFill>
                  <a:srgbClr val="9B2242"/>
                </a:solidFill>
              </a:rPr>
              <a:t>Special Education Learners</a:t>
            </a:r>
            <a:endParaRPr sz="2000" b="1">
              <a:solidFill>
                <a:srgbClr val="9B2242"/>
              </a:solidFill>
            </a:endParaRPr>
          </a:p>
          <a:p>
            <a:pPr marL="0" lvl="0" indent="0" algn="l" rtl="0">
              <a:spcBef>
                <a:spcPts val="300"/>
              </a:spcBef>
              <a:spcAft>
                <a:spcPts val="0"/>
              </a:spcAft>
              <a:buNone/>
            </a:pPr>
            <a:r>
              <a:rPr lang="en">
                <a:solidFill>
                  <a:schemeClr val="dk1"/>
                </a:solidFill>
              </a:rPr>
              <a:t>Button available upon learner reaching age of majority or date of rights transfer and validation of email address in </a:t>
            </a:r>
            <a:r>
              <a:rPr lang="en" b="1">
                <a:solidFill>
                  <a:srgbClr val="263F8C"/>
                </a:solidFill>
              </a:rPr>
              <a:t>Family Contact Information</a:t>
            </a:r>
            <a:r>
              <a:rPr lang="en">
                <a:solidFill>
                  <a:schemeClr val="dk1"/>
                </a:solidFill>
              </a:rPr>
              <a:t> </a:t>
            </a:r>
            <a:endParaRPr sz="1500">
              <a:solidFill>
                <a:schemeClr val="dk1"/>
              </a:solidFill>
            </a:endParaRPr>
          </a:p>
          <a:p>
            <a:pPr marL="342900" lvl="0" indent="-196850" algn="l" rtl="0">
              <a:spcBef>
                <a:spcPts val="300"/>
              </a:spcBef>
              <a:spcAft>
                <a:spcPts val="0"/>
              </a:spcAft>
              <a:buClr>
                <a:schemeClr val="dk1"/>
              </a:buClr>
              <a:buSzPts val="1300"/>
              <a:buChar char="●"/>
            </a:pPr>
            <a:r>
              <a:rPr lang="en" sz="1300">
                <a:solidFill>
                  <a:schemeClr val="dk1"/>
                </a:solidFill>
              </a:rPr>
              <a:t>IEP Facilitators </a:t>
            </a:r>
            <a:endParaRPr sz="1300">
              <a:solidFill>
                <a:schemeClr val="dk1"/>
              </a:solidFill>
            </a:endParaRPr>
          </a:p>
          <a:p>
            <a:pPr marL="342900" lvl="0" indent="-196850" algn="l" rtl="0">
              <a:spcBef>
                <a:spcPts val="300"/>
              </a:spcBef>
              <a:spcAft>
                <a:spcPts val="0"/>
              </a:spcAft>
              <a:buClr>
                <a:schemeClr val="dk1"/>
              </a:buClr>
              <a:buSzPts val="1300"/>
              <a:buChar char="●"/>
            </a:pPr>
            <a:r>
              <a:rPr lang="en" sz="1300">
                <a:solidFill>
                  <a:schemeClr val="dk1"/>
                </a:solidFill>
              </a:rPr>
              <a:t>ACHIEVE Data Techs/Leads and Super Admins </a:t>
            </a:r>
            <a:endParaRPr>
              <a:solidFill>
                <a:schemeClr val="dk1"/>
              </a:solidFill>
            </a:endParaRPr>
          </a:p>
        </p:txBody>
      </p:sp>
      <p:sp>
        <p:nvSpPr>
          <p:cNvPr id="520" name="Google Shape;520;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Invite to Portal</a:t>
            </a:r>
            <a:r>
              <a:rPr lang="en"/>
              <a:t> Button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1" name="Google Shape;531;p68" descr="ACHIEVE Family Portal email inviting families to create an account"/>
          <p:cNvPicPr preferRelativeResize="0"/>
          <p:nvPr/>
        </p:nvPicPr>
        <p:blipFill>
          <a:blip r:embed="rId3">
            <a:alphaModFix/>
          </a:blip>
          <a:stretch>
            <a:fillRect/>
          </a:stretch>
        </p:blipFill>
        <p:spPr>
          <a:xfrm>
            <a:off x="1657150" y="1170125"/>
            <a:ext cx="5990211" cy="3820975"/>
          </a:xfrm>
          <a:prstGeom prst="rect">
            <a:avLst/>
          </a:prstGeom>
          <a:noFill/>
          <a:ln>
            <a:noFill/>
          </a:ln>
        </p:spPr>
      </p:pic>
      <p:sp>
        <p:nvSpPr>
          <p:cNvPr id="530" name="Google Shape;530;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Invite to Portal</a:t>
            </a:r>
            <a:r>
              <a:rPr lang="en"/>
              <a:t> Email</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7" name="Google Shape;537;p69" descr="ACHIEVE Family Portal account registration page"/>
          <p:cNvPicPr preferRelativeResize="0"/>
          <p:nvPr/>
        </p:nvPicPr>
        <p:blipFill rotWithShape="1">
          <a:blip r:embed="rId3">
            <a:alphaModFix/>
          </a:blip>
          <a:srcRect t="5740"/>
          <a:stretch/>
        </p:blipFill>
        <p:spPr>
          <a:xfrm>
            <a:off x="2887975" y="1127625"/>
            <a:ext cx="5907865" cy="3695701"/>
          </a:xfrm>
          <a:prstGeom prst="rect">
            <a:avLst/>
          </a:prstGeom>
          <a:noFill/>
          <a:ln w="9525" cap="flat" cmpd="sng">
            <a:solidFill>
              <a:srgbClr val="263F8C"/>
            </a:solidFill>
            <a:prstDash val="solid"/>
            <a:round/>
            <a:headEnd type="none" w="sm" len="sm"/>
            <a:tailEnd type="none" w="sm" len="sm"/>
          </a:ln>
        </p:spPr>
      </p:pic>
      <p:sp>
        <p:nvSpPr>
          <p:cNvPr id="538" name="Google Shape;538;p69"/>
          <p:cNvSpPr txBox="1">
            <a:spLocks noGrp="1"/>
          </p:cNvSpPr>
          <p:nvPr>
            <p:ph type="body" idx="1"/>
          </p:nvPr>
        </p:nvSpPr>
        <p:spPr>
          <a:xfrm>
            <a:off x="311700" y="1127625"/>
            <a:ext cx="2275200" cy="2161500"/>
          </a:xfrm>
          <a:prstGeom prst="rect">
            <a:avLst/>
          </a:prstGeom>
          <a:gradFill>
            <a:gsLst>
              <a:gs pos="0">
                <a:srgbClr val="263F8C"/>
              </a:gs>
              <a:gs pos="83000">
                <a:srgbClr val="4D5980"/>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chemeClr val="dk1"/>
              </a:buClr>
              <a:buSzPts val="1100"/>
              <a:buFont typeface="Arial"/>
              <a:buNone/>
            </a:pPr>
            <a:r>
              <a:rPr lang="en" sz="2000" b="1" dirty="0">
                <a:solidFill>
                  <a:srgbClr val="F0B323"/>
                </a:solidFill>
              </a:rPr>
              <a:t>Connecting to ACHIEVE Data</a:t>
            </a:r>
            <a:endParaRPr dirty="0">
              <a:solidFill>
                <a:srgbClr val="F0B323"/>
              </a:solidFill>
            </a:endParaRPr>
          </a:p>
          <a:p>
            <a:pPr marL="0" marR="0" lvl="0" indent="0" algn="l" rtl="0">
              <a:spcBef>
                <a:spcPts val="1000"/>
              </a:spcBef>
              <a:spcAft>
                <a:spcPts val="1200"/>
              </a:spcAft>
              <a:buNone/>
            </a:pPr>
            <a:r>
              <a:rPr lang="en" sz="1300" dirty="0">
                <a:solidFill>
                  <a:schemeClr val="lt1"/>
                </a:solidFill>
              </a:rPr>
              <a:t>IDEA Parents will be required to validate data elements about their child to establish an initial connection to the learner’s ACHIEVE data.</a:t>
            </a:r>
            <a:endParaRPr sz="1300" b="1" dirty="0">
              <a:solidFill>
                <a:srgbClr val="A8BADB"/>
              </a:solidFill>
            </a:endParaRPr>
          </a:p>
        </p:txBody>
      </p:sp>
      <p:sp>
        <p:nvSpPr>
          <p:cNvPr id="539" name="Google Shape;539;p69"/>
          <p:cNvSpPr txBox="1">
            <a:spLocks noGrp="1"/>
          </p:cNvSpPr>
          <p:nvPr>
            <p:ph type="body" idx="1"/>
          </p:nvPr>
        </p:nvSpPr>
        <p:spPr>
          <a:xfrm>
            <a:off x="311700" y="3289125"/>
            <a:ext cx="2275200" cy="1534200"/>
          </a:xfrm>
          <a:prstGeom prst="rect">
            <a:avLst/>
          </a:prstGeom>
          <a:gradFill>
            <a:gsLst>
              <a:gs pos="0">
                <a:srgbClr val="690C25"/>
              </a:gs>
              <a:gs pos="78000">
                <a:srgbClr val="A13A47"/>
              </a:gs>
              <a:gs pos="100000">
                <a:srgbClr val="D96868"/>
              </a:gs>
            </a:gsLst>
            <a:path path="circle">
              <a:fillToRect r="100000" b="100000"/>
            </a:path>
            <a:tileRect l="-100000" t="-100000"/>
          </a:gra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1000"/>
              </a:spcBef>
              <a:spcAft>
                <a:spcPts val="1200"/>
              </a:spcAft>
              <a:buClr>
                <a:schemeClr val="dk1"/>
              </a:buClr>
              <a:buSzPts val="1100"/>
              <a:buFont typeface="Arial"/>
              <a:buNone/>
            </a:pPr>
            <a:r>
              <a:rPr lang="en" sz="1300" dirty="0">
                <a:solidFill>
                  <a:schemeClr val="lt1"/>
                </a:solidFill>
              </a:rPr>
              <a:t>IEP teams must provide IDEA Parents with the </a:t>
            </a:r>
            <a:r>
              <a:rPr lang="en" sz="1300" b="1" dirty="0">
                <a:solidFill>
                  <a:srgbClr val="F0B323"/>
                </a:solidFill>
              </a:rPr>
              <a:t>last 4 digits of the learner’s State ID</a:t>
            </a:r>
            <a:r>
              <a:rPr lang="en" sz="1300" dirty="0">
                <a:solidFill>
                  <a:schemeClr val="lt1"/>
                </a:solidFill>
              </a:rPr>
              <a:t> to support family connections to special education records.</a:t>
            </a:r>
            <a:endParaRPr sz="1300" dirty="0">
              <a:solidFill>
                <a:schemeClr val="lt1"/>
              </a:solidFill>
            </a:endParaRPr>
          </a:p>
        </p:txBody>
      </p:sp>
      <p:sp>
        <p:nvSpPr>
          <p:cNvPr id="536" name="Google Shape;536;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Establishing Connections to Learners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7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Supporting ACHIEVE Family Portal Account Access</a:t>
            </a:r>
            <a:endParaRPr sz="3600" b="1">
              <a:solidFill>
                <a:srgbClr val="9B2242"/>
              </a:solidFill>
            </a:endParaRPr>
          </a:p>
          <a:p>
            <a:pPr marL="0" lvl="0" indent="0" algn="l" rtl="0">
              <a:spcBef>
                <a:spcPts val="0"/>
              </a:spcBef>
              <a:spcAft>
                <a:spcPts val="0"/>
              </a:spcAft>
              <a:buNone/>
            </a:pPr>
            <a:endParaRPr/>
          </a:p>
        </p:txBody>
      </p:sp>
      <p:sp>
        <p:nvSpPr>
          <p:cNvPr id="544" name="Google Shape;544;p70"/>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a:t>
            </a:r>
            <a:r>
              <a:rPr lang="en" sz="1200"/>
              <a:t> </a:t>
            </a:r>
            <a:r>
              <a:rPr lang="en" sz="1200">
                <a:solidFill>
                  <a:schemeClr val="lt1"/>
                </a:solidFill>
              </a:rPr>
              <a:t>3</a:t>
            </a:r>
            <a:endParaRPr sz="1200">
              <a:solidFill>
                <a:schemeClr val="lt1"/>
              </a:solidFill>
            </a:endParaRPr>
          </a:p>
        </p:txBody>
      </p:sp>
      <p:sp>
        <p:nvSpPr>
          <p:cNvPr id="546" name="Google Shape;546;p70"/>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3</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5" name="Google Shape;555;p71"/>
          <p:cNvSpPr txBox="1"/>
          <p:nvPr/>
        </p:nvSpPr>
        <p:spPr>
          <a:xfrm>
            <a:off x="2777050" y="3991025"/>
            <a:ext cx="6093600" cy="835500"/>
          </a:xfrm>
          <a:prstGeom prst="rect">
            <a:avLst/>
          </a:prstGeom>
          <a:noFill/>
          <a:ln w="9525" cap="flat" cmpd="sng">
            <a:solidFill>
              <a:srgbClr val="263F8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63F8C"/>
                </a:solidFill>
                <a:latin typeface="Proxima Nova"/>
                <a:ea typeface="Proxima Nova"/>
                <a:cs typeface="Proxima Nova"/>
                <a:sym typeface="Proxima Nova"/>
              </a:rPr>
              <a:t>The Iowa Department of Education will be providing help desk support </a:t>
            </a:r>
            <a:br>
              <a:rPr lang="en">
                <a:solidFill>
                  <a:srgbClr val="263F8C"/>
                </a:solidFill>
                <a:latin typeface="Proxima Nova"/>
                <a:ea typeface="Proxima Nova"/>
                <a:cs typeface="Proxima Nova"/>
                <a:sym typeface="Proxima Nova"/>
              </a:rPr>
            </a:br>
            <a:r>
              <a:rPr lang="en">
                <a:solidFill>
                  <a:srgbClr val="263F8C"/>
                </a:solidFill>
                <a:latin typeface="Proxima Nova"/>
                <a:ea typeface="Proxima Nova"/>
                <a:cs typeface="Proxima Nova"/>
                <a:sym typeface="Proxima Nova"/>
              </a:rPr>
              <a:t>to address questions from family members as well as AEA/LEA staff. </a:t>
            </a:r>
            <a:br>
              <a:rPr lang="en">
                <a:solidFill>
                  <a:srgbClr val="263F8C"/>
                </a:solidFill>
                <a:latin typeface="Proxima Nova"/>
                <a:ea typeface="Proxima Nova"/>
                <a:cs typeface="Proxima Nova"/>
                <a:sym typeface="Proxima Nova"/>
              </a:rPr>
            </a:br>
            <a:r>
              <a:rPr lang="en">
                <a:solidFill>
                  <a:srgbClr val="263F8C"/>
                </a:solidFill>
                <a:latin typeface="Proxima Nova"/>
                <a:ea typeface="Proxima Nova"/>
                <a:cs typeface="Proxima Nova"/>
                <a:sym typeface="Proxima Nova"/>
              </a:rPr>
              <a:t>More details are forthcoming.</a:t>
            </a:r>
            <a:endParaRPr>
              <a:solidFill>
                <a:srgbClr val="263F8C"/>
              </a:solidFill>
              <a:latin typeface="Proxima Nova"/>
              <a:ea typeface="Proxima Nova"/>
              <a:cs typeface="Proxima Nova"/>
              <a:sym typeface="Proxima Nova"/>
            </a:endParaRPr>
          </a:p>
        </p:txBody>
      </p:sp>
      <p:pic>
        <p:nvPicPr>
          <p:cNvPr id="554" name="Google Shape;554;p71" descr="ACHIEVE Edit Family Contact Information displaying new buttons to Update Username and Reset Password"/>
          <p:cNvPicPr preferRelativeResize="0"/>
          <p:nvPr/>
        </p:nvPicPr>
        <p:blipFill>
          <a:blip r:embed="rId3">
            <a:alphaModFix/>
          </a:blip>
          <a:stretch>
            <a:fillRect/>
          </a:stretch>
        </p:blipFill>
        <p:spPr>
          <a:xfrm>
            <a:off x="2777500" y="2708550"/>
            <a:ext cx="6093000" cy="1228726"/>
          </a:xfrm>
          <a:prstGeom prst="rect">
            <a:avLst/>
          </a:prstGeom>
          <a:noFill/>
          <a:ln w="9525" cap="flat" cmpd="sng">
            <a:solidFill>
              <a:srgbClr val="263F8C"/>
            </a:solidFill>
            <a:prstDash val="solid"/>
            <a:round/>
            <a:headEnd type="none" w="sm" len="sm"/>
            <a:tailEnd type="none" w="sm" len="sm"/>
          </a:ln>
        </p:spPr>
      </p:pic>
      <p:pic>
        <p:nvPicPr>
          <p:cNvPr id="553" name="Google Shape;553;p71" descr="ACHIEVE Edit Family Contact Information"/>
          <p:cNvPicPr preferRelativeResize="0"/>
          <p:nvPr/>
        </p:nvPicPr>
        <p:blipFill rotWithShape="1">
          <a:blip r:embed="rId4">
            <a:alphaModFix/>
          </a:blip>
          <a:srcRect b="37027"/>
          <a:stretch/>
        </p:blipFill>
        <p:spPr>
          <a:xfrm>
            <a:off x="2777500" y="1127625"/>
            <a:ext cx="6092999" cy="1527197"/>
          </a:xfrm>
          <a:prstGeom prst="rect">
            <a:avLst/>
          </a:prstGeom>
          <a:noFill/>
          <a:ln w="9525" cap="flat" cmpd="sng">
            <a:solidFill>
              <a:srgbClr val="263F8C"/>
            </a:solidFill>
            <a:prstDash val="solid"/>
            <a:round/>
            <a:headEnd type="none" w="sm" len="sm"/>
            <a:tailEnd type="none" w="sm" len="sm"/>
          </a:ln>
        </p:spPr>
      </p:pic>
      <p:sp>
        <p:nvSpPr>
          <p:cNvPr id="552" name="Google Shape;552;p71"/>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Supporting Account Access</a:t>
            </a:r>
            <a:endParaRPr sz="2000" b="1">
              <a:solidFill>
                <a:srgbClr val="A8BADB"/>
              </a:solidFill>
            </a:endParaRPr>
          </a:p>
          <a:p>
            <a:pPr marL="342900" marR="0" lvl="0" indent="-196850" algn="l" rtl="0">
              <a:spcBef>
                <a:spcPts val="600"/>
              </a:spcBef>
              <a:spcAft>
                <a:spcPts val="0"/>
              </a:spcAft>
              <a:buClr>
                <a:schemeClr val="lt1"/>
              </a:buClr>
              <a:buSzPts val="1300"/>
              <a:buChar char="●"/>
            </a:pPr>
            <a:r>
              <a:rPr lang="en" sz="1300">
                <a:solidFill>
                  <a:schemeClr val="lt1"/>
                </a:solidFill>
              </a:rPr>
              <a:t>Additional </a:t>
            </a:r>
            <a:r>
              <a:rPr lang="en" sz="1300" b="1">
                <a:solidFill>
                  <a:srgbClr val="F0B323"/>
                </a:solidFill>
              </a:rPr>
              <a:t>Family Contact</a:t>
            </a:r>
            <a:r>
              <a:rPr lang="en" sz="1300">
                <a:solidFill>
                  <a:schemeClr val="lt1"/>
                </a:solidFill>
              </a:rPr>
              <a:t> functionality to be released in February </a:t>
            </a:r>
            <a:endParaRPr sz="1300">
              <a:solidFill>
                <a:schemeClr val="lt1"/>
              </a:solidFill>
            </a:endParaRPr>
          </a:p>
          <a:p>
            <a:pPr marL="342900" marR="0" lvl="0" indent="-196850" algn="l" rtl="0">
              <a:spcBef>
                <a:spcPts val="1000"/>
              </a:spcBef>
              <a:spcAft>
                <a:spcPts val="0"/>
              </a:spcAft>
              <a:buClr>
                <a:schemeClr val="lt1"/>
              </a:buClr>
              <a:buSzPts val="1300"/>
              <a:buChar char="●"/>
            </a:pPr>
            <a:r>
              <a:rPr lang="en" sz="1300">
                <a:solidFill>
                  <a:schemeClr val="lt1"/>
                </a:solidFill>
              </a:rPr>
              <a:t>Allows </a:t>
            </a:r>
            <a:r>
              <a:rPr lang="en" sz="1300" b="1">
                <a:solidFill>
                  <a:srgbClr val="F0B323"/>
                </a:solidFill>
              </a:rPr>
              <a:t>IEP teams</a:t>
            </a:r>
            <a:r>
              <a:rPr lang="en" sz="1300">
                <a:solidFill>
                  <a:schemeClr val="lt1"/>
                </a:solidFill>
              </a:rPr>
              <a:t> and </a:t>
            </a:r>
            <a:r>
              <a:rPr lang="en" sz="1300" b="1">
                <a:solidFill>
                  <a:srgbClr val="F0B323"/>
                </a:solidFill>
              </a:rPr>
              <a:t>Iowa Department of Education staff </a:t>
            </a:r>
            <a:r>
              <a:rPr lang="en" sz="1300">
                <a:solidFill>
                  <a:schemeClr val="lt1"/>
                </a:solidFill>
              </a:rPr>
              <a:t>to update</a:t>
            </a:r>
            <a:r>
              <a:rPr lang="en" sz="1300" b="1">
                <a:solidFill>
                  <a:schemeClr val="lt1"/>
                </a:solidFill>
              </a:rPr>
              <a:t> </a:t>
            </a:r>
            <a:r>
              <a:rPr lang="en" sz="1300">
                <a:solidFill>
                  <a:schemeClr val="lt1"/>
                </a:solidFill>
              </a:rPr>
              <a:t>Family Portal usernames and assist with password reset, as needed</a:t>
            </a:r>
            <a:endParaRPr sz="1300">
              <a:solidFill>
                <a:schemeClr val="lt1"/>
              </a:solidFill>
            </a:endParaRPr>
          </a:p>
        </p:txBody>
      </p:sp>
      <p:sp>
        <p:nvSpPr>
          <p:cNvPr id="551" name="Google Shape;551;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Family Contact Enhancements Coming Soon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7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Pushing Draft Documents to ACHIEVE Family Portal</a:t>
            </a:r>
            <a:endParaRPr sz="3600" b="1">
              <a:solidFill>
                <a:srgbClr val="9B2242"/>
              </a:solidFill>
            </a:endParaRPr>
          </a:p>
          <a:p>
            <a:pPr marL="0" lvl="0" indent="0" algn="l" rtl="0">
              <a:spcBef>
                <a:spcPts val="0"/>
              </a:spcBef>
              <a:spcAft>
                <a:spcPts val="0"/>
              </a:spcAft>
              <a:buNone/>
            </a:pPr>
            <a:endParaRPr/>
          </a:p>
        </p:txBody>
      </p:sp>
      <p:sp>
        <p:nvSpPr>
          <p:cNvPr id="560" name="Google Shape;560;p72"/>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 </a:t>
            </a:r>
            <a:r>
              <a:rPr lang="en" sz="1200">
                <a:solidFill>
                  <a:schemeClr val="lt1"/>
                </a:solidFill>
              </a:rPr>
              <a:t>4</a:t>
            </a:r>
            <a:endParaRPr sz="1200">
              <a:solidFill>
                <a:schemeClr val="lt1"/>
              </a:solidFill>
            </a:endParaRPr>
          </a:p>
        </p:txBody>
      </p:sp>
      <p:sp>
        <p:nvSpPr>
          <p:cNvPr id="562" name="Google Shape;562;p72"/>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4</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9" name="Google Shape;569;p73"/>
          <p:cNvSpPr txBox="1"/>
          <p:nvPr/>
        </p:nvSpPr>
        <p:spPr>
          <a:xfrm>
            <a:off x="2810275" y="2038825"/>
            <a:ext cx="6021900" cy="2787600"/>
          </a:xfrm>
          <a:prstGeom prst="rect">
            <a:avLst/>
          </a:prstGeom>
          <a:noFill/>
          <a:ln>
            <a:noFill/>
          </a:ln>
        </p:spPr>
        <p:txBody>
          <a:bodyPr spcFirstLastPara="1" wrap="square" lIns="91425" tIns="91425" rIns="91425" bIns="91425" anchor="t" anchorCtr="0">
            <a:noAutofit/>
          </a:bodyPr>
          <a:lstStyle/>
          <a:p>
            <a:pPr marL="342900" lvl="0" indent="-215900" algn="l" rtl="0">
              <a:spcBef>
                <a:spcPts val="0"/>
              </a:spcBef>
              <a:spcAft>
                <a:spcPts val="0"/>
              </a:spcAft>
              <a:buSzPts val="1600"/>
              <a:buFont typeface="Proxima Nova"/>
              <a:buChar char="●"/>
            </a:pPr>
            <a:r>
              <a:rPr lang="en" sz="1600">
                <a:latin typeface="Proxima Nova"/>
                <a:ea typeface="Proxima Nova"/>
                <a:cs typeface="Proxima Nova"/>
                <a:sym typeface="Proxima Nova"/>
              </a:rPr>
              <a:t>Draft PDF documents only appear in the ACHIEVE Family Portal if IEP team members select the </a:t>
            </a:r>
            <a:r>
              <a:rPr lang="en" sz="1600" b="1" i="1">
                <a:solidFill>
                  <a:srgbClr val="263F8C"/>
                </a:solidFill>
                <a:latin typeface="Proxima Nova"/>
                <a:ea typeface="Proxima Nova"/>
                <a:cs typeface="Proxima Nova"/>
                <a:sym typeface="Proxima Nova"/>
              </a:rPr>
              <a:t>Push to Portal</a:t>
            </a:r>
            <a:r>
              <a:rPr lang="en" sz="1600" i="1">
                <a:latin typeface="Proxima Nova"/>
                <a:ea typeface="Proxima Nova"/>
                <a:cs typeface="Proxima Nova"/>
                <a:sym typeface="Proxima Nova"/>
              </a:rPr>
              <a:t> </a:t>
            </a:r>
            <a:r>
              <a:rPr lang="en" sz="1600">
                <a:latin typeface="Proxima Nova"/>
                <a:ea typeface="Proxima Nova"/>
                <a:cs typeface="Proxima Nova"/>
                <a:sym typeface="Proxima Nova"/>
              </a:rPr>
              <a:t>button.</a:t>
            </a:r>
            <a:endParaRPr sz="1600">
              <a:latin typeface="Proxima Nova"/>
              <a:ea typeface="Proxima Nova"/>
              <a:cs typeface="Proxima Nova"/>
              <a:sym typeface="Proxima Nova"/>
            </a:endParaRPr>
          </a:p>
          <a:p>
            <a:pPr marL="342900" lvl="0" indent="-215900" algn="l" rtl="0">
              <a:lnSpc>
                <a:spcPct val="115000"/>
              </a:lnSpc>
              <a:spcBef>
                <a:spcPts val="100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If a second copy of a draft document is pushed to the portal, the original draft are removed/replaced.</a:t>
            </a:r>
            <a:endParaRPr sz="1600">
              <a:solidFill>
                <a:schemeClr val="dk1"/>
              </a:solidFill>
              <a:latin typeface="Proxima Nova"/>
              <a:ea typeface="Proxima Nova"/>
              <a:cs typeface="Proxima Nova"/>
              <a:sym typeface="Proxima Nova"/>
            </a:endParaRPr>
          </a:p>
          <a:p>
            <a:pPr marL="342900" lvl="0" indent="-215900" algn="l" rtl="0">
              <a:lnSpc>
                <a:spcPct val="115000"/>
              </a:lnSpc>
              <a:spcBef>
                <a:spcPts val="100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When IEP records are finalized, any draft documents are removed/replaced. </a:t>
            </a:r>
            <a:endParaRPr sz="1600">
              <a:solidFill>
                <a:schemeClr val="dk1"/>
              </a:solidFill>
              <a:latin typeface="Proxima Nova"/>
              <a:ea typeface="Proxima Nova"/>
              <a:cs typeface="Proxima Nova"/>
              <a:sym typeface="Proxima Nova"/>
            </a:endParaRPr>
          </a:p>
          <a:p>
            <a:pPr marL="342900" lvl="0" indent="-215900" algn="l" rtl="0">
              <a:lnSpc>
                <a:spcPct val="115000"/>
              </a:lnSpc>
              <a:spcBef>
                <a:spcPts val="1000"/>
              </a:spcBef>
              <a:spcAft>
                <a:spcPts val="1000"/>
              </a:spcAft>
              <a:buClr>
                <a:schemeClr val="dk1"/>
              </a:buClr>
              <a:buSzPts val="1600"/>
              <a:buFont typeface="Proxima Nova"/>
              <a:buChar char="●"/>
            </a:pPr>
            <a:r>
              <a:rPr lang="en" sz="1600">
                <a:solidFill>
                  <a:schemeClr val="dk1"/>
                </a:solidFill>
                <a:latin typeface="Proxima Nova"/>
                <a:ea typeface="Proxima Nova"/>
                <a:cs typeface="Proxima Nova"/>
                <a:sym typeface="Proxima Nova"/>
              </a:rPr>
              <a:t>Draft documents are not stored in the Documentation stepper of ACHIEVE or the ACHIEVE Family Portal.</a:t>
            </a:r>
            <a:endParaRPr sz="1600">
              <a:latin typeface="Proxima Nova"/>
              <a:ea typeface="Proxima Nova"/>
              <a:cs typeface="Proxima Nova"/>
              <a:sym typeface="Proxima Nova"/>
            </a:endParaRPr>
          </a:p>
        </p:txBody>
      </p:sp>
      <p:pic>
        <p:nvPicPr>
          <p:cNvPr id="570" name="Google Shape;570;p73" descr="ACHIEVE IEP Amendment View displaying Push to Portal button"/>
          <p:cNvPicPr preferRelativeResize="0"/>
          <p:nvPr/>
        </p:nvPicPr>
        <p:blipFill>
          <a:blip r:embed="rId3">
            <a:alphaModFix/>
          </a:blip>
          <a:stretch>
            <a:fillRect/>
          </a:stretch>
        </p:blipFill>
        <p:spPr>
          <a:xfrm>
            <a:off x="2810275" y="1142025"/>
            <a:ext cx="6048501" cy="772511"/>
          </a:xfrm>
          <a:prstGeom prst="rect">
            <a:avLst/>
          </a:prstGeom>
          <a:noFill/>
          <a:ln w="9525" cap="flat" cmpd="sng">
            <a:solidFill>
              <a:srgbClr val="263F8C"/>
            </a:solidFill>
            <a:prstDash val="solid"/>
            <a:round/>
            <a:headEnd type="none" w="sm" len="sm"/>
            <a:tailEnd type="none" w="sm" len="sm"/>
          </a:ln>
        </p:spPr>
      </p:pic>
      <p:sp>
        <p:nvSpPr>
          <p:cNvPr id="568" name="Google Shape;568;p73"/>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a:ln w="9525" cap="flat" cmpd="sng">
            <a:solidFill>
              <a:srgbClr val="9B224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Draft Documents </a:t>
            </a:r>
            <a:endParaRPr sz="2000" b="1">
              <a:solidFill>
                <a:srgbClr val="A8BADB"/>
              </a:solidFill>
            </a:endParaRPr>
          </a:p>
          <a:p>
            <a:pPr marL="342900" marR="0" lvl="0" indent="-168275" algn="l" rtl="0">
              <a:spcBef>
                <a:spcPts val="600"/>
              </a:spcBef>
              <a:spcAft>
                <a:spcPts val="0"/>
              </a:spcAft>
              <a:buClr>
                <a:schemeClr val="lt1"/>
              </a:buClr>
              <a:buSzPts val="1300"/>
              <a:buChar char="●"/>
            </a:pPr>
            <a:r>
              <a:rPr lang="en" sz="1300">
                <a:solidFill>
                  <a:schemeClr val="lt1"/>
                </a:solidFill>
              </a:rPr>
              <a:t>IEP teams may share draft documents with families via the </a:t>
            </a:r>
            <a:r>
              <a:rPr lang="en" sz="1300" b="1" i="1">
                <a:solidFill>
                  <a:srgbClr val="F0B323"/>
                </a:solidFill>
              </a:rPr>
              <a:t>Push to Portal</a:t>
            </a:r>
            <a:r>
              <a:rPr lang="en" sz="1300" b="1">
                <a:solidFill>
                  <a:schemeClr val="lt1"/>
                </a:solidFill>
              </a:rPr>
              <a:t> </a:t>
            </a:r>
            <a:r>
              <a:rPr lang="en" sz="1300">
                <a:solidFill>
                  <a:schemeClr val="lt1"/>
                </a:solidFill>
              </a:rPr>
              <a:t>button</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IEP/Amendment</a:t>
            </a:r>
            <a:endParaRPr sz="1300">
              <a:solidFill>
                <a:schemeClr val="lt1"/>
              </a:solidFill>
            </a:endParaRPr>
          </a:p>
          <a:p>
            <a:pPr marL="571500" marR="0" lvl="1" indent="-196850" algn="l" rtl="0">
              <a:spcBef>
                <a:spcPts val="0"/>
              </a:spcBef>
              <a:spcAft>
                <a:spcPts val="0"/>
              </a:spcAft>
              <a:buClr>
                <a:schemeClr val="lt1"/>
              </a:buClr>
              <a:buSzPts val="1300"/>
              <a:buChar char="○"/>
            </a:pPr>
            <a:r>
              <a:rPr lang="en" sz="1300">
                <a:solidFill>
                  <a:schemeClr val="lt1"/>
                </a:solidFill>
              </a:rPr>
              <a:t>FBA/BIP</a:t>
            </a:r>
            <a:endParaRPr sz="1300">
              <a:solidFill>
                <a:schemeClr val="lt1"/>
              </a:solidFill>
            </a:endParaRPr>
          </a:p>
          <a:p>
            <a:pPr marL="571500" marR="0" lvl="1" indent="-196850" algn="l" rtl="0">
              <a:spcBef>
                <a:spcPts val="0"/>
              </a:spcBef>
              <a:spcAft>
                <a:spcPts val="0"/>
              </a:spcAft>
              <a:buClr>
                <a:schemeClr val="lt1"/>
              </a:buClr>
              <a:buSzPts val="1300"/>
              <a:buChar char="○"/>
            </a:pPr>
            <a:r>
              <a:rPr lang="en" sz="1300">
                <a:solidFill>
                  <a:schemeClr val="lt1"/>
                </a:solidFill>
              </a:rPr>
              <a:t>CLP</a:t>
            </a:r>
            <a:endParaRPr sz="1300">
              <a:solidFill>
                <a:schemeClr val="lt1"/>
              </a:solidFill>
            </a:endParaRPr>
          </a:p>
          <a:p>
            <a:pPr marL="571500" marR="0" lvl="1" indent="-196850" algn="l" rtl="0">
              <a:spcBef>
                <a:spcPts val="0"/>
              </a:spcBef>
              <a:spcAft>
                <a:spcPts val="0"/>
              </a:spcAft>
              <a:buClr>
                <a:schemeClr val="lt1"/>
              </a:buClr>
              <a:buSzPts val="1300"/>
              <a:buChar char="○"/>
            </a:pPr>
            <a:r>
              <a:rPr lang="en" sz="1300">
                <a:solidFill>
                  <a:schemeClr val="lt1"/>
                </a:solidFill>
              </a:rPr>
              <a:t>Re-Evaluation</a:t>
            </a:r>
            <a:endParaRPr sz="1300">
              <a:solidFill>
                <a:schemeClr val="lt1"/>
              </a:solidFill>
            </a:endParaRPr>
          </a:p>
        </p:txBody>
      </p:sp>
      <p:pic>
        <p:nvPicPr>
          <p:cNvPr id="571" name="Google Shape;571;p73" descr="Are you sure you wish to push a new draft document to the ACHIEVE Family Portal?"/>
          <p:cNvPicPr preferRelativeResize="0"/>
          <p:nvPr/>
        </p:nvPicPr>
        <p:blipFill>
          <a:blip r:embed="rId4">
            <a:alphaModFix/>
          </a:blip>
          <a:stretch>
            <a:fillRect/>
          </a:stretch>
        </p:blipFill>
        <p:spPr>
          <a:xfrm>
            <a:off x="320013" y="3673525"/>
            <a:ext cx="2258568" cy="1263984"/>
          </a:xfrm>
          <a:prstGeom prst="rect">
            <a:avLst/>
          </a:prstGeom>
          <a:noFill/>
          <a:ln w="9525" cap="flat" cmpd="sng">
            <a:solidFill>
              <a:srgbClr val="9B2242"/>
            </a:solidFill>
            <a:prstDash val="solid"/>
            <a:round/>
            <a:headEnd type="none" w="sm" len="sm"/>
            <a:tailEnd type="none" w="sm" len="sm"/>
          </a:ln>
        </p:spPr>
      </p:pic>
      <p:sp>
        <p:nvSpPr>
          <p:cNvPr id="567" name="Google Shape;567;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Sharing Draft Documents with Families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Google Shape;577;p74"/>
          <p:cNvSpPr txBox="1">
            <a:spLocks noGrp="1"/>
          </p:cNvSpPr>
          <p:nvPr>
            <p:ph type="body" idx="1"/>
          </p:nvPr>
        </p:nvSpPr>
        <p:spPr>
          <a:xfrm>
            <a:off x="311700" y="114327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Timestamps</a:t>
            </a:r>
            <a:endParaRPr sz="2000" b="1">
              <a:solidFill>
                <a:srgbClr val="A8BADB"/>
              </a:solidFill>
            </a:endParaRPr>
          </a:p>
          <a:p>
            <a:pPr marL="342900" lvl="0" indent="-196850" algn="l" rtl="0">
              <a:spcBef>
                <a:spcPts val="600"/>
              </a:spcBef>
              <a:spcAft>
                <a:spcPts val="0"/>
              </a:spcAft>
              <a:buClr>
                <a:schemeClr val="lt1"/>
              </a:buClr>
              <a:buSzPts val="1300"/>
              <a:buChar char="●"/>
            </a:pPr>
            <a:r>
              <a:rPr lang="en" sz="1300">
                <a:solidFill>
                  <a:schemeClr val="lt1"/>
                </a:solidFill>
              </a:rPr>
              <a:t>ACHIEVE and ACHIEVE Family Portal users can determine when PDF documents are created by reviewing </a:t>
            </a:r>
            <a:r>
              <a:rPr lang="en" sz="1300" b="1">
                <a:solidFill>
                  <a:srgbClr val="F0B323"/>
                </a:solidFill>
              </a:rPr>
              <a:t>Document Properties</a:t>
            </a:r>
            <a:endParaRPr sz="1300">
              <a:solidFill>
                <a:schemeClr val="lt1"/>
              </a:solidFill>
            </a:endParaRPr>
          </a:p>
          <a:p>
            <a:pPr marL="571500" lvl="1" indent="-196850" algn="l" rtl="0">
              <a:spcBef>
                <a:spcPts val="600"/>
              </a:spcBef>
              <a:spcAft>
                <a:spcPts val="0"/>
              </a:spcAft>
              <a:buClr>
                <a:schemeClr val="lt1"/>
              </a:buClr>
              <a:buSzPts val="1300"/>
              <a:buChar char="○"/>
            </a:pPr>
            <a:r>
              <a:rPr lang="en" sz="1300">
                <a:solidFill>
                  <a:schemeClr val="lt1"/>
                </a:solidFill>
              </a:rPr>
              <a:t>The document creation date and time is displayed</a:t>
            </a:r>
            <a:endParaRPr sz="1400">
              <a:solidFill>
                <a:schemeClr val="lt1"/>
              </a:solidFill>
            </a:endParaRPr>
          </a:p>
        </p:txBody>
      </p:sp>
      <p:pic>
        <p:nvPicPr>
          <p:cNvPr id="578" name="Google Shape;578;p74" descr="ACHIEVE IEP output displaying Document Properties"/>
          <p:cNvPicPr preferRelativeResize="0"/>
          <p:nvPr/>
        </p:nvPicPr>
        <p:blipFill>
          <a:blip r:embed="rId3">
            <a:alphaModFix/>
          </a:blip>
          <a:stretch>
            <a:fillRect/>
          </a:stretch>
        </p:blipFill>
        <p:spPr>
          <a:xfrm>
            <a:off x="2818325" y="1143263"/>
            <a:ext cx="5937773" cy="2547386"/>
          </a:xfrm>
          <a:prstGeom prst="rect">
            <a:avLst/>
          </a:prstGeom>
          <a:noFill/>
          <a:ln>
            <a:noFill/>
          </a:ln>
        </p:spPr>
      </p:pic>
      <p:pic>
        <p:nvPicPr>
          <p:cNvPr id="579" name="Google Shape;579;p74" descr="ACHIEVE IEP output displaying document Creation Date and Time"/>
          <p:cNvPicPr preferRelativeResize="0"/>
          <p:nvPr/>
        </p:nvPicPr>
        <p:blipFill>
          <a:blip r:embed="rId4">
            <a:alphaModFix/>
          </a:blip>
          <a:stretch>
            <a:fillRect/>
          </a:stretch>
        </p:blipFill>
        <p:spPr>
          <a:xfrm>
            <a:off x="3016925" y="2184688"/>
            <a:ext cx="4091325" cy="2660549"/>
          </a:xfrm>
          <a:prstGeom prst="rect">
            <a:avLst/>
          </a:prstGeom>
          <a:noFill/>
          <a:ln w="9525" cap="flat" cmpd="sng">
            <a:solidFill>
              <a:srgbClr val="263F8C"/>
            </a:solidFill>
            <a:prstDash val="solid"/>
            <a:round/>
            <a:headEnd type="none" w="sm" len="sm"/>
            <a:tailEnd type="none" w="sm" len="sm"/>
          </a:ln>
        </p:spPr>
      </p:pic>
      <p:sp>
        <p:nvSpPr>
          <p:cNvPr id="576" name="Google Shape;576;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Identifying When Document Are Created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1">
            <a:extLst>
              <a:ext uri="{C183D7F6-B498-43B3-948B-1728B52AA6E4}">
                <adec:decorative xmlns:adec="http://schemas.microsoft.com/office/drawing/2017/decorative" val="1"/>
              </a:ext>
            </a:extLst>
          </p:cNvPr>
          <p:cNvSpPr/>
          <p:nvPr/>
        </p:nvSpPr>
        <p:spPr>
          <a:xfrm>
            <a:off x="5808600" y="1042675"/>
            <a:ext cx="2278500" cy="41148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39" name="Google Shape;139;p21"/>
          <p:cNvSpPr/>
          <p:nvPr/>
        </p:nvSpPr>
        <p:spPr>
          <a:xfrm>
            <a:off x="5783575" y="2571749"/>
            <a:ext cx="2277600" cy="253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dirty="0">
                <a:solidFill>
                  <a:srgbClr val="FFFFFF"/>
                </a:solidFill>
                <a:latin typeface="Proxima Nova"/>
                <a:ea typeface="Proxima Nova"/>
                <a:cs typeface="Proxima Nova"/>
                <a:sym typeface="Proxima Nova"/>
              </a:rPr>
              <a:t>Parent (Other)</a:t>
            </a:r>
            <a:endParaRPr sz="1200" b="1" i="0" u="none" strike="noStrike" cap="none" dirty="0">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dirty="0">
                <a:solidFill>
                  <a:srgbClr val="FFFFFF"/>
                </a:solidFill>
                <a:latin typeface="Proxima Nova"/>
                <a:ea typeface="Proxima Nova"/>
                <a:cs typeface="Proxima Nova"/>
                <a:sym typeface="Proxima Nova"/>
              </a:rPr>
              <a:t>*Foster Parent</a:t>
            </a:r>
            <a:endParaRPr sz="1200" b="1" i="0" u="none" strike="noStrike" cap="none" dirty="0">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dirty="0">
                <a:solidFill>
                  <a:srgbClr val="FFFFFF"/>
                </a:solidFill>
                <a:latin typeface="Proxima Nova"/>
                <a:ea typeface="Proxima Nova"/>
                <a:cs typeface="Proxima Nova"/>
                <a:sym typeface="Proxima Nova"/>
              </a:rPr>
              <a:t>Relative</a:t>
            </a:r>
            <a:endParaRPr sz="1200" b="1" i="0" u="none" strike="noStrike" cap="none" dirty="0">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200" b="1" i="0" u="none" strike="noStrike" cap="none" dirty="0">
                <a:solidFill>
                  <a:srgbClr val="FFFFFF"/>
                </a:solidFill>
                <a:latin typeface="Proxima Nova"/>
                <a:ea typeface="Proxima Nova"/>
                <a:cs typeface="Proxima Nova"/>
                <a:sym typeface="Proxima Nova"/>
              </a:rPr>
              <a:t>Friend</a:t>
            </a:r>
            <a:endParaRPr sz="1200" b="1" i="0" u="none" strike="noStrike" cap="none" dirty="0">
              <a:solidFill>
                <a:srgbClr val="FFFFFF"/>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1200"/>
              <a:buFont typeface="Arial"/>
              <a:buNone/>
            </a:pPr>
            <a:r>
              <a:rPr lang="en" sz="1200" b="1" i="1" u="none" strike="noStrike" cap="none" dirty="0">
                <a:solidFill>
                  <a:srgbClr val="FFFFFF"/>
                </a:solidFill>
                <a:latin typeface="Proxima Nova"/>
                <a:ea typeface="Proxima Nova"/>
                <a:cs typeface="Proxima Nova"/>
                <a:sym typeface="Proxima Nova"/>
              </a:rPr>
              <a:t>*Foster parents may be eligible if another IDEA Parent criterion is met.</a:t>
            </a:r>
            <a:endParaRPr sz="1200" b="1" i="0" u="none" strike="noStrike" cap="none" dirty="0">
              <a:solidFill>
                <a:srgbClr val="FFFFFF"/>
              </a:solidFill>
              <a:latin typeface="Proxima Nova"/>
              <a:ea typeface="Proxima Nova"/>
              <a:cs typeface="Proxima Nova"/>
              <a:sym typeface="Proxima Nova"/>
            </a:endParaRPr>
          </a:p>
        </p:txBody>
      </p:sp>
      <p:sp>
        <p:nvSpPr>
          <p:cNvPr id="140" name="Google Shape;140;p21">
            <a:extLst>
              <a:ext uri="{C183D7F6-B498-43B3-948B-1728B52AA6E4}">
                <adec:decorative xmlns:adec="http://schemas.microsoft.com/office/drawing/2017/decorative" val="1"/>
              </a:ext>
            </a:extLst>
          </p:cNvPr>
          <p:cNvSpPr/>
          <p:nvPr/>
        </p:nvSpPr>
        <p:spPr>
          <a:xfrm>
            <a:off x="3396175" y="1042675"/>
            <a:ext cx="2212800" cy="4114800"/>
          </a:xfrm>
          <a:prstGeom prst="rect">
            <a:avLst/>
          </a:prstGeom>
          <a:gradFill>
            <a:gsLst>
              <a:gs pos="0">
                <a:srgbClr val="F0B323"/>
              </a:gs>
              <a:gs pos="87000">
                <a:srgbClr val="B2934B"/>
              </a:gs>
              <a:gs pos="100000">
                <a:srgbClr val="737373"/>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41" name="Google Shape;141;p21">
            <a:extLst>
              <a:ext uri="{C183D7F6-B498-43B3-948B-1728B52AA6E4}">
                <adec:decorative xmlns:adec="http://schemas.microsoft.com/office/drawing/2017/decorative" val="1"/>
              </a:ext>
            </a:extLst>
          </p:cNvPr>
          <p:cNvSpPr/>
          <p:nvPr/>
        </p:nvSpPr>
        <p:spPr>
          <a:xfrm>
            <a:off x="3456325" y="1267053"/>
            <a:ext cx="1978200" cy="12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i="0" u="none" strike="noStrike" cap="none">
              <a:solidFill>
                <a:srgbClr val="B02B20"/>
              </a:solidFill>
              <a:latin typeface="Proxima Nova"/>
              <a:ea typeface="Proxima Nova"/>
              <a:cs typeface="Proxima Nova"/>
              <a:sym typeface="Proxima Nova"/>
            </a:endParaRPr>
          </a:p>
        </p:txBody>
      </p:sp>
      <p:sp>
        <p:nvSpPr>
          <p:cNvPr id="143" name="Google Shape;143;p21">
            <a:extLst>
              <a:ext uri="{C183D7F6-B498-43B3-948B-1728B52AA6E4}">
                <adec:decorative xmlns:adec="http://schemas.microsoft.com/office/drawing/2017/decorative" val="1"/>
              </a:ext>
            </a:extLst>
          </p:cNvPr>
          <p:cNvSpPr/>
          <p:nvPr/>
        </p:nvSpPr>
        <p:spPr>
          <a:xfrm>
            <a:off x="1007278" y="1042683"/>
            <a:ext cx="2214300" cy="4114800"/>
          </a:xfrm>
          <a:prstGeom prst="rect">
            <a:avLst/>
          </a:prstGeom>
          <a:gradFill>
            <a:gsLst>
              <a:gs pos="0">
                <a:srgbClr val="A8BADB"/>
              </a:gs>
              <a:gs pos="100000">
                <a:srgbClr val="737373"/>
              </a:gs>
            </a:gsLst>
            <a:path path="circle">
              <a:fillToRect r="100000" b="100000"/>
            </a:path>
            <a:tileRect l="-100000" t="-100000"/>
          </a:gra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grpSp>
        <p:nvGrpSpPr>
          <p:cNvPr id="155" name="Google Shape;155;p21" descr="Individuals who cannot create an ACHIEVE Family Portal account"/>
          <p:cNvGrpSpPr/>
          <p:nvPr/>
        </p:nvGrpSpPr>
        <p:grpSpPr>
          <a:xfrm>
            <a:off x="5717739" y="1140380"/>
            <a:ext cx="2277600" cy="1454603"/>
            <a:chOff x="5717739" y="1140380"/>
            <a:chExt cx="2277600" cy="1454603"/>
          </a:xfrm>
        </p:grpSpPr>
        <p:sp>
          <p:nvSpPr>
            <p:cNvPr id="156" name="Google Shape;156;p21"/>
            <p:cNvSpPr/>
            <p:nvPr/>
          </p:nvSpPr>
          <p:spPr>
            <a:xfrm>
              <a:off x="5717739" y="1140380"/>
              <a:ext cx="2277600" cy="11808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7" name="Google Shape;157;p21"/>
            <p:cNvSpPr/>
            <p:nvPr/>
          </p:nvSpPr>
          <p:spPr>
            <a:xfrm>
              <a:off x="5783568" y="1158237"/>
              <a:ext cx="2191800" cy="114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263F8C"/>
                  </a:solidFill>
                  <a:latin typeface="Proxima Nova"/>
                  <a:ea typeface="Proxima Nova"/>
                  <a:cs typeface="Proxima Nova"/>
                  <a:sym typeface="Proxima Nova"/>
                </a:rPr>
                <a:t>Individuals who cannot </a:t>
              </a:r>
              <a:r>
                <a:rPr lang="en" sz="1800" b="1" dirty="0">
                  <a:solidFill>
                    <a:srgbClr val="263F8C"/>
                  </a:solidFill>
                  <a:latin typeface="Proxima Nova"/>
                  <a:ea typeface="Proxima Nova"/>
                  <a:cs typeface="Proxima Nova"/>
                  <a:sym typeface="Proxima Nova"/>
                </a:rPr>
                <a:t>create an </a:t>
              </a:r>
              <a:r>
                <a:rPr lang="en" sz="1800" b="1" i="0" u="none" strike="noStrike" cap="none" dirty="0">
                  <a:solidFill>
                    <a:srgbClr val="263F8C"/>
                  </a:solidFill>
                  <a:latin typeface="Proxima Nova"/>
                  <a:ea typeface="Proxima Nova"/>
                  <a:cs typeface="Proxima Nova"/>
                  <a:sym typeface="Proxima Nova"/>
                </a:rPr>
                <a:t>ACHIEVE Family Portal account</a:t>
              </a:r>
              <a:endParaRPr sz="1800" b="1" i="0" u="none" strike="noStrike" cap="none" dirty="0">
                <a:solidFill>
                  <a:srgbClr val="263F8C"/>
                </a:solidFill>
                <a:latin typeface="Proxima Nova"/>
                <a:ea typeface="Proxima Nova"/>
                <a:cs typeface="Proxima Nova"/>
                <a:sym typeface="Proxima Nova"/>
              </a:endParaRPr>
            </a:p>
          </p:txBody>
        </p:sp>
        <p:sp>
          <p:nvSpPr>
            <p:cNvPr id="158" name="Google Shape;158;p21"/>
            <p:cNvSpPr/>
            <p:nvPr/>
          </p:nvSpPr>
          <p:spPr>
            <a:xfrm rot="5400000">
              <a:off x="6719597" y="232093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9" name="Google Shape;159;p21"/>
            <p:cNvSpPr/>
            <p:nvPr/>
          </p:nvSpPr>
          <p:spPr>
            <a:xfrm>
              <a:off x="6819938" y="230332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142" name="Google Shape;142;p21"/>
          <p:cNvSpPr/>
          <p:nvPr/>
        </p:nvSpPr>
        <p:spPr>
          <a:xfrm>
            <a:off x="3398700" y="2571750"/>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a:solidFill>
                  <a:srgbClr val="000000"/>
                </a:solidFill>
                <a:latin typeface="Proxima Nova"/>
                <a:ea typeface="Proxima Nova"/>
                <a:cs typeface="Proxima Nova"/>
                <a:sym typeface="Proxima Nova"/>
              </a:rPr>
              <a:t>Prior to reaching Age of Majority/Date of Rights Transfer</a:t>
            </a:r>
            <a:r>
              <a:rPr lang="en" sz="1200" i="0" u="none" strike="noStrike" cap="none">
                <a:solidFill>
                  <a:srgbClr val="000000"/>
                </a:solidFill>
                <a:latin typeface="Proxima Nova"/>
                <a:ea typeface="Proxima Nova"/>
                <a:cs typeface="Proxima Nova"/>
                <a:sym typeface="Proxima Nova"/>
              </a:rPr>
              <a:t>: Learners </a:t>
            </a:r>
            <a:r>
              <a:rPr lang="en" sz="1200">
                <a:latin typeface="Proxima Nova"/>
                <a:ea typeface="Proxima Nova"/>
                <a:cs typeface="Proxima Nova"/>
                <a:sym typeface="Proxima Nova"/>
              </a:rPr>
              <a:t>m</a:t>
            </a:r>
            <a:r>
              <a:rPr lang="en" sz="1200" i="0" u="none" strike="noStrike" cap="none">
                <a:solidFill>
                  <a:srgbClr val="000000"/>
                </a:solidFill>
                <a:latin typeface="Proxima Nova"/>
                <a:ea typeface="Proxima Nova"/>
                <a:cs typeface="Proxima Nova"/>
                <a:sym typeface="Proxima Nova"/>
              </a:rPr>
              <a:t>ay be invited to c</a:t>
            </a:r>
            <a:r>
              <a:rPr lang="en" sz="1200">
                <a:latin typeface="Proxima Nova"/>
                <a:ea typeface="Proxima Nova"/>
                <a:cs typeface="Proxima Nova"/>
                <a:sym typeface="Proxima Nova"/>
              </a:rPr>
              <a:t>reate an account </a:t>
            </a:r>
            <a:r>
              <a:rPr lang="en" sz="1200" i="0" u="none" strike="noStrike" cap="none">
                <a:solidFill>
                  <a:srgbClr val="000000"/>
                </a:solidFill>
                <a:latin typeface="Proxima Nova"/>
                <a:ea typeface="Proxima Nova"/>
                <a:cs typeface="Proxima Nova"/>
                <a:sym typeface="Proxima Nova"/>
              </a:rPr>
              <a:t>with view-only access by an IDEA Parent</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600"/>
              </a:spcBef>
              <a:spcAft>
                <a:spcPts val="300"/>
              </a:spcAft>
              <a:buNone/>
            </a:pPr>
            <a:r>
              <a:rPr lang="en" sz="1200" b="1" i="0" u="none" strike="noStrike" cap="none">
                <a:solidFill>
                  <a:srgbClr val="000000"/>
                </a:solidFill>
                <a:latin typeface="Proxima Nova"/>
                <a:ea typeface="Proxima Nova"/>
                <a:cs typeface="Proxima Nova"/>
                <a:sym typeface="Proxima Nova"/>
              </a:rPr>
              <a:t>Upon Age of Majority (18) </a:t>
            </a:r>
            <a:br>
              <a:rPr lang="en" sz="1200" b="1" i="0" u="none" strike="noStrike" cap="none">
                <a:solidFill>
                  <a:srgbClr val="000000"/>
                </a:solidFill>
                <a:latin typeface="Proxima Nova"/>
                <a:ea typeface="Proxima Nova"/>
                <a:cs typeface="Proxima Nova"/>
                <a:sym typeface="Proxima Nova"/>
              </a:rPr>
            </a:br>
            <a:r>
              <a:rPr lang="en" sz="1200" b="1" i="0" u="none" strike="noStrike" cap="none">
                <a:solidFill>
                  <a:srgbClr val="000000"/>
                </a:solidFill>
                <a:latin typeface="Proxima Nova"/>
                <a:ea typeface="Proxima Nova"/>
                <a:cs typeface="Proxima Nova"/>
                <a:sym typeface="Proxima Nova"/>
              </a:rPr>
              <a:t>or Date of Rights Transfer</a:t>
            </a:r>
            <a:r>
              <a:rPr lang="en" sz="1200" i="0" u="none" strike="noStrike" cap="none">
                <a:solidFill>
                  <a:srgbClr val="000000"/>
                </a:solidFill>
                <a:latin typeface="Proxima Nova"/>
                <a:ea typeface="Proxima Nova"/>
                <a:cs typeface="Proxima Nova"/>
                <a:sym typeface="Proxima Nova"/>
              </a:rPr>
              <a:t>:</a:t>
            </a:r>
            <a:r>
              <a:rPr lang="en" sz="1200" b="1" i="0" u="none" strike="noStrike" cap="none">
                <a:solidFill>
                  <a:srgbClr val="000000"/>
                </a:solidFill>
                <a:latin typeface="Proxima Nova"/>
                <a:ea typeface="Proxima Nova"/>
                <a:cs typeface="Proxima Nova"/>
                <a:sym typeface="Proxima Nova"/>
              </a:rPr>
              <a:t> </a:t>
            </a:r>
            <a:r>
              <a:rPr lang="en" sz="1200" i="0" u="none" strike="noStrike" cap="none">
                <a:solidFill>
                  <a:srgbClr val="000000"/>
                </a:solidFill>
                <a:latin typeface="Proxima Nova"/>
                <a:ea typeface="Proxima Nova"/>
                <a:cs typeface="Proxima Nova"/>
                <a:sym typeface="Proxima Nova"/>
              </a:rPr>
              <a:t>Validated Learners are</a:t>
            </a:r>
            <a:r>
              <a:rPr lang="en" sz="1200" b="1" i="0" u="none" strike="noStrike" cap="none">
                <a:solidFill>
                  <a:srgbClr val="000000"/>
                </a:solidFill>
                <a:latin typeface="Proxima Nova"/>
                <a:ea typeface="Proxima Nova"/>
                <a:cs typeface="Proxima Nova"/>
                <a:sym typeface="Proxima Nova"/>
              </a:rPr>
              <a:t> </a:t>
            </a:r>
            <a:r>
              <a:rPr lang="en" sz="1200">
                <a:latin typeface="Proxima Nova"/>
                <a:ea typeface="Proxima Nova"/>
                <a:cs typeface="Proxima Nova"/>
                <a:sym typeface="Proxima Nova"/>
              </a:rPr>
              <a:t>a</a:t>
            </a:r>
            <a:r>
              <a:rPr lang="en" sz="1200" i="0" u="none" strike="noStrike" cap="none">
                <a:solidFill>
                  <a:srgbClr val="000000"/>
                </a:solidFill>
                <a:latin typeface="Proxima Nova"/>
                <a:ea typeface="Proxima Nova"/>
                <a:cs typeface="Proxima Nova"/>
                <a:sym typeface="Proxima Nova"/>
              </a:rPr>
              <a:t>utomatically invited if email address is stored in ACHIEVE</a:t>
            </a:r>
            <a:endParaRPr sz="1200" i="0" u="none" strike="noStrike" cap="none">
              <a:solidFill>
                <a:srgbClr val="000000"/>
              </a:solidFill>
              <a:latin typeface="Proxima Nova"/>
              <a:ea typeface="Proxima Nova"/>
              <a:cs typeface="Proxima Nova"/>
              <a:sym typeface="Proxima Nova"/>
            </a:endParaRPr>
          </a:p>
        </p:txBody>
      </p:sp>
      <p:grpSp>
        <p:nvGrpSpPr>
          <p:cNvPr id="150" name="Google Shape;150;p21" descr="Special Education Learners (3-21)"/>
          <p:cNvGrpSpPr/>
          <p:nvPr/>
        </p:nvGrpSpPr>
        <p:grpSpPr>
          <a:xfrm>
            <a:off x="3331971" y="1148547"/>
            <a:ext cx="2211900" cy="1456399"/>
            <a:chOff x="3330308" y="1138635"/>
            <a:chExt cx="2211900" cy="1456399"/>
          </a:xfrm>
        </p:grpSpPr>
        <p:sp>
          <p:nvSpPr>
            <p:cNvPr id="151" name="Google Shape;151;p21"/>
            <p:cNvSpPr/>
            <p:nvPr/>
          </p:nvSpPr>
          <p:spPr>
            <a:xfrm>
              <a:off x="3330308" y="1138635"/>
              <a:ext cx="22119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2" name="Google Shape;152;p21"/>
            <p:cNvSpPr/>
            <p:nvPr/>
          </p:nvSpPr>
          <p:spPr>
            <a:xfrm rot="5400000">
              <a:off x="4324244" y="232098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3" name="Google Shape;153;p21"/>
            <p:cNvSpPr/>
            <p:nvPr/>
          </p:nvSpPr>
          <p:spPr>
            <a:xfrm>
              <a:off x="3392825" y="1145125"/>
              <a:ext cx="2128500" cy="117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Special Education </a:t>
              </a:r>
              <a:endParaRPr>
                <a:solidFill>
                  <a:srgbClr val="263F8C"/>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Learners (3-21)</a:t>
              </a:r>
              <a:endParaRPr sz="1800" b="1" i="0" u="none" strike="noStrike" cap="none">
                <a:solidFill>
                  <a:srgbClr val="263F8C"/>
                </a:solidFill>
                <a:latin typeface="Proxima Nova"/>
                <a:ea typeface="Proxima Nova"/>
                <a:cs typeface="Proxima Nova"/>
                <a:sym typeface="Proxima Nova"/>
              </a:endParaRPr>
            </a:p>
          </p:txBody>
        </p:sp>
        <p:sp>
          <p:nvSpPr>
            <p:cNvPr id="154" name="Google Shape;154;p21"/>
            <p:cNvSpPr/>
            <p:nvPr/>
          </p:nvSpPr>
          <p:spPr>
            <a:xfrm>
              <a:off x="4424575" y="2289800"/>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144" name="Google Shape;144;p21"/>
          <p:cNvSpPr/>
          <p:nvPr/>
        </p:nvSpPr>
        <p:spPr>
          <a:xfrm>
            <a:off x="1007275" y="2612275"/>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i="0" u="none" strike="noStrike" cap="none">
                <a:solidFill>
                  <a:srgbClr val="000000"/>
                </a:solidFill>
                <a:latin typeface="Proxima Nova"/>
                <a:ea typeface="Proxima Nova"/>
                <a:cs typeface="Proxima Nova"/>
                <a:sym typeface="Proxima Nova"/>
              </a:rPr>
              <a:t>Parent (Biological or Adoptive)</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Relative acting as Parent </a:t>
            </a:r>
            <a:endParaRPr>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Legal Guardian </a:t>
            </a:r>
            <a:endParaRPr>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Court Designee</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200" b="1" i="0" u="none" strike="noStrike" cap="none">
                <a:solidFill>
                  <a:srgbClr val="000000"/>
                </a:solidFill>
                <a:latin typeface="Proxima Nova"/>
                <a:ea typeface="Proxima Nova"/>
                <a:cs typeface="Proxima Nova"/>
                <a:sym typeface="Proxima Nova"/>
              </a:rPr>
              <a:t>Power of Attorney</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300"/>
              </a:spcAft>
              <a:buNone/>
            </a:pPr>
            <a:r>
              <a:rPr lang="en" sz="1200" b="1" i="0" u="none" strike="noStrike" cap="none">
                <a:solidFill>
                  <a:srgbClr val="000000"/>
                </a:solidFill>
                <a:latin typeface="Proxima Nova"/>
                <a:ea typeface="Proxima Nova"/>
                <a:cs typeface="Proxima Nova"/>
                <a:sym typeface="Proxima Nova"/>
              </a:rPr>
              <a:t>Surrogate</a:t>
            </a:r>
            <a:endParaRPr sz="600" b="1" i="0" u="none" strike="noStrike" cap="none">
              <a:solidFill>
                <a:srgbClr val="000000"/>
              </a:solidFill>
              <a:latin typeface="Proxima Nova"/>
              <a:ea typeface="Proxima Nova"/>
              <a:cs typeface="Proxima Nova"/>
              <a:sym typeface="Proxima Nova"/>
            </a:endParaRPr>
          </a:p>
        </p:txBody>
      </p:sp>
      <p:grpSp>
        <p:nvGrpSpPr>
          <p:cNvPr id="145" name="Google Shape;145;p21" descr="Parents as defined by IDEA"/>
          <p:cNvGrpSpPr/>
          <p:nvPr/>
        </p:nvGrpSpPr>
        <p:grpSpPr>
          <a:xfrm>
            <a:off x="943875" y="1148557"/>
            <a:ext cx="2214300" cy="1463716"/>
            <a:chOff x="942975" y="1137645"/>
            <a:chExt cx="2214300" cy="1463716"/>
          </a:xfrm>
        </p:grpSpPr>
        <p:sp>
          <p:nvSpPr>
            <p:cNvPr id="146" name="Google Shape;146;p21"/>
            <p:cNvSpPr/>
            <p:nvPr/>
          </p:nvSpPr>
          <p:spPr>
            <a:xfrm rot="5400000">
              <a:off x="1847850" y="2327160"/>
              <a:ext cx="2742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47" name="Google Shape;147;p21"/>
            <p:cNvSpPr/>
            <p:nvPr/>
          </p:nvSpPr>
          <p:spPr>
            <a:xfrm>
              <a:off x="942975" y="1144661"/>
              <a:ext cx="22143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48" name="Google Shape;148;p21"/>
            <p:cNvSpPr/>
            <p:nvPr/>
          </p:nvSpPr>
          <p:spPr>
            <a:xfrm>
              <a:off x="1036515" y="1137645"/>
              <a:ext cx="2084400" cy="118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Parents as </a:t>
              </a:r>
              <a:br>
                <a:rPr lang="en" sz="1800" b="1" i="0" u="none" strike="noStrike" cap="none">
                  <a:solidFill>
                    <a:srgbClr val="263F8C"/>
                  </a:solidFill>
                  <a:latin typeface="Proxima Nova"/>
                  <a:ea typeface="Proxima Nova"/>
                  <a:cs typeface="Proxima Nova"/>
                  <a:sym typeface="Proxima Nova"/>
                </a:rPr>
              </a:br>
              <a:r>
                <a:rPr lang="en" sz="1800" b="1" i="0" u="none" strike="noStrike" cap="none">
                  <a:solidFill>
                    <a:srgbClr val="263F8C"/>
                  </a:solidFill>
                  <a:latin typeface="Proxima Nova"/>
                  <a:ea typeface="Proxima Nova"/>
                  <a:cs typeface="Proxima Nova"/>
                  <a:sym typeface="Proxima Nova"/>
                </a:rPr>
                <a:t>defined by IDEA</a:t>
              </a:r>
              <a:endParaRPr sz="2400" b="1" i="0" u="none" strike="noStrike" cap="none">
                <a:solidFill>
                  <a:srgbClr val="263F8C"/>
                </a:solidFill>
                <a:latin typeface="Proxima Nova"/>
                <a:ea typeface="Proxima Nova"/>
                <a:cs typeface="Proxima Nova"/>
                <a:sym typeface="Proxima Nova"/>
              </a:endParaRPr>
            </a:p>
          </p:txBody>
        </p:sp>
        <p:sp>
          <p:nvSpPr>
            <p:cNvPr id="149" name="Google Shape;149;p21"/>
            <p:cNvSpPr/>
            <p:nvPr/>
          </p:nvSpPr>
          <p:spPr>
            <a:xfrm>
              <a:off x="1948350" y="229297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137" name="Google Shape;137;p21"/>
          <p:cNvSpPr txBox="1">
            <a:spLocks noGrp="1"/>
          </p:cNvSpPr>
          <p:nvPr>
            <p:ph type="title"/>
          </p:nvPr>
        </p:nvSpPr>
        <p:spPr>
          <a:xfrm>
            <a:off x="242126" y="445025"/>
            <a:ext cx="866333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 can create an ACHIEVE Family Portal account?</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5" name="Google Shape;585;p7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Maintaining Privacy of Learner Records</a:t>
            </a:r>
            <a:endParaRPr sz="3600" b="1">
              <a:solidFill>
                <a:srgbClr val="9B2242"/>
              </a:solidFill>
            </a:endParaRPr>
          </a:p>
          <a:p>
            <a:pPr marL="0" lvl="0" indent="0" algn="l" rtl="0">
              <a:spcBef>
                <a:spcPts val="0"/>
              </a:spcBef>
              <a:spcAft>
                <a:spcPts val="0"/>
              </a:spcAft>
              <a:buNone/>
            </a:pPr>
            <a:endParaRPr/>
          </a:p>
        </p:txBody>
      </p:sp>
      <p:sp>
        <p:nvSpPr>
          <p:cNvPr id="584" name="Google Shape;584;p75"/>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IEP Team Members </a:t>
            </a:r>
            <a:r>
              <a:rPr lang="en" sz="1200">
                <a:solidFill>
                  <a:schemeClr val="lt1"/>
                </a:solidFill>
              </a:rPr>
              <a:t>5</a:t>
            </a:r>
            <a:endParaRPr sz="1200">
              <a:solidFill>
                <a:schemeClr val="lt1"/>
              </a:solidFill>
            </a:endParaRPr>
          </a:p>
        </p:txBody>
      </p:sp>
      <p:sp>
        <p:nvSpPr>
          <p:cNvPr id="586" name="Google Shape;586;p75"/>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5</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2" name="Google Shape;592;p76"/>
          <p:cNvSpPr txBox="1">
            <a:spLocks noGrp="1"/>
          </p:cNvSpPr>
          <p:nvPr>
            <p:ph type="body" idx="1"/>
          </p:nvPr>
        </p:nvSpPr>
        <p:spPr>
          <a:xfrm>
            <a:off x="311700" y="11701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Surrogate Parents</a:t>
            </a:r>
            <a:endParaRPr sz="2000" b="1">
              <a:solidFill>
                <a:srgbClr val="A8BADB"/>
              </a:solidFill>
            </a:endParaRPr>
          </a:p>
          <a:p>
            <a:pPr marL="342900" lvl="0" indent="-196850" algn="l" rtl="0">
              <a:spcBef>
                <a:spcPts val="600"/>
              </a:spcBef>
              <a:spcAft>
                <a:spcPts val="0"/>
              </a:spcAft>
              <a:buClr>
                <a:schemeClr val="lt1"/>
              </a:buClr>
              <a:buSzPts val="1300"/>
              <a:buChar char="●"/>
            </a:pPr>
            <a:r>
              <a:rPr lang="en" sz="1300">
                <a:solidFill>
                  <a:schemeClr val="lt1"/>
                </a:solidFill>
              </a:rPr>
              <a:t>Only ACHIEVE users with permission to </a:t>
            </a:r>
            <a:r>
              <a:rPr lang="en" sz="1300" b="1">
                <a:solidFill>
                  <a:srgbClr val="F0B323"/>
                </a:solidFill>
              </a:rPr>
              <a:t>Add Surrogate Information</a:t>
            </a:r>
            <a:r>
              <a:rPr lang="en" sz="1300">
                <a:solidFill>
                  <a:schemeClr val="lt1"/>
                </a:solidFill>
              </a:rPr>
              <a:t> can access the </a:t>
            </a:r>
            <a:r>
              <a:rPr lang="en" sz="1300" b="1" i="1">
                <a:solidFill>
                  <a:schemeClr val="lt1"/>
                </a:solidFill>
              </a:rPr>
              <a:t>Invite to Portal</a:t>
            </a:r>
            <a:r>
              <a:rPr lang="en" sz="1300">
                <a:solidFill>
                  <a:schemeClr val="lt1"/>
                </a:solidFill>
              </a:rPr>
              <a:t> button for Surrogate parents</a:t>
            </a:r>
            <a:endParaRPr sz="1300">
              <a:solidFill>
                <a:schemeClr val="lt1"/>
              </a:solidFill>
            </a:endParaRPr>
          </a:p>
          <a:p>
            <a:pPr marL="342900" lvl="0" indent="-196850" algn="l" rtl="0">
              <a:spcBef>
                <a:spcPts val="400"/>
              </a:spcBef>
              <a:spcAft>
                <a:spcPts val="0"/>
              </a:spcAft>
              <a:buClr>
                <a:schemeClr val="lt1"/>
              </a:buClr>
              <a:buSzPts val="1300"/>
              <a:buChar char="●"/>
            </a:pPr>
            <a:r>
              <a:rPr lang="en" sz="1300">
                <a:solidFill>
                  <a:schemeClr val="lt1"/>
                </a:solidFill>
              </a:rPr>
              <a:t>IEP teams will find Surrogate parent added to Learner Management header</a:t>
            </a:r>
            <a:endParaRPr sz="1300">
              <a:solidFill>
                <a:schemeClr val="lt1"/>
              </a:solidFill>
            </a:endParaRPr>
          </a:p>
          <a:p>
            <a:pPr marL="342900" lvl="0" indent="-196850" algn="l" rtl="0">
              <a:spcBef>
                <a:spcPts val="400"/>
              </a:spcBef>
              <a:spcAft>
                <a:spcPts val="400"/>
              </a:spcAft>
              <a:buClr>
                <a:schemeClr val="lt1"/>
              </a:buClr>
              <a:buSzPts val="1300"/>
              <a:buChar char="●"/>
            </a:pPr>
            <a:r>
              <a:rPr lang="en" sz="1300">
                <a:solidFill>
                  <a:schemeClr val="lt1"/>
                </a:solidFill>
              </a:rPr>
              <a:t>Surrogate parent will not display in Family Contact Information</a:t>
            </a:r>
            <a:endParaRPr sz="1300">
              <a:solidFill>
                <a:schemeClr val="lt1"/>
              </a:solidFill>
            </a:endParaRPr>
          </a:p>
        </p:txBody>
      </p:sp>
      <p:pic>
        <p:nvPicPr>
          <p:cNvPr id="593" name="Google Shape;593;p76" descr="ACHIEVE Surrogate Parent information"/>
          <p:cNvPicPr preferRelativeResize="0"/>
          <p:nvPr/>
        </p:nvPicPr>
        <p:blipFill>
          <a:blip r:embed="rId3">
            <a:alphaModFix/>
          </a:blip>
          <a:stretch>
            <a:fillRect/>
          </a:stretch>
        </p:blipFill>
        <p:spPr>
          <a:xfrm>
            <a:off x="2803525" y="1170125"/>
            <a:ext cx="6188077" cy="3319856"/>
          </a:xfrm>
          <a:prstGeom prst="rect">
            <a:avLst/>
          </a:prstGeom>
          <a:noFill/>
          <a:ln>
            <a:noFill/>
          </a:ln>
        </p:spPr>
      </p:pic>
      <p:sp>
        <p:nvSpPr>
          <p:cNvPr id="591" name="Google Shape;591;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Surrogate Parent Information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77"/>
          <p:cNvSpPr txBox="1">
            <a:spLocks noGrp="1"/>
          </p:cNvSpPr>
          <p:nvPr>
            <p:ph type="body" idx="1"/>
          </p:nvPr>
        </p:nvSpPr>
        <p:spPr>
          <a:xfrm>
            <a:off x="311700" y="1144900"/>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Privacy Concerns</a:t>
            </a:r>
            <a:endParaRPr sz="2000" b="1">
              <a:solidFill>
                <a:srgbClr val="A8BADB"/>
              </a:solidFill>
            </a:endParaRPr>
          </a:p>
          <a:p>
            <a:pPr marL="342900" lvl="0" indent="-196850" algn="l" rtl="0">
              <a:spcBef>
                <a:spcPts val="600"/>
              </a:spcBef>
              <a:spcAft>
                <a:spcPts val="0"/>
              </a:spcAft>
              <a:buClr>
                <a:schemeClr val="lt1"/>
              </a:buClr>
              <a:buSzPts val="1300"/>
              <a:buChar char="●"/>
            </a:pPr>
            <a:r>
              <a:rPr lang="en" sz="1300">
                <a:solidFill>
                  <a:schemeClr val="lt1"/>
                </a:solidFill>
              </a:rPr>
              <a:t>Address information of family contacts is not displayed on IEP outputs or within the ACHIEVE Family Portal</a:t>
            </a:r>
            <a:endParaRPr sz="1300">
              <a:solidFill>
                <a:schemeClr val="lt1"/>
              </a:solidFill>
            </a:endParaRPr>
          </a:p>
          <a:p>
            <a:pPr marL="342900" lvl="0" indent="-196850" algn="l" rtl="0">
              <a:spcBef>
                <a:spcPts val="400"/>
              </a:spcBef>
              <a:spcAft>
                <a:spcPts val="0"/>
              </a:spcAft>
              <a:buClr>
                <a:schemeClr val="lt1"/>
              </a:buClr>
              <a:buSzPts val="1300"/>
              <a:buChar char="●"/>
            </a:pPr>
            <a:r>
              <a:rPr lang="en" sz="1300">
                <a:solidFill>
                  <a:schemeClr val="lt1"/>
                </a:solidFill>
              </a:rPr>
              <a:t>Phone numbers will soon be replaced by IDEA Parent relationship type </a:t>
            </a:r>
            <a:endParaRPr sz="1300">
              <a:solidFill>
                <a:schemeClr val="lt1"/>
              </a:solidFill>
            </a:endParaRPr>
          </a:p>
          <a:p>
            <a:pPr marL="342900" lvl="0" indent="-196850" algn="l" rtl="0">
              <a:spcBef>
                <a:spcPts val="400"/>
              </a:spcBef>
              <a:spcAft>
                <a:spcPts val="400"/>
              </a:spcAft>
              <a:buClr>
                <a:schemeClr val="lt1"/>
              </a:buClr>
              <a:buSzPts val="1300"/>
              <a:buChar char="●"/>
            </a:pPr>
            <a:r>
              <a:rPr lang="en" sz="1300">
                <a:solidFill>
                  <a:schemeClr val="lt1"/>
                </a:solidFill>
              </a:rPr>
              <a:t>The ability to restrict email addresses from appearing on outputs is coming Feb 2025 </a:t>
            </a:r>
            <a:endParaRPr sz="1300">
              <a:solidFill>
                <a:schemeClr val="lt1"/>
              </a:solidFill>
            </a:endParaRPr>
          </a:p>
        </p:txBody>
      </p:sp>
      <p:pic>
        <p:nvPicPr>
          <p:cNvPr id="600" name="Google Shape;600;p77" descr="Icon displaying security of personal information"/>
          <p:cNvPicPr preferRelativeResize="0"/>
          <p:nvPr/>
        </p:nvPicPr>
        <p:blipFill rotWithShape="1">
          <a:blip r:embed="rId3">
            <a:alphaModFix/>
          </a:blip>
          <a:srcRect t="9605" b="9540"/>
          <a:stretch/>
        </p:blipFill>
        <p:spPr>
          <a:xfrm>
            <a:off x="3426525" y="1281775"/>
            <a:ext cx="4405307" cy="3561825"/>
          </a:xfrm>
          <a:prstGeom prst="rect">
            <a:avLst/>
          </a:prstGeom>
          <a:noFill/>
          <a:ln>
            <a:noFill/>
          </a:ln>
        </p:spPr>
      </p:pic>
      <p:sp>
        <p:nvSpPr>
          <p:cNvPr id="598" name="Google Shape;598;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Privacy of Contact Information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6" name="Google Shape;606;p78" descr="Group of people seated around a conference table"/>
          <p:cNvPicPr preferRelativeResize="0"/>
          <p:nvPr/>
        </p:nvPicPr>
        <p:blipFill>
          <a:blip r:embed="rId3">
            <a:alphaModFix/>
          </a:blip>
          <a:stretch>
            <a:fillRect/>
          </a:stretch>
        </p:blipFill>
        <p:spPr>
          <a:xfrm>
            <a:off x="3689226" y="1152475"/>
            <a:ext cx="5143076" cy="3416399"/>
          </a:xfrm>
          <a:prstGeom prst="rect">
            <a:avLst/>
          </a:prstGeom>
          <a:noFill/>
          <a:ln w="9525" cap="flat" cmpd="sng">
            <a:solidFill>
              <a:srgbClr val="263F8C"/>
            </a:solidFill>
            <a:prstDash val="solid"/>
            <a:round/>
            <a:headEnd type="none" w="sm" len="sm"/>
            <a:tailEnd type="none" w="sm" len="sm"/>
          </a:ln>
        </p:spPr>
      </p:pic>
      <p:grpSp>
        <p:nvGrpSpPr>
          <p:cNvPr id="608" name="Google Shape;608;p78">
            <a:extLst>
              <a:ext uri="{C183D7F6-B498-43B3-948B-1728B52AA6E4}">
                <adec:decorative xmlns:adec="http://schemas.microsoft.com/office/drawing/2017/decorative" val="1"/>
              </a:ext>
            </a:extLst>
          </p:cNvPr>
          <p:cNvGrpSpPr/>
          <p:nvPr/>
        </p:nvGrpSpPr>
        <p:grpSpPr>
          <a:xfrm>
            <a:off x="374438" y="1102318"/>
            <a:ext cx="837699" cy="3776306"/>
            <a:chOff x="374438" y="1102318"/>
            <a:chExt cx="837699" cy="3776306"/>
          </a:xfrm>
        </p:grpSpPr>
        <p:pic>
          <p:nvPicPr>
            <p:cNvPr id="609" name="Google Shape;609;p78" descr="File:Telephone icon blue gradient.svg - Wikimedia Commons"/>
            <p:cNvPicPr preferRelativeResize="0"/>
            <p:nvPr/>
          </p:nvPicPr>
          <p:blipFill>
            <a:blip r:embed="rId4">
              <a:alphaModFix/>
            </a:blip>
            <a:stretch>
              <a:fillRect/>
            </a:stretch>
          </p:blipFill>
          <p:spPr>
            <a:xfrm>
              <a:off x="464100" y="1872600"/>
              <a:ext cx="658368" cy="658368"/>
            </a:xfrm>
            <a:prstGeom prst="rect">
              <a:avLst/>
            </a:prstGeom>
            <a:noFill/>
            <a:ln>
              <a:noFill/>
            </a:ln>
          </p:spPr>
        </p:pic>
        <p:pic>
          <p:nvPicPr>
            <p:cNvPr id="610" name="Google Shape;610;p78" descr="Fichièr:Felipe Menegaz user page mail icon.svg — Wikipèdia"/>
            <p:cNvPicPr preferRelativeResize="0"/>
            <p:nvPr/>
          </p:nvPicPr>
          <p:blipFill>
            <a:blip r:embed="rId5">
              <a:alphaModFix/>
            </a:blip>
            <a:stretch>
              <a:fillRect/>
            </a:stretch>
          </p:blipFill>
          <p:spPr>
            <a:xfrm>
              <a:off x="464088" y="2629488"/>
              <a:ext cx="658368" cy="658368"/>
            </a:xfrm>
            <a:prstGeom prst="rect">
              <a:avLst/>
            </a:prstGeom>
            <a:noFill/>
            <a:ln>
              <a:noFill/>
            </a:ln>
          </p:spPr>
        </p:pic>
        <p:pic>
          <p:nvPicPr>
            <p:cNvPr id="611" name="Google Shape;611;p78">
              <a:extLst>
                <a:ext uri="{C183D7F6-B498-43B3-948B-1728B52AA6E4}">
                  <adec:decorative xmlns:adec="http://schemas.microsoft.com/office/drawing/2017/decorative" val="1"/>
                </a:ext>
              </a:extLst>
            </p:cNvPr>
            <p:cNvPicPr preferRelativeResize="0"/>
            <p:nvPr/>
          </p:nvPicPr>
          <p:blipFill rotWithShape="1">
            <a:blip r:embed="rId6">
              <a:alphaModFix/>
            </a:blip>
            <a:srcRect l="24763" t="10041" r="26181" b="9307"/>
            <a:stretch/>
          </p:blipFill>
          <p:spPr>
            <a:xfrm>
              <a:off x="374438" y="3386375"/>
              <a:ext cx="837699" cy="1492249"/>
            </a:xfrm>
            <a:prstGeom prst="rect">
              <a:avLst/>
            </a:prstGeom>
            <a:noFill/>
            <a:ln>
              <a:noFill/>
            </a:ln>
          </p:spPr>
        </p:pic>
        <p:pic>
          <p:nvPicPr>
            <p:cNvPr id="612" name="Google Shape;612;p78">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649376">
              <a:off x="464085" y="1158275"/>
              <a:ext cx="658369" cy="658370"/>
            </a:xfrm>
            <a:prstGeom prst="rect">
              <a:avLst/>
            </a:prstGeom>
            <a:noFill/>
            <a:ln>
              <a:noFill/>
            </a:ln>
          </p:spPr>
        </p:pic>
      </p:grpSp>
      <p:sp>
        <p:nvSpPr>
          <p:cNvPr id="607" name="Google Shape;607;p78"/>
          <p:cNvSpPr txBox="1"/>
          <p:nvPr/>
        </p:nvSpPr>
        <p:spPr>
          <a:xfrm>
            <a:off x="1237800" y="1152475"/>
            <a:ext cx="2344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800">
                <a:latin typeface="Proxima Nova"/>
                <a:ea typeface="Proxima Nova"/>
                <a:cs typeface="Proxima Nova"/>
                <a:sym typeface="Proxima Nova"/>
              </a:rPr>
              <a:t>In-Person</a:t>
            </a:r>
            <a:endParaRPr sz="1800">
              <a:latin typeface="Proxima Nova"/>
              <a:ea typeface="Proxima Nova"/>
              <a:cs typeface="Proxima Nova"/>
              <a:sym typeface="Proxima Nova"/>
            </a:endParaRPr>
          </a:p>
          <a:p>
            <a:pPr marL="0" lvl="0" indent="0" algn="l" rtl="0">
              <a:lnSpc>
                <a:spcPct val="115000"/>
              </a:lnSpc>
              <a:spcBef>
                <a:spcPts val="3000"/>
              </a:spcBef>
              <a:spcAft>
                <a:spcPts val="0"/>
              </a:spcAft>
              <a:buNone/>
            </a:pPr>
            <a:r>
              <a:rPr lang="en" sz="1800">
                <a:latin typeface="Proxima Nova"/>
                <a:ea typeface="Proxima Nova"/>
                <a:cs typeface="Proxima Nova"/>
                <a:sym typeface="Proxima Nova"/>
              </a:rPr>
              <a:t>Phone</a:t>
            </a:r>
            <a:endParaRPr sz="1800">
              <a:latin typeface="Proxima Nova"/>
              <a:ea typeface="Proxima Nova"/>
              <a:cs typeface="Proxima Nova"/>
              <a:sym typeface="Proxima Nova"/>
            </a:endParaRPr>
          </a:p>
          <a:p>
            <a:pPr marL="0" lvl="0" indent="0" algn="l" rtl="0">
              <a:lnSpc>
                <a:spcPct val="115000"/>
              </a:lnSpc>
              <a:spcBef>
                <a:spcPts val="3000"/>
              </a:spcBef>
              <a:spcAft>
                <a:spcPts val="0"/>
              </a:spcAft>
              <a:buNone/>
            </a:pPr>
            <a:r>
              <a:rPr lang="en" sz="1800">
                <a:latin typeface="Proxima Nova"/>
                <a:ea typeface="Proxima Nova"/>
                <a:cs typeface="Proxima Nova"/>
                <a:sym typeface="Proxima Nova"/>
              </a:rPr>
              <a:t>Email</a:t>
            </a:r>
            <a:endParaRPr sz="1800">
              <a:latin typeface="Proxima Nova"/>
              <a:ea typeface="Proxima Nova"/>
              <a:cs typeface="Proxima Nova"/>
              <a:sym typeface="Proxima Nova"/>
            </a:endParaRPr>
          </a:p>
          <a:p>
            <a:pPr marL="0" lvl="0" indent="0" algn="l" rtl="0">
              <a:lnSpc>
                <a:spcPct val="115000"/>
              </a:lnSpc>
              <a:spcBef>
                <a:spcPts val="6000"/>
              </a:spcBef>
              <a:spcAft>
                <a:spcPts val="0"/>
              </a:spcAft>
              <a:buNone/>
            </a:pPr>
            <a:r>
              <a:rPr lang="en" sz="1800">
                <a:latin typeface="Proxima Nova"/>
                <a:ea typeface="Proxima Nova"/>
                <a:cs typeface="Proxima Nova"/>
                <a:sym typeface="Proxima Nova"/>
              </a:rPr>
              <a:t>District-Level Communication Tools</a:t>
            </a:r>
            <a:endParaRPr sz="1800">
              <a:latin typeface="Proxima Nova"/>
              <a:ea typeface="Proxima Nova"/>
              <a:cs typeface="Proxima Nova"/>
              <a:sym typeface="Proxima Nova"/>
            </a:endParaRPr>
          </a:p>
        </p:txBody>
      </p:sp>
      <p:sp>
        <p:nvSpPr>
          <p:cNvPr id="605" name="Google Shape;605;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will families communicate with IEP teams?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Training &amp; Communication</a:t>
            </a:r>
            <a:endParaRPr>
              <a:latin typeface="Proxima Nova"/>
              <a:ea typeface="Proxima Nova"/>
              <a:cs typeface="Proxima Nova"/>
              <a:sym typeface="Proxima Nov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8" name="Google Shape;628;p80"/>
          <p:cNvSpPr/>
          <p:nvPr/>
        </p:nvSpPr>
        <p:spPr>
          <a:xfrm>
            <a:off x="717225" y="4438000"/>
            <a:ext cx="7803300" cy="469500"/>
          </a:xfrm>
          <a:prstGeom prst="rect">
            <a:avLst/>
          </a:prstGeom>
          <a:solidFill>
            <a:srgbClr val="A8BAD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Proxima Nova"/>
                <a:ea typeface="Proxima Nova"/>
                <a:cs typeface="Proxima Nova"/>
                <a:sym typeface="Proxima Nova"/>
              </a:rPr>
              <a:t>Frequently Asked Questions (FAQ)</a:t>
            </a:r>
            <a:endParaRPr sz="2300" b="1">
              <a:solidFill>
                <a:schemeClr val="dk1"/>
              </a:solidFill>
              <a:latin typeface="Proxima Nova"/>
              <a:ea typeface="Proxima Nova"/>
              <a:cs typeface="Proxima Nova"/>
              <a:sym typeface="Proxima Nova"/>
            </a:endParaRPr>
          </a:p>
        </p:txBody>
      </p:sp>
      <p:sp>
        <p:nvSpPr>
          <p:cNvPr id="627" name="Google Shape;627;p80"/>
          <p:cNvSpPr/>
          <p:nvPr/>
        </p:nvSpPr>
        <p:spPr>
          <a:xfrm>
            <a:off x="717225" y="3816225"/>
            <a:ext cx="7803300" cy="469500"/>
          </a:xfrm>
          <a:prstGeom prst="rect">
            <a:avLst/>
          </a:prstGeom>
          <a:solidFill>
            <a:srgbClr val="9329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Proxima Nova"/>
                <a:ea typeface="Proxima Nova"/>
                <a:cs typeface="Proxima Nova"/>
                <a:sym typeface="Proxima Nova"/>
              </a:rPr>
              <a:t>ACHIEVE Family Portal Overview Video</a:t>
            </a:r>
            <a:endParaRPr sz="2300" b="1">
              <a:solidFill>
                <a:schemeClr val="lt1"/>
              </a:solidFill>
              <a:latin typeface="Proxima Nova"/>
              <a:ea typeface="Proxima Nova"/>
              <a:cs typeface="Proxima Nova"/>
              <a:sym typeface="Proxima Nova"/>
            </a:endParaRPr>
          </a:p>
        </p:txBody>
      </p:sp>
      <p:sp>
        <p:nvSpPr>
          <p:cNvPr id="626" name="Google Shape;626;p80"/>
          <p:cNvSpPr/>
          <p:nvPr/>
        </p:nvSpPr>
        <p:spPr>
          <a:xfrm>
            <a:off x="717225" y="3154775"/>
            <a:ext cx="7803300" cy="469500"/>
          </a:xfrm>
          <a:prstGeom prst="rect">
            <a:avLst/>
          </a:prstGeom>
          <a:solidFill>
            <a:srgbClr val="001C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i="1">
                <a:solidFill>
                  <a:srgbClr val="F0B323"/>
                </a:solidFill>
                <a:latin typeface="Proxima Nova"/>
                <a:ea typeface="Proxima Nova"/>
                <a:cs typeface="Proxima Nova"/>
                <a:sym typeface="Proxima Nova"/>
              </a:rPr>
              <a:t>About ACHIEVE Family Portal</a:t>
            </a:r>
            <a:r>
              <a:rPr lang="en" sz="2300" b="1">
                <a:solidFill>
                  <a:srgbClr val="F0B323"/>
                </a:solidFill>
                <a:latin typeface="Proxima Nova"/>
                <a:ea typeface="Proxima Nova"/>
                <a:cs typeface="Proxima Nova"/>
                <a:sym typeface="Proxima Nova"/>
              </a:rPr>
              <a:t> Printable Flyers </a:t>
            </a:r>
            <a:endParaRPr sz="2300" b="1">
              <a:solidFill>
                <a:srgbClr val="F0B323"/>
              </a:solidFill>
              <a:latin typeface="Proxima Nova"/>
              <a:ea typeface="Proxima Nova"/>
              <a:cs typeface="Proxima Nova"/>
              <a:sym typeface="Proxima Nova"/>
            </a:endParaRPr>
          </a:p>
        </p:txBody>
      </p:sp>
      <p:sp>
        <p:nvSpPr>
          <p:cNvPr id="625" name="Google Shape;625;p80"/>
          <p:cNvSpPr/>
          <p:nvPr/>
        </p:nvSpPr>
        <p:spPr>
          <a:xfrm>
            <a:off x="717225" y="2533000"/>
            <a:ext cx="7803300" cy="469500"/>
          </a:xfrm>
          <a:prstGeom prst="rect">
            <a:avLst/>
          </a:prstGeom>
          <a:solidFill>
            <a:srgbClr val="A8BAD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Proxima Nova"/>
                <a:ea typeface="Proxima Nova"/>
                <a:cs typeface="Proxima Nova"/>
                <a:sym typeface="Proxima Nova"/>
              </a:rPr>
              <a:t>Slidedeck for Parent Presentations</a:t>
            </a:r>
            <a:endParaRPr sz="2300" b="1">
              <a:solidFill>
                <a:schemeClr val="dk1"/>
              </a:solidFill>
              <a:latin typeface="Proxima Nova"/>
              <a:ea typeface="Proxima Nova"/>
              <a:cs typeface="Proxima Nova"/>
              <a:sym typeface="Proxima Nova"/>
            </a:endParaRPr>
          </a:p>
        </p:txBody>
      </p:sp>
      <p:sp>
        <p:nvSpPr>
          <p:cNvPr id="624" name="Google Shape;624;p80"/>
          <p:cNvSpPr/>
          <p:nvPr/>
        </p:nvSpPr>
        <p:spPr>
          <a:xfrm>
            <a:off x="717225" y="1911225"/>
            <a:ext cx="7803300" cy="469500"/>
          </a:xfrm>
          <a:prstGeom prst="rect">
            <a:avLst/>
          </a:prstGeom>
          <a:solidFill>
            <a:srgbClr val="9329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Proxima Nova"/>
                <a:ea typeface="Proxima Nova"/>
                <a:cs typeface="Proxima Nova"/>
                <a:sym typeface="Proxima Nova"/>
              </a:rPr>
              <a:t>Communication Samples &amp; Templates</a:t>
            </a:r>
            <a:endParaRPr sz="2300" b="1">
              <a:solidFill>
                <a:schemeClr val="lt1"/>
              </a:solidFill>
              <a:latin typeface="Proxima Nova"/>
              <a:ea typeface="Proxima Nova"/>
              <a:cs typeface="Proxima Nova"/>
              <a:sym typeface="Proxima Nova"/>
            </a:endParaRPr>
          </a:p>
        </p:txBody>
      </p:sp>
      <p:sp>
        <p:nvSpPr>
          <p:cNvPr id="623" name="Google Shape;623;p80"/>
          <p:cNvSpPr/>
          <p:nvPr/>
        </p:nvSpPr>
        <p:spPr>
          <a:xfrm>
            <a:off x="717225" y="1289450"/>
            <a:ext cx="7803300" cy="469500"/>
          </a:xfrm>
          <a:prstGeom prst="rect">
            <a:avLst/>
          </a:prstGeom>
          <a:solidFill>
            <a:srgbClr val="001C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F0B323"/>
                </a:solidFill>
                <a:latin typeface="Proxima Nova"/>
                <a:ea typeface="Proxima Nova"/>
                <a:cs typeface="Proxima Nova"/>
                <a:sym typeface="Proxima Nova"/>
              </a:rPr>
              <a:t>ACHIEVE Webpages</a:t>
            </a:r>
            <a:endParaRPr sz="2300" b="1">
              <a:solidFill>
                <a:srgbClr val="F0B323"/>
              </a:solidFill>
              <a:latin typeface="Proxima Nova"/>
              <a:ea typeface="Proxima Nova"/>
              <a:cs typeface="Proxima Nova"/>
              <a:sym typeface="Proxima Nova"/>
            </a:endParaRPr>
          </a:p>
        </p:txBody>
      </p:sp>
      <p:sp>
        <p:nvSpPr>
          <p:cNvPr id="622" name="Google Shape;622;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Communication Toolkit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1"/>
          <p:cNvSpPr/>
          <p:nvPr/>
        </p:nvSpPr>
        <p:spPr>
          <a:xfrm>
            <a:off x="1573700" y="1213250"/>
            <a:ext cx="6434400" cy="1149300"/>
          </a:xfrm>
          <a:prstGeom prst="roundRect">
            <a:avLst>
              <a:gd name="adj" fmla="val 16667"/>
            </a:avLst>
          </a:prstGeom>
          <a:solidFill>
            <a:srgbClr val="F0B323"/>
          </a:solidFill>
          <a:ln w="19050" cap="flat" cmpd="sng">
            <a:solidFill>
              <a:srgbClr val="001C88"/>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1000"/>
              </a:spcAft>
              <a:buNone/>
            </a:pPr>
            <a:r>
              <a:rPr lang="en" sz="2700" b="1">
                <a:solidFill>
                  <a:srgbClr val="9B2242"/>
                </a:solidFill>
                <a:latin typeface="Proxima Nova"/>
                <a:ea typeface="Proxima Nova"/>
                <a:cs typeface="Proxima Nova"/>
                <a:sym typeface="Proxima Nova"/>
              </a:rPr>
              <a:t>ACHIEVE Family Portal Web Page</a:t>
            </a:r>
            <a:br>
              <a:rPr lang="en">
                <a:solidFill>
                  <a:srgbClr val="263F8C"/>
                </a:solidFill>
                <a:latin typeface="Proxima Nova"/>
                <a:ea typeface="Proxima Nova"/>
                <a:cs typeface="Proxima Nova"/>
                <a:sym typeface="Proxima Nova"/>
              </a:rPr>
            </a:br>
            <a:r>
              <a:rPr lang="en" sz="1800" b="1" u="sng">
                <a:solidFill>
                  <a:srgbClr val="263F8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https://educate.iowa.gov/ACHIEVE-Family-Portal</a:t>
            </a:r>
            <a:endParaRPr sz="1800" b="1">
              <a:solidFill>
                <a:srgbClr val="263F8C"/>
              </a:solidFill>
              <a:latin typeface="Proxima Nova"/>
              <a:ea typeface="Proxima Nova"/>
              <a:cs typeface="Proxima Nova"/>
              <a:sym typeface="Proxima Nova"/>
            </a:endParaRPr>
          </a:p>
        </p:txBody>
      </p:sp>
      <p:sp>
        <p:nvSpPr>
          <p:cNvPr id="635" name="Google Shape;635;p81" descr="decorative text box "/>
          <p:cNvSpPr/>
          <p:nvPr/>
        </p:nvSpPr>
        <p:spPr>
          <a:xfrm>
            <a:off x="6276425" y="2514875"/>
            <a:ext cx="2556000" cy="2439600"/>
          </a:xfrm>
          <a:prstGeom prst="roundRect">
            <a:avLst>
              <a:gd name="adj" fmla="val 16667"/>
            </a:avLst>
          </a:prstGeom>
          <a:gradFill>
            <a:gsLst>
              <a:gs pos="0">
                <a:srgbClr val="690C25"/>
              </a:gs>
              <a:gs pos="78000">
                <a:srgbClr val="A13A47"/>
              </a:gs>
              <a:gs pos="100000">
                <a:srgbClr val="D96868"/>
              </a:gs>
            </a:gsLst>
            <a:path path="circle">
              <a:fillToRect r="100000" b="100000"/>
            </a:path>
            <a:tileRect l="-100000" t="-100000"/>
          </a:gra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Videos</a:t>
            </a:r>
            <a:endParaRPr sz="3000" b="1">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About the ACHIEVE Family Portal</a:t>
            </a:r>
            <a:endParaRPr sz="1500">
              <a:solidFill>
                <a:schemeClr val="lt1"/>
              </a:solidFill>
              <a:latin typeface="Proxima Nova"/>
              <a:ea typeface="Proxima Nova"/>
              <a:cs typeface="Proxima Nova"/>
              <a:sym typeface="Proxima Nova"/>
            </a:endParaRPr>
          </a:p>
          <a:p>
            <a:pPr marL="342900" marR="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Early ACCESS Overview</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Special Education Overview</a:t>
            </a:r>
            <a:endParaRPr sz="1500">
              <a:solidFill>
                <a:schemeClr val="lt1"/>
              </a:solidFill>
              <a:latin typeface="Proxima Nova"/>
              <a:ea typeface="Proxima Nova"/>
              <a:cs typeface="Proxima Nova"/>
              <a:sym typeface="Proxima Nova"/>
            </a:endParaRPr>
          </a:p>
        </p:txBody>
      </p:sp>
      <p:sp>
        <p:nvSpPr>
          <p:cNvPr id="636" name="Google Shape;636;p81"/>
          <p:cNvSpPr/>
          <p:nvPr/>
        </p:nvSpPr>
        <p:spPr>
          <a:xfrm>
            <a:off x="3300725" y="2514875"/>
            <a:ext cx="2556000" cy="2439600"/>
          </a:xfrm>
          <a:prstGeom prst="roundRect">
            <a:avLst>
              <a:gd name="adj" fmla="val 16667"/>
            </a:avLst>
          </a:prstGeom>
          <a:gradFill>
            <a:gsLst>
              <a:gs pos="0">
                <a:srgbClr val="A8BADB"/>
              </a:gs>
              <a:gs pos="100000">
                <a:srgbClr val="737373"/>
              </a:gs>
            </a:gsLst>
            <a:path path="circle">
              <a:fillToRect l="100000" t="100000"/>
            </a:path>
            <a:tileRect r="-100000" b="-100000"/>
          </a:gra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Handouts</a:t>
            </a:r>
            <a:endParaRPr sz="3000" b="1">
              <a:solidFill>
                <a:schemeClr val="lt1"/>
              </a:solidFill>
              <a:latin typeface="Proxima Nova"/>
              <a:ea typeface="Proxima Nova"/>
              <a:cs typeface="Proxima Nova"/>
              <a:sym typeface="Proxima Nova"/>
            </a:endParaRPr>
          </a:p>
          <a:p>
            <a:pPr marL="28575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About the ACHIEVE Family Portal</a:t>
            </a:r>
            <a:endParaRPr sz="1500">
              <a:solidFill>
                <a:schemeClr val="lt1"/>
              </a:solidFill>
              <a:latin typeface="Proxima Nova"/>
              <a:ea typeface="Proxima Nova"/>
              <a:cs typeface="Proxima Nova"/>
              <a:sym typeface="Proxima Nova"/>
            </a:endParaRPr>
          </a:p>
          <a:p>
            <a:pPr marL="285750" marR="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IDEA Parent Guidelines</a:t>
            </a:r>
            <a:endParaRPr sz="1500">
              <a:solidFill>
                <a:schemeClr val="lt1"/>
              </a:solidFill>
              <a:latin typeface="Proxima Nova"/>
              <a:ea typeface="Proxima Nova"/>
              <a:cs typeface="Proxima Nova"/>
              <a:sym typeface="Proxima Nova"/>
            </a:endParaRPr>
          </a:p>
          <a:p>
            <a:pPr marL="28575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Language Translation Guide</a:t>
            </a:r>
            <a:endParaRPr sz="1500">
              <a:solidFill>
                <a:schemeClr val="lt1"/>
              </a:solidFill>
              <a:latin typeface="Proxima Nova"/>
              <a:ea typeface="Proxima Nova"/>
              <a:cs typeface="Proxima Nova"/>
              <a:sym typeface="Proxima Nova"/>
            </a:endParaRPr>
          </a:p>
          <a:p>
            <a:pPr marL="0" lvl="0" indent="0" algn="ctr" rtl="0">
              <a:spcBef>
                <a:spcPts val="0"/>
              </a:spcBef>
              <a:spcAft>
                <a:spcPts val="0"/>
              </a:spcAft>
              <a:buNone/>
            </a:pPr>
            <a:endParaRPr sz="2700" b="1">
              <a:solidFill>
                <a:schemeClr val="lt1"/>
              </a:solidFill>
              <a:latin typeface="Proxima Nova"/>
              <a:ea typeface="Proxima Nova"/>
              <a:cs typeface="Proxima Nova"/>
              <a:sym typeface="Proxima Nova"/>
            </a:endParaRPr>
          </a:p>
          <a:p>
            <a:pPr marL="0" lvl="0" indent="0" algn="ctr" rtl="0">
              <a:spcBef>
                <a:spcPts val="0"/>
              </a:spcBef>
              <a:spcAft>
                <a:spcPts val="0"/>
              </a:spcAft>
              <a:buNone/>
            </a:pPr>
            <a:endParaRPr sz="2700" b="1">
              <a:solidFill>
                <a:schemeClr val="lt1"/>
              </a:solidFill>
              <a:latin typeface="Proxima Nova"/>
              <a:ea typeface="Proxima Nova"/>
              <a:cs typeface="Proxima Nova"/>
              <a:sym typeface="Proxima Nova"/>
            </a:endParaRPr>
          </a:p>
        </p:txBody>
      </p:sp>
      <p:sp>
        <p:nvSpPr>
          <p:cNvPr id="637" name="Google Shape;637;p81" descr="decorative text box "/>
          <p:cNvSpPr/>
          <p:nvPr/>
        </p:nvSpPr>
        <p:spPr>
          <a:xfrm>
            <a:off x="311700" y="2514875"/>
            <a:ext cx="2560200" cy="2439600"/>
          </a:xfrm>
          <a:prstGeom prst="roundRect">
            <a:avLst>
              <a:gd name="adj" fmla="val 16667"/>
            </a:avLst>
          </a:prstGeom>
          <a:gradFill>
            <a:gsLst>
              <a:gs pos="0">
                <a:srgbClr val="263F8C"/>
              </a:gs>
              <a:gs pos="83000">
                <a:srgbClr val="4D5980"/>
              </a:gs>
              <a:gs pos="100000">
                <a:srgbClr val="737373"/>
              </a:gs>
            </a:gsLst>
            <a:path path="circle">
              <a:fillToRect r="100000" b="100000"/>
            </a:path>
            <a:tileRect l="-100000" t="-100000"/>
          </a:gra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Guides</a:t>
            </a:r>
            <a:endParaRPr sz="3000" b="1">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Quick Start Guide</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User Guide</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“How To” Guides</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Frequently Asked Questions (FAQ)</a:t>
            </a:r>
            <a:endParaRPr sz="1500">
              <a:solidFill>
                <a:schemeClr val="lt1"/>
              </a:solidFill>
              <a:latin typeface="Proxima Nova"/>
              <a:ea typeface="Proxima Nova"/>
              <a:cs typeface="Proxima Nova"/>
              <a:sym typeface="Proxima Nova"/>
            </a:endParaRPr>
          </a:p>
        </p:txBody>
      </p:sp>
      <p:sp>
        <p:nvSpPr>
          <p:cNvPr id="634" name="Google Shape;63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Training Materials for Families</a:t>
            </a:r>
            <a:endParaRPr/>
          </a:p>
          <a:p>
            <a:pPr marL="0" lvl="0" indent="0" algn="ctr"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3" name="Google Shape;643;p82"/>
          <p:cNvSpPr/>
          <p:nvPr/>
        </p:nvSpPr>
        <p:spPr>
          <a:xfrm>
            <a:off x="3712726" y="972861"/>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Frequently Asked </a:t>
            </a:r>
            <a:endParaRPr sz="1600" b="1">
              <a:solidFill>
                <a:schemeClr val="lt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Questions</a:t>
            </a:r>
            <a:endParaRPr sz="1600" b="1">
              <a:solidFill>
                <a:srgbClr val="FFFFFF"/>
              </a:solidFill>
              <a:latin typeface="Proxima Nova"/>
              <a:ea typeface="Proxima Nova"/>
              <a:cs typeface="Proxima Nova"/>
              <a:sym typeface="Proxima Nova"/>
            </a:endParaRPr>
          </a:p>
        </p:txBody>
      </p:sp>
      <p:sp>
        <p:nvSpPr>
          <p:cNvPr id="644" name="Google Shape;644;p82"/>
          <p:cNvSpPr/>
          <p:nvPr/>
        </p:nvSpPr>
        <p:spPr>
          <a:xfrm>
            <a:off x="2144763" y="16219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rgbClr val="24327B"/>
                </a:solidFill>
                <a:latin typeface="Proxima Nova"/>
                <a:ea typeface="Proxima Nova"/>
                <a:cs typeface="Proxima Nova"/>
                <a:sym typeface="Proxima Nova"/>
              </a:rPr>
              <a:t>Training </a:t>
            </a:r>
            <a:br>
              <a:rPr lang="en" sz="1600" b="1">
                <a:solidFill>
                  <a:srgbClr val="24327B"/>
                </a:solidFill>
                <a:latin typeface="Proxima Nova"/>
                <a:ea typeface="Proxima Nova"/>
                <a:cs typeface="Proxima Nova"/>
                <a:sym typeface="Proxima Nova"/>
              </a:rPr>
            </a:br>
            <a:r>
              <a:rPr lang="en" sz="1600" b="1">
                <a:solidFill>
                  <a:srgbClr val="24327B"/>
                </a:solidFill>
                <a:latin typeface="Proxima Nova"/>
                <a:ea typeface="Proxima Nova"/>
                <a:cs typeface="Proxima Nova"/>
                <a:sym typeface="Proxima Nova"/>
              </a:rPr>
              <a:t>Guides</a:t>
            </a:r>
            <a:endParaRPr sz="1600" b="1">
              <a:solidFill>
                <a:srgbClr val="24327B"/>
              </a:solidFill>
              <a:latin typeface="Proxima Nova"/>
              <a:ea typeface="Proxima Nova"/>
              <a:cs typeface="Proxima Nova"/>
              <a:sym typeface="Proxima Nova"/>
            </a:endParaRPr>
          </a:p>
        </p:txBody>
      </p:sp>
      <p:sp>
        <p:nvSpPr>
          <p:cNvPr id="645" name="Google Shape;645;p82"/>
          <p:cNvSpPr/>
          <p:nvPr/>
        </p:nvSpPr>
        <p:spPr>
          <a:xfrm>
            <a:off x="2114836" y="3050086"/>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IDEA Parent Guidelines</a:t>
            </a:r>
            <a:endParaRPr b="1"/>
          </a:p>
        </p:txBody>
      </p:sp>
      <p:sp>
        <p:nvSpPr>
          <p:cNvPr id="646" name="Google Shape;646;p82"/>
          <p:cNvSpPr/>
          <p:nvPr/>
        </p:nvSpPr>
        <p:spPr>
          <a:xfrm>
            <a:off x="5237463" y="3050086"/>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Overview </a:t>
            </a:r>
            <a:endParaRPr sz="1600" b="1">
              <a:solidFill>
                <a:schemeClr val="lt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Videos</a:t>
            </a:r>
            <a:endParaRPr sz="1600" b="1">
              <a:solidFill>
                <a:srgbClr val="FFFFFF"/>
              </a:solidFill>
              <a:latin typeface="Proxima Nova"/>
              <a:ea typeface="Proxima Nova"/>
              <a:cs typeface="Proxima Nova"/>
              <a:sym typeface="Proxima Nova"/>
            </a:endParaRPr>
          </a:p>
        </p:txBody>
      </p:sp>
      <p:sp>
        <p:nvSpPr>
          <p:cNvPr id="647" name="Google Shape;647;p82"/>
          <p:cNvSpPr/>
          <p:nvPr/>
        </p:nvSpPr>
        <p:spPr>
          <a:xfrm>
            <a:off x="3676161" y="2396457"/>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roxima Nova"/>
                <a:ea typeface="Proxima Nova"/>
                <a:cs typeface="Proxima Nova"/>
                <a:sym typeface="Proxima Nova"/>
              </a:rPr>
              <a:t>ACHIEVE Webpage</a:t>
            </a:r>
            <a:endParaRPr sz="1600" b="1">
              <a:solidFill>
                <a:srgbClr val="FFFFFF"/>
              </a:solidFill>
              <a:latin typeface="Proxima Nova"/>
              <a:ea typeface="Proxima Nova"/>
              <a:cs typeface="Proxima Nova"/>
              <a:sym typeface="Proxima Nova"/>
            </a:endParaRPr>
          </a:p>
        </p:txBody>
      </p:sp>
      <p:sp>
        <p:nvSpPr>
          <p:cNvPr id="648" name="Google Shape;648;p82"/>
          <p:cNvSpPr/>
          <p:nvPr/>
        </p:nvSpPr>
        <p:spPr>
          <a:xfrm>
            <a:off x="541501" y="2516100"/>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ACHIEVE Family Portal Quick Start Guide</a:t>
            </a:r>
            <a:endParaRPr sz="1600" b="1">
              <a:solidFill>
                <a:srgbClr val="FFFFFF"/>
              </a:solidFill>
              <a:latin typeface="Proxima Nova"/>
              <a:ea typeface="Proxima Nova"/>
              <a:cs typeface="Proxima Nova"/>
              <a:sym typeface="Proxima Nova"/>
            </a:endParaRPr>
          </a:p>
        </p:txBody>
      </p:sp>
      <p:sp>
        <p:nvSpPr>
          <p:cNvPr id="649" name="Google Shape;649;p82"/>
          <p:cNvSpPr/>
          <p:nvPr/>
        </p:nvSpPr>
        <p:spPr>
          <a:xfrm>
            <a:off x="3712726" y="38200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001C88"/>
                </a:solidFill>
                <a:latin typeface="Proxima Nova"/>
                <a:ea typeface="Proxima Nova"/>
                <a:cs typeface="Proxima Nova"/>
                <a:sym typeface="Proxima Nova"/>
              </a:rPr>
              <a:t>Training </a:t>
            </a:r>
            <a:br>
              <a:rPr lang="en" sz="1600" b="1">
                <a:solidFill>
                  <a:srgbClr val="001C88"/>
                </a:solidFill>
                <a:latin typeface="Proxima Nova"/>
                <a:ea typeface="Proxima Nova"/>
                <a:cs typeface="Proxima Nova"/>
                <a:sym typeface="Proxima Nova"/>
              </a:rPr>
            </a:br>
            <a:r>
              <a:rPr lang="en" sz="1600" b="1">
                <a:solidFill>
                  <a:srgbClr val="001C88"/>
                </a:solidFill>
                <a:latin typeface="Proxima Nova"/>
                <a:ea typeface="Proxima Nova"/>
                <a:cs typeface="Proxima Nova"/>
                <a:sym typeface="Proxima Nova"/>
              </a:rPr>
              <a:t>Webinars</a:t>
            </a:r>
            <a:endParaRPr sz="1600" b="1">
              <a:solidFill>
                <a:srgbClr val="001C88"/>
              </a:solidFill>
              <a:latin typeface="Proxima Nova"/>
              <a:ea typeface="Proxima Nova"/>
              <a:cs typeface="Proxima Nova"/>
              <a:sym typeface="Proxima Nova"/>
            </a:endParaRPr>
          </a:p>
        </p:txBody>
      </p:sp>
      <p:sp>
        <p:nvSpPr>
          <p:cNvPr id="650" name="Google Shape;650;p82"/>
          <p:cNvSpPr/>
          <p:nvPr/>
        </p:nvSpPr>
        <p:spPr>
          <a:xfrm>
            <a:off x="5267351" y="16219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001C88"/>
                </a:solidFill>
                <a:latin typeface="Proxima Nova"/>
                <a:ea typeface="Proxima Nova"/>
                <a:cs typeface="Proxima Nova"/>
                <a:sym typeface="Proxima Nova"/>
              </a:rPr>
              <a:t>Communication Materials</a:t>
            </a:r>
            <a:endParaRPr sz="1600" b="1">
              <a:solidFill>
                <a:srgbClr val="001C88"/>
              </a:solidFill>
              <a:latin typeface="Proxima Nova"/>
              <a:ea typeface="Proxima Nova"/>
              <a:cs typeface="Proxima Nova"/>
              <a:sym typeface="Proxima Nova"/>
            </a:endParaRPr>
          </a:p>
        </p:txBody>
      </p:sp>
      <p:sp>
        <p:nvSpPr>
          <p:cNvPr id="651" name="Google Shape;651;p82"/>
          <p:cNvSpPr/>
          <p:nvPr/>
        </p:nvSpPr>
        <p:spPr>
          <a:xfrm>
            <a:off x="6855576" y="2339550"/>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ACHIEVE Family Portal User Guide</a:t>
            </a:r>
            <a:endParaRPr sz="1600" b="1">
              <a:solidFill>
                <a:srgbClr val="FFFFFF"/>
              </a:solidFill>
              <a:latin typeface="Proxima Nova"/>
              <a:ea typeface="Proxima Nova"/>
              <a:cs typeface="Proxima Nova"/>
              <a:sym typeface="Proxima Nova"/>
            </a:endParaRPr>
          </a:p>
        </p:txBody>
      </p:sp>
      <p:sp>
        <p:nvSpPr>
          <p:cNvPr id="642" name="Google Shape;642;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Family Portal Launch Toolkit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8" name="Google Shape;658;p83" descr="About ACHIEVE Family Portal - Special Education handout">
            <a:hlinkClick r:id="rId3"/>
          </p:cNvPr>
          <p:cNvPicPr preferRelativeResize="0"/>
          <p:nvPr/>
        </p:nvPicPr>
        <p:blipFill>
          <a:blip r:embed="rId4">
            <a:alphaModFix/>
          </a:blip>
          <a:stretch>
            <a:fillRect/>
          </a:stretch>
        </p:blipFill>
        <p:spPr>
          <a:xfrm>
            <a:off x="5887025" y="1017875"/>
            <a:ext cx="2945276" cy="3897000"/>
          </a:xfrm>
          <a:prstGeom prst="rect">
            <a:avLst/>
          </a:prstGeom>
          <a:noFill/>
          <a:ln w="9525" cap="flat" cmpd="sng">
            <a:solidFill>
              <a:srgbClr val="263F8C"/>
            </a:solidFill>
            <a:prstDash val="solid"/>
            <a:round/>
            <a:headEnd type="none" w="sm" len="sm"/>
            <a:tailEnd type="none" w="sm" len="sm"/>
          </a:ln>
        </p:spPr>
      </p:pic>
      <p:sp>
        <p:nvSpPr>
          <p:cNvPr id="657" name="Google Shape;657;p83"/>
          <p:cNvSpPr txBox="1"/>
          <p:nvPr/>
        </p:nvSpPr>
        <p:spPr>
          <a:xfrm>
            <a:off x="367950" y="1641300"/>
            <a:ext cx="5076000" cy="18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9B2242"/>
                </a:solidFill>
                <a:latin typeface="Proxima Nova"/>
                <a:ea typeface="Proxima Nova"/>
                <a:cs typeface="Proxima Nova"/>
                <a:sym typeface="Proxima Nova"/>
              </a:rPr>
              <a:t>Share with Families!</a:t>
            </a:r>
            <a:endParaRPr sz="2200" b="1">
              <a:solidFill>
                <a:srgbClr val="9B2242"/>
              </a:solidFill>
              <a:latin typeface="Proxima Nova"/>
              <a:ea typeface="Proxima Nova"/>
              <a:cs typeface="Proxima Nova"/>
              <a:sym typeface="Proxima Nova"/>
            </a:endParaRPr>
          </a:p>
          <a:p>
            <a:pPr marL="0" lvl="0" indent="0" algn="l" rtl="0">
              <a:spcBef>
                <a:spcPts val="1000"/>
              </a:spcBef>
              <a:spcAft>
                <a:spcPts val="0"/>
              </a:spcAft>
              <a:buNone/>
            </a:pPr>
            <a:r>
              <a:rPr lang="en" sz="1800" u="sng">
                <a:solidFill>
                  <a:srgbClr val="263F8C"/>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https://educate.iowa.gov/ACHIEVE-Family-Portal</a:t>
            </a:r>
            <a:endParaRPr sz="1800">
              <a:solidFill>
                <a:srgbClr val="263F8C"/>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263F8C"/>
              </a:solidFill>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p:txBody>
      </p:sp>
      <p:sp>
        <p:nvSpPr>
          <p:cNvPr id="656" name="Google Shape;656;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About the ACHIEVE Family Portal - Special Education</a:t>
            </a:r>
            <a:endParaRPr sz="2700"/>
          </a:p>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4" name="Google Shape;664;p84"/>
          <p:cNvSpPr txBox="1">
            <a:spLocks noGrp="1"/>
          </p:cNvSpPr>
          <p:nvPr>
            <p:ph type="body" idx="4294967295"/>
          </p:nvPr>
        </p:nvSpPr>
        <p:spPr>
          <a:xfrm>
            <a:off x="311700" y="1144900"/>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Training &amp; Resources</a:t>
            </a:r>
            <a:endParaRPr sz="2000" b="1">
              <a:solidFill>
                <a:srgbClr val="A8BADB"/>
              </a:solidFill>
            </a:endParaRPr>
          </a:p>
          <a:p>
            <a:pPr marL="228600" lvl="0" indent="-196850" algn="l" rtl="0">
              <a:lnSpc>
                <a:spcPct val="115000"/>
              </a:lnSpc>
              <a:spcBef>
                <a:spcPts val="600"/>
              </a:spcBef>
              <a:spcAft>
                <a:spcPts val="0"/>
              </a:spcAft>
              <a:buClr>
                <a:srgbClr val="FFFFFF"/>
              </a:buClr>
              <a:buSzPts val="1300"/>
              <a:buChar char="●"/>
            </a:pPr>
            <a:r>
              <a:rPr lang="en" sz="1300">
                <a:solidFill>
                  <a:srgbClr val="FFFFFF"/>
                </a:solidFill>
              </a:rPr>
              <a:t>ACHIEVE Family Portal Toolkit materials will be available on the Iowa Department of Education ACHIEVE webpage in early</a:t>
            </a:r>
            <a:r>
              <a:rPr lang="en" sz="1300" b="1">
                <a:solidFill>
                  <a:srgbClr val="FFFFFF"/>
                </a:solidFill>
              </a:rPr>
              <a:t> January 2025</a:t>
            </a:r>
            <a:endParaRPr sz="1300" b="1">
              <a:solidFill>
                <a:srgbClr val="FFFFFF"/>
              </a:solidFill>
            </a:endParaRPr>
          </a:p>
          <a:p>
            <a:pPr marL="0" marR="0" lvl="0" indent="0" algn="ctr" rtl="0">
              <a:spcBef>
                <a:spcPts val="300"/>
              </a:spcBef>
              <a:spcAft>
                <a:spcPts val="0"/>
              </a:spcAft>
              <a:buNone/>
            </a:pPr>
            <a:endParaRPr sz="2000" b="1">
              <a:solidFill>
                <a:srgbClr val="A8BADB"/>
              </a:solidFill>
            </a:endParaRPr>
          </a:p>
          <a:p>
            <a:pPr marL="0" marR="0" lvl="0" indent="0" algn="ctr" rtl="0">
              <a:spcBef>
                <a:spcPts val="300"/>
              </a:spcBef>
              <a:spcAft>
                <a:spcPts val="0"/>
              </a:spcAft>
              <a:buNone/>
            </a:pPr>
            <a:endParaRPr sz="2000" b="1">
              <a:solidFill>
                <a:srgbClr val="A8BADB"/>
              </a:solidFill>
            </a:endParaRPr>
          </a:p>
          <a:p>
            <a:pPr marL="457200" lvl="0" indent="0" algn="l" rtl="0">
              <a:spcBef>
                <a:spcPts val="0"/>
              </a:spcBef>
              <a:spcAft>
                <a:spcPts val="400"/>
              </a:spcAft>
              <a:buNone/>
            </a:pPr>
            <a:endParaRPr sz="1300">
              <a:solidFill>
                <a:schemeClr val="lt1"/>
              </a:solidFill>
            </a:endParaRPr>
          </a:p>
        </p:txBody>
      </p:sp>
      <p:pic>
        <p:nvPicPr>
          <p:cNvPr id="665" name="Google Shape;665;p84" descr="Iowa Department of Education ACHIEVE web page"/>
          <p:cNvPicPr preferRelativeResize="0"/>
          <p:nvPr/>
        </p:nvPicPr>
        <p:blipFill rotWithShape="1">
          <a:blip r:embed="rId3">
            <a:alphaModFix/>
          </a:blip>
          <a:srcRect l="1126" r="911" b="1068"/>
          <a:stretch/>
        </p:blipFill>
        <p:spPr>
          <a:xfrm>
            <a:off x="2867025" y="1144900"/>
            <a:ext cx="6124576" cy="3589025"/>
          </a:xfrm>
          <a:prstGeom prst="rect">
            <a:avLst/>
          </a:prstGeom>
          <a:noFill/>
          <a:ln w="9525" cap="flat" cmpd="sng">
            <a:solidFill>
              <a:srgbClr val="263F8C"/>
            </a:solidFill>
            <a:prstDash val="solid"/>
            <a:round/>
            <a:headEnd type="none" w="sm" len="sm"/>
            <a:tailEnd type="none" w="sm" len="sm"/>
          </a:ln>
        </p:spPr>
      </p:pic>
      <p:sp>
        <p:nvSpPr>
          <p:cNvPr id="666" name="Google Shape;666;p84"/>
          <p:cNvSpPr txBox="1"/>
          <p:nvPr/>
        </p:nvSpPr>
        <p:spPr>
          <a:xfrm>
            <a:off x="2952750" y="2047875"/>
            <a:ext cx="36480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F0B323"/>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https://educate.iowa.gov/pk-12/special-education/programs-services/achieve</a:t>
            </a:r>
            <a:endParaRPr sz="1500" b="1">
              <a:solidFill>
                <a:srgbClr val="F0B323"/>
              </a:solidFill>
              <a:latin typeface="Proxima Nova"/>
              <a:ea typeface="Proxima Nova"/>
              <a:cs typeface="Proxima Nova"/>
              <a:sym typeface="Proxima Nova"/>
            </a:endParaRPr>
          </a:p>
        </p:txBody>
      </p:sp>
      <p:sp>
        <p:nvSpPr>
          <p:cNvPr id="663" name="Google Shape;663;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63F8C"/>
                </a:solidFill>
              </a:rPr>
              <a:t>ACHIEVE Web Page</a:t>
            </a:r>
            <a:endParaRPr>
              <a:solidFill>
                <a:srgbClr val="263F8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descr="ACHIEVE Family Portal Sign In page"/>
          <p:cNvPicPr preferRelativeResize="0"/>
          <p:nvPr/>
        </p:nvPicPr>
        <p:blipFill>
          <a:blip r:embed="rId3">
            <a:alphaModFix/>
          </a:blip>
          <a:stretch>
            <a:fillRect/>
          </a:stretch>
        </p:blipFill>
        <p:spPr>
          <a:xfrm>
            <a:off x="285375" y="470838"/>
            <a:ext cx="8573251" cy="4532975"/>
          </a:xfrm>
          <a:prstGeom prst="rect">
            <a:avLst/>
          </a:prstGeom>
          <a:noFill/>
          <a:ln w="9525" cap="flat" cmpd="sng">
            <a:solidFill>
              <a:srgbClr val="263F8C"/>
            </a:solidFill>
            <a:prstDash val="solid"/>
            <a:round/>
            <a:headEnd type="none" w="sm" len="sm"/>
            <a:tailEnd type="none" w="sm" len="sm"/>
          </a:ln>
        </p:spPr>
      </p:pic>
      <p:sp>
        <p:nvSpPr>
          <p:cNvPr id="165" name="Google Shape;165;p22"/>
          <p:cNvSpPr txBox="1">
            <a:spLocks noGrp="1"/>
          </p:cNvSpPr>
          <p:nvPr>
            <p:ph type="title"/>
          </p:nvPr>
        </p:nvSpPr>
        <p:spPr>
          <a:xfrm>
            <a:off x="311700" y="-863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Family Portal Sign In Page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1" name="Google Shape;171;p23" descr="Smiling parents and daughter at home watching online movie together"/>
          <p:cNvPicPr preferRelativeResize="0"/>
          <p:nvPr/>
        </p:nvPicPr>
        <p:blipFill rotWithShape="1">
          <a:blip r:embed="rId3">
            <a:alphaModFix/>
          </a:blip>
          <a:srcRect/>
          <a:stretch/>
        </p:blipFill>
        <p:spPr>
          <a:xfrm>
            <a:off x="311699" y="1119300"/>
            <a:ext cx="5829300" cy="3886200"/>
          </a:xfrm>
          <a:prstGeom prst="rect">
            <a:avLst/>
          </a:prstGeom>
          <a:noFill/>
          <a:ln w="9525" cap="flat" cmpd="sng">
            <a:solidFill>
              <a:srgbClr val="263F8C"/>
            </a:solidFill>
            <a:prstDash val="solid"/>
            <a:round/>
            <a:headEnd type="none" w="sm" len="sm"/>
            <a:tailEnd type="none" w="sm" len="sm"/>
          </a:ln>
        </p:spPr>
      </p:pic>
      <p:sp>
        <p:nvSpPr>
          <p:cNvPr id="172" name="Google Shape;172;p23" descr="Web-Enabled Devices&#10;Computer&#10;Laptop&#10;Smartphone&#10;Tablet&#10;&#10;No Apps to Download&#10;"/>
          <p:cNvSpPr txBox="1"/>
          <p:nvPr/>
        </p:nvSpPr>
        <p:spPr>
          <a:xfrm>
            <a:off x="6391275" y="1090275"/>
            <a:ext cx="2539200" cy="26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Proxima Nova"/>
                <a:ea typeface="Proxima Nova"/>
                <a:cs typeface="Proxima Nova"/>
                <a:sym typeface="Proxima Nova"/>
              </a:rPr>
              <a:t>Web-Enabled Devices</a:t>
            </a:r>
            <a:endParaRPr sz="1800" b="1" dirty="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dirty="0">
                <a:latin typeface="Proxima Nova"/>
                <a:ea typeface="Proxima Nova"/>
                <a:cs typeface="Proxima Nova"/>
                <a:sym typeface="Proxima Nova"/>
              </a:rPr>
              <a:t>Computer</a:t>
            </a:r>
            <a:endParaRPr sz="1600" dirty="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dirty="0">
                <a:latin typeface="Proxima Nova"/>
                <a:ea typeface="Proxima Nova"/>
                <a:cs typeface="Proxima Nova"/>
                <a:sym typeface="Proxima Nova"/>
              </a:rPr>
              <a:t>Laptop</a:t>
            </a:r>
            <a:endParaRPr sz="1600" dirty="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dirty="0">
                <a:latin typeface="Proxima Nova"/>
                <a:ea typeface="Proxima Nova"/>
                <a:cs typeface="Proxima Nova"/>
                <a:sym typeface="Proxima Nova"/>
              </a:rPr>
              <a:t>Smartphone</a:t>
            </a:r>
            <a:endParaRPr sz="1600" dirty="0">
              <a:latin typeface="Proxima Nova"/>
              <a:ea typeface="Proxima Nova"/>
              <a:cs typeface="Proxima Nova"/>
              <a:sym typeface="Proxima Nova"/>
            </a:endParaRPr>
          </a:p>
          <a:p>
            <a:pPr marL="342900" lvl="0" indent="-203200" algn="l" rtl="0">
              <a:spcBef>
                <a:spcPts val="0"/>
              </a:spcBef>
              <a:spcAft>
                <a:spcPts val="0"/>
              </a:spcAft>
              <a:buSzPts val="1400"/>
              <a:buFont typeface="Proxima Nova"/>
              <a:buChar char="●"/>
            </a:pPr>
            <a:r>
              <a:rPr lang="en" sz="1600" dirty="0">
                <a:latin typeface="Proxima Nova"/>
                <a:ea typeface="Proxima Nova"/>
                <a:cs typeface="Proxima Nova"/>
                <a:sym typeface="Proxima Nova"/>
              </a:rPr>
              <a:t>Table</a:t>
            </a:r>
            <a:r>
              <a:rPr lang="en" sz="1800" dirty="0">
                <a:latin typeface="Proxima Nova"/>
                <a:ea typeface="Proxima Nova"/>
                <a:cs typeface="Proxima Nova"/>
                <a:sym typeface="Proxima Nova"/>
              </a:rPr>
              <a:t>t</a:t>
            </a:r>
            <a:endParaRPr sz="1800" dirty="0">
              <a:latin typeface="Proxima Nova"/>
              <a:ea typeface="Proxima Nova"/>
              <a:cs typeface="Proxima Nova"/>
              <a:sym typeface="Proxima Nova"/>
            </a:endParaRPr>
          </a:p>
          <a:p>
            <a:pPr marL="0" lvl="0" indent="0" algn="l" rtl="0">
              <a:spcBef>
                <a:spcPts val="0"/>
              </a:spcBef>
              <a:spcAft>
                <a:spcPts val="0"/>
              </a:spcAft>
              <a:buNone/>
            </a:pPr>
            <a:endParaRPr sz="1800" dirty="0">
              <a:latin typeface="Proxima Nova"/>
              <a:ea typeface="Proxima Nova"/>
              <a:cs typeface="Proxima Nova"/>
              <a:sym typeface="Proxima Nova"/>
            </a:endParaRPr>
          </a:p>
          <a:p>
            <a:pPr marL="0" lvl="0" indent="0" algn="l" rtl="0">
              <a:spcBef>
                <a:spcPts val="0"/>
              </a:spcBef>
              <a:spcAft>
                <a:spcPts val="0"/>
              </a:spcAft>
              <a:buNone/>
            </a:pPr>
            <a:r>
              <a:rPr lang="en" sz="1800" b="1" dirty="0">
                <a:latin typeface="Proxima Nova"/>
                <a:ea typeface="Proxima Nova"/>
                <a:cs typeface="Proxima Nova"/>
                <a:sym typeface="Proxima Nova"/>
              </a:rPr>
              <a:t>No Apps to Download</a:t>
            </a:r>
            <a:endParaRPr sz="1800" b="1" dirty="0">
              <a:latin typeface="Proxima Nova"/>
              <a:ea typeface="Proxima Nova"/>
              <a:cs typeface="Proxima Nova"/>
              <a:sym typeface="Proxima Nova"/>
            </a:endParaRPr>
          </a:p>
        </p:txBody>
      </p:sp>
      <p:sp>
        <p:nvSpPr>
          <p:cNvPr id="170" name="Google Shape;17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Ways to the Access ACHIEVE Family Portal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4" descr="ACHIEVE Family Portal Verification Code Email"/>
          <p:cNvPicPr preferRelativeResize="0"/>
          <p:nvPr/>
        </p:nvPicPr>
        <p:blipFill>
          <a:blip r:embed="rId3">
            <a:alphaModFix/>
          </a:blip>
          <a:stretch>
            <a:fillRect/>
          </a:stretch>
        </p:blipFill>
        <p:spPr>
          <a:xfrm>
            <a:off x="311700" y="1219775"/>
            <a:ext cx="5319174" cy="2583400"/>
          </a:xfrm>
          <a:prstGeom prst="rect">
            <a:avLst/>
          </a:prstGeom>
          <a:noFill/>
          <a:ln w="9525" cap="flat" cmpd="sng">
            <a:solidFill>
              <a:srgbClr val="263F8C"/>
            </a:solidFill>
            <a:prstDash val="solid"/>
            <a:round/>
            <a:headEnd type="none" w="sm" len="sm"/>
            <a:tailEnd type="none" w="sm" len="sm"/>
          </a:ln>
        </p:spPr>
      </p:pic>
      <p:pic>
        <p:nvPicPr>
          <p:cNvPr id="178" name="Google Shape;178;p24" descr="ACHIEVE Family Portal Verification Code entry page"/>
          <p:cNvPicPr preferRelativeResize="0"/>
          <p:nvPr/>
        </p:nvPicPr>
        <p:blipFill>
          <a:blip r:embed="rId4">
            <a:alphaModFix/>
          </a:blip>
          <a:stretch>
            <a:fillRect/>
          </a:stretch>
        </p:blipFill>
        <p:spPr>
          <a:xfrm>
            <a:off x="5845675" y="1219775"/>
            <a:ext cx="2986625" cy="3179708"/>
          </a:xfrm>
          <a:prstGeom prst="rect">
            <a:avLst/>
          </a:prstGeom>
          <a:noFill/>
          <a:ln w="9525" cap="flat" cmpd="sng">
            <a:solidFill>
              <a:srgbClr val="263F8C"/>
            </a:solidFill>
            <a:prstDash val="solid"/>
            <a:round/>
            <a:headEnd type="none" w="sm" len="sm"/>
            <a:tailEnd type="none" w="sm" len="sm"/>
          </a:ln>
        </p:spPr>
      </p:pic>
      <p:sp>
        <p:nvSpPr>
          <p:cNvPr id="179" name="Google Shape;17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Multi-Factor Authentication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4835</Words>
  <Application>Microsoft Office PowerPoint</Application>
  <PresentationFormat>On-screen Show (16:9)</PresentationFormat>
  <Paragraphs>413</Paragraphs>
  <Slides>70</Slides>
  <Notes>70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Proxima Nova</vt:lpstr>
      <vt:lpstr>Arial</vt:lpstr>
      <vt:lpstr>Simple Light</vt:lpstr>
      <vt:lpstr>ACHIEVE Family Portal Coming February 2025</vt:lpstr>
      <vt:lpstr>ACHIEVE Family Portal Team</vt:lpstr>
      <vt:lpstr>Agenda</vt:lpstr>
      <vt:lpstr>ACHIEVE Family Portal Overview</vt:lpstr>
      <vt:lpstr>When will the ACHIEVE Family Portal be released statewide?</vt:lpstr>
      <vt:lpstr>Who can create an ACHIEVE Family Portal account?</vt:lpstr>
      <vt:lpstr>ACHIEVE Family Portal Sign In Page</vt:lpstr>
      <vt:lpstr>Ways to the Access ACHIEVE Family Portal</vt:lpstr>
      <vt:lpstr>Multi-Factor Authentication</vt:lpstr>
      <vt:lpstr>My Dashboard 1</vt:lpstr>
      <vt:lpstr>Resources and Help 2</vt:lpstr>
      <vt:lpstr>Recent Documents</vt:lpstr>
      <vt:lpstr>ACHIEVE Calendar2</vt:lpstr>
      <vt:lpstr>My Family</vt:lpstr>
      <vt:lpstr>Special Education (3-21) Learner Dashboard</vt:lpstr>
      <vt:lpstr>Review Documentation</vt:lpstr>
      <vt:lpstr>Review Data History 5</vt:lpstr>
      <vt:lpstr>Consents to Review and Sign6</vt:lpstr>
      <vt:lpstr>Learner Dashboard Tasks </vt:lpstr>
      <vt:lpstr>Documentation Tasks</vt:lpstr>
      <vt:lpstr>IEP Tasks</vt:lpstr>
      <vt:lpstr>Draft vs. Finalized IEP in Recent Documents</vt:lpstr>
      <vt:lpstr>ACHIEVE Family Portal  Sandbox Environment</vt:lpstr>
      <vt:lpstr>Training Environment for IEP Teams</vt:lpstr>
      <vt:lpstr>ACHIEVE Impacts for  IEP Team Members</vt:lpstr>
      <vt:lpstr>Who can create an ACHIEVE Family Portal account?</vt:lpstr>
      <vt:lpstr>ACHIEVE Family Portal Sign In Page</vt:lpstr>
      <vt:lpstr>Ways to the Access ACHIEVE Family Portal</vt:lpstr>
      <vt:lpstr>Multi-Factor Authentication</vt:lpstr>
      <vt:lpstr>My Dashboard 1</vt:lpstr>
      <vt:lpstr>Resources and Help 2</vt:lpstr>
      <vt:lpstr>Recent Documents</vt:lpstr>
      <vt:lpstr>ACHIEVE Calendar2</vt:lpstr>
      <vt:lpstr>My Family</vt:lpstr>
      <vt:lpstr>Special Education (3-21) Learner Dashboard</vt:lpstr>
      <vt:lpstr>Review Documentation</vt:lpstr>
      <vt:lpstr>Review Data History 5</vt:lpstr>
      <vt:lpstr>Consents to Review and Sign6</vt:lpstr>
      <vt:lpstr>Learner Dashboard Tasks </vt:lpstr>
      <vt:lpstr>Documentation Tasks</vt:lpstr>
      <vt:lpstr>IEP Tasks</vt:lpstr>
      <vt:lpstr>Draft vs. Finalized IEP in Recent Documents</vt:lpstr>
      <vt:lpstr>ACHIEVE Family Portal  Sandbox Environment</vt:lpstr>
      <vt:lpstr>Training Environment for IEP Teams</vt:lpstr>
      <vt:lpstr>ACHIEVE Impacts for  IEP Team Members</vt:lpstr>
      <vt:lpstr>Impacts for IEP Team Members 1</vt:lpstr>
      <vt:lpstr>Impacts for IEP Team Members 1</vt:lpstr>
      <vt:lpstr>ACHIEVE Requirements to Create Account</vt:lpstr>
      <vt:lpstr>Learners Approaching Age of Majority</vt:lpstr>
      <vt:lpstr>Impacts for IEP Team Members 2</vt:lpstr>
      <vt:lpstr>How Email Invitations Will Be Sent</vt:lpstr>
      <vt:lpstr>Invite to Portal Button</vt:lpstr>
      <vt:lpstr>Invite to Portal Email</vt:lpstr>
      <vt:lpstr>Establishing Connections to Learners</vt:lpstr>
      <vt:lpstr>Impacts for IEP Team Members 3</vt:lpstr>
      <vt:lpstr>Family Contact Enhancements Coming Soon</vt:lpstr>
      <vt:lpstr>Impacts for IEP Team Members 4</vt:lpstr>
      <vt:lpstr>Sharing Draft Documents with Families</vt:lpstr>
      <vt:lpstr>Identifying When Document Are Created</vt:lpstr>
      <vt:lpstr>Impacts for IEP Team Members 5</vt:lpstr>
      <vt:lpstr>Surrogate Parent Information</vt:lpstr>
      <vt:lpstr>Privacy of Contact Information</vt:lpstr>
      <vt:lpstr>How will families communicate with IEP teams?</vt:lpstr>
      <vt:lpstr>Training &amp; Communication</vt:lpstr>
      <vt:lpstr>Communication Toolkit</vt:lpstr>
      <vt:lpstr>Training Materials for Families </vt:lpstr>
      <vt:lpstr>ACHIEVE Family Portal Launch Toolkit</vt:lpstr>
      <vt:lpstr>About the ACHIEVE Family Portal - Special Education </vt:lpstr>
      <vt:lpstr>ACHIEVE Web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 Family Portal Coming February 2025</dc:title>
  <dc:creator>Hunt, Nancy [IDOE]</dc:creator>
  <cp:lastModifiedBy>Albers, Lisa [IDOE]</cp:lastModifiedBy>
  <cp:revision>5</cp:revision>
  <dcterms:modified xsi:type="dcterms:W3CDTF">2025-01-24T22:28:43Z</dcterms:modified>
</cp:coreProperties>
</file>