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5143500" type="screen16x9"/>
  <p:notesSz cx="6858000" cy="9144000"/>
  <p:embeddedFontLst>
    <p:embeddedFont>
      <p:font typeface="Proxima Nova" panose="020B060402020202020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nnon Grundmei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0" d="100"/>
          <a:sy n="140" d="100"/>
        </p:scale>
        <p:origin x="132"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4-12-16T06:57:17.114" idx="1">
    <p:pos x="196" y="280"/>
    <p:text>Not currently able to push draft IFSP to portal to update these screenshots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1f5d339943_0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1f5d339943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Upon successfully logging in, the ACHIEVE Dashboard will be displayed. This page can always be accessed by selecting the </a:t>
            </a:r>
            <a:r>
              <a:rPr lang="en" i="1"/>
              <a:t>My Dashboard</a:t>
            </a:r>
            <a:r>
              <a:rPr lang="en"/>
              <a:t> link in the left navigation menu. Account holders will also have access to sections called </a:t>
            </a:r>
            <a:r>
              <a:rPr lang="en" i="1"/>
              <a:t>Resources</a:t>
            </a:r>
            <a:r>
              <a:rPr lang="en"/>
              <a:t> and </a:t>
            </a:r>
            <a:r>
              <a:rPr lang="en" i="1"/>
              <a:t>Help</a:t>
            </a:r>
            <a:r>
              <a:rPr lang="en"/>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1f5d339943_0_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1f5d339943_0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Resources section includes links to the Iowa IDEA Information web page as well as Procedural Safeguards information. Early ACCESS families will also see a link to the Iowa Family Support Network web page.</a:t>
            </a:r>
            <a:br>
              <a:rPr lang="en"/>
            </a:br>
            <a:br>
              <a:rPr lang="en"/>
            </a:br>
            <a:r>
              <a:rPr lang="en"/>
              <a:t>By selecting </a:t>
            </a:r>
            <a:r>
              <a:rPr lang="en" i="1"/>
              <a:t>Help</a:t>
            </a:r>
            <a:r>
              <a:rPr lang="en"/>
              <a:t>, account holders will have access to a searchable bank of education terminology. This feature aims to help families understand education jargon that may appear in their learner’s IFSP records.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1f5d339943_0_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1f5d339943_0_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first section that appears on the ACHIEVE Dashboard is called Recent Documents. This section functions similarly to Notifications in other applications. As new IFSP records are finalized or draft documents are pushed to the ACHIEVE Family Portal, a notification automatically appears in Recent Documents. Account holders may choose to clear these alerts as they wish. Once an alert is cleared, the notice will disappear from the dashboard, but the document can still be viewed elsewhere within the ACHIEVE Family Portal.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1f5d339943_0_7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1f5d339943_0_7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a:solidFill>
                  <a:schemeClr val="dk1"/>
                </a:solidFill>
              </a:rPr>
              <a:t>The ACHIEVE Calendar displays upcoming deadlines and meetings scheduled with IFSP teams. Through this tool, account holders can also find meeting notices.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1f5d339943_0_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1f5d339943_0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Another section on the Dashboard is called My Family.</a:t>
            </a:r>
            <a:r>
              <a:rPr lang="en" b="1">
                <a:solidFill>
                  <a:schemeClr val="dk1"/>
                </a:solidFill>
              </a:rPr>
              <a:t> </a:t>
            </a:r>
            <a:r>
              <a:rPr lang="en">
                <a:solidFill>
                  <a:schemeClr val="dk1"/>
                </a:solidFill>
              </a:rPr>
              <a:t>Here, account holders can view their child’s name and date of birth once they have successfully established a connection to their learner via the registration process. Families with more than one child receiving Early ACCESS or Special Education services will have the option to connect each child to the same account. Selecting on a learner’s name will open their Learner Dashboard, which will display the same information that is shown in ACHIEVE.</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1f5d339943_0_1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1f5d339943_0_1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a:solidFill>
                  <a:schemeClr val="dk1"/>
                </a:solidFill>
              </a:rPr>
              <a:t>The Learner Dashboard will include learner-specific information and several navigational steppers including Documentation, IFSP, and Transition Summary when applicable. However, families will not have access to view the Family Contact stepper that is available to IFSP teams in ACHIEVE. This ensures that addresses and phone numbers of family contacts are not displayed in the ACHIEVE Family Portal. Families also will not have access to the Evaluation stepper.</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1f5d339943_0_10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1f5d339943_0_10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a:solidFill>
                  <a:schemeClr val="dk1"/>
                </a:solidFill>
              </a:rPr>
              <a:t>The Documentation stepper mirrors the information that is available to IFSP teams in ACHIEVE. Families will have access to see when Procedural Safeguards were last provided, review, print, and/or electronically sign consent forms, and view copies of finalized documents.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1f5d339943_0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1f5d339943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a:solidFill>
                  <a:schemeClr val="dk1"/>
                </a:solidFill>
              </a:rPr>
              <a:t>Progress monitoring data entered into ACHIEVE becomes available to ACHIEVE Family Portal account holders in real-time. This exciting feature allows families to proactively monitor their child’s progress throughout the year.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1f5d339943_0_10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1f5d339943_0_10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a:solidFill>
                  <a:schemeClr val="dk1"/>
                </a:solidFill>
              </a:rPr>
              <a:t>In addition to reviewing information in the ACHIEVE Family Portal, families can complete several tasks as well. Returning to My Dashboard, families can quickly access consent forms that are requested by their IFSP team. By clicking on the linked consent form, families will be redirected to the Documentation stepper and will be able to view, print, and/or electronically sign the consent form. When families sign consent forms electronically, the the status of the consent changes to </a:t>
            </a:r>
            <a:r>
              <a:rPr lang="en" i="1">
                <a:solidFill>
                  <a:schemeClr val="dk1"/>
                </a:solidFill>
              </a:rPr>
              <a:t>Approved</a:t>
            </a:r>
            <a:r>
              <a:rPr lang="en">
                <a:solidFill>
                  <a:schemeClr val="dk1"/>
                </a:solidFill>
              </a:rPr>
              <a:t> in real-time.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1f5d339943_0_1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1f5d339943_0_1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a:t>On the Documentation stepper, families can download and print finalized PDF records at their convenience.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1f5d339943_0_2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1f5d339943_0_2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1f5d339943_0_1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1f5d339943_0_1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a:solidFill>
                  <a:schemeClr val="dk1"/>
                </a:solidFill>
              </a:rPr>
              <a:t>On the IFSP stepper, families can access their learner’s IFSP document once it has been finalized. When teams finalize IFSPs, a notification will appear on the Recent Documents section of the family member’s ACHIEVE Dashboard and </a:t>
            </a:r>
            <a:r>
              <a:rPr lang="en" i="1">
                <a:solidFill>
                  <a:schemeClr val="dk1"/>
                </a:solidFill>
              </a:rPr>
              <a:t>IFSP Document</a:t>
            </a:r>
            <a:r>
              <a:rPr lang="en">
                <a:solidFill>
                  <a:schemeClr val="dk1"/>
                </a:solidFill>
              </a:rPr>
              <a:t> button will also become enabled on the IFSP stepper. Please note: draft documents that are pushed to the portal will not appear here.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1f5d339943_0_1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1f5d339943_0_1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Draft IFSP records that are pushed to the ACHIEVE Family Portal will only appear under the Recent Documents section of a family member’s ACHIEVE dashboard. Drafts can be pushed to the portal by the IFSP team as many times as you like. Each time a new draft is manually pushed, the previous draft will be removed and replaced by the new one. This ensures families always have access to the most recently pushed draft document. Likewise, when the team finalizes the IFSP, any previously pushed draft will be removed and replaced by the finalized PDF document.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1f5d339943_0_2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31f5d339943_0_2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1f5d339943_0_27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1f5d339943_0_27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1f5d339943_0_1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1f5d339943_0_1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1f5d339943_0_1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1f5d339943_0_1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1f5d339943_0_17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1f5d339943_0_17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Family contacts must meet several requirements before they become eligible to create an account in the ACHIEVE Family Portal. Many of these requirements rely upon completion of the family contact validation process in ACHIEVE. This process ensures IFSP teams serve as a gatekeeper to confidential records on behalf of special education learners. </a:t>
            </a:r>
            <a:endParaRPr/>
          </a:p>
          <a:p>
            <a:pPr marL="457200" lvl="0" indent="-298450" algn="l" rtl="0">
              <a:spcBef>
                <a:spcPts val="0"/>
              </a:spcBef>
              <a:spcAft>
                <a:spcPts val="0"/>
              </a:spcAft>
              <a:buSzPts val="1100"/>
              <a:buChar char="●"/>
            </a:pPr>
            <a:r>
              <a:rPr lang="en"/>
              <a:t>First, IFSP teams must confirm that the family contact is an eligible decision-maker by selecting the appropriate relationship type in ACHIEVE. Only family contacts who meet requirements as an IDEA Parent will be eligible to create an account.</a:t>
            </a:r>
            <a:endParaRPr/>
          </a:p>
          <a:p>
            <a:pPr marL="457200" lvl="0" indent="-298450" algn="l" rtl="0">
              <a:spcBef>
                <a:spcPts val="0"/>
              </a:spcBef>
              <a:spcAft>
                <a:spcPts val="0"/>
              </a:spcAft>
              <a:buSzPts val="1100"/>
              <a:buChar char="●"/>
            </a:pPr>
            <a:r>
              <a:rPr lang="en"/>
              <a:t>Family contacts must provide IFSP teams with a unique email address if they wish to create an account. This email address becomes the account holder’s username for the ACHIEVE Family Portal.</a:t>
            </a:r>
            <a:endParaRPr/>
          </a:p>
          <a:p>
            <a:pPr marL="457200" lvl="0" indent="-298450" algn="l" rtl="0">
              <a:spcBef>
                <a:spcPts val="0"/>
              </a:spcBef>
              <a:spcAft>
                <a:spcPts val="0"/>
              </a:spcAft>
              <a:buSzPts val="1100"/>
              <a:buChar char="●"/>
            </a:pPr>
            <a:r>
              <a:rPr lang="en"/>
              <a:t>IFSP teams must review family contact information and make changes as needed. The Validated checkbox must be selected to enable the family member to create an account for the first time.</a:t>
            </a:r>
            <a:endParaRPr/>
          </a:p>
          <a:p>
            <a:pPr marL="457200" lvl="0" indent="-298450" algn="l" rtl="0">
              <a:spcBef>
                <a:spcPts val="0"/>
              </a:spcBef>
              <a:spcAft>
                <a:spcPts val="0"/>
              </a:spcAft>
              <a:buSzPts val="1100"/>
              <a:buChar char="●"/>
            </a:pPr>
            <a:r>
              <a:rPr lang="en"/>
              <a:t>In some instances, biological or adoptive parents have their educational decision-making rights terminated. Selecting the </a:t>
            </a:r>
            <a:r>
              <a:rPr lang="en" i="1"/>
              <a:t>No Portal Access</a:t>
            </a:r>
            <a:r>
              <a:rPr lang="en"/>
              <a:t> checkbox prevents these contacts from receiving an invitation to create an ACHIEVE Family Portal account.</a:t>
            </a:r>
            <a:endParaRPr/>
          </a:p>
          <a:p>
            <a:pPr marL="457200" lvl="0" indent="-298450" algn="l" rtl="0">
              <a:spcBef>
                <a:spcPts val="0"/>
              </a:spcBef>
              <a:spcAft>
                <a:spcPts val="0"/>
              </a:spcAft>
              <a:buSzPts val="1100"/>
              <a:buChar char="●"/>
            </a:pPr>
            <a:r>
              <a:rPr lang="en"/>
              <a:t>Once validation requirements are met, ACHIEVE also looks for an active/approved </a:t>
            </a:r>
            <a:r>
              <a:rPr lang="en" i="1"/>
              <a:t>Consent for Early ACCESS Services</a:t>
            </a:r>
            <a:r>
              <a:rPr lang="en"/>
              <a:t> on behalf of the learner before allowing the family contact to be invited to the portal.</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1f5d339943_0_17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1f5d339943_0_17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1f5d339943_0_1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31f5d339943_0_1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1f5d339943_0_1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1f5d339943_0_1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1f5d33994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1f5d33994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Proxima Nova"/>
                <a:ea typeface="Proxima Nova"/>
                <a:cs typeface="Proxima Nova"/>
                <a:sym typeface="Proxima Nova"/>
              </a:rPr>
              <a:t>Housekeeping items:</a:t>
            </a:r>
            <a:endParaRPr b="1">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Share PDF of slides</a:t>
            </a:r>
            <a:endParaRPr>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Questions can be submitted using the Q&amp;A feature. We will hold off on responding to questions until the end of the webinar.</a:t>
            </a:r>
            <a:endParaRPr>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Webinar is being recorded. All materials that we review today will be made available on the ACHIEVE webpage in early January.</a:t>
            </a:r>
            <a:endParaRPr>
              <a:solidFill>
                <a:schemeClr val="dk1"/>
              </a:solidFill>
              <a:latin typeface="Proxima Nova"/>
              <a:ea typeface="Proxima Nova"/>
              <a:cs typeface="Proxima Nova"/>
              <a:sym typeface="Proxima Nov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1f5d339943_0_17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1f5d339943_0_17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ACHIEVE will generate an </a:t>
            </a:r>
            <a:r>
              <a:rPr lang="en" i="1"/>
              <a:t>Invite to Portal</a:t>
            </a:r>
            <a:r>
              <a:rPr lang="en"/>
              <a:t> email. This message will contain the family contact’s first and last name, the name of the IFSP Service Coordinator, and the first name of the learner.</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31f5d339943_0_1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31f5d339943_0_1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300"/>
              </a:spcBef>
              <a:spcAft>
                <a:spcPts val="1200"/>
              </a:spcAft>
              <a:buClr>
                <a:schemeClr val="dk1"/>
              </a:buClr>
              <a:buSzPts val="1100"/>
              <a:buFont typeface="Arial"/>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1f5d339943_0_17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31f5d339943_0_17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31f5d33994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31f5d33994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1f5d339943_0_1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1f5d339943_0_1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1f5d339943_0_18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31f5d339943_0_18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1f5d339943_0_1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1f5d339943_0_1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1f5d339943_0_1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31f5d339943_0_1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1f5d339943_0_1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31f5d339943_0_1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1f5d339943_0_18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1f5d339943_0_18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211ee66429_1_1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211ee66429_1_1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325cf7d53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325cf7d53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Families can use the ACHIEVE Family Portal to feel more informed, share in team decision-making, and support their child's progress. Families cannot make or request changes to records in the portal. However, they can download and print copies to discuss at meetings. IFSP teams then makes needed changes and provide updated copies.</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a:solidFill>
                  <a:schemeClr val="dk1"/>
                </a:solidFill>
              </a:rPr>
              <a:t>The ACHIEVE Family Portal is not meant to replace personal connections with IFSP teams. Families will continue to contact your team members by phone, email, or in-person as they do today. IFSP meetings are still required at least once per year and upon request.</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31e6580620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31e658062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31f5d339943_0_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31f5d339943_0_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a:solidFill>
                  <a:schemeClr val="dk1"/>
                </a:solidFill>
              </a:rPr>
              <a:t>For LEAs and AEAs- tools to communication about the launch to families</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31f5d339943_0_1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31f5d339943_0_1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following materials will be available for families as a resource to help them learn more about the functionality and benefits of the family portal, create an account, access their learner’s records and navigate the tools in the portal.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31e6580620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31e6580620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31f5d339943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31f5d339943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https://educate.iowa.gov/media/10763/download?inline</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31f5d339943_0_2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31f5d339943_0_2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bc1cdd57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bc1cdd57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1f5d339943_0_2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1f5d339943_0_2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1f5d339943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1f5d339943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a:solidFill>
                  <a:schemeClr val="dk1"/>
                </a:solidFill>
              </a:rPr>
              <a:t>The Individuals with Disabilities Education Act defines who makes decisions about education for a child with a disability. Most often, biological or adoptive parents hold this right. In some cases, another person steps into the role. Decision makers, called IDEA Parents, may create an ACHIEVE Family Portal account. Learners who transition into special education may also be invited to create an account.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1f5d339943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1f5d339943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ACHIEVE Family Portal is a web-based tool that requires users to log-in with a username (email address) and password. Account holders will be able to access the ACHIEVE Family Portal from any web-enabled device including computers, laptops, tablets, and smartphones.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25cf7d5322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25cf7d5322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a:solidFill>
                  <a:schemeClr val="dk1"/>
                </a:solidFill>
              </a:rPr>
              <a:t>The ACHIEVE Family Portal allows families to view records online at your convenience. Through their account, families can also keep track of progress to enhance collaboration with their child's team. It is easy to access information from any web browser on your computer, laptop, smartphone, or tablet. Don’t worry! You maintain the right to receive paper copies of records and attend meetings whether you create an account or not.</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1f5d339943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1f5d339943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For additional security, multi-factor authentication is also required. Account holders will receive an email with a randomly generated code to enter each time they log-in. After 30 minutes of inactivity, users will automatically be logged out.</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1188725"/>
            <a:ext cx="9144000" cy="40041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4" y="18113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263F8C"/>
              </a:buClr>
              <a:buSzPts val="5200"/>
              <a:buNone/>
              <a:defRPr sz="5200" b="1">
                <a:solidFill>
                  <a:srgbClr val="263F8C"/>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696" y="39009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2800"/>
              <a:buNone/>
              <a:defRPr sz="2800">
                <a:solidFill>
                  <a:srgbClr val="000000"/>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3" name="Google Shape;13;p2"/>
          <p:cNvGrpSpPr/>
          <p:nvPr/>
        </p:nvGrpSpPr>
        <p:grpSpPr>
          <a:xfrm>
            <a:off x="3672596" y="1673925"/>
            <a:ext cx="1798800" cy="100500"/>
            <a:chOff x="3672600" y="1292925"/>
            <a:chExt cx="1798800" cy="100500"/>
          </a:xfrm>
        </p:grpSpPr>
        <p:sp>
          <p:nvSpPr>
            <p:cNvPr id="14" name="Google Shape;14;p2"/>
            <p:cNvSpPr/>
            <p:nvPr/>
          </p:nvSpPr>
          <p:spPr>
            <a:xfrm>
              <a:off x="4572000" y="12929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15" name="Google Shape;15;p2"/>
            <p:cNvSpPr/>
            <p:nvPr/>
          </p:nvSpPr>
          <p:spPr>
            <a:xfrm>
              <a:off x="3672600" y="12929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pic>
        <p:nvPicPr>
          <p:cNvPr id="16" name="Google Shape;16;p2"/>
          <p:cNvPicPr preferRelativeResize="0"/>
          <p:nvPr/>
        </p:nvPicPr>
        <p:blipFill>
          <a:blip r:embed="rId2">
            <a:alphaModFix/>
          </a:blip>
          <a:stretch>
            <a:fillRect/>
          </a:stretch>
        </p:blipFill>
        <p:spPr>
          <a:xfrm>
            <a:off x="3124487" y="224600"/>
            <a:ext cx="2895027" cy="733525"/>
          </a:xfrm>
          <a:prstGeom prst="rect">
            <a:avLst/>
          </a:prstGeom>
          <a:noFill/>
          <a:ln>
            <a:noFill/>
          </a:ln>
        </p:spPr>
      </p:pic>
      <p:sp>
        <p:nvSpPr>
          <p:cNvPr id="17" name="Google Shape;17;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atin typeface="Proxima Nova"/>
                <a:ea typeface="Proxima Nova"/>
                <a:cs typeface="Proxima Nova"/>
                <a:sym typeface="Proxima Nova"/>
              </a:defRPr>
            </a:lvl1pPr>
            <a:lvl2pPr lvl="1">
              <a:buNone/>
              <a:defRPr sz="1300">
                <a:latin typeface="Proxima Nova"/>
                <a:ea typeface="Proxima Nova"/>
                <a:cs typeface="Proxima Nova"/>
                <a:sym typeface="Proxima Nova"/>
              </a:defRPr>
            </a:lvl2pPr>
            <a:lvl3pPr lvl="2">
              <a:buNone/>
              <a:defRPr sz="1300">
                <a:latin typeface="Proxima Nova"/>
                <a:ea typeface="Proxima Nova"/>
                <a:cs typeface="Proxima Nova"/>
                <a:sym typeface="Proxima Nova"/>
              </a:defRPr>
            </a:lvl3pPr>
            <a:lvl4pPr lvl="3">
              <a:buNone/>
              <a:defRPr sz="1300">
                <a:latin typeface="Proxima Nova"/>
                <a:ea typeface="Proxima Nova"/>
                <a:cs typeface="Proxima Nova"/>
                <a:sym typeface="Proxima Nova"/>
              </a:defRPr>
            </a:lvl4pPr>
            <a:lvl5pPr lvl="4">
              <a:buNone/>
              <a:defRPr sz="1300">
                <a:latin typeface="Proxima Nova"/>
                <a:ea typeface="Proxima Nova"/>
                <a:cs typeface="Proxima Nova"/>
                <a:sym typeface="Proxima Nova"/>
              </a:defRPr>
            </a:lvl5pPr>
            <a:lvl6pPr lvl="5">
              <a:buNone/>
              <a:defRPr sz="1300">
                <a:latin typeface="Proxima Nova"/>
                <a:ea typeface="Proxima Nova"/>
                <a:cs typeface="Proxima Nova"/>
                <a:sym typeface="Proxima Nova"/>
              </a:defRPr>
            </a:lvl6pPr>
            <a:lvl7pPr lvl="6">
              <a:buNone/>
              <a:defRPr sz="1300">
                <a:latin typeface="Proxima Nova"/>
                <a:ea typeface="Proxima Nova"/>
                <a:cs typeface="Proxima Nova"/>
                <a:sym typeface="Proxima Nova"/>
              </a:defRPr>
            </a:lvl7pPr>
            <a:lvl8pPr lvl="7">
              <a:buNone/>
              <a:defRPr sz="1300">
                <a:latin typeface="Proxima Nova"/>
                <a:ea typeface="Proxima Nova"/>
                <a:cs typeface="Proxima Nova"/>
                <a:sym typeface="Proxima Nova"/>
              </a:defRPr>
            </a:lvl8pPr>
            <a:lvl9pPr lvl="8">
              <a:buNone/>
              <a:defRPr sz="1300">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9"/>
        <p:cNvGrpSpPr/>
        <p:nvPr/>
      </p:nvGrpSpPr>
      <p:grpSpPr>
        <a:xfrm>
          <a:off x="0" y="0"/>
          <a:ext cx="0" cy="0"/>
          <a:chOff x="0" y="0"/>
          <a:chExt cx="0" cy="0"/>
        </a:xfrm>
      </p:grpSpPr>
      <p:sp>
        <p:nvSpPr>
          <p:cNvPr id="80" name="Google Shape;8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1" name="Google Shape;81;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82" name="Google Shape;82;p1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grpSp>
        <p:nvGrpSpPr>
          <p:cNvPr id="85" name="Google Shape;85;p12"/>
          <p:cNvGrpSpPr/>
          <p:nvPr/>
        </p:nvGrpSpPr>
        <p:grpSpPr>
          <a:xfrm>
            <a:off x="3242950" y="268325"/>
            <a:ext cx="2658100" cy="100500"/>
            <a:chOff x="412900" y="344525"/>
            <a:chExt cx="2658100" cy="100500"/>
          </a:xfrm>
        </p:grpSpPr>
        <p:sp>
          <p:nvSpPr>
            <p:cNvPr id="86" name="Google Shape;86;p12"/>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87" name="Google Shape;87;p12"/>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88" name="Google Shape;88;p12"/>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89" name="Google Shape;89;p12"/>
          <p:cNvSpPr txBox="1">
            <a:spLocks noGrp="1"/>
          </p:cNvSpPr>
          <p:nvPr>
            <p:ph type="body" idx="1"/>
          </p:nvPr>
        </p:nvSpPr>
        <p:spPr>
          <a:xfrm>
            <a:off x="412900" y="1144900"/>
            <a:ext cx="1754100" cy="3698700"/>
          </a:xfrm>
          <a:prstGeom prst="rect">
            <a:avLst/>
          </a:prstGeom>
          <a:solidFill>
            <a:srgbClr val="F0B323"/>
          </a:solidFill>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90" name="Google Shape;90;p12"/>
          <p:cNvSpPr txBox="1">
            <a:spLocks noGrp="1"/>
          </p:cNvSpPr>
          <p:nvPr>
            <p:ph type="body" idx="2"/>
          </p:nvPr>
        </p:nvSpPr>
        <p:spPr>
          <a:xfrm>
            <a:off x="2391075" y="1182250"/>
            <a:ext cx="6276600" cy="3661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91" name="Google Shape;91;p12"/>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 you">
  <p:cSld name="SECTION_HEADER_1">
    <p:spTree>
      <p:nvGrpSpPr>
        <p:cNvPr id="1" name="Shape 92"/>
        <p:cNvGrpSpPr/>
        <p:nvPr/>
      </p:nvGrpSpPr>
      <p:grpSpPr>
        <a:xfrm>
          <a:off x="0" y="0"/>
          <a:ext cx="0" cy="0"/>
          <a:chOff x="0" y="0"/>
          <a:chExt cx="0" cy="0"/>
        </a:xfrm>
      </p:grpSpPr>
      <p:sp>
        <p:nvSpPr>
          <p:cNvPr id="93" name="Google Shape;93;p13"/>
          <p:cNvSpPr/>
          <p:nvPr/>
        </p:nvSpPr>
        <p:spPr>
          <a:xfrm>
            <a:off x="-50" y="4600750"/>
            <a:ext cx="9144000" cy="5829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13"/>
          <p:cNvGrpSpPr/>
          <p:nvPr/>
        </p:nvGrpSpPr>
        <p:grpSpPr>
          <a:xfrm>
            <a:off x="3242950" y="1434375"/>
            <a:ext cx="2658100" cy="100500"/>
            <a:chOff x="412900" y="344525"/>
            <a:chExt cx="2658100" cy="100500"/>
          </a:xfrm>
        </p:grpSpPr>
        <p:sp>
          <p:nvSpPr>
            <p:cNvPr id="95" name="Google Shape;95;p13"/>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96" name="Google Shape;96;p13"/>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97" name="Google Shape;97;p13"/>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grpSp>
      <p:sp>
        <p:nvSpPr>
          <p:cNvPr id="98" name="Google Shape;98;p13"/>
          <p:cNvSpPr txBox="1"/>
          <p:nvPr/>
        </p:nvSpPr>
        <p:spPr>
          <a:xfrm>
            <a:off x="1332475" y="2078175"/>
            <a:ext cx="6381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a:solidFill>
                  <a:srgbClr val="263F8C"/>
                </a:solidFill>
                <a:latin typeface="Proxima Nova"/>
                <a:ea typeface="Proxima Nova"/>
                <a:cs typeface="Proxima Nova"/>
                <a:sym typeface="Proxima Nova"/>
              </a:rPr>
              <a:t>Thank you!</a:t>
            </a:r>
            <a:endParaRPr sz="4800" b="1">
              <a:solidFill>
                <a:srgbClr val="263F8C"/>
              </a:solidFill>
              <a:latin typeface="Proxima Nova"/>
              <a:ea typeface="Proxima Nova"/>
              <a:cs typeface="Proxima Nova"/>
              <a:sym typeface="Proxima Nova"/>
            </a:endParaRPr>
          </a:p>
        </p:txBody>
      </p:sp>
      <p:sp>
        <p:nvSpPr>
          <p:cNvPr id="99" name="Google Shape;99;p13"/>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chemeClr val="lt1"/>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14"/>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 you 1">
  <p:cSld name="SECTION_HEADER_1_1">
    <p:spTree>
      <p:nvGrpSpPr>
        <p:cNvPr id="1" name="Shape 102"/>
        <p:cNvGrpSpPr/>
        <p:nvPr/>
      </p:nvGrpSpPr>
      <p:grpSpPr>
        <a:xfrm>
          <a:off x="0" y="0"/>
          <a:ext cx="0" cy="0"/>
          <a:chOff x="0" y="0"/>
          <a:chExt cx="0" cy="0"/>
        </a:xfrm>
      </p:grpSpPr>
      <p:sp>
        <p:nvSpPr>
          <p:cNvPr id="103" name="Google Shape;103;p15"/>
          <p:cNvSpPr/>
          <p:nvPr/>
        </p:nvSpPr>
        <p:spPr>
          <a:xfrm>
            <a:off x="-50" y="4600750"/>
            <a:ext cx="9144000" cy="5829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05" name="Google Shape;105;p15"/>
          <p:cNvGrpSpPr/>
          <p:nvPr/>
        </p:nvGrpSpPr>
        <p:grpSpPr>
          <a:xfrm>
            <a:off x="3242950" y="268325"/>
            <a:ext cx="2658100" cy="100500"/>
            <a:chOff x="412900" y="344525"/>
            <a:chExt cx="2658100" cy="100500"/>
          </a:xfrm>
        </p:grpSpPr>
        <p:sp>
          <p:nvSpPr>
            <p:cNvPr id="106" name="Google Shape;106;p15"/>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107" name="Google Shape;107;p15"/>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108" name="Google Shape;108;p15"/>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a:off x="-50" y="4600750"/>
            <a:ext cx="9144000" cy="5829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grpSp>
        <p:nvGrpSpPr>
          <p:cNvPr id="21" name="Google Shape;21;p3"/>
          <p:cNvGrpSpPr/>
          <p:nvPr/>
        </p:nvGrpSpPr>
        <p:grpSpPr>
          <a:xfrm>
            <a:off x="3242950" y="1434375"/>
            <a:ext cx="2658100" cy="100500"/>
            <a:chOff x="412900" y="344525"/>
            <a:chExt cx="2658100" cy="100500"/>
          </a:xfrm>
        </p:grpSpPr>
        <p:sp>
          <p:nvSpPr>
            <p:cNvPr id="22" name="Google Shape;22;p3"/>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23" name="Google Shape;23;p3"/>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24" name="Google Shape;24;p3"/>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grpSp>
      <p:sp>
        <p:nvSpPr>
          <p:cNvPr id="25" name="Google Shape;25;p3"/>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chemeClr val="lt1"/>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grpSp>
        <p:nvGrpSpPr>
          <p:cNvPr id="29" name="Google Shape;29;p4"/>
          <p:cNvGrpSpPr/>
          <p:nvPr/>
        </p:nvGrpSpPr>
        <p:grpSpPr>
          <a:xfrm>
            <a:off x="3242950" y="268325"/>
            <a:ext cx="2658100" cy="100500"/>
            <a:chOff x="412900" y="344525"/>
            <a:chExt cx="2658100" cy="100500"/>
          </a:xfrm>
        </p:grpSpPr>
        <p:sp>
          <p:nvSpPr>
            <p:cNvPr id="30" name="Google Shape;30;p4"/>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31" name="Google Shape;31;p4"/>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32" name="Google Shape;32;p4"/>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33" name="Google Shape;33;p4"/>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 name="Google Shape;3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38" name="Google Shape;38;p5"/>
          <p:cNvGrpSpPr/>
          <p:nvPr/>
        </p:nvGrpSpPr>
        <p:grpSpPr>
          <a:xfrm>
            <a:off x="3242950" y="268325"/>
            <a:ext cx="2658100" cy="100500"/>
            <a:chOff x="412900" y="344525"/>
            <a:chExt cx="2658100" cy="100500"/>
          </a:xfrm>
        </p:grpSpPr>
        <p:sp>
          <p:nvSpPr>
            <p:cNvPr id="39" name="Google Shape;39;p5"/>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40" name="Google Shape;40;p5"/>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41" name="Google Shape;41;p5"/>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42" name="Google Shape;42;p5"/>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45" name="Google Shape;45;p6"/>
          <p:cNvGrpSpPr/>
          <p:nvPr/>
        </p:nvGrpSpPr>
        <p:grpSpPr>
          <a:xfrm>
            <a:off x="3242950" y="268325"/>
            <a:ext cx="2658100" cy="100500"/>
            <a:chOff x="412900" y="344525"/>
            <a:chExt cx="2658100" cy="100500"/>
          </a:xfrm>
        </p:grpSpPr>
        <p:sp>
          <p:nvSpPr>
            <p:cNvPr id="46" name="Google Shape;46;p6"/>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47" name="Google Shape;47;p6"/>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48" name="Google Shape;48;p6"/>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49" name="Google Shape;49;p6"/>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2" name="Google Shape;5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53" name="Google Shape;53;p7"/>
          <p:cNvGrpSpPr/>
          <p:nvPr/>
        </p:nvGrpSpPr>
        <p:grpSpPr>
          <a:xfrm>
            <a:off x="412900" y="268325"/>
            <a:ext cx="2658100" cy="100500"/>
            <a:chOff x="412900" y="344525"/>
            <a:chExt cx="2658100" cy="100500"/>
          </a:xfrm>
        </p:grpSpPr>
        <p:sp>
          <p:nvSpPr>
            <p:cNvPr id="54" name="Google Shape;54;p7"/>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55" name="Google Shape;55;p7"/>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56" name="Google Shape;56;p7"/>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57" name="Google Shape;57;p7"/>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1388100" y="450150"/>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60" name="Google Shape;60;p8"/>
          <p:cNvGrpSpPr/>
          <p:nvPr/>
        </p:nvGrpSpPr>
        <p:grpSpPr>
          <a:xfrm>
            <a:off x="3242950" y="1434375"/>
            <a:ext cx="2658100" cy="100500"/>
            <a:chOff x="412900" y="344525"/>
            <a:chExt cx="2658100" cy="100500"/>
          </a:xfrm>
        </p:grpSpPr>
        <p:sp>
          <p:nvSpPr>
            <p:cNvPr id="61" name="Google Shape;61;p8"/>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62" name="Google Shape;62;p8"/>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63" name="Google Shape;63;p8"/>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grpSp>
      <p:sp>
        <p:nvSpPr>
          <p:cNvPr id="64" name="Google Shape;64;p8"/>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
        <p:cNvGrpSpPr/>
        <p:nvPr/>
      </p:nvGrpSpPr>
      <p:grpSpPr>
        <a:xfrm>
          <a:off x="0" y="0"/>
          <a:ext cx="0" cy="0"/>
          <a:chOff x="0" y="0"/>
          <a:chExt cx="0" cy="0"/>
        </a:xfrm>
      </p:grpSpPr>
      <p:sp>
        <p:nvSpPr>
          <p:cNvPr id="66" name="Google Shape;6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txBox="1">
            <a:spLocks noGrp="1"/>
          </p:cNvSpPr>
          <p:nvPr>
            <p:ph type="title"/>
          </p:nvPr>
        </p:nvSpPr>
        <p:spPr>
          <a:xfrm>
            <a:off x="265500" y="17665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8" name="Google Shape;68;p9"/>
          <p:cNvSpPr txBox="1">
            <a:spLocks noGrp="1"/>
          </p:cNvSpPr>
          <p:nvPr>
            <p:ph type="subTitle" idx="1"/>
          </p:nvPr>
        </p:nvSpPr>
        <p:spPr>
          <a:xfrm>
            <a:off x="265500" y="33364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9" name="Google Shape;6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grpSp>
        <p:nvGrpSpPr>
          <p:cNvPr id="70" name="Google Shape;70;p9"/>
          <p:cNvGrpSpPr/>
          <p:nvPr/>
        </p:nvGrpSpPr>
        <p:grpSpPr>
          <a:xfrm>
            <a:off x="959050" y="416300"/>
            <a:ext cx="2658100" cy="100500"/>
            <a:chOff x="412900" y="344525"/>
            <a:chExt cx="2658100" cy="100500"/>
          </a:xfrm>
        </p:grpSpPr>
        <p:sp>
          <p:nvSpPr>
            <p:cNvPr id="71" name="Google Shape;71;p9"/>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72" name="Google Shape;72;p9"/>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73" name="Google Shape;73;p9"/>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74" name="Google Shape;74;p9"/>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5"/>
        <p:cNvGrpSpPr/>
        <p:nvPr/>
      </p:nvGrpSpPr>
      <p:grpSpPr>
        <a:xfrm>
          <a:off x="0" y="0"/>
          <a:ext cx="0" cy="0"/>
          <a:chOff x="0" y="0"/>
          <a:chExt cx="0" cy="0"/>
        </a:xfrm>
      </p:grpSpPr>
      <p:sp>
        <p:nvSpPr>
          <p:cNvPr id="76" name="Google Shape;76;p10"/>
          <p:cNvSpPr/>
          <p:nvPr/>
        </p:nvSpPr>
        <p:spPr>
          <a:xfrm>
            <a:off x="-6150" y="4154375"/>
            <a:ext cx="9156300" cy="10236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body" idx="1"/>
          </p:nvPr>
        </p:nvSpPr>
        <p:spPr>
          <a:xfrm>
            <a:off x="1572600" y="4154375"/>
            <a:ext cx="5998800" cy="6051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800"/>
              <a:buNone/>
              <a:defRPr/>
            </a:lvl1pPr>
          </a:lstStyle>
          <a:p>
            <a:endParaRPr/>
          </a:p>
        </p:txBody>
      </p:sp>
      <p:sp>
        <p:nvSpPr>
          <p:cNvPr id="78" name="Google Shape;78;p10"/>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chemeClr val="lt1"/>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263F8C"/>
              </a:buClr>
              <a:buSzPts val="2800"/>
              <a:buFont typeface="Proxima Nova"/>
              <a:buNone/>
              <a:defRPr sz="2800" b="1">
                <a:solidFill>
                  <a:srgbClr val="263F8C"/>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Proxima Nova"/>
              <a:buChar char="●"/>
              <a:defRPr sz="1800">
                <a:latin typeface="Proxima Nova"/>
                <a:ea typeface="Proxima Nova"/>
                <a:cs typeface="Proxima Nova"/>
                <a:sym typeface="Proxima Nova"/>
              </a:defRPr>
            </a:lvl1pPr>
            <a:lvl2pPr marL="914400" lvl="1"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2pPr>
            <a:lvl3pPr marL="1371600" lvl="2"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3pPr>
            <a:lvl4pPr marL="1828800" lvl="3"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4pPr>
            <a:lvl5pPr marL="2286000" lvl="4"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5pPr>
            <a:lvl6pPr marL="2743200" lvl="5"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6pPr>
            <a:lvl7pPr marL="3200400" lvl="6"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7pPr>
            <a:lvl8pPr marL="3657600" lvl="7"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8pPr>
            <a:lvl9pPr marL="4114800" lvl="8"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lvl1pPr>
            <a:lvl2pPr lvl="1" algn="r">
              <a:buNone/>
              <a:defRPr sz="1000"/>
            </a:lvl2pPr>
            <a:lvl3pPr lvl="2" algn="r">
              <a:buNone/>
              <a:defRPr sz="1000"/>
            </a:lvl3pPr>
            <a:lvl4pPr lvl="3" algn="r">
              <a:buNone/>
              <a:defRPr sz="1000"/>
            </a:lvl4pPr>
            <a:lvl5pPr lvl="4" algn="r">
              <a:buNone/>
              <a:defRPr sz="1000"/>
            </a:lvl5pPr>
            <a:lvl6pPr lvl="5" algn="r">
              <a:buNone/>
              <a:defRPr sz="1000"/>
            </a:lvl6pPr>
            <a:lvl7pPr lvl="6" algn="r">
              <a:buNone/>
              <a:defRPr sz="1000"/>
            </a:lvl7pPr>
            <a:lvl8pPr lvl="7" algn="r">
              <a:buNone/>
              <a:defRPr sz="1000"/>
            </a:lvl8pPr>
            <a:lvl9pPr lvl="8" algn="r">
              <a:buNone/>
              <a:defRPr sz="1000"/>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omments" Target="../comments/comment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educate.iowa.gov/ACHIEVE-Family-Portal"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educate.iowa.gov/media/10763/download?inline"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 Id="rId5" Type="http://schemas.openxmlformats.org/officeDocument/2006/relationships/hyperlink" Target="https://educate.iowa.gov/ACHIEVE-Family-Portal" TargetMode="Externa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hyperlink" Target="https://educate.iowa.gov/pk-12/special-education/programs-services/achieve"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ctrTitle"/>
          </p:nvPr>
        </p:nvSpPr>
        <p:spPr>
          <a:xfrm>
            <a:off x="311704" y="18113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ACHIEVE Family Portal</a:t>
            </a:r>
            <a:endParaRPr/>
          </a:p>
          <a:p>
            <a:pPr marL="0" lvl="0" indent="0" algn="ctr" rtl="0">
              <a:spcBef>
                <a:spcPts val="0"/>
              </a:spcBef>
              <a:spcAft>
                <a:spcPts val="0"/>
              </a:spcAft>
              <a:buNone/>
            </a:pPr>
            <a:r>
              <a:rPr lang="en" sz="3300"/>
              <a:t>Coming February 2025</a:t>
            </a:r>
            <a:endParaRPr sz="3300"/>
          </a:p>
        </p:txBody>
      </p:sp>
      <p:sp>
        <p:nvSpPr>
          <p:cNvPr id="114" name="Google Shape;114;p16"/>
          <p:cNvSpPr txBox="1">
            <a:spLocks noGrp="1"/>
          </p:cNvSpPr>
          <p:nvPr>
            <p:ph type="subTitle" idx="1"/>
          </p:nvPr>
        </p:nvSpPr>
        <p:spPr>
          <a:xfrm>
            <a:off x="311696" y="39009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Early ACCESS (IFSP) Administrators</a:t>
            </a:r>
            <a:endParaRPr>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1" name="Google Shape;201;p25" descr="ACHIEVE Family Portal My Dashboard Screenshot"/>
          <p:cNvPicPr preferRelativeResize="0"/>
          <p:nvPr/>
        </p:nvPicPr>
        <p:blipFill>
          <a:blip r:embed="rId3">
            <a:alphaModFix/>
          </a:blip>
          <a:stretch>
            <a:fillRect/>
          </a:stretch>
        </p:blipFill>
        <p:spPr>
          <a:xfrm>
            <a:off x="152400" y="1170125"/>
            <a:ext cx="8839200" cy="3355210"/>
          </a:xfrm>
          <a:prstGeom prst="rect">
            <a:avLst/>
          </a:prstGeom>
          <a:noFill/>
          <a:ln w="9525" cap="flat" cmpd="sng">
            <a:solidFill>
              <a:srgbClr val="263F8C"/>
            </a:solidFill>
            <a:prstDash val="solid"/>
            <a:round/>
            <a:headEnd type="none" w="sm" len="sm"/>
            <a:tailEnd type="none" w="sm" len="sm"/>
          </a:ln>
        </p:spPr>
      </p:pic>
      <p:sp>
        <p:nvSpPr>
          <p:cNvPr id="202" name="Google Shape;202;p25"/>
          <p:cNvSpPr txBox="1"/>
          <p:nvPr/>
        </p:nvSpPr>
        <p:spPr>
          <a:xfrm>
            <a:off x="152400" y="3095525"/>
            <a:ext cx="1495500" cy="1429800"/>
          </a:xfrm>
          <a:prstGeom prst="rect">
            <a:avLst/>
          </a:prstGeom>
          <a:gradFill>
            <a:gsLst>
              <a:gs pos="0">
                <a:srgbClr val="FFC102"/>
              </a:gs>
              <a:gs pos="89000">
                <a:srgbClr val="BC8F03"/>
              </a:gs>
              <a:gs pos="100000">
                <a:srgbClr val="795C04"/>
              </a:gs>
            </a:gsLst>
            <a:path path="circle">
              <a:fillToRect r="100000" b="100000"/>
            </a:path>
            <a:tileRect l="-100000" t="-100000"/>
          </a:gradFill>
          <a:ln w="19050" cap="flat" cmpd="sng">
            <a:solidFill>
              <a:srgbClr val="263F8C"/>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300"/>
              </a:spcBef>
              <a:spcAft>
                <a:spcPts val="0"/>
              </a:spcAft>
              <a:buClr>
                <a:schemeClr val="dk1"/>
              </a:buClr>
              <a:buSzPts val="1100"/>
              <a:buFont typeface="Arial"/>
              <a:buNone/>
            </a:pPr>
            <a:r>
              <a:rPr lang="en" sz="1200" b="1">
                <a:solidFill>
                  <a:srgbClr val="263F8C"/>
                </a:solidFill>
                <a:latin typeface="Proxima Nova"/>
                <a:ea typeface="Proxima Nova"/>
                <a:cs typeface="Proxima Nova"/>
                <a:sym typeface="Proxima Nova"/>
              </a:rPr>
              <a:t>My Dashboard</a:t>
            </a:r>
            <a:endParaRPr sz="1200" b="1">
              <a:solidFill>
                <a:srgbClr val="263F8C"/>
              </a:solidFill>
              <a:latin typeface="Proxima Nova"/>
              <a:ea typeface="Proxima Nova"/>
              <a:cs typeface="Proxima Nova"/>
              <a:sym typeface="Proxima Nova"/>
            </a:endParaRPr>
          </a:p>
          <a:p>
            <a:pPr marL="228600" lvl="0" indent="-190500" algn="l" rtl="0">
              <a:lnSpc>
                <a:spcPct val="115000"/>
              </a:lnSpc>
              <a:spcBef>
                <a:spcPts val="60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Resources</a:t>
            </a:r>
            <a:endParaRPr sz="1200">
              <a:solidFill>
                <a:schemeClr val="dk1"/>
              </a:solidFill>
              <a:latin typeface="Proxima Nova"/>
              <a:ea typeface="Proxima Nova"/>
              <a:cs typeface="Proxima Nova"/>
              <a:sym typeface="Proxima Nova"/>
            </a:endParaRPr>
          </a:p>
          <a:p>
            <a:pPr marL="228600" lvl="0" indent="-190500" algn="l" rtl="0">
              <a:lnSpc>
                <a:spcPct val="115000"/>
              </a:lnSpc>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Help</a:t>
            </a:r>
            <a:endParaRPr sz="1200">
              <a:solidFill>
                <a:schemeClr val="dk1"/>
              </a:solidFill>
              <a:latin typeface="Proxima Nova"/>
              <a:ea typeface="Proxima Nova"/>
              <a:cs typeface="Proxima Nova"/>
              <a:sym typeface="Proxima Nova"/>
            </a:endParaRPr>
          </a:p>
          <a:p>
            <a:pPr marL="228600" lvl="0" indent="-190500" algn="l" rtl="0">
              <a:lnSpc>
                <a:spcPct val="115000"/>
              </a:lnSpc>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Recent Documents</a:t>
            </a:r>
            <a:endParaRPr sz="1200">
              <a:solidFill>
                <a:schemeClr val="dk1"/>
              </a:solidFill>
              <a:latin typeface="Proxima Nova"/>
              <a:ea typeface="Proxima Nova"/>
              <a:cs typeface="Proxima Nova"/>
              <a:sym typeface="Proxima Nova"/>
            </a:endParaRPr>
          </a:p>
          <a:p>
            <a:pPr marL="0" lvl="0" indent="0" algn="l" rtl="0">
              <a:spcBef>
                <a:spcPts val="300"/>
              </a:spcBef>
              <a:spcAft>
                <a:spcPts val="0"/>
              </a:spcAft>
              <a:buNone/>
            </a:pPr>
            <a:endParaRPr sz="1800">
              <a:solidFill>
                <a:srgbClr val="263F8C"/>
              </a:solidFill>
              <a:latin typeface="Proxima Nova"/>
              <a:ea typeface="Proxima Nova"/>
              <a:cs typeface="Proxima Nova"/>
              <a:sym typeface="Proxima Nova"/>
            </a:endParaRPr>
          </a:p>
        </p:txBody>
      </p:sp>
      <p:sp>
        <p:nvSpPr>
          <p:cNvPr id="200" name="Google Shape;20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My Dashboard </a:t>
            </a:r>
            <a:r>
              <a:rPr lang="en">
                <a:solidFill>
                  <a:schemeClr val="lt1"/>
                </a:solidFill>
              </a:rPr>
              <a:t>1</a:t>
            </a: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8" name="Google Shape;208;p26" descr="Resources page of ACHIEVE Family Portal Screenshot"/>
          <p:cNvPicPr preferRelativeResize="0"/>
          <p:nvPr/>
        </p:nvPicPr>
        <p:blipFill>
          <a:blip r:embed="rId3">
            <a:alphaModFix/>
          </a:blip>
          <a:stretch>
            <a:fillRect/>
          </a:stretch>
        </p:blipFill>
        <p:spPr>
          <a:xfrm>
            <a:off x="350000" y="1380163"/>
            <a:ext cx="7716301" cy="2466975"/>
          </a:xfrm>
          <a:prstGeom prst="rect">
            <a:avLst/>
          </a:prstGeom>
          <a:noFill/>
          <a:ln w="9525" cap="flat" cmpd="sng">
            <a:solidFill>
              <a:srgbClr val="263F8C"/>
            </a:solidFill>
            <a:prstDash val="solid"/>
            <a:round/>
            <a:headEnd type="none" w="sm" len="sm"/>
            <a:tailEnd type="none" w="sm" len="sm"/>
          </a:ln>
        </p:spPr>
      </p:pic>
      <p:pic>
        <p:nvPicPr>
          <p:cNvPr id="209" name="Google Shape;209;p26" descr="Help menu of ACHIEVE Family Portal " title="Help.png"/>
          <p:cNvPicPr preferRelativeResize="0"/>
          <p:nvPr/>
        </p:nvPicPr>
        <p:blipFill rotWithShape="1">
          <a:blip r:embed="rId4">
            <a:alphaModFix/>
          </a:blip>
          <a:srcRect b="6059"/>
          <a:stretch/>
        </p:blipFill>
        <p:spPr>
          <a:xfrm>
            <a:off x="6790600" y="763325"/>
            <a:ext cx="2230525" cy="3988601"/>
          </a:xfrm>
          <a:prstGeom prst="rect">
            <a:avLst/>
          </a:prstGeom>
          <a:noFill/>
          <a:ln w="9525" cap="flat" cmpd="sng">
            <a:solidFill>
              <a:srgbClr val="263F8C"/>
            </a:solidFill>
            <a:prstDash val="solid"/>
            <a:round/>
            <a:headEnd type="none" w="sm" len="sm"/>
            <a:tailEnd type="none" w="sm" len="sm"/>
          </a:ln>
        </p:spPr>
      </p:pic>
      <p:sp>
        <p:nvSpPr>
          <p:cNvPr id="207" name="Google Shape;207;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Resources and Help </a:t>
            </a:r>
            <a:r>
              <a:rPr lang="en">
                <a:solidFill>
                  <a:schemeClr val="lt1"/>
                </a:solidFill>
              </a:rPr>
              <a:t>2</a:t>
            </a:r>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6" name="Google Shape;216;p27" descr="Recent Documents section of ACHIEVE Family Portal Screenshot"/>
          <p:cNvPicPr preferRelativeResize="0"/>
          <p:nvPr/>
        </p:nvPicPr>
        <p:blipFill>
          <a:blip r:embed="rId3">
            <a:alphaModFix/>
          </a:blip>
          <a:stretch>
            <a:fillRect/>
          </a:stretch>
        </p:blipFill>
        <p:spPr>
          <a:xfrm>
            <a:off x="2911800" y="1127625"/>
            <a:ext cx="5807074" cy="1977676"/>
          </a:xfrm>
          <a:prstGeom prst="rect">
            <a:avLst/>
          </a:prstGeom>
          <a:noFill/>
          <a:ln w="9525" cap="flat" cmpd="sng">
            <a:solidFill>
              <a:srgbClr val="263F8C"/>
            </a:solidFill>
            <a:prstDash val="solid"/>
            <a:round/>
            <a:headEnd type="none" w="sm" len="sm"/>
            <a:tailEnd type="none" w="sm" len="sm"/>
          </a:ln>
        </p:spPr>
      </p:pic>
      <p:sp>
        <p:nvSpPr>
          <p:cNvPr id="215" name="Google Shape;215;p27"/>
          <p:cNvSpPr txBox="1">
            <a:spLocks noGrp="1"/>
          </p:cNvSpPr>
          <p:nvPr>
            <p:ph type="body" idx="1"/>
          </p:nvPr>
        </p:nvSpPr>
        <p:spPr>
          <a:xfrm>
            <a:off x="311700" y="1127625"/>
            <a:ext cx="2275200" cy="3698700"/>
          </a:xfrm>
          <a:prstGeom prst="rect">
            <a:avLst/>
          </a:prstGeom>
          <a:gradFill>
            <a:gsLst>
              <a:gs pos="0">
                <a:srgbClr val="FFC102"/>
              </a:gs>
              <a:gs pos="89000">
                <a:srgbClr val="BC8F03"/>
              </a:gs>
              <a:gs pos="100000">
                <a:srgbClr val="795C04"/>
              </a:gs>
            </a:gsLst>
            <a:path path="circle">
              <a:fillToRect r="100000" b="100000"/>
            </a:path>
            <a:tileRect l="-100000" t="-100000"/>
          </a:gradFill>
        </p:spPr>
        <p:txBody>
          <a:bodyPr spcFirstLastPara="1" wrap="square" lIns="91425" tIns="91425" rIns="91425" bIns="91425" anchor="t" anchorCtr="0">
            <a:noAutofit/>
          </a:bodyPr>
          <a:lstStyle/>
          <a:p>
            <a:pPr marL="228600" lvl="0" indent="-228600" algn="ctr" rtl="0">
              <a:lnSpc>
                <a:spcPct val="115000"/>
              </a:lnSpc>
              <a:spcBef>
                <a:spcPts val="600"/>
              </a:spcBef>
              <a:spcAft>
                <a:spcPts val="0"/>
              </a:spcAft>
              <a:buClr>
                <a:schemeClr val="dk1"/>
              </a:buClr>
              <a:buSzPts val="1100"/>
              <a:buFont typeface="Arial"/>
              <a:buNone/>
            </a:pPr>
            <a:r>
              <a:rPr lang="en" sz="2000" b="1">
                <a:solidFill>
                  <a:srgbClr val="263F8C"/>
                </a:solidFill>
              </a:rPr>
              <a:t>Ability to Review</a:t>
            </a:r>
            <a:endParaRPr>
              <a:solidFill>
                <a:srgbClr val="263F8C"/>
              </a:solidFill>
            </a:endParaRPr>
          </a:p>
          <a:p>
            <a:pPr marL="0" marR="104775" lvl="0" indent="0" algn="l" rtl="0">
              <a:spcBef>
                <a:spcPts val="600"/>
              </a:spcBef>
              <a:spcAft>
                <a:spcPts val="0"/>
              </a:spcAft>
              <a:buNone/>
            </a:pPr>
            <a:r>
              <a:rPr lang="en" sz="1600" b="1">
                <a:solidFill>
                  <a:srgbClr val="9B2242"/>
                </a:solidFill>
              </a:rPr>
              <a:t>My Dashboard</a:t>
            </a:r>
            <a:r>
              <a:rPr lang="en" sz="1600">
                <a:solidFill>
                  <a:srgbClr val="9B2242"/>
                </a:solidFill>
              </a:rPr>
              <a:t>: </a:t>
            </a:r>
            <a:endParaRPr sz="1600">
              <a:solidFill>
                <a:srgbClr val="9B2242"/>
              </a:solidFill>
            </a:endParaRPr>
          </a:p>
          <a:p>
            <a:pPr marL="342900" marR="0" lvl="0" indent="-209550" algn="l" rtl="0">
              <a:spcBef>
                <a:spcPts val="600"/>
              </a:spcBef>
              <a:spcAft>
                <a:spcPts val="0"/>
              </a:spcAft>
              <a:buClr>
                <a:schemeClr val="dk1"/>
              </a:buClr>
              <a:buSzPts val="1500"/>
              <a:buChar char="●"/>
            </a:pPr>
            <a:r>
              <a:rPr lang="en" sz="1500" b="1">
                <a:solidFill>
                  <a:schemeClr val="dk1"/>
                </a:solidFill>
              </a:rPr>
              <a:t>Recent Documents</a:t>
            </a:r>
            <a:endParaRPr sz="1500">
              <a:solidFill>
                <a:schemeClr val="dk1"/>
              </a:solidFill>
            </a:endParaRPr>
          </a:p>
          <a:p>
            <a:pPr marL="571500" marR="0" lvl="1" indent="-196850" algn="l" rtl="0">
              <a:spcBef>
                <a:spcPts val="0"/>
              </a:spcBef>
              <a:spcAft>
                <a:spcPts val="0"/>
              </a:spcAft>
              <a:buClr>
                <a:schemeClr val="dk1"/>
              </a:buClr>
              <a:buSzPts val="1300"/>
              <a:buChar char="○"/>
            </a:pPr>
            <a:r>
              <a:rPr lang="en" sz="1300">
                <a:solidFill>
                  <a:schemeClr val="dk1"/>
                </a:solidFill>
              </a:rPr>
              <a:t>IFSPs and related documents appear automatically when </a:t>
            </a:r>
            <a:r>
              <a:rPr lang="en" sz="1300" b="1">
                <a:solidFill>
                  <a:schemeClr val="dk1"/>
                </a:solidFill>
              </a:rPr>
              <a:t>finalized</a:t>
            </a:r>
            <a:endParaRPr sz="1300" b="1">
              <a:solidFill>
                <a:schemeClr val="dk1"/>
              </a:solidFill>
            </a:endParaRPr>
          </a:p>
          <a:p>
            <a:pPr marL="571500" marR="0" lvl="1" indent="-209550" algn="l" rtl="0">
              <a:spcBef>
                <a:spcPts val="600"/>
              </a:spcBef>
              <a:spcAft>
                <a:spcPts val="0"/>
              </a:spcAft>
              <a:buClr>
                <a:schemeClr val="dk1"/>
              </a:buClr>
              <a:buSzPts val="1500"/>
              <a:buChar char="○"/>
            </a:pPr>
            <a:r>
              <a:rPr lang="en" sz="1300" b="1">
                <a:solidFill>
                  <a:schemeClr val="dk1"/>
                </a:solidFill>
              </a:rPr>
              <a:t>Draft </a:t>
            </a:r>
            <a:r>
              <a:rPr lang="en" sz="1300">
                <a:solidFill>
                  <a:schemeClr val="dk1"/>
                </a:solidFill>
              </a:rPr>
              <a:t>IFSPs appear only if </a:t>
            </a:r>
            <a:r>
              <a:rPr lang="en" sz="1300" b="1" i="1">
                <a:solidFill>
                  <a:srgbClr val="263F8C"/>
                </a:solidFill>
              </a:rPr>
              <a:t>Push to Portal </a:t>
            </a:r>
            <a:r>
              <a:rPr lang="en" sz="1300">
                <a:solidFill>
                  <a:schemeClr val="dk1"/>
                </a:solidFill>
              </a:rPr>
              <a:t>button is selected</a:t>
            </a:r>
            <a:r>
              <a:rPr lang="en" sz="1500">
                <a:solidFill>
                  <a:schemeClr val="dk1"/>
                </a:solidFill>
              </a:rPr>
              <a:t> </a:t>
            </a:r>
            <a:endParaRPr sz="1500">
              <a:solidFill>
                <a:schemeClr val="dk1"/>
              </a:solidFill>
            </a:endParaRPr>
          </a:p>
        </p:txBody>
      </p:sp>
      <p:sp>
        <p:nvSpPr>
          <p:cNvPr id="214" name="Google Shape;21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Recent Documents</a:t>
            </a:r>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3" name="Google Shape;223;p28" descr="Calendar within ACHIEVE Family Portal Screenshot"/>
          <p:cNvPicPr preferRelativeResize="0"/>
          <p:nvPr/>
        </p:nvPicPr>
        <p:blipFill>
          <a:blip r:embed="rId3">
            <a:alphaModFix/>
          </a:blip>
          <a:stretch>
            <a:fillRect/>
          </a:stretch>
        </p:blipFill>
        <p:spPr>
          <a:xfrm>
            <a:off x="2915080" y="1127625"/>
            <a:ext cx="5917222" cy="3698700"/>
          </a:xfrm>
          <a:prstGeom prst="rect">
            <a:avLst/>
          </a:prstGeom>
          <a:noFill/>
          <a:ln w="9525" cap="flat" cmpd="sng">
            <a:solidFill>
              <a:srgbClr val="263F8C"/>
            </a:solidFill>
            <a:prstDash val="solid"/>
            <a:round/>
            <a:headEnd type="none" w="sm" len="sm"/>
            <a:tailEnd type="none" w="sm" len="sm"/>
          </a:ln>
        </p:spPr>
      </p:pic>
      <p:sp>
        <p:nvSpPr>
          <p:cNvPr id="222" name="Google Shape;222;p28"/>
          <p:cNvSpPr txBox="1">
            <a:spLocks noGrp="1"/>
          </p:cNvSpPr>
          <p:nvPr>
            <p:ph type="body" idx="1"/>
          </p:nvPr>
        </p:nvSpPr>
        <p:spPr>
          <a:xfrm>
            <a:off x="311700" y="1127625"/>
            <a:ext cx="2275200" cy="3698700"/>
          </a:xfrm>
          <a:prstGeom prst="rect">
            <a:avLst/>
          </a:prstGeom>
          <a:gradFill>
            <a:gsLst>
              <a:gs pos="0">
                <a:srgbClr val="FFC102"/>
              </a:gs>
              <a:gs pos="89000">
                <a:srgbClr val="BC8F03"/>
              </a:gs>
              <a:gs pos="100000">
                <a:srgbClr val="795C04"/>
              </a:gs>
            </a:gsLst>
            <a:path path="circle">
              <a:fillToRect r="100000" b="100000"/>
            </a:path>
            <a:tileRect l="-100000" t="-100000"/>
          </a:gradFill>
        </p:spPr>
        <p:txBody>
          <a:bodyPr spcFirstLastPara="1" wrap="square" lIns="91425" tIns="91425" rIns="91425" bIns="91425" anchor="t" anchorCtr="0">
            <a:noAutofit/>
          </a:bodyPr>
          <a:lstStyle/>
          <a:p>
            <a:pPr marL="228600" lvl="0" indent="-228600" algn="ctr" rtl="0">
              <a:lnSpc>
                <a:spcPct val="115000"/>
              </a:lnSpc>
              <a:spcBef>
                <a:spcPts val="600"/>
              </a:spcBef>
              <a:spcAft>
                <a:spcPts val="0"/>
              </a:spcAft>
              <a:buClr>
                <a:schemeClr val="dk1"/>
              </a:buClr>
              <a:buSzPts val="1100"/>
              <a:buFont typeface="Arial"/>
              <a:buNone/>
            </a:pPr>
            <a:r>
              <a:rPr lang="en" sz="2000" b="1">
                <a:solidFill>
                  <a:srgbClr val="263F8C"/>
                </a:solidFill>
              </a:rPr>
              <a:t>Ability to Review</a:t>
            </a:r>
            <a:endParaRPr>
              <a:solidFill>
                <a:srgbClr val="263F8C"/>
              </a:solidFill>
            </a:endParaRPr>
          </a:p>
          <a:p>
            <a:pPr marL="0" marR="104775" lvl="0" indent="0" algn="l" rtl="0">
              <a:spcBef>
                <a:spcPts val="600"/>
              </a:spcBef>
              <a:spcAft>
                <a:spcPts val="0"/>
              </a:spcAft>
              <a:buNone/>
            </a:pPr>
            <a:r>
              <a:rPr lang="en" sz="1600" b="1">
                <a:solidFill>
                  <a:srgbClr val="9B2242"/>
                </a:solidFill>
              </a:rPr>
              <a:t>My Dashboard</a:t>
            </a:r>
            <a:r>
              <a:rPr lang="en" sz="1600">
                <a:solidFill>
                  <a:srgbClr val="9B2242"/>
                </a:solidFill>
              </a:rPr>
              <a:t>: </a:t>
            </a:r>
            <a:endParaRPr sz="1600">
              <a:solidFill>
                <a:srgbClr val="9B2242"/>
              </a:solidFill>
            </a:endParaRPr>
          </a:p>
          <a:p>
            <a:pPr marL="342900" marR="0" lvl="0" indent="-209550" algn="l" rtl="0">
              <a:spcBef>
                <a:spcPts val="600"/>
              </a:spcBef>
              <a:spcAft>
                <a:spcPts val="0"/>
              </a:spcAft>
              <a:buSzPts val="1500"/>
              <a:buChar char="●"/>
            </a:pPr>
            <a:r>
              <a:rPr lang="en" sz="1500" b="1"/>
              <a:t>ACHIEVE Calendar</a:t>
            </a:r>
            <a:endParaRPr sz="1500"/>
          </a:p>
          <a:p>
            <a:pPr marL="571500" marR="0" lvl="1" indent="-196850" algn="l" rtl="0">
              <a:spcBef>
                <a:spcPts val="0"/>
              </a:spcBef>
              <a:spcAft>
                <a:spcPts val="0"/>
              </a:spcAft>
              <a:buSzPts val="1300"/>
              <a:buChar char="○"/>
            </a:pPr>
            <a:r>
              <a:rPr lang="en" sz="1300"/>
              <a:t>Displays scheduled meetings and deadlines</a:t>
            </a:r>
            <a:endParaRPr sz="1200" i="1"/>
          </a:p>
        </p:txBody>
      </p:sp>
      <p:sp>
        <p:nvSpPr>
          <p:cNvPr id="221" name="Google Shape;221;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ACHIEVE Calendar</a:t>
            </a:r>
            <a:r>
              <a:rPr lang="en">
                <a:solidFill>
                  <a:schemeClr val="lt1"/>
                </a:solidFill>
              </a:rPr>
              <a:t>2</a:t>
            </a:r>
            <a:endParaRPr>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30" name="Google Shape;230;p29" descr="My Family section of ACHIEVE Family Portal"/>
          <p:cNvPicPr preferRelativeResize="0"/>
          <p:nvPr/>
        </p:nvPicPr>
        <p:blipFill>
          <a:blip r:embed="rId3">
            <a:alphaModFix/>
          </a:blip>
          <a:stretch>
            <a:fillRect/>
          </a:stretch>
        </p:blipFill>
        <p:spPr>
          <a:xfrm>
            <a:off x="2879175" y="1127625"/>
            <a:ext cx="5889625" cy="2609099"/>
          </a:xfrm>
          <a:prstGeom prst="rect">
            <a:avLst/>
          </a:prstGeom>
          <a:noFill/>
          <a:ln w="9525" cap="flat" cmpd="sng">
            <a:solidFill>
              <a:srgbClr val="263F8C"/>
            </a:solidFill>
            <a:prstDash val="solid"/>
            <a:round/>
            <a:headEnd type="none" w="sm" len="sm"/>
            <a:tailEnd type="none" w="sm" len="sm"/>
          </a:ln>
        </p:spPr>
      </p:pic>
      <p:sp>
        <p:nvSpPr>
          <p:cNvPr id="229" name="Google Shape;229;p29"/>
          <p:cNvSpPr txBox="1">
            <a:spLocks noGrp="1"/>
          </p:cNvSpPr>
          <p:nvPr>
            <p:ph type="body" idx="1"/>
          </p:nvPr>
        </p:nvSpPr>
        <p:spPr>
          <a:xfrm>
            <a:off x="311700" y="1127625"/>
            <a:ext cx="2275200" cy="3698700"/>
          </a:xfrm>
          <a:prstGeom prst="rect">
            <a:avLst/>
          </a:prstGeom>
          <a:gradFill>
            <a:gsLst>
              <a:gs pos="0">
                <a:srgbClr val="FFC102"/>
              </a:gs>
              <a:gs pos="89000">
                <a:srgbClr val="BC8F03"/>
              </a:gs>
              <a:gs pos="100000">
                <a:srgbClr val="795C04"/>
              </a:gs>
            </a:gsLst>
            <a:path path="circle">
              <a:fillToRect r="100000" b="100000"/>
            </a:path>
            <a:tileRect l="-100000" t="-100000"/>
          </a:gradFill>
        </p:spPr>
        <p:txBody>
          <a:bodyPr spcFirstLastPara="1" wrap="square" lIns="91425" tIns="91425" rIns="91425" bIns="91425" anchor="t" anchorCtr="0">
            <a:noAutofit/>
          </a:bodyPr>
          <a:lstStyle/>
          <a:p>
            <a:pPr marL="228600" lvl="0" indent="-228600" algn="ctr" rtl="0">
              <a:lnSpc>
                <a:spcPct val="115000"/>
              </a:lnSpc>
              <a:spcBef>
                <a:spcPts val="600"/>
              </a:spcBef>
              <a:spcAft>
                <a:spcPts val="0"/>
              </a:spcAft>
              <a:buClr>
                <a:schemeClr val="dk1"/>
              </a:buClr>
              <a:buSzPts val="1100"/>
              <a:buFont typeface="Arial"/>
              <a:buNone/>
            </a:pPr>
            <a:r>
              <a:rPr lang="en" sz="2000" b="1">
                <a:solidFill>
                  <a:srgbClr val="263F8C"/>
                </a:solidFill>
              </a:rPr>
              <a:t>Ability to Review</a:t>
            </a:r>
            <a:endParaRPr>
              <a:solidFill>
                <a:srgbClr val="263F8C"/>
              </a:solidFill>
            </a:endParaRPr>
          </a:p>
          <a:p>
            <a:pPr marL="0" marR="104775" lvl="0" indent="0" algn="l" rtl="0">
              <a:spcBef>
                <a:spcPts val="600"/>
              </a:spcBef>
              <a:spcAft>
                <a:spcPts val="0"/>
              </a:spcAft>
              <a:buNone/>
            </a:pPr>
            <a:r>
              <a:rPr lang="en" sz="1600" b="1">
                <a:solidFill>
                  <a:srgbClr val="9B2242"/>
                </a:solidFill>
              </a:rPr>
              <a:t>My Dashboard</a:t>
            </a:r>
            <a:r>
              <a:rPr lang="en" sz="1600">
                <a:solidFill>
                  <a:srgbClr val="9B2242"/>
                </a:solidFill>
              </a:rPr>
              <a:t>: </a:t>
            </a:r>
            <a:endParaRPr sz="1600">
              <a:solidFill>
                <a:srgbClr val="9B2242"/>
              </a:solidFill>
            </a:endParaRPr>
          </a:p>
          <a:p>
            <a:pPr marL="342900" marR="0" lvl="0" indent="-209550" algn="l" rtl="0">
              <a:spcBef>
                <a:spcPts val="600"/>
              </a:spcBef>
              <a:spcAft>
                <a:spcPts val="0"/>
              </a:spcAft>
              <a:buClr>
                <a:schemeClr val="dk1"/>
              </a:buClr>
              <a:buSzPts val="1500"/>
              <a:buChar char="●"/>
            </a:pPr>
            <a:r>
              <a:rPr lang="en" sz="1500" b="1">
                <a:solidFill>
                  <a:schemeClr val="dk1"/>
                </a:solidFill>
              </a:rPr>
              <a:t>My Family</a:t>
            </a:r>
            <a:endParaRPr sz="1500">
              <a:solidFill>
                <a:schemeClr val="dk1"/>
              </a:solidFill>
            </a:endParaRPr>
          </a:p>
          <a:p>
            <a:pPr marL="571500" marR="0" lvl="1" indent="-209550" algn="l" rtl="0">
              <a:spcBef>
                <a:spcPts val="0"/>
              </a:spcBef>
              <a:spcAft>
                <a:spcPts val="0"/>
              </a:spcAft>
              <a:buClr>
                <a:schemeClr val="dk1"/>
              </a:buClr>
              <a:buSzPts val="1500"/>
              <a:buChar char="○"/>
            </a:pPr>
            <a:r>
              <a:rPr lang="en" sz="1300">
                <a:solidFill>
                  <a:schemeClr val="dk1"/>
                </a:solidFill>
              </a:rPr>
              <a:t>IDEA Parents with more than one child receiving Early ACCESS or Special Education services may connect each learner to their ACHIEVE Family Portal account</a:t>
            </a:r>
            <a:endParaRPr sz="1500">
              <a:solidFill>
                <a:schemeClr val="dk1"/>
              </a:solidFill>
            </a:endParaRPr>
          </a:p>
        </p:txBody>
      </p:sp>
      <p:sp>
        <p:nvSpPr>
          <p:cNvPr id="228" name="Google Shape;22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My Family</a:t>
            </a:r>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grpSp>
        <p:nvGrpSpPr>
          <p:cNvPr id="237" name="Google Shape;237;p30">
            <a:extLst>
              <a:ext uri="{C183D7F6-B498-43B3-948B-1728B52AA6E4}">
                <adec:decorative xmlns:adec="http://schemas.microsoft.com/office/drawing/2017/decorative" val="1"/>
              </a:ext>
            </a:extLst>
          </p:cNvPr>
          <p:cNvGrpSpPr/>
          <p:nvPr/>
        </p:nvGrpSpPr>
        <p:grpSpPr>
          <a:xfrm>
            <a:off x="2900196" y="1129986"/>
            <a:ext cx="5240700" cy="3698831"/>
            <a:chOff x="2976330" y="1017708"/>
            <a:chExt cx="5273396" cy="3694029"/>
          </a:xfrm>
        </p:grpSpPr>
        <p:grpSp>
          <p:nvGrpSpPr>
            <p:cNvPr id="238" name="Google Shape;238;p30"/>
            <p:cNvGrpSpPr/>
            <p:nvPr/>
          </p:nvGrpSpPr>
          <p:grpSpPr>
            <a:xfrm>
              <a:off x="2976330" y="1017708"/>
              <a:ext cx="5273329" cy="3694029"/>
              <a:chOff x="2319400" y="450750"/>
              <a:chExt cx="6481476" cy="4540350"/>
            </a:xfrm>
          </p:grpSpPr>
          <p:grpSp>
            <p:nvGrpSpPr>
              <p:cNvPr id="239" name="Google Shape;239;p30"/>
              <p:cNvGrpSpPr/>
              <p:nvPr/>
            </p:nvGrpSpPr>
            <p:grpSpPr>
              <a:xfrm>
                <a:off x="2319400" y="450750"/>
                <a:ext cx="6481476" cy="4540350"/>
                <a:chOff x="2319400" y="450750"/>
                <a:chExt cx="6481476" cy="4540350"/>
              </a:xfrm>
            </p:grpSpPr>
            <p:pic>
              <p:nvPicPr>
                <p:cNvPr id="240" name="Google Shape;240;p30" descr="Learner Dashboard within ACHIEVE Family Portal" title="Learner_Management_EA.png"/>
                <p:cNvPicPr preferRelativeResize="0"/>
                <p:nvPr/>
              </p:nvPicPr>
              <p:blipFill>
                <a:blip r:embed="rId3">
                  <a:alphaModFix/>
                </a:blip>
                <a:stretch>
                  <a:fillRect/>
                </a:stretch>
              </p:blipFill>
              <p:spPr>
                <a:xfrm>
                  <a:off x="2319400" y="450750"/>
                  <a:ext cx="6481476" cy="4540350"/>
                </a:xfrm>
                <a:prstGeom prst="rect">
                  <a:avLst/>
                </a:prstGeom>
                <a:noFill/>
                <a:ln w="9525" cap="flat" cmpd="sng">
                  <a:solidFill>
                    <a:srgbClr val="263F8C"/>
                  </a:solidFill>
                  <a:prstDash val="solid"/>
                  <a:round/>
                  <a:headEnd type="none" w="sm" len="sm"/>
                  <a:tailEnd type="none" w="sm" len="sm"/>
                </a:ln>
              </p:spPr>
            </p:pic>
            <p:sp>
              <p:nvSpPr>
                <p:cNvPr id="241" name="Google Shape;241;p30"/>
                <p:cNvSpPr/>
                <p:nvPr/>
              </p:nvSpPr>
              <p:spPr>
                <a:xfrm>
                  <a:off x="2353700" y="1863144"/>
                  <a:ext cx="3800400" cy="499500"/>
                </a:xfrm>
                <a:prstGeom prst="rect">
                  <a:avLst/>
                </a:prstGeom>
                <a:noFill/>
                <a:ln w="19050"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grpSp>
          <p:sp>
            <p:nvSpPr>
              <p:cNvPr id="242" name="Google Shape;242;p30"/>
              <p:cNvSpPr/>
              <p:nvPr/>
            </p:nvSpPr>
            <p:spPr>
              <a:xfrm>
                <a:off x="7720050" y="573600"/>
                <a:ext cx="930300" cy="342900"/>
              </a:xfrm>
              <a:prstGeom prst="rect">
                <a:avLst/>
              </a:prstGeom>
              <a:noFill/>
              <a:ln w="19050"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grpSp>
        <p:sp>
          <p:nvSpPr>
            <p:cNvPr id="243" name="Google Shape;243;p30"/>
            <p:cNvSpPr/>
            <p:nvPr/>
          </p:nvSpPr>
          <p:spPr>
            <a:xfrm>
              <a:off x="3004225" y="2609050"/>
              <a:ext cx="5245500" cy="259500"/>
            </a:xfrm>
            <a:prstGeom prst="rect">
              <a:avLst/>
            </a:prstGeom>
            <a:noFill/>
            <a:ln w="19050"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244" name="Google Shape;244;p30"/>
            <p:cNvSpPr/>
            <p:nvPr/>
          </p:nvSpPr>
          <p:spPr>
            <a:xfrm>
              <a:off x="3004228" y="2904368"/>
              <a:ext cx="1480800" cy="259500"/>
            </a:xfrm>
            <a:prstGeom prst="rect">
              <a:avLst/>
            </a:prstGeom>
            <a:noFill/>
            <a:ln w="19050"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grpSp>
      <p:sp>
        <p:nvSpPr>
          <p:cNvPr id="236" name="Google Shape;236;p30"/>
          <p:cNvSpPr txBox="1">
            <a:spLocks noGrp="1"/>
          </p:cNvSpPr>
          <p:nvPr>
            <p:ph type="body" idx="1"/>
          </p:nvPr>
        </p:nvSpPr>
        <p:spPr>
          <a:xfrm>
            <a:off x="311700" y="1127625"/>
            <a:ext cx="2275200" cy="3698700"/>
          </a:xfrm>
          <a:prstGeom prst="rect">
            <a:avLst/>
          </a:prstGeom>
          <a:gradFill>
            <a:gsLst>
              <a:gs pos="0">
                <a:srgbClr val="FFC102"/>
              </a:gs>
              <a:gs pos="89000">
                <a:srgbClr val="BC8F03"/>
              </a:gs>
              <a:gs pos="100000">
                <a:srgbClr val="795C04"/>
              </a:gs>
            </a:gsLst>
            <a:path path="circle">
              <a:fillToRect r="100000" b="100000"/>
            </a:path>
            <a:tileRect l="-100000" t="-100000"/>
          </a:gradFill>
        </p:spPr>
        <p:txBody>
          <a:bodyPr spcFirstLastPara="1" wrap="square" lIns="91425" tIns="91425" rIns="91425" bIns="91425" anchor="t" anchorCtr="0">
            <a:noAutofit/>
          </a:bodyPr>
          <a:lstStyle/>
          <a:p>
            <a:pPr marL="0" lvl="0" indent="0" algn="ctr" rtl="0">
              <a:spcBef>
                <a:spcPts val="600"/>
              </a:spcBef>
              <a:spcAft>
                <a:spcPts val="0"/>
              </a:spcAft>
              <a:buNone/>
            </a:pPr>
            <a:r>
              <a:rPr lang="en" sz="2000" b="1">
                <a:solidFill>
                  <a:srgbClr val="263F8C"/>
                </a:solidFill>
              </a:rPr>
              <a:t>Ability to Review</a:t>
            </a:r>
            <a:endParaRPr sz="2000" b="1">
              <a:solidFill>
                <a:srgbClr val="263F8C"/>
              </a:solidFill>
            </a:endParaRPr>
          </a:p>
          <a:p>
            <a:pPr marL="0" lvl="0" indent="0" algn="l" rtl="0">
              <a:spcBef>
                <a:spcPts val="300"/>
              </a:spcBef>
              <a:spcAft>
                <a:spcPts val="0"/>
              </a:spcAft>
              <a:buNone/>
            </a:pPr>
            <a:r>
              <a:rPr lang="en" sz="1600" b="1">
                <a:solidFill>
                  <a:srgbClr val="9B2242"/>
                </a:solidFill>
              </a:rPr>
              <a:t>Learner Management:</a:t>
            </a:r>
            <a:endParaRPr sz="1600" b="1">
              <a:solidFill>
                <a:srgbClr val="9B2242"/>
              </a:solidFill>
            </a:endParaRPr>
          </a:p>
          <a:p>
            <a:pPr marL="342900" lvl="0" indent="-203200" algn="l" rtl="0">
              <a:spcBef>
                <a:spcPts val="300"/>
              </a:spcBef>
              <a:spcAft>
                <a:spcPts val="0"/>
              </a:spcAft>
              <a:buClr>
                <a:schemeClr val="dk1"/>
              </a:buClr>
              <a:buSzPts val="1400"/>
              <a:buChar char="●"/>
            </a:pPr>
            <a:r>
              <a:rPr lang="en" sz="1400" b="1">
                <a:solidFill>
                  <a:schemeClr val="dk1"/>
                </a:solidFill>
              </a:rPr>
              <a:t>Data History</a:t>
            </a:r>
            <a:endParaRPr sz="1400" b="1">
              <a:solidFill>
                <a:schemeClr val="dk1"/>
              </a:solidFill>
            </a:endParaRPr>
          </a:p>
          <a:p>
            <a:pPr marL="342900" lvl="0" indent="-203200" algn="l" rtl="0">
              <a:spcBef>
                <a:spcPts val="300"/>
              </a:spcBef>
              <a:spcAft>
                <a:spcPts val="0"/>
              </a:spcAft>
              <a:buClr>
                <a:schemeClr val="dk1"/>
              </a:buClr>
              <a:buSzPts val="1400"/>
              <a:buChar char="●"/>
            </a:pPr>
            <a:r>
              <a:rPr lang="en" sz="1400" b="1">
                <a:solidFill>
                  <a:schemeClr val="dk1"/>
                </a:solidFill>
              </a:rPr>
              <a:t>Learner Dashboard</a:t>
            </a:r>
            <a:endParaRPr sz="1400" b="1">
              <a:solidFill>
                <a:schemeClr val="dk1"/>
              </a:solidFill>
            </a:endParaRPr>
          </a:p>
          <a:p>
            <a:pPr marL="342900" lvl="0" indent="-203200" algn="l" rtl="0">
              <a:spcBef>
                <a:spcPts val="300"/>
              </a:spcBef>
              <a:spcAft>
                <a:spcPts val="0"/>
              </a:spcAft>
              <a:buClr>
                <a:schemeClr val="dk1"/>
              </a:buClr>
              <a:buSzPts val="1400"/>
              <a:buChar char="●"/>
            </a:pPr>
            <a:r>
              <a:rPr lang="en" sz="1400" b="1">
                <a:solidFill>
                  <a:schemeClr val="dk1"/>
                </a:solidFill>
              </a:rPr>
              <a:t>Documentation</a:t>
            </a:r>
            <a:endParaRPr sz="1400" b="1">
              <a:solidFill>
                <a:schemeClr val="dk1"/>
              </a:solidFill>
            </a:endParaRPr>
          </a:p>
          <a:p>
            <a:pPr marL="342900" lvl="0" indent="-203200" algn="l" rtl="0">
              <a:spcBef>
                <a:spcPts val="300"/>
              </a:spcBef>
              <a:spcAft>
                <a:spcPts val="0"/>
              </a:spcAft>
              <a:buClr>
                <a:schemeClr val="dk1"/>
              </a:buClr>
              <a:buSzPts val="1400"/>
              <a:buChar char="●"/>
            </a:pPr>
            <a:r>
              <a:rPr lang="en" sz="1400" b="1">
                <a:solidFill>
                  <a:schemeClr val="dk1"/>
                </a:solidFill>
              </a:rPr>
              <a:t>IFSP</a:t>
            </a:r>
            <a:endParaRPr sz="1400" b="1">
              <a:solidFill>
                <a:schemeClr val="dk1"/>
              </a:solidFill>
            </a:endParaRPr>
          </a:p>
          <a:p>
            <a:pPr marL="342900" lvl="0" indent="-203200" algn="l" rtl="0">
              <a:spcBef>
                <a:spcPts val="300"/>
              </a:spcBef>
              <a:spcAft>
                <a:spcPts val="0"/>
              </a:spcAft>
              <a:buClr>
                <a:schemeClr val="dk1"/>
              </a:buClr>
              <a:buSzPts val="1400"/>
              <a:buChar char="●"/>
            </a:pPr>
            <a:r>
              <a:rPr lang="en" sz="1400" b="1">
                <a:solidFill>
                  <a:schemeClr val="dk1"/>
                </a:solidFill>
              </a:rPr>
              <a:t>Transition Planning </a:t>
            </a:r>
            <a:r>
              <a:rPr lang="en" sz="1400">
                <a:solidFill>
                  <a:schemeClr val="dk1"/>
                </a:solidFill>
              </a:rPr>
              <a:t>(when applicable)</a:t>
            </a:r>
            <a:endParaRPr sz="1400">
              <a:solidFill>
                <a:schemeClr val="dk1"/>
              </a:solidFill>
            </a:endParaRPr>
          </a:p>
          <a:p>
            <a:pPr marL="342900" marR="0" lvl="0" indent="-203200" algn="l" rtl="0">
              <a:spcBef>
                <a:spcPts val="300"/>
              </a:spcBef>
              <a:spcAft>
                <a:spcPts val="0"/>
              </a:spcAft>
              <a:buClr>
                <a:schemeClr val="dk1"/>
              </a:buClr>
              <a:buSzPts val="1400"/>
              <a:buChar char="●"/>
            </a:pPr>
            <a:r>
              <a:rPr lang="en" sz="1400" b="1">
                <a:solidFill>
                  <a:schemeClr val="dk1"/>
                </a:solidFill>
              </a:rPr>
              <a:t>Service Coordinator </a:t>
            </a:r>
            <a:r>
              <a:rPr lang="en" sz="1400">
                <a:solidFill>
                  <a:schemeClr val="dk1"/>
                </a:solidFill>
              </a:rPr>
              <a:t>    </a:t>
            </a:r>
            <a:endParaRPr sz="1400">
              <a:solidFill>
                <a:schemeClr val="dk1"/>
              </a:solidFill>
            </a:endParaRPr>
          </a:p>
          <a:p>
            <a:pPr marL="342900" lvl="0" indent="-203200" algn="l" rtl="0">
              <a:spcBef>
                <a:spcPts val="300"/>
              </a:spcBef>
              <a:spcAft>
                <a:spcPts val="0"/>
              </a:spcAft>
              <a:buClr>
                <a:schemeClr val="dk1"/>
              </a:buClr>
              <a:buSzPts val="1400"/>
              <a:buChar char="●"/>
            </a:pPr>
            <a:r>
              <a:rPr lang="en" sz="1400" b="1">
                <a:solidFill>
                  <a:schemeClr val="dk1"/>
                </a:solidFill>
              </a:rPr>
              <a:t>Recent &amp; Upcoming Meetings</a:t>
            </a:r>
            <a:endParaRPr sz="1400" b="1">
              <a:solidFill>
                <a:schemeClr val="dk1"/>
              </a:solidFill>
            </a:endParaRPr>
          </a:p>
          <a:p>
            <a:pPr marL="342900" lvl="0" indent="-203200" algn="l" rtl="0">
              <a:spcBef>
                <a:spcPts val="300"/>
              </a:spcBef>
              <a:spcAft>
                <a:spcPts val="0"/>
              </a:spcAft>
              <a:buClr>
                <a:schemeClr val="dk1"/>
              </a:buClr>
              <a:buSzPts val="1400"/>
              <a:buChar char="●"/>
            </a:pPr>
            <a:r>
              <a:rPr lang="en" sz="1400" b="1">
                <a:solidFill>
                  <a:schemeClr val="dk1"/>
                </a:solidFill>
              </a:rPr>
              <a:t>Referral Received </a:t>
            </a:r>
            <a:endParaRPr sz="2000" b="1">
              <a:solidFill>
                <a:srgbClr val="263F8C"/>
              </a:solidFill>
            </a:endParaRPr>
          </a:p>
        </p:txBody>
      </p:sp>
      <p:sp>
        <p:nvSpPr>
          <p:cNvPr id="235" name="Google Shape;235;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Early ACCESS (Birth-3) Learner Dashboard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51" name="Google Shape;251;p31" descr="Documentation stepper in ACHIEVE Family Portal"/>
          <p:cNvPicPr preferRelativeResize="0"/>
          <p:nvPr/>
        </p:nvPicPr>
        <p:blipFill>
          <a:blip r:embed="rId3">
            <a:alphaModFix/>
          </a:blip>
          <a:stretch>
            <a:fillRect/>
          </a:stretch>
        </p:blipFill>
        <p:spPr>
          <a:xfrm>
            <a:off x="2899200" y="1127637"/>
            <a:ext cx="5831500" cy="2734976"/>
          </a:xfrm>
          <a:prstGeom prst="rect">
            <a:avLst/>
          </a:prstGeom>
          <a:noFill/>
          <a:ln w="9525" cap="flat" cmpd="sng">
            <a:solidFill>
              <a:srgbClr val="263F8C"/>
            </a:solidFill>
            <a:prstDash val="solid"/>
            <a:round/>
            <a:headEnd type="none" w="sm" len="sm"/>
            <a:tailEnd type="none" w="sm" len="sm"/>
          </a:ln>
        </p:spPr>
      </p:pic>
      <p:sp>
        <p:nvSpPr>
          <p:cNvPr id="250" name="Google Shape;250;p31"/>
          <p:cNvSpPr txBox="1">
            <a:spLocks noGrp="1"/>
          </p:cNvSpPr>
          <p:nvPr>
            <p:ph type="body" idx="1"/>
          </p:nvPr>
        </p:nvSpPr>
        <p:spPr>
          <a:xfrm>
            <a:off x="311700" y="1127625"/>
            <a:ext cx="2275200" cy="3698700"/>
          </a:xfrm>
          <a:prstGeom prst="rect">
            <a:avLst/>
          </a:prstGeom>
          <a:gradFill>
            <a:gsLst>
              <a:gs pos="0">
                <a:srgbClr val="FFC102"/>
              </a:gs>
              <a:gs pos="89000">
                <a:srgbClr val="BC8F03"/>
              </a:gs>
              <a:gs pos="100000">
                <a:srgbClr val="795C04"/>
              </a:gs>
            </a:gsLst>
            <a:path path="circle">
              <a:fillToRect r="100000" b="100000"/>
            </a:path>
            <a:tileRect l="-100000" t="-100000"/>
          </a:gradFill>
        </p:spPr>
        <p:txBody>
          <a:bodyPr spcFirstLastPara="1" wrap="square" lIns="91425" tIns="91425" rIns="91425" bIns="91425" anchor="t" anchorCtr="0">
            <a:noAutofit/>
          </a:bodyPr>
          <a:lstStyle/>
          <a:p>
            <a:pPr marL="228600" lvl="0" indent="-228600" algn="ctr" rtl="0">
              <a:lnSpc>
                <a:spcPct val="90000"/>
              </a:lnSpc>
              <a:spcBef>
                <a:spcPts val="600"/>
              </a:spcBef>
              <a:spcAft>
                <a:spcPts val="0"/>
              </a:spcAft>
              <a:buNone/>
            </a:pPr>
            <a:r>
              <a:rPr lang="en" sz="2000" b="1">
                <a:solidFill>
                  <a:srgbClr val="263F8C"/>
                </a:solidFill>
              </a:rPr>
              <a:t>Ability to Review</a:t>
            </a:r>
            <a:endParaRPr>
              <a:solidFill>
                <a:srgbClr val="263F8C"/>
              </a:solidFill>
            </a:endParaRPr>
          </a:p>
          <a:p>
            <a:pPr marL="0" marR="0" lvl="0" indent="0" algn="l" rtl="0">
              <a:spcBef>
                <a:spcPts val="600"/>
              </a:spcBef>
              <a:spcAft>
                <a:spcPts val="0"/>
              </a:spcAft>
              <a:buNone/>
            </a:pPr>
            <a:r>
              <a:rPr lang="en" sz="1600" b="1">
                <a:solidFill>
                  <a:srgbClr val="9B2242"/>
                </a:solidFill>
              </a:rPr>
              <a:t>Learner Management:</a:t>
            </a:r>
            <a:r>
              <a:rPr lang="en" sz="1600">
                <a:solidFill>
                  <a:srgbClr val="9B2242"/>
                </a:solidFill>
              </a:rPr>
              <a:t> </a:t>
            </a:r>
            <a:endParaRPr sz="1600">
              <a:solidFill>
                <a:srgbClr val="9B2242"/>
              </a:solidFill>
            </a:endParaRPr>
          </a:p>
          <a:p>
            <a:pPr marL="342900" marR="104775" lvl="0" indent="-209550" algn="l" rtl="0">
              <a:spcBef>
                <a:spcPts val="600"/>
              </a:spcBef>
              <a:spcAft>
                <a:spcPts val="0"/>
              </a:spcAft>
              <a:buClr>
                <a:schemeClr val="dk1"/>
              </a:buClr>
              <a:buSzPts val="1500"/>
              <a:buChar char="●"/>
            </a:pPr>
            <a:r>
              <a:rPr lang="en" sz="1500" b="1">
                <a:solidFill>
                  <a:schemeClr val="dk1"/>
                </a:solidFill>
              </a:rPr>
              <a:t>Documentation Stepper</a:t>
            </a:r>
            <a:endParaRPr sz="1500" b="1">
              <a:solidFill>
                <a:schemeClr val="dk1"/>
              </a:solidFill>
            </a:endParaRPr>
          </a:p>
          <a:p>
            <a:pPr marL="571500" marR="104775" lvl="1" indent="-196850" algn="l" rtl="0">
              <a:spcBef>
                <a:spcPts val="300"/>
              </a:spcBef>
              <a:spcAft>
                <a:spcPts val="0"/>
              </a:spcAft>
              <a:buClr>
                <a:schemeClr val="dk1"/>
              </a:buClr>
              <a:buSzPts val="1300"/>
              <a:buChar char="○"/>
            </a:pPr>
            <a:r>
              <a:rPr lang="en" sz="1300">
                <a:solidFill>
                  <a:schemeClr val="dk1"/>
                </a:solidFill>
              </a:rPr>
              <a:t>Procedural Safeguards</a:t>
            </a:r>
            <a:endParaRPr sz="1300">
              <a:solidFill>
                <a:schemeClr val="dk1"/>
              </a:solidFill>
            </a:endParaRPr>
          </a:p>
          <a:p>
            <a:pPr marL="571500" marR="104775" lvl="1" indent="-196850" algn="l" rtl="0">
              <a:spcBef>
                <a:spcPts val="300"/>
              </a:spcBef>
              <a:spcAft>
                <a:spcPts val="0"/>
              </a:spcAft>
              <a:buClr>
                <a:schemeClr val="dk1"/>
              </a:buClr>
              <a:buSzPts val="1300"/>
              <a:buChar char="○"/>
            </a:pPr>
            <a:r>
              <a:rPr lang="en" sz="1300">
                <a:solidFill>
                  <a:schemeClr val="dk1"/>
                </a:solidFill>
              </a:rPr>
              <a:t>Family Consents</a:t>
            </a:r>
            <a:endParaRPr sz="1300">
              <a:solidFill>
                <a:schemeClr val="dk1"/>
              </a:solidFill>
            </a:endParaRPr>
          </a:p>
          <a:p>
            <a:pPr marL="571500" marR="24916" lvl="1" indent="-196850" algn="l" rtl="0">
              <a:spcBef>
                <a:spcPts val="300"/>
              </a:spcBef>
              <a:spcAft>
                <a:spcPts val="0"/>
              </a:spcAft>
              <a:buClr>
                <a:schemeClr val="dk1"/>
              </a:buClr>
              <a:buSzPts val="1300"/>
              <a:buChar char="○"/>
            </a:pPr>
            <a:r>
              <a:rPr lang="en" sz="1300">
                <a:solidFill>
                  <a:schemeClr val="dk1"/>
                </a:solidFill>
              </a:rPr>
              <a:t>Finalized IFSP documents</a:t>
            </a:r>
            <a:r>
              <a:rPr lang="en" sz="1300">
                <a:solidFill>
                  <a:srgbClr val="263F8C"/>
                </a:solidFill>
              </a:rPr>
              <a:t> </a:t>
            </a:r>
            <a:endParaRPr sz="1300">
              <a:solidFill>
                <a:schemeClr val="dk1"/>
              </a:solidFill>
            </a:endParaRPr>
          </a:p>
          <a:p>
            <a:pPr marL="0" marR="0" lvl="0" indent="0" algn="ctr" rtl="0">
              <a:spcBef>
                <a:spcPts val="300"/>
              </a:spcBef>
              <a:spcAft>
                <a:spcPts val="0"/>
              </a:spcAft>
              <a:buNone/>
            </a:pPr>
            <a:r>
              <a:rPr lang="en" sz="1400" b="1" i="1">
                <a:solidFill>
                  <a:srgbClr val="263F8C"/>
                </a:solidFill>
              </a:rPr>
              <a:t>Draft documents are not stored in ACHIEVE or the ACHIEVE Family Portal.</a:t>
            </a:r>
            <a:endParaRPr sz="1400" b="1">
              <a:solidFill>
                <a:srgbClr val="263F8C"/>
              </a:solidFill>
            </a:endParaRPr>
          </a:p>
        </p:txBody>
      </p:sp>
      <p:sp>
        <p:nvSpPr>
          <p:cNvPr id="249" name="Google Shape;249;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Review Documentation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8" name="Google Shape;258;p32" descr="Data History section in ACHIEVE Family Portal"/>
          <p:cNvPicPr preferRelativeResize="0"/>
          <p:nvPr/>
        </p:nvPicPr>
        <p:blipFill>
          <a:blip r:embed="rId3">
            <a:alphaModFix/>
          </a:blip>
          <a:stretch>
            <a:fillRect/>
          </a:stretch>
        </p:blipFill>
        <p:spPr>
          <a:xfrm>
            <a:off x="2901000" y="1127625"/>
            <a:ext cx="5931299" cy="3336150"/>
          </a:xfrm>
          <a:prstGeom prst="rect">
            <a:avLst/>
          </a:prstGeom>
          <a:noFill/>
          <a:ln w="9525" cap="flat" cmpd="sng">
            <a:solidFill>
              <a:srgbClr val="263F8C"/>
            </a:solidFill>
            <a:prstDash val="solid"/>
            <a:round/>
            <a:headEnd type="none" w="sm" len="sm"/>
            <a:tailEnd type="none" w="sm" len="sm"/>
          </a:ln>
        </p:spPr>
      </p:pic>
      <p:sp>
        <p:nvSpPr>
          <p:cNvPr id="259" name="Google Shape;259;p32">
            <a:extLst>
              <a:ext uri="{C183D7F6-B498-43B3-948B-1728B52AA6E4}">
                <adec:decorative xmlns:adec="http://schemas.microsoft.com/office/drawing/2017/decorative" val="1"/>
              </a:ext>
            </a:extLst>
          </p:cNvPr>
          <p:cNvSpPr/>
          <p:nvPr/>
        </p:nvSpPr>
        <p:spPr>
          <a:xfrm>
            <a:off x="2955900" y="1938875"/>
            <a:ext cx="5821500" cy="317400"/>
          </a:xfrm>
          <a:prstGeom prst="rect">
            <a:avLst/>
          </a:prstGeom>
          <a:noFill/>
          <a:ln w="19050"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260" name="Google Shape;260;p32">
            <a:extLst>
              <a:ext uri="{C183D7F6-B498-43B3-948B-1728B52AA6E4}">
                <adec:decorative xmlns:adec="http://schemas.microsoft.com/office/drawing/2017/decorative" val="1"/>
              </a:ext>
            </a:extLst>
          </p:cNvPr>
          <p:cNvSpPr/>
          <p:nvPr/>
        </p:nvSpPr>
        <p:spPr>
          <a:xfrm>
            <a:off x="3768975" y="4344350"/>
            <a:ext cx="317400" cy="79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261" name="Google Shape;261;p32">
            <a:extLst>
              <a:ext uri="{C183D7F6-B498-43B3-948B-1728B52AA6E4}">
                <adec:decorative xmlns:adec="http://schemas.microsoft.com/office/drawing/2017/decorative" val="1"/>
              </a:ext>
            </a:extLst>
          </p:cNvPr>
          <p:cNvSpPr/>
          <p:nvPr/>
        </p:nvSpPr>
        <p:spPr>
          <a:xfrm>
            <a:off x="2955900" y="2292350"/>
            <a:ext cx="5821500" cy="2131200"/>
          </a:xfrm>
          <a:prstGeom prst="rect">
            <a:avLst/>
          </a:prstGeom>
          <a:noFill/>
          <a:ln w="19050"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257" name="Google Shape;257;p32"/>
          <p:cNvSpPr txBox="1">
            <a:spLocks noGrp="1"/>
          </p:cNvSpPr>
          <p:nvPr>
            <p:ph type="body" idx="1"/>
          </p:nvPr>
        </p:nvSpPr>
        <p:spPr>
          <a:xfrm>
            <a:off x="311700" y="1127625"/>
            <a:ext cx="2275200" cy="3698700"/>
          </a:xfrm>
          <a:prstGeom prst="rect">
            <a:avLst/>
          </a:prstGeom>
          <a:gradFill>
            <a:gsLst>
              <a:gs pos="0">
                <a:srgbClr val="FFC102"/>
              </a:gs>
              <a:gs pos="89000">
                <a:srgbClr val="BC8F03"/>
              </a:gs>
              <a:gs pos="100000">
                <a:srgbClr val="795C04"/>
              </a:gs>
            </a:gsLst>
            <a:path path="circle">
              <a:fillToRect r="100000" b="100000"/>
            </a:path>
            <a:tileRect l="-100000" t="-100000"/>
          </a:gradFill>
        </p:spPr>
        <p:txBody>
          <a:bodyPr spcFirstLastPara="1" wrap="square" lIns="91425" tIns="91425" rIns="91425" bIns="91425" anchor="t" anchorCtr="0">
            <a:noAutofit/>
          </a:bodyPr>
          <a:lstStyle/>
          <a:p>
            <a:pPr marL="228600" lvl="0" indent="-228600" algn="ctr" rtl="0">
              <a:lnSpc>
                <a:spcPct val="90000"/>
              </a:lnSpc>
              <a:spcBef>
                <a:spcPts val="600"/>
              </a:spcBef>
              <a:spcAft>
                <a:spcPts val="0"/>
              </a:spcAft>
              <a:buClr>
                <a:schemeClr val="dk1"/>
              </a:buClr>
              <a:buSzPts val="1100"/>
              <a:buFont typeface="Arial"/>
              <a:buNone/>
            </a:pPr>
            <a:r>
              <a:rPr lang="en" sz="2000" b="1">
                <a:solidFill>
                  <a:srgbClr val="263F8C"/>
                </a:solidFill>
              </a:rPr>
              <a:t>Ability to Review</a:t>
            </a:r>
            <a:endParaRPr>
              <a:solidFill>
                <a:srgbClr val="263F8C"/>
              </a:solidFill>
            </a:endParaRPr>
          </a:p>
          <a:p>
            <a:pPr marL="0" marR="0" lvl="0" indent="0" algn="l" rtl="0">
              <a:spcBef>
                <a:spcPts val="600"/>
              </a:spcBef>
              <a:spcAft>
                <a:spcPts val="0"/>
              </a:spcAft>
              <a:buNone/>
            </a:pPr>
            <a:r>
              <a:rPr lang="en" sz="1600" b="1">
                <a:solidFill>
                  <a:srgbClr val="9B2242"/>
                </a:solidFill>
              </a:rPr>
              <a:t>Learner Management:</a:t>
            </a:r>
            <a:r>
              <a:rPr lang="en" sz="1600">
                <a:solidFill>
                  <a:srgbClr val="9B2242"/>
                </a:solidFill>
              </a:rPr>
              <a:t> </a:t>
            </a:r>
            <a:endParaRPr sz="1600">
              <a:solidFill>
                <a:srgbClr val="9B2242"/>
              </a:solidFill>
            </a:endParaRPr>
          </a:p>
          <a:p>
            <a:pPr marL="342900" marR="0" lvl="0" indent="-209550" algn="l" rtl="0">
              <a:spcBef>
                <a:spcPts val="600"/>
              </a:spcBef>
              <a:spcAft>
                <a:spcPts val="0"/>
              </a:spcAft>
              <a:buSzPts val="1500"/>
              <a:buChar char="●"/>
            </a:pPr>
            <a:r>
              <a:rPr lang="en" sz="1500" b="1"/>
              <a:t>Data History</a:t>
            </a:r>
            <a:endParaRPr sz="1500" b="1"/>
          </a:p>
          <a:p>
            <a:pPr marL="571500" marR="0" lvl="1" indent="-209550" algn="l" rtl="0">
              <a:spcBef>
                <a:spcPts val="0"/>
              </a:spcBef>
              <a:spcAft>
                <a:spcPts val="0"/>
              </a:spcAft>
              <a:buSzPts val="1500"/>
              <a:buChar char="○"/>
            </a:pPr>
            <a:r>
              <a:rPr lang="en" sz="1300"/>
              <a:t>Provides </a:t>
            </a:r>
            <a:r>
              <a:rPr lang="en" sz="1300">
                <a:solidFill>
                  <a:schemeClr val="dk1"/>
                </a:solidFill>
              </a:rPr>
              <a:t>real-time  access to </a:t>
            </a:r>
            <a:r>
              <a:rPr lang="en" sz="1300" b="1">
                <a:solidFill>
                  <a:srgbClr val="263F8C"/>
                </a:solidFill>
              </a:rPr>
              <a:t>progress monitoring data</a:t>
            </a:r>
            <a:r>
              <a:rPr lang="en" sz="1300">
                <a:solidFill>
                  <a:schemeClr val="dk1"/>
                </a:solidFill>
              </a:rPr>
              <a:t> entered in ACHIEVE including </a:t>
            </a:r>
            <a:r>
              <a:rPr lang="en" sz="1300" b="1" i="1">
                <a:solidFill>
                  <a:srgbClr val="263F8C"/>
                </a:solidFill>
              </a:rPr>
              <a:t>Family Guided Routines Based Intervention Plans</a:t>
            </a:r>
            <a:endParaRPr sz="1300" b="1" i="1">
              <a:solidFill>
                <a:srgbClr val="263F8C"/>
              </a:solidFill>
            </a:endParaRPr>
          </a:p>
        </p:txBody>
      </p:sp>
      <p:sp>
        <p:nvSpPr>
          <p:cNvPr id="256" name="Google Shape;256;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Review Data History </a:t>
            </a:r>
            <a:r>
              <a:rPr lang="en">
                <a:solidFill>
                  <a:schemeClr val="lt1"/>
                </a:solidFill>
              </a:rPr>
              <a:t>5</a:t>
            </a:r>
            <a:endParaRPr>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8" name="Google Shape;268;p33" descr="Consents to Review and Sign section in ACHIEVE Family Portal"/>
          <p:cNvPicPr preferRelativeResize="0"/>
          <p:nvPr/>
        </p:nvPicPr>
        <p:blipFill>
          <a:blip r:embed="rId3">
            <a:alphaModFix/>
          </a:blip>
          <a:stretch>
            <a:fillRect/>
          </a:stretch>
        </p:blipFill>
        <p:spPr>
          <a:xfrm>
            <a:off x="2898475" y="1127625"/>
            <a:ext cx="5997325" cy="1758431"/>
          </a:xfrm>
          <a:prstGeom prst="rect">
            <a:avLst/>
          </a:prstGeom>
          <a:noFill/>
          <a:ln w="9525" cap="flat" cmpd="sng">
            <a:solidFill>
              <a:srgbClr val="263F8C"/>
            </a:solidFill>
            <a:prstDash val="solid"/>
            <a:round/>
            <a:headEnd type="none" w="sm" len="sm"/>
            <a:tailEnd type="none" w="sm" len="sm"/>
          </a:ln>
        </p:spPr>
      </p:pic>
      <p:pic>
        <p:nvPicPr>
          <p:cNvPr id="269" name="Google Shape;269;p33" descr="Family Consent section of ACHIEVE Family Portal"/>
          <p:cNvPicPr preferRelativeResize="0"/>
          <p:nvPr/>
        </p:nvPicPr>
        <p:blipFill>
          <a:blip r:embed="rId4">
            <a:alphaModFix/>
          </a:blip>
          <a:stretch>
            <a:fillRect/>
          </a:stretch>
        </p:blipFill>
        <p:spPr>
          <a:xfrm>
            <a:off x="2898475" y="2926378"/>
            <a:ext cx="5997325" cy="1899947"/>
          </a:xfrm>
          <a:prstGeom prst="rect">
            <a:avLst/>
          </a:prstGeom>
          <a:noFill/>
          <a:ln w="9525" cap="flat" cmpd="sng">
            <a:solidFill>
              <a:srgbClr val="263F8C"/>
            </a:solidFill>
            <a:prstDash val="solid"/>
            <a:round/>
            <a:headEnd type="none" w="sm" len="sm"/>
            <a:tailEnd type="none" w="sm" len="sm"/>
          </a:ln>
        </p:spPr>
      </p:pic>
      <p:sp>
        <p:nvSpPr>
          <p:cNvPr id="267" name="Google Shape;267;p33"/>
          <p:cNvSpPr txBox="1">
            <a:spLocks noGrp="1"/>
          </p:cNvSpPr>
          <p:nvPr>
            <p:ph type="body" idx="1"/>
          </p:nvPr>
        </p:nvSpPr>
        <p:spPr>
          <a:xfrm>
            <a:off x="311700" y="1127625"/>
            <a:ext cx="2275200" cy="3698700"/>
          </a:xfrm>
          <a:prstGeom prst="rect">
            <a:avLst/>
          </a:prstGeom>
          <a:gradFill>
            <a:gsLst>
              <a:gs pos="0">
                <a:srgbClr val="112563"/>
              </a:gs>
              <a:gs pos="87000">
                <a:srgbClr val="424C6B"/>
              </a:gs>
              <a:gs pos="100000">
                <a:srgbClr val="737373"/>
              </a:gs>
            </a:gsLst>
            <a:path path="circle">
              <a:fillToRect r="100000" b="100000"/>
            </a:path>
            <a:tileRect l="-100000" t="-100000"/>
          </a:gradFill>
        </p:spPr>
        <p:txBody>
          <a:bodyPr spcFirstLastPara="1" wrap="square" lIns="91425" tIns="91425" rIns="91425" bIns="91425" anchor="t" anchorCtr="0">
            <a:noAutofit/>
          </a:bodyPr>
          <a:lstStyle/>
          <a:p>
            <a:pPr marL="114300" marR="0" lvl="0" indent="-228600" algn="ctr" rtl="0">
              <a:lnSpc>
                <a:spcPct val="90000"/>
              </a:lnSpc>
              <a:spcBef>
                <a:spcPts val="600"/>
              </a:spcBef>
              <a:spcAft>
                <a:spcPts val="0"/>
              </a:spcAft>
              <a:buClr>
                <a:schemeClr val="dk1"/>
              </a:buClr>
              <a:buSzPts val="1100"/>
              <a:buFont typeface="Arial"/>
              <a:buNone/>
            </a:pPr>
            <a:r>
              <a:rPr lang="en" sz="2000" b="1">
                <a:solidFill>
                  <a:srgbClr val="A8BADB"/>
                </a:solidFill>
              </a:rPr>
              <a:t>Tasks to Complete</a:t>
            </a:r>
            <a:endParaRPr>
              <a:solidFill>
                <a:srgbClr val="A8BADB"/>
              </a:solidFill>
            </a:endParaRPr>
          </a:p>
          <a:p>
            <a:pPr marL="0" marR="0" lvl="0" indent="0" algn="l" rtl="0">
              <a:spcBef>
                <a:spcPts val="600"/>
              </a:spcBef>
              <a:spcAft>
                <a:spcPts val="0"/>
              </a:spcAft>
              <a:buNone/>
            </a:pPr>
            <a:r>
              <a:rPr lang="en" sz="1600" b="1">
                <a:solidFill>
                  <a:srgbClr val="F0B323"/>
                </a:solidFill>
              </a:rPr>
              <a:t>My Dashboard:</a:t>
            </a:r>
            <a:r>
              <a:rPr lang="en" sz="1600">
                <a:solidFill>
                  <a:srgbClr val="F0B323"/>
                </a:solidFill>
              </a:rPr>
              <a:t> </a:t>
            </a:r>
            <a:endParaRPr sz="1600">
              <a:solidFill>
                <a:srgbClr val="F0B323"/>
              </a:solidFill>
            </a:endParaRPr>
          </a:p>
          <a:p>
            <a:pPr marL="342900" marR="0" lvl="0" indent="-209550" algn="l" rtl="0">
              <a:spcBef>
                <a:spcPts val="600"/>
              </a:spcBef>
              <a:spcAft>
                <a:spcPts val="0"/>
              </a:spcAft>
              <a:buClr>
                <a:schemeClr val="lt1"/>
              </a:buClr>
              <a:buSzPts val="1500"/>
              <a:buChar char="●"/>
            </a:pPr>
            <a:r>
              <a:rPr lang="en" sz="1500" b="1">
                <a:solidFill>
                  <a:schemeClr val="lt1"/>
                </a:solidFill>
              </a:rPr>
              <a:t>Consents to Review and Sign</a:t>
            </a:r>
            <a:endParaRPr sz="1500" b="1">
              <a:solidFill>
                <a:schemeClr val="lt1"/>
              </a:solidFill>
            </a:endParaRPr>
          </a:p>
          <a:p>
            <a:pPr marL="571500" marR="0" lvl="1" indent="-196850" algn="l" rtl="0">
              <a:spcBef>
                <a:spcPts val="600"/>
              </a:spcBef>
              <a:spcAft>
                <a:spcPts val="0"/>
              </a:spcAft>
              <a:buClr>
                <a:schemeClr val="lt1"/>
              </a:buClr>
              <a:buSzPts val="1300"/>
              <a:buChar char="○"/>
            </a:pPr>
            <a:r>
              <a:rPr lang="en" sz="1300">
                <a:solidFill>
                  <a:schemeClr val="lt1"/>
                </a:solidFill>
              </a:rPr>
              <a:t>Download/Print PDF Consent Forms</a:t>
            </a:r>
            <a:endParaRPr sz="1300">
              <a:solidFill>
                <a:schemeClr val="lt1"/>
              </a:solidFill>
            </a:endParaRPr>
          </a:p>
          <a:p>
            <a:pPr marL="571500" marR="0" lvl="1" indent="-196850" algn="l" rtl="0">
              <a:spcBef>
                <a:spcPts val="600"/>
              </a:spcBef>
              <a:spcAft>
                <a:spcPts val="0"/>
              </a:spcAft>
              <a:buClr>
                <a:schemeClr val="lt1"/>
              </a:buClr>
              <a:buSzPts val="1300"/>
              <a:buChar char="○"/>
            </a:pPr>
            <a:r>
              <a:rPr lang="en" sz="1300">
                <a:solidFill>
                  <a:schemeClr val="lt1"/>
                </a:solidFill>
              </a:rPr>
              <a:t>Electronically Sign Consent Forms</a:t>
            </a:r>
            <a:endParaRPr sz="1300" b="1">
              <a:solidFill>
                <a:schemeClr val="lt1"/>
              </a:solidFill>
            </a:endParaRPr>
          </a:p>
        </p:txBody>
      </p:sp>
      <p:sp>
        <p:nvSpPr>
          <p:cNvPr id="266" name="Google Shape;266;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Consents to Review and Sign</a:t>
            </a:r>
            <a:r>
              <a:rPr lang="en">
                <a:solidFill>
                  <a:schemeClr val="lt1"/>
                </a:solidFill>
              </a:rPr>
              <a:t>6</a:t>
            </a:r>
            <a:endParaRPr>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6" name="Google Shape;276;p34" descr="Documentation section of ACHIEVE Family Portal"/>
          <p:cNvPicPr preferRelativeResize="0"/>
          <p:nvPr/>
        </p:nvPicPr>
        <p:blipFill>
          <a:blip r:embed="rId3">
            <a:alphaModFix/>
          </a:blip>
          <a:stretch>
            <a:fillRect/>
          </a:stretch>
        </p:blipFill>
        <p:spPr>
          <a:xfrm>
            <a:off x="2898050" y="1127625"/>
            <a:ext cx="5978698" cy="1832581"/>
          </a:xfrm>
          <a:prstGeom prst="rect">
            <a:avLst/>
          </a:prstGeom>
          <a:noFill/>
          <a:ln w="9525" cap="flat" cmpd="sng">
            <a:solidFill>
              <a:srgbClr val="263F8C"/>
            </a:solidFill>
            <a:prstDash val="solid"/>
            <a:round/>
            <a:headEnd type="none" w="sm" len="sm"/>
            <a:tailEnd type="none" w="sm" len="sm"/>
          </a:ln>
        </p:spPr>
      </p:pic>
      <p:pic>
        <p:nvPicPr>
          <p:cNvPr id="277" name="Google Shape;277;p34" descr="Prior Written Notice PDF document from ACHIEVE Family Portal"/>
          <p:cNvPicPr preferRelativeResize="0"/>
          <p:nvPr/>
        </p:nvPicPr>
        <p:blipFill rotWithShape="1">
          <a:blip r:embed="rId4">
            <a:alphaModFix/>
          </a:blip>
          <a:srcRect b="27724"/>
          <a:stretch/>
        </p:blipFill>
        <p:spPr>
          <a:xfrm>
            <a:off x="2898050" y="2901520"/>
            <a:ext cx="5978699" cy="1832585"/>
          </a:xfrm>
          <a:prstGeom prst="rect">
            <a:avLst/>
          </a:prstGeom>
          <a:noFill/>
          <a:ln w="9525" cap="flat" cmpd="sng">
            <a:solidFill>
              <a:srgbClr val="263F8B"/>
            </a:solidFill>
            <a:prstDash val="solid"/>
            <a:round/>
            <a:headEnd type="none" w="sm" len="sm"/>
            <a:tailEnd type="none" w="sm" len="sm"/>
          </a:ln>
        </p:spPr>
      </p:pic>
      <p:sp>
        <p:nvSpPr>
          <p:cNvPr id="275" name="Google Shape;275;p34"/>
          <p:cNvSpPr txBox="1">
            <a:spLocks noGrp="1"/>
          </p:cNvSpPr>
          <p:nvPr>
            <p:ph type="body" idx="1"/>
          </p:nvPr>
        </p:nvSpPr>
        <p:spPr>
          <a:xfrm>
            <a:off x="311700" y="1127625"/>
            <a:ext cx="2275200" cy="3698700"/>
          </a:xfrm>
          <a:prstGeom prst="rect">
            <a:avLst/>
          </a:prstGeom>
          <a:gradFill>
            <a:gsLst>
              <a:gs pos="0">
                <a:srgbClr val="112563"/>
              </a:gs>
              <a:gs pos="87000">
                <a:srgbClr val="424C6B"/>
              </a:gs>
              <a:gs pos="100000">
                <a:srgbClr val="737373"/>
              </a:gs>
            </a:gsLst>
            <a:path path="circle">
              <a:fillToRect r="100000" b="100000"/>
            </a:path>
            <a:tileRect l="-100000" t="-100000"/>
          </a:gradFill>
        </p:spPr>
        <p:txBody>
          <a:bodyPr spcFirstLastPara="1" wrap="square" lIns="91425" tIns="91425" rIns="91425" bIns="91425" anchor="t" anchorCtr="0">
            <a:noAutofit/>
          </a:bodyPr>
          <a:lstStyle/>
          <a:p>
            <a:pPr marL="114300" marR="0" lvl="0" indent="-228600" algn="ctr" rtl="0">
              <a:lnSpc>
                <a:spcPct val="90000"/>
              </a:lnSpc>
              <a:spcBef>
                <a:spcPts val="600"/>
              </a:spcBef>
              <a:spcAft>
                <a:spcPts val="0"/>
              </a:spcAft>
              <a:buClr>
                <a:schemeClr val="dk1"/>
              </a:buClr>
              <a:buSzPts val="1100"/>
              <a:buFont typeface="Arial"/>
              <a:buNone/>
            </a:pPr>
            <a:r>
              <a:rPr lang="en" sz="2000" b="1">
                <a:solidFill>
                  <a:srgbClr val="A8BADB"/>
                </a:solidFill>
              </a:rPr>
              <a:t>Tasks to Complete</a:t>
            </a:r>
            <a:endParaRPr>
              <a:solidFill>
                <a:srgbClr val="A8BADB"/>
              </a:solidFill>
            </a:endParaRPr>
          </a:p>
          <a:p>
            <a:pPr marL="0" marR="0" lvl="0" indent="0" algn="l" rtl="0">
              <a:spcBef>
                <a:spcPts val="600"/>
              </a:spcBef>
              <a:spcAft>
                <a:spcPts val="0"/>
              </a:spcAft>
              <a:buNone/>
            </a:pPr>
            <a:r>
              <a:rPr lang="en" sz="1600" b="1">
                <a:solidFill>
                  <a:srgbClr val="F0B323"/>
                </a:solidFill>
              </a:rPr>
              <a:t>Learner Management:</a:t>
            </a:r>
            <a:r>
              <a:rPr lang="en" sz="1600">
                <a:solidFill>
                  <a:srgbClr val="9B2242"/>
                </a:solidFill>
              </a:rPr>
              <a:t> </a:t>
            </a:r>
            <a:endParaRPr sz="1600">
              <a:solidFill>
                <a:srgbClr val="9B2242"/>
              </a:solidFill>
            </a:endParaRPr>
          </a:p>
          <a:p>
            <a:pPr marL="342900" marR="104775" lvl="0" indent="-209550" algn="l" rtl="0">
              <a:spcBef>
                <a:spcPts val="600"/>
              </a:spcBef>
              <a:spcAft>
                <a:spcPts val="0"/>
              </a:spcAft>
              <a:buClr>
                <a:schemeClr val="lt1"/>
              </a:buClr>
              <a:buSzPts val="1500"/>
              <a:buChar char="●"/>
            </a:pPr>
            <a:r>
              <a:rPr lang="en" sz="1500" b="1">
                <a:solidFill>
                  <a:schemeClr val="lt1"/>
                </a:solidFill>
              </a:rPr>
              <a:t>Documentation </a:t>
            </a:r>
            <a:endParaRPr sz="1600" b="1">
              <a:solidFill>
                <a:schemeClr val="lt1"/>
              </a:solidFill>
            </a:endParaRPr>
          </a:p>
          <a:p>
            <a:pPr marL="571500" lvl="1" indent="-196850" algn="l" rtl="0">
              <a:spcBef>
                <a:spcPts val="600"/>
              </a:spcBef>
              <a:spcAft>
                <a:spcPts val="0"/>
              </a:spcAft>
              <a:buClr>
                <a:schemeClr val="lt1"/>
              </a:buClr>
              <a:buSzPts val="1300"/>
              <a:buFont typeface="Arial"/>
              <a:buChar char="○"/>
            </a:pPr>
            <a:r>
              <a:rPr lang="en" sz="1300">
                <a:solidFill>
                  <a:schemeClr val="lt1"/>
                </a:solidFill>
              </a:rPr>
              <a:t>Download/Print PDF Consents and IFSP Documents</a:t>
            </a:r>
            <a:endParaRPr sz="1300" b="1">
              <a:solidFill>
                <a:schemeClr val="lt1"/>
              </a:solidFill>
            </a:endParaRPr>
          </a:p>
        </p:txBody>
      </p:sp>
      <p:sp>
        <p:nvSpPr>
          <p:cNvPr id="274" name="Google Shape;274;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Documentation Tasks</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119" name="Google Shape;119;p17">
            <a:extLst>
              <a:ext uri="{C183D7F6-B498-43B3-948B-1728B52AA6E4}">
                <adec:decorative xmlns:adec="http://schemas.microsoft.com/office/drawing/2017/decorative" val="1"/>
              </a:ext>
            </a:extLst>
          </p:cNvPr>
          <p:cNvGrpSpPr/>
          <p:nvPr/>
        </p:nvGrpSpPr>
        <p:grpSpPr>
          <a:xfrm>
            <a:off x="6389523" y="1040183"/>
            <a:ext cx="2211273" cy="2211266"/>
            <a:chOff x="6077707" y="1644751"/>
            <a:chExt cx="1854006" cy="1854000"/>
          </a:xfrm>
        </p:grpSpPr>
        <p:sp>
          <p:nvSpPr>
            <p:cNvPr id="120" name="Google Shape;120;p17"/>
            <p:cNvSpPr/>
            <p:nvPr/>
          </p:nvSpPr>
          <p:spPr>
            <a:xfrm>
              <a:off x="6077707" y="1644751"/>
              <a:ext cx="1854000" cy="1854000"/>
            </a:xfrm>
            <a:prstGeom prst="ellipse">
              <a:avLst/>
            </a:prstGeom>
            <a:solidFill>
              <a:srgbClr val="263F8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7"/>
            <p:cNvSpPr txBox="1"/>
            <p:nvPr/>
          </p:nvSpPr>
          <p:spPr>
            <a:xfrm>
              <a:off x="6077712" y="2311050"/>
              <a:ext cx="18540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b="1">
                  <a:solidFill>
                    <a:srgbClr val="FFFFFF"/>
                  </a:solidFill>
                  <a:latin typeface="Proxima Nova"/>
                  <a:ea typeface="Proxima Nova"/>
                  <a:cs typeface="Proxima Nova"/>
                  <a:sym typeface="Proxima Nova"/>
                </a:rPr>
                <a:t>Shannon </a:t>
              </a:r>
              <a:endParaRPr sz="2000" b="1">
                <a:solidFill>
                  <a:srgbClr val="FFFFFF"/>
                </a:solidFill>
                <a:latin typeface="Proxima Nova"/>
                <a:ea typeface="Proxima Nova"/>
                <a:cs typeface="Proxima Nova"/>
                <a:sym typeface="Proxima Nova"/>
              </a:endParaRPr>
            </a:p>
            <a:p>
              <a:pPr marL="0" lvl="0" indent="0" algn="ctr" rtl="0">
                <a:lnSpc>
                  <a:spcPct val="115000"/>
                </a:lnSpc>
                <a:spcBef>
                  <a:spcPts val="0"/>
                </a:spcBef>
                <a:spcAft>
                  <a:spcPts val="0"/>
                </a:spcAft>
                <a:buNone/>
              </a:pPr>
              <a:r>
                <a:rPr lang="en" sz="2000" b="1">
                  <a:solidFill>
                    <a:srgbClr val="FFFFFF"/>
                  </a:solidFill>
                  <a:latin typeface="Proxima Nova"/>
                  <a:ea typeface="Proxima Nova"/>
                  <a:cs typeface="Proxima Nova"/>
                  <a:sym typeface="Proxima Nova"/>
                </a:rPr>
                <a:t>Grundmeier</a:t>
              </a:r>
              <a:endParaRPr sz="2000" b="1">
                <a:solidFill>
                  <a:srgbClr val="FFFFFF"/>
                </a:solidFill>
                <a:latin typeface="Proxima Nova"/>
                <a:ea typeface="Proxima Nova"/>
                <a:cs typeface="Proxima Nova"/>
                <a:sym typeface="Proxima Nova"/>
              </a:endParaRPr>
            </a:p>
          </p:txBody>
        </p:sp>
      </p:grpSp>
      <p:grpSp>
        <p:nvGrpSpPr>
          <p:cNvPr id="122" name="Google Shape;122;p17">
            <a:extLst>
              <a:ext uri="{C183D7F6-B498-43B3-948B-1728B52AA6E4}">
                <adec:decorative xmlns:adec="http://schemas.microsoft.com/office/drawing/2017/decorative" val="1"/>
              </a:ext>
            </a:extLst>
          </p:cNvPr>
          <p:cNvGrpSpPr/>
          <p:nvPr/>
        </p:nvGrpSpPr>
        <p:grpSpPr>
          <a:xfrm>
            <a:off x="4494766" y="1040183"/>
            <a:ext cx="2211276" cy="2211266"/>
            <a:chOff x="4455905" y="1644751"/>
            <a:chExt cx="1854008" cy="1854000"/>
          </a:xfrm>
        </p:grpSpPr>
        <p:sp>
          <p:nvSpPr>
            <p:cNvPr id="123" name="Google Shape;123;p17"/>
            <p:cNvSpPr/>
            <p:nvPr/>
          </p:nvSpPr>
          <p:spPr>
            <a:xfrm>
              <a:off x="4455905" y="1644751"/>
              <a:ext cx="1854000" cy="1854000"/>
            </a:xfrm>
            <a:prstGeom prst="ellipse">
              <a:avLst/>
            </a:prstGeom>
            <a:solidFill>
              <a:srgbClr val="9B224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124" name="Google Shape;124;p17"/>
            <p:cNvSpPr txBox="1"/>
            <p:nvPr/>
          </p:nvSpPr>
          <p:spPr>
            <a:xfrm>
              <a:off x="4455913" y="2311050"/>
              <a:ext cx="18540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b="1">
                  <a:solidFill>
                    <a:srgbClr val="FFFFFF"/>
                  </a:solidFill>
                  <a:latin typeface="Proxima Nova"/>
                  <a:ea typeface="Proxima Nova"/>
                  <a:cs typeface="Proxima Nova"/>
                  <a:sym typeface="Proxima Nova"/>
                </a:rPr>
                <a:t>Nancy </a:t>
              </a:r>
              <a:endParaRPr sz="2000" b="1">
                <a:solidFill>
                  <a:srgbClr val="FFFFFF"/>
                </a:solidFill>
                <a:latin typeface="Proxima Nova"/>
                <a:ea typeface="Proxima Nova"/>
                <a:cs typeface="Proxima Nova"/>
                <a:sym typeface="Proxima Nova"/>
              </a:endParaRPr>
            </a:p>
            <a:p>
              <a:pPr marL="0" lvl="0" indent="0" algn="ctr" rtl="0">
                <a:lnSpc>
                  <a:spcPct val="115000"/>
                </a:lnSpc>
                <a:spcBef>
                  <a:spcPts val="0"/>
                </a:spcBef>
                <a:spcAft>
                  <a:spcPts val="0"/>
                </a:spcAft>
                <a:buNone/>
              </a:pPr>
              <a:r>
                <a:rPr lang="en" sz="2000" b="1">
                  <a:solidFill>
                    <a:srgbClr val="FFFFFF"/>
                  </a:solidFill>
                  <a:latin typeface="Proxima Nova"/>
                  <a:ea typeface="Proxima Nova"/>
                  <a:cs typeface="Proxima Nova"/>
                  <a:sym typeface="Proxima Nova"/>
                </a:rPr>
                <a:t>Hunt</a:t>
              </a:r>
              <a:endParaRPr sz="2000" b="1">
                <a:solidFill>
                  <a:srgbClr val="FFFFFF"/>
                </a:solidFill>
                <a:latin typeface="Proxima Nova"/>
                <a:ea typeface="Proxima Nova"/>
                <a:cs typeface="Proxima Nova"/>
                <a:sym typeface="Proxima Nova"/>
              </a:endParaRPr>
            </a:p>
          </p:txBody>
        </p:sp>
      </p:grpSp>
      <p:grpSp>
        <p:nvGrpSpPr>
          <p:cNvPr id="125" name="Google Shape;125;p17">
            <a:extLst>
              <a:ext uri="{C183D7F6-B498-43B3-948B-1728B52AA6E4}">
                <adec:decorative xmlns:adec="http://schemas.microsoft.com/office/drawing/2017/decorative" val="1"/>
              </a:ext>
            </a:extLst>
          </p:cNvPr>
          <p:cNvGrpSpPr/>
          <p:nvPr/>
        </p:nvGrpSpPr>
        <p:grpSpPr>
          <a:xfrm>
            <a:off x="2560443" y="1040196"/>
            <a:ext cx="2211278" cy="2211266"/>
            <a:chOff x="2834102" y="1644762"/>
            <a:chExt cx="1854010" cy="1854000"/>
          </a:xfrm>
        </p:grpSpPr>
        <p:sp>
          <p:nvSpPr>
            <p:cNvPr id="126" name="Google Shape;126;p17"/>
            <p:cNvSpPr/>
            <p:nvPr/>
          </p:nvSpPr>
          <p:spPr>
            <a:xfrm>
              <a:off x="2834102" y="1644762"/>
              <a:ext cx="1854000" cy="1854000"/>
            </a:xfrm>
            <a:prstGeom prst="ellipse">
              <a:avLst/>
            </a:prstGeom>
            <a:solidFill>
              <a:srgbClr val="A8BADB"/>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txBox="1"/>
            <p:nvPr/>
          </p:nvSpPr>
          <p:spPr>
            <a:xfrm>
              <a:off x="2834112" y="2311050"/>
              <a:ext cx="18540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b="1">
                  <a:solidFill>
                    <a:srgbClr val="FFFFFF"/>
                  </a:solidFill>
                  <a:latin typeface="Proxima Nova"/>
                  <a:ea typeface="Proxima Nova"/>
                  <a:cs typeface="Proxima Nova"/>
                  <a:sym typeface="Proxima Nova"/>
                </a:rPr>
                <a:t>Lisa </a:t>
              </a:r>
              <a:endParaRPr sz="2000" b="1">
                <a:solidFill>
                  <a:srgbClr val="FFFFFF"/>
                </a:solidFill>
                <a:latin typeface="Proxima Nova"/>
                <a:ea typeface="Proxima Nova"/>
                <a:cs typeface="Proxima Nova"/>
                <a:sym typeface="Proxima Nova"/>
              </a:endParaRPr>
            </a:p>
            <a:p>
              <a:pPr marL="0" lvl="0" indent="0" algn="ctr" rtl="0">
                <a:lnSpc>
                  <a:spcPct val="115000"/>
                </a:lnSpc>
                <a:spcBef>
                  <a:spcPts val="0"/>
                </a:spcBef>
                <a:spcAft>
                  <a:spcPts val="0"/>
                </a:spcAft>
                <a:buNone/>
              </a:pPr>
              <a:r>
                <a:rPr lang="en" sz="2000" b="1">
                  <a:solidFill>
                    <a:srgbClr val="FFFFFF"/>
                  </a:solidFill>
                  <a:latin typeface="Proxima Nova"/>
                  <a:ea typeface="Proxima Nova"/>
                  <a:cs typeface="Proxima Nova"/>
                  <a:sym typeface="Proxima Nova"/>
                </a:rPr>
                <a:t>Lohman</a:t>
              </a:r>
              <a:endParaRPr sz="2000" b="1">
                <a:solidFill>
                  <a:srgbClr val="FFFFFF"/>
                </a:solidFill>
                <a:latin typeface="Proxima Nova"/>
                <a:ea typeface="Proxima Nova"/>
                <a:cs typeface="Proxima Nova"/>
                <a:sym typeface="Proxima Nova"/>
              </a:endParaRPr>
            </a:p>
          </p:txBody>
        </p:sp>
      </p:grpSp>
      <p:grpSp>
        <p:nvGrpSpPr>
          <p:cNvPr id="128" name="Google Shape;128;p17">
            <a:extLst>
              <a:ext uri="{C183D7F6-B498-43B3-948B-1728B52AA6E4}">
                <adec:decorative xmlns:adec="http://schemas.microsoft.com/office/drawing/2017/decorative" val="1"/>
              </a:ext>
            </a:extLst>
          </p:cNvPr>
          <p:cNvGrpSpPr/>
          <p:nvPr/>
        </p:nvGrpSpPr>
        <p:grpSpPr>
          <a:xfrm>
            <a:off x="626105" y="1040196"/>
            <a:ext cx="2211280" cy="2211266"/>
            <a:chOff x="1212288" y="1644762"/>
            <a:chExt cx="1854012" cy="1854000"/>
          </a:xfrm>
        </p:grpSpPr>
        <p:sp>
          <p:nvSpPr>
            <p:cNvPr id="129" name="Google Shape;129;p17"/>
            <p:cNvSpPr/>
            <p:nvPr/>
          </p:nvSpPr>
          <p:spPr>
            <a:xfrm>
              <a:off x="1212300" y="1644762"/>
              <a:ext cx="1854000" cy="1854000"/>
            </a:xfrm>
            <a:prstGeom prst="ellipse">
              <a:avLst/>
            </a:prstGeom>
            <a:solidFill>
              <a:srgbClr val="F0B32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txBox="1"/>
            <p:nvPr/>
          </p:nvSpPr>
          <p:spPr>
            <a:xfrm>
              <a:off x="1212288" y="2311050"/>
              <a:ext cx="18540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b="1">
                  <a:solidFill>
                    <a:srgbClr val="FFFFFF"/>
                  </a:solidFill>
                  <a:latin typeface="Proxima Nova"/>
                  <a:ea typeface="Proxima Nova"/>
                  <a:cs typeface="Proxima Nova"/>
                  <a:sym typeface="Proxima Nova"/>
                </a:rPr>
                <a:t>Dee </a:t>
              </a:r>
              <a:endParaRPr sz="2000" b="1">
                <a:solidFill>
                  <a:srgbClr val="FFFFFF"/>
                </a:solidFill>
                <a:latin typeface="Proxima Nova"/>
                <a:ea typeface="Proxima Nova"/>
                <a:cs typeface="Proxima Nova"/>
                <a:sym typeface="Proxima Nova"/>
              </a:endParaRPr>
            </a:p>
            <a:p>
              <a:pPr marL="0" lvl="0" indent="0" algn="ctr" rtl="0">
                <a:lnSpc>
                  <a:spcPct val="115000"/>
                </a:lnSpc>
                <a:spcBef>
                  <a:spcPts val="0"/>
                </a:spcBef>
                <a:spcAft>
                  <a:spcPts val="0"/>
                </a:spcAft>
                <a:buNone/>
              </a:pPr>
              <a:r>
                <a:rPr lang="en" sz="2000" b="1">
                  <a:solidFill>
                    <a:srgbClr val="FFFFFF"/>
                  </a:solidFill>
                  <a:latin typeface="Proxima Nova"/>
                  <a:ea typeface="Proxima Nova"/>
                  <a:cs typeface="Proxima Nova"/>
                  <a:sym typeface="Proxima Nova"/>
                </a:rPr>
                <a:t>Waddell </a:t>
              </a:r>
              <a:endParaRPr sz="2000" b="1">
                <a:solidFill>
                  <a:srgbClr val="FFFFFF"/>
                </a:solidFill>
                <a:latin typeface="Proxima Nova"/>
                <a:ea typeface="Proxima Nova"/>
                <a:cs typeface="Proxima Nova"/>
                <a:sym typeface="Proxima Nova"/>
              </a:endParaRPr>
            </a:p>
          </p:txBody>
        </p:sp>
      </p:grpSp>
      <p:sp>
        <p:nvSpPr>
          <p:cNvPr id="131" name="Google Shape;131;p17"/>
          <p:cNvSpPr txBox="1">
            <a:spLocks noGrp="1"/>
          </p:cNvSpPr>
          <p:nvPr>
            <p:ph type="title" idx="4294967295"/>
          </p:nvPr>
        </p:nvSpPr>
        <p:spPr>
          <a:xfrm>
            <a:off x="311700" y="43566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263F8C"/>
                </a:solidFill>
              </a:rPr>
              <a:t>ACHIEVE Family Portal Team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4" name="Google Shape;284;p35"/>
          <p:cNvSpPr txBox="1"/>
          <p:nvPr/>
        </p:nvSpPr>
        <p:spPr>
          <a:xfrm>
            <a:off x="2921100" y="2691525"/>
            <a:ext cx="5987400" cy="2015400"/>
          </a:xfrm>
          <a:prstGeom prst="rect">
            <a:avLst/>
          </a:prstGeom>
          <a:solidFill>
            <a:srgbClr val="A8BADB"/>
          </a:solidFill>
          <a:ln w="9525" cap="flat" cmpd="sng">
            <a:solidFill>
              <a:srgbClr val="263F8C"/>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rgbClr val="263F8C"/>
                </a:solidFill>
                <a:latin typeface="Proxima Nova"/>
                <a:ea typeface="Proxima Nova"/>
                <a:cs typeface="Proxima Nova"/>
                <a:sym typeface="Proxima Nova"/>
              </a:rPr>
              <a:t>When an IFSP is finalized, a PDF copy is automatically shared with family within the ACHIEVE Family Portal and can be accessed from the </a:t>
            </a:r>
            <a:r>
              <a:rPr lang="en" b="1">
                <a:solidFill>
                  <a:srgbClr val="263F8C"/>
                </a:solidFill>
                <a:latin typeface="Proxima Nova"/>
                <a:ea typeface="Proxima Nova"/>
                <a:cs typeface="Proxima Nova"/>
                <a:sym typeface="Proxima Nova"/>
              </a:rPr>
              <a:t>IFSP </a:t>
            </a:r>
            <a:r>
              <a:rPr lang="en">
                <a:solidFill>
                  <a:srgbClr val="263F8C"/>
                </a:solidFill>
                <a:latin typeface="Proxima Nova"/>
                <a:ea typeface="Proxima Nova"/>
                <a:cs typeface="Proxima Nova"/>
                <a:sym typeface="Proxima Nova"/>
              </a:rPr>
              <a:t>navigational stepper.</a:t>
            </a:r>
            <a:endParaRPr>
              <a:solidFill>
                <a:srgbClr val="263F8C"/>
              </a:solidFill>
              <a:latin typeface="Proxima Nova"/>
              <a:ea typeface="Proxima Nova"/>
              <a:cs typeface="Proxima Nova"/>
              <a:sym typeface="Proxima Nova"/>
            </a:endParaRPr>
          </a:p>
          <a:p>
            <a:pPr marL="0" lvl="0" indent="0" algn="l" rtl="0">
              <a:lnSpc>
                <a:spcPct val="115000"/>
              </a:lnSpc>
              <a:spcBef>
                <a:spcPts val="1000"/>
              </a:spcBef>
              <a:spcAft>
                <a:spcPts val="0"/>
              </a:spcAft>
              <a:buNone/>
            </a:pPr>
            <a:r>
              <a:rPr lang="en">
                <a:solidFill>
                  <a:srgbClr val="263F8C"/>
                </a:solidFill>
                <a:latin typeface="Proxima Nova"/>
                <a:ea typeface="Proxima Nova"/>
                <a:cs typeface="Proxima Nova"/>
                <a:sym typeface="Proxima Nova"/>
              </a:rPr>
              <a:t>A link to the finalized IFSP document can also be found in the following places:</a:t>
            </a:r>
            <a:endParaRPr>
              <a:solidFill>
                <a:srgbClr val="263F8C"/>
              </a:solidFill>
              <a:latin typeface="Proxima Nova"/>
              <a:ea typeface="Proxima Nova"/>
              <a:cs typeface="Proxima Nova"/>
              <a:sym typeface="Proxima Nova"/>
            </a:endParaRPr>
          </a:p>
          <a:p>
            <a:pPr marL="342900" lvl="0" indent="-203200" algn="l" rtl="0">
              <a:lnSpc>
                <a:spcPct val="115000"/>
              </a:lnSpc>
              <a:spcBef>
                <a:spcPts val="0"/>
              </a:spcBef>
              <a:spcAft>
                <a:spcPts val="0"/>
              </a:spcAft>
              <a:buClr>
                <a:srgbClr val="263F8C"/>
              </a:buClr>
              <a:buSzPts val="1400"/>
              <a:buFont typeface="Proxima Nova"/>
              <a:buChar char="●"/>
            </a:pPr>
            <a:r>
              <a:rPr lang="en" b="1">
                <a:solidFill>
                  <a:srgbClr val="263F8C"/>
                </a:solidFill>
                <a:latin typeface="Proxima Nova"/>
                <a:ea typeface="Proxima Nova"/>
                <a:cs typeface="Proxima Nova"/>
                <a:sym typeface="Proxima Nova"/>
              </a:rPr>
              <a:t>Recent Documents </a:t>
            </a:r>
            <a:r>
              <a:rPr lang="en">
                <a:solidFill>
                  <a:srgbClr val="263F8C"/>
                </a:solidFill>
                <a:latin typeface="Proxima Nova"/>
                <a:ea typeface="Proxima Nova"/>
                <a:cs typeface="Proxima Nova"/>
                <a:sym typeface="Proxima Nova"/>
              </a:rPr>
              <a:t>(if the alert has not yet been cleared)</a:t>
            </a:r>
            <a:endParaRPr>
              <a:solidFill>
                <a:srgbClr val="263F8C"/>
              </a:solidFill>
              <a:latin typeface="Proxima Nova"/>
              <a:ea typeface="Proxima Nova"/>
              <a:cs typeface="Proxima Nova"/>
              <a:sym typeface="Proxima Nova"/>
            </a:endParaRPr>
          </a:p>
          <a:p>
            <a:pPr marL="342900" lvl="0" indent="-203200" algn="l" rtl="0">
              <a:lnSpc>
                <a:spcPct val="115000"/>
              </a:lnSpc>
              <a:spcBef>
                <a:spcPts val="0"/>
              </a:spcBef>
              <a:spcAft>
                <a:spcPts val="0"/>
              </a:spcAft>
              <a:buClr>
                <a:srgbClr val="263F8C"/>
              </a:buClr>
              <a:buSzPts val="1400"/>
              <a:buFont typeface="Proxima Nova"/>
              <a:buChar char="●"/>
            </a:pPr>
            <a:r>
              <a:rPr lang="en" b="1">
                <a:solidFill>
                  <a:srgbClr val="263F8C"/>
                </a:solidFill>
                <a:latin typeface="Proxima Nova"/>
                <a:ea typeface="Proxima Nova"/>
                <a:cs typeface="Proxima Nova"/>
                <a:sym typeface="Proxima Nova"/>
              </a:rPr>
              <a:t>Documentation </a:t>
            </a:r>
            <a:r>
              <a:rPr lang="en">
                <a:solidFill>
                  <a:srgbClr val="263F8C"/>
                </a:solidFill>
                <a:latin typeface="Proxima Nova"/>
                <a:ea typeface="Proxima Nova"/>
                <a:cs typeface="Proxima Nova"/>
                <a:sym typeface="Proxima Nova"/>
              </a:rPr>
              <a:t>navigational stepper under</a:t>
            </a:r>
            <a:r>
              <a:rPr lang="en" b="1">
                <a:solidFill>
                  <a:srgbClr val="263F8C"/>
                </a:solidFill>
                <a:latin typeface="Proxima Nova"/>
                <a:ea typeface="Proxima Nova"/>
                <a:cs typeface="Proxima Nova"/>
                <a:sym typeface="Proxima Nova"/>
              </a:rPr>
              <a:t> Documents</a:t>
            </a:r>
            <a:endParaRPr b="1">
              <a:solidFill>
                <a:srgbClr val="263F8C"/>
              </a:solidFill>
              <a:latin typeface="Proxima Nova"/>
              <a:ea typeface="Proxima Nova"/>
              <a:cs typeface="Proxima Nova"/>
              <a:sym typeface="Proxima Nova"/>
            </a:endParaRPr>
          </a:p>
        </p:txBody>
      </p:sp>
      <p:pic>
        <p:nvPicPr>
          <p:cNvPr id="285" name="Google Shape;285;p35" descr="IFSP Management section of ACHIEVE Family Portal"/>
          <p:cNvPicPr preferRelativeResize="0"/>
          <p:nvPr/>
        </p:nvPicPr>
        <p:blipFill>
          <a:blip r:embed="rId3">
            <a:alphaModFix/>
          </a:blip>
          <a:stretch>
            <a:fillRect/>
          </a:stretch>
        </p:blipFill>
        <p:spPr>
          <a:xfrm>
            <a:off x="2921100" y="1127625"/>
            <a:ext cx="5987401" cy="1310370"/>
          </a:xfrm>
          <a:prstGeom prst="rect">
            <a:avLst/>
          </a:prstGeom>
          <a:noFill/>
          <a:ln w="9525" cap="flat" cmpd="sng">
            <a:solidFill>
              <a:srgbClr val="263F8C"/>
            </a:solidFill>
            <a:prstDash val="solid"/>
            <a:round/>
            <a:headEnd type="none" w="sm" len="sm"/>
            <a:tailEnd type="none" w="sm" len="sm"/>
          </a:ln>
        </p:spPr>
      </p:pic>
      <p:sp>
        <p:nvSpPr>
          <p:cNvPr id="283" name="Google Shape;283;p35"/>
          <p:cNvSpPr txBox="1">
            <a:spLocks noGrp="1"/>
          </p:cNvSpPr>
          <p:nvPr>
            <p:ph type="body" idx="1"/>
          </p:nvPr>
        </p:nvSpPr>
        <p:spPr>
          <a:xfrm>
            <a:off x="311700" y="1127625"/>
            <a:ext cx="2275200" cy="3698700"/>
          </a:xfrm>
          <a:prstGeom prst="rect">
            <a:avLst/>
          </a:prstGeom>
          <a:gradFill>
            <a:gsLst>
              <a:gs pos="0">
                <a:srgbClr val="112563"/>
              </a:gs>
              <a:gs pos="87000">
                <a:srgbClr val="424C6B"/>
              </a:gs>
              <a:gs pos="100000">
                <a:srgbClr val="737373"/>
              </a:gs>
            </a:gsLst>
            <a:path path="circle">
              <a:fillToRect r="100000" b="100000"/>
            </a:path>
            <a:tileRect l="-100000" t="-100000"/>
          </a:gradFill>
        </p:spPr>
        <p:txBody>
          <a:bodyPr spcFirstLastPara="1" wrap="square" lIns="91425" tIns="91425" rIns="91425" bIns="91425" anchor="t" anchorCtr="0">
            <a:noAutofit/>
          </a:bodyPr>
          <a:lstStyle/>
          <a:p>
            <a:pPr marL="114300" marR="0" lvl="0" indent="-228600" algn="ctr" rtl="0">
              <a:lnSpc>
                <a:spcPct val="90000"/>
              </a:lnSpc>
              <a:spcBef>
                <a:spcPts val="600"/>
              </a:spcBef>
              <a:spcAft>
                <a:spcPts val="0"/>
              </a:spcAft>
              <a:buClr>
                <a:schemeClr val="dk1"/>
              </a:buClr>
              <a:buSzPts val="1100"/>
              <a:buFont typeface="Arial"/>
              <a:buNone/>
            </a:pPr>
            <a:r>
              <a:rPr lang="en" sz="2000" b="1">
                <a:solidFill>
                  <a:srgbClr val="A8BADB"/>
                </a:solidFill>
              </a:rPr>
              <a:t>Tasks to Complete</a:t>
            </a:r>
            <a:endParaRPr>
              <a:solidFill>
                <a:srgbClr val="A8BADB"/>
              </a:solidFill>
            </a:endParaRPr>
          </a:p>
          <a:p>
            <a:pPr marL="0" lvl="0" indent="0" algn="l" rtl="0">
              <a:spcBef>
                <a:spcPts val="600"/>
              </a:spcBef>
              <a:spcAft>
                <a:spcPts val="0"/>
              </a:spcAft>
              <a:buNone/>
            </a:pPr>
            <a:r>
              <a:rPr lang="en" sz="1600" b="1">
                <a:solidFill>
                  <a:srgbClr val="F0B323"/>
                </a:solidFill>
              </a:rPr>
              <a:t>Learner Management:</a:t>
            </a:r>
            <a:endParaRPr sz="1600" b="1">
              <a:solidFill>
                <a:srgbClr val="F0B323"/>
              </a:solidFill>
            </a:endParaRPr>
          </a:p>
          <a:p>
            <a:pPr marL="342900" marR="0" lvl="0" indent="-247650" algn="l" rtl="0">
              <a:spcBef>
                <a:spcPts val="600"/>
              </a:spcBef>
              <a:spcAft>
                <a:spcPts val="0"/>
              </a:spcAft>
              <a:buClr>
                <a:schemeClr val="lt1"/>
              </a:buClr>
              <a:buSzPts val="1200"/>
              <a:buChar char="●"/>
            </a:pPr>
            <a:r>
              <a:rPr lang="en" sz="1600" b="1">
                <a:solidFill>
                  <a:schemeClr val="lt1"/>
                </a:solidFill>
              </a:rPr>
              <a:t>IFSP</a:t>
            </a:r>
            <a:endParaRPr sz="1600" b="1">
              <a:solidFill>
                <a:schemeClr val="lt1"/>
              </a:solidFill>
            </a:endParaRPr>
          </a:p>
          <a:p>
            <a:pPr marL="571500" marR="92195" lvl="1" indent="-196850" algn="l" rtl="0">
              <a:spcBef>
                <a:spcPts val="600"/>
              </a:spcBef>
              <a:spcAft>
                <a:spcPts val="0"/>
              </a:spcAft>
              <a:buClr>
                <a:schemeClr val="lt1"/>
              </a:buClr>
              <a:buSzPts val="1300"/>
              <a:buChar char="○"/>
            </a:pPr>
            <a:r>
              <a:rPr lang="en" sz="1300">
                <a:solidFill>
                  <a:schemeClr val="lt1"/>
                </a:solidFill>
              </a:rPr>
              <a:t>Immediate access to view and print  </a:t>
            </a:r>
            <a:r>
              <a:rPr lang="en" sz="1300" b="1">
                <a:solidFill>
                  <a:schemeClr val="lt1"/>
                </a:solidFill>
              </a:rPr>
              <a:t>finalized IFSPs</a:t>
            </a:r>
            <a:r>
              <a:rPr lang="en" sz="1300" i="1">
                <a:solidFill>
                  <a:schemeClr val="lt1"/>
                </a:solidFill>
              </a:rPr>
              <a:t> </a:t>
            </a:r>
            <a:r>
              <a:rPr lang="en" sz="1300">
                <a:solidFill>
                  <a:schemeClr val="lt1"/>
                </a:solidFill>
              </a:rPr>
              <a:t>via</a:t>
            </a:r>
            <a:r>
              <a:rPr lang="en" sz="1300">
                <a:solidFill>
                  <a:srgbClr val="9B2242"/>
                </a:solidFill>
              </a:rPr>
              <a:t> </a:t>
            </a:r>
            <a:r>
              <a:rPr lang="en" sz="1300" b="1" i="1">
                <a:solidFill>
                  <a:srgbClr val="F0B323"/>
                </a:solidFill>
              </a:rPr>
              <a:t>IFSP Document</a:t>
            </a:r>
            <a:r>
              <a:rPr lang="en" sz="1300" b="1" i="1">
                <a:solidFill>
                  <a:srgbClr val="263F8C"/>
                </a:solidFill>
              </a:rPr>
              <a:t> </a:t>
            </a:r>
            <a:r>
              <a:rPr lang="en" sz="1300">
                <a:solidFill>
                  <a:schemeClr val="lt1"/>
                </a:solidFill>
              </a:rPr>
              <a:t>button</a:t>
            </a:r>
            <a:endParaRPr sz="1300">
              <a:solidFill>
                <a:schemeClr val="lt1"/>
              </a:solidFill>
            </a:endParaRPr>
          </a:p>
        </p:txBody>
      </p:sp>
      <p:sp>
        <p:nvSpPr>
          <p:cNvPr id="282" name="Google Shape;282;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IFSP Tasks</a:t>
            </a:r>
            <a:endParaRPr>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1" name="Google Shape;291;p36"/>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21</a:t>
            </a:fld>
            <a:endParaRPr b="0">
              <a:solidFill>
                <a:srgbClr val="000000"/>
              </a:solidFill>
            </a:endParaRPr>
          </a:p>
        </p:txBody>
      </p:sp>
      <p:grpSp>
        <p:nvGrpSpPr>
          <p:cNvPr id="292" name="Google Shape;292;p36" descr="screenshot"/>
          <p:cNvGrpSpPr/>
          <p:nvPr/>
        </p:nvGrpSpPr>
        <p:grpSpPr>
          <a:xfrm>
            <a:off x="83725" y="1017725"/>
            <a:ext cx="6603098" cy="2182525"/>
            <a:chOff x="2229221" y="1200498"/>
            <a:chExt cx="6791914" cy="2312732"/>
          </a:xfrm>
        </p:grpSpPr>
        <p:pic>
          <p:nvPicPr>
            <p:cNvPr id="293" name="Google Shape;293;p36" descr="Recent Documents section of ACHIEVE Family Portal displaying Draft document"/>
            <p:cNvPicPr preferRelativeResize="0"/>
            <p:nvPr/>
          </p:nvPicPr>
          <p:blipFill rotWithShape="1">
            <a:blip r:embed="rId3">
              <a:alphaModFix/>
            </a:blip>
            <a:srcRect t="2353"/>
            <a:stretch/>
          </p:blipFill>
          <p:spPr>
            <a:xfrm>
              <a:off x="2229221" y="1200498"/>
              <a:ext cx="6791914" cy="2312732"/>
            </a:xfrm>
            <a:prstGeom prst="rect">
              <a:avLst/>
            </a:prstGeom>
            <a:noFill/>
            <a:ln w="9525" cap="flat" cmpd="sng">
              <a:solidFill>
                <a:srgbClr val="263F8C"/>
              </a:solidFill>
              <a:prstDash val="solid"/>
              <a:round/>
              <a:headEnd type="none" w="sm" len="sm"/>
              <a:tailEnd type="none" w="sm" len="sm"/>
            </a:ln>
          </p:spPr>
        </p:pic>
        <p:sp>
          <p:nvSpPr>
            <p:cNvPr id="294" name="Google Shape;294;p36"/>
            <p:cNvSpPr/>
            <p:nvPr/>
          </p:nvSpPr>
          <p:spPr>
            <a:xfrm>
              <a:off x="2576425" y="2691900"/>
              <a:ext cx="5045700" cy="393600"/>
            </a:xfrm>
            <a:prstGeom prst="rect">
              <a:avLst/>
            </a:prstGeom>
            <a:noFill/>
            <a:ln w="19050"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grpSp>
      <p:grpSp>
        <p:nvGrpSpPr>
          <p:cNvPr id="295" name="Google Shape;295;p36" descr="screenshot"/>
          <p:cNvGrpSpPr/>
          <p:nvPr/>
        </p:nvGrpSpPr>
        <p:grpSpPr>
          <a:xfrm>
            <a:off x="2419150" y="2933700"/>
            <a:ext cx="6601973" cy="2123125"/>
            <a:chOff x="2419150" y="2933700"/>
            <a:chExt cx="6601973" cy="2123125"/>
          </a:xfrm>
        </p:grpSpPr>
        <p:pic>
          <p:nvPicPr>
            <p:cNvPr id="296" name="Google Shape;296;p36" descr="Recent Documents section of ACHIEVE Family Portal displaying finalized document"/>
            <p:cNvPicPr preferRelativeResize="0"/>
            <p:nvPr/>
          </p:nvPicPr>
          <p:blipFill rotWithShape="1">
            <a:blip r:embed="rId4">
              <a:alphaModFix/>
            </a:blip>
            <a:srcRect t="3577"/>
            <a:stretch/>
          </p:blipFill>
          <p:spPr>
            <a:xfrm>
              <a:off x="2419150" y="2933700"/>
              <a:ext cx="6601973" cy="2123125"/>
            </a:xfrm>
            <a:prstGeom prst="rect">
              <a:avLst/>
            </a:prstGeom>
            <a:noFill/>
            <a:ln w="9525" cap="flat" cmpd="sng">
              <a:solidFill>
                <a:srgbClr val="263F8C"/>
              </a:solidFill>
              <a:prstDash val="solid"/>
              <a:round/>
              <a:headEnd type="none" w="sm" len="sm"/>
              <a:tailEnd type="none" w="sm" len="sm"/>
            </a:ln>
          </p:spPr>
        </p:pic>
        <p:sp>
          <p:nvSpPr>
            <p:cNvPr id="297" name="Google Shape;297;p36"/>
            <p:cNvSpPr/>
            <p:nvPr/>
          </p:nvSpPr>
          <p:spPr>
            <a:xfrm>
              <a:off x="2707276" y="4360636"/>
              <a:ext cx="4905300" cy="371400"/>
            </a:xfrm>
            <a:prstGeom prst="rect">
              <a:avLst/>
            </a:prstGeom>
            <a:noFill/>
            <a:ln w="19050"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grpSp>
      <p:sp>
        <p:nvSpPr>
          <p:cNvPr id="290" name="Google Shape;290;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Draft vs. Finalized IFSP in Recent Documents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1000"/>
                                        <p:tgtEl>
                                          <p:spTgt spid="29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ACHIEVE Family Portal </a:t>
            </a:r>
            <a:br>
              <a:rPr lang="en"/>
            </a:br>
            <a:r>
              <a:rPr lang="en"/>
              <a:t>Sandbox Environment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8" name="Google Shape;308;p38"/>
          <p:cNvSpPr txBox="1">
            <a:spLocks noGrp="1"/>
          </p:cNvSpPr>
          <p:nvPr>
            <p:ph type="body" idx="1"/>
          </p:nvPr>
        </p:nvSpPr>
        <p:spPr>
          <a:xfrm>
            <a:off x="311700" y="1144900"/>
            <a:ext cx="2277000" cy="3698700"/>
          </a:xfrm>
          <a:prstGeom prst="rect">
            <a:avLst/>
          </a:prstGeom>
          <a:gradFill>
            <a:gsLst>
              <a:gs pos="0">
                <a:srgbClr val="A8BADB"/>
              </a:gs>
              <a:gs pos="72000">
                <a:srgbClr val="8E97A7"/>
              </a:gs>
              <a:gs pos="100000">
                <a:srgbClr val="737373"/>
              </a:gs>
            </a:gsLst>
            <a:path path="circle">
              <a:fillToRect r="100000" b="100000"/>
            </a:path>
            <a:tileRect l="-100000" t="-100000"/>
          </a:gradFill>
          <a:effectLst>
            <a:outerShdw blurRad="57150" dist="19050" dir="5400000" algn="bl" rotWithShape="0">
              <a:schemeClr val="lt1">
                <a:alpha val="50000"/>
              </a:scheme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rgbClr val="263F8C"/>
                </a:solidFill>
              </a:rPr>
              <a:t>ACHIEVE Family Portal Sandbox Environment</a:t>
            </a:r>
            <a:endParaRPr sz="2000" b="1">
              <a:solidFill>
                <a:srgbClr val="263F8C"/>
              </a:solidFill>
            </a:endParaRPr>
          </a:p>
          <a:p>
            <a:pPr marL="342900" marR="35566" lvl="0" indent="-196850" algn="l" rtl="0">
              <a:spcBef>
                <a:spcPts val="0"/>
              </a:spcBef>
              <a:spcAft>
                <a:spcPts val="0"/>
              </a:spcAft>
              <a:buClr>
                <a:schemeClr val="lt1"/>
              </a:buClr>
              <a:buSzPts val="1300"/>
              <a:buChar char="●"/>
            </a:pPr>
            <a:r>
              <a:rPr lang="en" sz="1300">
                <a:solidFill>
                  <a:schemeClr val="lt1"/>
                </a:solidFill>
              </a:rPr>
              <a:t>Sample family login credentials will be provided to allow IFSP teams to learn more about the information provided in the ACHIEVE Family Portal</a:t>
            </a:r>
            <a:endParaRPr sz="1300">
              <a:solidFill>
                <a:schemeClr val="lt1"/>
              </a:solidFill>
            </a:endParaRPr>
          </a:p>
        </p:txBody>
      </p:sp>
      <p:pic>
        <p:nvPicPr>
          <p:cNvPr id="309" name="Google Shape;309;p38" descr="ACHIEVE Family Portal Sign In Page"/>
          <p:cNvPicPr preferRelativeResize="0"/>
          <p:nvPr/>
        </p:nvPicPr>
        <p:blipFill>
          <a:blip r:embed="rId3">
            <a:alphaModFix/>
          </a:blip>
          <a:stretch>
            <a:fillRect/>
          </a:stretch>
        </p:blipFill>
        <p:spPr>
          <a:xfrm>
            <a:off x="2906425" y="1144900"/>
            <a:ext cx="5857875" cy="3116999"/>
          </a:xfrm>
          <a:prstGeom prst="rect">
            <a:avLst/>
          </a:prstGeom>
          <a:noFill/>
          <a:ln w="9525" cap="flat" cmpd="sng">
            <a:solidFill>
              <a:srgbClr val="263F8C"/>
            </a:solidFill>
            <a:prstDash val="solid"/>
            <a:round/>
            <a:headEnd type="none" w="sm" len="sm"/>
            <a:tailEnd type="none" w="sm" len="sm"/>
          </a:ln>
        </p:spPr>
      </p:pic>
      <p:sp>
        <p:nvSpPr>
          <p:cNvPr id="307" name="Google Shape;307;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Training Environment for IFSP Teams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ACHIEVE Impacts for </a:t>
            </a:r>
            <a:br>
              <a:rPr lang="en"/>
            </a:br>
            <a:r>
              <a:rPr lang="en"/>
              <a:t>IFSP Team Members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0" name="Google Shape;320;p4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rgbClr val="9B2242"/>
                </a:solidFill>
              </a:rPr>
              <a:t>ACHIEVE requirements before ACHIEVE Family Portal account creation</a:t>
            </a:r>
            <a:endParaRPr/>
          </a:p>
        </p:txBody>
      </p:sp>
      <p:sp>
        <p:nvSpPr>
          <p:cNvPr id="319" name="Google Shape;319;p40"/>
          <p:cNvSpPr txBox="1">
            <a:spLocks noGrp="1"/>
          </p:cNvSpPr>
          <p:nvPr>
            <p:ph type="title"/>
          </p:nvPr>
        </p:nvSpPr>
        <p:spPr>
          <a:xfrm>
            <a:off x="311700" y="104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Impacts for IFSP Team Members</a:t>
            </a:r>
            <a:r>
              <a:rPr lang="en" sz="1200"/>
              <a:t> </a:t>
            </a:r>
            <a:r>
              <a:rPr lang="en" sz="1200">
                <a:solidFill>
                  <a:schemeClr val="lt1"/>
                </a:solidFill>
              </a:rPr>
              <a:t>1</a:t>
            </a:r>
            <a:endParaRPr sz="1200">
              <a:solidFill>
                <a:schemeClr val="lt1"/>
              </a:solidFill>
            </a:endParaRPr>
          </a:p>
        </p:txBody>
      </p:sp>
      <p:sp>
        <p:nvSpPr>
          <p:cNvPr id="321" name="Google Shape;321;p40"/>
          <p:cNvSpPr/>
          <p:nvPr/>
        </p:nvSpPr>
        <p:spPr>
          <a:xfrm>
            <a:off x="1614600" y="2660650"/>
            <a:ext cx="1439400" cy="1439400"/>
          </a:xfrm>
          <a:prstGeom prst="ellipse">
            <a:avLst/>
          </a:prstGeom>
          <a:solidFill>
            <a:srgbClr val="F0B323"/>
          </a:solidFill>
          <a:ln w="9525" cap="flat" cmpd="sng">
            <a:solidFill>
              <a:srgbClr val="A8BAD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9B2242"/>
                </a:solidFill>
                <a:latin typeface="Proxima Nova"/>
                <a:ea typeface="Proxima Nova"/>
                <a:cs typeface="Proxima Nova"/>
                <a:sym typeface="Proxima Nova"/>
              </a:rPr>
              <a:t>1</a:t>
            </a:r>
            <a:endParaRPr sz="5000" b="1">
              <a:solidFill>
                <a:srgbClr val="9B2242"/>
              </a:solidFill>
              <a:latin typeface="Proxima Nova"/>
              <a:ea typeface="Proxima Nova"/>
              <a:cs typeface="Proxima Nova"/>
              <a:sym typeface="Proxima Nov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7" name="Google Shape;327;p41" descr="Edit Family Contact Information section of ACHIEVE"/>
          <p:cNvPicPr preferRelativeResize="0"/>
          <p:nvPr/>
        </p:nvPicPr>
        <p:blipFill>
          <a:blip r:embed="rId3">
            <a:alphaModFix/>
          </a:blip>
          <a:stretch>
            <a:fillRect/>
          </a:stretch>
        </p:blipFill>
        <p:spPr>
          <a:xfrm>
            <a:off x="2855525" y="1173438"/>
            <a:ext cx="6031501" cy="3607074"/>
          </a:xfrm>
          <a:prstGeom prst="rect">
            <a:avLst/>
          </a:prstGeom>
          <a:noFill/>
          <a:ln w="9525" cap="flat" cmpd="sng">
            <a:solidFill>
              <a:srgbClr val="263F8C"/>
            </a:solidFill>
            <a:prstDash val="solid"/>
            <a:round/>
            <a:headEnd type="none" w="sm" len="sm"/>
            <a:tailEnd type="none" w="sm" len="sm"/>
          </a:ln>
        </p:spPr>
      </p:pic>
      <p:sp>
        <p:nvSpPr>
          <p:cNvPr id="328" name="Google Shape;328;p41"/>
          <p:cNvSpPr txBox="1">
            <a:spLocks noGrp="1"/>
          </p:cNvSpPr>
          <p:nvPr>
            <p:ph type="body" idx="1"/>
          </p:nvPr>
        </p:nvSpPr>
        <p:spPr>
          <a:xfrm>
            <a:off x="311700" y="1127625"/>
            <a:ext cx="2275200" cy="3698700"/>
          </a:xfrm>
          <a:prstGeom prst="rect">
            <a:avLst/>
          </a:prstGeom>
          <a:gradFill>
            <a:gsLst>
              <a:gs pos="0">
                <a:srgbClr val="690C25"/>
              </a:gs>
              <a:gs pos="78000">
                <a:srgbClr val="A13A47"/>
              </a:gs>
              <a:gs pos="100000">
                <a:srgbClr val="D96868"/>
              </a:gs>
            </a:gsLst>
            <a:path path="circle">
              <a:fillToRect r="100000" b="100000"/>
            </a:path>
            <a:tileRect l="-100000" t="-100000"/>
          </a:gradFill>
        </p:spPr>
        <p:txBody>
          <a:bodyPr spcFirstLastPara="1" wrap="square" lIns="91425" tIns="91425" rIns="91425" bIns="91425" anchor="t" anchorCtr="0">
            <a:noAutofit/>
          </a:bodyPr>
          <a:lstStyle/>
          <a:p>
            <a:pPr marL="0" marR="0" lvl="0" indent="0" algn="ctr" rtl="0">
              <a:lnSpc>
                <a:spcPct val="90000"/>
              </a:lnSpc>
              <a:spcBef>
                <a:spcPts val="600"/>
              </a:spcBef>
              <a:spcAft>
                <a:spcPts val="0"/>
              </a:spcAft>
              <a:buClr>
                <a:schemeClr val="dk1"/>
              </a:buClr>
              <a:buSzPts val="1100"/>
              <a:buFont typeface="Arial"/>
              <a:buNone/>
            </a:pPr>
            <a:r>
              <a:rPr lang="en" sz="2000" b="1">
                <a:solidFill>
                  <a:srgbClr val="A8BADB"/>
                </a:solidFill>
              </a:rPr>
              <a:t>ACHIEVE Requirements</a:t>
            </a:r>
            <a:endParaRPr>
              <a:solidFill>
                <a:srgbClr val="A8BADB"/>
              </a:solidFill>
            </a:endParaRPr>
          </a:p>
          <a:p>
            <a:pPr marL="342900" lvl="0" indent="-196850" algn="l" rtl="0">
              <a:spcBef>
                <a:spcPts val="300"/>
              </a:spcBef>
              <a:spcAft>
                <a:spcPts val="0"/>
              </a:spcAft>
              <a:buClr>
                <a:schemeClr val="lt1"/>
              </a:buClr>
              <a:buSzPts val="1300"/>
              <a:buAutoNum type="arabicPeriod"/>
            </a:pPr>
            <a:r>
              <a:rPr lang="en" sz="1300">
                <a:solidFill>
                  <a:schemeClr val="lt1"/>
                </a:solidFill>
              </a:rPr>
              <a:t>Family contact meets requirements as an IDEA Parent.</a:t>
            </a:r>
            <a:endParaRPr sz="1300">
              <a:solidFill>
                <a:schemeClr val="lt1"/>
              </a:solidFill>
            </a:endParaRPr>
          </a:p>
          <a:p>
            <a:pPr marL="342900" lvl="0" indent="-196850" algn="l" rtl="0">
              <a:spcBef>
                <a:spcPts val="300"/>
              </a:spcBef>
              <a:spcAft>
                <a:spcPts val="0"/>
              </a:spcAft>
              <a:buClr>
                <a:schemeClr val="lt1"/>
              </a:buClr>
              <a:buSzPts val="1300"/>
              <a:buAutoNum type="arabicPeriod"/>
            </a:pPr>
            <a:r>
              <a:rPr lang="en" sz="1300">
                <a:solidFill>
                  <a:schemeClr val="lt1"/>
                </a:solidFill>
              </a:rPr>
              <a:t>Contact has provided a unique email address.</a:t>
            </a:r>
            <a:endParaRPr sz="1300">
              <a:solidFill>
                <a:schemeClr val="lt1"/>
              </a:solidFill>
            </a:endParaRPr>
          </a:p>
          <a:p>
            <a:pPr marL="342900" lvl="0" indent="-196850" algn="l" rtl="0">
              <a:spcBef>
                <a:spcPts val="300"/>
              </a:spcBef>
              <a:spcAft>
                <a:spcPts val="0"/>
              </a:spcAft>
              <a:buClr>
                <a:schemeClr val="lt1"/>
              </a:buClr>
              <a:buSzPts val="1300"/>
              <a:buAutoNum type="arabicPeriod"/>
            </a:pPr>
            <a:r>
              <a:rPr lang="en" sz="1300" b="1" i="1">
                <a:solidFill>
                  <a:srgbClr val="F0B323"/>
                </a:solidFill>
              </a:rPr>
              <a:t>Validated </a:t>
            </a:r>
            <a:r>
              <a:rPr lang="en" sz="1300">
                <a:solidFill>
                  <a:schemeClr val="lt1"/>
                </a:solidFill>
              </a:rPr>
              <a:t>checkbox must be selected.</a:t>
            </a:r>
            <a:endParaRPr sz="1300">
              <a:solidFill>
                <a:schemeClr val="lt1"/>
              </a:solidFill>
            </a:endParaRPr>
          </a:p>
          <a:p>
            <a:pPr marL="342900" lvl="0" indent="-196850" algn="l" rtl="0">
              <a:spcBef>
                <a:spcPts val="300"/>
              </a:spcBef>
              <a:spcAft>
                <a:spcPts val="0"/>
              </a:spcAft>
              <a:buClr>
                <a:schemeClr val="lt1"/>
              </a:buClr>
              <a:buSzPts val="1300"/>
              <a:buAutoNum type="arabicPeriod"/>
            </a:pPr>
            <a:r>
              <a:rPr lang="en" sz="1300" b="1" i="1">
                <a:solidFill>
                  <a:srgbClr val="F0B323"/>
                </a:solidFill>
              </a:rPr>
              <a:t>No Portal Access</a:t>
            </a:r>
            <a:r>
              <a:rPr lang="en" sz="1300" b="1">
                <a:solidFill>
                  <a:schemeClr val="lt1"/>
                </a:solidFill>
              </a:rPr>
              <a:t> </a:t>
            </a:r>
            <a:r>
              <a:rPr lang="en" sz="1300">
                <a:solidFill>
                  <a:schemeClr val="lt1"/>
                </a:solidFill>
              </a:rPr>
              <a:t>must </a:t>
            </a:r>
            <a:r>
              <a:rPr lang="en" sz="1300" b="1" u="sng">
                <a:solidFill>
                  <a:schemeClr val="lt1"/>
                </a:solidFill>
              </a:rPr>
              <a:t>NOT</a:t>
            </a:r>
            <a:r>
              <a:rPr lang="en" sz="1300">
                <a:solidFill>
                  <a:schemeClr val="lt1"/>
                </a:solidFill>
              </a:rPr>
              <a:t> be selected.</a:t>
            </a:r>
            <a:endParaRPr sz="1300">
              <a:solidFill>
                <a:schemeClr val="lt1"/>
              </a:solidFill>
            </a:endParaRPr>
          </a:p>
          <a:p>
            <a:pPr marL="342900" marR="0" lvl="0" indent="-196850" algn="l" rtl="0">
              <a:spcBef>
                <a:spcPts val="300"/>
              </a:spcBef>
              <a:spcAft>
                <a:spcPts val="0"/>
              </a:spcAft>
              <a:buClr>
                <a:schemeClr val="lt1"/>
              </a:buClr>
              <a:buSzPts val="1300"/>
              <a:buAutoNum type="arabicPeriod"/>
            </a:pPr>
            <a:r>
              <a:rPr lang="en" sz="1300">
                <a:solidFill>
                  <a:schemeClr val="lt1"/>
                </a:solidFill>
              </a:rPr>
              <a:t>Learner must have an active/approved </a:t>
            </a:r>
            <a:r>
              <a:rPr lang="en" sz="1300" b="1" i="1">
                <a:solidFill>
                  <a:schemeClr val="lt1"/>
                </a:solidFill>
              </a:rPr>
              <a:t>Consent for Services</a:t>
            </a:r>
            <a:r>
              <a:rPr lang="en" sz="1300">
                <a:solidFill>
                  <a:schemeClr val="lt1"/>
                </a:solidFill>
              </a:rPr>
              <a:t>.</a:t>
            </a:r>
            <a:endParaRPr sz="1300" b="1">
              <a:solidFill>
                <a:schemeClr val="lt1"/>
              </a:solidFill>
            </a:endParaRPr>
          </a:p>
        </p:txBody>
      </p:sp>
      <p:sp>
        <p:nvSpPr>
          <p:cNvPr id="326" name="Google Shape;326;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ACHIEVE Requirements to Create Account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4" name="Google Shape;334;p4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rgbClr val="9B2242"/>
                </a:solidFill>
              </a:rPr>
              <a:t>Creating ACHIEVE Family Portal accounts</a:t>
            </a:r>
            <a:endParaRPr/>
          </a:p>
        </p:txBody>
      </p:sp>
      <p:sp>
        <p:nvSpPr>
          <p:cNvPr id="333" name="Google Shape;333;p42"/>
          <p:cNvSpPr txBox="1">
            <a:spLocks noGrp="1"/>
          </p:cNvSpPr>
          <p:nvPr>
            <p:ph type="title"/>
          </p:nvPr>
        </p:nvSpPr>
        <p:spPr>
          <a:xfrm>
            <a:off x="311700" y="104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Impacts for IFSP Team Members </a:t>
            </a:r>
            <a:r>
              <a:rPr lang="en" sz="1200">
                <a:solidFill>
                  <a:schemeClr val="lt1"/>
                </a:solidFill>
              </a:rPr>
              <a:t>2</a:t>
            </a:r>
            <a:endParaRPr sz="1200">
              <a:solidFill>
                <a:schemeClr val="lt1"/>
              </a:solidFill>
            </a:endParaRPr>
          </a:p>
        </p:txBody>
      </p:sp>
      <p:sp>
        <p:nvSpPr>
          <p:cNvPr id="335" name="Google Shape;335;p42"/>
          <p:cNvSpPr/>
          <p:nvPr/>
        </p:nvSpPr>
        <p:spPr>
          <a:xfrm>
            <a:off x="1614600" y="2660650"/>
            <a:ext cx="1439400" cy="1439400"/>
          </a:xfrm>
          <a:prstGeom prst="ellipse">
            <a:avLst/>
          </a:prstGeom>
          <a:solidFill>
            <a:srgbClr val="F0B323"/>
          </a:solidFill>
          <a:ln w="9525" cap="flat" cmpd="sng">
            <a:solidFill>
              <a:srgbClr val="A8BAD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9B2242"/>
                </a:solidFill>
                <a:latin typeface="Proxima Nova"/>
                <a:ea typeface="Proxima Nova"/>
                <a:cs typeface="Proxima Nova"/>
                <a:sym typeface="Proxima Nova"/>
              </a:rPr>
              <a:t>2</a:t>
            </a:r>
            <a:endParaRPr sz="5000" b="1">
              <a:solidFill>
                <a:srgbClr val="9B2242"/>
              </a:solidFill>
              <a:latin typeface="Proxima Nova"/>
              <a:ea typeface="Proxima Nova"/>
              <a:cs typeface="Proxima Nova"/>
              <a:sym typeface="Proxima Nov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2" name="Google Shape;342;p43"/>
          <p:cNvSpPr txBox="1"/>
          <p:nvPr/>
        </p:nvSpPr>
        <p:spPr>
          <a:xfrm>
            <a:off x="311700" y="3182625"/>
            <a:ext cx="8520600" cy="11436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IFSP Team may manually invite the IDEA Parent contact immediately by selecting this button. </a:t>
            </a:r>
            <a:br>
              <a:rPr lang="en">
                <a:solidFill>
                  <a:schemeClr val="dk1"/>
                </a:solidFill>
                <a:latin typeface="Proxima Nova"/>
                <a:ea typeface="Proxima Nova"/>
                <a:cs typeface="Proxima Nova"/>
                <a:sym typeface="Proxima Nova"/>
              </a:rPr>
            </a:br>
            <a:r>
              <a:rPr lang="en">
                <a:solidFill>
                  <a:schemeClr val="dk1"/>
                </a:solidFill>
                <a:latin typeface="Proxima Nova"/>
                <a:ea typeface="Proxima Nova"/>
                <a:cs typeface="Proxima Nova"/>
                <a:sym typeface="Proxima Nova"/>
              </a:rPr>
              <a:t>OR</a:t>
            </a:r>
            <a:endParaRPr>
              <a:solidFill>
                <a:schemeClr val="dk1"/>
              </a:solidFill>
              <a:latin typeface="Proxima Nova"/>
              <a:ea typeface="Proxima Nova"/>
              <a:cs typeface="Proxima Nova"/>
              <a:sym typeface="Proxima Nova"/>
            </a:endParaRPr>
          </a:p>
          <a:p>
            <a:pPr marL="457200" lvl="0" indent="-317500" algn="l" rtl="0">
              <a:lnSpc>
                <a:spcPct val="115000"/>
              </a:lnSpc>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Allow the nightly ACHIEVE process to automatically send invitations to newly eligible IDEA Parent contacts.</a:t>
            </a:r>
            <a:endParaRPr>
              <a:solidFill>
                <a:schemeClr val="dk1"/>
              </a:solidFill>
              <a:latin typeface="Proxima Nova"/>
              <a:ea typeface="Proxima Nova"/>
              <a:cs typeface="Proxima Nova"/>
              <a:sym typeface="Proxima Nova"/>
            </a:endParaRPr>
          </a:p>
        </p:txBody>
      </p:sp>
      <p:grpSp>
        <p:nvGrpSpPr>
          <p:cNvPr id="343" name="Google Shape;343;p43" descr="screenshot"/>
          <p:cNvGrpSpPr/>
          <p:nvPr/>
        </p:nvGrpSpPr>
        <p:grpSpPr>
          <a:xfrm>
            <a:off x="961350" y="1979150"/>
            <a:ext cx="7221299" cy="1021050"/>
            <a:chOff x="961350" y="1979150"/>
            <a:chExt cx="7221299" cy="1021050"/>
          </a:xfrm>
        </p:grpSpPr>
        <p:pic>
          <p:nvPicPr>
            <p:cNvPr id="344" name="Google Shape;344;p43" descr="Family Contact Information table in ACHIEVE"/>
            <p:cNvPicPr preferRelativeResize="0"/>
            <p:nvPr/>
          </p:nvPicPr>
          <p:blipFill>
            <a:blip r:embed="rId3">
              <a:alphaModFix/>
            </a:blip>
            <a:stretch>
              <a:fillRect/>
            </a:stretch>
          </p:blipFill>
          <p:spPr>
            <a:xfrm>
              <a:off x="961350" y="1979150"/>
              <a:ext cx="7221299" cy="1021050"/>
            </a:xfrm>
            <a:prstGeom prst="rect">
              <a:avLst/>
            </a:prstGeom>
            <a:noFill/>
            <a:ln w="9525" cap="flat" cmpd="sng">
              <a:solidFill>
                <a:srgbClr val="263F8C"/>
              </a:solidFill>
              <a:prstDash val="solid"/>
              <a:round/>
              <a:headEnd type="none" w="sm" len="sm"/>
              <a:tailEnd type="none" w="sm" len="sm"/>
            </a:ln>
          </p:spPr>
        </p:pic>
        <p:sp>
          <p:nvSpPr>
            <p:cNvPr id="345" name="Google Shape;345;p43"/>
            <p:cNvSpPr/>
            <p:nvPr/>
          </p:nvSpPr>
          <p:spPr>
            <a:xfrm>
              <a:off x="6032500" y="2552000"/>
              <a:ext cx="825000" cy="372000"/>
            </a:xfrm>
            <a:prstGeom prst="stripedRightArrow">
              <a:avLst>
                <a:gd name="adj1" fmla="val 50000"/>
                <a:gd name="adj2" fmla="val 50000"/>
              </a:avLst>
            </a:prstGeom>
            <a:solidFill>
              <a:srgbClr val="F0B323"/>
            </a:solidFill>
            <a:ln w="9525"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grpSp>
      <p:sp>
        <p:nvSpPr>
          <p:cNvPr id="341" name="Google Shape;341;p43"/>
          <p:cNvSpPr txBox="1">
            <a:spLocks noGrp="1"/>
          </p:cNvSpPr>
          <p:nvPr>
            <p:ph type="body" idx="1"/>
          </p:nvPr>
        </p:nvSpPr>
        <p:spPr>
          <a:xfrm>
            <a:off x="311700" y="1152475"/>
            <a:ext cx="8520600" cy="197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9B2242"/>
                </a:solidFill>
              </a:rPr>
              <a:t>ACHIEVE Process:</a:t>
            </a:r>
            <a:endParaRPr sz="2000" b="1">
              <a:solidFill>
                <a:srgbClr val="9B2242"/>
              </a:solidFill>
            </a:endParaRPr>
          </a:p>
          <a:p>
            <a:pPr marL="457200" lvl="0" indent="-317500" algn="l" rtl="0">
              <a:spcBef>
                <a:spcPts val="0"/>
              </a:spcBef>
              <a:spcAft>
                <a:spcPts val="0"/>
              </a:spcAft>
              <a:buSzPts val="1400"/>
              <a:buChar char="●"/>
            </a:pPr>
            <a:r>
              <a:rPr lang="en" sz="1400"/>
              <a:t>Once all 5 requirements are met, the </a:t>
            </a:r>
            <a:r>
              <a:rPr lang="en" sz="1400" b="1" i="1">
                <a:solidFill>
                  <a:srgbClr val="263F8C"/>
                </a:solidFill>
              </a:rPr>
              <a:t>Invite to Portal</a:t>
            </a:r>
            <a:r>
              <a:rPr lang="en" sz="1400" i="1"/>
              <a:t> </a:t>
            </a:r>
            <a:r>
              <a:rPr lang="en" sz="1400"/>
              <a:t>button becomes enabled.</a:t>
            </a:r>
            <a:endParaRPr sz="1400"/>
          </a:p>
        </p:txBody>
      </p:sp>
      <p:sp>
        <p:nvSpPr>
          <p:cNvPr id="340" name="Google Shape;340;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Email Invitations Will Be Sent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grpSp>
        <p:nvGrpSpPr>
          <p:cNvPr id="351" name="Google Shape;351;p44" descr="screenshot"/>
          <p:cNvGrpSpPr/>
          <p:nvPr/>
        </p:nvGrpSpPr>
        <p:grpSpPr>
          <a:xfrm>
            <a:off x="311535" y="2834634"/>
            <a:ext cx="8520950" cy="1938414"/>
            <a:chOff x="250418" y="2857500"/>
            <a:chExt cx="8581882" cy="1952275"/>
          </a:xfrm>
        </p:grpSpPr>
        <p:pic>
          <p:nvPicPr>
            <p:cNvPr id="352" name="Google Shape;352;p44" descr="Family Contact Information table in ACHIEVE displaying Invite to Portal button"/>
            <p:cNvPicPr preferRelativeResize="0"/>
            <p:nvPr/>
          </p:nvPicPr>
          <p:blipFill>
            <a:blip r:embed="rId3">
              <a:alphaModFix/>
            </a:blip>
            <a:stretch>
              <a:fillRect/>
            </a:stretch>
          </p:blipFill>
          <p:spPr>
            <a:xfrm>
              <a:off x="250418" y="2857500"/>
              <a:ext cx="8581882" cy="1952275"/>
            </a:xfrm>
            <a:prstGeom prst="rect">
              <a:avLst/>
            </a:prstGeom>
            <a:noFill/>
            <a:ln w="9525" cap="flat" cmpd="sng">
              <a:solidFill>
                <a:srgbClr val="263F8C"/>
              </a:solidFill>
              <a:prstDash val="solid"/>
              <a:round/>
              <a:headEnd type="none" w="sm" len="sm"/>
              <a:tailEnd type="none" w="sm" len="sm"/>
            </a:ln>
          </p:spPr>
        </p:pic>
        <p:sp>
          <p:nvSpPr>
            <p:cNvPr id="353" name="Google Shape;353;p44"/>
            <p:cNvSpPr/>
            <p:nvPr/>
          </p:nvSpPr>
          <p:spPr>
            <a:xfrm>
              <a:off x="7161125" y="3601350"/>
              <a:ext cx="1048500" cy="393600"/>
            </a:xfrm>
            <a:prstGeom prst="rect">
              <a:avLst/>
            </a:prstGeom>
            <a:noFill/>
            <a:ln w="19050"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grpSp>
      <p:sp>
        <p:nvSpPr>
          <p:cNvPr id="354" name="Google Shape;354;p44"/>
          <p:cNvSpPr txBox="1">
            <a:spLocks noGrp="1"/>
          </p:cNvSpPr>
          <p:nvPr>
            <p:ph type="body" idx="1"/>
          </p:nvPr>
        </p:nvSpPr>
        <p:spPr>
          <a:xfrm>
            <a:off x="311700" y="1152475"/>
            <a:ext cx="8520600" cy="1609800"/>
          </a:xfrm>
          <a:prstGeom prst="rect">
            <a:avLst/>
          </a:prstGeom>
          <a:solidFill>
            <a:srgbClr val="A8BADB"/>
          </a:solidFill>
          <a:ln w="9525" cap="flat" cmpd="sng">
            <a:solidFill>
              <a:srgbClr val="F0B32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rgbClr val="9B2242"/>
                </a:solidFill>
              </a:rPr>
              <a:t>IDEA Parents</a:t>
            </a:r>
            <a:endParaRPr sz="2000">
              <a:solidFill>
                <a:srgbClr val="9B2242"/>
              </a:solidFill>
            </a:endParaRPr>
          </a:p>
          <a:p>
            <a:pPr marL="0" marR="0" lvl="0" indent="0" algn="l" rtl="0">
              <a:spcBef>
                <a:spcPts val="1000"/>
              </a:spcBef>
              <a:spcAft>
                <a:spcPts val="0"/>
              </a:spcAft>
              <a:buNone/>
            </a:pPr>
            <a:r>
              <a:rPr lang="en" sz="1600">
                <a:solidFill>
                  <a:schemeClr val="dk1"/>
                </a:solidFill>
              </a:rPr>
              <a:t>Button available after validation of email address in </a:t>
            </a:r>
            <a:r>
              <a:rPr lang="en" sz="1600" b="1">
                <a:solidFill>
                  <a:srgbClr val="263F8C"/>
                </a:solidFill>
              </a:rPr>
              <a:t>Family Contact Information</a:t>
            </a:r>
            <a:r>
              <a:rPr lang="en" sz="1600" b="1">
                <a:solidFill>
                  <a:srgbClr val="F0B323"/>
                </a:solidFill>
              </a:rPr>
              <a:t> </a:t>
            </a:r>
            <a:endParaRPr sz="1600">
              <a:solidFill>
                <a:schemeClr val="dk1"/>
              </a:solidFill>
            </a:endParaRPr>
          </a:p>
          <a:p>
            <a:pPr marL="342900" lvl="0" indent="-196850" algn="l" rtl="0">
              <a:spcBef>
                <a:spcPts val="300"/>
              </a:spcBef>
              <a:spcAft>
                <a:spcPts val="0"/>
              </a:spcAft>
              <a:buClr>
                <a:schemeClr val="dk1"/>
              </a:buClr>
              <a:buSzPts val="1300"/>
              <a:buChar char="●"/>
            </a:pPr>
            <a:r>
              <a:rPr lang="en" sz="1300">
                <a:solidFill>
                  <a:schemeClr val="dk1"/>
                </a:solidFill>
              </a:rPr>
              <a:t>IFSP Service Coordinators</a:t>
            </a:r>
            <a:endParaRPr sz="1300">
              <a:solidFill>
                <a:schemeClr val="dk1"/>
              </a:solidFill>
            </a:endParaRPr>
          </a:p>
          <a:p>
            <a:pPr marL="342900" lvl="0" indent="-196850" algn="l" rtl="0">
              <a:spcBef>
                <a:spcPts val="300"/>
              </a:spcBef>
              <a:spcAft>
                <a:spcPts val="300"/>
              </a:spcAft>
              <a:buClr>
                <a:schemeClr val="dk1"/>
              </a:buClr>
              <a:buSzPts val="1300"/>
              <a:buChar char="●"/>
            </a:pPr>
            <a:r>
              <a:rPr lang="en" sz="1300">
                <a:solidFill>
                  <a:schemeClr val="dk1"/>
                </a:solidFill>
              </a:rPr>
              <a:t>ACHIEVE Data Techs/Leads and Super Admins </a:t>
            </a:r>
            <a:endParaRPr sz="1300"/>
          </a:p>
        </p:txBody>
      </p:sp>
      <p:sp>
        <p:nvSpPr>
          <p:cNvPr id="350" name="Google Shape;350;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i="1"/>
              <a:t>Invite to Portal</a:t>
            </a:r>
            <a:r>
              <a:rPr lang="en"/>
              <a:t> Button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title"/>
          </p:nvPr>
        </p:nvSpPr>
        <p:spPr>
          <a:xfrm>
            <a:off x="265500" y="17665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Agenda</a:t>
            </a:r>
            <a:endParaRPr/>
          </a:p>
        </p:txBody>
      </p:sp>
      <p:sp>
        <p:nvSpPr>
          <p:cNvPr id="137" name="Google Shape;137;p1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342900" lvl="0" indent="-241300" algn="l" rtl="0">
              <a:spcBef>
                <a:spcPts val="0"/>
              </a:spcBef>
              <a:spcAft>
                <a:spcPts val="0"/>
              </a:spcAft>
              <a:buClr>
                <a:srgbClr val="263F8C"/>
              </a:buClr>
              <a:buSzPts val="2000"/>
              <a:buChar char="●"/>
            </a:pPr>
            <a:r>
              <a:rPr lang="en" sz="2000">
                <a:solidFill>
                  <a:srgbClr val="263F8C"/>
                </a:solidFill>
              </a:rPr>
              <a:t>Overview of ACHIEVE Family Portal Functionality </a:t>
            </a:r>
            <a:endParaRPr sz="2000">
              <a:solidFill>
                <a:srgbClr val="263F8C"/>
              </a:solidFill>
            </a:endParaRPr>
          </a:p>
          <a:p>
            <a:pPr marL="342900" lvl="0" indent="-241300" algn="l" rtl="0">
              <a:spcBef>
                <a:spcPts val="1000"/>
              </a:spcBef>
              <a:spcAft>
                <a:spcPts val="0"/>
              </a:spcAft>
              <a:buClr>
                <a:srgbClr val="263F8C"/>
              </a:buClr>
              <a:buSzPts val="2000"/>
              <a:buChar char="●"/>
            </a:pPr>
            <a:r>
              <a:rPr lang="en" sz="2000">
                <a:solidFill>
                  <a:srgbClr val="263F8C"/>
                </a:solidFill>
              </a:rPr>
              <a:t>ACHIEVE Family Portal Sandbox environment</a:t>
            </a:r>
            <a:endParaRPr sz="2000">
              <a:solidFill>
                <a:srgbClr val="263F8C"/>
              </a:solidFill>
            </a:endParaRPr>
          </a:p>
          <a:p>
            <a:pPr marL="342900" lvl="0" indent="-241300" algn="l" rtl="0">
              <a:spcBef>
                <a:spcPts val="1000"/>
              </a:spcBef>
              <a:spcAft>
                <a:spcPts val="0"/>
              </a:spcAft>
              <a:buClr>
                <a:srgbClr val="263F8C"/>
              </a:buClr>
              <a:buSzPts val="2000"/>
              <a:buChar char="●"/>
            </a:pPr>
            <a:r>
              <a:rPr lang="en" sz="2000">
                <a:solidFill>
                  <a:srgbClr val="263F8C"/>
                </a:solidFill>
              </a:rPr>
              <a:t>How the ACHIEVE Family Portal impacts your role</a:t>
            </a:r>
            <a:endParaRPr sz="2000">
              <a:solidFill>
                <a:srgbClr val="263F8C"/>
              </a:solidFill>
            </a:endParaRPr>
          </a:p>
          <a:p>
            <a:pPr marL="342900" lvl="0" indent="-241300" algn="l" rtl="0">
              <a:spcBef>
                <a:spcPts val="1000"/>
              </a:spcBef>
              <a:spcAft>
                <a:spcPts val="1000"/>
              </a:spcAft>
              <a:buClr>
                <a:srgbClr val="263F8C"/>
              </a:buClr>
              <a:buSzPts val="2000"/>
              <a:buChar char="●"/>
            </a:pPr>
            <a:r>
              <a:rPr lang="en" sz="2000">
                <a:solidFill>
                  <a:srgbClr val="263F8C"/>
                </a:solidFill>
              </a:rPr>
              <a:t>Available training and communication materials</a:t>
            </a:r>
            <a:endParaRPr sz="2700">
              <a:solidFill>
                <a:srgbClr val="263F8C"/>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60" name="Google Shape;360;p45" descr="Invite to Portal email from ACHIEVE"/>
          <p:cNvPicPr preferRelativeResize="0"/>
          <p:nvPr/>
        </p:nvPicPr>
        <p:blipFill>
          <a:blip r:embed="rId3">
            <a:alphaModFix/>
          </a:blip>
          <a:stretch>
            <a:fillRect/>
          </a:stretch>
        </p:blipFill>
        <p:spPr>
          <a:xfrm>
            <a:off x="1570225" y="1017725"/>
            <a:ext cx="6003554" cy="3820976"/>
          </a:xfrm>
          <a:prstGeom prst="rect">
            <a:avLst/>
          </a:prstGeom>
          <a:noFill/>
          <a:ln w="38100" cap="flat" cmpd="sng">
            <a:solidFill>
              <a:srgbClr val="F0B323"/>
            </a:solidFill>
            <a:prstDash val="solid"/>
            <a:round/>
            <a:headEnd type="none" w="sm" len="sm"/>
            <a:tailEnd type="none" w="sm" len="sm"/>
          </a:ln>
        </p:spPr>
      </p:pic>
      <p:sp>
        <p:nvSpPr>
          <p:cNvPr id="359" name="Google Shape;359;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i="1"/>
              <a:t>Invite to Portal</a:t>
            </a:r>
            <a:r>
              <a:rPr lang="en"/>
              <a:t> Email</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6" name="Google Shape;366;p46" descr="ACHIEVE Family Portal account registration page"/>
          <p:cNvPicPr preferRelativeResize="0"/>
          <p:nvPr/>
        </p:nvPicPr>
        <p:blipFill rotWithShape="1">
          <a:blip r:embed="rId3">
            <a:alphaModFix/>
          </a:blip>
          <a:srcRect t="5740"/>
          <a:stretch/>
        </p:blipFill>
        <p:spPr>
          <a:xfrm>
            <a:off x="2887975" y="1127625"/>
            <a:ext cx="5907865" cy="3695701"/>
          </a:xfrm>
          <a:prstGeom prst="rect">
            <a:avLst/>
          </a:prstGeom>
          <a:noFill/>
          <a:ln w="9525" cap="flat" cmpd="sng">
            <a:solidFill>
              <a:srgbClr val="263F8C"/>
            </a:solidFill>
            <a:prstDash val="solid"/>
            <a:round/>
            <a:headEnd type="none" w="sm" len="sm"/>
            <a:tailEnd type="none" w="sm" len="sm"/>
          </a:ln>
        </p:spPr>
      </p:pic>
      <p:sp>
        <p:nvSpPr>
          <p:cNvPr id="368" name="Google Shape;368;p46"/>
          <p:cNvSpPr txBox="1">
            <a:spLocks noGrp="1"/>
          </p:cNvSpPr>
          <p:nvPr>
            <p:ph type="body" idx="1"/>
          </p:nvPr>
        </p:nvSpPr>
        <p:spPr>
          <a:xfrm>
            <a:off x="311700" y="3242750"/>
            <a:ext cx="2275200" cy="1580700"/>
          </a:xfrm>
          <a:prstGeom prst="rect">
            <a:avLst/>
          </a:prstGeom>
          <a:gradFill>
            <a:gsLst>
              <a:gs pos="0">
                <a:srgbClr val="690C25"/>
              </a:gs>
              <a:gs pos="78000">
                <a:srgbClr val="A13A47"/>
              </a:gs>
              <a:gs pos="100000">
                <a:srgbClr val="D96868"/>
              </a:gs>
            </a:gsLst>
            <a:path path="circle">
              <a:fillToRect r="100000" b="100000"/>
            </a:path>
            <a:tileRect l="-100000" t="-100000"/>
          </a:gradFill>
          <a:ln>
            <a:noFill/>
          </a:ln>
        </p:spPr>
        <p:txBody>
          <a:bodyPr spcFirstLastPara="1" wrap="square" lIns="91425" tIns="91425" rIns="91425" bIns="91425" anchor="t" anchorCtr="0">
            <a:noAutofit/>
          </a:bodyPr>
          <a:lstStyle/>
          <a:p>
            <a:pPr marL="0" marR="0" lvl="0" indent="0" algn="l" rtl="0">
              <a:spcBef>
                <a:spcPts val="1000"/>
              </a:spcBef>
              <a:spcAft>
                <a:spcPts val="1200"/>
              </a:spcAft>
              <a:buClr>
                <a:schemeClr val="dk1"/>
              </a:buClr>
              <a:buSzPts val="1100"/>
              <a:buFont typeface="Arial"/>
              <a:buNone/>
            </a:pPr>
            <a:r>
              <a:rPr lang="en" sz="1300">
                <a:solidFill>
                  <a:schemeClr val="lt1"/>
                </a:solidFill>
              </a:rPr>
              <a:t>IFSP teams must provide IDEA Parents with the </a:t>
            </a:r>
            <a:r>
              <a:rPr lang="en" sz="1300" b="1">
                <a:solidFill>
                  <a:srgbClr val="F0B323"/>
                </a:solidFill>
              </a:rPr>
              <a:t>last 4 digits of the learner’s State ID</a:t>
            </a:r>
            <a:r>
              <a:rPr lang="en" sz="1300">
                <a:solidFill>
                  <a:schemeClr val="lt1"/>
                </a:solidFill>
              </a:rPr>
              <a:t> to support connections to Early ACCESS records.</a:t>
            </a:r>
            <a:endParaRPr sz="1300">
              <a:solidFill>
                <a:schemeClr val="lt1"/>
              </a:solidFill>
            </a:endParaRPr>
          </a:p>
        </p:txBody>
      </p:sp>
      <p:sp>
        <p:nvSpPr>
          <p:cNvPr id="367" name="Google Shape;367;p46"/>
          <p:cNvSpPr txBox="1">
            <a:spLocks noGrp="1"/>
          </p:cNvSpPr>
          <p:nvPr>
            <p:ph type="body" idx="1"/>
          </p:nvPr>
        </p:nvSpPr>
        <p:spPr>
          <a:xfrm>
            <a:off x="311700" y="1127625"/>
            <a:ext cx="2275200" cy="2087100"/>
          </a:xfrm>
          <a:prstGeom prst="rect">
            <a:avLst/>
          </a:prstGeom>
          <a:gradFill>
            <a:gsLst>
              <a:gs pos="0">
                <a:srgbClr val="112563"/>
              </a:gs>
              <a:gs pos="83000">
                <a:srgbClr val="424C6B"/>
              </a:gs>
              <a:gs pos="100000">
                <a:srgbClr val="737373"/>
              </a:gs>
            </a:gsLst>
            <a:lin ang="5400012" scaled="0"/>
          </a:gradFill>
        </p:spPr>
        <p:txBody>
          <a:bodyPr spcFirstLastPara="1" wrap="square" lIns="91425" tIns="91425" rIns="91425" bIns="91425" anchor="t" anchorCtr="0">
            <a:noAutofit/>
          </a:bodyPr>
          <a:lstStyle/>
          <a:p>
            <a:pPr marL="0" marR="0" lvl="0" indent="0" algn="ctr" rtl="0">
              <a:lnSpc>
                <a:spcPct val="90000"/>
              </a:lnSpc>
              <a:spcBef>
                <a:spcPts val="600"/>
              </a:spcBef>
              <a:spcAft>
                <a:spcPts val="0"/>
              </a:spcAft>
              <a:buClr>
                <a:schemeClr val="dk1"/>
              </a:buClr>
              <a:buSzPts val="1100"/>
              <a:buFont typeface="Arial"/>
              <a:buNone/>
            </a:pPr>
            <a:r>
              <a:rPr lang="en" sz="2000" b="1">
                <a:solidFill>
                  <a:srgbClr val="F0B323"/>
                </a:solidFill>
              </a:rPr>
              <a:t>Connecting to ACHIEVE Data</a:t>
            </a:r>
            <a:endParaRPr>
              <a:solidFill>
                <a:srgbClr val="F0B323"/>
              </a:solidFill>
            </a:endParaRPr>
          </a:p>
          <a:p>
            <a:pPr marL="0" marR="0" lvl="0" indent="0" algn="l" rtl="0">
              <a:spcBef>
                <a:spcPts val="1000"/>
              </a:spcBef>
              <a:spcAft>
                <a:spcPts val="1200"/>
              </a:spcAft>
              <a:buNone/>
            </a:pPr>
            <a:r>
              <a:rPr lang="en" sz="1300">
                <a:solidFill>
                  <a:schemeClr val="lt1"/>
                </a:solidFill>
              </a:rPr>
              <a:t>IDEA Parents must validate data elements about their child to establish an initial connection to the learner’s ACHIEVE data.</a:t>
            </a:r>
            <a:endParaRPr sz="1300" b="1">
              <a:solidFill>
                <a:srgbClr val="A8BADB"/>
              </a:solidFill>
            </a:endParaRPr>
          </a:p>
        </p:txBody>
      </p:sp>
      <p:sp>
        <p:nvSpPr>
          <p:cNvPr id="365" name="Google Shape;365;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112563"/>
                </a:solidFill>
              </a:rPr>
              <a:t>Establishing </a:t>
            </a:r>
            <a:r>
              <a:rPr lang="en"/>
              <a:t>Connections to Learners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4" name="Google Shape;374;p47"/>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rgbClr val="9B2242"/>
                </a:solidFill>
              </a:rPr>
              <a:t>Supporting ACHIEVE Family Portal Account Access</a:t>
            </a:r>
            <a:endParaRPr/>
          </a:p>
        </p:txBody>
      </p:sp>
      <p:sp>
        <p:nvSpPr>
          <p:cNvPr id="373" name="Google Shape;373;p47"/>
          <p:cNvSpPr txBox="1">
            <a:spLocks noGrp="1"/>
          </p:cNvSpPr>
          <p:nvPr>
            <p:ph type="title"/>
          </p:nvPr>
        </p:nvSpPr>
        <p:spPr>
          <a:xfrm>
            <a:off x="311700" y="104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Impacts for IFSP Team Members</a:t>
            </a:r>
            <a:r>
              <a:rPr lang="en" sz="1200"/>
              <a:t> </a:t>
            </a:r>
            <a:r>
              <a:rPr lang="en" sz="1200">
                <a:solidFill>
                  <a:schemeClr val="lt1"/>
                </a:solidFill>
              </a:rPr>
              <a:t>3</a:t>
            </a:r>
            <a:endParaRPr sz="1200">
              <a:solidFill>
                <a:schemeClr val="lt1"/>
              </a:solidFill>
            </a:endParaRPr>
          </a:p>
        </p:txBody>
      </p:sp>
      <p:sp>
        <p:nvSpPr>
          <p:cNvPr id="375" name="Google Shape;375;p47"/>
          <p:cNvSpPr/>
          <p:nvPr/>
        </p:nvSpPr>
        <p:spPr>
          <a:xfrm>
            <a:off x="1614600" y="2660650"/>
            <a:ext cx="1439400" cy="1439400"/>
          </a:xfrm>
          <a:prstGeom prst="ellipse">
            <a:avLst/>
          </a:prstGeom>
          <a:solidFill>
            <a:srgbClr val="F0B323"/>
          </a:solidFill>
          <a:ln w="9525" cap="flat" cmpd="sng">
            <a:solidFill>
              <a:srgbClr val="A8BAD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9B2242"/>
                </a:solidFill>
                <a:latin typeface="Proxima Nova"/>
                <a:ea typeface="Proxima Nova"/>
                <a:cs typeface="Proxima Nova"/>
                <a:sym typeface="Proxima Nova"/>
              </a:rPr>
              <a:t>3</a:t>
            </a:r>
            <a:endParaRPr sz="5000" b="1">
              <a:solidFill>
                <a:srgbClr val="9B2242"/>
              </a:solidFill>
              <a:latin typeface="Proxima Nova"/>
              <a:ea typeface="Proxima Nova"/>
              <a:cs typeface="Proxima Nova"/>
              <a:sym typeface="Proxima Nov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4" name="Google Shape;384;p48"/>
          <p:cNvSpPr txBox="1"/>
          <p:nvPr/>
        </p:nvSpPr>
        <p:spPr>
          <a:xfrm>
            <a:off x="2871550" y="3991025"/>
            <a:ext cx="5998500" cy="835500"/>
          </a:xfrm>
          <a:prstGeom prst="rect">
            <a:avLst/>
          </a:prstGeom>
          <a:noFill/>
          <a:ln w="9525" cap="flat" cmpd="sng">
            <a:solidFill>
              <a:srgbClr val="263F8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263F8C"/>
                </a:solidFill>
                <a:latin typeface="Proxima Nova"/>
                <a:ea typeface="Proxima Nova"/>
                <a:cs typeface="Proxima Nova"/>
                <a:sym typeface="Proxima Nova"/>
              </a:rPr>
              <a:t>The Iowa Department of Education will be providing help desk support </a:t>
            </a:r>
            <a:br>
              <a:rPr lang="en">
                <a:solidFill>
                  <a:srgbClr val="263F8C"/>
                </a:solidFill>
                <a:latin typeface="Proxima Nova"/>
                <a:ea typeface="Proxima Nova"/>
                <a:cs typeface="Proxima Nova"/>
                <a:sym typeface="Proxima Nova"/>
              </a:rPr>
            </a:br>
            <a:r>
              <a:rPr lang="en">
                <a:solidFill>
                  <a:srgbClr val="263F8C"/>
                </a:solidFill>
                <a:latin typeface="Proxima Nova"/>
                <a:ea typeface="Proxima Nova"/>
                <a:cs typeface="Proxima Nova"/>
                <a:sym typeface="Proxima Nova"/>
              </a:rPr>
              <a:t>to address questions from family members as well as AEA/LEA staff. </a:t>
            </a:r>
            <a:br>
              <a:rPr lang="en">
                <a:solidFill>
                  <a:srgbClr val="263F8C"/>
                </a:solidFill>
                <a:latin typeface="Proxima Nova"/>
                <a:ea typeface="Proxima Nova"/>
                <a:cs typeface="Proxima Nova"/>
                <a:sym typeface="Proxima Nova"/>
              </a:rPr>
            </a:br>
            <a:r>
              <a:rPr lang="en">
                <a:solidFill>
                  <a:srgbClr val="263F8C"/>
                </a:solidFill>
                <a:latin typeface="Proxima Nova"/>
                <a:ea typeface="Proxima Nova"/>
                <a:cs typeface="Proxima Nova"/>
                <a:sym typeface="Proxima Nova"/>
              </a:rPr>
              <a:t>More details are forthcoming.</a:t>
            </a:r>
            <a:endParaRPr>
              <a:solidFill>
                <a:srgbClr val="263F8C"/>
              </a:solidFill>
              <a:latin typeface="Proxima Nova"/>
              <a:ea typeface="Proxima Nova"/>
              <a:cs typeface="Proxima Nova"/>
              <a:sym typeface="Proxima Nova"/>
            </a:endParaRPr>
          </a:p>
        </p:txBody>
      </p:sp>
      <p:pic>
        <p:nvPicPr>
          <p:cNvPr id="383" name="Google Shape;383;p48" descr="Edit Family Contact Information section of ACHIEVE displaying Update Username button and Reset Password button"/>
          <p:cNvPicPr preferRelativeResize="0"/>
          <p:nvPr/>
        </p:nvPicPr>
        <p:blipFill>
          <a:blip r:embed="rId3">
            <a:alphaModFix/>
          </a:blip>
          <a:stretch>
            <a:fillRect/>
          </a:stretch>
        </p:blipFill>
        <p:spPr>
          <a:xfrm>
            <a:off x="2871100" y="2706273"/>
            <a:ext cx="5999401" cy="1209851"/>
          </a:xfrm>
          <a:prstGeom prst="rect">
            <a:avLst/>
          </a:prstGeom>
          <a:noFill/>
          <a:ln w="9525" cap="flat" cmpd="sng">
            <a:solidFill>
              <a:srgbClr val="263F8C"/>
            </a:solidFill>
            <a:prstDash val="solid"/>
            <a:round/>
            <a:headEnd type="none" w="sm" len="sm"/>
            <a:tailEnd type="none" w="sm" len="sm"/>
          </a:ln>
        </p:spPr>
      </p:pic>
      <p:pic>
        <p:nvPicPr>
          <p:cNvPr id="382" name="Google Shape;382;p48" descr="Edit Family Contact Information section of ACHIEVE"/>
          <p:cNvPicPr preferRelativeResize="0"/>
          <p:nvPr/>
        </p:nvPicPr>
        <p:blipFill rotWithShape="1">
          <a:blip r:embed="rId4">
            <a:alphaModFix/>
          </a:blip>
          <a:srcRect b="37027"/>
          <a:stretch/>
        </p:blipFill>
        <p:spPr>
          <a:xfrm>
            <a:off x="2871100" y="1127625"/>
            <a:ext cx="5999401" cy="1503739"/>
          </a:xfrm>
          <a:prstGeom prst="rect">
            <a:avLst/>
          </a:prstGeom>
          <a:noFill/>
          <a:ln w="9525" cap="flat" cmpd="sng">
            <a:solidFill>
              <a:srgbClr val="263F8C"/>
            </a:solidFill>
            <a:prstDash val="solid"/>
            <a:round/>
            <a:headEnd type="none" w="sm" len="sm"/>
            <a:tailEnd type="none" w="sm" len="sm"/>
          </a:ln>
        </p:spPr>
      </p:pic>
      <p:sp>
        <p:nvSpPr>
          <p:cNvPr id="381" name="Google Shape;381;p48"/>
          <p:cNvSpPr txBox="1">
            <a:spLocks noGrp="1"/>
          </p:cNvSpPr>
          <p:nvPr>
            <p:ph type="body" idx="1"/>
          </p:nvPr>
        </p:nvSpPr>
        <p:spPr>
          <a:xfrm>
            <a:off x="311700" y="1127625"/>
            <a:ext cx="2275200" cy="3698700"/>
          </a:xfrm>
          <a:prstGeom prst="rect">
            <a:avLst/>
          </a:prstGeom>
          <a:gradFill>
            <a:gsLst>
              <a:gs pos="0">
                <a:srgbClr val="690C25"/>
              </a:gs>
              <a:gs pos="78000">
                <a:srgbClr val="A13A47"/>
              </a:gs>
              <a:gs pos="100000">
                <a:srgbClr val="D96868"/>
              </a:gs>
            </a:gsLst>
            <a:path path="circle">
              <a:fillToRect r="100000" b="100000"/>
            </a:path>
            <a:tileRect l="-100000" t="-100000"/>
          </a:gradFill>
        </p:spPr>
        <p:txBody>
          <a:bodyPr spcFirstLastPara="1" wrap="square" lIns="91425" tIns="91425" rIns="91425" bIns="91425" anchor="t" anchorCtr="0">
            <a:noAutofit/>
          </a:bodyPr>
          <a:lstStyle/>
          <a:p>
            <a:pPr marL="0" marR="0" lvl="0" indent="0" algn="ctr" rtl="0">
              <a:spcBef>
                <a:spcPts val="300"/>
              </a:spcBef>
              <a:spcAft>
                <a:spcPts val="0"/>
              </a:spcAft>
              <a:buNone/>
            </a:pPr>
            <a:r>
              <a:rPr lang="en" sz="2000" b="1">
                <a:solidFill>
                  <a:srgbClr val="A8BADB"/>
                </a:solidFill>
              </a:rPr>
              <a:t>Supporting Account Access</a:t>
            </a:r>
            <a:endParaRPr sz="2000" b="1">
              <a:solidFill>
                <a:srgbClr val="A8BADB"/>
              </a:solidFill>
            </a:endParaRPr>
          </a:p>
          <a:p>
            <a:pPr marL="342900" marR="0" lvl="0" indent="-196850" algn="l" rtl="0">
              <a:spcBef>
                <a:spcPts val="600"/>
              </a:spcBef>
              <a:spcAft>
                <a:spcPts val="0"/>
              </a:spcAft>
              <a:buClr>
                <a:schemeClr val="lt1"/>
              </a:buClr>
              <a:buSzPts val="1300"/>
              <a:buChar char="●"/>
            </a:pPr>
            <a:r>
              <a:rPr lang="en" sz="1300">
                <a:solidFill>
                  <a:schemeClr val="lt1"/>
                </a:solidFill>
              </a:rPr>
              <a:t>Additional </a:t>
            </a:r>
            <a:r>
              <a:rPr lang="en" sz="1300" b="1">
                <a:solidFill>
                  <a:srgbClr val="F0B323"/>
                </a:solidFill>
              </a:rPr>
              <a:t>Family Contact</a:t>
            </a:r>
            <a:r>
              <a:rPr lang="en" sz="1300">
                <a:solidFill>
                  <a:schemeClr val="lt1"/>
                </a:solidFill>
              </a:rPr>
              <a:t> functionality to be released in February </a:t>
            </a:r>
            <a:endParaRPr sz="1300">
              <a:solidFill>
                <a:schemeClr val="lt1"/>
              </a:solidFill>
            </a:endParaRPr>
          </a:p>
          <a:p>
            <a:pPr marL="342900" marR="0" lvl="0" indent="-196850" algn="l" rtl="0">
              <a:spcBef>
                <a:spcPts val="1000"/>
              </a:spcBef>
              <a:spcAft>
                <a:spcPts val="0"/>
              </a:spcAft>
              <a:buClr>
                <a:schemeClr val="lt1"/>
              </a:buClr>
              <a:buSzPts val="1300"/>
              <a:buChar char="●"/>
            </a:pPr>
            <a:r>
              <a:rPr lang="en" sz="1300">
                <a:solidFill>
                  <a:schemeClr val="lt1"/>
                </a:solidFill>
              </a:rPr>
              <a:t>Allows </a:t>
            </a:r>
            <a:r>
              <a:rPr lang="en" sz="1300" b="1">
                <a:solidFill>
                  <a:srgbClr val="F0B323"/>
                </a:solidFill>
              </a:rPr>
              <a:t>IFSP teams</a:t>
            </a:r>
            <a:r>
              <a:rPr lang="en" sz="1300">
                <a:solidFill>
                  <a:schemeClr val="lt1"/>
                </a:solidFill>
              </a:rPr>
              <a:t> and </a:t>
            </a:r>
            <a:r>
              <a:rPr lang="en" sz="1300" b="1">
                <a:solidFill>
                  <a:srgbClr val="F0B323"/>
                </a:solidFill>
              </a:rPr>
              <a:t>Iowa Department of Education staff </a:t>
            </a:r>
            <a:r>
              <a:rPr lang="en" sz="1300">
                <a:solidFill>
                  <a:schemeClr val="lt1"/>
                </a:solidFill>
              </a:rPr>
              <a:t>to update</a:t>
            </a:r>
            <a:r>
              <a:rPr lang="en" sz="1300" b="1">
                <a:solidFill>
                  <a:schemeClr val="lt1"/>
                </a:solidFill>
              </a:rPr>
              <a:t> </a:t>
            </a:r>
            <a:r>
              <a:rPr lang="en" sz="1300">
                <a:solidFill>
                  <a:schemeClr val="lt1"/>
                </a:solidFill>
              </a:rPr>
              <a:t>Family Portal usernames and assist with password reset, as needed</a:t>
            </a:r>
            <a:endParaRPr sz="1300">
              <a:solidFill>
                <a:schemeClr val="lt1"/>
              </a:solidFill>
            </a:endParaRPr>
          </a:p>
        </p:txBody>
      </p:sp>
      <p:sp>
        <p:nvSpPr>
          <p:cNvPr id="380" name="Google Shape;380;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Family Contact Enhancements Coming Soon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90" name="Google Shape;390;p4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rgbClr val="9B2242"/>
                </a:solidFill>
              </a:rPr>
              <a:t>Pushing Draft Documents to ACHIEVE Family Portal</a:t>
            </a:r>
            <a:endParaRPr/>
          </a:p>
        </p:txBody>
      </p:sp>
      <p:sp>
        <p:nvSpPr>
          <p:cNvPr id="389" name="Google Shape;389;p49"/>
          <p:cNvSpPr txBox="1">
            <a:spLocks noGrp="1"/>
          </p:cNvSpPr>
          <p:nvPr>
            <p:ph type="title"/>
          </p:nvPr>
        </p:nvSpPr>
        <p:spPr>
          <a:xfrm>
            <a:off x="311700" y="104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Impacts for IFSP Team Members </a:t>
            </a:r>
            <a:r>
              <a:rPr lang="en" sz="1200">
                <a:solidFill>
                  <a:schemeClr val="lt1"/>
                </a:solidFill>
              </a:rPr>
              <a:t>4</a:t>
            </a:r>
            <a:endParaRPr sz="1200">
              <a:solidFill>
                <a:schemeClr val="lt1"/>
              </a:solidFill>
            </a:endParaRPr>
          </a:p>
        </p:txBody>
      </p:sp>
      <p:sp>
        <p:nvSpPr>
          <p:cNvPr id="391" name="Google Shape;391;p49"/>
          <p:cNvSpPr/>
          <p:nvPr/>
        </p:nvSpPr>
        <p:spPr>
          <a:xfrm>
            <a:off x="1614600" y="2660650"/>
            <a:ext cx="1439400" cy="1439400"/>
          </a:xfrm>
          <a:prstGeom prst="ellipse">
            <a:avLst/>
          </a:prstGeom>
          <a:solidFill>
            <a:srgbClr val="F0B323"/>
          </a:solidFill>
          <a:ln w="9525" cap="flat" cmpd="sng">
            <a:solidFill>
              <a:srgbClr val="A8BAD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9B2242"/>
                </a:solidFill>
                <a:latin typeface="Proxima Nova"/>
                <a:ea typeface="Proxima Nova"/>
                <a:cs typeface="Proxima Nova"/>
                <a:sym typeface="Proxima Nova"/>
              </a:rPr>
              <a:t>4</a:t>
            </a:r>
            <a:endParaRPr sz="5000" b="1">
              <a:solidFill>
                <a:srgbClr val="9B2242"/>
              </a:solidFill>
              <a:latin typeface="Proxima Nova"/>
              <a:ea typeface="Proxima Nova"/>
              <a:cs typeface="Proxima Nova"/>
              <a:sym typeface="Proxima Nov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9" name="Google Shape;399;p50"/>
          <p:cNvSpPr txBox="1"/>
          <p:nvPr/>
        </p:nvSpPr>
        <p:spPr>
          <a:xfrm>
            <a:off x="2810275" y="2038825"/>
            <a:ext cx="6021900" cy="2787600"/>
          </a:xfrm>
          <a:prstGeom prst="rect">
            <a:avLst/>
          </a:prstGeom>
          <a:solidFill>
            <a:schemeClr val="lt1"/>
          </a:solid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Proxima Nova"/>
              <a:buChar char="●"/>
            </a:pPr>
            <a:r>
              <a:rPr lang="en">
                <a:latin typeface="Proxima Nova"/>
                <a:ea typeface="Proxima Nova"/>
                <a:cs typeface="Proxima Nova"/>
                <a:sym typeface="Proxima Nova"/>
              </a:rPr>
              <a:t>Draft PDF documents only appear in the ACHIEVE Family Portal if IFSP team members select the </a:t>
            </a:r>
            <a:r>
              <a:rPr lang="en" b="1" i="1">
                <a:solidFill>
                  <a:srgbClr val="263F8C"/>
                </a:solidFill>
                <a:latin typeface="Proxima Nova"/>
                <a:ea typeface="Proxima Nova"/>
                <a:cs typeface="Proxima Nova"/>
                <a:sym typeface="Proxima Nova"/>
              </a:rPr>
              <a:t>Push to Portal</a:t>
            </a:r>
            <a:r>
              <a:rPr lang="en" i="1">
                <a:latin typeface="Proxima Nova"/>
                <a:ea typeface="Proxima Nova"/>
                <a:cs typeface="Proxima Nova"/>
                <a:sym typeface="Proxima Nova"/>
              </a:rPr>
              <a:t> </a:t>
            </a:r>
            <a:r>
              <a:rPr lang="en">
                <a:latin typeface="Proxima Nova"/>
                <a:ea typeface="Proxima Nova"/>
                <a:cs typeface="Proxima Nova"/>
                <a:sym typeface="Proxima Nova"/>
              </a:rPr>
              <a:t>button.</a:t>
            </a:r>
            <a:endParaRPr>
              <a:latin typeface="Proxima Nova"/>
              <a:ea typeface="Proxima Nova"/>
              <a:cs typeface="Proxima Nova"/>
              <a:sym typeface="Proxima Nova"/>
            </a:endParaRPr>
          </a:p>
          <a:p>
            <a:pPr marL="457200" lvl="0" indent="-317500" algn="l" rtl="0">
              <a:lnSpc>
                <a:spcPct val="115000"/>
              </a:lnSpc>
              <a:spcBef>
                <a:spcPts val="100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If a second copy of a draft document is pushed to the portal, the original draft are removed/replaced.</a:t>
            </a:r>
            <a:endParaRPr>
              <a:solidFill>
                <a:schemeClr val="dk1"/>
              </a:solidFill>
              <a:latin typeface="Proxima Nova"/>
              <a:ea typeface="Proxima Nova"/>
              <a:cs typeface="Proxima Nova"/>
              <a:sym typeface="Proxima Nova"/>
            </a:endParaRPr>
          </a:p>
          <a:p>
            <a:pPr marL="457200" lvl="0" indent="-317500" algn="l" rtl="0">
              <a:lnSpc>
                <a:spcPct val="115000"/>
              </a:lnSpc>
              <a:spcBef>
                <a:spcPts val="100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When IFSP records are finalized, draft documents are removed/ replaced. </a:t>
            </a:r>
            <a:endParaRPr>
              <a:solidFill>
                <a:schemeClr val="dk1"/>
              </a:solidFill>
              <a:latin typeface="Proxima Nova"/>
              <a:ea typeface="Proxima Nova"/>
              <a:cs typeface="Proxima Nova"/>
              <a:sym typeface="Proxima Nova"/>
            </a:endParaRPr>
          </a:p>
          <a:p>
            <a:pPr marL="457200" lvl="0" indent="-317500" algn="l" rtl="0">
              <a:lnSpc>
                <a:spcPct val="115000"/>
              </a:lnSpc>
              <a:spcBef>
                <a:spcPts val="1000"/>
              </a:spcBef>
              <a:spcAft>
                <a:spcPts val="1000"/>
              </a:spcAft>
              <a:buClr>
                <a:schemeClr val="dk1"/>
              </a:buClr>
              <a:buSzPts val="1400"/>
              <a:buFont typeface="Proxima Nova"/>
              <a:buChar char="●"/>
            </a:pPr>
            <a:r>
              <a:rPr lang="en">
                <a:solidFill>
                  <a:schemeClr val="dk1"/>
                </a:solidFill>
                <a:latin typeface="Proxima Nova"/>
                <a:ea typeface="Proxima Nova"/>
                <a:cs typeface="Proxima Nova"/>
                <a:sym typeface="Proxima Nova"/>
              </a:rPr>
              <a:t>Draft documents are not stored in the Documentation stepper of ACHIEVE or the ACHIEVE Family Portal.</a:t>
            </a:r>
            <a:endParaRPr>
              <a:latin typeface="Proxima Nova"/>
              <a:ea typeface="Proxima Nova"/>
              <a:cs typeface="Proxima Nova"/>
              <a:sym typeface="Proxima Nova"/>
            </a:endParaRPr>
          </a:p>
        </p:txBody>
      </p:sp>
      <p:pic>
        <p:nvPicPr>
          <p:cNvPr id="400" name="Google Shape;400;p50" descr="Modifying IFSP section of ACHIEVE displaying Push to Portal button"/>
          <p:cNvPicPr preferRelativeResize="0"/>
          <p:nvPr/>
        </p:nvPicPr>
        <p:blipFill>
          <a:blip r:embed="rId3">
            <a:alphaModFix/>
          </a:blip>
          <a:stretch>
            <a:fillRect/>
          </a:stretch>
        </p:blipFill>
        <p:spPr>
          <a:xfrm>
            <a:off x="2887450" y="1127625"/>
            <a:ext cx="5755340" cy="808625"/>
          </a:xfrm>
          <a:prstGeom prst="rect">
            <a:avLst/>
          </a:prstGeom>
          <a:noFill/>
          <a:ln w="9525" cap="flat" cmpd="sng">
            <a:solidFill>
              <a:srgbClr val="263F8C"/>
            </a:solidFill>
            <a:prstDash val="solid"/>
            <a:round/>
            <a:headEnd type="none" w="sm" len="sm"/>
            <a:tailEnd type="none" w="sm" len="sm"/>
          </a:ln>
        </p:spPr>
      </p:pic>
      <p:sp>
        <p:nvSpPr>
          <p:cNvPr id="397" name="Google Shape;397;p50"/>
          <p:cNvSpPr txBox="1">
            <a:spLocks noGrp="1"/>
          </p:cNvSpPr>
          <p:nvPr>
            <p:ph type="body" idx="1"/>
          </p:nvPr>
        </p:nvSpPr>
        <p:spPr>
          <a:xfrm>
            <a:off x="311700" y="1127625"/>
            <a:ext cx="2275200" cy="3698700"/>
          </a:xfrm>
          <a:prstGeom prst="rect">
            <a:avLst/>
          </a:prstGeom>
          <a:gradFill>
            <a:gsLst>
              <a:gs pos="0">
                <a:srgbClr val="690C25"/>
              </a:gs>
              <a:gs pos="78000">
                <a:srgbClr val="A13A47"/>
              </a:gs>
              <a:gs pos="100000">
                <a:srgbClr val="D96868"/>
              </a:gs>
            </a:gsLst>
            <a:path path="circle">
              <a:fillToRect r="100000" b="100000"/>
            </a:path>
            <a:tileRect l="-100000" t="-100000"/>
          </a:gradFill>
        </p:spPr>
        <p:txBody>
          <a:bodyPr spcFirstLastPara="1" wrap="square" lIns="91425" tIns="91425" rIns="91425" bIns="91425" anchor="t" anchorCtr="0">
            <a:noAutofit/>
          </a:bodyPr>
          <a:lstStyle/>
          <a:p>
            <a:pPr marL="0" marR="0" lvl="0" indent="0" algn="ctr" rtl="0">
              <a:spcBef>
                <a:spcPts val="300"/>
              </a:spcBef>
              <a:spcAft>
                <a:spcPts val="0"/>
              </a:spcAft>
              <a:buNone/>
            </a:pPr>
            <a:r>
              <a:rPr lang="en" sz="2000" b="1">
                <a:solidFill>
                  <a:srgbClr val="A8BADB"/>
                </a:solidFill>
              </a:rPr>
              <a:t>Draft Documents </a:t>
            </a:r>
            <a:endParaRPr sz="2000" b="1">
              <a:solidFill>
                <a:srgbClr val="A8BADB"/>
              </a:solidFill>
            </a:endParaRPr>
          </a:p>
          <a:p>
            <a:pPr marL="342900" marR="0" lvl="0" indent="-168275" algn="l" rtl="0">
              <a:spcBef>
                <a:spcPts val="600"/>
              </a:spcBef>
              <a:spcAft>
                <a:spcPts val="0"/>
              </a:spcAft>
              <a:buClr>
                <a:schemeClr val="lt1"/>
              </a:buClr>
              <a:buSzPts val="1300"/>
              <a:buChar char="●"/>
            </a:pPr>
            <a:r>
              <a:rPr lang="en" sz="1300">
                <a:solidFill>
                  <a:schemeClr val="lt1"/>
                </a:solidFill>
              </a:rPr>
              <a:t>IFSP teams may choose to share copies of draft documents with families via the </a:t>
            </a:r>
            <a:r>
              <a:rPr lang="en" sz="1300" b="1" i="1">
                <a:solidFill>
                  <a:srgbClr val="F0B323"/>
                </a:solidFill>
              </a:rPr>
              <a:t>Push to Portal</a:t>
            </a:r>
            <a:r>
              <a:rPr lang="en" sz="1300" b="1">
                <a:solidFill>
                  <a:schemeClr val="lt1"/>
                </a:solidFill>
              </a:rPr>
              <a:t> </a:t>
            </a:r>
            <a:r>
              <a:rPr lang="en" sz="1300">
                <a:solidFill>
                  <a:schemeClr val="lt1"/>
                </a:solidFill>
              </a:rPr>
              <a:t>button</a:t>
            </a:r>
            <a:endParaRPr sz="1300">
              <a:solidFill>
                <a:schemeClr val="lt1"/>
              </a:solidFill>
            </a:endParaRPr>
          </a:p>
          <a:p>
            <a:pPr marL="571500" marR="0" lvl="1" indent="-196850" algn="l" rtl="0">
              <a:spcBef>
                <a:spcPts val="0"/>
              </a:spcBef>
              <a:spcAft>
                <a:spcPts val="0"/>
              </a:spcAft>
              <a:buClr>
                <a:schemeClr val="lt1"/>
              </a:buClr>
              <a:buSzPts val="1300"/>
              <a:buChar char="○"/>
            </a:pPr>
            <a:r>
              <a:rPr lang="en" sz="1300">
                <a:solidFill>
                  <a:schemeClr val="lt1"/>
                </a:solidFill>
              </a:rPr>
              <a:t>IFSPs</a:t>
            </a:r>
            <a:endParaRPr sz="1300">
              <a:solidFill>
                <a:schemeClr val="lt1"/>
              </a:solidFill>
            </a:endParaRPr>
          </a:p>
          <a:p>
            <a:pPr marL="571500" marR="0" lvl="1" indent="-196850" algn="l" rtl="0">
              <a:spcBef>
                <a:spcPts val="0"/>
              </a:spcBef>
              <a:spcAft>
                <a:spcPts val="0"/>
              </a:spcAft>
              <a:buClr>
                <a:schemeClr val="lt1"/>
              </a:buClr>
              <a:buSzPts val="1300"/>
              <a:buChar char="○"/>
            </a:pPr>
            <a:r>
              <a:rPr lang="en" sz="1300">
                <a:solidFill>
                  <a:schemeClr val="lt1"/>
                </a:solidFill>
              </a:rPr>
              <a:t>IFSP Modifications</a:t>
            </a:r>
            <a:endParaRPr sz="1300">
              <a:solidFill>
                <a:schemeClr val="lt1"/>
              </a:solidFill>
            </a:endParaRPr>
          </a:p>
        </p:txBody>
      </p:sp>
      <p:pic>
        <p:nvPicPr>
          <p:cNvPr id="398" name="Google Shape;398;p50" descr="Are you sure you wish to generate a new draft in the ACHIEVE Family Portal?"/>
          <p:cNvPicPr preferRelativeResize="0"/>
          <p:nvPr/>
        </p:nvPicPr>
        <p:blipFill>
          <a:blip r:embed="rId4">
            <a:alphaModFix/>
          </a:blip>
          <a:stretch>
            <a:fillRect/>
          </a:stretch>
        </p:blipFill>
        <p:spPr>
          <a:xfrm>
            <a:off x="324588" y="3444925"/>
            <a:ext cx="2249424" cy="1264000"/>
          </a:xfrm>
          <a:prstGeom prst="rect">
            <a:avLst/>
          </a:prstGeom>
          <a:noFill/>
          <a:ln>
            <a:noFill/>
          </a:ln>
        </p:spPr>
      </p:pic>
      <p:sp>
        <p:nvSpPr>
          <p:cNvPr id="396" name="Google Shape;396;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Sharing Draft Documents with Families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7" name="Google Shape;407;p51" descr="IFSP PDF document displaying Document Properties"/>
          <p:cNvPicPr preferRelativeResize="0"/>
          <p:nvPr/>
        </p:nvPicPr>
        <p:blipFill>
          <a:blip r:embed="rId3">
            <a:alphaModFix/>
          </a:blip>
          <a:stretch>
            <a:fillRect/>
          </a:stretch>
        </p:blipFill>
        <p:spPr>
          <a:xfrm>
            <a:off x="2903175" y="1143275"/>
            <a:ext cx="5929125" cy="2422033"/>
          </a:xfrm>
          <a:prstGeom prst="rect">
            <a:avLst/>
          </a:prstGeom>
          <a:noFill/>
          <a:ln w="9525" cap="flat" cmpd="sng">
            <a:solidFill>
              <a:srgbClr val="263F8C"/>
            </a:solidFill>
            <a:prstDash val="solid"/>
            <a:round/>
            <a:headEnd type="none" w="sm" len="sm"/>
            <a:tailEnd type="none" w="sm" len="sm"/>
          </a:ln>
        </p:spPr>
      </p:pic>
      <p:pic>
        <p:nvPicPr>
          <p:cNvPr id="408" name="Google Shape;408;p51" descr="IFSP PDF document displaying Creation date and time"/>
          <p:cNvPicPr preferRelativeResize="0"/>
          <p:nvPr/>
        </p:nvPicPr>
        <p:blipFill rotWithShape="1">
          <a:blip r:embed="rId4">
            <a:alphaModFix/>
          </a:blip>
          <a:srcRect l="1671" r="15161"/>
          <a:stretch/>
        </p:blipFill>
        <p:spPr>
          <a:xfrm>
            <a:off x="3020775" y="2896275"/>
            <a:ext cx="4367900" cy="1473425"/>
          </a:xfrm>
          <a:prstGeom prst="rect">
            <a:avLst/>
          </a:prstGeom>
          <a:noFill/>
          <a:ln w="9525" cap="flat" cmpd="sng">
            <a:solidFill>
              <a:srgbClr val="263F8C"/>
            </a:solidFill>
            <a:prstDash val="solid"/>
            <a:round/>
            <a:headEnd type="none" w="sm" len="sm"/>
            <a:tailEnd type="none" w="sm" len="sm"/>
          </a:ln>
        </p:spPr>
      </p:pic>
      <p:sp>
        <p:nvSpPr>
          <p:cNvPr id="406" name="Google Shape;406;p51"/>
          <p:cNvSpPr txBox="1">
            <a:spLocks noGrp="1"/>
          </p:cNvSpPr>
          <p:nvPr>
            <p:ph type="body" idx="1"/>
          </p:nvPr>
        </p:nvSpPr>
        <p:spPr>
          <a:xfrm>
            <a:off x="311700" y="1143275"/>
            <a:ext cx="2275200" cy="3698700"/>
          </a:xfrm>
          <a:prstGeom prst="rect">
            <a:avLst/>
          </a:prstGeom>
          <a:gradFill>
            <a:gsLst>
              <a:gs pos="0">
                <a:srgbClr val="690C25"/>
              </a:gs>
              <a:gs pos="78000">
                <a:srgbClr val="A13A47"/>
              </a:gs>
              <a:gs pos="100000">
                <a:srgbClr val="D96868"/>
              </a:gs>
            </a:gsLst>
            <a:path path="circle">
              <a:fillToRect r="100000" b="100000"/>
            </a:path>
            <a:tileRect l="-100000" t="-100000"/>
          </a:gradFill>
          <a:ln>
            <a:noFill/>
          </a:ln>
        </p:spPr>
        <p:txBody>
          <a:bodyPr spcFirstLastPara="1" wrap="square" lIns="91425" tIns="91425" rIns="91425" bIns="91425" anchor="t" anchorCtr="0">
            <a:noAutofit/>
          </a:bodyPr>
          <a:lstStyle/>
          <a:p>
            <a:pPr marL="0" marR="0" lvl="0" indent="0" algn="ctr" rtl="0">
              <a:spcBef>
                <a:spcPts val="300"/>
              </a:spcBef>
              <a:spcAft>
                <a:spcPts val="0"/>
              </a:spcAft>
              <a:buNone/>
            </a:pPr>
            <a:r>
              <a:rPr lang="en" sz="2000" b="1">
                <a:solidFill>
                  <a:srgbClr val="A8BADB"/>
                </a:solidFill>
              </a:rPr>
              <a:t>Timestamps</a:t>
            </a:r>
            <a:endParaRPr sz="2000" b="1">
              <a:solidFill>
                <a:srgbClr val="A8BADB"/>
              </a:solidFill>
            </a:endParaRPr>
          </a:p>
          <a:p>
            <a:pPr marL="342900" lvl="0" indent="-196850" algn="l" rtl="0">
              <a:spcBef>
                <a:spcPts val="600"/>
              </a:spcBef>
              <a:spcAft>
                <a:spcPts val="0"/>
              </a:spcAft>
              <a:buClr>
                <a:schemeClr val="lt1"/>
              </a:buClr>
              <a:buSzPts val="1300"/>
              <a:buChar char="●"/>
            </a:pPr>
            <a:r>
              <a:rPr lang="en" sz="1300">
                <a:solidFill>
                  <a:schemeClr val="lt1"/>
                </a:solidFill>
              </a:rPr>
              <a:t>ACHIEVE and ACHIEVE Family Portal users can determine when PDF documents are created by reviewing </a:t>
            </a:r>
            <a:r>
              <a:rPr lang="en" sz="1300" b="1">
                <a:solidFill>
                  <a:srgbClr val="F0B323"/>
                </a:solidFill>
              </a:rPr>
              <a:t>Document Properties</a:t>
            </a:r>
            <a:endParaRPr sz="1300">
              <a:solidFill>
                <a:schemeClr val="lt1"/>
              </a:solidFill>
            </a:endParaRPr>
          </a:p>
          <a:p>
            <a:pPr marL="571500" lvl="1" indent="-196850" algn="l" rtl="0">
              <a:spcBef>
                <a:spcPts val="600"/>
              </a:spcBef>
              <a:spcAft>
                <a:spcPts val="0"/>
              </a:spcAft>
              <a:buClr>
                <a:schemeClr val="lt1"/>
              </a:buClr>
              <a:buSzPts val="1300"/>
              <a:buChar char="○"/>
            </a:pPr>
            <a:r>
              <a:rPr lang="en" sz="1300">
                <a:solidFill>
                  <a:schemeClr val="lt1"/>
                </a:solidFill>
              </a:rPr>
              <a:t>The document creation date and time is displayed</a:t>
            </a:r>
            <a:endParaRPr sz="1400">
              <a:solidFill>
                <a:schemeClr val="lt1"/>
              </a:solidFill>
            </a:endParaRPr>
          </a:p>
        </p:txBody>
      </p:sp>
      <p:sp>
        <p:nvSpPr>
          <p:cNvPr id="405" name="Google Shape;405;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Identifying When Document Are Created</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4" name="Google Shape;414;p5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rgbClr val="9B2242"/>
                </a:solidFill>
              </a:rPr>
              <a:t>Maintaining Privacy of Learner Records</a:t>
            </a:r>
            <a:endParaRPr/>
          </a:p>
        </p:txBody>
      </p:sp>
      <p:sp>
        <p:nvSpPr>
          <p:cNvPr id="413" name="Google Shape;413;p52"/>
          <p:cNvSpPr txBox="1">
            <a:spLocks noGrp="1"/>
          </p:cNvSpPr>
          <p:nvPr>
            <p:ph type="title"/>
          </p:nvPr>
        </p:nvSpPr>
        <p:spPr>
          <a:xfrm>
            <a:off x="311700" y="104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Impacts for IFSP Team Members </a:t>
            </a:r>
            <a:r>
              <a:rPr lang="en" sz="1200">
                <a:solidFill>
                  <a:schemeClr val="lt1"/>
                </a:solidFill>
              </a:rPr>
              <a:t>5</a:t>
            </a:r>
            <a:endParaRPr sz="1200">
              <a:solidFill>
                <a:schemeClr val="lt1"/>
              </a:solidFill>
            </a:endParaRPr>
          </a:p>
        </p:txBody>
      </p:sp>
      <p:sp>
        <p:nvSpPr>
          <p:cNvPr id="415" name="Google Shape;415;p52"/>
          <p:cNvSpPr/>
          <p:nvPr/>
        </p:nvSpPr>
        <p:spPr>
          <a:xfrm>
            <a:off x="1614600" y="2660650"/>
            <a:ext cx="1439400" cy="1439400"/>
          </a:xfrm>
          <a:prstGeom prst="ellipse">
            <a:avLst/>
          </a:prstGeom>
          <a:solidFill>
            <a:srgbClr val="F0B323"/>
          </a:solidFill>
          <a:ln w="9525" cap="flat" cmpd="sng">
            <a:solidFill>
              <a:srgbClr val="A8BAD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9B2242"/>
                </a:solidFill>
                <a:latin typeface="Proxima Nova"/>
                <a:ea typeface="Proxima Nova"/>
                <a:cs typeface="Proxima Nova"/>
                <a:sym typeface="Proxima Nova"/>
              </a:rPr>
              <a:t>5</a:t>
            </a:r>
            <a:endParaRPr sz="5000" b="1">
              <a:solidFill>
                <a:srgbClr val="9B2242"/>
              </a:solidFill>
              <a:latin typeface="Proxima Nova"/>
              <a:ea typeface="Proxima Nova"/>
              <a:cs typeface="Proxima Nova"/>
              <a:sym typeface="Proxima Nov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2" name="Google Shape;422;p53" descr="Add Surrogate Information section of ACHIEVE displaying Invite to Portal button"/>
          <p:cNvPicPr preferRelativeResize="0"/>
          <p:nvPr/>
        </p:nvPicPr>
        <p:blipFill>
          <a:blip r:embed="rId3">
            <a:alphaModFix/>
          </a:blip>
          <a:stretch>
            <a:fillRect/>
          </a:stretch>
        </p:blipFill>
        <p:spPr>
          <a:xfrm>
            <a:off x="2857525" y="1170125"/>
            <a:ext cx="6106877" cy="3620974"/>
          </a:xfrm>
          <a:prstGeom prst="rect">
            <a:avLst/>
          </a:prstGeom>
          <a:noFill/>
          <a:ln>
            <a:noFill/>
          </a:ln>
        </p:spPr>
      </p:pic>
      <p:sp>
        <p:nvSpPr>
          <p:cNvPr id="421" name="Google Shape;421;p53"/>
          <p:cNvSpPr txBox="1">
            <a:spLocks noGrp="1"/>
          </p:cNvSpPr>
          <p:nvPr>
            <p:ph type="body" idx="1"/>
          </p:nvPr>
        </p:nvSpPr>
        <p:spPr>
          <a:xfrm>
            <a:off x="311700" y="1170125"/>
            <a:ext cx="2275200" cy="3698700"/>
          </a:xfrm>
          <a:prstGeom prst="rect">
            <a:avLst/>
          </a:prstGeom>
          <a:gradFill>
            <a:gsLst>
              <a:gs pos="0">
                <a:srgbClr val="690C25"/>
              </a:gs>
              <a:gs pos="78000">
                <a:srgbClr val="A13A47"/>
              </a:gs>
              <a:gs pos="100000">
                <a:srgbClr val="D96868"/>
              </a:gs>
            </a:gsLst>
            <a:path path="circle">
              <a:fillToRect r="100000" b="100000"/>
            </a:path>
            <a:tileRect l="-100000" t="-100000"/>
          </a:gradFill>
        </p:spPr>
        <p:txBody>
          <a:bodyPr spcFirstLastPara="1" wrap="square" lIns="91425" tIns="91425" rIns="91425" bIns="91425" anchor="t" anchorCtr="0">
            <a:noAutofit/>
          </a:bodyPr>
          <a:lstStyle/>
          <a:p>
            <a:pPr marL="0" marR="0" lvl="0" indent="0" algn="ctr" rtl="0">
              <a:spcBef>
                <a:spcPts val="300"/>
              </a:spcBef>
              <a:spcAft>
                <a:spcPts val="0"/>
              </a:spcAft>
              <a:buNone/>
            </a:pPr>
            <a:r>
              <a:rPr lang="en" sz="2000" b="1">
                <a:solidFill>
                  <a:srgbClr val="A8BADB"/>
                </a:solidFill>
              </a:rPr>
              <a:t>Surrogate Parents</a:t>
            </a:r>
            <a:endParaRPr sz="2000" b="1">
              <a:solidFill>
                <a:srgbClr val="A8BADB"/>
              </a:solidFill>
            </a:endParaRPr>
          </a:p>
          <a:p>
            <a:pPr marL="342900" lvl="0" indent="-196850" algn="l" rtl="0">
              <a:spcBef>
                <a:spcPts val="0"/>
              </a:spcBef>
              <a:spcAft>
                <a:spcPts val="0"/>
              </a:spcAft>
              <a:buClr>
                <a:schemeClr val="lt1"/>
              </a:buClr>
              <a:buSzPts val="1300"/>
              <a:buChar char="●"/>
            </a:pPr>
            <a:r>
              <a:rPr lang="en" sz="1300">
                <a:solidFill>
                  <a:schemeClr val="lt1"/>
                </a:solidFill>
              </a:rPr>
              <a:t>Only ACHIEVE users with permission to </a:t>
            </a:r>
            <a:r>
              <a:rPr lang="en" sz="1300" b="1">
                <a:solidFill>
                  <a:srgbClr val="F0B323"/>
                </a:solidFill>
              </a:rPr>
              <a:t>Add Surrogate Information</a:t>
            </a:r>
            <a:r>
              <a:rPr lang="en" sz="1300">
                <a:solidFill>
                  <a:schemeClr val="lt1"/>
                </a:solidFill>
              </a:rPr>
              <a:t> can access the </a:t>
            </a:r>
            <a:r>
              <a:rPr lang="en" sz="1300" b="1" i="1">
                <a:solidFill>
                  <a:schemeClr val="lt1"/>
                </a:solidFill>
              </a:rPr>
              <a:t>Invite to Portal</a:t>
            </a:r>
            <a:r>
              <a:rPr lang="en" sz="1300">
                <a:solidFill>
                  <a:schemeClr val="lt1"/>
                </a:solidFill>
              </a:rPr>
              <a:t> button for Surrogate parents</a:t>
            </a:r>
            <a:endParaRPr sz="1300">
              <a:solidFill>
                <a:schemeClr val="lt1"/>
              </a:solidFill>
            </a:endParaRPr>
          </a:p>
          <a:p>
            <a:pPr marL="342900" lvl="0" indent="-196850" algn="l" rtl="0">
              <a:spcBef>
                <a:spcPts val="400"/>
              </a:spcBef>
              <a:spcAft>
                <a:spcPts val="0"/>
              </a:spcAft>
              <a:buClr>
                <a:schemeClr val="lt1"/>
              </a:buClr>
              <a:buSzPts val="1300"/>
              <a:buChar char="●"/>
            </a:pPr>
            <a:r>
              <a:rPr lang="en" sz="1300">
                <a:solidFill>
                  <a:schemeClr val="lt1"/>
                </a:solidFill>
              </a:rPr>
              <a:t>IFSP  teams will find Surrogate parent added to Learner Management header</a:t>
            </a:r>
            <a:endParaRPr sz="1300">
              <a:solidFill>
                <a:schemeClr val="lt1"/>
              </a:solidFill>
            </a:endParaRPr>
          </a:p>
          <a:p>
            <a:pPr marL="342900" lvl="0" indent="-196850" algn="l" rtl="0">
              <a:spcBef>
                <a:spcPts val="400"/>
              </a:spcBef>
              <a:spcAft>
                <a:spcPts val="400"/>
              </a:spcAft>
              <a:buClr>
                <a:schemeClr val="lt1"/>
              </a:buClr>
              <a:buSzPts val="1300"/>
              <a:buChar char="●"/>
            </a:pPr>
            <a:r>
              <a:rPr lang="en" sz="1300">
                <a:solidFill>
                  <a:schemeClr val="lt1"/>
                </a:solidFill>
              </a:rPr>
              <a:t>Surrogate parent will not display in Family Contact Information</a:t>
            </a:r>
            <a:endParaRPr sz="1300">
              <a:solidFill>
                <a:schemeClr val="lt1"/>
              </a:solidFill>
            </a:endParaRPr>
          </a:p>
        </p:txBody>
      </p:sp>
      <p:sp>
        <p:nvSpPr>
          <p:cNvPr id="420" name="Google Shape;420;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Surrogate Parent Information</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8" name="Google Shape;428;p54"/>
          <p:cNvSpPr txBox="1">
            <a:spLocks noGrp="1"/>
          </p:cNvSpPr>
          <p:nvPr>
            <p:ph type="body" idx="1"/>
          </p:nvPr>
        </p:nvSpPr>
        <p:spPr>
          <a:xfrm>
            <a:off x="311700" y="1144900"/>
            <a:ext cx="2275200" cy="3698700"/>
          </a:xfrm>
          <a:prstGeom prst="rect">
            <a:avLst/>
          </a:prstGeom>
          <a:gradFill>
            <a:gsLst>
              <a:gs pos="0">
                <a:srgbClr val="690C25"/>
              </a:gs>
              <a:gs pos="78000">
                <a:srgbClr val="A13A47"/>
              </a:gs>
              <a:gs pos="100000">
                <a:srgbClr val="D96868"/>
              </a:gs>
            </a:gsLst>
            <a:path path="circle">
              <a:fillToRect r="100000" b="100000"/>
            </a:path>
            <a:tileRect l="-100000" t="-100000"/>
          </a:gradFill>
        </p:spPr>
        <p:txBody>
          <a:bodyPr spcFirstLastPara="1" wrap="square" lIns="91425" tIns="91425" rIns="91425" bIns="91425" anchor="t" anchorCtr="0">
            <a:noAutofit/>
          </a:bodyPr>
          <a:lstStyle/>
          <a:p>
            <a:pPr marL="0" marR="0" lvl="0" indent="0" algn="ctr" rtl="0">
              <a:spcBef>
                <a:spcPts val="300"/>
              </a:spcBef>
              <a:spcAft>
                <a:spcPts val="0"/>
              </a:spcAft>
              <a:buNone/>
            </a:pPr>
            <a:r>
              <a:rPr lang="en" sz="2000" b="1">
                <a:solidFill>
                  <a:srgbClr val="A8BADB"/>
                </a:solidFill>
              </a:rPr>
              <a:t>Privacy Concerns</a:t>
            </a:r>
            <a:endParaRPr sz="2000" b="1">
              <a:solidFill>
                <a:srgbClr val="A8BADB"/>
              </a:solidFill>
            </a:endParaRPr>
          </a:p>
          <a:p>
            <a:pPr marL="342900" lvl="0" indent="-196850" algn="l" rtl="0">
              <a:spcBef>
                <a:spcPts val="0"/>
              </a:spcBef>
              <a:spcAft>
                <a:spcPts val="0"/>
              </a:spcAft>
              <a:buClr>
                <a:schemeClr val="lt1"/>
              </a:buClr>
              <a:buSzPts val="1300"/>
              <a:buChar char="●"/>
            </a:pPr>
            <a:r>
              <a:rPr lang="en" sz="1300">
                <a:solidFill>
                  <a:schemeClr val="lt1"/>
                </a:solidFill>
              </a:rPr>
              <a:t>Address information of family contacts is not displayed on IFSP outputs or within the ACHIEVE Family Portal</a:t>
            </a:r>
            <a:endParaRPr sz="1300">
              <a:solidFill>
                <a:schemeClr val="lt1"/>
              </a:solidFill>
            </a:endParaRPr>
          </a:p>
          <a:p>
            <a:pPr marL="342900" lvl="0" indent="-196850" algn="l" rtl="0">
              <a:spcBef>
                <a:spcPts val="400"/>
              </a:spcBef>
              <a:spcAft>
                <a:spcPts val="0"/>
              </a:spcAft>
              <a:buClr>
                <a:schemeClr val="lt1"/>
              </a:buClr>
              <a:buSzPts val="1300"/>
              <a:buChar char="●"/>
            </a:pPr>
            <a:r>
              <a:rPr lang="en" sz="1300">
                <a:solidFill>
                  <a:schemeClr val="lt1"/>
                </a:solidFill>
              </a:rPr>
              <a:t>Phone numbers will soon be replaced by IDEA Parent relationship type </a:t>
            </a:r>
            <a:endParaRPr sz="1300">
              <a:solidFill>
                <a:schemeClr val="lt1"/>
              </a:solidFill>
            </a:endParaRPr>
          </a:p>
          <a:p>
            <a:pPr marL="342900" lvl="0" indent="-196850" algn="l" rtl="0">
              <a:spcBef>
                <a:spcPts val="400"/>
              </a:spcBef>
              <a:spcAft>
                <a:spcPts val="400"/>
              </a:spcAft>
              <a:buClr>
                <a:schemeClr val="lt1"/>
              </a:buClr>
              <a:buSzPts val="1300"/>
              <a:buChar char="●"/>
            </a:pPr>
            <a:r>
              <a:rPr lang="en" sz="1300">
                <a:solidFill>
                  <a:schemeClr val="lt1"/>
                </a:solidFill>
              </a:rPr>
              <a:t>The ability to restrict email addresses from appearing on outputs is coming Feb 2025 </a:t>
            </a:r>
            <a:endParaRPr sz="1300">
              <a:solidFill>
                <a:schemeClr val="lt1"/>
              </a:solidFill>
            </a:endParaRPr>
          </a:p>
        </p:txBody>
      </p:sp>
      <p:pic>
        <p:nvPicPr>
          <p:cNvPr id="429" name="Google Shape;429;p54" descr="Icon representing security of private information"/>
          <p:cNvPicPr preferRelativeResize="0"/>
          <p:nvPr/>
        </p:nvPicPr>
        <p:blipFill rotWithShape="1">
          <a:blip r:embed="rId3">
            <a:alphaModFix/>
          </a:blip>
          <a:srcRect t="9605" b="9540"/>
          <a:stretch/>
        </p:blipFill>
        <p:spPr>
          <a:xfrm>
            <a:off x="3426525" y="1281775"/>
            <a:ext cx="4405307" cy="3561825"/>
          </a:xfrm>
          <a:prstGeom prst="rect">
            <a:avLst/>
          </a:prstGeom>
          <a:noFill/>
          <a:ln>
            <a:noFill/>
          </a:ln>
        </p:spPr>
      </p:pic>
      <p:sp>
        <p:nvSpPr>
          <p:cNvPr id="427" name="Google Shape;427;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Privacy of Contact Information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9"/>
          <p:cNvSpPr txBox="1">
            <a:spLocks noGrp="1"/>
          </p:cNvSpPr>
          <p:nvPr>
            <p:ph type="title"/>
          </p:nvPr>
        </p:nvSpPr>
        <p:spPr>
          <a:xfrm>
            <a:off x="1388100" y="450150"/>
            <a:ext cx="6367800" cy="40908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a:t>ACHIEVE Family Portal Overview</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5" name="Google Shape;435;p55" descr="Group of people seated around a conference table"/>
          <p:cNvPicPr preferRelativeResize="0"/>
          <p:nvPr/>
        </p:nvPicPr>
        <p:blipFill>
          <a:blip r:embed="rId3">
            <a:alphaModFix/>
          </a:blip>
          <a:stretch>
            <a:fillRect/>
          </a:stretch>
        </p:blipFill>
        <p:spPr>
          <a:xfrm>
            <a:off x="3689226" y="1152475"/>
            <a:ext cx="5143076" cy="3416399"/>
          </a:xfrm>
          <a:prstGeom prst="rect">
            <a:avLst/>
          </a:prstGeom>
          <a:noFill/>
          <a:ln w="9525" cap="flat" cmpd="sng">
            <a:solidFill>
              <a:srgbClr val="263F8C"/>
            </a:solidFill>
            <a:prstDash val="solid"/>
            <a:round/>
            <a:headEnd type="none" w="sm" len="sm"/>
            <a:tailEnd type="none" w="sm" len="sm"/>
          </a:ln>
        </p:spPr>
      </p:pic>
      <p:grpSp>
        <p:nvGrpSpPr>
          <p:cNvPr id="437" name="Google Shape;437;p55">
            <a:extLst>
              <a:ext uri="{C183D7F6-B498-43B3-948B-1728B52AA6E4}">
                <adec:decorative xmlns:adec="http://schemas.microsoft.com/office/drawing/2017/decorative" val="1"/>
              </a:ext>
            </a:extLst>
          </p:cNvPr>
          <p:cNvGrpSpPr/>
          <p:nvPr/>
        </p:nvGrpSpPr>
        <p:grpSpPr>
          <a:xfrm>
            <a:off x="394466" y="1044876"/>
            <a:ext cx="948719" cy="3267502"/>
            <a:chOff x="242070" y="1044873"/>
            <a:chExt cx="976953" cy="3267502"/>
          </a:xfrm>
        </p:grpSpPr>
        <p:pic>
          <p:nvPicPr>
            <p:cNvPr id="438" name="Google Shape;438;p55" descr="Telephone icon"/>
            <p:cNvPicPr preferRelativeResize="0"/>
            <p:nvPr/>
          </p:nvPicPr>
          <p:blipFill>
            <a:blip r:embed="rId4">
              <a:alphaModFix/>
            </a:blip>
            <a:stretch>
              <a:fillRect/>
            </a:stretch>
          </p:blipFill>
          <p:spPr>
            <a:xfrm>
              <a:off x="311700" y="2256550"/>
              <a:ext cx="837700" cy="837700"/>
            </a:xfrm>
            <a:prstGeom prst="rect">
              <a:avLst/>
            </a:prstGeom>
            <a:noFill/>
            <a:ln>
              <a:noFill/>
            </a:ln>
          </p:spPr>
        </p:pic>
        <p:pic>
          <p:nvPicPr>
            <p:cNvPr id="439" name="Google Shape;439;p55" descr="Email Icon"/>
            <p:cNvPicPr preferRelativeResize="0"/>
            <p:nvPr/>
          </p:nvPicPr>
          <p:blipFill>
            <a:blip r:embed="rId5">
              <a:alphaModFix/>
            </a:blip>
            <a:stretch>
              <a:fillRect/>
            </a:stretch>
          </p:blipFill>
          <p:spPr>
            <a:xfrm>
              <a:off x="311700" y="3474675"/>
              <a:ext cx="837700" cy="837700"/>
            </a:xfrm>
            <a:prstGeom prst="rect">
              <a:avLst/>
            </a:prstGeom>
            <a:noFill/>
            <a:ln>
              <a:noFill/>
            </a:ln>
          </p:spPr>
        </p:pic>
        <p:pic>
          <p:nvPicPr>
            <p:cNvPr id="440" name="Google Shape;440;p55" descr="Decorative icon with 2 people talking"/>
            <p:cNvPicPr preferRelativeResize="0"/>
            <p:nvPr/>
          </p:nvPicPr>
          <p:blipFill>
            <a:blip r:embed="rId6">
              <a:alphaModFix/>
            </a:blip>
            <a:stretch>
              <a:fillRect/>
            </a:stretch>
          </p:blipFill>
          <p:spPr>
            <a:xfrm rot="612137">
              <a:off x="309922" y="1112725"/>
              <a:ext cx="841249" cy="841248"/>
            </a:xfrm>
            <a:prstGeom prst="rect">
              <a:avLst/>
            </a:prstGeom>
            <a:noFill/>
            <a:ln>
              <a:noFill/>
            </a:ln>
          </p:spPr>
        </p:pic>
      </p:grpSp>
      <p:sp>
        <p:nvSpPr>
          <p:cNvPr id="436" name="Google Shape;436;p55"/>
          <p:cNvSpPr txBox="1"/>
          <p:nvPr/>
        </p:nvSpPr>
        <p:spPr>
          <a:xfrm>
            <a:off x="1361464" y="1152477"/>
            <a:ext cx="2276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 sz="1800">
                <a:latin typeface="Proxima Nova"/>
                <a:ea typeface="Proxima Nova"/>
                <a:cs typeface="Proxima Nova"/>
                <a:sym typeface="Proxima Nova"/>
              </a:rPr>
              <a:t>In-Person</a:t>
            </a:r>
            <a:endParaRPr sz="1800">
              <a:latin typeface="Proxima Nova"/>
              <a:ea typeface="Proxima Nova"/>
              <a:cs typeface="Proxima Nova"/>
              <a:sym typeface="Proxima Nova"/>
            </a:endParaRPr>
          </a:p>
          <a:p>
            <a:pPr marL="0" lvl="0" indent="0" algn="l" rtl="0">
              <a:lnSpc>
                <a:spcPct val="115000"/>
              </a:lnSpc>
              <a:spcBef>
                <a:spcPts val="6500"/>
              </a:spcBef>
              <a:spcAft>
                <a:spcPts val="0"/>
              </a:spcAft>
              <a:buNone/>
            </a:pPr>
            <a:r>
              <a:rPr lang="en" sz="1800">
                <a:latin typeface="Proxima Nova"/>
                <a:ea typeface="Proxima Nova"/>
                <a:cs typeface="Proxima Nova"/>
                <a:sym typeface="Proxima Nova"/>
              </a:rPr>
              <a:t>Phone</a:t>
            </a:r>
            <a:endParaRPr sz="1800">
              <a:latin typeface="Proxima Nova"/>
              <a:ea typeface="Proxima Nova"/>
              <a:cs typeface="Proxima Nova"/>
              <a:sym typeface="Proxima Nova"/>
            </a:endParaRPr>
          </a:p>
          <a:p>
            <a:pPr marL="0" lvl="0" indent="0" algn="l" rtl="0">
              <a:lnSpc>
                <a:spcPct val="115000"/>
              </a:lnSpc>
              <a:spcBef>
                <a:spcPts val="7000"/>
              </a:spcBef>
              <a:spcAft>
                <a:spcPts val="0"/>
              </a:spcAft>
              <a:buNone/>
            </a:pPr>
            <a:r>
              <a:rPr lang="en" sz="1800">
                <a:latin typeface="Proxima Nova"/>
                <a:ea typeface="Proxima Nova"/>
                <a:cs typeface="Proxima Nova"/>
                <a:sym typeface="Proxima Nova"/>
              </a:rPr>
              <a:t>Email</a:t>
            </a:r>
            <a:endParaRPr sz="1800">
              <a:latin typeface="Proxima Nova"/>
              <a:ea typeface="Proxima Nova"/>
              <a:cs typeface="Proxima Nova"/>
              <a:sym typeface="Proxima Nova"/>
            </a:endParaRPr>
          </a:p>
        </p:txBody>
      </p:sp>
      <p:sp>
        <p:nvSpPr>
          <p:cNvPr id="434" name="Google Shape;434;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will families communicate with IFSP teams?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Training &amp; Communication</a:t>
            </a:r>
            <a:endParaRPr>
              <a:latin typeface="Proxima Nova"/>
              <a:ea typeface="Proxima Nova"/>
              <a:cs typeface="Proxima Nova"/>
              <a:sym typeface="Proxima Nov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6" name="Google Shape;456;p57"/>
          <p:cNvSpPr/>
          <p:nvPr/>
        </p:nvSpPr>
        <p:spPr>
          <a:xfrm>
            <a:off x="717225" y="4438000"/>
            <a:ext cx="7803300" cy="469500"/>
          </a:xfrm>
          <a:prstGeom prst="rect">
            <a:avLst/>
          </a:prstGeom>
          <a:solidFill>
            <a:srgbClr val="A8BAD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b="1">
                <a:solidFill>
                  <a:schemeClr val="dk1"/>
                </a:solidFill>
                <a:latin typeface="Proxima Nova"/>
                <a:ea typeface="Proxima Nova"/>
                <a:cs typeface="Proxima Nova"/>
                <a:sym typeface="Proxima Nova"/>
              </a:rPr>
              <a:t>Frequently Asked Questions (FAQ)</a:t>
            </a:r>
            <a:endParaRPr sz="2300" b="1">
              <a:solidFill>
                <a:schemeClr val="dk1"/>
              </a:solidFill>
              <a:latin typeface="Proxima Nova"/>
              <a:ea typeface="Proxima Nova"/>
              <a:cs typeface="Proxima Nova"/>
              <a:sym typeface="Proxima Nova"/>
            </a:endParaRPr>
          </a:p>
        </p:txBody>
      </p:sp>
      <p:sp>
        <p:nvSpPr>
          <p:cNvPr id="455" name="Google Shape;455;p57"/>
          <p:cNvSpPr/>
          <p:nvPr/>
        </p:nvSpPr>
        <p:spPr>
          <a:xfrm>
            <a:off x="717225" y="3816225"/>
            <a:ext cx="7803300" cy="469500"/>
          </a:xfrm>
          <a:prstGeom prst="rect">
            <a:avLst/>
          </a:prstGeom>
          <a:solidFill>
            <a:srgbClr val="93294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b="1">
                <a:solidFill>
                  <a:schemeClr val="lt1"/>
                </a:solidFill>
                <a:latin typeface="Proxima Nova"/>
                <a:ea typeface="Proxima Nova"/>
                <a:cs typeface="Proxima Nova"/>
                <a:sym typeface="Proxima Nova"/>
              </a:rPr>
              <a:t>ACHIEVE Family Portal Overview Video</a:t>
            </a:r>
            <a:endParaRPr sz="2300" b="1">
              <a:solidFill>
                <a:schemeClr val="lt1"/>
              </a:solidFill>
              <a:latin typeface="Proxima Nova"/>
              <a:ea typeface="Proxima Nova"/>
              <a:cs typeface="Proxima Nova"/>
              <a:sym typeface="Proxima Nova"/>
            </a:endParaRPr>
          </a:p>
        </p:txBody>
      </p:sp>
      <p:sp>
        <p:nvSpPr>
          <p:cNvPr id="454" name="Google Shape;454;p57"/>
          <p:cNvSpPr/>
          <p:nvPr/>
        </p:nvSpPr>
        <p:spPr>
          <a:xfrm>
            <a:off x="717225" y="3154775"/>
            <a:ext cx="7803300" cy="469500"/>
          </a:xfrm>
          <a:prstGeom prst="rect">
            <a:avLst/>
          </a:prstGeom>
          <a:solidFill>
            <a:srgbClr val="001C8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b="1" i="1">
                <a:solidFill>
                  <a:srgbClr val="F0B323"/>
                </a:solidFill>
                <a:latin typeface="Proxima Nova"/>
                <a:ea typeface="Proxima Nova"/>
                <a:cs typeface="Proxima Nova"/>
                <a:sym typeface="Proxima Nova"/>
              </a:rPr>
              <a:t>About ACHIEVE Family Portal</a:t>
            </a:r>
            <a:r>
              <a:rPr lang="en" sz="2300" b="1">
                <a:solidFill>
                  <a:srgbClr val="F0B323"/>
                </a:solidFill>
                <a:latin typeface="Proxima Nova"/>
                <a:ea typeface="Proxima Nova"/>
                <a:cs typeface="Proxima Nova"/>
                <a:sym typeface="Proxima Nova"/>
              </a:rPr>
              <a:t> Printable Flyer </a:t>
            </a:r>
            <a:endParaRPr sz="2300" b="1">
              <a:solidFill>
                <a:srgbClr val="F0B323"/>
              </a:solidFill>
              <a:latin typeface="Proxima Nova"/>
              <a:ea typeface="Proxima Nova"/>
              <a:cs typeface="Proxima Nova"/>
              <a:sym typeface="Proxima Nova"/>
            </a:endParaRPr>
          </a:p>
        </p:txBody>
      </p:sp>
      <p:sp>
        <p:nvSpPr>
          <p:cNvPr id="453" name="Google Shape;453;p57"/>
          <p:cNvSpPr/>
          <p:nvPr/>
        </p:nvSpPr>
        <p:spPr>
          <a:xfrm>
            <a:off x="717225" y="2533000"/>
            <a:ext cx="7803300" cy="469500"/>
          </a:xfrm>
          <a:prstGeom prst="rect">
            <a:avLst/>
          </a:prstGeom>
          <a:solidFill>
            <a:srgbClr val="A8BAD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b="1">
                <a:solidFill>
                  <a:schemeClr val="dk1"/>
                </a:solidFill>
                <a:latin typeface="Proxima Nova"/>
                <a:ea typeface="Proxima Nova"/>
                <a:cs typeface="Proxima Nova"/>
                <a:sym typeface="Proxima Nova"/>
              </a:rPr>
              <a:t>Slidedeck for Parent Presentations</a:t>
            </a:r>
            <a:endParaRPr sz="2300" b="1">
              <a:solidFill>
                <a:schemeClr val="dk1"/>
              </a:solidFill>
              <a:latin typeface="Proxima Nova"/>
              <a:ea typeface="Proxima Nova"/>
              <a:cs typeface="Proxima Nova"/>
              <a:sym typeface="Proxima Nova"/>
            </a:endParaRPr>
          </a:p>
        </p:txBody>
      </p:sp>
      <p:sp>
        <p:nvSpPr>
          <p:cNvPr id="452" name="Google Shape;452;p57"/>
          <p:cNvSpPr/>
          <p:nvPr/>
        </p:nvSpPr>
        <p:spPr>
          <a:xfrm>
            <a:off x="717225" y="1911225"/>
            <a:ext cx="7803300" cy="469500"/>
          </a:xfrm>
          <a:prstGeom prst="rect">
            <a:avLst/>
          </a:prstGeom>
          <a:solidFill>
            <a:srgbClr val="93294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b="1">
                <a:solidFill>
                  <a:schemeClr val="lt1"/>
                </a:solidFill>
                <a:latin typeface="Proxima Nova"/>
                <a:ea typeface="Proxima Nova"/>
                <a:cs typeface="Proxima Nova"/>
                <a:sym typeface="Proxima Nova"/>
              </a:rPr>
              <a:t>Communication Samples &amp; Templates</a:t>
            </a:r>
            <a:endParaRPr sz="2300" b="1">
              <a:solidFill>
                <a:schemeClr val="lt1"/>
              </a:solidFill>
              <a:latin typeface="Proxima Nova"/>
              <a:ea typeface="Proxima Nova"/>
              <a:cs typeface="Proxima Nova"/>
              <a:sym typeface="Proxima Nova"/>
            </a:endParaRPr>
          </a:p>
        </p:txBody>
      </p:sp>
      <p:sp>
        <p:nvSpPr>
          <p:cNvPr id="451" name="Google Shape;451;p57"/>
          <p:cNvSpPr/>
          <p:nvPr/>
        </p:nvSpPr>
        <p:spPr>
          <a:xfrm>
            <a:off x="717225" y="1289450"/>
            <a:ext cx="7803300" cy="469500"/>
          </a:xfrm>
          <a:prstGeom prst="rect">
            <a:avLst/>
          </a:prstGeom>
          <a:solidFill>
            <a:srgbClr val="001C8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b="1">
                <a:solidFill>
                  <a:srgbClr val="F0B323"/>
                </a:solidFill>
                <a:latin typeface="Proxima Nova"/>
                <a:ea typeface="Proxima Nova"/>
                <a:cs typeface="Proxima Nova"/>
                <a:sym typeface="Proxima Nova"/>
              </a:rPr>
              <a:t>ACHIEVE Webpages</a:t>
            </a:r>
            <a:endParaRPr sz="2300" b="1">
              <a:solidFill>
                <a:srgbClr val="F0B323"/>
              </a:solidFill>
              <a:latin typeface="Proxima Nova"/>
              <a:ea typeface="Proxima Nova"/>
              <a:cs typeface="Proxima Nova"/>
              <a:sym typeface="Proxima Nova"/>
            </a:endParaRPr>
          </a:p>
        </p:txBody>
      </p:sp>
      <p:sp>
        <p:nvSpPr>
          <p:cNvPr id="450" name="Google Shape;450;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Communication Toolkit</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3" name="Google Shape;463;p58" descr="decorative text box "/>
          <p:cNvSpPr/>
          <p:nvPr/>
        </p:nvSpPr>
        <p:spPr>
          <a:xfrm>
            <a:off x="6276425" y="2514875"/>
            <a:ext cx="2556000" cy="2439600"/>
          </a:xfrm>
          <a:prstGeom prst="roundRect">
            <a:avLst>
              <a:gd name="adj" fmla="val 16667"/>
            </a:avLst>
          </a:prstGeom>
          <a:gradFill>
            <a:gsLst>
              <a:gs pos="0">
                <a:srgbClr val="690C25"/>
              </a:gs>
              <a:gs pos="78000">
                <a:srgbClr val="A13A47"/>
              </a:gs>
              <a:gs pos="100000">
                <a:srgbClr val="D96868"/>
              </a:gs>
            </a:gsLst>
            <a:path path="circle">
              <a:fillToRect r="100000" b="100000"/>
            </a:path>
            <a:tileRect l="-100000" t="-100000"/>
          </a:gra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lt1"/>
                </a:solidFill>
                <a:latin typeface="Proxima Nova"/>
                <a:ea typeface="Proxima Nova"/>
                <a:cs typeface="Proxima Nova"/>
                <a:sym typeface="Proxima Nova"/>
              </a:rPr>
              <a:t>Videos</a:t>
            </a:r>
            <a:endParaRPr sz="3000" b="1">
              <a:solidFill>
                <a:schemeClr val="lt1"/>
              </a:solidFill>
              <a:latin typeface="Proxima Nova"/>
              <a:ea typeface="Proxima Nova"/>
              <a:cs typeface="Proxima Nova"/>
              <a:sym typeface="Proxima Nova"/>
            </a:endParaRPr>
          </a:p>
          <a:p>
            <a:pPr marL="342900" lvl="0" indent="-209550" algn="l" rtl="0">
              <a:lnSpc>
                <a:spcPct val="115000"/>
              </a:lnSpc>
              <a:spcBef>
                <a:spcPts val="0"/>
              </a:spcBef>
              <a:spcAft>
                <a:spcPts val="0"/>
              </a:spcAft>
              <a:buClr>
                <a:schemeClr val="lt1"/>
              </a:buClr>
              <a:buSzPts val="1500"/>
              <a:buFont typeface="Proxima Nova"/>
              <a:buChar char="●"/>
            </a:pPr>
            <a:r>
              <a:rPr lang="en" sz="1500">
                <a:solidFill>
                  <a:schemeClr val="lt1"/>
                </a:solidFill>
                <a:latin typeface="Proxima Nova"/>
                <a:ea typeface="Proxima Nova"/>
                <a:cs typeface="Proxima Nova"/>
                <a:sym typeface="Proxima Nova"/>
              </a:rPr>
              <a:t>About the ACHIEVE Family Portal</a:t>
            </a:r>
            <a:endParaRPr sz="1500">
              <a:solidFill>
                <a:schemeClr val="lt1"/>
              </a:solidFill>
              <a:latin typeface="Proxima Nova"/>
              <a:ea typeface="Proxima Nova"/>
              <a:cs typeface="Proxima Nova"/>
              <a:sym typeface="Proxima Nova"/>
            </a:endParaRPr>
          </a:p>
          <a:p>
            <a:pPr marL="342900" marR="0" lvl="0" indent="-209550" algn="l" rtl="0">
              <a:lnSpc>
                <a:spcPct val="115000"/>
              </a:lnSpc>
              <a:spcBef>
                <a:spcPts val="0"/>
              </a:spcBef>
              <a:spcAft>
                <a:spcPts val="0"/>
              </a:spcAft>
              <a:buClr>
                <a:schemeClr val="lt1"/>
              </a:buClr>
              <a:buSzPts val="1500"/>
              <a:buFont typeface="Proxima Nova"/>
              <a:buChar char="●"/>
            </a:pPr>
            <a:r>
              <a:rPr lang="en" sz="1500">
                <a:solidFill>
                  <a:schemeClr val="lt1"/>
                </a:solidFill>
                <a:latin typeface="Proxima Nova"/>
                <a:ea typeface="Proxima Nova"/>
                <a:cs typeface="Proxima Nova"/>
                <a:sym typeface="Proxima Nova"/>
              </a:rPr>
              <a:t>Early ACCESS Overview</a:t>
            </a:r>
            <a:endParaRPr sz="1500">
              <a:solidFill>
                <a:schemeClr val="lt1"/>
              </a:solidFill>
              <a:latin typeface="Proxima Nova"/>
              <a:ea typeface="Proxima Nova"/>
              <a:cs typeface="Proxima Nova"/>
              <a:sym typeface="Proxima Nova"/>
            </a:endParaRPr>
          </a:p>
          <a:p>
            <a:pPr marL="342900" lvl="0" indent="-209550" algn="l" rtl="0">
              <a:lnSpc>
                <a:spcPct val="115000"/>
              </a:lnSpc>
              <a:spcBef>
                <a:spcPts val="0"/>
              </a:spcBef>
              <a:spcAft>
                <a:spcPts val="0"/>
              </a:spcAft>
              <a:buClr>
                <a:schemeClr val="lt1"/>
              </a:buClr>
              <a:buSzPts val="1500"/>
              <a:buFont typeface="Proxima Nova"/>
              <a:buChar char="●"/>
            </a:pPr>
            <a:r>
              <a:rPr lang="en" sz="1500">
                <a:solidFill>
                  <a:schemeClr val="lt1"/>
                </a:solidFill>
                <a:latin typeface="Proxima Nova"/>
                <a:ea typeface="Proxima Nova"/>
                <a:cs typeface="Proxima Nova"/>
                <a:sym typeface="Proxima Nova"/>
              </a:rPr>
              <a:t>Special Education Overview</a:t>
            </a:r>
            <a:endParaRPr sz="1500">
              <a:solidFill>
                <a:schemeClr val="lt1"/>
              </a:solidFill>
              <a:latin typeface="Proxima Nova"/>
              <a:ea typeface="Proxima Nova"/>
              <a:cs typeface="Proxima Nova"/>
              <a:sym typeface="Proxima Nova"/>
            </a:endParaRPr>
          </a:p>
        </p:txBody>
      </p:sp>
      <p:sp>
        <p:nvSpPr>
          <p:cNvPr id="464" name="Google Shape;464;p58"/>
          <p:cNvSpPr/>
          <p:nvPr/>
        </p:nvSpPr>
        <p:spPr>
          <a:xfrm>
            <a:off x="3300725" y="2514875"/>
            <a:ext cx="2556000" cy="2439600"/>
          </a:xfrm>
          <a:prstGeom prst="roundRect">
            <a:avLst>
              <a:gd name="adj" fmla="val 16667"/>
            </a:avLst>
          </a:prstGeom>
          <a:gradFill>
            <a:gsLst>
              <a:gs pos="0">
                <a:srgbClr val="A8BADB"/>
              </a:gs>
              <a:gs pos="80000">
                <a:srgbClr val="8E97A7"/>
              </a:gs>
              <a:gs pos="100000">
                <a:srgbClr val="737373"/>
              </a:gs>
            </a:gsLst>
            <a:path path="circle">
              <a:fillToRect t="100000" r="100000"/>
            </a:path>
            <a:tileRect l="-100000" b="-100000"/>
          </a:gra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lt1"/>
                </a:solidFill>
                <a:latin typeface="Proxima Nova"/>
                <a:ea typeface="Proxima Nova"/>
                <a:cs typeface="Proxima Nova"/>
                <a:sym typeface="Proxima Nova"/>
              </a:rPr>
              <a:t>Handouts</a:t>
            </a:r>
            <a:endParaRPr sz="3000" b="1">
              <a:solidFill>
                <a:schemeClr val="lt1"/>
              </a:solidFill>
              <a:latin typeface="Proxima Nova"/>
              <a:ea typeface="Proxima Nova"/>
              <a:cs typeface="Proxima Nova"/>
              <a:sym typeface="Proxima Nova"/>
            </a:endParaRPr>
          </a:p>
          <a:p>
            <a:pPr marL="285750" lvl="0" indent="-209550" algn="l" rtl="0">
              <a:lnSpc>
                <a:spcPct val="115000"/>
              </a:lnSpc>
              <a:spcBef>
                <a:spcPts val="0"/>
              </a:spcBef>
              <a:spcAft>
                <a:spcPts val="0"/>
              </a:spcAft>
              <a:buClr>
                <a:schemeClr val="lt1"/>
              </a:buClr>
              <a:buSzPts val="1500"/>
              <a:buFont typeface="Proxima Nova"/>
              <a:buChar char="●"/>
            </a:pPr>
            <a:r>
              <a:rPr lang="en" sz="1500">
                <a:solidFill>
                  <a:schemeClr val="lt1"/>
                </a:solidFill>
                <a:latin typeface="Proxima Nova"/>
                <a:ea typeface="Proxima Nova"/>
                <a:cs typeface="Proxima Nova"/>
                <a:sym typeface="Proxima Nova"/>
              </a:rPr>
              <a:t>About the ACHIEVE Family Portal</a:t>
            </a:r>
            <a:endParaRPr sz="1500">
              <a:solidFill>
                <a:schemeClr val="lt1"/>
              </a:solidFill>
              <a:latin typeface="Proxima Nova"/>
              <a:ea typeface="Proxima Nova"/>
              <a:cs typeface="Proxima Nova"/>
              <a:sym typeface="Proxima Nova"/>
            </a:endParaRPr>
          </a:p>
          <a:p>
            <a:pPr marL="285750" marR="0" lvl="0" indent="-209550" algn="l" rtl="0">
              <a:lnSpc>
                <a:spcPct val="115000"/>
              </a:lnSpc>
              <a:spcBef>
                <a:spcPts val="0"/>
              </a:spcBef>
              <a:spcAft>
                <a:spcPts val="0"/>
              </a:spcAft>
              <a:buClr>
                <a:schemeClr val="lt1"/>
              </a:buClr>
              <a:buSzPts val="1500"/>
              <a:buFont typeface="Proxima Nova"/>
              <a:buChar char="●"/>
            </a:pPr>
            <a:r>
              <a:rPr lang="en" sz="1500">
                <a:solidFill>
                  <a:schemeClr val="lt1"/>
                </a:solidFill>
                <a:latin typeface="Proxima Nova"/>
                <a:ea typeface="Proxima Nova"/>
                <a:cs typeface="Proxima Nova"/>
                <a:sym typeface="Proxima Nova"/>
              </a:rPr>
              <a:t>IDEA Parent Guidelines</a:t>
            </a:r>
            <a:endParaRPr sz="1500">
              <a:solidFill>
                <a:schemeClr val="lt1"/>
              </a:solidFill>
              <a:latin typeface="Proxima Nova"/>
              <a:ea typeface="Proxima Nova"/>
              <a:cs typeface="Proxima Nova"/>
              <a:sym typeface="Proxima Nova"/>
            </a:endParaRPr>
          </a:p>
          <a:p>
            <a:pPr marL="285750" lvl="0" indent="-209550" algn="l" rtl="0">
              <a:lnSpc>
                <a:spcPct val="115000"/>
              </a:lnSpc>
              <a:spcBef>
                <a:spcPts val="0"/>
              </a:spcBef>
              <a:spcAft>
                <a:spcPts val="0"/>
              </a:spcAft>
              <a:buClr>
                <a:schemeClr val="lt1"/>
              </a:buClr>
              <a:buSzPts val="1500"/>
              <a:buFont typeface="Proxima Nova"/>
              <a:buChar char="●"/>
            </a:pPr>
            <a:r>
              <a:rPr lang="en" sz="1500">
                <a:solidFill>
                  <a:schemeClr val="lt1"/>
                </a:solidFill>
                <a:latin typeface="Proxima Nova"/>
                <a:ea typeface="Proxima Nova"/>
                <a:cs typeface="Proxima Nova"/>
                <a:sym typeface="Proxima Nova"/>
              </a:rPr>
              <a:t>Language Translation Guide</a:t>
            </a:r>
            <a:endParaRPr sz="2700" b="1">
              <a:solidFill>
                <a:schemeClr val="lt1"/>
              </a:solidFill>
              <a:latin typeface="Proxima Nova"/>
              <a:ea typeface="Proxima Nova"/>
              <a:cs typeface="Proxima Nova"/>
              <a:sym typeface="Proxima Nova"/>
            </a:endParaRPr>
          </a:p>
        </p:txBody>
      </p:sp>
      <p:sp>
        <p:nvSpPr>
          <p:cNvPr id="465" name="Google Shape;465;p58" descr="decorative text box "/>
          <p:cNvSpPr/>
          <p:nvPr/>
        </p:nvSpPr>
        <p:spPr>
          <a:xfrm>
            <a:off x="311700" y="2514875"/>
            <a:ext cx="2560200" cy="2439600"/>
          </a:xfrm>
          <a:prstGeom prst="roundRect">
            <a:avLst>
              <a:gd name="adj" fmla="val 16667"/>
            </a:avLst>
          </a:prstGeom>
          <a:gradFill>
            <a:gsLst>
              <a:gs pos="0">
                <a:srgbClr val="112563"/>
              </a:gs>
              <a:gs pos="87000">
                <a:srgbClr val="424C6B"/>
              </a:gs>
              <a:gs pos="100000">
                <a:srgbClr val="737373"/>
              </a:gs>
            </a:gsLst>
            <a:path path="circle">
              <a:fillToRect r="100000" b="100000"/>
            </a:path>
            <a:tileRect l="-100000" t="-100000"/>
          </a:gra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lt1"/>
                </a:solidFill>
                <a:latin typeface="Proxima Nova"/>
                <a:ea typeface="Proxima Nova"/>
                <a:cs typeface="Proxima Nova"/>
                <a:sym typeface="Proxima Nova"/>
              </a:rPr>
              <a:t>Guides</a:t>
            </a:r>
            <a:endParaRPr sz="3000" b="1">
              <a:solidFill>
                <a:schemeClr val="lt1"/>
              </a:solidFill>
              <a:latin typeface="Proxima Nova"/>
              <a:ea typeface="Proxima Nova"/>
              <a:cs typeface="Proxima Nova"/>
              <a:sym typeface="Proxima Nova"/>
            </a:endParaRPr>
          </a:p>
          <a:p>
            <a:pPr marL="342900" lvl="0" indent="-209550" algn="l" rtl="0">
              <a:lnSpc>
                <a:spcPct val="115000"/>
              </a:lnSpc>
              <a:spcBef>
                <a:spcPts val="0"/>
              </a:spcBef>
              <a:spcAft>
                <a:spcPts val="0"/>
              </a:spcAft>
              <a:buClr>
                <a:schemeClr val="lt1"/>
              </a:buClr>
              <a:buSzPts val="1500"/>
              <a:buFont typeface="Proxima Nova"/>
              <a:buChar char="●"/>
            </a:pPr>
            <a:r>
              <a:rPr lang="en" sz="1500">
                <a:solidFill>
                  <a:schemeClr val="lt1"/>
                </a:solidFill>
                <a:latin typeface="Proxima Nova"/>
                <a:ea typeface="Proxima Nova"/>
                <a:cs typeface="Proxima Nova"/>
                <a:sym typeface="Proxima Nova"/>
              </a:rPr>
              <a:t>Quick Start Guide</a:t>
            </a:r>
            <a:endParaRPr sz="1500">
              <a:solidFill>
                <a:schemeClr val="lt1"/>
              </a:solidFill>
              <a:latin typeface="Proxima Nova"/>
              <a:ea typeface="Proxima Nova"/>
              <a:cs typeface="Proxima Nova"/>
              <a:sym typeface="Proxima Nova"/>
            </a:endParaRPr>
          </a:p>
          <a:p>
            <a:pPr marL="342900" lvl="0" indent="-209550" algn="l" rtl="0">
              <a:lnSpc>
                <a:spcPct val="115000"/>
              </a:lnSpc>
              <a:spcBef>
                <a:spcPts val="0"/>
              </a:spcBef>
              <a:spcAft>
                <a:spcPts val="0"/>
              </a:spcAft>
              <a:buClr>
                <a:schemeClr val="lt1"/>
              </a:buClr>
              <a:buSzPts val="1500"/>
              <a:buFont typeface="Proxima Nova"/>
              <a:buChar char="●"/>
            </a:pPr>
            <a:r>
              <a:rPr lang="en" sz="1500">
                <a:solidFill>
                  <a:schemeClr val="lt1"/>
                </a:solidFill>
                <a:latin typeface="Proxima Nova"/>
                <a:ea typeface="Proxima Nova"/>
                <a:cs typeface="Proxima Nova"/>
                <a:sym typeface="Proxima Nova"/>
              </a:rPr>
              <a:t>User Guide</a:t>
            </a:r>
            <a:endParaRPr sz="1500">
              <a:solidFill>
                <a:schemeClr val="lt1"/>
              </a:solidFill>
              <a:latin typeface="Proxima Nova"/>
              <a:ea typeface="Proxima Nova"/>
              <a:cs typeface="Proxima Nova"/>
              <a:sym typeface="Proxima Nova"/>
            </a:endParaRPr>
          </a:p>
          <a:p>
            <a:pPr marL="342900" lvl="0" indent="-209550" algn="l" rtl="0">
              <a:lnSpc>
                <a:spcPct val="115000"/>
              </a:lnSpc>
              <a:spcBef>
                <a:spcPts val="0"/>
              </a:spcBef>
              <a:spcAft>
                <a:spcPts val="0"/>
              </a:spcAft>
              <a:buClr>
                <a:schemeClr val="lt1"/>
              </a:buClr>
              <a:buSzPts val="1500"/>
              <a:buFont typeface="Proxima Nova"/>
              <a:buChar char="●"/>
            </a:pPr>
            <a:r>
              <a:rPr lang="en" sz="1500">
                <a:solidFill>
                  <a:schemeClr val="lt1"/>
                </a:solidFill>
                <a:latin typeface="Proxima Nova"/>
                <a:ea typeface="Proxima Nova"/>
                <a:cs typeface="Proxima Nova"/>
                <a:sym typeface="Proxima Nova"/>
              </a:rPr>
              <a:t>“How To” Guides</a:t>
            </a:r>
            <a:endParaRPr sz="1500">
              <a:solidFill>
                <a:schemeClr val="lt1"/>
              </a:solidFill>
              <a:latin typeface="Proxima Nova"/>
              <a:ea typeface="Proxima Nova"/>
              <a:cs typeface="Proxima Nova"/>
              <a:sym typeface="Proxima Nova"/>
            </a:endParaRPr>
          </a:p>
          <a:p>
            <a:pPr marL="342900" lvl="0" indent="-209550" algn="l" rtl="0">
              <a:lnSpc>
                <a:spcPct val="115000"/>
              </a:lnSpc>
              <a:spcBef>
                <a:spcPts val="0"/>
              </a:spcBef>
              <a:spcAft>
                <a:spcPts val="0"/>
              </a:spcAft>
              <a:buClr>
                <a:schemeClr val="lt1"/>
              </a:buClr>
              <a:buSzPts val="1500"/>
              <a:buFont typeface="Proxima Nova"/>
              <a:buChar char="●"/>
            </a:pPr>
            <a:r>
              <a:rPr lang="en" sz="1500">
                <a:solidFill>
                  <a:schemeClr val="lt1"/>
                </a:solidFill>
                <a:latin typeface="Proxima Nova"/>
                <a:ea typeface="Proxima Nova"/>
                <a:cs typeface="Proxima Nova"/>
                <a:sym typeface="Proxima Nova"/>
              </a:rPr>
              <a:t>Frequently Asked Questions (FAQ)</a:t>
            </a:r>
            <a:endParaRPr sz="1500">
              <a:solidFill>
                <a:schemeClr val="lt1"/>
              </a:solidFill>
              <a:latin typeface="Proxima Nova"/>
              <a:ea typeface="Proxima Nova"/>
              <a:cs typeface="Proxima Nova"/>
              <a:sym typeface="Proxima Nova"/>
            </a:endParaRPr>
          </a:p>
        </p:txBody>
      </p:sp>
      <p:sp>
        <p:nvSpPr>
          <p:cNvPr id="461" name="Google Shape;461;p58"/>
          <p:cNvSpPr/>
          <p:nvPr/>
        </p:nvSpPr>
        <p:spPr>
          <a:xfrm>
            <a:off x="1573700" y="1213250"/>
            <a:ext cx="6434400" cy="1149300"/>
          </a:xfrm>
          <a:prstGeom prst="roundRect">
            <a:avLst>
              <a:gd name="adj" fmla="val 16667"/>
            </a:avLst>
          </a:prstGeom>
          <a:solidFill>
            <a:srgbClr val="F0B323"/>
          </a:solidFill>
          <a:ln w="19050" cap="flat" cmpd="sng">
            <a:solidFill>
              <a:srgbClr val="001C88"/>
            </a:solidFill>
            <a:prstDash val="solid"/>
            <a:round/>
            <a:headEnd type="none" w="sm" len="sm"/>
            <a:tailEnd type="none" w="sm" len="sm"/>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ctr" rtl="0">
              <a:spcBef>
                <a:spcPts val="0"/>
              </a:spcBef>
              <a:spcAft>
                <a:spcPts val="1000"/>
              </a:spcAft>
              <a:buNone/>
            </a:pPr>
            <a:r>
              <a:rPr lang="en" sz="2700" b="1">
                <a:solidFill>
                  <a:srgbClr val="9B2242"/>
                </a:solidFill>
                <a:latin typeface="Proxima Nova"/>
                <a:ea typeface="Proxima Nova"/>
                <a:cs typeface="Proxima Nova"/>
                <a:sym typeface="Proxima Nova"/>
              </a:rPr>
              <a:t>ACHIEVE Family Portal Web Page</a:t>
            </a:r>
            <a:br>
              <a:rPr lang="en">
                <a:solidFill>
                  <a:srgbClr val="263F8C"/>
                </a:solidFill>
                <a:latin typeface="Proxima Nova"/>
                <a:ea typeface="Proxima Nova"/>
                <a:cs typeface="Proxima Nova"/>
                <a:sym typeface="Proxima Nova"/>
              </a:rPr>
            </a:br>
            <a:r>
              <a:rPr lang="en" sz="1800" b="1" u="sng">
                <a:solidFill>
                  <a:srgbClr val="263F8C"/>
                </a:solid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https://educate.iowa.gov/ACHIEVE-Family-Portal</a:t>
            </a:r>
            <a:endParaRPr sz="1800" b="1">
              <a:solidFill>
                <a:srgbClr val="263F8C"/>
              </a:solidFill>
              <a:latin typeface="Proxima Nova"/>
              <a:ea typeface="Proxima Nova"/>
              <a:cs typeface="Proxima Nova"/>
              <a:sym typeface="Proxima Nova"/>
            </a:endParaRPr>
          </a:p>
        </p:txBody>
      </p:sp>
      <p:sp>
        <p:nvSpPr>
          <p:cNvPr id="462" name="Google Shape;462;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Training Materials for Families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1" name="Google Shape;471;p59"/>
          <p:cNvSpPr/>
          <p:nvPr/>
        </p:nvSpPr>
        <p:spPr>
          <a:xfrm>
            <a:off x="3712726" y="972861"/>
            <a:ext cx="1746900" cy="1292100"/>
          </a:xfrm>
          <a:prstGeom prst="rect">
            <a:avLst/>
          </a:prstGeom>
          <a:solidFill>
            <a:srgbClr val="9B224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b="1">
                <a:solidFill>
                  <a:schemeClr val="lt1"/>
                </a:solidFill>
                <a:latin typeface="Proxima Nova"/>
                <a:ea typeface="Proxima Nova"/>
                <a:cs typeface="Proxima Nova"/>
                <a:sym typeface="Proxima Nova"/>
              </a:rPr>
              <a:t>Frequently Asked </a:t>
            </a:r>
            <a:endParaRPr sz="1600" b="1">
              <a:solidFill>
                <a:schemeClr val="lt1"/>
              </a:solidFill>
              <a:latin typeface="Proxima Nova"/>
              <a:ea typeface="Proxima Nova"/>
              <a:cs typeface="Proxima Nova"/>
              <a:sym typeface="Proxima Nova"/>
            </a:endParaRPr>
          </a:p>
          <a:p>
            <a:pPr marL="0" lvl="0" indent="0" algn="ctr" rtl="0">
              <a:spcBef>
                <a:spcPts val="0"/>
              </a:spcBef>
              <a:spcAft>
                <a:spcPts val="0"/>
              </a:spcAft>
              <a:buClr>
                <a:schemeClr val="dk1"/>
              </a:buClr>
              <a:buSzPts val="1100"/>
              <a:buFont typeface="Arial"/>
              <a:buNone/>
            </a:pPr>
            <a:r>
              <a:rPr lang="en" sz="1600" b="1">
                <a:solidFill>
                  <a:schemeClr val="lt1"/>
                </a:solidFill>
                <a:latin typeface="Proxima Nova"/>
                <a:ea typeface="Proxima Nova"/>
                <a:cs typeface="Proxima Nova"/>
                <a:sym typeface="Proxima Nova"/>
              </a:rPr>
              <a:t>Questions</a:t>
            </a:r>
            <a:endParaRPr sz="1600" b="1">
              <a:solidFill>
                <a:srgbClr val="FFFFFF"/>
              </a:solidFill>
              <a:latin typeface="Proxima Nova"/>
              <a:ea typeface="Proxima Nova"/>
              <a:cs typeface="Proxima Nova"/>
              <a:sym typeface="Proxima Nova"/>
            </a:endParaRPr>
          </a:p>
        </p:txBody>
      </p:sp>
      <p:sp>
        <p:nvSpPr>
          <p:cNvPr id="472" name="Google Shape;472;p59"/>
          <p:cNvSpPr/>
          <p:nvPr/>
        </p:nvSpPr>
        <p:spPr>
          <a:xfrm>
            <a:off x="2144763" y="1621950"/>
            <a:ext cx="1746900" cy="1292100"/>
          </a:xfrm>
          <a:prstGeom prst="rect">
            <a:avLst/>
          </a:prstGeom>
          <a:solidFill>
            <a:srgbClr val="F0B32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b="1">
                <a:solidFill>
                  <a:srgbClr val="24327B"/>
                </a:solidFill>
                <a:latin typeface="Proxima Nova"/>
                <a:ea typeface="Proxima Nova"/>
                <a:cs typeface="Proxima Nova"/>
                <a:sym typeface="Proxima Nova"/>
              </a:rPr>
              <a:t>Training </a:t>
            </a:r>
            <a:br>
              <a:rPr lang="en" sz="1600" b="1">
                <a:solidFill>
                  <a:srgbClr val="24327B"/>
                </a:solidFill>
                <a:latin typeface="Proxima Nova"/>
                <a:ea typeface="Proxima Nova"/>
                <a:cs typeface="Proxima Nova"/>
                <a:sym typeface="Proxima Nova"/>
              </a:rPr>
            </a:br>
            <a:r>
              <a:rPr lang="en" sz="1600" b="1">
                <a:solidFill>
                  <a:srgbClr val="24327B"/>
                </a:solidFill>
                <a:latin typeface="Proxima Nova"/>
                <a:ea typeface="Proxima Nova"/>
                <a:cs typeface="Proxima Nova"/>
                <a:sym typeface="Proxima Nova"/>
              </a:rPr>
              <a:t>Guides</a:t>
            </a:r>
            <a:endParaRPr sz="1600" b="1">
              <a:solidFill>
                <a:srgbClr val="24327B"/>
              </a:solidFill>
              <a:latin typeface="Proxima Nova"/>
              <a:ea typeface="Proxima Nova"/>
              <a:cs typeface="Proxima Nova"/>
              <a:sym typeface="Proxima Nova"/>
            </a:endParaRPr>
          </a:p>
        </p:txBody>
      </p:sp>
      <p:sp>
        <p:nvSpPr>
          <p:cNvPr id="473" name="Google Shape;473;p59"/>
          <p:cNvSpPr/>
          <p:nvPr/>
        </p:nvSpPr>
        <p:spPr>
          <a:xfrm>
            <a:off x="2114836" y="3050086"/>
            <a:ext cx="1746900" cy="1292100"/>
          </a:xfrm>
          <a:prstGeom prst="rect">
            <a:avLst/>
          </a:prstGeom>
          <a:solidFill>
            <a:srgbClr val="9B224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b="1">
                <a:solidFill>
                  <a:schemeClr val="lt1"/>
                </a:solidFill>
                <a:latin typeface="Proxima Nova"/>
                <a:ea typeface="Proxima Nova"/>
                <a:cs typeface="Proxima Nova"/>
                <a:sym typeface="Proxima Nova"/>
              </a:rPr>
              <a:t>IDEA Parent Guidelines</a:t>
            </a:r>
            <a:endParaRPr b="1"/>
          </a:p>
        </p:txBody>
      </p:sp>
      <p:sp>
        <p:nvSpPr>
          <p:cNvPr id="474" name="Google Shape;474;p59"/>
          <p:cNvSpPr/>
          <p:nvPr/>
        </p:nvSpPr>
        <p:spPr>
          <a:xfrm>
            <a:off x="5237463" y="3050086"/>
            <a:ext cx="1746900" cy="1292100"/>
          </a:xfrm>
          <a:prstGeom prst="rect">
            <a:avLst/>
          </a:prstGeom>
          <a:solidFill>
            <a:srgbClr val="9B224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b="1">
                <a:solidFill>
                  <a:schemeClr val="lt1"/>
                </a:solidFill>
                <a:latin typeface="Proxima Nova"/>
                <a:ea typeface="Proxima Nova"/>
                <a:cs typeface="Proxima Nova"/>
                <a:sym typeface="Proxima Nova"/>
              </a:rPr>
              <a:t>Overview </a:t>
            </a:r>
            <a:endParaRPr sz="1600" b="1">
              <a:solidFill>
                <a:schemeClr val="lt1"/>
              </a:solidFill>
              <a:latin typeface="Proxima Nova"/>
              <a:ea typeface="Proxima Nova"/>
              <a:cs typeface="Proxima Nova"/>
              <a:sym typeface="Proxima Nova"/>
            </a:endParaRPr>
          </a:p>
          <a:p>
            <a:pPr marL="0" lvl="0" indent="0" algn="ctr" rtl="0">
              <a:spcBef>
                <a:spcPts val="0"/>
              </a:spcBef>
              <a:spcAft>
                <a:spcPts val="0"/>
              </a:spcAft>
              <a:buClr>
                <a:schemeClr val="dk1"/>
              </a:buClr>
              <a:buSzPts val="1100"/>
              <a:buFont typeface="Arial"/>
              <a:buNone/>
            </a:pPr>
            <a:r>
              <a:rPr lang="en" sz="1600" b="1">
                <a:solidFill>
                  <a:schemeClr val="lt1"/>
                </a:solidFill>
                <a:latin typeface="Proxima Nova"/>
                <a:ea typeface="Proxima Nova"/>
                <a:cs typeface="Proxima Nova"/>
                <a:sym typeface="Proxima Nova"/>
              </a:rPr>
              <a:t>Videos</a:t>
            </a:r>
            <a:endParaRPr sz="1600" b="1">
              <a:solidFill>
                <a:srgbClr val="FFFFFF"/>
              </a:solidFill>
              <a:latin typeface="Proxima Nova"/>
              <a:ea typeface="Proxima Nova"/>
              <a:cs typeface="Proxima Nova"/>
              <a:sym typeface="Proxima Nova"/>
            </a:endParaRPr>
          </a:p>
        </p:txBody>
      </p:sp>
      <p:sp>
        <p:nvSpPr>
          <p:cNvPr id="475" name="Google Shape;475;p59"/>
          <p:cNvSpPr/>
          <p:nvPr/>
        </p:nvSpPr>
        <p:spPr>
          <a:xfrm>
            <a:off x="3676161" y="2396457"/>
            <a:ext cx="1746900" cy="1292100"/>
          </a:xfrm>
          <a:prstGeom prst="rect">
            <a:avLst/>
          </a:prstGeom>
          <a:solidFill>
            <a:srgbClr val="263F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latin typeface="Proxima Nova"/>
                <a:ea typeface="Proxima Nova"/>
                <a:cs typeface="Proxima Nova"/>
                <a:sym typeface="Proxima Nova"/>
              </a:rPr>
              <a:t>ACHIEVE Webpage</a:t>
            </a:r>
            <a:endParaRPr sz="1600" b="1">
              <a:solidFill>
                <a:srgbClr val="FFFFFF"/>
              </a:solidFill>
              <a:latin typeface="Proxima Nova"/>
              <a:ea typeface="Proxima Nova"/>
              <a:cs typeface="Proxima Nova"/>
              <a:sym typeface="Proxima Nova"/>
            </a:endParaRPr>
          </a:p>
        </p:txBody>
      </p:sp>
      <p:sp>
        <p:nvSpPr>
          <p:cNvPr id="476" name="Google Shape;476;p59"/>
          <p:cNvSpPr/>
          <p:nvPr/>
        </p:nvSpPr>
        <p:spPr>
          <a:xfrm>
            <a:off x="541501" y="2516100"/>
            <a:ext cx="1746900" cy="1292100"/>
          </a:xfrm>
          <a:prstGeom prst="rect">
            <a:avLst/>
          </a:prstGeom>
          <a:solidFill>
            <a:srgbClr val="263F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b="1">
                <a:solidFill>
                  <a:schemeClr val="lt1"/>
                </a:solidFill>
                <a:latin typeface="Proxima Nova"/>
                <a:ea typeface="Proxima Nova"/>
                <a:cs typeface="Proxima Nova"/>
                <a:sym typeface="Proxima Nova"/>
              </a:rPr>
              <a:t>ACHIEVE Family Portal Quick Start Guide</a:t>
            </a:r>
            <a:endParaRPr sz="1600" b="1">
              <a:solidFill>
                <a:srgbClr val="FFFFFF"/>
              </a:solidFill>
              <a:latin typeface="Proxima Nova"/>
              <a:ea typeface="Proxima Nova"/>
              <a:cs typeface="Proxima Nova"/>
              <a:sym typeface="Proxima Nova"/>
            </a:endParaRPr>
          </a:p>
        </p:txBody>
      </p:sp>
      <p:sp>
        <p:nvSpPr>
          <p:cNvPr id="477" name="Google Shape;477;p59"/>
          <p:cNvSpPr/>
          <p:nvPr/>
        </p:nvSpPr>
        <p:spPr>
          <a:xfrm>
            <a:off x="3712726" y="3820050"/>
            <a:ext cx="1746900" cy="1292100"/>
          </a:xfrm>
          <a:prstGeom prst="rect">
            <a:avLst/>
          </a:prstGeom>
          <a:solidFill>
            <a:srgbClr val="F0B32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001C88"/>
                </a:solidFill>
                <a:latin typeface="Proxima Nova"/>
                <a:ea typeface="Proxima Nova"/>
                <a:cs typeface="Proxima Nova"/>
                <a:sym typeface="Proxima Nova"/>
              </a:rPr>
              <a:t>Training </a:t>
            </a:r>
            <a:br>
              <a:rPr lang="en" sz="1600" b="1">
                <a:solidFill>
                  <a:srgbClr val="001C88"/>
                </a:solidFill>
                <a:latin typeface="Proxima Nova"/>
                <a:ea typeface="Proxima Nova"/>
                <a:cs typeface="Proxima Nova"/>
                <a:sym typeface="Proxima Nova"/>
              </a:rPr>
            </a:br>
            <a:r>
              <a:rPr lang="en" sz="1600" b="1">
                <a:solidFill>
                  <a:srgbClr val="001C88"/>
                </a:solidFill>
                <a:latin typeface="Proxima Nova"/>
                <a:ea typeface="Proxima Nova"/>
                <a:cs typeface="Proxima Nova"/>
                <a:sym typeface="Proxima Nova"/>
              </a:rPr>
              <a:t>Webinars</a:t>
            </a:r>
            <a:endParaRPr sz="1600" b="1">
              <a:solidFill>
                <a:srgbClr val="001C88"/>
              </a:solidFill>
              <a:latin typeface="Proxima Nova"/>
              <a:ea typeface="Proxima Nova"/>
              <a:cs typeface="Proxima Nova"/>
              <a:sym typeface="Proxima Nova"/>
            </a:endParaRPr>
          </a:p>
        </p:txBody>
      </p:sp>
      <p:sp>
        <p:nvSpPr>
          <p:cNvPr id="478" name="Google Shape;478;p59"/>
          <p:cNvSpPr/>
          <p:nvPr/>
        </p:nvSpPr>
        <p:spPr>
          <a:xfrm>
            <a:off x="5267351" y="1621950"/>
            <a:ext cx="1746900" cy="1292100"/>
          </a:xfrm>
          <a:prstGeom prst="rect">
            <a:avLst/>
          </a:prstGeom>
          <a:solidFill>
            <a:srgbClr val="F0B32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001C88"/>
                </a:solidFill>
                <a:latin typeface="Proxima Nova"/>
                <a:ea typeface="Proxima Nova"/>
                <a:cs typeface="Proxima Nova"/>
                <a:sym typeface="Proxima Nova"/>
              </a:rPr>
              <a:t>Communication Materials</a:t>
            </a:r>
            <a:endParaRPr sz="1600" b="1">
              <a:solidFill>
                <a:srgbClr val="001C88"/>
              </a:solidFill>
              <a:latin typeface="Proxima Nova"/>
              <a:ea typeface="Proxima Nova"/>
              <a:cs typeface="Proxima Nova"/>
              <a:sym typeface="Proxima Nova"/>
            </a:endParaRPr>
          </a:p>
        </p:txBody>
      </p:sp>
      <p:sp>
        <p:nvSpPr>
          <p:cNvPr id="479" name="Google Shape;479;p59"/>
          <p:cNvSpPr/>
          <p:nvPr/>
        </p:nvSpPr>
        <p:spPr>
          <a:xfrm>
            <a:off x="6855576" y="2339550"/>
            <a:ext cx="1746900" cy="1292100"/>
          </a:xfrm>
          <a:prstGeom prst="rect">
            <a:avLst/>
          </a:prstGeom>
          <a:solidFill>
            <a:srgbClr val="263F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b="1">
                <a:solidFill>
                  <a:schemeClr val="lt1"/>
                </a:solidFill>
                <a:latin typeface="Proxima Nova"/>
                <a:ea typeface="Proxima Nova"/>
                <a:cs typeface="Proxima Nova"/>
                <a:sym typeface="Proxima Nova"/>
              </a:rPr>
              <a:t>ACHIEVE Family Portal User Guide</a:t>
            </a:r>
            <a:endParaRPr sz="1600" b="1">
              <a:solidFill>
                <a:srgbClr val="FFFFFF"/>
              </a:solidFill>
              <a:latin typeface="Proxima Nova"/>
              <a:ea typeface="Proxima Nova"/>
              <a:cs typeface="Proxima Nova"/>
              <a:sym typeface="Proxima Nova"/>
            </a:endParaRPr>
          </a:p>
        </p:txBody>
      </p:sp>
      <p:sp>
        <p:nvSpPr>
          <p:cNvPr id="470" name="Google Shape;470;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ACHIEVE Family Portal Launch Toolkit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485" name="Google Shape;485;p60" descr="About the ACHIEVE Family Portal - Early ACCESS Guide">
            <a:hlinkClick r:id="rId3"/>
          </p:cNvPr>
          <p:cNvPicPr preferRelativeResize="0"/>
          <p:nvPr/>
        </p:nvPicPr>
        <p:blipFill>
          <a:blip r:embed="rId4">
            <a:alphaModFix/>
          </a:blip>
          <a:stretch>
            <a:fillRect/>
          </a:stretch>
        </p:blipFill>
        <p:spPr>
          <a:xfrm>
            <a:off x="5835650" y="1074875"/>
            <a:ext cx="2886548" cy="3820975"/>
          </a:xfrm>
          <a:prstGeom prst="rect">
            <a:avLst/>
          </a:prstGeom>
          <a:noFill/>
          <a:ln w="9525" cap="flat" cmpd="sng">
            <a:solidFill>
              <a:srgbClr val="263F8C"/>
            </a:solidFill>
            <a:prstDash val="solid"/>
            <a:round/>
            <a:headEnd type="none" w="sm" len="sm"/>
            <a:tailEnd type="none" w="sm" len="sm"/>
          </a:ln>
        </p:spPr>
      </p:pic>
      <p:sp>
        <p:nvSpPr>
          <p:cNvPr id="486" name="Google Shape;486;p60"/>
          <p:cNvSpPr txBox="1"/>
          <p:nvPr/>
        </p:nvSpPr>
        <p:spPr>
          <a:xfrm>
            <a:off x="367950" y="1641300"/>
            <a:ext cx="5076000" cy="18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9B2242"/>
                </a:solidFill>
                <a:latin typeface="Proxima Nova"/>
                <a:ea typeface="Proxima Nova"/>
                <a:cs typeface="Proxima Nova"/>
                <a:sym typeface="Proxima Nova"/>
              </a:rPr>
              <a:t>Share with Families!</a:t>
            </a:r>
            <a:endParaRPr sz="2200" b="1">
              <a:solidFill>
                <a:srgbClr val="9B2242"/>
              </a:solidFill>
              <a:latin typeface="Proxima Nova"/>
              <a:ea typeface="Proxima Nova"/>
              <a:cs typeface="Proxima Nova"/>
              <a:sym typeface="Proxima Nova"/>
            </a:endParaRPr>
          </a:p>
          <a:p>
            <a:pPr marL="0" lvl="0" indent="0" algn="l" rtl="0">
              <a:spcBef>
                <a:spcPts val="1000"/>
              </a:spcBef>
              <a:spcAft>
                <a:spcPts val="0"/>
              </a:spcAft>
              <a:buNone/>
            </a:pPr>
            <a:r>
              <a:rPr lang="en" sz="1800" u="sng">
                <a:solidFill>
                  <a:srgbClr val="263F8C"/>
                </a:solidFill>
                <a:latin typeface="Proxima Nova"/>
                <a:ea typeface="Proxima Nova"/>
                <a:cs typeface="Proxima Nova"/>
                <a:sym typeface="Proxima Nova"/>
                <a:hlinkClick r:id="rId5">
                  <a:extLst>
                    <a:ext uri="{A12FA001-AC4F-418D-AE19-62706E023703}">
                      <ahyp:hlinkClr xmlns:ahyp="http://schemas.microsoft.com/office/drawing/2018/hyperlinkcolor" val="tx"/>
                    </a:ext>
                  </a:extLst>
                </a:hlinkClick>
              </a:rPr>
              <a:t>https://educate.iowa.gov/ACHIEVE-Family-Portal</a:t>
            </a:r>
            <a:endParaRPr sz="1800">
              <a:solidFill>
                <a:srgbClr val="263F8C"/>
              </a:solidFill>
              <a:latin typeface="Proxima Nova"/>
              <a:ea typeface="Proxima Nova"/>
              <a:cs typeface="Proxima Nova"/>
              <a:sym typeface="Proxima Nova"/>
            </a:endParaRPr>
          </a:p>
          <a:p>
            <a:pPr marL="0" lvl="0" indent="0" algn="l" rtl="0">
              <a:spcBef>
                <a:spcPts val="0"/>
              </a:spcBef>
              <a:spcAft>
                <a:spcPts val="0"/>
              </a:spcAft>
              <a:buNone/>
            </a:pPr>
            <a:endParaRPr sz="1800">
              <a:solidFill>
                <a:srgbClr val="263F8C"/>
              </a:solidFill>
              <a:latin typeface="Proxima Nova"/>
              <a:ea typeface="Proxima Nova"/>
              <a:cs typeface="Proxima Nova"/>
              <a:sym typeface="Proxima Nova"/>
            </a:endParaRPr>
          </a:p>
          <a:p>
            <a:pPr marL="0" lvl="0" indent="0" algn="l" rtl="0">
              <a:spcBef>
                <a:spcPts val="0"/>
              </a:spcBef>
              <a:spcAft>
                <a:spcPts val="0"/>
              </a:spcAft>
              <a:buNone/>
            </a:pPr>
            <a:endParaRPr sz="1800">
              <a:latin typeface="Proxima Nova"/>
              <a:ea typeface="Proxima Nova"/>
              <a:cs typeface="Proxima Nova"/>
              <a:sym typeface="Proxima Nova"/>
            </a:endParaRPr>
          </a:p>
        </p:txBody>
      </p:sp>
      <p:sp>
        <p:nvSpPr>
          <p:cNvPr id="484" name="Google Shape;484;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About the ACHIEVE Family Portal - Early ACCESS</a:t>
            </a:r>
            <a:endParaRPr/>
          </a:p>
          <a:p>
            <a:pPr marL="0" lvl="0" indent="0" algn="l" rtl="0">
              <a:spcBef>
                <a:spcPts val="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2" name="Google Shape;492;p61"/>
          <p:cNvSpPr txBox="1">
            <a:spLocks noGrp="1"/>
          </p:cNvSpPr>
          <p:nvPr>
            <p:ph type="body" idx="4294967295"/>
          </p:nvPr>
        </p:nvSpPr>
        <p:spPr>
          <a:xfrm>
            <a:off x="311700" y="1144900"/>
            <a:ext cx="2275200" cy="3698700"/>
          </a:xfrm>
          <a:prstGeom prst="rect">
            <a:avLst/>
          </a:prstGeom>
          <a:gradFill>
            <a:gsLst>
              <a:gs pos="0">
                <a:srgbClr val="690C25"/>
              </a:gs>
              <a:gs pos="78000">
                <a:srgbClr val="A13A47"/>
              </a:gs>
              <a:gs pos="100000">
                <a:srgbClr val="D96868"/>
              </a:gs>
            </a:gsLst>
            <a:path path="circle">
              <a:fillToRect r="100000" b="100000"/>
            </a:path>
            <a:tileRect l="-100000" t="-100000"/>
          </a:gradFill>
        </p:spPr>
        <p:txBody>
          <a:bodyPr spcFirstLastPara="1" wrap="square" lIns="91425" tIns="91425" rIns="91425" bIns="91425" anchor="t" anchorCtr="0">
            <a:noAutofit/>
          </a:bodyPr>
          <a:lstStyle/>
          <a:p>
            <a:pPr marL="0" marR="0" lvl="0" indent="0" algn="ctr" rtl="0">
              <a:spcBef>
                <a:spcPts val="300"/>
              </a:spcBef>
              <a:spcAft>
                <a:spcPts val="0"/>
              </a:spcAft>
              <a:buNone/>
            </a:pPr>
            <a:r>
              <a:rPr lang="en" sz="2000" b="1">
                <a:solidFill>
                  <a:srgbClr val="A8BADB"/>
                </a:solidFill>
              </a:rPr>
              <a:t>Training &amp; Resources</a:t>
            </a:r>
            <a:endParaRPr sz="2000" b="1">
              <a:solidFill>
                <a:srgbClr val="A8BADB"/>
              </a:solidFill>
            </a:endParaRPr>
          </a:p>
          <a:p>
            <a:pPr marL="228600" lvl="0" indent="-196850" algn="l" rtl="0">
              <a:lnSpc>
                <a:spcPct val="115000"/>
              </a:lnSpc>
              <a:spcBef>
                <a:spcPts val="600"/>
              </a:spcBef>
              <a:spcAft>
                <a:spcPts val="0"/>
              </a:spcAft>
              <a:buClr>
                <a:srgbClr val="FFFFFF"/>
              </a:buClr>
              <a:buSzPts val="1300"/>
              <a:buChar char="●"/>
            </a:pPr>
            <a:r>
              <a:rPr lang="en" sz="1300">
                <a:solidFill>
                  <a:srgbClr val="FFFFFF"/>
                </a:solidFill>
              </a:rPr>
              <a:t>ACHIEVE Family Portal Toolkit materials will be available on the Iowa Department of Education ACHIEVE webpage in early</a:t>
            </a:r>
            <a:r>
              <a:rPr lang="en" sz="1300" b="1">
                <a:solidFill>
                  <a:srgbClr val="FFFFFF"/>
                </a:solidFill>
              </a:rPr>
              <a:t> January 2025</a:t>
            </a:r>
            <a:endParaRPr sz="1300" b="1">
              <a:solidFill>
                <a:srgbClr val="FFFFFF"/>
              </a:solidFill>
            </a:endParaRPr>
          </a:p>
          <a:p>
            <a:pPr marL="0" marR="0" lvl="0" indent="0" algn="ctr" rtl="0">
              <a:spcBef>
                <a:spcPts val="300"/>
              </a:spcBef>
              <a:spcAft>
                <a:spcPts val="0"/>
              </a:spcAft>
              <a:buNone/>
            </a:pPr>
            <a:endParaRPr sz="2000" b="1">
              <a:solidFill>
                <a:srgbClr val="A8BADB"/>
              </a:solidFill>
            </a:endParaRPr>
          </a:p>
          <a:p>
            <a:pPr marL="0" marR="0" lvl="0" indent="0" algn="ctr" rtl="0">
              <a:spcBef>
                <a:spcPts val="300"/>
              </a:spcBef>
              <a:spcAft>
                <a:spcPts val="0"/>
              </a:spcAft>
              <a:buNone/>
            </a:pPr>
            <a:endParaRPr sz="2000" b="1">
              <a:solidFill>
                <a:srgbClr val="A8BADB"/>
              </a:solidFill>
            </a:endParaRPr>
          </a:p>
          <a:p>
            <a:pPr marL="457200" lvl="0" indent="0" algn="l" rtl="0">
              <a:spcBef>
                <a:spcPts val="0"/>
              </a:spcBef>
              <a:spcAft>
                <a:spcPts val="400"/>
              </a:spcAft>
              <a:buNone/>
            </a:pPr>
            <a:endParaRPr sz="1300">
              <a:solidFill>
                <a:schemeClr val="lt1"/>
              </a:solidFill>
            </a:endParaRPr>
          </a:p>
        </p:txBody>
      </p:sp>
      <p:pic>
        <p:nvPicPr>
          <p:cNvPr id="493" name="Google Shape;493;p61" descr="Iowa Department of Education ACHIEVE web page"/>
          <p:cNvPicPr preferRelativeResize="0"/>
          <p:nvPr/>
        </p:nvPicPr>
        <p:blipFill rotWithShape="1">
          <a:blip r:embed="rId3">
            <a:alphaModFix/>
          </a:blip>
          <a:srcRect l="1126" r="911" b="1068"/>
          <a:stretch/>
        </p:blipFill>
        <p:spPr>
          <a:xfrm>
            <a:off x="2867025" y="1144900"/>
            <a:ext cx="6124576" cy="3589025"/>
          </a:xfrm>
          <a:prstGeom prst="rect">
            <a:avLst/>
          </a:prstGeom>
          <a:noFill/>
          <a:ln w="9525" cap="flat" cmpd="sng">
            <a:solidFill>
              <a:srgbClr val="263F8C"/>
            </a:solidFill>
            <a:prstDash val="solid"/>
            <a:round/>
            <a:headEnd type="none" w="sm" len="sm"/>
            <a:tailEnd type="none" w="sm" len="sm"/>
          </a:ln>
        </p:spPr>
      </p:pic>
      <p:sp>
        <p:nvSpPr>
          <p:cNvPr id="494" name="Google Shape;494;p61"/>
          <p:cNvSpPr txBox="1"/>
          <p:nvPr/>
        </p:nvSpPr>
        <p:spPr>
          <a:xfrm>
            <a:off x="2952750" y="2047875"/>
            <a:ext cx="3648000" cy="6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u="sng">
                <a:solidFill>
                  <a:srgbClr val="F0B323"/>
                </a:solid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https://educate.iowa.gov/pk-12/special-education/programs-services/achieve</a:t>
            </a:r>
            <a:endParaRPr sz="1500" b="1">
              <a:solidFill>
                <a:srgbClr val="F0B323"/>
              </a:solidFill>
              <a:latin typeface="Proxima Nova"/>
              <a:ea typeface="Proxima Nova"/>
              <a:cs typeface="Proxima Nova"/>
              <a:sym typeface="Proxima Nova"/>
            </a:endParaRPr>
          </a:p>
        </p:txBody>
      </p:sp>
      <p:sp>
        <p:nvSpPr>
          <p:cNvPr id="491" name="Google Shape;491;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263F8C"/>
                </a:solidFill>
              </a:rPr>
              <a:t>ACHIEVE Web Page</a:t>
            </a:r>
            <a:endParaRPr>
              <a:solidFill>
                <a:srgbClr val="263F8C"/>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243075" y="2425525"/>
            <a:ext cx="4045200" cy="1482300"/>
          </a:xfrm>
          <a:prstGeom prst="rect">
            <a:avLst/>
          </a:prstGeom>
        </p:spPr>
        <p:txBody>
          <a:bodyPr spcFirstLastPara="1" wrap="square" lIns="91425" tIns="91425" rIns="91425" bIns="91425" anchor="b" anchorCtr="0">
            <a:noAutofit/>
          </a:bodyPr>
          <a:lstStyle/>
          <a:p>
            <a:pPr marL="0" lvl="0" indent="0" algn="ctr" rtl="0">
              <a:spcBef>
                <a:spcPts val="1000"/>
              </a:spcBef>
              <a:spcAft>
                <a:spcPts val="0"/>
              </a:spcAft>
              <a:buNone/>
            </a:pPr>
            <a:r>
              <a:rPr lang="en" dirty="0"/>
              <a:t>When will the ACHIEVE Family Portal be released statewide?</a:t>
            </a:r>
            <a:endParaRPr dirty="0"/>
          </a:p>
        </p:txBody>
      </p:sp>
      <p:pic>
        <p:nvPicPr>
          <p:cNvPr id="148" name="Google Shape;148;p20" descr="white stone question mark ornament  "/>
          <p:cNvPicPr preferRelativeResize="0"/>
          <p:nvPr/>
        </p:nvPicPr>
        <p:blipFill>
          <a:blip r:embed="rId3">
            <a:alphaModFix/>
          </a:blip>
          <a:stretch>
            <a:fillRect/>
          </a:stretch>
        </p:blipFill>
        <p:spPr>
          <a:xfrm>
            <a:off x="5488150" y="392538"/>
            <a:ext cx="2899638" cy="4358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Who can create an ACHIEVE Family Portal account?</a:t>
            </a:r>
            <a:endParaRPr/>
          </a:p>
        </p:txBody>
      </p:sp>
      <p:sp>
        <p:nvSpPr>
          <p:cNvPr id="154" name="Google Shape;154;p21">
            <a:extLst>
              <a:ext uri="{C183D7F6-B498-43B3-948B-1728B52AA6E4}">
                <adec:decorative xmlns:adec="http://schemas.microsoft.com/office/drawing/2017/decorative" val="1"/>
              </a:ext>
            </a:extLst>
          </p:cNvPr>
          <p:cNvSpPr/>
          <p:nvPr/>
        </p:nvSpPr>
        <p:spPr>
          <a:xfrm>
            <a:off x="5783580" y="1042671"/>
            <a:ext cx="2278500" cy="4114800"/>
          </a:xfrm>
          <a:prstGeom prst="rect">
            <a:avLst/>
          </a:prstGeom>
          <a:gradFill>
            <a:gsLst>
              <a:gs pos="0">
                <a:srgbClr val="690C25"/>
              </a:gs>
              <a:gs pos="78000">
                <a:srgbClr val="A13A47"/>
              </a:gs>
              <a:gs pos="100000">
                <a:srgbClr val="D96868"/>
              </a:gs>
            </a:gsLst>
            <a:path path="circle">
              <a:fillToRect r="100000" b="100000"/>
            </a:path>
            <a:tileRect l="-100000" t="-10000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55" name="Google Shape;155;p21"/>
          <p:cNvSpPr/>
          <p:nvPr/>
        </p:nvSpPr>
        <p:spPr>
          <a:xfrm>
            <a:off x="5783575" y="2571749"/>
            <a:ext cx="2277600" cy="2530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300" b="1" i="0" u="none" strike="noStrike" cap="none">
                <a:solidFill>
                  <a:srgbClr val="FFFFFF"/>
                </a:solidFill>
                <a:latin typeface="Proxima Nova"/>
                <a:ea typeface="Proxima Nova"/>
                <a:cs typeface="Proxima Nova"/>
                <a:sym typeface="Proxima Nova"/>
              </a:rPr>
              <a:t>Parent (Other)</a:t>
            </a:r>
            <a:endParaRPr sz="1300" b="1" i="0" u="none" strike="noStrike" cap="none">
              <a:solidFill>
                <a:srgbClr val="FFFFFF"/>
              </a:solidFill>
              <a:latin typeface="Proxima Nova"/>
              <a:ea typeface="Proxima Nova"/>
              <a:cs typeface="Proxima Nova"/>
              <a:sym typeface="Proxima Nova"/>
            </a:endParaRPr>
          </a:p>
          <a:p>
            <a:pPr marL="0" marR="0" lvl="0" indent="0" algn="l" rtl="0">
              <a:lnSpc>
                <a:spcPct val="115000"/>
              </a:lnSpc>
              <a:spcBef>
                <a:spcPts val="1000"/>
              </a:spcBef>
              <a:spcAft>
                <a:spcPts val="0"/>
              </a:spcAft>
              <a:buNone/>
            </a:pPr>
            <a:r>
              <a:rPr lang="en" sz="1300" b="1" i="0" u="none" strike="noStrike" cap="none">
                <a:solidFill>
                  <a:srgbClr val="FFFFFF"/>
                </a:solidFill>
                <a:latin typeface="Proxima Nova"/>
                <a:ea typeface="Proxima Nova"/>
                <a:cs typeface="Proxima Nova"/>
                <a:sym typeface="Proxima Nova"/>
              </a:rPr>
              <a:t>*Foster Parent</a:t>
            </a:r>
            <a:endParaRPr sz="1300" b="1" i="0" u="none" strike="noStrike" cap="none">
              <a:solidFill>
                <a:srgbClr val="FFFFFF"/>
              </a:solidFill>
              <a:latin typeface="Proxima Nova"/>
              <a:ea typeface="Proxima Nova"/>
              <a:cs typeface="Proxima Nova"/>
              <a:sym typeface="Proxima Nova"/>
            </a:endParaRPr>
          </a:p>
          <a:p>
            <a:pPr marL="0" marR="0" lvl="0" indent="0" algn="l" rtl="0">
              <a:lnSpc>
                <a:spcPct val="115000"/>
              </a:lnSpc>
              <a:spcBef>
                <a:spcPts val="1000"/>
              </a:spcBef>
              <a:spcAft>
                <a:spcPts val="0"/>
              </a:spcAft>
              <a:buNone/>
            </a:pPr>
            <a:r>
              <a:rPr lang="en" sz="1300" b="1" i="0" u="none" strike="noStrike" cap="none">
                <a:solidFill>
                  <a:srgbClr val="FFFFFF"/>
                </a:solidFill>
                <a:latin typeface="Proxima Nova"/>
                <a:ea typeface="Proxima Nova"/>
                <a:cs typeface="Proxima Nova"/>
                <a:sym typeface="Proxima Nova"/>
              </a:rPr>
              <a:t>Relative</a:t>
            </a:r>
            <a:endParaRPr sz="1300" b="1" i="0" u="none" strike="noStrike" cap="none">
              <a:solidFill>
                <a:srgbClr val="FFFFFF"/>
              </a:solidFill>
              <a:latin typeface="Proxima Nova"/>
              <a:ea typeface="Proxima Nova"/>
              <a:cs typeface="Proxima Nova"/>
              <a:sym typeface="Proxima Nova"/>
            </a:endParaRPr>
          </a:p>
          <a:p>
            <a:pPr marL="0" marR="0" lvl="0" indent="0" algn="l" rtl="0">
              <a:lnSpc>
                <a:spcPct val="115000"/>
              </a:lnSpc>
              <a:spcBef>
                <a:spcPts val="1000"/>
              </a:spcBef>
              <a:spcAft>
                <a:spcPts val="0"/>
              </a:spcAft>
              <a:buNone/>
            </a:pPr>
            <a:r>
              <a:rPr lang="en" sz="1300" b="1" i="0" u="none" strike="noStrike" cap="none">
                <a:solidFill>
                  <a:srgbClr val="FFFFFF"/>
                </a:solidFill>
                <a:latin typeface="Proxima Nova"/>
                <a:ea typeface="Proxima Nova"/>
                <a:cs typeface="Proxima Nova"/>
                <a:sym typeface="Proxima Nova"/>
              </a:rPr>
              <a:t>Friend</a:t>
            </a:r>
            <a:endParaRPr sz="1300" b="1" i="0" u="none" strike="noStrike" cap="none">
              <a:solidFill>
                <a:srgbClr val="FFFFFF"/>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1200"/>
              <a:buFont typeface="Arial"/>
              <a:buNone/>
            </a:pPr>
            <a:r>
              <a:rPr lang="en" sz="1200" b="1" i="1" u="none" strike="noStrike" cap="none">
                <a:solidFill>
                  <a:srgbClr val="FFFFFF"/>
                </a:solidFill>
                <a:latin typeface="Proxima Nova"/>
                <a:ea typeface="Proxima Nova"/>
                <a:cs typeface="Proxima Nova"/>
                <a:sym typeface="Proxima Nova"/>
              </a:rPr>
              <a:t>*Foster parents may be eligible if another IDEA Parent criterion is met.</a:t>
            </a:r>
            <a:endParaRPr sz="1200" b="1" i="0" u="none" strike="noStrike" cap="none">
              <a:solidFill>
                <a:srgbClr val="FFFFFF"/>
              </a:solidFill>
              <a:latin typeface="Proxima Nova"/>
              <a:ea typeface="Proxima Nova"/>
              <a:cs typeface="Proxima Nova"/>
              <a:sym typeface="Proxima Nova"/>
            </a:endParaRPr>
          </a:p>
        </p:txBody>
      </p:sp>
      <p:sp>
        <p:nvSpPr>
          <p:cNvPr id="156" name="Google Shape;156;p21">
            <a:extLst>
              <a:ext uri="{C183D7F6-B498-43B3-948B-1728B52AA6E4}">
                <adec:decorative xmlns:adec="http://schemas.microsoft.com/office/drawing/2017/decorative" val="1"/>
              </a:ext>
            </a:extLst>
          </p:cNvPr>
          <p:cNvSpPr/>
          <p:nvPr/>
        </p:nvSpPr>
        <p:spPr>
          <a:xfrm>
            <a:off x="3396175" y="1042675"/>
            <a:ext cx="2212800" cy="4114800"/>
          </a:xfrm>
          <a:prstGeom prst="rect">
            <a:avLst/>
          </a:prstGeom>
          <a:gradFill>
            <a:gsLst>
              <a:gs pos="0">
                <a:srgbClr val="FFC102"/>
              </a:gs>
              <a:gs pos="82000">
                <a:srgbClr val="BC8F03"/>
              </a:gs>
              <a:gs pos="100000">
                <a:srgbClr val="795C04"/>
              </a:gs>
            </a:gsLst>
            <a:path path="circle">
              <a:fillToRect l="100000" t="100000"/>
            </a:path>
            <a:tileRect r="-100000" b="-10000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57" name="Google Shape;157;p21">
            <a:extLst>
              <a:ext uri="{C183D7F6-B498-43B3-948B-1728B52AA6E4}">
                <adec:decorative xmlns:adec="http://schemas.microsoft.com/office/drawing/2017/decorative" val="1"/>
              </a:ext>
            </a:extLst>
          </p:cNvPr>
          <p:cNvSpPr/>
          <p:nvPr/>
        </p:nvSpPr>
        <p:spPr>
          <a:xfrm>
            <a:off x="3456325" y="1267053"/>
            <a:ext cx="1978200" cy="120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i="0" u="none" strike="noStrike" cap="none">
              <a:solidFill>
                <a:srgbClr val="B02B20"/>
              </a:solidFill>
              <a:latin typeface="Proxima Nova"/>
              <a:ea typeface="Proxima Nova"/>
              <a:cs typeface="Proxima Nova"/>
              <a:sym typeface="Proxima Nova"/>
            </a:endParaRPr>
          </a:p>
        </p:txBody>
      </p:sp>
      <p:sp>
        <p:nvSpPr>
          <p:cNvPr id="158" name="Google Shape;158;p21"/>
          <p:cNvSpPr/>
          <p:nvPr/>
        </p:nvSpPr>
        <p:spPr>
          <a:xfrm>
            <a:off x="3398700" y="2571750"/>
            <a:ext cx="2191800" cy="2589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300" b="1" i="0" u="none" strike="noStrike" cap="none">
                <a:solidFill>
                  <a:srgbClr val="000000"/>
                </a:solidFill>
                <a:latin typeface="Proxima Nova"/>
                <a:ea typeface="Proxima Nova"/>
                <a:cs typeface="Proxima Nova"/>
                <a:sym typeface="Proxima Nova"/>
              </a:rPr>
              <a:t>Prior to reaching Age of Majority/Date of Rights Transfer</a:t>
            </a:r>
            <a:r>
              <a:rPr lang="en" sz="1300" i="0" u="none" strike="noStrike" cap="none">
                <a:solidFill>
                  <a:srgbClr val="000000"/>
                </a:solidFill>
                <a:latin typeface="Proxima Nova"/>
                <a:ea typeface="Proxima Nova"/>
                <a:cs typeface="Proxima Nova"/>
                <a:sym typeface="Proxima Nova"/>
              </a:rPr>
              <a:t>: </a:t>
            </a:r>
            <a:r>
              <a:rPr lang="en" sz="1200" i="0" u="none" strike="noStrike" cap="none">
                <a:solidFill>
                  <a:srgbClr val="000000"/>
                </a:solidFill>
                <a:latin typeface="Proxima Nova"/>
                <a:ea typeface="Proxima Nova"/>
                <a:cs typeface="Proxima Nova"/>
                <a:sym typeface="Proxima Nova"/>
              </a:rPr>
              <a:t>Learners </a:t>
            </a:r>
            <a:r>
              <a:rPr lang="en" sz="1200">
                <a:latin typeface="Proxima Nova"/>
                <a:ea typeface="Proxima Nova"/>
                <a:cs typeface="Proxima Nova"/>
                <a:sym typeface="Proxima Nova"/>
              </a:rPr>
              <a:t>m</a:t>
            </a:r>
            <a:r>
              <a:rPr lang="en" sz="1200" i="0" u="none" strike="noStrike" cap="none">
                <a:solidFill>
                  <a:srgbClr val="000000"/>
                </a:solidFill>
                <a:latin typeface="Proxima Nova"/>
                <a:ea typeface="Proxima Nova"/>
                <a:cs typeface="Proxima Nova"/>
                <a:sym typeface="Proxima Nova"/>
              </a:rPr>
              <a:t>ay be invited to c</a:t>
            </a:r>
            <a:r>
              <a:rPr lang="en" sz="1200">
                <a:latin typeface="Proxima Nova"/>
                <a:ea typeface="Proxima Nova"/>
                <a:cs typeface="Proxima Nova"/>
                <a:sym typeface="Proxima Nova"/>
              </a:rPr>
              <a:t>reate an account </a:t>
            </a:r>
            <a:r>
              <a:rPr lang="en" sz="1200" i="0" u="none" strike="noStrike" cap="none">
                <a:solidFill>
                  <a:srgbClr val="000000"/>
                </a:solidFill>
                <a:latin typeface="Proxima Nova"/>
                <a:ea typeface="Proxima Nova"/>
                <a:cs typeface="Proxima Nova"/>
                <a:sym typeface="Proxima Nova"/>
              </a:rPr>
              <a:t>with view-only access by an IDEA Parent</a:t>
            </a:r>
            <a:endParaRPr sz="1200" b="1"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600"/>
              </a:spcBef>
              <a:spcAft>
                <a:spcPts val="300"/>
              </a:spcAft>
              <a:buNone/>
            </a:pPr>
            <a:r>
              <a:rPr lang="en" sz="1300" b="1" i="0" u="none" strike="noStrike" cap="none">
                <a:solidFill>
                  <a:srgbClr val="000000"/>
                </a:solidFill>
                <a:latin typeface="Proxima Nova"/>
                <a:ea typeface="Proxima Nova"/>
                <a:cs typeface="Proxima Nova"/>
                <a:sym typeface="Proxima Nova"/>
              </a:rPr>
              <a:t>Upon Age of Majority (18) </a:t>
            </a:r>
            <a:br>
              <a:rPr lang="en" sz="1300" b="1" i="0" u="none" strike="noStrike" cap="none">
                <a:solidFill>
                  <a:srgbClr val="000000"/>
                </a:solidFill>
                <a:latin typeface="Proxima Nova"/>
                <a:ea typeface="Proxima Nova"/>
                <a:cs typeface="Proxima Nova"/>
                <a:sym typeface="Proxima Nova"/>
              </a:rPr>
            </a:br>
            <a:r>
              <a:rPr lang="en" sz="1300" b="1" i="0" u="none" strike="noStrike" cap="none">
                <a:solidFill>
                  <a:srgbClr val="000000"/>
                </a:solidFill>
                <a:latin typeface="Proxima Nova"/>
                <a:ea typeface="Proxima Nova"/>
                <a:cs typeface="Proxima Nova"/>
                <a:sym typeface="Proxima Nova"/>
              </a:rPr>
              <a:t>or Date of Rights Transfer</a:t>
            </a:r>
            <a:r>
              <a:rPr lang="en" sz="1300" i="0" u="none" strike="noStrike" cap="none">
                <a:solidFill>
                  <a:srgbClr val="000000"/>
                </a:solidFill>
                <a:latin typeface="Proxima Nova"/>
                <a:ea typeface="Proxima Nova"/>
                <a:cs typeface="Proxima Nova"/>
                <a:sym typeface="Proxima Nova"/>
              </a:rPr>
              <a:t>:</a:t>
            </a:r>
            <a:r>
              <a:rPr lang="en" sz="1300" b="1" i="0" u="none" strike="noStrike" cap="none">
                <a:solidFill>
                  <a:srgbClr val="000000"/>
                </a:solidFill>
                <a:latin typeface="Proxima Nova"/>
                <a:ea typeface="Proxima Nova"/>
                <a:cs typeface="Proxima Nova"/>
                <a:sym typeface="Proxima Nova"/>
              </a:rPr>
              <a:t> </a:t>
            </a:r>
            <a:r>
              <a:rPr lang="en" sz="1200" i="0" u="none" strike="noStrike" cap="none">
                <a:solidFill>
                  <a:srgbClr val="000000"/>
                </a:solidFill>
                <a:latin typeface="Proxima Nova"/>
                <a:ea typeface="Proxima Nova"/>
                <a:cs typeface="Proxima Nova"/>
                <a:sym typeface="Proxima Nova"/>
              </a:rPr>
              <a:t>Validated Learners are</a:t>
            </a:r>
            <a:r>
              <a:rPr lang="en" sz="1200" b="1" i="0" u="none" strike="noStrike" cap="none">
                <a:solidFill>
                  <a:srgbClr val="000000"/>
                </a:solidFill>
                <a:latin typeface="Proxima Nova"/>
                <a:ea typeface="Proxima Nova"/>
                <a:cs typeface="Proxima Nova"/>
                <a:sym typeface="Proxima Nova"/>
              </a:rPr>
              <a:t> </a:t>
            </a:r>
            <a:r>
              <a:rPr lang="en" sz="1200">
                <a:latin typeface="Proxima Nova"/>
                <a:ea typeface="Proxima Nova"/>
                <a:cs typeface="Proxima Nova"/>
                <a:sym typeface="Proxima Nova"/>
              </a:rPr>
              <a:t>a</a:t>
            </a:r>
            <a:r>
              <a:rPr lang="en" sz="1200" i="0" u="none" strike="noStrike" cap="none">
                <a:solidFill>
                  <a:srgbClr val="000000"/>
                </a:solidFill>
                <a:latin typeface="Proxima Nova"/>
                <a:ea typeface="Proxima Nova"/>
                <a:cs typeface="Proxima Nova"/>
                <a:sym typeface="Proxima Nova"/>
              </a:rPr>
              <a:t>utomatically invited if email address is stored in ACHIEVE</a:t>
            </a:r>
            <a:endParaRPr sz="1200" i="0" u="none" strike="noStrike" cap="none">
              <a:solidFill>
                <a:srgbClr val="000000"/>
              </a:solidFill>
              <a:latin typeface="Proxima Nova"/>
              <a:ea typeface="Proxima Nova"/>
              <a:cs typeface="Proxima Nova"/>
              <a:sym typeface="Proxima Nova"/>
            </a:endParaRPr>
          </a:p>
        </p:txBody>
      </p:sp>
      <p:sp>
        <p:nvSpPr>
          <p:cNvPr id="159" name="Google Shape;159;p21">
            <a:extLst>
              <a:ext uri="{C183D7F6-B498-43B3-948B-1728B52AA6E4}">
                <adec:decorative xmlns:adec="http://schemas.microsoft.com/office/drawing/2017/decorative" val="1"/>
              </a:ext>
            </a:extLst>
          </p:cNvPr>
          <p:cNvSpPr/>
          <p:nvPr/>
        </p:nvSpPr>
        <p:spPr>
          <a:xfrm>
            <a:off x="1007278" y="1042683"/>
            <a:ext cx="2214300" cy="4114800"/>
          </a:xfrm>
          <a:prstGeom prst="rect">
            <a:avLst/>
          </a:prstGeom>
          <a:gradFill>
            <a:gsLst>
              <a:gs pos="0">
                <a:srgbClr val="A8BADB"/>
              </a:gs>
              <a:gs pos="72000">
                <a:srgbClr val="8E97A7"/>
              </a:gs>
              <a:gs pos="100000">
                <a:srgbClr val="737373"/>
              </a:gs>
            </a:gsLst>
            <a:path path="circle">
              <a:fillToRect r="100000" b="100000"/>
            </a:path>
            <a:tileRect l="-100000" t="-100000"/>
          </a:gradFill>
          <a:ln w="9525" cap="flat" cmpd="sng">
            <a:solidFill>
              <a:srgbClr val="A8BAD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60" name="Google Shape;160;p21" descr="Parent (Biological or Adoptive)&#10;Relative acting as a Parent&#10;Legal Guardian&#10;Court Designee&#10;Power of Attorney&#10;Surrogate"/>
          <p:cNvSpPr/>
          <p:nvPr/>
        </p:nvSpPr>
        <p:spPr>
          <a:xfrm>
            <a:off x="1007275" y="2612275"/>
            <a:ext cx="2191800" cy="2589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300" b="1" i="0" u="none" strike="noStrike" cap="none">
                <a:solidFill>
                  <a:schemeClr val="lt1"/>
                </a:solidFill>
                <a:latin typeface="Proxima Nova"/>
                <a:ea typeface="Proxima Nova"/>
                <a:cs typeface="Proxima Nova"/>
                <a:sym typeface="Proxima Nova"/>
              </a:rPr>
              <a:t>Parent (Biological or Adoptive)</a:t>
            </a:r>
            <a:endParaRPr sz="1300" b="1" i="0" u="none" strike="noStrike" cap="none">
              <a:solidFill>
                <a:schemeClr val="lt1"/>
              </a:solidFill>
              <a:latin typeface="Proxima Nova"/>
              <a:ea typeface="Proxima Nova"/>
              <a:cs typeface="Proxima Nova"/>
              <a:sym typeface="Proxima Nova"/>
            </a:endParaRPr>
          </a:p>
          <a:p>
            <a:pPr marL="0" marR="0" lvl="0" indent="0" algn="l" rtl="0">
              <a:lnSpc>
                <a:spcPct val="115000"/>
              </a:lnSpc>
              <a:spcBef>
                <a:spcPts val="1200"/>
              </a:spcBef>
              <a:spcAft>
                <a:spcPts val="0"/>
              </a:spcAft>
              <a:buNone/>
            </a:pPr>
            <a:r>
              <a:rPr lang="en" sz="1300" b="1" i="0" u="none" strike="noStrike" cap="none">
                <a:solidFill>
                  <a:schemeClr val="lt1"/>
                </a:solidFill>
                <a:latin typeface="Proxima Nova"/>
                <a:ea typeface="Proxima Nova"/>
                <a:cs typeface="Proxima Nova"/>
                <a:sym typeface="Proxima Nova"/>
              </a:rPr>
              <a:t>Relative acting as Parent </a:t>
            </a:r>
            <a:endParaRPr sz="1500">
              <a:solidFill>
                <a:schemeClr val="lt1"/>
              </a:solidFill>
              <a:latin typeface="Proxima Nova"/>
              <a:ea typeface="Proxima Nova"/>
              <a:cs typeface="Proxima Nova"/>
              <a:sym typeface="Proxima Nova"/>
            </a:endParaRPr>
          </a:p>
          <a:p>
            <a:pPr marL="0" marR="0" lvl="0" indent="0" algn="l" rtl="0">
              <a:lnSpc>
                <a:spcPct val="115000"/>
              </a:lnSpc>
              <a:spcBef>
                <a:spcPts val="1200"/>
              </a:spcBef>
              <a:spcAft>
                <a:spcPts val="0"/>
              </a:spcAft>
              <a:buNone/>
            </a:pPr>
            <a:r>
              <a:rPr lang="en" sz="1300" b="1" i="0" u="none" strike="noStrike" cap="none">
                <a:solidFill>
                  <a:schemeClr val="lt1"/>
                </a:solidFill>
                <a:latin typeface="Proxima Nova"/>
                <a:ea typeface="Proxima Nova"/>
                <a:cs typeface="Proxima Nova"/>
                <a:sym typeface="Proxima Nova"/>
              </a:rPr>
              <a:t>Legal Guardian </a:t>
            </a:r>
            <a:endParaRPr sz="1500">
              <a:solidFill>
                <a:schemeClr val="lt1"/>
              </a:solidFill>
              <a:latin typeface="Proxima Nova"/>
              <a:ea typeface="Proxima Nova"/>
              <a:cs typeface="Proxima Nova"/>
              <a:sym typeface="Proxima Nova"/>
            </a:endParaRPr>
          </a:p>
          <a:p>
            <a:pPr marL="0" marR="0" lvl="0" indent="0" algn="l" rtl="0">
              <a:lnSpc>
                <a:spcPct val="115000"/>
              </a:lnSpc>
              <a:spcBef>
                <a:spcPts val="1200"/>
              </a:spcBef>
              <a:spcAft>
                <a:spcPts val="0"/>
              </a:spcAft>
              <a:buNone/>
            </a:pPr>
            <a:r>
              <a:rPr lang="en" sz="1300" b="1" i="0" u="none" strike="noStrike" cap="none">
                <a:solidFill>
                  <a:schemeClr val="lt1"/>
                </a:solidFill>
                <a:latin typeface="Proxima Nova"/>
                <a:ea typeface="Proxima Nova"/>
                <a:cs typeface="Proxima Nova"/>
                <a:sym typeface="Proxima Nova"/>
              </a:rPr>
              <a:t>Court Designee</a:t>
            </a:r>
            <a:endParaRPr sz="1300" b="1" i="0" u="none" strike="noStrike" cap="none">
              <a:solidFill>
                <a:schemeClr val="lt1"/>
              </a:solidFill>
              <a:latin typeface="Proxima Nova"/>
              <a:ea typeface="Proxima Nova"/>
              <a:cs typeface="Proxima Nova"/>
              <a:sym typeface="Proxima Nova"/>
            </a:endParaRPr>
          </a:p>
          <a:p>
            <a:pPr marL="0" marR="0" lvl="0" indent="0" algn="l" rtl="0">
              <a:lnSpc>
                <a:spcPct val="115000"/>
              </a:lnSpc>
              <a:spcBef>
                <a:spcPts val="1200"/>
              </a:spcBef>
              <a:spcAft>
                <a:spcPts val="0"/>
              </a:spcAft>
              <a:buNone/>
            </a:pPr>
            <a:r>
              <a:rPr lang="en" sz="1300" b="1" i="0" u="none" strike="noStrike" cap="none">
                <a:solidFill>
                  <a:schemeClr val="lt1"/>
                </a:solidFill>
                <a:latin typeface="Proxima Nova"/>
                <a:ea typeface="Proxima Nova"/>
                <a:cs typeface="Proxima Nova"/>
                <a:sym typeface="Proxima Nova"/>
              </a:rPr>
              <a:t>Power of Attorney</a:t>
            </a:r>
            <a:endParaRPr sz="1300" b="1" i="0" u="none" strike="noStrike" cap="none">
              <a:solidFill>
                <a:schemeClr val="lt1"/>
              </a:solidFill>
              <a:latin typeface="Proxima Nova"/>
              <a:ea typeface="Proxima Nova"/>
              <a:cs typeface="Proxima Nova"/>
              <a:sym typeface="Proxima Nova"/>
            </a:endParaRPr>
          </a:p>
          <a:p>
            <a:pPr marL="0" marR="0" lvl="0" indent="0" algn="l" rtl="0">
              <a:lnSpc>
                <a:spcPct val="115000"/>
              </a:lnSpc>
              <a:spcBef>
                <a:spcPts val="1200"/>
              </a:spcBef>
              <a:spcAft>
                <a:spcPts val="300"/>
              </a:spcAft>
              <a:buNone/>
            </a:pPr>
            <a:r>
              <a:rPr lang="en" sz="1300" b="1" i="0" u="none" strike="noStrike" cap="none">
                <a:solidFill>
                  <a:schemeClr val="lt1"/>
                </a:solidFill>
                <a:latin typeface="Proxima Nova"/>
                <a:ea typeface="Proxima Nova"/>
                <a:cs typeface="Proxima Nova"/>
                <a:sym typeface="Proxima Nova"/>
              </a:rPr>
              <a:t>Surrogate</a:t>
            </a:r>
            <a:endParaRPr sz="700" b="1" i="0" u="none" strike="noStrike" cap="none">
              <a:solidFill>
                <a:schemeClr val="lt1"/>
              </a:solidFill>
              <a:latin typeface="Proxima Nova"/>
              <a:ea typeface="Proxima Nova"/>
              <a:cs typeface="Proxima Nova"/>
              <a:sym typeface="Proxima Nova"/>
            </a:endParaRPr>
          </a:p>
        </p:txBody>
      </p:sp>
      <p:grpSp>
        <p:nvGrpSpPr>
          <p:cNvPr id="171" name="Google Shape;171;p21">
            <a:extLst>
              <a:ext uri="{C183D7F6-B498-43B3-948B-1728B52AA6E4}">
                <adec:decorative xmlns:adec="http://schemas.microsoft.com/office/drawing/2017/decorative" val="1"/>
              </a:ext>
            </a:extLst>
          </p:cNvPr>
          <p:cNvGrpSpPr/>
          <p:nvPr/>
        </p:nvGrpSpPr>
        <p:grpSpPr>
          <a:xfrm>
            <a:off x="5717739" y="1140380"/>
            <a:ext cx="2277600" cy="1454603"/>
            <a:chOff x="5717739" y="1140380"/>
            <a:chExt cx="2277600" cy="1454603"/>
          </a:xfrm>
        </p:grpSpPr>
        <p:sp>
          <p:nvSpPr>
            <p:cNvPr id="172" name="Google Shape;172;p21"/>
            <p:cNvSpPr/>
            <p:nvPr/>
          </p:nvSpPr>
          <p:spPr>
            <a:xfrm>
              <a:off x="5717739" y="1140380"/>
              <a:ext cx="2277600" cy="1180800"/>
            </a:xfrm>
            <a:prstGeom prst="rect">
              <a:avLst/>
            </a:prstGeom>
            <a:solidFill>
              <a:srgbClr val="FFFFFF"/>
            </a:solidFill>
            <a:ln w="19050" cap="flat" cmpd="sng">
              <a:solidFill>
                <a:srgbClr val="263F8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73" name="Google Shape;173;p21"/>
            <p:cNvSpPr/>
            <p:nvPr/>
          </p:nvSpPr>
          <p:spPr>
            <a:xfrm>
              <a:off x="5783568" y="1158237"/>
              <a:ext cx="2191800" cy="114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263F8C"/>
                  </a:solidFill>
                  <a:latin typeface="Proxima Nova"/>
                  <a:ea typeface="Proxima Nova"/>
                  <a:cs typeface="Proxima Nova"/>
                  <a:sym typeface="Proxima Nova"/>
                </a:rPr>
                <a:t>Individuals who cannot </a:t>
              </a:r>
              <a:r>
                <a:rPr lang="en" sz="1800" b="1">
                  <a:solidFill>
                    <a:srgbClr val="263F8C"/>
                  </a:solidFill>
                  <a:latin typeface="Proxima Nova"/>
                  <a:ea typeface="Proxima Nova"/>
                  <a:cs typeface="Proxima Nova"/>
                  <a:sym typeface="Proxima Nova"/>
                </a:rPr>
                <a:t>create an </a:t>
              </a:r>
              <a:r>
                <a:rPr lang="en" sz="1800" b="1" i="0" u="none" strike="noStrike" cap="none">
                  <a:solidFill>
                    <a:srgbClr val="263F8C"/>
                  </a:solidFill>
                  <a:latin typeface="Proxima Nova"/>
                  <a:ea typeface="Proxima Nova"/>
                  <a:cs typeface="Proxima Nova"/>
                  <a:sym typeface="Proxima Nova"/>
                </a:rPr>
                <a:t>ACHIEVE Family Portal account</a:t>
              </a:r>
              <a:endParaRPr sz="1800" b="1" i="0" u="none" strike="noStrike" cap="none">
                <a:solidFill>
                  <a:srgbClr val="263F8C"/>
                </a:solidFill>
                <a:latin typeface="Proxima Nova"/>
                <a:ea typeface="Proxima Nova"/>
                <a:cs typeface="Proxima Nova"/>
                <a:sym typeface="Proxima Nova"/>
              </a:endParaRPr>
            </a:p>
          </p:txBody>
        </p:sp>
        <p:sp>
          <p:nvSpPr>
            <p:cNvPr id="174" name="Google Shape;174;p21"/>
            <p:cNvSpPr/>
            <p:nvPr/>
          </p:nvSpPr>
          <p:spPr>
            <a:xfrm rot="5400000">
              <a:off x="6719597" y="2320934"/>
              <a:ext cx="273900" cy="274200"/>
            </a:xfrm>
            <a:prstGeom prst="rightArrow">
              <a:avLst>
                <a:gd name="adj1" fmla="val 34239"/>
                <a:gd name="adj2" fmla="val 57035"/>
              </a:avLst>
            </a:prstGeom>
            <a:solidFill>
              <a:srgbClr val="FFFFFF"/>
            </a:solidFill>
            <a:ln w="19050" cap="flat" cmpd="sng">
              <a:solidFill>
                <a:srgbClr val="263F8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75" name="Google Shape;175;p21"/>
            <p:cNvSpPr/>
            <p:nvPr/>
          </p:nvSpPr>
          <p:spPr>
            <a:xfrm>
              <a:off x="6819938" y="2303325"/>
              <a:ext cx="73200" cy="549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grpSp>
      <p:grpSp>
        <p:nvGrpSpPr>
          <p:cNvPr id="166" name="Google Shape;166;p21">
            <a:extLst>
              <a:ext uri="{C183D7F6-B498-43B3-948B-1728B52AA6E4}">
                <adec:decorative xmlns:adec="http://schemas.microsoft.com/office/drawing/2017/decorative" val="1"/>
              </a:ext>
            </a:extLst>
          </p:cNvPr>
          <p:cNvGrpSpPr/>
          <p:nvPr/>
        </p:nvGrpSpPr>
        <p:grpSpPr>
          <a:xfrm>
            <a:off x="3331971" y="1148547"/>
            <a:ext cx="2211900" cy="1456399"/>
            <a:chOff x="3330308" y="1138635"/>
            <a:chExt cx="2211900" cy="1456399"/>
          </a:xfrm>
        </p:grpSpPr>
        <p:sp>
          <p:nvSpPr>
            <p:cNvPr id="167" name="Google Shape;167;p21"/>
            <p:cNvSpPr/>
            <p:nvPr/>
          </p:nvSpPr>
          <p:spPr>
            <a:xfrm>
              <a:off x="3330308" y="1138635"/>
              <a:ext cx="2211900" cy="1182600"/>
            </a:xfrm>
            <a:prstGeom prst="rect">
              <a:avLst/>
            </a:prstGeom>
            <a:solidFill>
              <a:srgbClr val="FFFFFF"/>
            </a:solidFill>
            <a:ln w="19050" cap="flat" cmpd="sng">
              <a:solidFill>
                <a:srgbClr val="263F8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68" name="Google Shape;168;p21"/>
            <p:cNvSpPr/>
            <p:nvPr/>
          </p:nvSpPr>
          <p:spPr>
            <a:xfrm rot="5400000">
              <a:off x="4324244" y="2320984"/>
              <a:ext cx="273900" cy="274200"/>
            </a:xfrm>
            <a:prstGeom prst="rightArrow">
              <a:avLst>
                <a:gd name="adj1" fmla="val 34239"/>
                <a:gd name="adj2" fmla="val 57035"/>
              </a:avLst>
            </a:prstGeom>
            <a:solidFill>
              <a:srgbClr val="FFFFFF"/>
            </a:solidFill>
            <a:ln w="19050" cap="flat" cmpd="sng">
              <a:solidFill>
                <a:srgbClr val="263F8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69" name="Google Shape;169;p21"/>
            <p:cNvSpPr/>
            <p:nvPr/>
          </p:nvSpPr>
          <p:spPr>
            <a:xfrm>
              <a:off x="3392825" y="1145125"/>
              <a:ext cx="2128500" cy="1176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263F8C"/>
                  </a:solidFill>
                  <a:latin typeface="Proxima Nova"/>
                  <a:ea typeface="Proxima Nova"/>
                  <a:cs typeface="Proxima Nova"/>
                  <a:sym typeface="Proxima Nova"/>
                </a:rPr>
                <a:t>Special Education </a:t>
              </a:r>
              <a:endParaRPr>
                <a:solidFill>
                  <a:srgbClr val="263F8C"/>
                </a:solidFill>
                <a:latin typeface="Proxima Nova"/>
                <a:ea typeface="Proxima Nova"/>
                <a:cs typeface="Proxima Nova"/>
                <a:sym typeface="Proxima Nova"/>
              </a:endParaRPr>
            </a:p>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263F8C"/>
                  </a:solidFill>
                  <a:latin typeface="Proxima Nova"/>
                  <a:ea typeface="Proxima Nova"/>
                  <a:cs typeface="Proxima Nova"/>
                  <a:sym typeface="Proxima Nova"/>
                </a:rPr>
                <a:t>Learners (3-21)</a:t>
              </a:r>
              <a:endParaRPr sz="1800" b="1" i="0" u="none" strike="noStrike" cap="none">
                <a:solidFill>
                  <a:srgbClr val="263F8C"/>
                </a:solidFill>
                <a:latin typeface="Proxima Nova"/>
                <a:ea typeface="Proxima Nova"/>
                <a:cs typeface="Proxima Nova"/>
                <a:sym typeface="Proxima Nova"/>
              </a:endParaRPr>
            </a:p>
          </p:txBody>
        </p:sp>
        <p:sp>
          <p:nvSpPr>
            <p:cNvPr id="170" name="Google Shape;170;p21"/>
            <p:cNvSpPr/>
            <p:nvPr/>
          </p:nvSpPr>
          <p:spPr>
            <a:xfrm>
              <a:off x="4424575" y="2289800"/>
              <a:ext cx="73200" cy="549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grpSp>
      <p:grpSp>
        <p:nvGrpSpPr>
          <p:cNvPr id="161" name="Google Shape;161;p21">
            <a:extLst>
              <a:ext uri="{C183D7F6-B498-43B3-948B-1728B52AA6E4}">
                <adec:decorative xmlns:adec="http://schemas.microsoft.com/office/drawing/2017/decorative" val="1"/>
              </a:ext>
            </a:extLst>
          </p:cNvPr>
          <p:cNvGrpSpPr/>
          <p:nvPr/>
        </p:nvGrpSpPr>
        <p:grpSpPr>
          <a:xfrm>
            <a:off x="943875" y="1148557"/>
            <a:ext cx="2214300" cy="1463716"/>
            <a:chOff x="942975" y="1137645"/>
            <a:chExt cx="2214300" cy="1463716"/>
          </a:xfrm>
        </p:grpSpPr>
        <p:sp>
          <p:nvSpPr>
            <p:cNvPr id="162" name="Google Shape;162;p21"/>
            <p:cNvSpPr/>
            <p:nvPr/>
          </p:nvSpPr>
          <p:spPr>
            <a:xfrm rot="5400000">
              <a:off x="1847850" y="2327160"/>
              <a:ext cx="274200" cy="274200"/>
            </a:xfrm>
            <a:prstGeom prst="rightArrow">
              <a:avLst>
                <a:gd name="adj1" fmla="val 34239"/>
                <a:gd name="adj2" fmla="val 57035"/>
              </a:avLst>
            </a:prstGeom>
            <a:solidFill>
              <a:srgbClr val="FFFFFF"/>
            </a:solidFill>
            <a:ln w="19050" cap="flat" cmpd="sng">
              <a:solidFill>
                <a:srgbClr val="263F8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63" name="Google Shape;163;p21"/>
            <p:cNvSpPr/>
            <p:nvPr/>
          </p:nvSpPr>
          <p:spPr>
            <a:xfrm>
              <a:off x="942975" y="1144661"/>
              <a:ext cx="2214300" cy="1182600"/>
            </a:xfrm>
            <a:prstGeom prst="rect">
              <a:avLst/>
            </a:prstGeom>
            <a:solidFill>
              <a:srgbClr val="FFFFFF"/>
            </a:solidFill>
            <a:ln w="19050" cap="flat" cmpd="sng">
              <a:solidFill>
                <a:srgbClr val="263F8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Proxima Nova"/>
                <a:ea typeface="Proxima Nova"/>
                <a:cs typeface="Proxima Nova"/>
                <a:sym typeface="Proxima Nova"/>
              </a:endParaRPr>
            </a:p>
          </p:txBody>
        </p:sp>
        <p:sp>
          <p:nvSpPr>
            <p:cNvPr id="164" name="Google Shape;164;p21"/>
            <p:cNvSpPr/>
            <p:nvPr/>
          </p:nvSpPr>
          <p:spPr>
            <a:xfrm>
              <a:off x="1036515" y="1137645"/>
              <a:ext cx="2084400" cy="1182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263F8C"/>
                  </a:solidFill>
                  <a:latin typeface="Proxima Nova"/>
                  <a:ea typeface="Proxima Nova"/>
                  <a:cs typeface="Proxima Nova"/>
                  <a:sym typeface="Proxima Nova"/>
                </a:rPr>
                <a:t>Parents as </a:t>
              </a:r>
              <a:br>
                <a:rPr lang="en" sz="1800" b="1" i="0" u="none" strike="noStrike" cap="none">
                  <a:solidFill>
                    <a:srgbClr val="263F8C"/>
                  </a:solidFill>
                  <a:latin typeface="Proxima Nova"/>
                  <a:ea typeface="Proxima Nova"/>
                  <a:cs typeface="Proxima Nova"/>
                  <a:sym typeface="Proxima Nova"/>
                </a:rPr>
              </a:br>
              <a:r>
                <a:rPr lang="en" sz="1800" b="1" i="0" u="none" strike="noStrike" cap="none">
                  <a:solidFill>
                    <a:srgbClr val="263F8C"/>
                  </a:solidFill>
                  <a:latin typeface="Proxima Nova"/>
                  <a:ea typeface="Proxima Nova"/>
                  <a:cs typeface="Proxima Nova"/>
                  <a:sym typeface="Proxima Nova"/>
                </a:rPr>
                <a:t>defined by IDEA</a:t>
              </a:r>
              <a:endParaRPr sz="2400" b="1" i="0" u="none" strike="noStrike" cap="none">
                <a:solidFill>
                  <a:srgbClr val="263F8C"/>
                </a:solidFill>
                <a:latin typeface="Proxima Nova"/>
                <a:ea typeface="Proxima Nova"/>
                <a:cs typeface="Proxima Nova"/>
                <a:sym typeface="Proxima Nova"/>
              </a:endParaRPr>
            </a:p>
          </p:txBody>
        </p:sp>
        <p:sp>
          <p:nvSpPr>
            <p:cNvPr id="165" name="Google Shape;165;p21"/>
            <p:cNvSpPr/>
            <p:nvPr/>
          </p:nvSpPr>
          <p:spPr>
            <a:xfrm>
              <a:off x="1948350" y="2292975"/>
              <a:ext cx="73200" cy="549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2" descr="ACHIEVE Family Portal Sign In page"/>
          <p:cNvPicPr preferRelativeResize="0"/>
          <p:nvPr/>
        </p:nvPicPr>
        <p:blipFill>
          <a:blip r:embed="rId3">
            <a:alphaModFix/>
          </a:blip>
          <a:stretch>
            <a:fillRect/>
          </a:stretch>
        </p:blipFill>
        <p:spPr>
          <a:xfrm>
            <a:off x="285375" y="462313"/>
            <a:ext cx="8573251" cy="4532975"/>
          </a:xfrm>
          <a:prstGeom prst="rect">
            <a:avLst/>
          </a:prstGeom>
          <a:noFill/>
          <a:ln w="9525" cap="flat" cmpd="sng">
            <a:solidFill>
              <a:srgbClr val="263F8C"/>
            </a:solidFill>
            <a:prstDash val="solid"/>
            <a:round/>
            <a:headEnd type="none" w="sm" len="sm"/>
            <a:tailEnd type="none" w="sm" len="sm"/>
          </a:ln>
        </p:spPr>
      </p:pic>
      <p:sp>
        <p:nvSpPr>
          <p:cNvPr id="181" name="Google Shape;181;p22"/>
          <p:cNvSpPr txBox="1">
            <a:spLocks noGrp="1"/>
          </p:cNvSpPr>
          <p:nvPr>
            <p:ph type="title"/>
          </p:nvPr>
        </p:nvSpPr>
        <p:spPr>
          <a:xfrm>
            <a:off x="311700" y="-6707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ACHIEVE Family Portal Sign In Page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7" name="Google Shape;187;p2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11699" y="1119300"/>
            <a:ext cx="5829300" cy="3886200"/>
          </a:xfrm>
          <a:prstGeom prst="rect">
            <a:avLst/>
          </a:prstGeom>
          <a:noFill/>
          <a:ln w="9525" cap="flat" cmpd="sng">
            <a:solidFill>
              <a:srgbClr val="263F8C"/>
            </a:solidFill>
            <a:prstDash val="solid"/>
            <a:round/>
            <a:headEnd type="none" w="sm" len="sm"/>
            <a:tailEnd type="none" w="sm" len="sm"/>
          </a:ln>
        </p:spPr>
      </p:pic>
      <p:sp>
        <p:nvSpPr>
          <p:cNvPr id="188" name="Google Shape;188;p23"/>
          <p:cNvSpPr txBox="1"/>
          <p:nvPr/>
        </p:nvSpPr>
        <p:spPr>
          <a:xfrm>
            <a:off x="6391275" y="1090275"/>
            <a:ext cx="2539200" cy="26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Proxima Nova"/>
                <a:ea typeface="Proxima Nova"/>
                <a:cs typeface="Proxima Nova"/>
                <a:sym typeface="Proxima Nova"/>
              </a:rPr>
              <a:t>Web-Enabled Devices</a:t>
            </a:r>
            <a:endParaRPr sz="1800" b="1">
              <a:latin typeface="Proxima Nova"/>
              <a:ea typeface="Proxima Nova"/>
              <a:cs typeface="Proxima Nova"/>
              <a:sym typeface="Proxima Nova"/>
            </a:endParaRPr>
          </a:p>
          <a:p>
            <a:pPr marL="342900" lvl="0" indent="-190500" algn="l" rtl="0">
              <a:spcBef>
                <a:spcPts val="0"/>
              </a:spcBef>
              <a:spcAft>
                <a:spcPts val="0"/>
              </a:spcAft>
              <a:buSzPts val="1200"/>
              <a:buFont typeface="Proxima Nova"/>
              <a:buChar char="●"/>
            </a:pPr>
            <a:r>
              <a:rPr lang="en" sz="1600">
                <a:latin typeface="Proxima Nova"/>
                <a:ea typeface="Proxima Nova"/>
                <a:cs typeface="Proxima Nova"/>
                <a:sym typeface="Proxima Nova"/>
              </a:rPr>
              <a:t>Computer</a:t>
            </a:r>
            <a:endParaRPr sz="1600">
              <a:latin typeface="Proxima Nova"/>
              <a:ea typeface="Proxima Nova"/>
              <a:cs typeface="Proxima Nova"/>
              <a:sym typeface="Proxima Nova"/>
            </a:endParaRPr>
          </a:p>
          <a:p>
            <a:pPr marL="342900" lvl="0" indent="-190500" algn="l" rtl="0">
              <a:spcBef>
                <a:spcPts val="0"/>
              </a:spcBef>
              <a:spcAft>
                <a:spcPts val="0"/>
              </a:spcAft>
              <a:buSzPts val="1200"/>
              <a:buFont typeface="Proxima Nova"/>
              <a:buChar char="●"/>
            </a:pPr>
            <a:r>
              <a:rPr lang="en" sz="1600">
                <a:latin typeface="Proxima Nova"/>
                <a:ea typeface="Proxima Nova"/>
                <a:cs typeface="Proxima Nova"/>
                <a:sym typeface="Proxima Nova"/>
              </a:rPr>
              <a:t>Laptop</a:t>
            </a:r>
            <a:endParaRPr sz="1600">
              <a:latin typeface="Proxima Nova"/>
              <a:ea typeface="Proxima Nova"/>
              <a:cs typeface="Proxima Nova"/>
              <a:sym typeface="Proxima Nova"/>
            </a:endParaRPr>
          </a:p>
          <a:p>
            <a:pPr marL="342900" lvl="0" indent="-190500" algn="l" rtl="0">
              <a:spcBef>
                <a:spcPts val="0"/>
              </a:spcBef>
              <a:spcAft>
                <a:spcPts val="0"/>
              </a:spcAft>
              <a:buSzPts val="1200"/>
              <a:buFont typeface="Proxima Nova"/>
              <a:buChar char="●"/>
            </a:pPr>
            <a:r>
              <a:rPr lang="en" sz="1600">
                <a:latin typeface="Proxima Nova"/>
                <a:ea typeface="Proxima Nova"/>
                <a:cs typeface="Proxima Nova"/>
                <a:sym typeface="Proxima Nova"/>
              </a:rPr>
              <a:t>Smartphone</a:t>
            </a:r>
            <a:endParaRPr sz="1600">
              <a:latin typeface="Proxima Nova"/>
              <a:ea typeface="Proxima Nova"/>
              <a:cs typeface="Proxima Nova"/>
              <a:sym typeface="Proxima Nova"/>
            </a:endParaRPr>
          </a:p>
          <a:p>
            <a:pPr marL="342900" lvl="0" indent="-203200" algn="l" rtl="0">
              <a:spcBef>
                <a:spcPts val="0"/>
              </a:spcBef>
              <a:spcAft>
                <a:spcPts val="0"/>
              </a:spcAft>
              <a:buSzPts val="1400"/>
              <a:buFont typeface="Proxima Nova"/>
              <a:buChar char="●"/>
            </a:pPr>
            <a:r>
              <a:rPr lang="en" sz="1600">
                <a:latin typeface="Proxima Nova"/>
                <a:ea typeface="Proxima Nova"/>
                <a:cs typeface="Proxima Nova"/>
                <a:sym typeface="Proxima Nova"/>
              </a:rPr>
              <a:t>Table</a:t>
            </a:r>
            <a:r>
              <a:rPr lang="en" sz="1800">
                <a:latin typeface="Proxima Nova"/>
                <a:ea typeface="Proxima Nova"/>
                <a:cs typeface="Proxima Nova"/>
                <a:sym typeface="Proxima Nova"/>
              </a:rPr>
              <a:t>t</a:t>
            </a:r>
            <a:endParaRPr sz="1800">
              <a:latin typeface="Proxima Nova"/>
              <a:ea typeface="Proxima Nova"/>
              <a:cs typeface="Proxima Nova"/>
              <a:sym typeface="Proxima Nova"/>
            </a:endParaRPr>
          </a:p>
          <a:p>
            <a:pPr marL="0" lvl="0" indent="0" algn="l" rtl="0">
              <a:spcBef>
                <a:spcPts val="0"/>
              </a:spcBef>
              <a:spcAft>
                <a:spcPts val="0"/>
              </a:spcAft>
              <a:buNone/>
            </a:pPr>
            <a:endParaRPr sz="1800">
              <a:latin typeface="Proxima Nova"/>
              <a:ea typeface="Proxima Nova"/>
              <a:cs typeface="Proxima Nova"/>
              <a:sym typeface="Proxima Nova"/>
            </a:endParaRPr>
          </a:p>
          <a:p>
            <a:pPr marL="0" lvl="0" indent="0" algn="l" rtl="0">
              <a:spcBef>
                <a:spcPts val="0"/>
              </a:spcBef>
              <a:spcAft>
                <a:spcPts val="0"/>
              </a:spcAft>
              <a:buNone/>
            </a:pPr>
            <a:r>
              <a:rPr lang="en" sz="1800" b="1">
                <a:latin typeface="Proxima Nova"/>
                <a:ea typeface="Proxima Nova"/>
                <a:cs typeface="Proxima Nova"/>
                <a:sym typeface="Proxima Nova"/>
              </a:rPr>
              <a:t>No Apps to Download</a:t>
            </a:r>
            <a:endParaRPr sz="1800" b="1">
              <a:latin typeface="Proxima Nova"/>
              <a:ea typeface="Proxima Nova"/>
              <a:cs typeface="Proxima Nova"/>
              <a:sym typeface="Proxima Nova"/>
            </a:endParaRPr>
          </a:p>
        </p:txBody>
      </p:sp>
      <p:sp>
        <p:nvSpPr>
          <p:cNvPr id="186" name="Google Shape;18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Ways to the Access ACHIEVE Family Portal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4" name="Google Shape;194;p24" descr="Verification code entry page for ACHIEVE Family Portal."/>
          <p:cNvPicPr preferRelativeResize="0"/>
          <p:nvPr/>
        </p:nvPicPr>
        <p:blipFill>
          <a:blip r:embed="rId3">
            <a:alphaModFix/>
          </a:blip>
          <a:stretch>
            <a:fillRect/>
          </a:stretch>
        </p:blipFill>
        <p:spPr>
          <a:xfrm>
            <a:off x="5845675" y="1219775"/>
            <a:ext cx="2986625" cy="3179708"/>
          </a:xfrm>
          <a:prstGeom prst="rect">
            <a:avLst/>
          </a:prstGeom>
          <a:noFill/>
          <a:ln w="9525" cap="flat" cmpd="sng">
            <a:solidFill>
              <a:srgbClr val="263F8C"/>
            </a:solidFill>
            <a:prstDash val="solid"/>
            <a:round/>
            <a:headEnd type="none" w="sm" len="sm"/>
            <a:tailEnd type="none" w="sm" len="sm"/>
          </a:ln>
        </p:spPr>
      </p:pic>
      <p:pic>
        <p:nvPicPr>
          <p:cNvPr id="193" name="Google Shape;193;p24" descr="Verification code email for ACHIEVE Family Portal"/>
          <p:cNvPicPr preferRelativeResize="0"/>
          <p:nvPr/>
        </p:nvPicPr>
        <p:blipFill>
          <a:blip r:embed="rId4">
            <a:alphaModFix/>
          </a:blip>
          <a:stretch>
            <a:fillRect/>
          </a:stretch>
        </p:blipFill>
        <p:spPr>
          <a:xfrm>
            <a:off x="311700" y="1219775"/>
            <a:ext cx="5319174" cy="2583400"/>
          </a:xfrm>
          <a:prstGeom prst="rect">
            <a:avLst/>
          </a:prstGeom>
          <a:noFill/>
          <a:ln w="9525" cap="flat" cmpd="sng">
            <a:solidFill>
              <a:srgbClr val="263F8C"/>
            </a:solidFill>
            <a:prstDash val="solid"/>
            <a:round/>
            <a:headEnd type="none" w="sm" len="sm"/>
            <a:tailEnd type="none" w="sm" len="sm"/>
          </a:ln>
        </p:spPr>
      </p:pic>
      <p:sp>
        <p:nvSpPr>
          <p:cNvPr id="195" name="Google Shape;19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Multi-Factor Authentication</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2824</Words>
  <Application>Microsoft Office PowerPoint</Application>
  <PresentationFormat>On-screen Show (16:9)</PresentationFormat>
  <Paragraphs>265</Paragraphs>
  <Slides>47</Slides>
  <Notes>47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Proxima Nova</vt:lpstr>
      <vt:lpstr>Arial</vt:lpstr>
      <vt:lpstr>Simple Light</vt:lpstr>
      <vt:lpstr>ACHIEVE Family Portal Coming February 2025</vt:lpstr>
      <vt:lpstr>ACHIEVE Family Portal Team</vt:lpstr>
      <vt:lpstr>Agenda</vt:lpstr>
      <vt:lpstr>ACHIEVE Family Portal Overview</vt:lpstr>
      <vt:lpstr>When will the ACHIEVE Family Portal be released statewide?</vt:lpstr>
      <vt:lpstr>Who can create an ACHIEVE Family Portal account?</vt:lpstr>
      <vt:lpstr>ACHIEVE Family Portal Sign In Page</vt:lpstr>
      <vt:lpstr>Ways to the Access ACHIEVE Family Portal</vt:lpstr>
      <vt:lpstr>Multi-Factor Authentication</vt:lpstr>
      <vt:lpstr>My Dashboard 1</vt:lpstr>
      <vt:lpstr>Resources and Help 2</vt:lpstr>
      <vt:lpstr>Recent Documents</vt:lpstr>
      <vt:lpstr>ACHIEVE Calendar2</vt:lpstr>
      <vt:lpstr>My Family</vt:lpstr>
      <vt:lpstr>Early ACCESS (Birth-3) Learner Dashboard</vt:lpstr>
      <vt:lpstr>Review Documentation</vt:lpstr>
      <vt:lpstr>Review Data History 5</vt:lpstr>
      <vt:lpstr>Consents to Review and Sign6</vt:lpstr>
      <vt:lpstr>Documentation Tasks</vt:lpstr>
      <vt:lpstr>IFSP Tasks</vt:lpstr>
      <vt:lpstr>Draft vs. Finalized IFSP in Recent Documents</vt:lpstr>
      <vt:lpstr>ACHIEVE Family Portal  Sandbox Environment</vt:lpstr>
      <vt:lpstr>Training Environment for IFSP Teams</vt:lpstr>
      <vt:lpstr>ACHIEVE Impacts for  IFSP Team Members</vt:lpstr>
      <vt:lpstr>Impacts for IFSP Team Members 1</vt:lpstr>
      <vt:lpstr>ACHIEVE Requirements to Create Account</vt:lpstr>
      <vt:lpstr>Impacts for IFSP Team Members 2</vt:lpstr>
      <vt:lpstr>How Email Invitations Will Be Sent</vt:lpstr>
      <vt:lpstr>Invite to Portal Button</vt:lpstr>
      <vt:lpstr>Invite to Portal Email</vt:lpstr>
      <vt:lpstr>Establishing Connections to Learners</vt:lpstr>
      <vt:lpstr>Impacts for IFSP Team Members 3</vt:lpstr>
      <vt:lpstr>Family Contact Enhancements Coming Soon</vt:lpstr>
      <vt:lpstr>Impacts for IFSP Team Members 4</vt:lpstr>
      <vt:lpstr>Sharing Draft Documents with Families</vt:lpstr>
      <vt:lpstr>Identifying When Document Are Created</vt:lpstr>
      <vt:lpstr>Impacts for IFSP Team Members 5</vt:lpstr>
      <vt:lpstr>Surrogate Parent Information</vt:lpstr>
      <vt:lpstr>Privacy of Contact Information</vt:lpstr>
      <vt:lpstr>How will families communicate with IFSP teams?</vt:lpstr>
      <vt:lpstr>Training &amp; Communication</vt:lpstr>
      <vt:lpstr>Communication Toolkit</vt:lpstr>
      <vt:lpstr>Training Materials for Families</vt:lpstr>
      <vt:lpstr>ACHIEVE Family Portal Launch Toolkit</vt:lpstr>
      <vt:lpstr>About the ACHIEVE Family Portal - Early ACCESS </vt:lpstr>
      <vt:lpstr>ACHIEVE Web Page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 Family Portal: Early ACCESS (IFSP) Administrators PowerPoint</dc:title>
  <dc:creator>Hunt, Nancy [IDOE]</dc:creator>
  <cp:lastModifiedBy>Albers, Lisa [IDOE]</cp:lastModifiedBy>
  <cp:revision>4</cp:revision>
  <dcterms:modified xsi:type="dcterms:W3CDTF">2025-01-24T22:23:31Z</dcterms:modified>
</cp:coreProperties>
</file>