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1"/>
    <p:sldMasterId id="2147483666" r:id="rId2"/>
  </p:sldMasterIdLst>
  <p:notesMasterIdLst>
    <p:notesMasterId r:id="rId3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Lst>
  <p:sldSz cx="9144000" cy="5143500" type="screen16x9"/>
  <p:notesSz cx="6858000" cy="9144000"/>
  <p:embeddedFontLst>
    <p:embeddedFont>
      <p:font typeface="Calibri" panose="020F0502020204030204" pitchFamily="34" charset="0"/>
      <p:regular r:id="rId32"/>
      <p:bold r:id="rId33"/>
      <p:italic r:id="rId34"/>
      <p:boldItalic r:id="rId35"/>
    </p:embeddedFont>
    <p:embeddedFont>
      <p:font typeface="Open Sans" panose="020B0604020202020204" charset="0"/>
      <p:regular r:id="rId36"/>
      <p:bold r:id="rId37"/>
      <p:italic r:id="rId38"/>
      <p:boldItalic r:id="rId39"/>
    </p:embeddedFont>
    <p:embeddedFont>
      <p:font typeface="Roboto" panose="020B0604020202020204"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33" autoAdjust="0"/>
    <p:restoredTop sz="39725" autoAdjust="0"/>
  </p:normalViewPr>
  <p:slideViewPr>
    <p:cSldViewPr snapToGrid="0">
      <p:cViewPr varScale="1">
        <p:scale>
          <a:sx n="59" d="100"/>
          <a:sy n="59" d="100"/>
        </p:scale>
        <p:origin x="2502" y="6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8.fntdata"/><Relationship Id="rId21" Type="http://schemas.openxmlformats.org/officeDocument/2006/relationships/slide" Target="slides/slide19.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4.fntdata"/><Relationship Id="rId43" Type="http://schemas.openxmlformats.org/officeDocument/2006/relationships/font" Target="fonts/font12.fntdata"/><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0be41b5f1c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
        <p:nvSpPr>
          <p:cNvPr id="82" name="Google Shape;82;g30be41b5f1c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3254540b1fc_2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3254540b1fc_2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000" dirty="0">
              <a:solidFill>
                <a:schemeClr val="dk1"/>
              </a:solidFill>
              <a:highlight>
                <a:srgbClr val="FFFFFF"/>
              </a:highlight>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320fa797cfd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320fa797cfd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000" dirty="0">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24518e4761_0_1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324518e4761_0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200" dirty="0">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324f7c0b8e4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324f7c0b8e4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000">
              <a:solidFill>
                <a:schemeClr val="dk1"/>
              </a:solidFill>
              <a:highlight>
                <a:srgbClr val="FFFFFF"/>
              </a:highlight>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3254540b1fc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3254540b1fc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000" dirty="0">
              <a:solidFill>
                <a:schemeClr val="dk1"/>
              </a:solidFill>
              <a:highlight>
                <a:srgbClr val="FFFFFF"/>
              </a:highlight>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3254540b1fc_2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3254540b1fc_2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dirty="0">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3254540b1fc_2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3254540b1fc_2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000" dirty="0">
              <a:solidFill>
                <a:schemeClr val="dk1"/>
              </a:solidFill>
              <a:highlight>
                <a:srgbClr val="FFFFFF"/>
              </a:highlight>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324518e4761_6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324518e4761_6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200" dirty="0">
              <a:solidFill>
                <a:schemeClr val="dk1"/>
              </a:solidFill>
            </a:endParaRPr>
          </a:p>
          <a:p>
            <a:pPr marL="0" lvl="0" indent="0" algn="l" rtl="0">
              <a:lnSpc>
                <a:spcPct val="115000"/>
              </a:lnSpc>
              <a:spcBef>
                <a:spcPts val="0"/>
              </a:spcBef>
              <a:spcAft>
                <a:spcPts val="0"/>
              </a:spcAft>
              <a:buNone/>
            </a:pPr>
            <a:endParaRPr sz="1200" dirty="0">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324f7c0b8e4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324f7c0b8e4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200" dirty="0">
              <a:solidFill>
                <a:schemeClr val="dk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324f7c0b8e4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324f7c0b8e4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2400" lvl="0" indent="0" algn="l" rtl="0">
              <a:lnSpc>
                <a:spcPct val="115000"/>
              </a:lnSpc>
              <a:spcBef>
                <a:spcPts val="0"/>
              </a:spcBef>
              <a:spcAft>
                <a:spcPts val="0"/>
              </a:spcAft>
              <a:buClr>
                <a:schemeClr val="dk1"/>
              </a:buClr>
              <a:buSzPts val="1200"/>
              <a:buNone/>
            </a:pPr>
            <a:endParaRPr sz="600" dirty="0">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31d9f06e0ee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31d9f06e0ee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324518e4761_6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324518e4761_6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200" dirty="0">
              <a:solidFill>
                <a:schemeClr val="dk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324f7c0b8e4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324f7c0b8e4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200" dirty="0">
              <a:solidFill>
                <a:schemeClr val="dk1"/>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324f7c0b8e4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324f7c0b8e4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000" dirty="0">
              <a:solidFill>
                <a:schemeClr val="dk1"/>
              </a:solidFill>
              <a:highlight>
                <a:srgbClr val="FFFFFF"/>
              </a:highlight>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324f7c0b8e4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324f7c0b8e4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400" dirty="0">
              <a:solidFill>
                <a:schemeClr val="dk1"/>
              </a:solidFill>
            </a:endParaRPr>
          </a:p>
          <a:p>
            <a:pPr marL="0" lvl="0" indent="0" algn="l" rtl="0">
              <a:lnSpc>
                <a:spcPct val="115000"/>
              </a:lnSpc>
              <a:spcBef>
                <a:spcPts val="0"/>
              </a:spcBef>
              <a:spcAft>
                <a:spcPts val="0"/>
              </a:spcAft>
              <a:buNone/>
            </a:pPr>
            <a:endParaRPr sz="1000" dirty="0">
              <a:solidFill>
                <a:schemeClr val="dk1"/>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320f00e7e0f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000" dirty="0">
              <a:solidFill>
                <a:schemeClr val="dk1"/>
              </a:solidFill>
              <a:highlight>
                <a:srgbClr val="FFFFFF"/>
              </a:highlight>
            </a:endParaRPr>
          </a:p>
          <a:p>
            <a:pPr marL="0" lvl="0" indent="0" algn="l" rtl="0">
              <a:lnSpc>
                <a:spcPct val="115000"/>
              </a:lnSpc>
              <a:spcBef>
                <a:spcPts val="0"/>
              </a:spcBef>
              <a:spcAft>
                <a:spcPts val="0"/>
              </a:spcAft>
              <a:buNone/>
            </a:pPr>
            <a:endParaRPr sz="1000" dirty="0">
              <a:solidFill>
                <a:schemeClr val="dk1"/>
              </a:solidFill>
              <a:highlight>
                <a:srgbClr val="FFFFFF"/>
              </a:highlight>
            </a:endParaRPr>
          </a:p>
          <a:p>
            <a:pPr marL="0" lvl="0" indent="0" algn="l" rtl="0">
              <a:lnSpc>
                <a:spcPct val="115000"/>
              </a:lnSpc>
              <a:spcBef>
                <a:spcPts val="0"/>
              </a:spcBef>
              <a:spcAft>
                <a:spcPts val="0"/>
              </a:spcAft>
              <a:buNone/>
            </a:pPr>
            <a:endParaRPr sz="1000" dirty="0">
              <a:solidFill>
                <a:schemeClr val="dk1"/>
              </a:solidFill>
              <a:highlight>
                <a:srgbClr val="FFFFFF"/>
              </a:highlight>
            </a:endParaRPr>
          </a:p>
          <a:p>
            <a:pPr marL="0" lvl="0" indent="0" algn="l" rtl="0">
              <a:lnSpc>
                <a:spcPct val="115000"/>
              </a:lnSpc>
              <a:spcBef>
                <a:spcPts val="0"/>
              </a:spcBef>
              <a:spcAft>
                <a:spcPts val="0"/>
              </a:spcAft>
              <a:buNone/>
            </a:pPr>
            <a:endParaRPr sz="1000" dirty="0">
              <a:solidFill>
                <a:schemeClr val="dk1"/>
              </a:solidFill>
              <a:highlight>
                <a:srgbClr val="FFFFFF"/>
              </a:highlight>
            </a:endParaRPr>
          </a:p>
          <a:p>
            <a:pPr marL="0" lvl="0" indent="0" algn="l" rtl="0">
              <a:spcBef>
                <a:spcPts val="0"/>
              </a:spcBef>
              <a:spcAft>
                <a:spcPts val="0"/>
              </a:spcAft>
              <a:buNone/>
            </a:pPr>
            <a:endParaRPr sz="1000" dirty="0">
              <a:solidFill>
                <a:schemeClr val="dk1"/>
              </a:solidFill>
              <a:highlight>
                <a:srgbClr val="FFFFFF"/>
              </a:highlight>
            </a:endParaRPr>
          </a:p>
          <a:p>
            <a:pPr marL="0" lvl="0" indent="0" algn="l" rtl="0">
              <a:spcBef>
                <a:spcPts val="0"/>
              </a:spcBef>
              <a:spcAft>
                <a:spcPts val="0"/>
              </a:spcAft>
              <a:buNone/>
            </a:pPr>
            <a:endParaRPr sz="1000" dirty="0">
              <a:solidFill>
                <a:schemeClr val="dk1"/>
              </a:solidFill>
              <a:highlight>
                <a:srgbClr val="FFFFFF"/>
              </a:highlight>
            </a:endParaRPr>
          </a:p>
          <a:p>
            <a:pPr marL="0" lvl="0" indent="0" algn="l" rtl="0">
              <a:spcBef>
                <a:spcPts val="0"/>
              </a:spcBef>
              <a:spcAft>
                <a:spcPts val="0"/>
              </a:spcAft>
              <a:buNone/>
            </a:pPr>
            <a:endParaRPr dirty="0"/>
          </a:p>
        </p:txBody>
      </p:sp>
      <p:sp>
        <p:nvSpPr>
          <p:cNvPr id="235" name="Google Shape;235;g320f00e7e0f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3254540b1fc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3254540b1fc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50" dirty="0">
              <a:solidFill>
                <a:srgbClr val="1F1F1F"/>
              </a:solidFill>
              <a:highlight>
                <a:srgbClr val="FFFFFF"/>
              </a:highlight>
            </a:endParaRPr>
          </a:p>
          <a:p>
            <a:pPr marL="0" lvl="0" indent="0" algn="l" rtl="0">
              <a:spcBef>
                <a:spcPts val="0"/>
              </a:spcBef>
              <a:spcAft>
                <a:spcPts val="0"/>
              </a:spcAft>
              <a:buNone/>
            </a:pPr>
            <a:endParaRPr sz="1250" dirty="0">
              <a:solidFill>
                <a:srgbClr val="1F1F1F"/>
              </a:solidFill>
              <a:highlight>
                <a:srgbClr val="FFFFFF"/>
              </a:highlight>
            </a:endParaRPr>
          </a:p>
          <a:p>
            <a:pPr marL="0" lvl="0" indent="0" algn="l" rtl="0">
              <a:spcBef>
                <a:spcPts val="0"/>
              </a:spcBef>
              <a:spcAft>
                <a:spcPts val="0"/>
              </a:spcAft>
              <a:buNone/>
            </a:pPr>
            <a:endParaRPr sz="1250" dirty="0">
              <a:solidFill>
                <a:srgbClr val="1F1F1F"/>
              </a:solidFill>
              <a:highlight>
                <a:srgbClr val="FFFFFF"/>
              </a:highlight>
            </a:endParaRPr>
          </a:p>
          <a:p>
            <a:pPr marL="0" lvl="0" indent="0" algn="l" rtl="0">
              <a:spcBef>
                <a:spcPts val="0"/>
              </a:spcBef>
              <a:spcAft>
                <a:spcPts val="0"/>
              </a:spcAft>
              <a:buNone/>
            </a:pPr>
            <a:endParaRPr sz="1250" dirty="0">
              <a:solidFill>
                <a:srgbClr val="1F1F1F"/>
              </a:solidFill>
              <a:highlight>
                <a:srgbClr val="FFFFFF"/>
              </a:highlight>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3254540b1fc_1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3254540b1fc_1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sz="1200" dirty="0">
                <a:solidFill>
                  <a:srgbClr val="060619"/>
                </a:solidFill>
                <a:highlight>
                  <a:srgbClr val="F4FAFB"/>
                </a:highlight>
              </a:rPr>
              <a:t>. </a:t>
            </a:r>
            <a:endParaRPr sz="1200" dirty="0">
              <a:solidFill>
                <a:srgbClr val="060619"/>
              </a:solidFill>
              <a:highlight>
                <a:srgbClr val="F4FAFB"/>
              </a:highlight>
            </a:endParaRPr>
          </a:p>
          <a:p>
            <a:pPr marL="0" lvl="0" indent="0" algn="l" rtl="0">
              <a:spcBef>
                <a:spcPts val="0"/>
              </a:spcBef>
              <a:spcAft>
                <a:spcPts val="0"/>
              </a:spcAft>
              <a:buNone/>
            </a:pPr>
            <a:endParaRPr sz="1200" dirty="0">
              <a:solidFill>
                <a:srgbClr val="060619"/>
              </a:solidFill>
              <a:highlight>
                <a:srgbClr val="F4FAFB"/>
              </a:highlight>
            </a:endParaRPr>
          </a:p>
          <a:p>
            <a:pPr marL="0" lvl="0" indent="0" algn="l" rtl="0">
              <a:spcBef>
                <a:spcPts val="0"/>
              </a:spcBef>
              <a:spcAft>
                <a:spcPts val="0"/>
              </a:spcAft>
              <a:buNone/>
            </a:pPr>
            <a:endParaRPr sz="1200" dirty="0">
              <a:solidFill>
                <a:srgbClr val="060619"/>
              </a:solidFill>
              <a:highlight>
                <a:srgbClr val="F4FAFB"/>
              </a:highlight>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32c0d599ab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32c0d599ab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2fec9455072_1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8" name="Google Shape;258;g2fec9455072_1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0be41b5f1c_0_2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000" dirty="0">
              <a:solidFill>
                <a:schemeClr val="dk1"/>
              </a:solidFill>
            </a:endParaRPr>
          </a:p>
        </p:txBody>
      </p:sp>
      <p:sp>
        <p:nvSpPr>
          <p:cNvPr id="94" name="Google Shape;94;g30be41b5f1c_0_2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30be41b5f1c_0_2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00" name="Google Shape;100;g30be41b5f1c_0_2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324518e4761_0_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324518e4761_0_36: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6;g324518e4761_0_36: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Font typeface="Calibri"/>
              <a:buNone/>
            </a:pPr>
            <a:fld id="{00000000-1234-1234-1234-123412341234}" type="slidenum">
              <a:rPr lang="en"/>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324518e4761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g324518e4761_0_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sz="12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320f00e7e0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dirty="0"/>
          </a:p>
        </p:txBody>
      </p:sp>
      <p:sp>
        <p:nvSpPr>
          <p:cNvPr id="118" name="Google Shape;118;g320f00e7e0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3254540b1fc_2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3254540b1fc_2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200" dirty="0">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3254540b1fc_2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3254540b1fc_2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200" dirty="0">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03617A"/>
        </a:solidFill>
        <a:effectLst/>
      </p:bgPr>
    </p:bg>
    <p:spTree>
      <p:nvGrpSpPr>
        <p:cNvPr id="1" name="Shape 53"/>
        <p:cNvGrpSpPr/>
        <p:nvPr/>
      </p:nvGrpSpPr>
      <p:grpSpPr>
        <a:xfrm>
          <a:off x="0" y="0"/>
          <a:ext cx="0" cy="0"/>
          <a:chOff x="0" y="0"/>
          <a:chExt cx="0" cy="0"/>
        </a:xfrm>
      </p:grpSpPr>
      <p:sp>
        <p:nvSpPr>
          <p:cNvPr id="54" name="Google Shape;54;p14"/>
          <p:cNvSpPr txBox="1">
            <a:spLocks noGrp="1"/>
          </p:cNvSpPr>
          <p:nvPr>
            <p:ph type="ctrTitle"/>
          </p:nvPr>
        </p:nvSpPr>
        <p:spPr>
          <a:xfrm>
            <a:off x="216953" y="806021"/>
            <a:ext cx="8727600" cy="16200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lt1"/>
              </a:buClr>
              <a:buSzPts val="3400"/>
              <a:buFont typeface="Arial"/>
              <a:buNone/>
              <a:defRPr sz="3400" b="1">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5" name="Google Shape;55;p14"/>
          <p:cNvSpPr txBox="1">
            <a:spLocks noGrp="1"/>
          </p:cNvSpPr>
          <p:nvPr>
            <p:ph type="subTitle" idx="1"/>
          </p:nvPr>
        </p:nvSpPr>
        <p:spPr>
          <a:xfrm>
            <a:off x="216953" y="2878621"/>
            <a:ext cx="8727600" cy="9618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600"/>
              </a:spcBef>
              <a:spcAft>
                <a:spcPts val="0"/>
              </a:spcAft>
              <a:buClr>
                <a:schemeClr val="lt1"/>
              </a:buClr>
              <a:buSzPts val="1800"/>
              <a:buNone/>
              <a:defRPr sz="1800" b="1">
                <a:solidFill>
                  <a:schemeClr val="lt1"/>
                </a:solidFill>
              </a:defRPr>
            </a:lvl1pPr>
            <a:lvl2pPr lvl="1" algn="ctr">
              <a:lnSpc>
                <a:spcPct val="90000"/>
              </a:lnSpc>
              <a:spcBef>
                <a:spcPts val="300"/>
              </a:spcBef>
              <a:spcAft>
                <a:spcPts val="0"/>
              </a:spcAft>
              <a:buClr>
                <a:schemeClr val="dk1"/>
              </a:buClr>
              <a:buSzPts val="1100"/>
              <a:buNone/>
              <a:defRPr sz="1100"/>
            </a:lvl2pPr>
            <a:lvl3pPr lvl="2" algn="ctr">
              <a:lnSpc>
                <a:spcPct val="90000"/>
              </a:lnSpc>
              <a:spcBef>
                <a:spcPts val="300"/>
              </a:spcBef>
              <a:spcAft>
                <a:spcPts val="0"/>
              </a:spcAft>
              <a:buClr>
                <a:schemeClr val="dk1"/>
              </a:buClr>
              <a:buSzPts val="1000"/>
              <a:buNone/>
              <a:defRPr sz="1000"/>
            </a:lvl3pPr>
            <a:lvl4pPr lvl="3" algn="ctr">
              <a:lnSpc>
                <a:spcPct val="90000"/>
              </a:lnSpc>
              <a:spcBef>
                <a:spcPts val="300"/>
              </a:spcBef>
              <a:spcAft>
                <a:spcPts val="0"/>
              </a:spcAft>
              <a:buClr>
                <a:schemeClr val="dk1"/>
              </a:buClr>
              <a:buSzPts val="900"/>
              <a:buNone/>
              <a:defRPr sz="900"/>
            </a:lvl4pPr>
            <a:lvl5pPr lvl="4" algn="ctr">
              <a:lnSpc>
                <a:spcPct val="90000"/>
              </a:lnSpc>
              <a:spcBef>
                <a:spcPts val="300"/>
              </a:spcBef>
              <a:spcAft>
                <a:spcPts val="0"/>
              </a:spcAft>
              <a:buClr>
                <a:schemeClr val="dk1"/>
              </a:buClr>
              <a:buSzPts val="900"/>
              <a:buNone/>
              <a:defRPr sz="900"/>
            </a:lvl5pPr>
            <a:lvl6pPr lvl="5" algn="ctr">
              <a:lnSpc>
                <a:spcPct val="90000"/>
              </a:lnSpc>
              <a:spcBef>
                <a:spcPts val="300"/>
              </a:spcBef>
              <a:spcAft>
                <a:spcPts val="0"/>
              </a:spcAft>
              <a:buClr>
                <a:schemeClr val="dk1"/>
              </a:buClr>
              <a:buSzPts val="900"/>
              <a:buNone/>
              <a:defRPr sz="900"/>
            </a:lvl6pPr>
            <a:lvl7pPr lvl="6" algn="ctr">
              <a:lnSpc>
                <a:spcPct val="90000"/>
              </a:lnSpc>
              <a:spcBef>
                <a:spcPts val="300"/>
              </a:spcBef>
              <a:spcAft>
                <a:spcPts val="0"/>
              </a:spcAft>
              <a:buClr>
                <a:schemeClr val="dk1"/>
              </a:buClr>
              <a:buSzPts val="900"/>
              <a:buNone/>
              <a:defRPr sz="900"/>
            </a:lvl7pPr>
            <a:lvl8pPr lvl="7" algn="ctr">
              <a:lnSpc>
                <a:spcPct val="90000"/>
              </a:lnSpc>
              <a:spcBef>
                <a:spcPts val="300"/>
              </a:spcBef>
              <a:spcAft>
                <a:spcPts val="0"/>
              </a:spcAft>
              <a:buClr>
                <a:schemeClr val="dk1"/>
              </a:buClr>
              <a:buSzPts val="900"/>
              <a:buNone/>
              <a:defRPr sz="900"/>
            </a:lvl8pPr>
            <a:lvl9pPr lvl="8" algn="ctr">
              <a:lnSpc>
                <a:spcPct val="90000"/>
              </a:lnSpc>
              <a:spcBef>
                <a:spcPts val="300"/>
              </a:spcBef>
              <a:spcAft>
                <a:spcPts val="0"/>
              </a:spcAft>
              <a:buClr>
                <a:schemeClr val="dk1"/>
              </a:buClr>
              <a:buSzPts val="900"/>
              <a:buNone/>
              <a:defRPr sz="900"/>
            </a:lvl9pPr>
          </a:lstStyle>
          <a:p>
            <a:endParaRPr/>
          </a:p>
        </p:txBody>
      </p:sp>
      <p:pic>
        <p:nvPicPr>
          <p:cNvPr id="56" name="Google Shape;56;p14"/>
          <p:cNvPicPr preferRelativeResize="0"/>
          <p:nvPr/>
        </p:nvPicPr>
        <p:blipFill rotWithShape="1">
          <a:blip r:embed="rId2">
            <a:alphaModFix/>
          </a:blip>
          <a:srcRect/>
          <a:stretch/>
        </p:blipFill>
        <p:spPr>
          <a:xfrm>
            <a:off x="824913" y="4400095"/>
            <a:ext cx="3747088" cy="343503"/>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solidFill>
          <a:schemeClr val="lt1"/>
        </a:solidFill>
        <a:effectLst/>
      </p:bgPr>
    </p:bg>
    <p:spTree>
      <p:nvGrpSpPr>
        <p:cNvPr id="1" name="Shape 57"/>
        <p:cNvGrpSpPr/>
        <p:nvPr/>
      </p:nvGrpSpPr>
      <p:grpSpPr>
        <a:xfrm>
          <a:off x="0" y="0"/>
          <a:ext cx="0" cy="0"/>
          <a:chOff x="0" y="0"/>
          <a:chExt cx="0" cy="0"/>
        </a:xfrm>
      </p:grpSpPr>
      <p:sp>
        <p:nvSpPr>
          <p:cNvPr id="58" name="Google Shape;58;p15"/>
          <p:cNvSpPr/>
          <p:nvPr/>
        </p:nvSpPr>
        <p:spPr>
          <a:xfrm>
            <a:off x="0" y="0"/>
            <a:ext cx="9144000" cy="552900"/>
          </a:xfrm>
          <a:prstGeom prst="rect">
            <a:avLst/>
          </a:prstGeom>
          <a:solidFill>
            <a:srgbClr val="03617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9" name="Google Shape;59;p15"/>
          <p:cNvSpPr txBox="1">
            <a:spLocks noGrp="1"/>
          </p:cNvSpPr>
          <p:nvPr>
            <p:ph type="title"/>
          </p:nvPr>
        </p:nvSpPr>
        <p:spPr>
          <a:xfrm>
            <a:off x="254410" y="1"/>
            <a:ext cx="8452500" cy="5529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lt1"/>
              </a:buClr>
              <a:buSzPts val="2500"/>
              <a:buFont typeface="Arial"/>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0" name="Google Shape;60;p15"/>
          <p:cNvSpPr txBox="1">
            <a:spLocks noGrp="1"/>
          </p:cNvSpPr>
          <p:nvPr>
            <p:ph type="body" idx="1"/>
          </p:nvPr>
        </p:nvSpPr>
        <p:spPr>
          <a:xfrm>
            <a:off x="516834" y="1095374"/>
            <a:ext cx="81105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600"/>
              </a:spcBef>
              <a:spcAft>
                <a:spcPts val="0"/>
              </a:spcAft>
              <a:buClr>
                <a:schemeClr val="dk1"/>
              </a:buClr>
              <a:buSzPts val="1400"/>
              <a:buChar char="•"/>
              <a:defRPr/>
            </a:lvl1pPr>
            <a:lvl2pPr marL="914400" lvl="1" indent="-317500" algn="l">
              <a:lnSpc>
                <a:spcPct val="90000"/>
              </a:lnSpc>
              <a:spcBef>
                <a:spcPts val="300"/>
              </a:spcBef>
              <a:spcAft>
                <a:spcPts val="0"/>
              </a:spcAft>
              <a:buClr>
                <a:schemeClr val="dk1"/>
              </a:buClr>
              <a:buSzPts val="1400"/>
              <a:buChar char="•"/>
              <a:defRPr/>
            </a:lvl2pPr>
            <a:lvl3pPr marL="1371600" lvl="2" indent="-317500" algn="l">
              <a:lnSpc>
                <a:spcPct val="90000"/>
              </a:lnSpc>
              <a:spcBef>
                <a:spcPts val="300"/>
              </a:spcBef>
              <a:spcAft>
                <a:spcPts val="0"/>
              </a:spcAft>
              <a:buClr>
                <a:schemeClr val="dk1"/>
              </a:buClr>
              <a:buSzPts val="1400"/>
              <a:buChar char="•"/>
              <a:defRPr/>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bg>
      <p:bgPr>
        <a:solidFill>
          <a:schemeClr val="lt1"/>
        </a:solidFill>
        <a:effectLst/>
      </p:bgPr>
    </p:bg>
    <p:spTree>
      <p:nvGrpSpPr>
        <p:cNvPr id="1" name="Shape 61"/>
        <p:cNvGrpSpPr/>
        <p:nvPr/>
      </p:nvGrpSpPr>
      <p:grpSpPr>
        <a:xfrm>
          <a:off x="0" y="0"/>
          <a:ext cx="0" cy="0"/>
          <a:chOff x="0" y="0"/>
          <a:chExt cx="0" cy="0"/>
        </a:xfrm>
      </p:grpSpPr>
      <p:sp>
        <p:nvSpPr>
          <p:cNvPr id="62" name="Google Shape;62;p16"/>
          <p:cNvSpPr/>
          <p:nvPr/>
        </p:nvSpPr>
        <p:spPr>
          <a:xfrm>
            <a:off x="0" y="0"/>
            <a:ext cx="3137100" cy="5143500"/>
          </a:xfrm>
          <a:prstGeom prst="rect">
            <a:avLst/>
          </a:prstGeom>
          <a:solidFill>
            <a:srgbClr val="03617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3" name="Google Shape;63;p16"/>
          <p:cNvSpPr txBox="1">
            <a:spLocks noGrp="1"/>
          </p:cNvSpPr>
          <p:nvPr>
            <p:ph type="title"/>
          </p:nvPr>
        </p:nvSpPr>
        <p:spPr>
          <a:xfrm>
            <a:off x="306421" y="321013"/>
            <a:ext cx="2655600" cy="44298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lt1"/>
              </a:buClr>
              <a:buSzPts val="2500"/>
              <a:buFont typeface="Arial"/>
              <a:buNone/>
              <a:defRPr>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4" name="Google Shape;64;p16"/>
          <p:cNvSpPr txBox="1">
            <a:spLocks noGrp="1"/>
          </p:cNvSpPr>
          <p:nvPr>
            <p:ph type="body" idx="1"/>
          </p:nvPr>
        </p:nvSpPr>
        <p:spPr>
          <a:xfrm>
            <a:off x="3443591" y="321013"/>
            <a:ext cx="5262900" cy="4429800"/>
          </a:xfrm>
          <a:prstGeom prst="rect">
            <a:avLst/>
          </a:prstGeom>
          <a:noFill/>
          <a:ln>
            <a:noFill/>
          </a:ln>
        </p:spPr>
        <p:txBody>
          <a:bodyPr spcFirstLastPara="1" wrap="square" lIns="68575" tIns="34275" rIns="68575" bIns="34275" anchor="ctr" anchorCtr="0">
            <a:normAutofit/>
          </a:bodyPr>
          <a:lstStyle>
            <a:lvl1pPr marL="457200" lvl="0" indent="-361950" algn="l">
              <a:lnSpc>
                <a:spcPct val="90000"/>
              </a:lnSpc>
              <a:spcBef>
                <a:spcPts val="600"/>
              </a:spcBef>
              <a:spcAft>
                <a:spcPts val="0"/>
              </a:spcAft>
              <a:buClr>
                <a:schemeClr val="dk1"/>
              </a:buClr>
              <a:buSzPts val="2100"/>
              <a:buChar char="•"/>
              <a:defRPr sz="2100"/>
            </a:lvl1pPr>
            <a:lvl2pPr marL="914400" lvl="1" indent="-342900" algn="l">
              <a:lnSpc>
                <a:spcPct val="90000"/>
              </a:lnSpc>
              <a:spcBef>
                <a:spcPts val="300"/>
              </a:spcBef>
              <a:spcAft>
                <a:spcPts val="0"/>
              </a:spcAft>
              <a:buClr>
                <a:schemeClr val="dk1"/>
              </a:buClr>
              <a:buSzPts val="1800"/>
              <a:buChar char="•"/>
              <a:defRPr sz="1800"/>
            </a:lvl2pPr>
            <a:lvl3pPr marL="1371600" lvl="2" indent="-304800" algn="l">
              <a:lnSpc>
                <a:spcPct val="90000"/>
              </a:lnSpc>
              <a:spcBef>
                <a:spcPts val="300"/>
              </a:spcBef>
              <a:spcAft>
                <a:spcPts val="0"/>
              </a:spcAft>
              <a:buClr>
                <a:schemeClr val="dk1"/>
              </a:buClr>
              <a:buSzPts val="1200"/>
              <a:buChar char="•"/>
              <a:defRPr sz="12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bg>
      <p:bgPr>
        <a:solidFill>
          <a:schemeClr val="lt1"/>
        </a:solidFill>
        <a:effectLst/>
      </p:bgPr>
    </p:bg>
    <p:spTree>
      <p:nvGrpSpPr>
        <p:cNvPr id="1" name="Shape 65"/>
        <p:cNvGrpSpPr/>
        <p:nvPr/>
      </p:nvGrpSpPr>
      <p:grpSpPr>
        <a:xfrm>
          <a:off x="0" y="0"/>
          <a:ext cx="0" cy="0"/>
          <a:chOff x="0" y="0"/>
          <a:chExt cx="0" cy="0"/>
        </a:xfrm>
      </p:grpSpPr>
      <p:sp>
        <p:nvSpPr>
          <p:cNvPr id="66" name="Google Shape;66;p17"/>
          <p:cNvSpPr/>
          <p:nvPr/>
        </p:nvSpPr>
        <p:spPr>
          <a:xfrm>
            <a:off x="0" y="0"/>
            <a:ext cx="9144000" cy="894600"/>
          </a:xfrm>
          <a:prstGeom prst="rect">
            <a:avLst/>
          </a:prstGeom>
          <a:solidFill>
            <a:srgbClr val="03617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7" name="Google Shape;67;p17"/>
          <p:cNvSpPr txBox="1">
            <a:spLocks noGrp="1"/>
          </p:cNvSpPr>
          <p:nvPr>
            <p:ph type="title"/>
          </p:nvPr>
        </p:nvSpPr>
        <p:spPr>
          <a:xfrm>
            <a:off x="669598" y="1"/>
            <a:ext cx="7886700" cy="8946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l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8" name="Google Shape;68;p17"/>
          <p:cNvSpPr txBox="1">
            <a:spLocks noGrp="1"/>
          </p:cNvSpPr>
          <p:nvPr>
            <p:ph type="body" idx="1"/>
          </p:nvPr>
        </p:nvSpPr>
        <p:spPr>
          <a:xfrm>
            <a:off x="669599" y="1161481"/>
            <a:ext cx="38685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600"/>
              </a:spcBef>
              <a:spcAft>
                <a:spcPts val="0"/>
              </a:spcAft>
              <a:buClr>
                <a:schemeClr val="dk1"/>
              </a:buClr>
              <a:buSzPts val="1400"/>
              <a:buNone/>
              <a:defRPr sz="1400" b="1"/>
            </a:lvl1pPr>
            <a:lvl2pPr marL="914400" lvl="1" indent="-228600" algn="l">
              <a:lnSpc>
                <a:spcPct val="90000"/>
              </a:lnSpc>
              <a:spcBef>
                <a:spcPts val="300"/>
              </a:spcBef>
              <a:spcAft>
                <a:spcPts val="0"/>
              </a:spcAft>
              <a:buClr>
                <a:schemeClr val="dk1"/>
              </a:buClr>
              <a:buSzPts val="1100"/>
              <a:buNone/>
              <a:defRPr sz="1100" b="1"/>
            </a:lvl2pPr>
            <a:lvl3pPr marL="1371600" lvl="2" indent="-228600" algn="l">
              <a:lnSpc>
                <a:spcPct val="90000"/>
              </a:lnSpc>
              <a:spcBef>
                <a:spcPts val="300"/>
              </a:spcBef>
              <a:spcAft>
                <a:spcPts val="0"/>
              </a:spcAft>
              <a:buClr>
                <a:schemeClr val="dk1"/>
              </a:buClr>
              <a:buSzPts val="1000"/>
              <a:buNone/>
              <a:defRPr sz="1000" b="1"/>
            </a:lvl3pPr>
            <a:lvl4pPr marL="1828800" lvl="3" indent="-228600" algn="l">
              <a:lnSpc>
                <a:spcPct val="90000"/>
              </a:lnSpc>
              <a:spcBef>
                <a:spcPts val="300"/>
              </a:spcBef>
              <a:spcAft>
                <a:spcPts val="0"/>
              </a:spcAft>
              <a:buClr>
                <a:schemeClr val="dk1"/>
              </a:buClr>
              <a:buSzPts val="900"/>
              <a:buNone/>
              <a:defRPr sz="900" b="1"/>
            </a:lvl4pPr>
            <a:lvl5pPr marL="2286000" lvl="4" indent="-228600" algn="l">
              <a:lnSpc>
                <a:spcPct val="90000"/>
              </a:lnSpc>
              <a:spcBef>
                <a:spcPts val="300"/>
              </a:spcBef>
              <a:spcAft>
                <a:spcPts val="0"/>
              </a:spcAft>
              <a:buClr>
                <a:schemeClr val="dk1"/>
              </a:buClr>
              <a:buSzPts val="900"/>
              <a:buNone/>
              <a:defRPr sz="900" b="1"/>
            </a:lvl5pPr>
            <a:lvl6pPr marL="2743200" lvl="5" indent="-228600" algn="l">
              <a:lnSpc>
                <a:spcPct val="90000"/>
              </a:lnSpc>
              <a:spcBef>
                <a:spcPts val="300"/>
              </a:spcBef>
              <a:spcAft>
                <a:spcPts val="0"/>
              </a:spcAft>
              <a:buClr>
                <a:schemeClr val="dk1"/>
              </a:buClr>
              <a:buSzPts val="900"/>
              <a:buNone/>
              <a:defRPr sz="900" b="1"/>
            </a:lvl6pPr>
            <a:lvl7pPr marL="3200400" lvl="6" indent="-228600" algn="l">
              <a:lnSpc>
                <a:spcPct val="90000"/>
              </a:lnSpc>
              <a:spcBef>
                <a:spcPts val="300"/>
              </a:spcBef>
              <a:spcAft>
                <a:spcPts val="0"/>
              </a:spcAft>
              <a:buClr>
                <a:schemeClr val="dk1"/>
              </a:buClr>
              <a:buSzPts val="900"/>
              <a:buNone/>
              <a:defRPr sz="900" b="1"/>
            </a:lvl7pPr>
            <a:lvl8pPr marL="3657600" lvl="7" indent="-228600" algn="l">
              <a:lnSpc>
                <a:spcPct val="90000"/>
              </a:lnSpc>
              <a:spcBef>
                <a:spcPts val="300"/>
              </a:spcBef>
              <a:spcAft>
                <a:spcPts val="0"/>
              </a:spcAft>
              <a:buClr>
                <a:schemeClr val="dk1"/>
              </a:buClr>
              <a:buSzPts val="900"/>
              <a:buNone/>
              <a:defRPr sz="900" b="1"/>
            </a:lvl8pPr>
            <a:lvl9pPr marL="4114800" lvl="8" indent="-228600" algn="l">
              <a:lnSpc>
                <a:spcPct val="90000"/>
              </a:lnSpc>
              <a:spcBef>
                <a:spcPts val="300"/>
              </a:spcBef>
              <a:spcAft>
                <a:spcPts val="0"/>
              </a:spcAft>
              <a:buClr>
                <a:schemeClr val="dk1"/>
              </a:buClr>
              <a:buSzPts val="900"/>
              <a:buNone/>
              <a:defRPr sz="900" b="1"/>
            </a:lvl9pPr>
          </a:lstStyle>
          <a:p>
            <a:endParaRPr/>
          </a:p>
        </p:txBody>
      </p:sp>
      <p:sp>
        <p:nvSpPr>
          <p:cNvPr id="69" name="Google Shape;69;p17"/>
          <p:cNvSpPr txBox="1">
            <a:spLocks noGrp="1"/>
          </p:cNvSpPr>
          <p:nvPr>
            <p:ph type="body" idx="2"/>
          </p:nvPr>
        </p:nvSpPr>
        <p:spPr>
          <a:xfrm>
            <a:off x="669599" y="1779415"/>
            <a:ext cx="3868500" cy="27636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600"/>
              </a:spcBef>
              <a:spcAft>
                <a:spcPts val="0"/>
              </a:spcAft>
              <a:buClr>
                <a:schemeClr val="dk1"/>
              </a:buClr>
              <a:buSzPts val="1400"/>
              <a:buChar char="•"/>
              <a:defRPr/>
            </a:lvl1pPr>
            <a:lvl2pPr marL="914400" lvl="1" indent="-317500" algn="l">
              <a:lnSpc>
                <a:spcPct val="90000"/>
              </a:lnSpc>
              <a:spcBef>
                <a:spcPts val="300"/>
              </a:spcBef>
              <a:spcAft>
                <a:spcPts val="0"/>
              </a:spcAft>
              <a:buClr>
                <a:schemeClr val="dk1"/>
              </a:buClr>
              <a:buSzPts val="1400"/>
              <a:buChar char="•"/>
              <a:defRPr/>
            </a:lvl2pPr>
            <a:lvl3pPr marL="1371600" lvl="2" indent="-317500" algn="l">
              <a:lnSpc>
                <a:spcPct val="90000"/>
              </a:lnSpc>
              <a:spcBef>
                <a:spcPts val="300"/>
              </a:spcBef>
              <a:spcAft>
                <a:spcPts val="0"/>
              </a:spcAft>
              <a:buClr>
                <a:schemeClr val="dk1"/>
              </a:buClr>
              <a:buSzPts val="1400"/>
              <a:buChar char="•"/>
              <a:defRPr/>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
        <p:nvSpPr>
          <p:cNvPr id="70" name="Google Shape;70;p17"/>
          <p:cNvSpPr txBox="1">
            <a:spLocks noGrp="1"/>
          </p:cNvSpPr>
          <p:nvPr>
            <p:ph type="body" idx="3"/>
          </p:nvPr>
        </p:nvSpPr>
        <p:spPr>
          <a:xfrm>
            <a:off x="4668908" y="1161481"/>
            <a:ext cx="38874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600"/>
              </a:spcBef>
              <a:spcAft>
                <a:spcPts val="0"/>
              </a:spcAft>
              <a:buClr>
                <a:schemeClr val="dk1"/>
              </a:buClr>
              <a:buSzPts val="1400"/>
              <a:buNone/>
              <a:defRPr sz="1400" b="1"/>
            </a:lvl1pPr>
            <a:lvl2pPr marL="914400" lvl="1" indent="-228600" algn="l">
              <a:lnSpc>
                <a:spcPct val="90000"/>
              </a:lnSpc>
              <a:spcBef>
                <a:spcPts val="300"/>
              </a:spcBef>
              <a:spcAft>
                <a:spcPts val="0"/>
              </a:spcAft>
              <a:buClr>
                <a:schemeClr val="dk1"/>
              </a:buClr>
              <a:buSzPts val="1100"/>
              <a:buNone/>
              <a:defRPr sz="1100" b="1"/>
            </a:lvl2pPr>
            <a:lvl3pPr marL="1371600" lvl="2" indent="-228600" algn="l">
              <a:lnSpc>
                <a:spcPct val="90000"/>
              </a:lnSpc>
              <a:spcBef>
                <a:spcPts val="300"/>
              </a:spcBef>
              <a:spcAft>
                <a:spcPts val="0"/>
              </a:spcAft>
              <a:buClr>
                <a:schemeClr val="dk1"/>
              </a:buClr>
              <a:buSzPts val="1000"/>
              <a:buNone/>
              <a:defRPr sz="1000" b="1"/>
            </a:lvl3pPr>
            <a:lvl4pPr marL="1828800" lvl="3" indent="-228600" algn="l">
              <a:lnSpc>
                <a:spcPct val="90000"/>
              </a:lnSpc>
              <a:spcBef>
                <a:spcPts val="300"/>
              </a:spcBef>
              <a:spcAft>
                <a:spcPts val="0"/>
              </a:spcAft>
              <a:buClr>
                <a:schemeClr val="dk1"/>
              </a:buClr>
              <a:buSzPts val="900"/>
              <a:buNone/>
              <a:defRPr sz="900" b="1"/>
            </a:lvl4pPr>
            <a:lvl5pPr marL="2286000" lvl="4" indent="-228600" algn="l">
              <a:lnSpc>
                <a:spcPct val="90000"/>
              </a:lnSpc>
              <a:spcBef>
                <a:spcPts val="300"/>
              </a:spcBef>
              <a:spcAft>
                <a:spcPts val="0"/>
              </a:spcAft>
              <a:buClr>
                <a:schemeClr val="dk1"/>
              </a:buClr>
              <a:buSzPts val="900"/>
              <a:buNone/>
              <a:defRPr sz="900" b="1"/>
            </a:lvl5pPr>
            <a:lvl6pPr marL="2743200" lvl="5" indent="-228600" algn="l">
              <a:lnSpc>
                <a:spcPct val="90000"/>
              </a:lnSpc>
              <a:spcBef>
                <a:spcPts val="300"/>
              </a:spcBef>
              <a:spcAft>
                <a:spcPts val="0"/>
              </a:spcAft>
              <a:buClr>
                <a:schemeClr val="dk1"/>
              </a:buClr>
              <a:buSzPts val="900"/>
              <a:buNone/>
              <a:defRPr sz="900" b="1"/>
            </a:lvl6pPr>
            <a:lvl7pPr marL="3200400" lvl="6" indent="-228600" algn="l">
              <a:lnSpc>
                <a:spcPct val="90000"/>
              </a:lnSpc>
              <a:spcBef>
                <a:spcPts val="300"/>
              </a:spcBef>
              <a:spcAft>
                <a:spcPts val="0"/>
              </a:spcAft>
              <a:buClr>
                <a:schemeClr val="dk1"/>
              </a:buClr>
              <a:buSzPts val="900"/>
              <a:buNone/>
              <a:defRPr sz="900" b="1"/>
            </a:lvl7pPr>
            <a:lvl8pPr marL="3657600" lvl="7" indent="-228600" algn="l">
              <a:lnSpc>
                <a:spcPct val="90000"/>
              </a:lnSpc>
              <a:spcBef>
                <a:spcPts val="300"/>
              </a:spcBef>
              <a:spcAft>
                <a:spcPts val="0"/>
              </a:spcAft>
              <a:buClr>
                <a:schemeClr val="dk1"/>
              </a:buClr>
              <a:buSzPts val="900"/>
              <a:buNone/>
              <a:defRPr sz="900" b="1"/>
            </a:lvl8pPr>
            <a:lvl9pPr marL="4114800" lvl="8" indent="-228600" algn="l">
              <a:lnSpc>
                <a:spcPct val="90000"/>
              </a:lnSpc>
              <a:spcBef>
                <a:spcPts val="300"/>
              </a:spcBef>
              <a:spcAft>
                <a:spcPts val="0"/>
              </a:spcAft>
              <a:buClr>
                <a:schemeClr val="dk1"/>
              </a:buClr>
              <a:buSzPts val="900"/>
              <a:buNone/>
              <a:defRPr sz="900" b="1"/>
            </a:lvl9pPr>
          </a:lstStyle>
          <a:p>
            <a:endParaRPr/>
          </a:p>
        </p:txBody>
      </p:sp>
      <p:sp>
        <p:nvSpPr>
          <p:cNvPr id="71" name="Google Shape;71;p17"/>
          <p:cNvSpPr txBox="1">
            <a:spLocks noGrp="1"/>
          </p:cNvSpPr>
          <p:nvPr>
            <p:ph type="body" idx="4"/>
          </p:nvPr>
        </p:nvSpPr>
        <p:spPr>
          <a:xfrm>
            <a:off x="4668908" y="1779415"/>
            <a:ext cx="3887400" cy="27636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600"/>
              </a:spcBef>
              <a:spcAft>
                <a:spcPts val="0"/>
              </a:spcAft>
              <a:buClr>
                <a:schemeClr val="dk1"/>
              </a:buClr>
              <a:buSzPts val="1400"/>
              <a:buChar char="•"/>
              <a:defRPr/>
            </a:lvl1pPr>
            <a:lvl2pPr marL="914400" lvl="1" indent="-317500" algn="l">
              <a:lnSpc>
                <a:spcPct val="90000"/>
              </a:lnSpc>
              <a:spcBef>
                <a:spcPts val="300"/>
              </a:spcBef>
              <a:spcAft>
                <a:spcPts val="0"/>
              </a:spcAft>
              <a:buClr>
                <a:schemeClr val="dk1"/>
              </a:buClr>
              <a:buSzPts val="1400"/>
              <a:buChar char="•"/>
              <a:defRPr/>
            </a:lvl2pPr>
            <a:lvl3pPr marL="1371600" lvl="2" indent="-317500" algn="l">
              <a:lnSpc>
                <a:spcPct val="90000"/>
              </a:lnSpc>
              <a:spcBef>
                <a:spcPts val="300"/>
              </a:spcBef>
              <a:spcAft>
                <a:spcPts val="0"/>
              </a:spcAft>
              <a:buClr>
                <a:schemeClr val="dk1"/>
              </a:buClr>
              <a:buSzPts val="1400"/>
              <a:buChar char="•"/>
              <a:defRPr/>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lt1"/>
        </a:solidFill>
        <a:effectLst/>
      </p:bgPr>
    </p:bg>
    <p:spTree>
      <p:nvGrpSpPr>
        <p:cNvPr id="1" name="Shape 72"/>
        <p:cNvGrpSpPr/>
        <p:nvPr/>
      </p:nvGrpSpPr>
      <p:grpSpPr>
        <a:xfrm>
          <a:off x="0" y="0"/>
          <a:ext cx="0" cy="0"/>
          <a:chOff x="0" y="0"/>
          <a:chExt cx="0" cy="0"/>
        </a:xfrm>
      </p:grpSpPr>
      <p:sp>
        <p:nvSpPr>
          <p:cNvPr id="73" name="Google Shape;73;p18"/>
          <p:cNvSpPr/>
          <p:nvPr/>
        </p:nvSpPr>
        <p:spPr>
          <a:xfrm>
            <a:off x="0" y="1701401"/>
            <a:ext cx="9144000" cy="2456700"/>
          </a:xfrm>
          <a:prstGeom prst="rect">
            <a:avLst/>
          </a:prstGeom>
          <a:solidFill>
            <a:srgbClr val="03617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4" name="Google Shape;74;p18"/>
          <p:cNvSpPr txBox="1">
            <a:spLocks noGrp="1"/>
          </p:cNvSpPr>
          <p:nvPr>
            <p:ph type="title"/>
          </p:nvPr>
        </p:nvSpPr>
        <p:spPr>
          <a:xfrm>
            <a:off x="623888" y="1282305"/>
            <a:ext cx="7886700" cy="21396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lt1"/>
              </a:buClr>
              <a:buSzPts val="3400"/>
              <a:buFont typeface="Arial"/>
              <a:buNone/>
              <a:defRPr sz="34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5" name="Google Shape;75;p18"/>
          <p:cNvSpPr txBox="1">
            <a:spLocks noGrp="1"/>
          </p:cNvSpPr>
          <p:nvPr>
            <p:ph type="body" idx="1"/>
          </p:nvPr>
        </p:nvSpPr>
        <p:spPr>
          <a:xfrm>
            <a:off x="623888" y="3442099"/>
            <a:ext cx="7886700" cy="11253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600"/>
              </a:spcBef>
              <a:spcAft>
                <a:spcPts val="0"/>
              </a:spcAft>
              <a:buClr>
                <a:schemeClr val="lt1"/>
              </a:buClr>
              <a:buSzPts val="1400"/>
              <a:buNone/>
              <a:defRPr sz="1400">
                <a:solidFill>
                  <a:schemeClr val="lt1"/>
                </a:solidFill>
              </a:defRPr>
            </a:lvl1pPr>
            <a:lvl2pPr marL="914400" lvl="1" indent="-228600" algn="l">
              <a:lnSpc>
                <a:spcPct val="90000"/>
              </a:lnSpc>
              <a:spcBef>
                <a:spcPts val="300"/>
              </a:spcBef>
              <a:spcAft>
                <a:spcPts val="0"/>
              </a:spcAft>
              <a:buClr>
                <a:srgbClr val="888888"/>
              </a:buClr>
              <a:buSzPts val="1100"/>
              <a:buNone/>
              <a:defRPr sz="1100">
                <a:solidFill>
                  <a:srgbClr val="888888"/>
                </a:solidFill>
              </a:defRPr>
            </a:lvl2pPr>
            <a:lvl3pPr marL="1371600" lvl="2" indent="-228600" algn="l">
              <a:lnSpc>
                <a:spcPct val="90000"/>
              </a:lnSpc>
              <a:spcBef>
                <a:spcPts val="300"/>
              </a:spcBef>
              <a:spcAft>
                <a:spcPts val="0"/>
              </a:spcAft>
              <a:buClr>
                <a:srgbClr val="888888"/>
              </a:buClr>
              <a:buSzPts val="1000"/>
              <a:buNone/>
              <a:defRPr sz="1000">
                <a:solidFill>
                  <a:srgbClr val="888888"/>
                </a:solidFill>
              </a:defRPr>
            </a:lvl3pPr>
            <a:lvl4pPr marL="1828800" lvl="3" indent="-228600" algn="l">
              <a:lnSpc>
                <a:spcPct val="90000"/>
              </a:lnSpc>
              <a:spcBef>
                <a:spcPts val="300"/>
              </a:spcBef>
              <a:spcAft>
                <a:spcPts val="0"/>
              </a:spcAft>
              <a:buClr>
                <a:srgbClr val="888888"/>
              </a:buClr>
              <a:buSzPts val="900"/>
              <a:buNone/>
              <a:defRPr sz="900">
                <a:solidFill>
                  <a:srgbClr val="888888"/>
                </a:solidFill>
              </a:defRPr>
            </a:lvl4pPr>
            <a:lvl5pPr marL="2286000" lvl="4" indent="-228600" algn="l">
              <a:lnSpc>
                <a:spcPct val="90000"/>
              </a:lnSpc>
              <a:spcBef>
                <a:spcPts val="300"/>
              </a:spcBef>
              <a:spcAft>
                <a:spcPts val="0"/>
              </a:spcAft>
              <a:buClr>
                <a:srgbClr val="888888"/>
              </a:buClr>
              <a:buSzPts val="900"/>
              <a:buNone/>
              <a:defRPr sz="900">
                <a:solidFill>
                  <a:srgbClr val="888888"/>
                </a:solidFill>
              </a:defRPr>
            </a:lvl5pPr>
            <a:lvl6pPr marL="2743200" lvl="5" indent="-228600" algn="l">
              <a:lnSpc>
                <a:spcPct val="90000"/>
              </a:lnSpc>
              <a:spcBef>
                <a:spcPts val="300"/>
              </a:spcBef>
              <a:spcAft>
                <a:spcPts val="0"/>
              </a:spcAft>
              <a:buClr>
                <a:srgbClr val="888888"/>
              </a:buClr>
              <a:buSzPts val="900"/>
              <a:buNone/>
              <a:defRPr sz="900">
                <a:solidFill>
                  <a:srgbClr val="888888"/>
                </a:solidFill>
              </a:defRPr>
            </a:lvl6pPr>
            <a:lvl7pPr marL="3200400" lvl="6" indent="-228600" algn="l">
              <a:lnSpc>
                <a:spcPct val="90000"/>
              </a:lnSpc>
              <a:spcBef>
                <a:spcPts val="300"/>
              </a:spcBef>
              <a:spcAft>
                <a:spcPts val="0"/>
              </a:spcAft>
              <a:buClr>
                <a:srgbClr val="888888"/>
              </a:buClr>
              <a:buSzPts val="900"/>
              <a:buNone/>
              <a:defRPr sz="900">
                <a:solidFill>
                  <a:srgbClr val="888888"/>
                </a:solidFill>
              </a:defRPr>
            </a:lvl7pPr>
            <a:lvl8pPr marL="3657600" lvl="7" indent="-228600" algn="l">
              <a:lnSpc>
                <a:spcPct val="90000"/>
              </a:lnSpc>
              <a:spcBef>
                <a:spcPts val="300"/>
              </a:spcBef>
              <a:spcAft>
                <a:spcPts val="0"/>
              </a:spcAft>
              <a:buClr>
                <a:srgbClr val="888888"/>
              </a:buClr>
              <a:buSzPts val="900"/>
              <a:buNone/>
              <a:defRPr sz="900">
                <a:solidFill>
                  <a:srgbClr val="888888"/>
                </a:solidFill>
              </a:defRPr>
            </a:lvl8pPr>
            <a:lvl9pPr marL="4114800" lvl="8" indent="-228600" algn="l">
              <a:lnSpc>
                <a:spcPct val="90000"/>
              </a:lnSpc>
              <a:spcBef>
                <a:spcPts val="300"/>
              </a:spcBef>
              <a:spcAft>
                <a:spcPts val="0"/>
              </a:spcAft>
              <a:buClr>
                <a:srgbClr val="888888"/>
              </a:buClr>
              <a:buSzPts val="900"/>
              <a:buNone/>
              <a:defRPr sz="900">
                <a:solidFill>
                  <a:srgbClr val="888888"/>
                </a:solidFil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6"/>
        <p:cNvGrpSpPr/>
        <p:nvPr/>
      </p:nvGrpSpPr>
      <p:grpSpPr>
        <a:xfrm>
          <a:off x="0" y="0"/>
          <a:ext cx="0" cy="0"/>
          <a:chOff x="0" y="0"/>
          <a:chExt cx="0" cy="0"/>
        </a:xfrm>
      </p:grpSpPr>
      <p:sp>
        <p:nvSpPr>
          <p:cNvPr id="77" name="Google Shape;77;p19"/>
          <p:cNvSpPr txBox="1">
            <a:spLocks noGrp="1"/>
          </p:cNvSpPr>
          <p:nvPr>
            <p:ph type="title"/>
          </p:nvPr>
        </p:nvSpPr>
        <p:spPr>
          <a:xfrm>
            <a:off x="311700" y="445025"/>
            <a:ext cx="8520600" cy="572700"/>
          </a:xfrm>
          <a:prstGeom prst="rect">
            <a:avLst/>
          </a:prstGeom>
          <a:noFill/>
          <a:ln>
            <a:noFill/>
          </a:ln>
        </p:spPr>
        <p:txBody>
          <a:bodyPr spcFirstLastPara="1" wrap="square" lIns="68575" tIns="68575" rIns="68575" bIns="68575" anchor="t" anchorCtr="0">
            <a:normAutofit/>
          </a:bodyPr>
          <a:lstStyle>
            <a:lvl1pPr marR="0" lvl="0" algn="l">
              <a:lnSpc>
                <a:spcPct val="90000"/>
              </a:lnSpc>
              <a:spcBef>
                <a:spcPts val="0"/>
              </a:spcBef>
              <a:spcAft>
                <a:spcPts val="0"/>
              </a:spcAft>
              <a:buClr>
                <a:schemeClr val="lt1"/>
              </a:buClr>
              <a:buSzPts val="2100"/>
              <a:buFont typeface="Arial"/>
              <a:buNone/>
              <a:defRPr sz="2500" b="1" i="0" u="none" strike="noStrike" cap="none">
                <a:solidFill>
                  <a:schemeClr val="lt1"/>
                </a:solidFill>
                <a:latin typeface="Arial"/>
                <a:ea typeface="Arial"/>
                <a:cs typeface="Arial"/>
                <a:sym typeface="Arial"/>
              </a:defRPr>
            </a:lvl1pPr>
            <a:lvl2pPr lvl="1">
              <a:spcBef>
                <a:spcPts val="0"/>
              </a:spcBef>
              <a:spcAft>
                <a:spcPts val="0"/>
              </a:spcAft>
              <a:buSzPts val="2100"/>
              <a:buFont typeface="Arial"/>
              <a:buNone/>
              <a:defRPr sz="1400"/>
            </a:lvl2pPr>
            <a:lvl3pPr lvl="2">
              <a:spcBef>
                <a:spcPts val="0"/>
              </a:spcBef>
              <a:spcAft>
                <a:spcPts val="0"/>
              </a:spcAft>
              <a:buSzPts val="2100"/>
              <a:buFont typeface="Arial"/>
              <a:buNone/>
              <a:defRPr sz="1400"/>
            </a:lvl3pPr>
            <a:lvl4pPr lvl="3">
              <a:spcBef>
                <a:spcPts val="0"/>
              </a:spcBef>
              <a:spcAft>
                <a:spcPts val="0"/>
              </a:spcAft>
              <a:buSzPts val="2100"/>
              <a:buFont typeface="Arial"/>
              <a:buNone/>
              <a:defRPr sz="1400"/>
            </a:lvl4pPr>
            <a:lvl5pPr lvl="4">
              <a:spcBef>
                <a:spcPts val="0"/>
              </a:spcBef>
              <a:spcAft>
                <a:spcPts val="0"/>
              </a:spcAft>
              <a:buSzPts val="2100"/>
              <a:buFont typeface="Arial"/>
              <a:buNone/>
              <a:defRPr sz="1400"/>
            </a:lvl5pPr>
            <a:lvl6pPr lvl="5">
              <a:spcBef>
                <a:spcPts val="0"/>
              </a:spcBef>
              <a:spcAft>
                <a:spcPts val="0"/>
              </a:spcAft>
              <a:buSzPts val="2100"/>
              <a:buFont typeface="Arial"/>
              <a:buNone/>
              <a:defRPr sz="1400"/>
            </a:lvl6pPr>
            <a:lvl7pPr lvl="6">
              <a:spcBef>
                <a:spcPts val="0"/>
              </a:spcBef>
              <a:spcAft>
                <a:spcPts val="0"/>
              </a:spcAft>
              <a:buSzPts val="2100"/>
              <a:buFont typeface="Arial"/>
              <a:buNone/>
              <a:defRPr sz="1400"/>
            </a:lvl7pPr>
            <a:lvl8pPr lvl="7">
              <a:spcBef>
                <a:spcPts val="0"/>
              </a:spcBef>
              <a:spcAft>
                <a:spcPts val="0"/>
              </a:spcAft>
              <a:buSzPts val="2100"/>
              <a:buFont typeface="Arial"/>
              <a:buNone/>
              <a:defRPr sz="1400"/>
            </a:lvl8pPr>
            <a:lvl9pPr lvl="8">
              <a:spcBef>
                <a:spcPts val="0"/>
              </a:spcBef>
              <a:spcAft>
                <a:spcPts val="0"/>
              </a:spcAft>
              <a:buSzPts val="2100"/>
              <a:buFont typeface="Arial"/>
              <a:buNone/>
              <a:defRPr sz="1400"/>
            </a:lvl9pPr>
          </a:lstStyle>
          <a:p>
            <a:endParaRPr/>
          </a:p>
        </p:txBody>
      </p:sp>
      <p:sp>
        <p:nvSpPr>
          <p:cNvPr id="78" name="Google Shape;78;p19"/>
          <p:cNvSpPr txBox="1">
            <a:spLocks noGrp="1"/>
          </p:cNvSpPr>
          <p:nvPr>
            <p:ph type="body" idx="1"/>
          </p:nvPr>
        </p:nvSpPr>
        <p:spPr>
          <a:xfrm>
            <a:off x="311700" y="1152475"/>
            <a:ext cx="8520600" cy="3416400"/>
          </a:xfrm>
          <a:prstGeom prst="rect">
            <a:avLst/>
          </a:prstGeom>
          <a:noFill/>
          <a:ln>
            <a:noFill/>
          </a:ln>
        </p:spPr>
        <p:txBody>
          <a:bodyPr spcFirstLastPara="1" wrap="square" lIns="68575" tIns="68575" rIns="68575" bIns="68575" anchor="t" anchorCtr="0">
            <a:normAutofit/>
          </a:bodyPr>
          <a:lstStyle>
            <a:lvl1pPr marL="457200" marR="0" lvl="0" indent="-317500" algn="l">
              <a:lnSpc>
                <a:spcPct val="90000"/>
              </a:lnSpc>
              <a:spcBef>
                <a:spcPts val="0"/>
              </a:spcBef>
              <a:spcAft>
                <a:spcPts val="0"/>
              </a:spcAft>
              <a:buClr>
                <a:schemeClr val="dk1"/>
              </a:buClr>
              <a:buSzPts val="1400"/>
              <a:buFont typeface="Arial"/>
              <a:buChar char="●"/>
              <a:defRPr sz="1600" b="0" i="0" u="none" strike="noStrike" cap="none">
                <a:solidFill>
                  <a:schemeClr val="dk1"/>
                </a:solidFill>
                <a:latin typeface="Arial"/>
                <a:ea typeface="Arial"/>
                <a:cs typeface="Arial"/>
                <a:sym typeface="Arial"/>
              </a:defRPr>
            </a:lvl1pPr>
            <a:lvl2pPr marL="914400" marR="0" lvl="1" indent="-298450" algn="l">
              <a:lnSpc>
                <a:spcPct val="90000"/>
              </a:lnSpc>
              <a:spcBef>
                <a:spcPts val="1600"/>
              </a:spcBef>
              <a:spcAft>
                <a:spcPts val="0"/>
              </a:spcAft>
              <a:buClr>
                <a:schemeClr val="dk1"/>
              </a:buClr>
              <a:buSzPts val="1100"/>
              <a:buFont typeface="Arial"/>
              <a:buChar char="○"/>
              <a:defRPr sz="1400" b="0" i="0" u="none" strike="noStrike" cap="none">
                <a:solidFill>
                  <a:schemeClr val="dk1"/>
                </a:solidFill>
                <a:latin typeface="Arial"/>
                <a:ea typeface="Arial"/>
                <a:cs typeface="Arial"/>
                <a:sym typeface="Arial"/>
              </a:defRPr>
            </a:lvl2pPr>
            <a:lvl3pPr marL="1371600" marR="0" lvl="2" indent="-298450" algn="l">
              <a:lnSpc>
                <a:spcPct val="90000"/>
              </a:lnSpc>
              <a:spcBef>
                <a:spcPts val="16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L="1828800" marR="0" lvl="3" indent="-298450" algn="l">
              <a:lnSpc>
                <a:spcPct val="90000"/>
              </a:lnSpc>
              <a:spcBef>
                <a:spcPts val="1600"/>
              </a:spcBef>
              <a:spcAft>
                <a:spcPts val="0"/>
              </a:spcAft>
              <a:buClr>
                <a:schemeClr val="dk1"/>
              </a:buClr>
              <a:buSzPts val="1100"/>
              <a:buFont typeface="Arial"/>
              <a:buChar char="●"/>
              <a:defRPr sz="1000" b="0" i="0" u="none" strike="noStrike" cap="none">
                <a:solidFill>
                  <a:schemeClr val="dk1"/>
                </a:solidFill>
                <a:latin typeface="Arial"/>
                <a:ea typeface="Arial"/>
                <a:cs typeface="Arial"/>
                <a:sym typeface="Arial"/>
              </a:defRPr>
            </a:lvl4pPr>
            <a:lvl5pPr marL="2286000" marR="0" lvl="4" indent="-298450" algn="l">
              <a:lnSpc>
                <a:spcPct val="90000"/>
              </a:lnSpc>
              <a:spcBef>
                <a:spcPts val="1600"/>
              </a:spcBef>
              <a:spcAft>
                <a:spcPts val="0"/>
              </a:spcAft>
              <a:buClr>
                <a:schemeClr val="dk1"/>
              </a:buClr>
              <a:buSzPts val="1100"/>
              <a:buFont typeface="Arial"/>
              <a:buChar char="○"/>
              <a:defRPr sz="1000" b="0" i="0" u="none" strike="noStrike" cap="none">
                <a:solidFill>
                  <a:schemeClr val="dk1"/>
                </a:solidFill>
                <a:latin typeface="Arial"/>
                <a:ea typeface="Arial"/>
                <a:cs typeface="Arial"/>
                <a:sym typeface="Arial"/>
              </a:defRPr>
            </a:lvl5pPr>
            <a:lvl6pPr marL="2743200" marR="0" lvl="5" indent="-298450" algn="l">
              <a:lnSpc>
                <a:spcPct val="90000"/>
              </a:lnSpc>
              <a:spcBef>
                <a:spcPts val="1600"/>
              </a:spcBef>
              <a:spcAft>
                <a:spcPts val="0"/>
              </a:spcAft>
              <a:buClr>
                <a:schemeClr val="dk1"/>
              </a:buClr>
              <a:buSzPts val="1100"/>
              <a:buFont typeface="Arial"/>
              <a:buChar char="■"/>
              <a:defRPr sz="1000" b="0" i="0" u="none" strike="noStrike" cap="none">
                <a:solidFill>
                  <a:schemeClr val="dk1"/>
                </a:solidFill>
                <a:latin typeface="Arial"/>
                <a:ea typeface="Arial"/>
                <a:cs typeface="Arial"/>
                <a:sym typeface="Arial"/>
              </a:defRPr>
            </a:lvl6pPr>
            <a:lvl7pPr marL="3200400" marR="0" lvl="6" indent="-298450" algn="l">
              <a:lnSpc>
                <a:spcPct val="90000"/>
              </a:lnSpc>
              <a:spcBef>
                <a:spcPts val="1600"/>
              </a:spcBef>
              <a:spcAft>
                <a:spcPts val="0"/>
              </a:spcAft>
              <a:buClr>
                <a:schemeClr val="dk1"/>
              </a:buClr>
              <a:buSzPts val="1100"/>
              <a:buFont typeface="Arial"/>
              <a:buChar char="●"/>
              <a:defRPr sz="1000" b="0" i="0" u="none" strike="noStrike" cap="none">
                <a:solidFill>
                  <a:schemeClr val="dk1"/>
                </a:solidFill>
                <a:latin typeface="Arial"/>
                <a:ea typeface="Arial"/>
                <a:cs typeface="Arial"/>
                <a:sym typeface="Arial"/>
              </a:defRPr>
            </a:lvl7pPr>
            <a:lvl8pPr marL="3657600" marR="0" lvl="7" indent="-298450" algn="l">
              <a:lnSpc>
                <a:spcPct val="90000"/>
              </a:lnSpc>
              <a:spcBef>
                <a:spcPts val="1600"/>
              </a:spcBef>
              <a:spcAft>
                <a:spcPts val="0"/>
              </a:spcAft>
              <a:buClr>
                <a:schemeClr val="dk1"/>
              </a:buClr>
              <a:buSzPts val="1100"/>
              <a:buFont typeface="Arial"/>
              <a:buChar char="○"/>
              <a:defRPr sz="1000" b="0" i="0" u="none" strike="noStrike" cap="none">
                <a:solidFill>
                  <a:schemeClr val="dk1"/>
                </a:solidFill>
                <a:latin typeface="Arial"/>
                <a:ea typeface="Arial"/>
                <a:cs typeface="Arial"/>
                <a:sym typeface="Arial"/>
              </a:defRPr>
            </a:lvl8pPr>
            <a:lvl9pPr marL="4114800" marR="0" lvl="8" indent="-298450" algn="l">
              <a:lnSpc>
                <a:spcPct val="90000"/>
              </a:lnSpc>
              <a:spcBef>
                <a:spcPts val="1600"/>
              </a:spcBef>
              <a:spcAft>
                <a:spcPts val="1600"/>
              </a:spcAft>
              <a:buClr>
                <a:schemeClr val="dk1"/>
              </a:buClr>
              <a:buSzPts val="1100"/>
              <a:buFont typeface="Arial"/>
              <a:buChar char="■"/>
              <a:defRPr sz="1000" b="0" i="0" u="none" strike="noStrike" cap="none">
                <a:solidFill>
                  <a:schemeClr val="dk1"/>
                </a:solidFill>
                <a:latin typeface="Arial"/>
                <a:ea typeface="Arial"/>
                <a:cs typeface="Arial"/>
                <a:sym typeface="Arial"/>
              </a:defRPr>
            </a:lvl9pPr>
          </a:lstStyle>
          <a:p>
            <a:endParaRPr/>
          </a:p>
        </p:txBody>
      </p:sp>
      <p:sp>
        <p:nvSpPr>
          <p:cNvPr id="79" name="Google Shape;79;p19"/>
          <p:cNvSpPr txBox="1">
            <a:spLocks noGrp="1"/>
          </p:cNvSpPr>
          <p:nvPr>
            <p:ph type="sldNum" idx="12"/>
          </p:nvPr>
        </p:nvSpPr>
        <p:spPr>
          <a:xfrm>
            <a:off x="8472458" y="4663217"/>
            <a:ext cx="548700" cy="393600"/>
          </a:xfrm>
          <a:prstGeom prst="rect">
            <a:avLst/>
          </a:prstGeom>
          <a:noFill/>
          <a:ln>
            <a:noFill/>
          </a:ln>
        </p:spPr>
        <p:txBody>
          <a:bodyPr spcFirstLastPara="1" wrap="square" lIns="68575" tIns="68575" rIns="68575" bIns="68575" anchor="ctr" anchorCtr="0">
            <a:noAutofit/>
          </a:bodyPr>
          <a:lstStyle>
            <a:lvl1pPr marL="0" marR="0" lvl="0" indent="0" algn="l">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l">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l">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l">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l">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l">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l">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l">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l">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596346" y="1"/>
            <a:ext cx="8110500" cy="874500"/>
          </a:xfrm>
          <a:prstGeom prst="rect">
            <a:avLst/>
          </a:prstGeom>
          <a:noFill/>
          <a:ln>
            <a:noFill/>
          </a:ln>
        </p:spPr>
        <p:txBody>
          <a:bodyPr spcFirstLastPara="1" wrap="square" lIns="68575" tIns="34275" rIns="68575" bIns="34275" anchor="ctr" anchorCtr="0">
            <a:normAutofit/>
          </a:bodyPr>
          <a:lstStyle>
            <a:lvl1pPr marR="0" lvl="0" algn="l">
              <a:lnSpc>
                <a:spcPct val="90000"/>
              </a:lnSpc>
              <a:spcBef>
                <a:spcPts val="0"/>
              </a:spcBef>
              <a:spcAft>
                <a:spcPts val="0"/>
              </a:spcAft>
              <a:buClr>
                <a:schemeClr val="lt1"/>
              </a:buClr>
              <a:buSzPts val="2500"/>
              <a:buFont typeface="Arial"/>
              <a:buNone/>
              <a:defRPr sz="2500" b="1" i="0" u="none" strike="noStrike" cap="none">
                <a:solidFill>
                  <a:schemeClr val="lt1"/>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596346" y="1095374"/>
            <a:ext cx="8110500" cy="3263400"/>
          </a:xfrm>
          <a:prstGeom prst="rect">
            <a:avLst/>
          </a:prstGeom>
          <a:noFill/>
          <a:ln>
            <a:noFill/>
          </a:ln>
        </p:spPr>
        <p:txBody>
          <a:bodyPr spcFirstLastPara="1" wrap="square" lIns="68575" tIns="34275" rIns="68575" bIns="34275" anchor="t" anchorCtr="0">
            <a:normAutofit/>
          </a:bodyPr>
          <a:lstStyle>
            <a:lvl1pPr marL="457200" marR="0" lvl="0" indent="-330200" algn="l">
              <a:lnSpc>
                <a:spcPct val="9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17500" algn="l">
              <a:lnSpc>
                <a:spcPct val="9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298450" algn="l">
              <a:lnSpc>
                <a:spcPct val="90000"/>
              </a:lnSpc>
              <a:spcBef>
                <a:spcPts val="3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L="1828800" marR="0" lvl="3" indent="-292100" algn="l">
              <a:lnSpc>
                <a:spcPct val="90000"/>
              </a:lnSpc>
              <a:spcBef>
                <a:spcPts val="30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4pPr>
            <a:lvl5pPr marL="2286000" marR="0" lvl="4" indent="-292100" algn="l">
              <a:lnSpc>
                <a:spcPct val="90000"/>
              </a:lnSpc>
              <a:spcBef>
                <a:spcPts val="30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5pPr>
            <a:lvl6pPr marL="2743200" marR="0" lvl="5" indent="-292100" algn="l">
              <a:lnSpc>
                <a:spcPct val="90000"/>
              </a:lnSpc>
              <a:spcBef>
                <a:spcPts val="30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6pPr>
            <a:lvl7pPr marL="3200400" marR="0" lvl="6" indent="-292100" algn="l">
              <a:lnSpc>
                <a:spcPct val="90000"/>
              </a:lnSpc>
              <a:spcBef>
                <a:spcPts val="30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7pPr>
            <a:lvl8pPr marL="3657600" marR="0" lvl="7" indent="-292100" algn="l">
              <a:lnSpc>
                <a:spcPct val="90000"/>
              </a:lnSpc>
              <a:spcBef>
                <a:spcPts val="30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8pPr>
            <a:lvl9pPr marL="4114800" marR="0" lvl="8" indent="-292100" algn="l">
              <a:lnSpc>
                <a:spcPct val="90000"/>
              </a:lnSpc>
              <a:spcBef>
                <a:spcPts val="30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hyperlink" Target="https://educate.iowa.gov/pk-12/special-education/state-guidance#policy-amp-practice-webinar-series-amp-recordings"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20"/>
          <p:cNvSpPr txBox="1">
            <a:spLocks noGrp="1"/>
          </p:cNvSpPr>
          <p:nvPr>
            <p:ph type="ctrTitle"/>
          </p:nvPr>
        </p:nvSpPr>
        <p:spPr>
          <a:xfrm>
            <a:off x="216953" y="806021"/>
            <a:ext cx="8727600" cy="1620000"/>
          </a:xfrm>
          <a:prstGeom prst="rect">
            <a:avLst/>
          </a:prstGeom>
          <a:noFill/>
          <a:ln>
            <a:noFill/>
          </a:ln>
        </p:spPr>
        <p:txBody>
          <a:bodyPr spcFirstLastPara="1" wrap="square" lIns="68575" tIns="34275" rIns="68575" bIns="34275" anchor="b" anchorCtr="0">
            <a:normAutofit/>
          </a:bodyPr>
          <a:lstStyle/>
          <a:p>
            <a:pPr marL="0" lvl="0" indent="0" algn="ctr" rtl="0">
              <a:lnSpc>
                <a:spcPct val="90000"/>
              </a:lnSpc>
              <a:spcBef>
                <a:spcPts val="0"/>
              </a:spcBef>
              <a:spcAft>
                <a:spcPts val="0"/>
              </a:spcAft>
              <a:buClr>
                <a:schemeClr val="lt1"/>
              </a:buClr>
              <a:buSzPts val="3400"/>
              <a:buFont typeface="Arial"/>
              <a:buNone/>
            </a:pPr>
            <a:r>
              <a:rPr lang="en"/>
              <a:t>General Supervision</a:t>
            </a:r>
            <a:endParaRPr/>
          </a:p>
        </p:txBody>
      </p:sp>
      <p:sp>
        <p:nvSpPr>
          <p:cNvPr id="85" name="Google Shape;85;p20"/>
          <p:cNvSpPr txBox="1">
            <a:spLocks noGrp="1"/>
          </p:cNvSpPr>
          <p:nvPr>
            <p:ph type="subTitle" idx="1"/>
          </p:nvPr>
        </p:nvSpPr>
        <p:spPr>
          <a:xfrm>
            <a:off x="216953" y="2878621"/>
            <a:ext cx="8727600" cy="961800"/>
          </a:xfrm>
          <a:prstGeom prst="rect">
            <a:avLst/>
          </a:prstGeom>
          <a:noFill/>
          <a:ln>
            <a:noFill/>
          </a:ln>
        </p:spPr>
        <p:txBody>
          <a:bodyPr spcFirstLastPara="1" wrap="square" lIns="68575" tIns="34275" rIns="68575" bIns="34275" anchor="t" anchorCtr="0">
            <a:normAutofit/>
          </a:bodyPr>
          <a:lstStyle/>
          <a:p>
            <a:pPr marL="0" lvl="0" indent="0" algn="ctr" rtl="0">
              <a:lnSpc>
                <a:spcPct val="90000"/>
              </a:lnSpc>
              <a:spcBef>
                <a:spcPts val="0"/>
              </a:spcBef>
              <a:spcAft>
                <a:spcPts val="0"/>
              </a:spcAft>
              <a:buClr>
                <a:schemeClr val="lt1"/>
              </a:buClr>
              <a:buSzPts val="1800"/>
              <a:buNone/>
            </a:pPr>
            <a:r>
              <a:rPr lang="en"/>
              <a:t>Policy &amp; Practice Webinar</a:t>
            </a:r>
            <a:endParaRPr/>
          </a:p>
          <a:p>
            <a:pPr marL="0" lvl="0" indent="0" algn="ctr" rtl="0">
              <a:lnSpc>
                <a:spcPct val="90000"/>
              </a:lnSpc>
              <a:spcBef>
                <a:spcPts val="0"/>
              </a:spcBef>
              <a:spcAft>
                <a:spcPts val="0"/>
              </a:spcAft>
              <a:buClr>
                <a:schemeClr val="lt1"/>
              </a:buClr>
              <a:buSzPts val="1800"/>
              <a:buNone/>
            </a:pPr>
            <a:r>
              <a:rPr lang="en"/>
              <a:t>January 15, 2025</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9"/>
          <p:cNvSpPr txBox="1">
            <a:spLocks noGrp="1"/>
          </p:cNvSpPr>
          <p:nvPr>
            <p:ph type="title"/>
          </p:nvPr>
        </p:nvSpPr>
        <p:spPr>
          <a:xfrm>
            <a:off x="669598" y="1"/>
            <a:ext cx="7886700" cy="8946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Examples of </a:t>
            </a:r>
            <a:r>
              <a:rPr lang="en" u="sng"/>
              <a:t>Inform</a:t>
            </a:r>
            <a:r>
              <a:rPr lang="en"/>
              <a:t> at the LEA and AEA Level</a:t>
            </a:r>
            <a:endParaRPr/>
          </a:p>
        </p:txBody>
      </p:sp>
      <p:sp>
        <p:nvSpPr>
          <p:cNvPr id="141" name="Google Shape;141;p29"/>
          <p:cNvSpPr txBox="1">
            <a:spLocks noGrp="1"/>
          </p:cNvSpPr>
          <p:nvPr>
            <p:ph type="body" idx="4"/>
          </p:nvPr>
        </p:nvSpPr>
        <p:spPr>
          <a:xfrm>
            <a:off x="669600" y="1285175"/>
            <a:ext cx="7886700" cy="3105600"/>
          </a:xfrm>
          <a:prstGeom prst="rect">
            <a:avLst/>
          </a:prstGeom>
        </p:spPr>
        <p:txBody>
          <a:bodyPr spcFirstLastPara="1" wrap="square" lIns="68575" tIns="34275" rIns="68575" bIns="34275" anchor="t" anchorCtr="0">
            <a:noAutofit/>
          </a:bodyPr>
          <a:lstStyle/>
          <a:p>
            <a:pPr marL="457200" lvl="0" indent="-330200" algn="l" rtl="0">
              <a:lnSpc>
                <a:spcPct val="115000"/>
              </a:lnSpc>
              <a:spcBef>
                <a:spcPts val="0"/>
              </a:spcBef>
              <a:spcAft>
                <a:spcPts val="0"/>
              </a:spcAft>
              <a:buClr>
                <a:srgbClr val="222222"/>
              </a:buClr>
              <a:buSzPts val="1600"/>
              <a:buChar char="•"/>
            </a:pPr>
            <a:r>
              <a:rPr lang="en">
                <a:solidFill>
                  <a:srgbClr val="222222"/>
                </a:solidFill>
              </a:rPr>
              <a:t>Structures to share information in your AEA and LEA </a:t>
            </a:r>
            <a:endParaRPr>
              <a:solidFill>
                <a:srgbClr val="222222"/>
              </a:solidFill>
            </a:endParaRPr>
          </a:p>
          <a:p>
            <a:pPr marL="457200" lvl="0" indent="-330200" algn="l" rtl="0">
              <a:lnSpc>
                <a:spcPct val="115000"/>
              </a:lnSpc>
              <a:spcBef>
                <a:spcPts val="0"/>
              </a:spcBef>
              <a:spcAft>
                <a:spcPts val="0"/>
              </a:spcAft>
              <a:buClr>
                <a:srgbClr val="222222"/>
              </a:buClr>
              <a:buSzPts val="1600"/>
              <a:buChar char="•"/>
            </a:pPr>
            <a:r>
              <a:rPr lang="en">
                <a:solidFill>
                  <a:srgbClr val="222222"/>
                </a:solidFill>
              </a:rPr>
              <a:t>AEA or LEA p</a:t>
            </a:r>
            <a:r>
              <a:rPr lang="en" sz="1600">
                <a:solidFill>
                  <a:srgbClr val="222222"/>
                </a:solidFill>
              </a:rPr>
              <a:t>roviding professional learning in </a:t>
            </a:r>
            <a:r>
              <a:rPr lang="en">
                <a:solidFill>
                  <a:srgbClr val="222222"/>
                </a:solidFill>
              </a:rPr>
              <a:t>special education (e.g., ACHIEVE, goal development, progress monitoring)</a:t>
            </a:r>
            <a:endParaRPr sz="1600">
              <a:solidFill>
                <a:srgbClr val="222222"/>
              </a:solidFill>
            </a:endParaRPr>
          </a:p>
          <a:p>
            <a:pPr marL="457200" lvl="0" indent="-330200" algn="l" rtl="0">
              <a:lnSpc>
                <a:spcPct val="115000"/>
              </a:lnSpc>
              <a:spcBef>
                <a:spcPts val="0"/>
              </a:spcBef>
              <a:spcAft>
                <a:spcPts val="0"/>
              </a:spcAft>
              <a:buClr>
                <a:srgbClr val="222222"/>
              </a:buClr>
              <a:buSzPts val="1600"/>
              <a:buChar char="•"/>
            </a:pPr>
            <a:r>
              <a:rPr lang="en" sz="1600">
                <a:solidFill>
                  <a:srgbClr val="222222"/>
                </a:solidFill>
              </a:rPr>
              <a:t>Passing along updates (Legislative, most recent research, guidance and policy, case law)</a:t>
            </a:r>
            <a:endParaRPr sz="1600">
              <a:solidFill>
                <a:srgbClr val="222222"/>
              </a:solidFill>
            </a:endParaRPr>
          </a:p>
          <a:p>
            <a:pPr marL="457200" lvl="0" indent="-330200" algn="l" rtl="0">
              <a:lnSpc>
                <a:spcPct val="115000"/>
              </a:lnSpc>
              <a:spcBef>
                <a:spcPts val="0"/>
              </a:spcBef>
              <a:spcAft>
                <a:spcPts val="0"/>
              </a:spcAft>
              <a:buClr>
                <a:srgbClr val="222222"/>
              </a:buClr>
              <a:buSzPts val="1600"/>
              <a:buChar char="•"/>
            </a:pPr>
            <a:r>
              <a:rPr lang="en" sz="1600">
                <a:solidFill>
                  <a:srgbClr val="222222"/>
                </a:solidFill>
              </a:rPr>
              <a:t>i3 </a:t>
            </a:r>
            <a:r>
              <a:rPr lang="en">
                <a:solidFill>
                  <a:srgbClr val="222222"/>
                </a:solidFill>
              </a:rPr>
              <a:t>shared with staff members</a:t>
            </a:r>
            <a:endParaRPr sz="1600">
              <a:solidFill>
                <a:srgbClr val="222222"/>
              </a:solidFill>
            </a:endParaRPr>
          </a:p>
          <a:p>
            <a:pPr marL="457200" lvl="0" indent="-330200" algn="l" rtl="0">
              <a:lnSpc>
                <a:spcPct val="115000"/>
              </a:lnSpc>
              <a:spcBef>
                <a:spcPts val="0"/>
              </a:spcBef>
              <a:spcAft>
                <a:spcPts val="0"/>
              </a:spcAft>
              <a:buClr>
                <a:srgbClr val="222222"/>
              </a:buClr>
              <a:buSzPts val="1600"/>
              <a:buChar char="•"/>
            </a:pPr>
            <a:r>
              <a:rPr lang="en">
                <a:solidFill>
                  <a:srgbClr val="222222"/>
                </a:solidFill>
              </a:rPr>
              <a:t>AEA/DE Statewide </a:t>
            </a:r>
            <a:r>
              <a:rPr lang="en" sz="1600">
                <a:solidFill>
                  <a:srgbClr val="222222"/>
                </a:solidFill>
              </a:rPr>
              <a:t>Special Education Network</a:t>
            </a:r>
            <a:endParaRPr sz="1600">
              <a:solidFill>
                <a:srgbClr val="222222"/>
              </a:solidFill>
            </a:endParaRPr>
          </a:p>
          <a:p>
            <a:pPr marL="457200" lvl="0" indent="-330200" algn="l" rtl="0">
              <a:lnSpc>
                <a:spcPct val="115000"/>
              </a:lnSpc>
              <a:spcBef>
                <a:spcPts val="0"/>
              </a:spcBef>
              <a:spcAft>
                <a:spcPts val="0"/>
              </a:spcAft>
              <a:buClr>
                <a:srgbClr val="222222"/>
              </a:buClr>
              <a:buSzPts val="1600"/>
              <a:buChar char="•"/>
            </a:pPr>
            <a:r>
              <a:rPr lang="en">
                <a:solidFill>
                  <a:srgbClr val="222222"/>
                </a:solidFill>
              </a:rPr>
              <a:t>Staying informed of current issues in special education</a:t>
            </a:r>
            <a:endParaRPr sz="1600">
              <a:solidFill>
                <a:srgbClr val="22222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0"/>
          <p:cNvSpPr txBox="1">
            <a:spLocks noGrp="1"/>
          </p:cNvSpPr>
          <p:nvPr>
            <p:ph type="title"/>
          </p:nvPr>
        </p:nvSpPr>
        <p:spPr>
          <a:xfrm>
            <a:off x="254410" y="1"/>
            <a:ext cx="8452500" cy="5529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The Duty to Prevent</a:t>
            </a:r>
            <a:endParaRPr/>
          </a:p>
        </p:txBody>
      </p:sp>
      <p:sp>
        <p:nvSpPr>
          <p:cNvPr id="147" name="Google Shape;147;p30"/>
          <p:cNvSpPr txBox="1">
            <a:spLocks noGrp="1"/>
          </p:cNvSpPr>
          <p:nvPr>
            <p:ph type="body" idx="1"/>
          </p:nvPr>
        </p:nvSpPr>
        <p:spPr>
          <a:xfrm>
            <a:off x="254400" y="660275"/>
            <a:ext cx="8110500" cy="4400400"/>
          </a:xfrm>
          <a:prstGeom prst="rect">
            <a:avLst/>
          </a:prstGeom>
        </p:spPr>
        <p:txBody>
          <a:bodyPr spcFirstLastPara="1" wrap="square" lIns="68575" tIns="34275" rIns="68575" bIns="34275" anchor="t" anchorCtr="0">
            <a:noAutofit/>
          </a:bodyPr>
          <a:lstStyle/>
          <a:p>
            <a:pPr marL="0" lvl="0" indent="0" algn="l" rtl="0">
              <a:lnSpc>
                <a:spcPct val="100000"/>
              </a:lnSpc>
              <a:spcBef>
                <a:spcPts val="600"/>
              </a:spcBef>
              <a:spcAft>
                <a:spcPts val="0"/>
              </a:spcAft>
              <a:buNone/>
            </a:pPr>
            <a:r>
              <a:rPr lang="en" sz="1700"/>
              <a:t>The </a:t>
            </a:r>
            <a:r>
              <a:rPr lang="en" sz="1700" b="1"/>
              <a:t>duty to prevent</a:t>
            </a:r>
            <a:r>
              <a:rPr lang="en" sz="1700"/>
              <a:t> includes </a:t>
            </a:r>
            <a:r>
              <a:rPr lang="en" sz="1700">
                <a:solidFill>
                  <a:srgbClr val="222222"/>
                </a:solidFill>
              </a:rPr>
              <a:t>creating systems and structures that guide implementation of the general supervision processes. These include actions that the State, AEA and LEA take to prevent noncompliance or concerns with IDEA implementation now and in the future. </a:t>
            </a:r>
            <a:endParaRPr sz="1700">
              <a:solidFill>
                <a:srgbClr val="222222"/>
              </a:solidFill>
            </a:endParaRPr>
          </a:p>
          <a:p>
            <a:pPr marL="0" lvl="0" indent="0" algn="l" rtl="0">
              <a:lnSpc>
                <a:spcPct val="100000"/>
              </a:lnSpc>
              <a:spcBef>
                <a:spcPts val="600"/>
              </a:spcBef>
              <a:spcAft>
                <a:spcPts val="0"/>
              </a:spcAft>
              <a:buNone/>
            </a:pPr>
            <a:endParaRPr sz="1700">
              <a:solidFill>
                <a:srgbClr val="222222"/>
              </a:solidFill>
            </a:endParaRPr>
          </a:p>
          <a:p>
            <a:pPr marL="0" lvl="0" indent="0" algn="l" rtl="0">
              <a:lnSpc>
                <a:spcPct val="100000"/>
              </a:lnSpc>
              <a:spcBef>
                <a:spcPts val="0"/>
              </a:spcBef>
              <a:spcAft>
                <a:spcPts val="0"/>
              </a:spcAft>
              <a:buClr>
                <a:schemeClr val="dk1"/>
              </a:buClr>
              <a:buSzPts val="1100"/>
              <a:buFont typeface="Arial"/>
              <a:buNone/>
            </a:pPr>
            <a:r>
              <a:rPr lang="en" sz="1700" b="1">
                <a:solidFill>
                  <a:srgbClr val="222222"/>
                </a:solidFill>
              </a:rPr>
              <a:t>Outcome</a:t>
            </a:r>
            <a:r>
              <a:rPr lang="en" sz="1700">
                <a:solidFill>
                  <a:srgbClr val="222222"/>
                </a:solidFill>
              </a:rPr>
              <a:t>: Results that indicate a low number of noncompliance and an increase in achievement of learners receiving special education services and supports.</a:t>
            </a:r>
            <a:endParaRPr sz="1700">
              <a:solidFill>
                <a:srgbClr val="222222"/>
              </a:solidFill>
            </a:endParaRPr>
          </a:p>
        </p:txBody>
      </p:sp>
      <p:pic>
        <p:nvPicPr>
          <p:cNvPr id="148" name="Google Shape;148;p30" descr="This is an image of an infinity loop with the  text of the five duties of general supervision embedded into the image.  There is a star next to the word prevent."/>
          <p:cNvPicPr preferRelativeResize="0"/>
          <p:nvPr/>
        </p:nvPicPr>
        <p:blipFill>
          <a:blip r:embed="rId3">
            <a:alphaModFix/>
          </a:blip>
          <a:stretch>
            <a:fillRect/>
          </a:stretch>
        </p:blipFill>
        <p:spPr>
          <a:xfrm>
            <a:off x="6129049" y="3324075"/>
            <a:ext cx="2859000" cy="1672250"/>
          </a:xfrm>
          <a:prstGeom prst="rect">
            <a:avLst/>
          </a:prstGeom>
          <a:noFill/>
          <a:ln>
            <a:noFill/>
          </a:ln>
        </p:spPr>
      </p:pic>
      <p:sp>
        <p:nvSpPr>
          <p:cNvPr id="149" name="Google Shape;149;p30"/>
          <p:cNvSpPr/>
          <p:nvPr/>
        </p:nvSpPr>
        <p:spPr>
          <a:xfrm>
            <a:off x="5878475" y="4164100"/>
            <a:ext cx="501000" cy="442200"/>
          </a:xfrm>
          <a:prstGeom prst="star5">
            <a:avLst>
              <a:gd name="adj" fmla="val 19098"/>
              <a:gd name="hf" fmla="val 105146"/>
              <a:gd name="vf" fmla="val 110557"/>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31"/>
          <p:cNvSpPr txBox="1">
            <a:spLocks noGrp="1"/>
          </p:cNvSpPr>
          <p:nvPr>
            <p:ph type="title"/>
          </p:nvPr>
        </p:nvSpPr>
        <p:spPr>
          <a:xfrm>
            <a:off x="669598" y="1"/>
            <a:ext cx="7886700" cy="8946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Examples of </a:t>
            </a:r>
            <a:r>
              <a:rPr lang="en" u="sng"/>
              <a:t>Prevent</a:t>
            </a:r>
            <a:r>
              <a:rPr lang="en"/>
              <a:t> at the State Level</a:t>
            </a:r>
            <a:endParaRPr/>
          </a:p>
        </p:txBody>
      </p:sp>
      <p:sp>
        <p:nvSpPr>
          <p:cNvPr id="155" name="Google Shape;155;p31"/>
          <p:cNvSpPr txBox="1">
            <a:spLocks noGrp="1"/>
          </p:cNvSpPr>
          <p:nvPr>
            <p:ph type="body" idx="2"/>
          </p:nvPr>
        </p:nvSpPr>
        <p:spPr>
          <a:xfrm>
            <a:off x="669600" y="1304950"/>
            <a:ext cx="7779000" cy="3238200"/>
          </a:xfrm>
          <a:prstGeom prst="rect">
            <a:avLst/>
          </a:prstGeom>
        </p:spPr>
        <p:txBody>
          <a:bodyPr spcFirstLastPara="1" wrap="square" lIns="68575" tIns="34275" rIns="68575" bIns="34275" anchor="t" anchorCtr="0">
            <a:normAutofit/>
          </a:bodyPr>
          <a:lstStyle/>
          <a:p>
            <a:pPr marL="457200" lvl="0" indent="-330200" algn="l" rtl="0">
              <a:lnSpc>
                <a:spcPct val="115000"/>
              </a:lnSpc>
              <a:spcBef>
                <a:spcPts val="0"/>
              </a:spcBef>
              <a:spcAft>
                <a:spcPts val="0"/>
              </a:spcAft>
              <a:buClr>
                <a:srgbClr val="222222"/>
              </a:buClr>
              <a:buSzPts val="1600"/>
              <a:buChar char="•"/>
            </a:pPr>
            <a:r>
              <a:rPr lang="en">
                <a:solidFill>
                  <a:srgbClr val="222222"/>
                </a:solidFill>
              </a:rPr>
              <a:t>Call Cadre - Department staff </a:t>
            </a:r>
            <a:r>
              <a:rPr lang="en"/>
              <a:t>provide support to the field, including AEAs, LEAs, families, and the general public, around the topic of special education</a:t>
            </a:r>
            <a:endParaRPr>
              <a:solidFill>
                <a:srgbClr val="222222"/>
              </a:solidFill>
            </a:endParaRPr>
          </a:p>
          <a:p>
            <a:pPr marL="457200" lvl="0" indent="-330200" algn="l" rtl="0">
              <a:lnSpc>
                <a:spcPct val="115000"/>
              </a:lnSpc>
              <a:spcBef>
                <a:spcPts val="0"/>
              </a:spcBef>
              <a:spcAft>
                <a:spcPts val="0"/>
              </a:spcAft>
              <a:buClr>
                <a:srgbClr val="222222"/>
              </a:buClr>
              <a:buSzPts val="1600"/>
              <a:buChar char="•"/>
            </a:pPr>
            <a:r>
              <a:rPr lang="en">
                <a:solidFill>
                  <a:srgbClr val="222222"/>
                </a:solidFill>
              </a:rPr>
              <a:t>State mediators</a:t>
            </a:r>
            <a:endParaRPr>
              <a:solidFill>
                <a:srgbClr val="222222"/>
              </a:solidFill>
            </a:endParaRPr>
          </a:p>
          <a:p>
            <a:pPr marL="457200" lvl="0" indent="-330200" algn="l" rtl="0">
              <a:lnSpc>
                <a:spcPct val="115000"/>
              </a:lnSpc>
              <a:spcBef>
                <a:spcPts val="0"/>
              </a:spcBef>
              <a:spcAft>
                <a:spcPts val="0"/>
              </a:spcAft>
              <a:buClr>
                <a:srgbClr val="222222"/>
              </a:buClr>
              <a:buSzPts val="1600"/>
              <a:buChar char="•"/>
            </a:pPr>
            <a:r>
              <a:rPr lang="en">
                <a:solidFill>
                  <a:srgbClr val="222222"/>
                </a:solidFill>
              </a:rPr>
              <a:t>ACHIEVE system</a:t>
            </a:r>
            <a:endParaRPr>
              <a:solidFill>
                <a:srgbClr val="222222"/>
              </a:solidFill>
            </a:endParaRPr>
          </a:p>
          <a:p>
            <a:pPr marL="457200" lvl="0" indent="-330200" algn="l" rtl="0">
              <a:lnSpc>
                <a:spcPct val="115000"/>
              </a:lnSpc>
              <a:spcBef>
                <a:spcPts val="0"/>
              </a:spcBef>
              <a:spcAft>
                <a:spcPts val="0"/>
              </a:spcAft>
              <a:buClr>
                <a:srgbClr val="222222"/>
              </a:buClr>
              <a:buSzPts val="1600"/>
              <a:buChar char="•"/>
            </a:pPr>
            <a:r>
              <a:rPr lang="en">
                <a:solidFill>
                  <a:srgbClr val="222222"/>
                </a:solidFill>
              </a:rPr>
              <a:t>Accreditation visits</a:t>
            </a:r>
            <a:endParaRPr>
              <a:solidFill>
                <a:srgbClr val="222222"/>
              </a:solidFill>
            </a:endParaRPr>
          </a:p>
          <a:p>
            <a:pPr marL="457200" lvl="0" indent="-330200" algn="l" rtl="0">
              <a:lnSpc>
                <a:spcPct val="115000"/>
              </a:lnSpc>
              <a:spcBef>
                <a:spcPts val="0"/>
              </a:spcBef>
              <a:spcAft>
                <a:spcPts val="0"/>
              </a:spcAft>
              <a:buClr>
                <a:srgbClr val="222222"/>
              </a:buClr>
              <a:buSzPts val="1600"/>
              <a:buChar char="•"/>
            </a:pPr>
            <a:r>
              <a:rPr lang="en">
                <a:solidFill>
                  <a:srgbClr val="222222"/>
                </a:solidFill>
              </a:rPr>
              <a:t>Regional Special Education Directors review of LEA special education practices and procedures</a:t>
            </a:r>
            <a:endParaRPr sz="21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32"/>
          <p:cNvSpPr txBox="1">
            <a:spLocks noGrp="1"/>
          </p:cNvSpPr>
          <p:nvPr>
            <p:ph type="title"/>
          </p:nvPr>
        </p:nvSpPr>
        <p:spPr>
          <a:xfrm>
            <a:off x="669598" y="1"/>
            <a:ext cx="7886700" cy="8946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Examples of </a:t>
            </a:r>
            <a:r>
              <a:rPr lang="en" u="sng"/>
              <a:t>Prevent</a:t>
            </a:r>
            <a:r>
              <a:rPr lang="en"/>
              <a:t> at the AEA or LEA Level</a:t>
            </a:r>
            <a:endParaRPr/>
          </a:p>
        </p:txBody>
      </p:sp>
      <p:sp>
        <p:nvSpPr>
          <p:cNvPr id="161" name="Google Shape;161;p32"/>
          <p:cNvSpPr txBox="1">
            <a:spLocks noGrp="1"/>
          </p:cNvSpPr>
          <p:nvPr>
            <p:ph type="body" idx="4"/>
          </p:nvPr>
        </p:nvSpPr>
        <p:spPr>
          <a:xfrm>
            <a:off x="669600" y="1285175"/>
            <a:ext cx="7886700" cy="3105600"/>
          </a:xfrm>
          <a:prstGeom prst="rect">
            <a:avLst/>
          </a:prstGeom>
        </p:spPr>
        <p:txBody>
          <a:bodyPr spcFirstLastPara="1" wrap="square" lIns="68575" tIns="34275" rIns="68575" bIns="34275" anchor="t" anchorCtr="0">
            <a:noAutofit/>
          </a:bodyPr>
          <a:lstStyle/>
          <a:p>
            <a:pPr marL="457200" lvl="0" indent="-330200" algn="l" rtl="0">
              <a:lnSpc>
                <a:spcPct val="115000"/>
              </a:lnSpc>
              <a:spcBef>
                <a:spcPts val="0"/>
              </a:spcBef>
              <a:spcAft>
                <a:spcPts val="0"/>
              </a:spcAft>
              <a:buClr>
                <a:srgbClr val="222222"/>
              </a:buClr>
              <a:buSzPts val="1600"/>
              <a:buChar char="•"/>
            </a:pPr>
            <a:r>
              <a:rPr lang="en">
                <a:solidFill>
                  <a:srgbClr val="222222"/>
                </a:solidFill>
              </a:rPr>
              <a:t>Review all Prior Written Notices (PWN) before they are sent to the family</a:t>
            </a:r>
            <a:endParaRPr>
              <a:solidFill>
                <a:srgbClr val="222222"/>
              </a:solidFill>
            </a:endParaRPr>
          </a:p>
          <a:p>
            <a:pPr marL="457200" lvl="0" indent="-330200" algn="l" rtl="0">
              <a:lnSpc>
                <a:spcPct val="115000"/>
              </a:lnSpc>
              <a:spcBef>
                <a:spcPts val="0"/>
              </a:spcBef>
              <a:spcAft>
                <a:spcPts val="0"/>
              </a:spcAft>
              <a:buClr>
                <a:srgbClr val="222222"/>
              </a:buClr>
              <a:buSzPts val="1600"/>
              <a:buChar char="•"/>
            </a:pPr>
            <a:r>
              <a:rPr lang="en">
                <a:solidFill>
                  <a:srgbClr val="222222"/>
                </a:solidFill>
              </a:rPr>
              <a:t>Review of staff schedules to ensure a match with what is documented in an IEP for instruction and related services</a:t>
            </a:r>
            <a:endParaRPr>
              <a:solidFill>
                <a:srgbClr val="222222"/>
              </a:solidFill>
            </a:endParaRPr>
          </a:p>
          <a:p>
            <a:pPr marL="457200" lvl="0" indent="-330200" algn="l" rtl="0">
              <a:lnSpc>
                <a:spcPct val="115000"/>
              </a:lnSpc>
              <a:spcBef>
                <a:spcPts val="0"/>
              </a:spcBef>
              <a:spcAft>
                <a:spcPts val="0"/>
              </a:spcAft>
              <a:buClr>
                <a:srgbClr val="222222"/>
              </a:buClr>
              <a:buSzPts val="1600"/>
              <a:buChar char="•"/>
            </a:pPr>
            <a:r>
              <a:rPr lang="en">
                <a:solidFill>
                  <a:srgbClr val="222222"/>
                </a:solidFill>
              </a:rPr>
              <a:t>Review of para-educator schedules to ensure a match with what is documented in an IEP</a:t>
            </a:r>
            <a:endParaRPr>
              <a:solidFill>
                <a:srgbClr val="222222"/>
              </a:solidFill>
            </a:endParaRPr>
          </a:p>
          <a:p>
            <a:pPr marL="457200" lvl="0" indent="-317500" algn="l" rtl="0">
              <a:lnSpc>
                <a:spcPct val="115000"/>
              </a:lnSpc>
              <a:spcBef>
                <a:spcPts val="0"/>
              </a:spcBef>
              <a:spcAft>
                <a:spcPts val="0"/>
              </a:spcAft>
              <a:buClr>
                <a:srgbClr val="222222"/>
              </a:buClr>
              <a:buSzPts val="1400"/>
              <a:buChar char="•"/>
            </a:pPr>
            <a:r>
              <a:rPr lang="en">
                <a:solidFill>
                  <a:srgbClr val="222222"/>
                </a:solidFill>
              </a:rPr>
              <a:t>Routines of regularly observing SDI/instruction to ensure “fidelity”</a:t>
            </a:r>
            <a:endParaRPr>
              <a:solidFill>
                <a:srgbClr val="222222"/>
              </a:solidFill>
            </a:endParaRPr>
          </a:p>
          <a:p>
            <a:pPr marL="457200" lvl="0" indent="-330200" algn="l" rtl="0">
              <a:lnSpc>
                <a:spcPct val="115000"/>
              </a:lnSpc>
              <a:spcBef>
                <a:spcPts val="0"/>
              </a:spcBef>
              <a:spcAft>
                <a:spcPts val="0"/>
              </a:spcAft>
              <a:buClr>
                <a:srgbClr val="222222"/>
              </a:buClr>
              <a:buSzPts val="1600"/>
              <a:buChar char="•"/>
            </a:pPr>
            <a:r>
              <a:rPr lang="en">
                <a:solidFill>
                  <a:srgbClr val="222222"/>
                </a:solidFill>
              </a:rPr>
              <a:t>Review of lesson plans to confirm specially designed instruction (SDI) is being implemented as documented in the IEP</a:t>
            </a:r>
            <a:endParaRPr>
              <a:solidFill>
                <a:srgbClr val="222222"/>
              </a:solidFill>
            </a:endParaRPr>
          </a:p>
          <a:p>
            <a:pPr marL="457200" lvl="0" indent="0" algn="l" rtl="0">
              <a:lnSpc>
                <a:spcPct val="115000"/>
              </a:lnSpc>
              <a:spcBef>
                <a:spcPts val="0"/>
              </a:spcBef>
              <a:spcAft>
                <a:spcPts val="0"/>
              </a:spcAft>
              <a:buNone/>
            </a:pPr>
            <a:endParaRPr>
              <a:solidFill>
                <a:srgbClr val="222222"/>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3"/>
          <p:cNvSpPr txBox="1">
            <a:spLocks noGrp="1"/>
          </p:cNvSpPr>
          <p:nvPr>
            <p:ph type="title"/>
          </p:nvPr>
        </p:nvSpPr>
        <p:spPr>
          <a:xfrm>
            <a:off x="254410" y="1"/>
            <a:ext cx="8452500" cy="5529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The Duty to Detect</a:t>
            </a:r>
            <a:endParaRPr/>
          </a:p>
        </p:txBody>
      </p:sp>
      <p:sp>
        <p:nvSpPr>
          <p:cNvPr id="167" name="Google Shape;167;p33"/>
          <p:cNvSpPr txBox="1">
            <a:spLocks noGrp="1"/>
          </p:cNvSpPr>
          <p:nvPr>
            <p:ph type="body" idx="1"/>
          </p:nvPr>
        </p:nvSpPr>
        <p:spPr>
          <a:xfrm>
            <a:off x="254400" y="660275"/>
            <a:ext cx="8110500" cy="4400400"/>
          </a:xfrm>
          <a:prstGeom prst="rect">
            <a:avLst/>
          </a:prstGeom>
        </p:spPr>
        <p:txBody>
          <a:bodyPr spcFirstLastPara="1" wrap="square" lIns="68575" tIns="34275" rIns="68575" bIns="34275" anchor="t" anchorCtr="0">
            <a:normAutofit/>
          </a:bodyPr>
          <a:lstStyle/>
          <a:p>
            <a:pPr marL="0" lvl="0" indent="0" algn="l" rtl="0">
              <a:lnSpc>
                <a:spcPct val="115000"/>
              </a:lnSpc>
              <a:spcBef>
                <a:spcPts val="0"/>
              </a:spcBef>
              <a:spcAft>
                <a:spcPts val="0"/>
              </a:spcAft>
              <a:buNone/>
            </a:pPr>
            <a:r>
              <a:rPr lang="en">
                <a:solidFill>
                  <a:srgbClr val="222222"/>
                </a:solidFill>
              </a:rPr>
              <a:t>The </a:t>
            </a:r>
            <a:r>
              <a:rPr lang="en" b="1">
                <a:solidFill>
                  <a:srgbClr val="222222"/>
                </a:solidFill>
              </a:rPr>
              <a:t>duty to detect</a:t>
            </a:r>
            <a:r>
              <a:rPr lang="en">
                <a:solidFill>
                  <a:srgbClr val="222222"/>
                </a:solidFill>
              </a:rPr>
              <a:t> includes processes for regularly analyzing data, coordinating intake of concerns, and using information from the other duties to screen for potential issues.  </a:t>
            </a:r>
            <a:endParaRPr>
              <a:solidFill>
                <a:srgbClr val="222222"/>
              </a:solidFill>
            </a:endParaRPr>
          </a:p>
          <a:p>
            <a:pPr marL="0" lvl="0" indent="0" algn="l" rtl="0">
              <a:lnSpc>
                <a:spcPct val="115000"/>
              </a:lnSpc>
              <a:spcBef>
                <a:spcPts val="0"/>
              </a:spcBef>
              <a:spcAft>
                <a:spcPts val="0"/>
              </a:spcAft>
              <a:buNone/>
            </a:pPr>
            <a:endParaRPr>
              <a:solidFill>
                <a:srgbClr val="222222"/>
              </a:solidFill>
            </a:endParaRPr>
          </a:p>
          <a:p>
            <a:pPr marL="0" lvl="0" indent="0" algn="l" rtl="0">
              <a:lnSpc>
                <a:spcPct val="115000"/>
              </a:lnSpc>
              <a:spcBef>
                <a:spcPts val="0"/>
              </a:spcBef>
              <a:spcAft>
                <a:spcPts val="0"/>
              </a:spcAft>
              <a:buNone/>
            </a:pPr>
            <a:endParaRPr>
              <a:solidFill>
                <a:srgbClr val="222222"/>
              </a:solidFill>
            </a:endParaRPr>
          </a:p>
          <a:p>
            <a:pPr marL="0" lvl="0" indent="0" algn="l" rtl="0">
              <a:lnSpc>
                <a:spcPct val="115000"/>
              </a:lnSpc>
              <a:spcBef>
                <a:spcPts val="0"/>
              </a:spcBef>
              <a:spcAft>
                <a:spcPts val="0"/>
              </a:spcAft>
              <a:buNone/>
            </a:pPr>
            <a:r>
              <a:rPr lang="en" b="1">
                <a:solidFill>
                  <a:srgbClr val="222222"/>
                </a:solidFill>
              </a:rPr>
              <a:t>Outcome</a:t>
            </a:r>
            <a:r>
              <a:rPr lang="en">
                <a:solidFill>
                  <a:srgbClr val="222222"/>
                </a:solidFill>
              </a:rPr>
              <a:t>: Potential issues are identified early and on a regular basis so that concerns do not continue unaddressed or become systemic.</a:t>
            </a:r>
            <a:endParaRPr>
              <a:solidFill>
                <a:srgbClr val="222222"/>
              </a:solidFill>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endParaRPr>
              <a:solidFill>
                <a:srgbClr val="222222"/>
              </a:solidFill>
            </a:endParaRPr>
          </a:p>
          <a:p>
            <a:pPr marL="0" lvl="0" indent="0" algn="l" rtl="0">
              <a:spcBef>
                <a:spcPts val="600"/>
              </a:spcBef>
              <a:spcAft>
                <a:spcPts val="0"/>
              </a:spcAft>
              <a:buNone/>
            </a:pPr>
            <a:endParaRPr/>
          </a:p>
        </p:txBody>
      </p:sp>
      <p:pic>
        <p:nvPicPr>
          <p:cNvPr id="168" name="Google Shape;168;p33" descr="This is an image of an infinity loop with the  text of the five duties of general supervision embedded into the image.  There is a star next to the word detect."/>
          <p:cNvPicPr preferRelativeResize="0"/>
          <p:nvPr/>
        </p:nvPicPr>
        <p:blipFill>
          <a:blip r:embed="rId3">
            <a:alphaModFix/>
          </a:blip>
          <a:stretch>
            <a:fillRect/>
          </a:stretch>
        </p:blipFill>
        <p:spPr>
          <a:xfrm>
            <a:off x="6129049" y="3258300"/>
            <a:ext cx="2859000" cy="1672250"/>
          </a:xfrm>
          <a:prstGeom prst="rect">
            <a:avLst/>
          </a:prstGeom>
          <a:noFill/>
          <a:ln>
            <a:noFill/>
          </a:ln>
        </p:spPr>
      </p:pic>
      <p:sp>
        <p:nvSpPr>
          <p:cNvPr id="169" name="Google Shape;169;p33"/>
          <p:cNvSpPr/>
          <p:nvPr/>
        </p:nvSpPr>
        <p:spPr>
          <a:xfrm>
            <a:off x="8575475" y="4488350"/>
            <a:ext cx="501000" cy="442200"/>
          </a:xfrm>
          <a:prstGeom prst="star5">
            <a:avLst>
              <a:gd name="adj" fmla="val 19098"/>
              <a:gd name="hf" fmla="val 105146"/>
              <a:gd name="vf" fmla="val 110557"/>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4"/>
          <p:cNvSpPr txBox="1">
            <a:spLocks noGrp="1"/>
          </p:cNvSpPr>
          <p:nvPr>
            <p:ph type="title"/>
          </p:nvPr>
        </p:nvSpPr>
        <p:spPr>
          <a:xfrm>
            <a:off x="669598" y="1"/>
            <a:ext cx="7886700" cy="8946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Examples of </a:t>
            </a:r>
            <a:r>
              <a:rPr lang="en" u="sng"/>
              <a:t>Detect</a:t>
            </a:r>
            <a:r>
              <a:rPr lang="en"/>
              <a:t> at the State Level</a:t>
            </a:r>
            <a:endParaRPr/>
          </a:p>
        </p:txBody>
      </p:sp>
      <p:sp>
        <p:nvSpPr>
          <p:cNvPr id="175" name="Google Shape;175;p34"/>
          <p:cNvSpPr txBox="1">
            <a:spLocks noGrp="1"/>
          </p:cNvSpPr>
          <p:nvPr>
            <p:ph type="body" idx="2"/>
          </p:nvPr>
        </p:nvSpPr>
        <p:spPr>
          <a:xfrm>
            <a:off x="669600" y="1304950"/>
            <a:ext cx="7779000" cy="3238200"/>
          </a:xfrm>
          <a:prstGeom prst="rect">
            <a:avLst/>
          </a:prstGeom>
        </p:spPr>
        <p:txBody>
          <a:bodyPr spcFirstLastPara="1" wrap="square" lIns="68575" tIns="34275" rIns="68575" bIns="34275" anchor="t" anchorCtr="0">
            <a:noAutofit/>
          </a:bodyPr>
          <a:lstStyle/>
          <a:p>
            <a:pPr marL="457200" lvl="0" indent="-330200" algn="l" rtl="0">
              <a:lnSpc>
                <a:spcPct val="115000"/>
              </a:lnSpc>
              <a:spcBef>
                <a:spcPts val="0"/>
              </a:spcBef>
              <a:spcAft>
                <a:spcPts val="0"/>
              </a:spcAft>
              <a:buSzPts val="1600"/>
              <a:buChar char="•"/>
            </a:pPr>
            <a:r>
              <a:rPr lang="en"/>
              <a:t>Regular analysis of dispute resolution data (ex. state complaints, due process, call cadre)</a:t>
            </a:r>
            <a:endParaRPr/>
          </a:p>
          <a:p>
            <a:pPr marL="1371600" lvl="1" indent="-330200" algn="l" rtl="0">
              <a:lnSpc>
                <a:spcPct val="115000"/>
              </a:lnSpc>
              <a:spcBef>
                <a:spcPts val="0"/>
              </a:spcBef>
              <a:spcAft>
                <a:spcPts val="0"/>
              </a:spcAft>
              <a:buSzPts val="1600"/>
              <a:buChar char="•"/>
            </a:pPr>
            <a:r>
              <a:rPr lang="en" sz="1600"/>
              <a:t>Does the data indicate a pattern of issues? Is it unique to an area of the state or is it statewide?</a:t>
            </a:r>
            <a:endParaRPr sz="1600"/>
          </a:p>
          <a:p>
            <a:pPr marL="457200" lvl="0" indent="-330200" algn="l" rtl="0">
              <a:lnSpc>
                <a:spcPct val="115000"/>
              </a:lnSpc>
              <a:spcBef>
                <a:spcPts val="0"/>
              </a:spcBef>
              <a:spcAft>
                <a:spcPts val="0"/>
              </a:spcAft>
              <a:buSzPts val="1600"/>
              <a:buChar char="•"/>
            </a:pPr>
            <a:r>
              <a:rPr lang="en"/>
              <a:t>IDEA Differentiated Accountability (IDEA-DA)</a:t>
            </a:r>
            <a:endParaRPr/>
          </a:p>
          <a:p>
            <a:pPr marL="1371600" lvl="1" indent="-330200" algn="l" rtl="0">
              <a:lnSpc>
                <a:spcPct val="115000"/>
              </a:lnSpc>
              <a:spcBef>
                <a:spcPts val="0"/>
              </a:spcBef>
              <a:spcAft>
                <a:spcPts val="0"/>
              </a:spcAft>
              <a:buSzPts val="1600"/>
              <a:buChar char="•"/>
            </a:pPr>
            <a:r>
              <a:rPr lang="en" sz="1600"/>
              <a:t>Annual data analysis of learner outcomes in the Implementation Support Rubric (ISR)</a:t>
            </a:r>
            <a:endParaRPr sz="1600"/>
          </a:p>
          <a:p>
            <a:pPr marL="457200" lvl="0" indent="-330200" algn="l" rtl="0">
              <a:lnSpc>
                <a:spcPct val="115000"/>
              </a:lnSpc>
              <a:spcBef>
                <a:spcPts val="0"/>
              </a:spcBef>
              <a:spcAft>
                <a:spcPts val="0"/>
              </a:spcAft>
              <a:buSzPts val="1600"/>
              <a:buChar char="•"/>
            </a:pPr>
            <a:r>
              <a:rPr lang="en"/>
              <a:t>Regional Special Education Directors (RSED) becomes aware of concerns at the LEA level</a:t>
            </a:r>
            <a:endParaRPr/>
          </a:p>
          <a:p>
            <a:pPr marL="457200" lvl="0" indent="-330200" algn="l" rtl="0">
              <a:lnSpc>
                <a:spcPct val="115000"/>
              </a:lnSpc>
              <a:spcBef>
                <a:spcPts val="0"/>
              </a:spcBef>
              <a:spcAft>
                <a:spcPts val="0"/>
              </a:spcAft>
              <a:buSzPts val="1600"/>
              <a:buChar char="•"/>
            </a:pPr>
            <a:r>
              <a:rPr lang="en" sz="1600"/>
              <a:t>Analysis of data and/or pattern of complaints from an LEA that might signal systemic concerns (IDEA</a:t>
            </a:r>
            <a:r>
              <a:rPr lang="en"/>
              <a:t>-</a:t>
            </a:r>
            <a:r>
              <a:rPr lang="en" sz="1600"/>
              <a:t>DA data, SPP/APR data, desk audits, etc.)</a:t>
            </a:r>
            <a:endParaRPr sz="16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5"/>
          <p:cNvSpPr txBox="1">
            <a:spLocks noGrp="1"/>
          </p:cNvSpPr>
          <p:nvPr>
            <p:ph type="title"/>
          </p:nvPr>
        </p:nvSpPr>
        <p:spPr>
          <a:xfrm>
            <a:off x="669598" y="1"/>
            <a:ext cx="7886700" cy="8946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Examples of </a:t>
            </a:r>
            <a:r>
              <a:rPr lang="en" u="sng"/>
              <a:t>Detect</a:t>
            </a:r>
            <a:r>
              <a:rPr lang="en"/>
              <a:t> at the AEA or LEA Level</a:t>
            </a:r>
            <a:endParaRPr/>
          </a:p>
        </p:txBody>
      </p:sp>
      <p:sp>
        <p:nvSpPr>
          <p:cNvPr id="181" name="Google Shape;181;p35"/>
          <p:cNvSpPr txBox="1">
            <a:spLocks noGrp="1"/>
          </p:cNvSpPr>
          <p:nvPr>
            <p:ph type="body" idx="4"/>
          </p:nvPr>
        </p:nvSpPr>
        <p:spPr>
          <a:xfrm>
            <a:off x="669600" y="1285175"/>
            <a:ext cx="7886700" cy="3105600"/>
          </a:xfrm>
          <a:prstGeom prst="rect">
            <a:avLst/>
          </a:prstGeom>
        </p:spPr>
        <p:txBody>
          <a:bodyPr spcFirstLastPara="1" wrap="square" lIns="68575" tIns="34275" rIns="68575" bIns="34275" anchor="t" anchorCtr="0">
            <a:noAutofit/>
          </a:bodyPr>
          <a:lstStyle/>
          <a:p>
            <a:pPr marL="457200" lvl="0" indent="-330200" algn="l" rtl="0">
              <a:lnSpc>
                <a:spcPct val="115000"/>
              </a:lnSpc>
              <a:spcBef>
                <a:spcPts val="0"/>
              </a:spcBef>
              <a:spcAft>
                <a:spcPts val="0"/>
              </a:spcAft>
              <a:buClr>
                <a:srgbClr val="222222"/>
              </a:buClr>
              <a:buSzPts val="1600"/>
              <a:buChar char="•"/>
            </a:pPr>
            <a:r>
              <a:rPr lang="en">
                <a:solidFill>
                  <a:srgbClr val="222222"/>
                </a:solidFill>
              </a:rPr>
              <a:t>Pulling data related to special education to determine if there are concerns</a:t>
            </a:r>
            <a:endParaRPr>
              <a:solidFill>
                <a:srgbClr val="222222"/>
              </a:solidFill>
            </a:endParaRPr>
          </a:p>
          <a:p>
            <a:pPr marL="457200" lvl="0" indent="-317500" algn="l" rtl="0">
              <a:lnSpc>
                <a:spcPct val="115000"/>
              </a:lnSpc>
              <a:spcBef>
                <a:spcPts val="0"/>
              </a:spcBef>
              <a:spcAft>
                <a:spcPts val="0"/>
              </a:spcAft>
              <a:buClr>
                <a:srgbClr val="222222"/>
              </a:buClr>
              <a:buSzPts val="1400"/>
              <a:buChar char="•"/>
            </a:pPr>
            <a:r>
              <a:rPr lang="en">
                <a:solidFill>
                  <a:srgbClr val="222222"/>
                </a:solidFill>
              </a:rPr>
              <a:t>Using ACHIEVE reports on a regular basis to look at areas that might be a focus area of continuous improvement</a:t>
            </a:r>
            <a:endParaRPr>
              <a:solidFill>
                <a:srgbClr val="222222"/>
              </a:solidFill>
            </a:endParaRPr>
          </a:p>
          <a:p>
            <a:pPr marL="457200" lvl="0" indent="-317500" algn="l" rtl="0">
              <a:lnSpc>
                <a:spcPct val="115000"/>
              </a:lnSpc>
              <a:spcBef>
                <a:spcPts val="0"/>
              </a:spcBef>
              <a:spcAft>
                <a:spcPts val="0"/>
              </a:spcAft>
              <a:buClr>
                <a:srgbClr val="222222"/>
              </a:buClr>
              <a:buSzPts val="1400"/>
              <a:buChar char="•"/>
            </a:pPr>
            <a:r>
              <a:rPr lang="en">
                <a:solidFill>
                  <a:srgbClr val="222222"/>
                </a:solidFill>
              </a:rPr>
              <a:t>Regular observations</a:t>
            </a:r>
            <a:endParaRPr>
              <a:solidFill>
                <a:srgbClr val="222222"/>
              </a:solidFill>
            </a:endParaRPr>
          </a:p>
          <a:p>
            <a:pPr marL="457200" lvl="0" indent="-317500" algn="l" rtl="0">
              <a:lnSpc>
                <a:spcPct val="115000"/>
              </a:lnSpc>
              <a:spcBef>
                <a:spcPts val="0"/>
              </a:spcBef>
              <a:spcAft>
                <a:spcPts val="0"/>
              </a:spcAft>
              <a:buClr>
                <a:srgbClr val="222222"/>
              </a:buClr>
              <a:buSzPts val="1400"/>
              <a:buChar char="•"/>
            </a:pPr>
            <a:r>
              <a:rPr lang="en">
                <a:solidFill>
                  <a:srgbClr val="222222"/>
                </a:solidFill>
              </a:rPr>
              <a:t>Surveys of families after IEP meetings</a:t>
            </a:r>
            <a:endParaRPr>
              <a:solidFill>
                <a:srgbClr val="222222"/>
              </a:solidFill>
            </a:endParaRPr>
          </a:p>
          <a:p>
            <a:pPr marL="457200" lvl="0" indent="-317500" algn="l" rtl="0">
              <a:lnSpc>
                <a:spcPct val="115000"/>
              </a:lnSpc>
              <a:spcBef>
                <a:spcPts val="0"/>
              </a:spcBef>
              <a:spcAft>
                <a:spcPts val="0"/>
              </a:spcAft>
              <a:buClr>
                <a:srgbClr val="222222"/>
              </a:buClr>
              <a:buSzPts val="1400"/>
              <a:buChar char="•"/>
            </a:pPr>
            <a:r>
              <a:rPr lang="en">
                <a:solidFill>
                  <a:srgbClr val="222222"/>
                </a:solidFill>
              </a:rPr>
              <a:t>Tracking the number of complaints in a certain building or certain area of focus </a:t>
            </a:r>
            <a:endParaRPr>
              <a:solidFill>
                <a:srgbClr val="222222"/>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6"/>
          <p:cNvSpPr txBox="1">
            <a:spLocks noGrp="1"/>
          </p:cNvSpPr>
          <p:nvPr>
            <p:ph type="title"/>
          </p:nvPr>
        </p:nvSpPr>
        <p:spPr>
          <a:xfrm>
            <a:off x="254410" y="1"/>
            <a:ext cx="8452500" cy="5529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The Duty to Inspect</a:t>
            </a:r>
            <a:endParaRPr/>
          </a:p>
        </p:txBody>
      </p:sp>
      <p:sp>
        <p:nvSpPr>
          <p:cNvPr id="187" name="Google Shape;187;p36"/>
          <p:cNvSpPr txBox="1">
            <a:spLocks noGrp="1"/>
          </p:cNvSpPr>
          <p:nvPr>
            <p:ph type="body" idx="1"/>
          </p:nvPr>
        </p:nvSpPr>
        <p:spPr>
          <a:xfrm>
            <a:off x="254400" y="848075"/>
            <a:ext cx="8110500" cy="4212600"/>
          </a:xfrm>
          <a:prstGeom prst="rect">
            <a:avLst/>
          </a:prstGeom>
        </p:spPr>
        <p:txBody>
          <a:bodyPr spcFirstLastPara="1" wrap="square" lIns="68575" tIns="34275" rIns="68575" bIns="34275" anchor="t" anchorCtr="0">
            <a:normAutofit/>
          </a:bodyPr>
          <a:lstStyle/>
          <a:p>
            <a:pPr marL="0" lvl="0" indent="0" algn="l" rtl="0">
              <a:lnSpc>
                <a:spcPct val="115000"/>
              </a:lnSpc>
              <a:spcBef>
                <a:spcPts val="0"/>
              </a:spcBef>
              <a:spcAft>
                <a:spcPts val="0"/>
              </a:spcAft>
              <a:buNone/>
            </a:pPr>
            <a:r>
              <a:rPr lang="en" sz="1700">
                <a:solidFill>
                  <a:srgbClr val="222222"/>
                </a:solidFill>
              </a:rPr>
              <a:t>The </a:t>
            </a:r>
            <a:r>
              <a:rPr lang="en" sz="1700" b="1">
                <a:solidFill>
                  <a:srgbClr val="222222"/>
                </a:solidFill>
              </a:rPr>
              <a:t>duty to inspect </a:t>
            </a:r>
            <a:r>
              <a:rPr lang="en" sz="1700">
                <a:solidFill>
                  <a:srgbClr val="222222"/>
                </a:solidFill>
              </a:rPr>
              <a:t>includes problem analysis and in-depth investigations to verify the existence of an issue or issues, determine their underlying causes, and assess the extent of the problem (e.g., whether it is specific to a student, classroom, building, etc.)  </a:t>
            </a:r>
            <a:endParaRPr sz="1700">
              <a:solidFill>
                <a:srgbClr val="222222"/>
              </a:solidFill>
            </a:endParaRPr>
          </a:p>
          <a:p>
            <a:pPr marL="0" lvl="0" indent="0" algn="l" rtl="0">
              <a:lnSpc>
                <a:spcPct val="115000"/>
              </a:lnSpc>
              <a:spcBef>
                <a:spcPts val="0"/>
              </a:spcBef>
              <a:spcAft>
                <a:spcPts val="0"/>
              </a:spcAft>
              <a:buNone/>
            </a:pPr>
            <a:endParaRPr sz="1700">
              <a:solidFill>
                <a:srgbClr val="222222"/>
              </a:solidFill>
            </a:endParaRPr>
          </a:p>
          <a:p>
            <a:pPr marL="0" lvl="0" indent="0" algn="l" rtl="0">
              <a:lnSpc>
                <a:spcPct val="115000"/>
              </a:lnSpc>
              <a:spcBef>
                <a:spcPts val="0"/>
              </a:spcBef>
              <a:spcAft>
                <a:spcPts val="0"/>
              </a:spcAft>
              <a:buNone/>
            </a:pPr>
            <a:r>
              <a:rPr lang="en" sz="1700" b="1">
                <a:solidFill>
                  <a:srgbClr val="222222"/>
                </a:solidFill>
              </a:rPr>
              <a:t>Outcome</a:t>
            </a:r>
            <a:r>
              <a:rPr lang="en" sz="1700">
                <a:solidFill>
                  <a:srgbClr val="222222"/>
                </a:solidFill>
              </a:rPr>
              <a:t>:  Analysis results may establish confirmation of issues arising from </a:t>
            </a:r>
            <a:r>
              <a:rPr lang="en" sz="1700" i="1">
                <a:solidFill>
                  <a:srgbClr val="222222"/>
                </a:solidFill>
              </a:rPr>
              <a:t>detect, </a:t>
            </a:r>
            <a:r>
              <a:rPr lang="en" sz="1700">
                <a:solidFill>
                  <a:srgbClr val="222222"/>
                </a:solidFill>
              </a:rPr>
              <a:t>including the likely causes and identification of next steps.</a:t>
            </a:r>
            <a:endParaRPr sz="1700">
              <a:solidFill>
                <a:srgbClr val="222222"/>
              </a:solidFill>
            </a:endParaRPr>
          </a:p>
          <a:p>
            <a:pPr marL="0" lvl="0" indent="0" algn="l" rtl="0">
              <a:spcBef>
                <a:spcPts val="600"/>
              </a:spcBef>
              <a:spcAft>
                <a:spcPts val="0"/>
              </a:spcAft>
              <a:buNone/>
            </a:pPr>
            <a:endParaRPr sz="1700"/>
          </a:p>
        </p:txBody>
      </p:sp>
      <p:pic>
        <p:nvPicPr>
          <p:cNvPr id="188" name="Google Shape;188;p36" descr="This is an image of an infinity loop with the  text of the five duties of general supervision embedded into the image.  There is a star next to the word inspect."/>
          <p:cNvPicPr preferRelativeResize="0"/>
          <p:nvPr/>
        </p:nvPicPr>
        <p:blipFill>
          <a:blip r:embed="rId3">
            <a:alphaModFix/>
          </a:blip>
          <a:stretch>
            <a:fillRect/>
          </a:stretch>
        </p:blipFill>
        <p:spPr>
          <a:xfrm>
            <a:off x="6129049" y="3324075"/>
            <a:ext cx="2859000" cy="1672250"/>
          </a:xfrm>
          <a:prstGeom prst="rect">
            <a:avLst/>
          </a:prstGeom>
          <a:noFill/>
          <a:ln>
            <a:noFill/>
          </a:ln>
        </p:spPr>
      </p:pic>
      <p:sp>
        <p:nvSpPr>
          <p:cNvPr id="189" name="Google Shape;189;p36"/>
          <p:cNvSpPr/>
          <p:nvPr/>
        </p:nvSpPr>
        <p:spPr>
          <a:xfrm>
            <a:off x="8487050" y="3176700"/>
            <a:ext cx="501000" cy="442200"/>
          </a:xfrm>
          <a:prstGeom prst="star5">
            <a:avLst>
              <a:gd name="adj" fmla="val 19098"/>
              <a:gd name="hf" fmla="val 105146"/>
              <a:gd name="vf" fmla="val 110557"/>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7"/>
          <p:cNvSpPr txBox="1">
            <a:spLocks noGrp="1"/>
          </p:cNvSpPr>
          <p:nvPr>
            <p:ph type="title"/>
          </p:nvPr>
        </p:nvSpPr>
        <p:spPr>
          <a:xfrm>
            <a:off x="669598" y="1"/>
            <a:ext cx="7886700" cy="8946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Examples of </a:t>
            </a:r>
            <a:r>
              <a:rPr lang="en" u="sng"/>
              <a:t>Inspect</a:t>
            </a:r>
            <a:r>
              <a:rPr lang="en"/>
              <a:t> at the State Level</a:t>
            </a:r>
            <a:endParaRPr/>
          </a:p>
        </p:txBody>
      </p:sp>
      <p:sp>
        <p:nvSpPr>
          <p:cNvPr id="195" name="Google Shape;195;p37"/>
          <p:cNvSpPr txBox="1">
            <a:spLocks noGrp="1"/>
          </p:cNvSpPr>
          <p:nvPr>
            <p:ph type="body" idx="2"/>
          </p:nvPr>
        </p:nvSpPr>
        <p:spPr>
          <a:xfrm>
            <a:off x="669600" y="1304950"/>
            <a:ext cx="7779000" cy="3238200"/>
          </a:xfrm>
          <a:prstGeom prst="rect">
            <a:avLst/>
          </a:prstGeom>
        </p:spPr>
        <p:txBody>
          <a:bodyPr spcFirstLastPara="1" wrap="square" lIns="68575" tIns="34275" rIns="68575" bIns="34275" anchor="t" anchorCtr="0">
            <a:noAutofit/>
          </a:bodyPr>
          <a:lstStyle/>
          <a:p>
            <a:pPr marL="457200" lvl="0" indent="-330200" algn="l" rtl="0">
              <a:lnSpc>
                <a:spcPct val="115000"/>
              </a:lnSpc>
              <a:spcBef>
                <a:spcPts val="0"/>
              </a:spcBef>
              <a:spcAft>
                <a:spcPts val="0"/>
              </a:spcAft>
              <a:buClr>
                <a:srgbClr val="222222"/>
              </a:buClr>
              <a:buSzPts val="1600"/>
              <a:buChar char="•"/>
            </a:pPr>
            <a:r>
              <a:rPr lang="en"/>
              <a:t>State complaint investigations and due process hearings</a:t>
            </a:r>
            <a:endParaRPr/>
          </a:p>
          <a:p>
            <a:pPr marL="457200" lvl="0" indent="-330200" algn="l" rtl="0">
              <a:lnSpc>
                <a:spcPct val="115000"/>
              </a:lnSpc>
              <a:spcBef>
                <a:spcPts val="0"/>
              </a:spcBef>
              <a:spcAft>
                <a:spcPts val="0"/>
              </a:spcAft>
              <a:buClr>
                <a:srgbClr val="222222"/>
              </a:buClr>
              <a:buSzPts val="1600"/>
              <a:buChar char="•"/>
            </a:pPr>
            <a:r>
              <a:rPr lang="en"/>
              <a:t>Due diligence: initial activities to investigate concerns that come to the State from a variety of sources (constituent concerns, patterns of noncompliance, media reports, etc.)</a:t>
            </a:r>
            <a:endParaRPr/>
          </a:p>
          <a:p>
            <a:pPr marL="457200" lvl="0" indent="-317500" algn="l" rtl="0">
              <a:lnSpc>
                <a:spcPct val="115000"/>
              </a:lnSpc>
              <a:spcBef>
                <a:spcPts val="0"/>
              </a:spcBef>
              <a:spcAft>
                <a:spcPts val="0"/>
              </a:spcAft>
              <a:buSzPts val="1400"/>
              <a:buChar char="•"/>
            </a:pPr>
            <a:r>
              <a:rPr lang="en"/>
              <a:t>Focused monitoring: in-depth onsite investigation that may include document reviews, interviews, and observations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8"/>
          <p:cNvSpPr txBox="1">
            <a:spLocks noGrp="1"/>
          </p:cNvSpPr>
          <p:nvPr>
            <p:ph type="title"/>
          </p:nvPr>
        </p:nvSpPr>
        <p:spPr>
          <a:xfrm>
            <a:off x="669598" y="1"/>
            <a:ext cx="7886700" cy="8946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Examples of </a:t>
            </a:r>
            <a:r>
              <a:rPr lang="en" u="sng"/>
              <a:t>Inspect</a:t>
            </a:r>
            <a:r>
              <a:rPr lang="en"/>
              <a:t> at the AEA and LEA Level</a:t>
            </a:r>
            <a:endParaRPr/>
          </a:p>
        </p:txBody>
      </p:sp>
      <p:sp>
        <p:nvSpPr>
          <p:cNvPr id="201" name="Google Shape;201;p38"/>
          <p:cNvSpPr txBox="1">
            <a:spLocks noGrp="1"/>
          </p:cNvSpPr>
          <p:nvPr>
            <p:ph type="body" idx="4"/>
          </p:nvPr>
        </p:nvSpPr>
        <p:spPr>
          <a:xfrm>
            <a:off x="669600" y="1285175"/>
            <a:ext cx="7886700" cy="3105600"/>
          </a:xfrm>
          <a:prstGeom prst="rect">
            <a:avLst/>
          </a:prstGeom>
        </p:spPr>
        <p:txBody>
          <a:bodyPr spcFirstLastPara="1" wrap="square" lIns="68575" tIns="34275" rIns="68575" bIns="34275" anchor="t" anchorCtr="0">
            <a:noAutofit/>
          </a:bodyPr>
          <a:lstStyle/>
          <a:p>
            <a:pPr marL="457200" lvl="0" indent="-330200" algn="l" rtl="0">
              <a:lnSpc>
                <a:spcPct val="115000"/>
              </a:lnSpc>
              <a:spcBef>
                <a:spcPts val="0"/>
              </a:spcBef>
              <a:spcAft>
                <a:spcPts val="0"/>
              </a:spcAft>
              <a:buClr>
                <a:srgbClr val="222222"/>
              </a:buClr>
              <a:buSzPts val="1600"/>
              <a:buChar char="•"/>
            </a:pPr>
            <a:r>
              <a:rPr lang="en">
                <a:solidFill>
                  <a:srgbClr val="222222"/>
                </a:solidFill>
              </a:rPr>
              <a:t>After a concern has been identified initially, reviewing IEPs for a staff member(s) to verify that there is a concern and determine why this is happening by talking to the staff member about learning needs. </a:t>
            </a:r>
            <a:endParaRPr sz="1600">
              <a:solidFill>
                <a:srgbClr val="222222"/>
              </a:solidFill>
            </a:endParaRPr>
          </a:p>
          <a:p>
            <a:pPr marL="457200" lvl="0" indent="-330200" algn="l" rtl="0">
              <a:lnSpc>
                <a:spcPct val="115000"/>
              </a:lnSpc>
              <a:spcBef>
                <a:spcPts val="0"/>
              </a:spcBef>
              <a:spcAft>
                <a:spcPts val="0"/>
              </a:spcAft>
              <a:buClr>
                <a:srgbClr val="222222"/>
              </a:buClr>
              <a:buSzPts val="1600"/>
              <a:buChar char="•"/>
            </a:pPr>
            <a:r>
              <a:rPr lang="en">
                <a:solidFill>
                  <a:srgbClr val="222222"/>
                </a:solidFill>
              </a:rPr>
              <a:t>Requesting documentation, schedules, lesson plans, or other information once a concern has been shared by a family member.</a:t>
            </a:r>
            <a:endParaRPr>
              <a:solidFill>
                <a:srgbClr val="222222"/>
              </a:solidFill>
            </a:endParaRPr>
          </a:p>
          <a:p>
            <a:pPr marL="457200" lvl="0" indent="-330200" algn="l" rtl="0">
              <a:lnSpc>
                <a:spcPct val="115000"/>
              </a:lnSpc>
              <a:spcBef>
                <a:spcPts val="0"/>
              </a:spcBef>
              <a:spcAft>
                <a:spcPts val="0"/>
              </a:spcAft>
              <a:buClr>
                <a:srgbClr val="222222"/>
              </a:buClr>
              <a:buSzPts val="1600"/>
              <a:buChar char="•"/>
            </a:pPr>
            <a:r>
              <a:rPr lang="en">
                <a:solidFill>
                  <a:srgbClr val="222222"/>
                </a:solidFill>
              </a:rPr>
              <a:t>Conducting targeted observations or attending IEP meetings to verify issues.</a:t>
            </a:r>
            <a:endParaRPr>
              <a:solidFill>
                <a:srgbClr val="22222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21"/>
          <p:cNvSpPr txBox="1">
            <a:spLocks noGrp="1"/>
          </p:cNvSpPr>
          <p:nvPr>
            <p:ph type="title"/>
          </p:nvPr>
        </p:nvSpPr>
        <p:spPr>
          <a:xfrm>
            <a:off x="254410" y="1"/>
            <a:ext cx="8452500" cy="5529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Welcome</a:t>
            </a:r>
            <a:endParaRPr/>
          </a:p>
        </p:txBody>
      </p:sp>
      <p:sp>
        <p:nvSpPr>
          <p:cNvPr id="91" name="Google Shape;91;p21"/>
          <p:cNvSpPr txBox="1">
            <a:spLocks noGrp="1"/>
          </p:cNvSpPr>
          <p:nvPr>
            <p:ph type="body" idx="1"/>
          </p:nvPr>
        </p:nvSpPr>
        <p:spPr>
          <a:xfrm>
            <a:off x="516834" y="1095374"/>
            <a:ext cx="8110500" cy="3263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68575" tIns="34275" rIns="68575" bIns="34275" anchor="t" anchorCtr="0">
            <a:normAutofit/>
          </a:bodyPr>
          <a:lstStyle/>
          <a:p>
            <a:pPr marL="457200" lvl="0" indent="-355600" algn="l" rtl="0">
              <a:spcBef>
                <a:spcPts val="600"/>
              </a:spcBef>
              <a:spcAft>
                <a:spcPts val="0"/>
              </a:spcAft>
              <a:buSzPts val="2000"/>
              <a:buChar char="•"/>
            </a:pPr>
            <a:r>
              <a:rPr lang="en" sz="2000"/>
              <a:t>Please post your questions in the Q&amp;A</a:t>
            </a:r>
            <a:endParaRPr sz="2000"/>
          </a:p>
          <a:p>
            <a:pPr marL="457200" lvl="0" indent="-355600" algn="l" rtl="0">
              <a:spcBef>
                <a:spcPts val="1000"/>
              </a:spcBef>
              <a:spcAft>
                <a:spcPts val="0"/>
              </a:spcAft>
              <a:buSzPts val="2000"/>
              <a:buChar char="•"/>
            </a:pPr>
            <a:r>
              <a:rPr lang="en" sz="2000"/>
              <a:t>Slides will be posted on the DE website after the webinar</a:t>
            </a:r>
            <a:endParaRPr sz="2000"/>
          </a:p>
          <a:p>
            <a:pPr marL="914400" lvl="1" indent="-355600" algn="l" rtl="0">
              <a:lnSpc>
                <a:spcPct val="115000"/>
              </a:lnSpc>
              <a:spcBef>
                <a:spcPts val="1000"/>
              </a:spcBef>
              <a:spcAft>
                <a:spcPts val="0"/>
              </a:spcAft>
              <a:buClr>
                <a:srgbClr val="262828"/>
              </a:buClr>
              <a:buSzPts val="2000"/>
              <a:buChar char="•"/>
            </a:pPr>
            <a:r>
              <a:rPr lang="en" sz="2000" u="sng">
                <a:solidFill>
                  <a:schemeClr val="hlink"/>
                </a:solidFill>
                <a:highlight>
                  <a:schemeClr val="lt1"/>
                </a:highlight>
                <a:hlinkClick r:id="rId3"/>
              </a:rPr>
              <a:t>Policy &amp; Practice Webinar Series &amp; Recordings</a:t>
            </a:r>
            <a:endParaRPr sz="2000" u="sng">
              <a:solidFill>
                <a:schemeClr val="hlink"/>
              </a:solidFill>
              <a:highlight>
                <a:schemeClr val="lt1"/>
              </a:highlight>
            </a:endParaRPr>
          </a:p>
          <a:p>
            <a:pPr marL="0" lvl="0" indent="0" algn="l" rtl="0">
              <a:spcBef>
                <a:spcPts val="600"/>
              </a:spcBef>
              <a:spcAft>
                <a:spcPts val="0"/>
              </a:spcAft>
              <a:buNone/>
            </a:pPr>
            <a:r>
              <a:rPr lang="en" sz="2000"/>
              <a:t> </a:t>
            </a:r>
            <a:endParaRPr sz="20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9"/>
          <p:cNvSpPr txBox="1">
            <a:spLocks noGrp="1"/>
          </p:cNvSpPr>
          <p:nvPr>
            <p:ph type="title"/>
          </p:nvPr>
        </p:nvSpPr>
        <p:spPr>
          <a:xfrm>
            <a:off x="254410" y="1"/>
            <a:ext cx="8452500" cy="5529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The Duty to Correct</a:t>
            </a:r>
            <a:endParaRPr/>
          </a:p>
        </p:txBody>
      </p:sp>
      <p:sp>
        <p:nvSpPr>
          <p:cNvPr id="207" name="Google Shape;207;p39"/>
          <p:cNvSpPr txBox="1">
            <a:spLocks noGrp="1"/>
          </p:cNvSpPr>
          <p:nvPr>
            <p:ph type="body" idx="1"/>
          </p:nvPr>
        </p:nvSpPr>
        <p:spPr>
          <a:xfrm>
            <a:off x="254400" y="789125"/>
            <a:ext cx="8110500" cy="4271700"/>
          </a:xfrm>
          <a:prstGeom prst="rect">
            <a:avLst/>
          </a:prstGeom>
        </p:spPr>
        <p:txBody>
          <a:bodyPr spcFirstLastPara="1" wrap="square" lIns="68575" tIns="34275" rIns="68575" bIns="34275" anchor="t" anchorCtr="0">
            <a:normAutofit/>
          </a:bodyPr>
          <a:lstStyle/>
          <a:p>
            <a:pPr marL="0" lvl="0" indent="0" algn="l" rtl="0">
              <a:lnSpc>
                <a:spcPct val="115000"/>
              </a:lnSpc>
              <a:spcBef>
                <a:spcPts val="0"/>
              </a:spcBef>
              <a:spcAft>
                <a:spcPts val="0"/>
              </a:spcAft>
              <a:buNone/>
            </a:pPr>
            <a:r>
              <a:rPr lang="en">
                <a:solidFill>
                  <a:srgbClr val="222222"/>
                </a:solidFill>
              </a:rPr>
              <a:t>The </a:t>
            </a:r>
            <a:r>
              <a:rPr lang="en" b="1">
                <a:solidFill>
                  <a:srgbClr val="222222"/>
                </a:solidFill>
              </a:rPr>
              <a:t>duty to correct</a:t>
            </a:r>
            <a:r>
              <a:rPr lang="en">
                <a:solidFill>
                  <a:srgbClr val="222222"/>
                </a:solidFill>
              </a:rPr>
              <a:t> includes actions taken to address issues that are verified through </a:t>
            </a:r>
            <a:r>
              <a:rPr lang="en" i="1">
                <a:solidFill>
                  <a:srgbClr val="222222"/>
                </a:solidFill>
              </a:rPr>
              <a:t>inspect</a:t>
            </a:r>
            <a:r>
              <a:rPr lang="en">
                <a:solidFill>
                  <a:srgbClr val="222222"/>
                </a:solidFill>
              </a:rPr>
              <a:t>. The actions may be documented in a formal Corrective Action Plan (CAP) or monitored in other ways.</a:t>
            </a:r>
            <a:endParaRPr>
              <a:solidFill>
                <a:srgbClr val="222222"/>
              </a:solidFill>
            </a:endParaRPr>
          </a:p>
          <a:p>
            <a:pPr marL="0" lvl="0" indent="0" algn="l" rtl="0">
              <a:lnSpc>
                <a:spcPct val="115000"/>
              </a:lnSpc>
              <a:spcBef>
                <a:spcPts val="0"/>
              </a:spcBef>
              <a:spcAft>
                <a:spcPts val="0"/>
              </a:spcAft>
              <a:buNone/>
            </a:pPr>
            <a:endParaRPr>
              <a:solidFill>
                <a:srgbClr val="222222"/>
              </a:solidFill>
            </a:endParaRPr>
          </a:p>
          <a:p>
            <a:pPr marL="0" lvl="0" indent="0" algn="l" rtl="0">
              <a:lnSpc>
                <a:spcPct val="115000"/>
              </a:lnSpc>
              <a:spcBef>
                <a:spcPts val="0"/>
              </a:spcBef>
              <a:spcAft>
                <a:spcPts val="0"/>
              </a:spcAft>
              <a:buNone/>
            </a:pPr>
            <a:r>
              <a:rPr lang="en" b="1">
                <a:solidFill>
                  <a:srgbClr val="222222"/>
                </a:solidFill>
              </a:rPr>
              <a:t>Outcome:</a:t>
            </a:r>
            <a:r>
              <a:rPr lang="en">
                <a:solidFill>
                  <a:srgbClr val="222222"/>
                </a:solidFill>
              </a:rPr>
              <a:t> The issue is corrected and improvements are made for both individual and systemic issues, with an emphasis on learner outcomes. </a:t>
            </a:r>
            <a:endParaRPr/>
          </a:p>
        </p:txBody>
      </p:sp>
      <p:pic>
        <p:nvPicPr>
          <p:cNvPr id="208" name="Google Shape;208;p39" descr="This is an image of an infinity loop with the  text of the five duties of general supervision embedded into the image.  There is a star next to the word correct."/>
          <p:cNvPicPr preferRelativeResize="0"/>
          <p:nvPr/>
        </p:nvPicPr>
        <p:blipFill>
          <a:blip r:embed="rId3">
            <a:alphaModFix/>
          </a:blip>
          <a:stretch>
            <a:fillRect/>
          </a:stretch>
        </p:blipFill>
        <p:spPr>
          <a:xfrm>
            <a:off x="6129049" y="3324075"/>
            <a:ext cx="2859000" cy="1672250"/>
          </a:xfrm>
          <a:prstGeom prst="rect">
            <a:avLst/>
          </a:prstGeom>
          <a:noFill/>
          <a:ln>
            <a:noFill/>
          </a:ln>
        </p:spPr>
      </p:pic>
      <p:sp>
        <p:nvSpPr>
          <p:cNvPr id="209" name="Google Shape;209;p39"/>
          <p:cNvSpPr/>
          <p:nvPr/>
        </p:nvSpPr>
        <p:spPr>
          <a:xfrm>
            <a:off x="7308050" y="4429400"/>
            <a:ext cx="501000" cy="442200"/>
          </a:xfrm>
          <a:prstGeom prst="star5">
            <a:avLst>
              <a:gd name="adj" fmla="val 19098"/>
              <a:gd name="hf" fmla="val 105146"/>
              <a:gd name="vf" fmla="val 110557"/>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40"/>
          <p:cNvSpPr txBox="1">
            <a:spLocks noGrp="1"/>
          </p:cNvSpPr>
          <p:nvPr>
            <p:ph type="title"/>
          </p:nvPr>
        </p:nvSpPr>
        <p:spPr>
          <a:xfrm>
            <a:off x="669598" y="1"/>
            <a:ext cx="7886700" cy="8946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Examples of </a:t>
            </a:r>
            <a:r>
              <a:rPr lang="en" u="sng"/>
              <a:t>Correct</a:t>
            </a:r>
            <a:r>
              <a:rPr lang="en"/>
              <a:t> at the State Level</a:t>
            </a:r>
            <a:endParaRPr/>
          </a:p>
        </p:txBody>
      </p:sp>
      <p:sp>
        <p:nvSpPr>
          <p:cNvPr id="215" name="Google Shape;215;p40"/>
          <p:cNvSpPr txBox="1">
            <a:spLocks noGrp="1"/>
          </p:cNvSpPr>
          <p:nvPr>
            <p:ph type="body" idx="2"/>
          </p:nvPr>
        </p:nvSpPr>
        <p:spPr>
          <a:xfrm>
            <a:off x="669600" y="1304950"/>
            <a:ext cx="7779000" cy="3238200"/>
          </a:xfrm>
          <a:prstGeom prst="rect">
            <a:avLst/>
          </a:prstGeom>
        </p:spPr>
        <p:txBody>
          <a:bodyPr spcFirstLastPara="1" wrap="square" lIns="68575" tIns="34275" rIns="68575" bIns="34275" anchor="t" anchorCtr="0">
            <a:noAutofit/>
          </a:bodyPr>
          <a:lstStyle/>
          <a:p>
            <a:pPr marL="457200" lvl="0" indent="-330200" algn="l" rtl="0">
              <a:lnSpc>
                <a:spcPct val="115000"/>
              </a:lnSpc>
              <a:spcBef>
                <a:spcPts val="0"/>
              </a:spcBef>
              <a:spcAft>
                <a:spcPts val="0"/>
              </a:spcAft>
              <a:buSzPts val="1600"/>
              <a:buChar char="•"/>
            </a:pPr>
            <a:r>
              <a:rPr lang="en"/>
              <a:t>Corrective Action Plan (CAP) in ACHIEVE (Coming soon)</a:t>
            </a:r>
            <a:endParaRPr/>
          </a:p>
          <a:p>
            <a:pPr marL="914400" lvl="0" indent="-330200" algn="l" rtl="0">
              <a:lnSpc>
                <a:spcPct val="115000"/>
              </a:lnSpc>
              <a:spcBef>
                <a:spcPts val="0"/>
              </a:spcBef>
              <a:spcAft>
                <a:spcPts val="0"/>
              </a:spcAft>
              <a:buSzPts val="1600"/>
              <a:buChar char="•"/>
            </a:pPr>
            <a:r>
              <a:rPr lang="en" sz="1600"/>
              <a:t>Action steps that must be taken to correct identified issues</a:t>
            </a:r>
            <a:endParaRPr sz="1600"/>
          </a:p>
          <a:p>
            <a:pPr marL="914400" lvl="0" indent="-330200" algn="l" rtl="0">
              <a:lnSpc>
                <a:spcPct val="115000"/>
              </a:lnSpc>
              <a:spcBef>
                <a:spcPts val="0"/>
              </a:spcBef>
              <a:spcAft>
                <a:spcPts val="0"/>
              </a:spcAft>
              <a:buSzPts val="1600"/>
              <a:buChar char="•"/>
            </a:pPr>
            <a:r>
              <a:rPr lang="en" sz="1600"/>
              <a:t>All corrective action must be completed within a year, but may have an earlier deadline</a:t>
            </a:r>
            <a:endParaRPr sz="1600"/>
          </a:p>
          <a:p>
            <a:pPr marL="914400" lvl="0" indent="-330200" algn="l" rtl="0">
              <a:lnSpc>
                <a:spcPct val="115000"/>
              </a:lnSpc>
              <a:spcBef>
                <a:spcPts val="0"/>
              </a:spcBef>
              <a:spcAft>
                <a:spcPts val="0"/>
              </a:spcAft>
              <a:buSzPts val="1600"/>
              <a:buChar char="•"/>
            </a:pPr>
            <a:r>
              <a:rPr lang="en" sz="1600"/>
              <a:t>Evidence of corrective action must be submitted and verified</a:t>
            </a:r>
            <a:endParaRPr sz="1600"/>
          </a:p>
          <a:p>
            <a:pPr marL="914400" lvl="0" indent="-330200" algn="l" rtl="0">
              <a:lnSpc>
                <a:spcPct val="115000"/>
              </a:lnSpc>
              <a:spcBef>
                <a:spcPts val="0"/>
              </a:spcBef>
              <a:spcAft>
                <a:spcPts val="0"/>
              </a:spcAft>
              <a:buSzPts val="1600"/>
              <a:buChar char="•"/>
            </a:pPr>
            <a:r>
              <a:rPr lang="en" sz="1600"/>
              <a:t>Subsequent verification ensures the initial issue has been resolved</a:t>
            </a:r>
            <a:endParaRPr sz="16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41"/>
          <p:cNvSpPr txBox="1">
            <a:spLocks noGrp="1"/>
          </p:cNvSpPr>
          <p:nvPr>
            <p:ph type="title"/>
          </p:nvPr>
        </p:nvSpPr>
        <p:spPr>
          <a:xfrm>
            <a:off x="669598" y="1"/>
            <a:ext cx="7886700" cy="8946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Examples of </a:t>
            </a:r>
            <a:r>
              <a:rPr lang="en" u="sng"/>
              <a:t>Correct</a:t>
            </a:r>
            <a:r>
              <a:rPr lang="en"/>
              <a:t> at the AEA or LEA Level</a:t>
            </a:r>
            <a:endParaRPr/>
          </a:p>
        </p:txBody>
      </p:sp>
      <p:sp>
        <p:nvSpPr>
          <p:cNvPr id="221" name="Google Shape;221;p41"/>
          <p:cNvSpPr txBox="1">
            <a:spLocks noGrp="1"/>
          </p:cNvSpPr>
          <p:nvPr>
            <p:ph type="body" idx="4"/>
          </p:nvPr>
        </p:nvSpPr>
        <p:spPr>
          <a:xfrm>
            <a:off x="669600" y="1285175"/>
            <a:ext cx="7886700" cy="3105600"/>
          </a:xfrm>
          <a:prstGeom prst="rect">
            <a:avLst/>
          </a:prstGeom>
        </p:spPr>
        <p:txBody>
          <a:bodyPr spcFirstLastPara="1" wrap="square" lIns="68575" tIns="34275" rIns="68575" bIns="34275" anchor="t" anchorCtr="0">
            <a:noAutofit/>
          </a:bodyPr>
          <a:lstStyle/>
          <a:p>
            <a:pPr marL="457200" lvl="0" indent="-317500" algn="l" rtl="0">
              <a:lnSpc>
                <a:spcPct val="115000"/>
              </a:lnSpc>
              <a:spcBef>
                <a:spcPts val="0"/>
              </a:spcBef>
              <a:spcAft>
                <a:spcPts val="0"/>
              </a:spcAft>
              <a:buClr>
                <a:srgbClr val="222222"/>
              </a:buClr>
              <a:buSzPts val="1400"/>
              <a:buChar char="•"/>
            </a:pPr>
            <a:r>
              <a:rPr lang="en">
                <a:solidFill>
                  <a:srgbClr val="222222"/>
                </a:solidFill>
              </a:rPr>
              <a:t>AEA or LEA makes individual or system level corrections based on a formal corrective action plan for the building.</a:t>
            </a:r>
            <a:endParaRPr>
              <a:solidFill>
                <a:srgbClr val="222222"/>
              </a:solidFill>
            </a:endParaRPr>
          </a:p>
          <a:p>
            <a:pPr marL="457200" lvl="0" indent="-317500" algn="l" rtl="0">
              <a:lnSpc>
                <a:spcPct val="115000"/>
              </a:lnSpc>
              <a:spcBef>
                <a:spcPts val="0"/>
              </a:spcBef>
              <a:spcAft>
                <a:spcPts val="0"/>
              </a:spcAft>
              <a:buClr>
                <a:srgbClr val="222222"/>
              </a:buClr>
              <a:buSzPts val="1400"/>
              <a:buChar char="•"/>
            </a:pPr>
            <a:r>
              <a:rPr lang="en">
                <a:solidFill>
                  <a:srgbClr val="222222"/>
                </a:solidFill>
              </a:rPr>
              <a:t>Administrator and special education coach complete implementation fidelity checks for the BIP for a learner.</a:t>
            </a:r>
            <a:endParaRPr>
              <a:solidFill>
                <a:srgbClr val="222222"/>
              </a:solidFill>
            </a:endParaRPr>
          </a:p>
          <a:p>
            <a:pPr marL="457200" lvl="0" indent="-317500" algn="l" rtl="0">
              <a:lnSpc>
                <a:spcPct val="115000"/>
              </a:lnSpc>
              <a:spcBef>
                <a:spcPts val="0"/>
              </a:spcBef>
              <a:spcAft>
                <a:spcPts val="0"/>
              </a:spcAft>
              <a:buClr>
                <a:srgbClr val="222222"/>
              </a:buClr>
              <a:buSzPts val="1400"/>
              <a:buChar char="•"/>
            </a:pPr>
            <a:r>
              <a:rPr lang="en">
                <a:solidFill>
                  <a:srgbClr val="222222"/>
                </a:solidFill>
              </a:rPr>
              <a:t>Schedule substitute time to allow staff members to catch up on paperwork/progress reports (based on an identified issue).  </a:t>
            </a:r>
            <a:endParaRPr>
              <a:solidFill>
                <a:srgbClr val="222222"/>
              </a:solidFill>
            </a:endParaRPr>
          </a:p>
          <a:p>
            <a:pPr marL="457200" lvl="0" indent="-317500" algn="l" rtl="0">
              <a:lnSpc>
                <a:spcPct val="115000"/>
              </a:lnSpc>
              <a:spcBef>
                <a:spcPts val="0"/>
              </a:spcBef>
              <a:spcAft>
                <a:spcPts val="0"/>
              </a:spcAft>
              <a:buClr>
                <a:srgbClr val="222222"/>
              </a:buClr>
              <a:buSzPts val="1400"/>
              <a:buChar char="•"/>
            </a:pPr>
            <a:r>
              <a:rPr lang="en">
                <a:solidFill>
                  <a:srgbClr val="222222"/>
                </a:solidFill>
              </a:rPr>
              <a:t>Staff member has to rewrite the PWN to more accurately reflect the decision and the conversation from the IEP meeting.</a:t>
            </a:r>
            <a:endParaRPr>
              <a:solidFill>
                <a:srgbClr val="222222"/>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42"/>
          <p:cNvSpPr txBox="1">
            <a:spLocks noGrp="1"/>
          </p:cNvSpPr>
          <p:nvPr>
            <p:ph type="title"/>
          </p:nvPr>
        </p:nvSpPr>
        <p:spPr>
          <a:xfrm>
            <a:off x="669598" y="1"/>
            <a:ext cx="7886700" cy="8946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Example of all 5 Duties Together</a:t>
            </a:r>
            <a:endParaRPr/>
          </a:p>
        </p:txBody>
      </p:sp>
      <p:pic>
        <p:nvPicPr>
          <p:cNvPr id="227" name="Google Shape;227;p42" descr="This is an image of an infinity loop with the  text of the five duties of general supervision embedded into the image.  "/>
          <p:cNvPicPr preferRelativeResize="0"/>
          <p:nvPr/>
        </p:nvPicPr>
        <p:blipFill>
          <a:blip r:embed="rId3">
            <a:alphaModFix/>
          </a:blip>
          <a:stretch>
            <a:fillRect/>
          </a:stretch>
        </p:blipFill>
        <p:spPr>
          <a:xfrm>
            <a:off x="2654812" y="2113375"/>
            <a:ext cx="3834375" cy="2242775"/>
          </a:xfrm>
          <a:prstGeom prst="rect">
            <a:avLst/>
          </a:prstGeom>
          <a:noFill/>
          <a:ln>
            <a:noFill/>
          </a:ln>
        </p:spPr>
      </p:pic>
      <p:sp>
        <p:nvSpPr>
          <p:cNvPr id="228" name="Google Shape;228;p42"/>
          <p:cNvSpPr/>
          <p:nvPr/>
        </p:nvSpPr>
        <p:spPr>
          <a:xfrm>
            <a:off x="6979350" y="3852750"/>
            <a:ext cx="1680000" cy="751500"/>
          </a:xfrm>
          <a:prstGeom prst="wedgeRoundRectCallout">
            <a:avLst>
              <a:gd name="adj1" fmla="val -91501"/>
              <a:gd name="adj2" fmla="val -56800"/>
              <a:gd name="adj3" fmla="val 0"/>
            </a:avLst>
          </a:prstGeom>
          <a:solidFill>
            <a:srgbClr val="98DB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171450" lvl="0" indent="-146050" algn="ctr" rtl="0">
              <a:spcBef>
                <a:spcPts val="0"/>
              </a:spcBef>
              <a:spcAft>
                <a:spcPts val="0"/>
              </a:spcAft>
              <a:buClr>
                <a:schemeClr val="dk1"/>
              </a:buClr>
              <a:buSzPts val="1400"/>
              <a:buAutoNum type="arabicPeriod"/>
            </a:pPr>
            <a:r>
              <a:rPr lang="en">
                <a:solidFill>
                  <a:schemeClr val="dk1"/>
                </a:solidFill>
              </a:rPr>
              <a:t>Administrator completes a walk-thru</a:t>
            </a:r>
            <a:endParaRPr/>
          </a:p>
        </p:txBody>
      </p:sp>
      <p:sp>
        <p:nvSpPr>
          <p:cNvPr id="229" name="Google Shape;229;p42"/>
          <p:cNvSpPr/>
          <p:nvPr/>
        </p:nvSpPr>
        <p:spPr>
          <a:xfrm>
            <a:off x="7087525" y="2113375"/>
            <a:ext cx="1862100" cy="1017900"/>
          </a:xfrm>
          <a:prstGeom prst="wedgeRoundRectCallout">
            <a:avLst>
              <a:gd name="adj1" fmla="val -88290"/>
              <a:gd name="adj2" fmla="val 35619"/>
              <a:gd name="adj3" fmla="val 0"/>
            </a:avLst>
          </a:prstGeom>
          <a:solidFill>
            <a:srgbClr val="B2D7E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dk1"/>
                </a:solidFill>
              </a:rPr>
              <a:t>2. Review documentation, talk with staff</a:t>
            </a:r>
            <a:endParaRPr/>
          </a:p>
        </p:txBody>
      </p:sp>
      <p:sp>
        <p:nvSpPr>
          <p:cNvPr id="230" name="Google Shape;230;p42"/>
          <p:cNvSpPr/>
          <p:nvPr/>
        </p:nvSpPr>
        <p:spPr>
          <a:xfrm>
            <a:off x="3667175" y="971975"/>
            <a:ext cx="2335200" cy="831900"/>
          </a:xfrm>
          <a:prstGeom prst="wedgeRoundRectCallout">
            <a:avLst>
              <a:gd name="adj1" fmla="val -4695"/>
              <a:gd name="adj2" fmla="val 114758"/>
              <a:gd name="adj3" fmla="val 0"/>
            </a:avLst>
          </a:prstGeom>
          <a:solidFill>
            <a:srgbClr val="F6CC6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dk1"/>
                </a:solidFill>
              </a:rPr>
              <a:t>3. Work with the teacher to increase understanding of BIP, BIP fidelity check</a:t>
            </a:r>
            <a:endParaRPr/>
          </a:p>
        </p:txBody>
      </p:sp>
      <p:sp>
        <p:nvSpPr>
          <p:cNvPr id="231" name="Google Shape;231;p42"/>
          <p:cNvSpPr/>
          <p:nvPr/>
        </p:nvSpPr>
        <p:spPr>
          <a:xfrm>
            <a:off x="332925" y="2392050"/>
            <a:ext cx="1862100" cy="1017900"/>
          </a:xfrm>
          <a:prstGeom prst="wedgeRoundRectCallout">
            <a:avLst>
              <a:gd name="adj1" fmla="val 89035"/>
              <a:gd name="adj2" fmla="val -38255"/>
              <a:gd name="adj3" fmla="val 0"/>
            </a:avLst>
          </a:prstGeom>
          <a:solidFill>
            <a:srgbClr val="D9E28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dk1"/>
                </a:solidFill>
              </a:rPr>
              <a:t>4. Review of BIP requirements and practices with all staff</a:t>
            </a:r>
            <a:endParaRPr/>
          </a:p>
        </p:txBody>
      </p:sp>
      <p:sp>
        <p:nvSpPr>
          <p:cNvPr id="232" name="Google Shape;232;p42"/>
          <p:cNvSpPr/>
          <p:nvPr/>
        </p:nvSpPr>
        <p:spPr>
          <a:xfrm>
            <a:off x="406625" y="3926425"/>
            <a:ext cx="1862100" cy="1017900"/>
          </a:xfrm>
          <a:prstGeom prst="wedgeRoundRectCallout">
            <a:avLst>
              <a:gd name="adj1" fmla="val 87452"/>
              <a:gd name="adj2" fmla="val -56788"/>
              <a:gd name="adj3" fmla="val 0"/>
            </a:avLst>
          </a:prstGeom>
          <a:solidFill>
            <a:srgbClr val="74B9A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dk1"/>
                </a:solidFill>
              </a:rPr>
              <a:t>5. Add BIP implementation fidelity to regular walk-thru process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43"/>
          <p:cNvSpPr txBox="1">
            <a:spLocks noGrp="1"/>
          </p:cNvSpPr>
          <p:nvPr>
            <p:ph type="title"/>
          </p:nvPr>
        </p:nvSpPr>
        <p:spPr>
          <a:xfrm>
            <a:off x="306421" y="321013"/>
            <a:ext cx="2655600" cy="44298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lt1"/>
              </a:buClr>
              <a:buSzPts val="2500"/>
              <a:buFont typeface="Arial"/>
              <a:buNone/>
            </a:pPr>
            <a:r>
              <a:rPr lang="en"/>
              <a:t>Case Law</a:t>
            </a:r>
            <a:endParaRPr/>
          </a:p>
        </p:txBody>
      </p:sp>
      <p:sp>
        <p:nvSpPr>
          <p:cNvPr id="238" name="Google Shape;238;p43"/>
          <p:cNvSpPr txBox="1">
            <a:spLocks noGrp="1"/>
          </p:cNvSpPr>
          <p:nvPr>
            <p:ph type="body" idx="1"/>
          </p:nvPr>
        </p:nvSpPr>
        <p:spPr>
          <a:xfrm>
            <a:off x="3454375" y="198575"/>
            <a:ext cx="5443200" cy="4552200"/>
          </a:xfrm>
          <a:prstGeom prst="rect">
            <a:avLst/>
          </a:prstGeom>
          <a:noFill/>
          <a:ln>
            <a:noFill/>
          </a:ln>
        </p:spPr>
        <p:txBody>
          <a:bodyPr spcFirstLastPara="1" wrap="square" lIns="68575" tIns="34275" rIns="68575" bIns="34275" anchor="ctr" anchorCtr="0">
            <a:noAutofit/>
          </a:bodyPr>
          <a:lstStyle/>
          <a:p>
            <a:pPr marL="0" lvl="0" indent="0" algn="l" rtl="0">
              <a:lnSpc>
                <a:spcPct val="105000"/>
              </a:lnSpc>
              <a:spcBef>
                <a:spcPts val="0"/>
              </a:spcBef>
              <a:spcAft>
                <a:spcPts val="0"/>
              </a:spcAft>
              <a:buNone/>
            </a:pPr>
            <a:r>
              <a:rPr lang="en" sz="1500" i="1">
                <a:highlight>
                  <a:srgbClr val="FFFFFF"/>
                </a:highlight>
              </a:rPr>
              <a:t>DL v. District of Columbia</a:t>
            </a:r>
            <a:r>
              <a:rPr lang="en" sz="1500">
                <a:highlight>
                  <a:srgbClr val="FFFFFF"/>
                </a:highlight>
              </a:rPr>
              <a:t>, </a:t>
            </a:r>
            <a:r>
              <a:rPr lang="en" sz="1500">
                <a:solidFill>
                  <a:srgbClr val="1F1F1F"/>
                </a:solidFill>
                <a:highlight>
                  <a:srgbClr val="FFFFFF"/>
                </a:highlight>
              </a:rPr>
              <a:t>860 F.3d 713 </a:t>
            </a:r>
            <a:r>
              <a:rPr lang="en" sz="1500">
                <a:highlight>
                  <a:srgbClr val="FFFFFF"/>
                </a:highlight>
              </a:rPr>
              <a:t>(D.C. Cir. 2017)  </a:t>
            </a:r>
            <a:endParaRPr sz="1500">
              <a:highlight>
                <a:srgbClr val="FFFFFF"/>
              </a:highlight>
            </a:endParaRPr>
          </a:p>
          <a:p>
            <a:pPr marL="0" lvl="0" indent="0" algn="l" rtl="0">
              <a:lnSpc>
                <a:spcPct val="105000"/>
              </a:lnSpc>
              <a:spcBef>
                <a:spcPts val="0"/>
              </a:spcBef>
              <a:spcAft>
                <a:spcPts val="0"/>
              </a:spcAft>
              <a:buNone/>
            </a:pPr>
            <a:endParaRPr sz="1500">
              <a:highlight>
                <a:srgbClr val="FFFFFF"/>
              </a:highlight>
            </a:endParaRPr>
          </a:p>
          <a:p>
            <a:pPr marL="0" lvl="0" indent="0" algn="l" rtl="0">
              <a:lnSpc>
                <a:spcPct val="105000"/>
              </a:lnSpc>
              <a:spcBef>
                <a:spcPts val="0"/>
              </a:spcBef>
              <a:spcAft>
                <a:spcPts val="0"/>
              </a:spcAft>
              <a:buNone/>
            </a:pPr>
            <a:r>
              <a:rPr lang="en" sz="1500">
                <a:highlight>
                  <a:srgbClr val="FFFFFF"/>
                </a:highlight>
              </a:rPr>
              <a:t>(Filed in 2005 - Ongoing) </a:t>
            </a:r>
            <a:endParaRPr sz="1500">
              <a:highlight>
                <a:srgbClr val="FFFFFF"/>
              </a:highlight>
            </a:endParaRPr>
          </a:p>
          <a:p>
            <a:pPr marL="0" lvl="0" indent="0" algn="l" rtl="0">
              <a:lnSpc>
                <a:spcPct val="105000"/>
              </a:lnSpc>
              <a:spcBef>
                <a:spcPts val="0"/>
              </a:spcBef>
              <a:spcAft>
                <a:spcPts val="0"/>
              </a:spcAft>
              <a:buNone/>
            </a:pPr>
            <a:endParaRPr sz="1500">
              <a:highlight>
                <a:srgbClr val="FFFFFF"/>
              </a:highlight>
            </a:endParaRPr>
          </a:p>
          <a:p>
            <a:pPr marL="0" lvl="0" indent="0" algn="l" rtl="0">
              <a:lnSpc>
                <a:spcPct val="105000"/>
              </a:lnSpc>
              <a:spcBef>
                <a:spcPts val="0"/>
              </a:spcBef>
              <a:spcAft>
                <a:spcPts val="0"/>
              </a:spcAft>
              <a:buNone/>
            </a:pPr>
            <a:r>
              <a:rPr lang="en" sz="1500">
                <a:highlight>
                  <a:srgbClr val="FFFFFF"/>
                </a:highlight>
              </a:rPr>
              <a:t>Allegations: Systemic failure to ensure: </a:t>
            </a:r>
            <a:endParaRPr sz="1500">
              <a:highlight>
                <a:srgbClr val="FFFFFF"/>
              </a:highlight>
            </a:endParaRPr>
          </a:p>
          <a:p>
            <a:pPr marL="457200" lvl="0" indent="-323850" algn="l" rtl="0">
              <a:lnSpc>
                <a:spcPct val="105000"/>
              </a:lnSpc>
              <a:spcBef>
                <a:spcPts val="0"/>
              </a:spcBef>
              <a:spcAft>
                <a:spcPts val="0"/>
              </a:spcAft>
              <a:buSzPts val="1500"/>
              <a:buChar char="●"/>
            </a:pPr>
            <a:r>
              <a:rPr lang="en" sz="1500">
                <a:highlight>
                  <a:srgbClr val="FFFFFF"/>
                </a:highlight>
              </a:rPr>
              <a:t>Identification of preschool-aged children in need of special education and related services </a:t>
            </a:r>
            <a:endParaRPr sz="1500">
              <a:highlight>
                <a:srgbClr val="FFFFFF"/>
              </a:highlight>
            </a:endParaRPr>
          </a:p>
          <a:p>
            <a:pPr marL="457200" lvl="0" indent="-323850" algn="l" rtl="0">
              <a:lnSpc>
                <a:spcPct val="105000"/>
              </a:lnSpc>
              <a:spcBef>
                <a:spcPts val="0"/>
              </a:spcBef>
              <a:spcAft>
                <a:spcPts val="0"/>
              </a:spcAft>
              <a:buSzPts val="1500"/>
              <a:buChar char="●"/>
            </a:pPr>
            <a:r>
              <a:rPr lang="en" sz="1500">
                <a:highlight>
                  <a:srgbClr val="FFFFFF"/>
                </a:highlight>
              </a:rPr>
              <a:t>Timely initial evaluations for preschool-aged children  </a:t>
            </a:r>
            <a:endParaRPr sz="1500">
              <a:highlight>
                <a:srgbClr val="FFFFFF"/>
              </a:highlight>
            </a:endParaRPr>
          </a:p>
          <a:p>
            <a:pPr marL="457200" lvl="0" indent="-323850" algn="l" rtl="0">
              <a:lnSpc>
                <a:spcPct val="105000"/>
              </a:lnSpc>
              <a:spcBef>
                <a:spcPts val="0"/>
              </a:spcBef>
              <a:spcAft>
                <a:spcPts val="0"/>
              </a:spcAft>
              <a:buSzPts val="1500"/>
              <a:buChar char="●"/>
            </a:pPr>
            <a:r>
              <a:rPr lang="en" sz="1500">
                <a:highlight>
                  <a:srgbClr val="FFFFFF"/>
                </a:highlight>
              </a:rPr>
              <a:t>A smooth and effective transition for children moving from Part C to Part B</a:t>
            </a:r>
            <a:endParaRPr sz="1500" i="1">
              <a:highlight>
                <a:srgbClr val="FFFFFF"/>
              </a:highlight>
            </a:endParaRPr>
          </a:p>
          <a:p>
            <a:pPr marL="0" lvl="0" indent="0" algn="l" rtl="0">
              <a:lnSpc>
                <a:spcPct val="105000"/>
              </a:lnSpc>
              <a:spcBef>
                <a:spcPts val="0"/>
              </a:spcBef>
              <a:spcAft>
                <a:spcPts val="0"/>
              </a:spcAft>
              <a:buNone/>
            </a:pPr>
            <a:endParaRPr sz="1200"/>
          </a:p>
          <a:p>
            <a:pPr marL="0" lvl="0" indent="0" algn="l" rtl="0">
              <a:lnSpc>
                <a:spcPct val="105000"/>
              </a:lnSpc>
              <a:spcBef>
                <a:spcPts val="0"/>
              </a:spcBef>
              <a:spcAft>
                <a:spcPts val="0"/>
              </a:spcAft>
              <a:buNone/>
            </a:pPr>
            <a:endParaRPr sz="12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44"/>
          <p:cNvSpPr txBox="1">
            <a:spLocks noGrp="1"/>
          </p:cNvSpPr>
          <p:nvPr>
            <p:ph type="title"/>
          </p:nvPr>
        </p:nvSpPr>
        <p:spPr>
          <a:xfrm>
            <a:off x="306421" y="321013"/>
            <a:ext cx="2655600" cy="44298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sz="1700" b="0" i="1"/>
              <a:t>DL</a:t>
            </a:r>
            <a:r>
              <a:rPr lang="en" sz="1700" b="0"/>
              <a:t> </a:t>
            </a:r>
            <a:r>
              <a:rPr lang="en" sz="1700"/>
              <a:t>v. </a:t>
            </a:r>
            <a:r>
              <a:rPr lang="en" sz="1700" b="0" i="1"/>
              <a:t>District of Columbia</a:t>
            </a:r>
            <a:endParaRPr sz="1700" b="0" i="1"/>
          </a:p>
        </p:txBody>
      </p:sp>
      <p:sp>
        <p:nvSpPr>
          <p:cNvPr id="244" name="Google Shape;244;p44"/>
          <p:cNvSpPr txBox="1">
            <a:spLocks noGrp="1"/>
          </p:cNvSpPr>
          <p:nvPr>
            <p:ph type="body" idx="1"/>
          </p:nvPr>
        </p:nvSpPr>
        <p:spPr>
          <a:xfrm>
            <a:off x="3443591" y="321013"/>
            <a:ext cx="5262900" cy="4429800"/>
          </a:xfrm>
          <a:prstGeom prst="rect">
            <a:avLst/>
          </a:prstGeom>
        </p:spPr>
        <p:txBody>
          <a:bodyPr spcFirstLastPara="1" wrap="square" lIns="68575" tIns="34275" rIns="68575" bIns="34275" anchor="ctr" anchorCtr="0">
            <a:normAutofit fontScale="70000" lnSpcReduction="20000"/>
          </a:bodyPr>
          <a:lstStyle/>
          <a:p>
            <a:pPr marL="0" lvl="0" indent="0" algn="l" rtl="0">
              <a:lnSpc>
                <a:spcPct val="105000"/>
              </a:lnSpc>
              <a:spcBef>
                <a:spcPts val="0"/>
              </a:spcBef>
              <a:spcAft>
                <a:spcPts val="0"/>
              </a:spcAft>
              <a:buNone/>
            </a:pPr>
            <a:r>
              <a:rPr lang="en" sz="1857">
                <a:highlight>
                  <a:srgbClr val="FFFFFF"/>
                </a:highlight>
              </a:rPr>
              <a:t>Court’s Analysis: The “trial focused mainly on the structure and design of the District’s policies and practices themselves.” And further, the Court “examin[ed] the District’s self-reported data to evaluate the actual results that the District’s policies produced.” </a:t>
            </a:r>
            <a:endParaRPr sz="1857">
              <a:highlight>
                <a:srgbClr val="FFFFFF"/>
              </a:highlight>
            </a:endParaRPr>
          </a:p>
          <a:p>
            <a:pPr marL="0" lvl="0" indent="0" algn="l" rtl="0">
              <a:lnSpc>
                <a:spcPct val="105000"/>
              </a:lnSpc>
              <a:spcBef>
                <a:spcPts val="0"/>
              </a:spcBef>
              <a:spcAft>
                <a:spcPts val="0"/>
              </a:spcAft>
              <a:buNone/>
            </a:pPr>
            <a:endParaRPr sz="1857">
              <a:highlight>
                <a:srgbClr val="FFFFFF"/>
              </a:highlight>
            </a:endParaRPr>
          </a:p>
          <a:p>
            <a:pPr marL="457200" lvl="0" indent="-302325" algn="l" rtl="0">
              <a:lnSpc>
                <a:spcPct val="105000"/>
              </a:lnSpc>
              <a:spcBef>
                <a:spcPts val="0"/>
              </a:spcBef>
              <a:spcAft>
                <a:spcPts val="0"/>
              </a:spcAft>
              <a:buSzPct val="100000"/>
              <a:buAutoNum type="arabicPeriod"/>
            </a:pPr>
            <a:r>
              <a:rPr lang="en" sz="1857" b="1">
                <a:highlight>
                  <a:srgbClr val="FFFFFF"/>
                </a:highlight>
              </a:rPr>
              <a:t>Are there policies and procedures in place to ensure legal requirements are met? </a:t>
            </a:r>
            <a:endParaRPr sz="1857" b="1">
              <a:highlight>
                <a:srgbClr val="FFFFFF"/>
              </a:highlight>
            </a:endParaRPr>
          </a:p>
          <a:p>
            <a:pPr marL="0" lvl="0" indent="0" algn="l" rtl="0">
              <a:lnSpc>
                <a:spcPct val="105000"/>
              </a:lnSpc>
              <a:spcBef>
                <a:spcPts val="0"/>
              </a:spcBef>
              <a:spcAft>
                <a:spcPts val="0"/>
              </a:spcAft>
              <a:buNone/>
            </a:pPr>
            <a:endParaRPr sz="1857">
              <a:highlight>
                <a:srgbClr val="FFFFFF"/>
              </a:highlight>
            </a:endParaRPr>
          </a:p>
          <a:p>
            <a:pPr marL="457200" lvl="0" indent="0" algn="l" rtl="0">
              <a:lnSpc>
                <a:spcPct val="105000"/>
              </a:lnSpc>
              <a:spcBef>
                <a:spcPts val="0"/>
              </a:spcBef>
              <a:spcAft>
                <a:spcPts val="0"/>
              </a:spcAft>
              <a:buNone/>
            </a:pPr>
            <a:endParaRPr sz="1857">
              <a:highlight>
                <a:srgbClr val="FFFFFF"/>
              </a:highlight>
            </a:endParaRPr>
          </a:p>
          <a:p>
            <a:pPr marL="457200" lvl="0" indent="-302325" algn="l" rtl="0">
              <a:lnSpc>
                <a:spcPct val="105000"/>
              </a:lnSpc>
              <a:spcBef>
                <a:spcPts val="0"/>
              </a:spcBef>
              <a:spcAft>
                <a:spcPts val="0"/>
              </a:spcAft>
              <a:buSzPct val="100000"/>
              <a:buAutoNum type="arabicPeriod"/>
            </a:pPr>
            <a:r>
              <a:rPr lang="en" sz="1857" b="1">
                <a:highlight>
                  <a:srgbClr val="FFFFFF"/>
                </a:highlight>
              </a:rPr>
              <a:t>How is implementation of these policies and practices monitored and/or ensured? </a:t>
            </a:r>
            <a:endParaRPr sz="1857" b="1">
              <a:highlight>
                <a:srgbClr val="FFFFFF"/>
              </a:highlight>
            </a:endParaRPr>
          </a:p>
          <a:p>
            <a:pPr marL="457200" lvl="0" indent="0" algn="l" rtl="0">
              <a:lnSpc>
                <a:spcPct val="105000"/>
              </a:lnSpc>
              <a:spcBef>
                <a:spcPts val="0"/>
              </a:spcBef>
              <a:spcAft>
                <a:spcPts val="0"/>
              </a:spcAft>
              <a:buNone/>
            </a:pPr>
            <a:endParaRPr sz="1857" b="1">
              <a:highlight>
                <a:srgbClr val="FFFFFF"/>
              </a:highlight>
            </a:endParaRPr>
          </a:p>
          <a:p>
            <a:pPr marL="0" lvl="0" indent="0" algn="l" rtl="0">
              <a:lnSpc>
                <a:spcPct val="105000"/>
              </a:lnSpc>
              <a:spcBef>
                <a:spcPts val="0"/>
              </a:spcBef>
              <a:spcAft>
                <a:spcPts val="0"/>
              </a:spcAft>
              <a:buNone/>
            </a:pPr>
            <a:endParaRPr sz="1857">
              <a:highlight>
                <a:srgbClr val="FFFFFF"/>
              </a:highlight>
            </a:endParaRPr>
          </a:p>
          <a:p>
            <a:pPr marL="457200" lvl="0" indent="-302325" algn="l" rtl="0">
              <a:lnSpc>
                <a:spcPct val="105000"/>
              </a:lnSpc>
              <a:spcBef>
                <a:spcPts val="0"/>
              </a:spcBef>
              <a:spcAft>
                <a:spcPts val="0"/>
              </a:spcAft>
              <a:buSzPct val="100000"/>
              <a:buAutoNum type="arabicPeriod"/>
            </a:pPr>
            <a:r>
              <a:rPr lang="en" sz="1857" b="1">
                <a:highlight>
                  <a:srgbClr val="FFFFFF"/>
                </a:highlight>
              </a:rPr>
              <a:t>What are the outcomes and effectiveness of implementing these policies and procedures?</a:t>
            </a:r>
            <a:r>
              <a:rPr lang="en" sz="1857">
                <a:highlight>
                  <a:srgbClr val="FFFFFF"/>
                </a:highlight>
              </a:rPr>
              <a:t> </a:t>
            </a:r>
            <a:endParaRPr sz="1857">
              <a:highlight>
                <a:srgbClr val="FFFFFF"/>
              </a:highlight>
            </a:endParaRPr>
          </a:p>
          <a:p>
            <a:pPr marL="457200" lvl="0" indent="0" algn="l" rtl="0">
              <a:lnSpc>
                <a:spcPct val="105000"/>
              </a:lnSpc>
              <a:spcBef>
                <a:spcPts val="0"/>
              </a:spcBef>
              <a:spcAft>
                <a:spcPts val="0"/>
              </a:spcAft>
              <a:buNone/>
            </a:pPr>
            <a:endParaRPr sz="1857">
              <a:highlight>
                <a:srgbClr val="FFFFFF"/>
              </a:highlight>
            </a:endParaRPr>
          </a:p>
          <a:p>
            <a:pPr marL="914400" lvl="0" indent="-302325" algn="l" rtl="0">
              <a:lnSpc>
                <a:spcPct val="105000"/>
              </a:lnSpc>
              <a:spcBef>
                <a:spcPts val="0"/>
              </a:spcBef>
              <a:spcAft>
                <a:spcPts val="0"/>
              </a:spcAft>
              <a:buSzPct val="100000"/>
              <a:buChar char="●"/>
            </a:pPr>
            <a:r>
              <a:rPr lang="en" sz="1857">
                <a:highlight>
                  <a:srgbClr val="FFFFFF"/>
                </a:highlight>
              </a:rPr>
              <a:t>“While the District’s policies, procedures, and practices are important, the outcomes of those policies, procedures, and practices is even more critical”</a:t>
            </a:r>
            <a:endParaRPr sz="1857">
              <a:highlight>
                <a:srgbClr val="FFFFFF"/>
              </a:highlight>
            </a:endParaRPr>
          </a:p>
          <a:p>
            <a:pPr marL="0" lvl="0" indent="0" algn="l" rtl="0">
              <a:lnSpc>
                <a:spcPct val="105000"/>
              </a:lnSpc>
              <a:spcBef>
                <a:spcPts val="0"/>
              </a:spcBef>
              <a:spcAft>
                <a:spcPts val="0"/>
              </a:spcAft>
              <a:buNone/>
            </a:pPr>
            <a:endParaRPr sz="1857">
              <a:highlight>
                <a:srgbClr val="FFFFFF"/>
              </a:highlight>
            </a:endParaRPr>
          </a:p>
          <a:p>
            <a:pPr marL="457200" lvl="0" indent="0" algn="l" rtl="0">
              <a:lnSpc>
                <a:spcPct val="105000"/>
              </a:lnSpc>
              <a:spcBef>
                <a:spcPts val="0"/>
              </a:spcBef>
              <a:spcAft>
                <a:spcPts val="0"/>
              </a:spcAft>
              <a:buNone/>
            </a:pPr>
            <a:endParaRPr sz="1857">
              <a:highlight>
                <a:srgbClr val="FFFFFF"/>
              </a:highlight>
            </a:endParaRPr>
          </a:p>
          <a:p>
            <a:pPr marL="457200" lvl="0" indent="-302325" algn="l" rtl="0">
              <a:lnSpc>
                <a:spcPct val="105000"/>
              </a:lnSpc>
              <a:spcBef>
                <a:spcPts val="0"/>
              </a:spcBef>
              <a:spcAft>
                <a:spcPts val="0"/>
              </a:spcAft>
              <a:buSzPct val="100000"/>
              <a:buAutoNum type="arabicPeriod"/>
            </a:pPr>
            <a:r>
              <a:rPr lang="en" sz="1857" b="1">
                <a:highlight>
                  <a:srgbClr val="FFFFFF"/>
                </a:highlight>
              </a:rPr>
              <a:t>Are the data and statistical conclusions used to support the development, monitoring and outcomes of these policies and practices accurate and reliable? Are actions taken if data identifies a concern? </a:t>
            </a:r>
            <a:endParaRPr sz="1857" b="1">
              <a:highlight>
                <a:srgbClr val="FFFFFF"/>
              </a:highlight>
            </a:endParaRPr>
          </a:p>
          <a:p>
            <a:pPr marL="457200" lvl="0" indent="0" algn="l" rtl="0">
              <a:lnSpc>
                <a:spcPct val="105000"/>
              </a:lnSpc>
              <a:spcBef>
                <a:spcPts val="0"/>
              </a:spcBef>
              <a:spcAft>
                <a:spcPts val="0"/>
              </a:spcAft>
              <a:buNone/>
            </a:pPr>
            <a:endParaRPr sz="1200" b="1">
              <a:highlight>
                <a:srgbClr val="FFFFFF"/>
              </a:highlight>
            </a:endParaRPr>
          </a:p>
          <a:p>
            <a:pPr marL="0" lvl="0" indent="0" algn="l" rtl="0">
              <a:lnSpc>
                <a:spcPct val="105000"/>
              </a:lnSpc>
              <a:spcBef>
                <a:spcPts val="0"/>
              </a:spcBef>
              <a:spcAft>
                <a:spcPts val="0"/>
              </a:spcAft>
              <a:buNone/>
            </a:pPr>
            <a:endParaRPr sz="1200">
              <a:highlight>
                <a:srgbClr val="FFFFFF"/>
              </a:highlight>
            </a:endParaRPr>
          </a:p>
          <a:p>
            <a:pPr marL="0" lvl="0" indent="0" algn="l" rtl="0">
              <a:lnSpc>
                <a:spcPct val="105000"/>
              </a:lnSpc>
              <a:spcBef>
                <a:spcPts val="0"/>
              </a:spcBef>
              <a:spcAft>
                <a:spcPts val="0"/>
              </a:spcAft>
              <a:buNone/>
            </a:pPr>
            <a:endParaRPr sz="1200">
              <a:highlight>
                <a:srgbClr val="FFFFFF"/>
              </a:highlight>
            </a:endParaRPr>
          </a:p>
          <a:p>
            <a:pPr marL="0" lvl="0" indent="0" algn="l" rtl="0">
              <a:spcBef>
                <a:spcPts val="600"/>
              </a:spcBef>
              <a:spcAft>
                <a:spcPts val="0"/>
              </a:spcAft>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45"/>
          <p:cNvSpPr txBox="1">
            <a:spLocks noGrp="1"/>
          </p:cNvSpPr>
          <p:nvPr>
            <p:ph type="title"/>
          </p:nvPr>
        </p:nvSpPr>
        <p:spPr>
          <a:xfrm>
            <a:off x="306421" y="321013"/>
            <a:ext cx="2655600" cy="44298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Clr>
                <a:schemeClr val="dk1"/>
              </a:buClr>
              <a:buSzPts val="1100"/>
              <a:buFont typeface="Arial"/>
              <a:buNone/>
            </a:pPr>
            <a:r>
              <a:rPr lang="en" sz="1700" b="0" i="1"/>
              <a:t>DL</a:t>
            </a:r>
            <a:r>
              <a:rPr lang="en" sz="1700" b="0"/>
              <a:t> </a:t>
            </a:r>
            <a:r>
              <a:rPr lang="en" sz="1700"/>
              <a:t>v. </a:t>
            </a:r>
            <a:r>
              <a:rPr lang="en" sz="1700" b="0" i="1"/>
              <a:t>District of Columbia</a:t>
            </a:r>
            <a:endParaRPr/>
          </a:p>
        </p:txBody>
      </p:sp>
      <p:sp>
        <p:nvSpPr>
          <p:cNvPr id="250" name="Google Shape;250;p45"/>
          <p:cNvSpPr txBox="1">
            <a:spLocks noGrp="1"/>
          </p:cNvSpPr>
          <p:nvPr>
            <p:ph type="body" idx="1"/>
          </p:nvPr>
        </p:nvSpPr>
        <p:spPr>
          <a:xfrm>
            <a:off x="3443591" y="321013"/>
            <a:ext cx="5262900" cy="4429800"/>
          </a:xfrm>
          <a:prstGeom prst="rect">
            <a:avLst/>
          </a:prstGeom>
        </p:spPr>
        <p:txBody>
          <a:bodyPr spcFirstLastPara="1" wrap="square" lIns="68575" tIns="34275" rIns="68575" bIns="34275" anchor="ctr" anchorCtr="0">
            <a:normAutofit fontScale="92500" lnSpcReduction="10000"/>
          </a:bodyPr>
          <a:lstStyle/>
          <a:p>
            <a:pPr marL="0" lvl="0" indent="0" algn="l" rtl="0">
              <a:lnSpc>
                <a:spcPct val="105000"/>
              </a:lnSpc>
              <a:spcBef>
                <a:spcPts val="0"/>
              </a:spcBef>
              <a:spcAft>
                <a:spcPts val="0"/>
              </a:spcAft>
              <a:buNone/>
            </a:pPr>
            <a:r>
              <a:rPr lang="en" sz="1200">
                <a:highlight>
                  <a:srgbClr val="FFFFFF"/>
                </a:highlight>
              </a:rPr>
              <a:t>Findings: </a:t>
            </a:r>
            <a:endParaRPr sz="1200">
              <a:highlight>
                <a:srgbClr val="FFFFFF"/>
              </a:highlight>
            </a:endParaRPr>
          </a:p>
          <a:p>
            <a:pPr marL="457200" lvl="0" indent="-299085" algn="l" rtl="0">
              <a:lnSpc>
                <a:spcPct val="105000"/>
              </a:lnSpc>
              <a:spcBef>
                <a:spcPts val="0"/>
              </a:spcBef>
              <a:spcAft>
                <a:spcPts val="0"/>
              </a:spcAft>
              <a:buSzPct val="100000"/>
              <a:buChar char="●"/>
            </a:pPr>
            <a:r>
              <a:rPr lang="en" sz="1200">
                <a:highlight>
                  <a:srgbClr val="FFFFFF"/>
                </a:highlight>
              </a:rPr>
              <a:t>Failing to identify approx. 98-515 (2%) children a month; </a:t>
            </a:r>
            <a:endParaRPr sz="1200">
              <a:highlight>
                <a:srgbClr val="FFFFFF"/>
              </a:highlight>
            </a:endParaRPr>
          </a:p>
          <a:p>
            <a:pPr marL="457200" lvl="0" indent="-299085" algn="l" rtl="0">
              <a:lnSpc>
                <a:spcPct val="105000"/>
              </a:lnSpc>
              <a:spcBef>
                <a:spcPts val="0"/>
              </a:spcBef>
              <a:spcAft>
                <a:spcPts val="0"/>
              </a:spcAft>
              <a:buSzPct val="100000"/>
              <a:buChar char="●"/>
            </a:pPr>
            <a:r>
              <a:rPr lang="en" sz="1200">
                <a:highlight>
                  <a:srgbClr val="FFFFFF"/>
                </a:highlight>
              </a:rPr>
              <a:t>Failing to provide “smooth and effective transition” to almost 30%;</a:t>
            </a:r>
            <a:endParaRPr sz="1200">
              <a:highlight>
                <a:srgbClr val="FFFFFF"/>
              </a:highlight>
            </a:endParaRPr>
          </a:p>
          <a:p>
            <a:pPr marL="457200" lvl="0" indent="-299085" algn="l" rtl="0">
              <a:lnSpc>
                <a:spcPct val="105000"/>
              </a:lnSpc>
              <a:spcBef>
                <a:spcPts val="0"/>
              </a:spcBef>
              <a:spcAft>
                <a:spcPts val="0"/>
              </a:spcAft>
              <a:buSzPct val="100000"/>
              <a:buChar char="●"/>
            </a:pPr>
            <a:r>
              <a:rPr lang="en" sz="1200">
                <a:highlight>
                  <a:srgbClr val="FFFFFF"/>
                </a:highlight>
              </a:rPr>
              <a:t>Missing deadline for determining eligibility approx. 20% of the time</a:t>
            </a:r>
            <a:endParaRPr sz="1200">
              <a:highlight>
                <a:srgbClr val="FFFFFF"/>
              </a:highlight>
            </a:endParaRPr>
          </a:p>
          <a:p>
            <a:pPr marL="457200" lvl="0" indent="0" algn="l" rtl="0">
              <a:lnSpc>
                <a:spcPct val="105000"/>
              </a:lnSpc>
              <a:spcBef>
                <a:spcPts val="0"/>
              </a:spcBef>
              <a:spcAft>
                <a:spcPts val="0"/>
              </a:spcAft>
              <a:buNone/>
            </a:pPr>
            <a:endParaRPr sz="1200">
              <a:highlight>
                <a:srgbClr val="FFFFFF"/>
              </a:highlight>
            </a:endParaRPr>
          </a:p>
          <a:p>
            <a:pPr marL="0" lvl="0" indent="0" algn="l" rtl="0">
              <a:lnSpc>
                <a:spcPct val="105000"/>
              </a:lnSpc>
              <a:spcBef>
                <a:spcPts val="0"/>
              </a:spcBef>
              <a:spcAft>
                <a:spcPts val="0"/>
              </a:spcAft>
              <a:buNone/>
            </a:pPr>
            <a:r>
              <a:rPr lang="en" sz="1200">
                <a:highlight>
                  <a:srgbClr val="FFFFFF"/>
                </a:highlight>
              </a:rPr>
              <a:t>Order: </a:t>
            </a:r>
            <a:endParaRPr sz="1200">
              <a:highlight>
                <a:srgbClr val="FFFFFF"/>
              </a:highlight>
            </a:endParaRPr>
          </a:p>
          <a:p>
            <a:pPr marL="457200" lvl="0" indent="-299085" algn="l" rtl="0">
              <a:lnSpc>
                <a:spcPct val="105000"/>
              </a:lnSpc>
              <a:spcBef>
                <a:spcPts val="0"/>
              </a:spcBef>
              <a:spcAft>
                <a:spcPts val="0"/>
              </a:spcAft>
              <a:buSzPct val="100000"/>
              <a:buChar char="•"/>
            </a:pPr>
            <a:r>
              <a:rPr lang="en" sz="1200">
                <a:highlight>
                  <a:srgbClr val="FFFFFF"/>
                </a:highlight>
              </a:rPr>
              <a:t>Injunctive relief </a:t>
            </a:r>
            <a:endParaRPr sz="1200">
              <a:highlight>
                <a:srgbClr val="FFFFFF"/>
              </a:highlight>
            </a:endParaRPr>
          </a:p>
          <a:p>
            <a:pPr marL="457200" lvl="0" indent="-299085" algn="l" rtl="0">
              <a:lnSpc>
                <a:spcPct val="105000"/>
              </a:lnSpc>
              <a:spcBef>
                <a:spcPts val="0"/>
              </a:spcBef>
              <a:spcAft>
                <a:spcPts val="0"/>
              </a:spcAft>
              <a:buSzPct val="100000"/>
              <a:buChar char="•"/>
            </a:pPr>
            <a:r>
              <a:rPr lang="en" sz="1200">
                <a:highlight>
                  <a:srgbClr val="FFFFFF"/>
                </a:highlight>
              </a:rPr>
              <a:t>8.5% enrollment target, with a minimum 0.5% annual increase</a:t>
            </a:r>
            <a:endParaRPr sz="1200">
              <a:highlight>
                <a:srgbClr val="FFFFFF"/>
              </a:highlight>
            </a:endParaRPr>
          </a:p>
          <a:p>
            <a:pPr marL="457200" lvl="0" indent="-299085" algn="l" rtl="0">
              <a:lnSpc>
                <a:spcPct val="105000"/>
              </a:lnSpc>
              <a:spcBef>
                <a:spcPts val="0"/>
              </a:spcBef>
              <a:spcAft>
                <a:spcPts val="0"/>
              </a:spcAft>
              <a:buSzPct val="100000"/>
              <a:buChar char="•"/>
            </a:pPr>
            <a:r>
              <a:rPr lang="en" sz="1200">
                <a:highlight>
                  <a:srgbClr val="FFFFFF"/>
                </a:highlight>
              </a:rPr>
              <a:t>Timely evaluations and determinations at 95% compliance</a:t>
            </a:r>
            <a:endParaRPr sz="1200">
              <a:highlight>
                <a:srgbClr val="FFFFFF"/>
              </a:highlight>
            </a:endParaRPr>
          </a:p>
          <a:p>
            <a:pPr marL="457200" lvl="0" indent="-299085" algn="l" rtl="0">
              <a:lnSpc>
                <a:spcPct val="105000"/>
              </a:lnSpc>
              <a:spcBef>
                <a:spcPts val="0"/>
              </a:spcBef>
              <a:spcAft>
                <a:spcPts val="0"/>
              </a:spcAft>
              <a:buSzPct val="100000"/>
              <a:buChar char="•"/>
            </a:pPr>
            <a:r>
              <a:rPr lang="en" sz="1200">
                <a:highlight>
                  <a:srgbClr val="FFFFFF"/>
                </a:highlight>
              </a:rPr>
              <a:t>95% compliance for transition services</a:t>
            </a:r>
            <a:endParaRPr sz="1200">
              <a:highlight>
                <a:srgbClr val="FFFFFF"/>
              </a:highlight>
            </a:endParaRPr>
          </a:p>
          <a:p>
            <a:pPr marL="457200" lvl="0" indent="-299085" algn="l" rtl="0">
              <a:lnSpc>
                <a:spcPct val="105000"/>
              </a:lnSpc>
              <a:spcBef>
                <a:spcPts val="0"/>
              </a:spcBef>
              <a:spcAft>
                <a:spcPts val="0"/>
              </a:spcAft>
              <a:buSzPct val="100000"/>
              <a:buChar char="•"/>
            </a:pPr>
            <a:r>
              <a:rPr lang="en" sz="1200">
                <a:highlight>
                  <a:srgbClr val="FFFFFF"/>
                </a:highlight>
              </a:rPr>
              <a:t>Implementation of various "programmatic" systems designed to improve the identification and tracking of children, including establishing databases and disseminating information to parents and stakeholders</a:t>
            </a:r>
            <a:endParaRPr sz="1200">
              <a:highlight>
                <a:srgbClr val="FFFFFF"/>
              </a:highlight>
            </a:endParaRPr>
          </a:p>
          <a:p>
            <a:pPr marL="914400" lvl="1" indent="-299085" algn="l" rtl="0">
              <a:lnSpc>
                <a:spcPct val="105000"/>
              </a:lnSpc>
              <a:spcBef>
                <a:spcPts val="0"/>
              </a:spcBef>
              <a:spcAft>
                <a:spcPts val="0"/>
              </a:spcAft>
              <a:buSzPct val="100000"/>
              <a:buChar char="•"/>
            </a:pPr>
            <a:r>
              <a:rPr lang="en" sz="1200">
                <a:highlight>
                  <a:srgbClr val="FFFFFF"/>
                </a:highlight>
              </a:rPr>
              <a:t>Detailed and specific record keeping requirements </a:t>
            </a:r>
            <a:endParaRPr sz="1200">
              <a:highlight>
                <a:srgbClr val="FFFFFF"/>
              </a:highlight>
            </a:endParaRPr>
          </a:p>
          <a:p>
            <a:pPr marL="457200" lvl="0" indent="-299085" algn="l" rtl="0">
              <a:lnSpc>
                <a:spcPct val="105000"/>
              </a:lnSpc>
              <a:spcBef>
                <a:spcPts val="0"/>
              </a:spcBef>
              <a:spcAft>
                <a:spcPts val="0"/>
              </a:spcAft>
              <a:buSzPct val="100000"/>
              <a:buChar char="•"/>
            </a:pPr>
            <a:r>
              <a:rPr lang="en" sz="1200">
                <a:highlight>
                  <a:srgbClr val="FFFFFF"/>
                </a:highlight>
              </a:rPr>
              <a:t>Annual and biannual reports required to Plaintiffs and Court </a:t>
            </a:r>
            <a:endParaRPr sz="1200">
              <a:highlight>
                <a:srgbClr val="FFFFFF"/>
              </a:highlight>
            </a:endParaRPr>
          </a:p>
          <a:p>
            <a:pPr marL="457200" lvl="0" indent="-299085" algn="l" rtl="0">
              <a:lnSpc>
                <a:spcPct val="105000"/>
              </a:lnSpc>
              <a:spcBef>
                <a:spcPts val="0"/>
              </a:spcBef>
              <a:spcAft>
                <a:spcPts val="0"/>
              </a:spcAft>
              <a:buSzPct val="100000"/>
              <a:buChar char="•"/>
            </a:pPr>
            <a:r>
              <a:rPr lang="en" sz="1200">
                <a:highlight>
                  <a:srgbClr val="FFFFFF"/>
                </a:highlight>
              </a:rPr>
              <a:t>Attorney Fees</a:t>
            </a:r>
            <a:endParaRPr sz="1200">
              <a:highlight>
                <a:srgbClr val="FFFFFF"/>
              </a:highlight>
            </a:endParaRPr>
          </a:p>
          <a:p>
            <a:pPr marL="914400" lvl="1" indent="-299085" algn="l" rtl="0">
              <a:lnSpc>
                <a:spcPct val="105000"/>
              </a:lnSpc>
              <a:spcBef>
                <a:spcPts val="0"/>
              </a:spcBef>
              <a:spcAft>
                <a:spcPts val="0"/>
              </a:spcAft>
              <a:buSzPct val="100000"/>
              <a:buChar char="•"/>
            </a:pPr>
            <a:r>
              <a:rPr lang="en" sz="1200">
                <a:highlight>
                  <a:srgbClr val="FFFFFF"/>
                </a:highlight>
              </a:rPr>
              <a:t>Nearly 10 million dollar request </a:t>
            </a:r>
            <a:endParaRPr sz="1200">
              <a:highlight>
                <a:srgbClr val="FFFFFF"/>
              </a:highlight>
            </a:endParaRPr>
          </a:p>
          <a:p>
            <a:pPr marL="914400" lvl="1" indent="-299085" algn="l" rtl="0">
              <a:lnSpc>
                <a:spcPct val="105000"/>
              </a:lnSpc>
              <a:spcBef>
                <a:spcPts val="0"/>
              </a:spcBef>
              <a:spcAft>
                <a:spcPts val="0"/>
              </a:spcAft>
              <a:buSzPct val="100000"/>
              <a:buChar char="•"/>
            </a:pPr>
            <a:r>
              <a:rPr lang="en" sz="1200">
                <a:highlight>
                  <a:srgbClr val="FFFFFF"/>
                </a:highlight>
              </a:rPr>
              <a:t>“First half of 2024”, $126,500</a:t>
            </a:r>
            <a:endParaRPr sz="1200">
              <a:highlight>
                <a:srgbClr val="FFFFFF"/>
              </a:highlight>
            </a:endParaRPr>
          </a:p>
          <a:p>
            <a:pPr marL="0" lvl="0" indent="0" algn="l" rtl="0">
              <a:lnSpc>
                <a:spcPct val="105000"/>
              </a:lnSpc>
              <a:spcBef>
                <a:spcPts val="0"/>
              </a:spcBef>
              <a:spcAft>
                <a:spcPts val="0"/>
              </a:spcAft>
              <a:buNone/>
            </a:pPr>
            <a:endParaRPr sz="1200">
              <a:highlight>
                <a:srgbClr val="FFFFFF"/>
              </a:highlight>
            </a:endParaRPr>
          </a:p>
          <a:p>
            <a:pPr marL="0" lvl="0" indent="0" algn="l" rtl="0">
              <a:lnSpc>
                <a:spcPct val="100000"/>
              </a:lnSpc>
              <a:spcBef>
                <a:spcPts val="0"/>
              </a:spcBef>
              <a:spcAft>
                <a:spcPts val="0"/>
              </a:spcAft>
              <a:buNone/>
            </a:pPr>
            <a:r>
              <a:rPr lang="en" sz="1200">
                <a:solidFill>
                  <a:srgbClr val="060619"/>
                </a:solidFill>
              </a:rPr>
              <a:t>“The Court today makes clear that the implementation and outcomes of the District’s policies are paramount. The District will comply with its statutory obligations when it actually locates and identifies children to provide them with a FAPE [free appropriate public education], timely evaluates them, timely determines their eligibility, and smoothly and effectively transitions them—not when they establish policies that, if properly implemented, would achieve these goals. If the [District] fails to abide by the order . . . the District will earn far more significant court involvement and oversight than is ordered today.”</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46"/>
          <p:cNvSpPr txBox="1">
            <a:spLocks noGrp="1"/>
          </p:cNvSpPr>
          <p:nvPr>
            <p:ph type="body" idx="1"/>
          </p:nvPr>
        </p:nvSpPr>
        <p:spPr>
          <a:xfrm>
            <a:off x="3443591" y="321013"/>
            <a:ext cx="5262900" cy="4429800"/>
          </a:xfrm>
          <a:prstGeom prst="rect">
            <a:avLst/>
          </a:prstGeom>
        </p:spPr>
        <p:txBody>
          <a:bodyPr spcFirstLastPara="1" wrap="square" lIns="68575" tIns="34275" rIns="68575" bIns="34275" anchor="ctr" anchorCtr="0">
            <a:normAutofit/>
          </a:bodyPr>
          <a:lstStyle/>
          <a:p>
            <a:pPr marL="0" lvl="0" indent="0" algn="l" rtl="0">
              <a:spcBef>
                <a:spcPts val="600"/>
              </a:spcBef>
              <a:spcAft>
                <a:spcPts val="0"/>
              </a:spcAft>
              <a:buNone/>
            </a:pPr>
            <a:r>
              <a:rPr lang="en" sz="3700"/>
              <a:t>Questions from the Field</a:t>
            </a:r>
            <a:endParaRPr sz="37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47"/>
          <p:cNvSpPr txBox="1">
            <a:spLocks noGrp="1"/>
          </p:cNvSpPr>
          <p:nvPr>
            <p:ph type="title"/>
          </p:nvPr>
        </p:nvSpPr>
        <p:spPr>
          <a:xfrm>
            <a:off x="623888" y="1695582"/>
            <a:ext cx="7886700" cy="1353300"/>
          </a:xfrm>
          <a:prstGeom prst="rect">
            <a:avLst/>
          </a:prstGeom>
          <a:noFill/>
          <a:ln>
            <a:noFill/>
          </a:ln>
        </p:spPr>
        <p:txBody>
          <a:bodyPr spcFirstLastPara="1" wrap="square" lIns="68575" tIns="34275" rIns="68575" bIns="34275" anchor="b" anchorCtr="0">
            <a:normAutofit/>
          </a:bodyPr>
          <a:lstStyle/>
          <a:p>
            <a:pPr marL="0" lvl="0" indent="0" algn="ctr" rtl="0">
              <a:lnSpc>
                <a:spcPct val="90000"/>
              </a:lnSpc>
              <a:spcBef>
                <a:spcPts val="0"/>
              </a:spcBef>
              <a:spcAft>
                <a:spcPts val="0"/>
              </a:spcAft>
              <a:buClr>
                <a:schemeClr val="lt1"/>
              </a:buClr>
              <a:buSzPts val="3400"/>
              <a:buFont typeface="Arial"/>
              <a:buNone/>
            </a:pPr>
            <a:r>
              <a:rPr lang="en"/>
              <a:t>Thank You!!</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2"/>
          <p:cNvSpPr txBox="1">
            <a:spLocks noGrp="1"/>
          </p:cNvSpPr>
          <p:nvPr>
            <p:ph type="title"/>
          </p:nvPr>
        </p:nvSpPr>
        <p:spPr>
          <a:xfrm>
            <a:off x="254410" y="1"/>
            <a:ext cx="8452500" cy="5529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lt1"/>
              </a:buClr>
              <a:buSzPts val="2500"/>
              <a:buFont typeface="Arial"/>
              <a:buNone/>
            </a:pPr>
            <a:r>
              <a:rPr lang="en"/>
              <a:t>Participants will understand:</a:t>
            </a:r>
            <a:endParaRPr/>
          </a:p>
        </p:txBody>
      </p:sp>
      <p:sp>
        <p:nvSpPr>
          <p:cNvPr id="97" name="Google Shape;97;p22"/>
          <p:cNvSpPr txBox="1">
            <a:spLocks noGrp="1"/>
          </p:cNvSpPr>
          <p:nvPr>
            <p:ph type="body" idx="1"/>
          </p:nvPr>
        </p:nvSpPr>
        <p:spPr>
          <a:xfrm>
            <a:off x="516834" y="1095374"/>
            <a:ext cx="8110500" cy="3263400"/>
          </a:xfrm>
          <a:prstGeom prst="rect">
            <a:avLst/>
          </a:prstGeom>
          <a:noFill/>
          <a:ln>
            <a:noFill/>
          </a:ln>
        </p:spPr>
        <p:txBody>
          <a:bodyPr spcFirstLastPara="1" wrap="square" lIns="68575" tIns="34275" rIns="68575" bIns="34275" anchor="t" anchorCtr="0">
            <a:normAutofit/>
          </a:bodyPr>
          <a:lstStyle/>
          <a:p>
            <a:pPr marL="457200" lvl="0" indent="-381000" algn="l" rtl="0">
              <a:lnSpc>
                <a:spcPct val="115000"/>
              </a:lnSpc>
              <a:spcBef>
                <a:spcPts val="0"/>
              </a:spcBef>
              <a:spcAft>
                <a:spcPts val="0"/>
              </a:spcAft>
              <a:buClr>
                <a:schemeClr val="dk1"/>
              </a:buClr>
              <a:buSzPts val="2400"/>
              <a:buAutoNum type="arabicPeriod"/>
            </a:pPr>
            <a:r>
              <a:rPr lang="en" sz="2200"/>
              <a:t>The Federal requirements of General Supervision for IDEA </a:t>
            </a:r>
            <a:endParaRPr sz="2200"/>
          </a:p>
          <a:p>
            <a:pPr marL="457200" lvl="0" indent="-381000" algn="l" rtl="0">
              <a:lnSpc>
                <a:spcPct val="115000"/>
              </a:lnSpc>
              <a:spcBef>
                <a:spcPts val="1000"/>
              </a:spcBef>
              <a:spcAft>
                <a:spcPts val="0"/>
              </a:spcAft>
              <a:buClr>
                <a:schemeClr val="dk1"/>
              </a:buClr>
              <a:buSzPts val="2400"/>
              <a:buAutoNum type="arabicPeriod"/>
            </a:pPr>
            <a:r>
              <a:rPr lang="en" sz="2200"/>
              <a:t>Iowa’s five duties of general supervision</a:t>
            </a:r>
            <a:endParaRPr sz="2200"/>
          </a:p>
          <a:p>
            <a:pPr marL="457200" lvl="0" indent="-381000" algn="l" rtl="0">
              <a:lnSpc>
                <a:spcPct val="115000"/>
              </a:lnSpc>
              <a:spcBef>
                <a:spcPts val="1000"/>
              </a:spcBef>
              <a:spcAft>
                <a:spcPts val="1000"/>
              </a:spcAft>
              <a:buClr>
                <a:schemeClr val="dk1"/>
              </a:buClr>
              <a:buSzPts val="2400"/>
              <a:buAutoNum type="arabicPeriod"/>
            </a:pPr>
            <a:r>
              <a:rPr lang="en" sz="2200"/>
              <a:t>Examples of how the five duties relate to the work at the AEA and the LEA/district level</a:t>
            </a:r>
            <a:endParaRPr sz="22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3"/>
          <p:cNvSpPr txBox="1">
            <a:spLocks noGrp="1"/>
          </p:cNvSpPr>
          <p:nvPr>
            <p:ph type="title"/>
          </p:nvPr>
        </p:nvSpPr>
        <p:spPr>
          <a:xfrm>
            <a:off x="623888" y="1282305"/>
            <a:ext cx="7886700" cy="2139600"/>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Clr>
                <a:schemeClr val="lt1"/>
              </a:buClr>
              <a:buSzPts val="3400"/>
              <a:buFont typeface="Arial"/>
              <a:buNone/>
            </a:pPr>
            <a:r>
              <a:rPr lang="en"/>
              <a:t>General Supervision of IDEA</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4"/>
          <p:cNvSpPr txBox="1">
            <a:spLocks noGrp="1"/>
          </p:cNvSpPr>
          <p:nvPr>
            <p:ph type="title"/>
          </p:nvPr>
        </p:nvSpPr>
        <p:spPr>
          <a:xfrm>
            <a:off x="254410" y="1"/>
            <a:ext cx="8452500" cy="5529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IDEA and IAC Reference to General Supervision</a:t>
            </a:r>
            <a:endParaRPr/>
          </a:p>
        </p:txBody>
      </p:sp>
      <p:sp>
        <p:nvSpPr>
          <p:cNvPr id="109" name="Google Shape;109;p24"/>
          <p:cNvSpPr txBox="1">
            <a:spLocks noGrp="1"/>
          </p:cNvSpPr>
          <p:nvPr>
            <p:ph type="body" idx="1"/>
          </p:nvPr>
        </p:nvSpPr>
        <p:spPr>
          <a:xfrm>
            <a:off x="488525" y="904900"/>
            <a:ext cx="8110500" cy="3655500"/>
          </a:xfrm>
          <a:prstGeom prst="rect">
            <a:avLst/>
          </a:prstGeom>
        </p:spPr>
        <p:txBody>
          <a:bodyPr spcFirstLastPara="1" wrap="square" lIns="68575" tIns="34275" rIns="68575" bIns="34275" anchor="t" anchorCtr="0">
            <a:noAutofit/>
          </a:bodyPr>
          <a:lstStyle/>
          <a:p>
            <a:pPr marL="0" lvl="0" indent="0" algn="l" rtl="0">
              <a:lnSpc>
                <a:spcPct val="100000"/>
              </a:lnSpc>
              <a:spcBef>
                <a:spcPts val="600"/>
              </a:spcBef>
              <a:spcAft>
                <a:spcPts val="0"/>
              </a:spcAft>
              <a:buNone/>
            </a:pPr>
            <a:r>
              <a:rPr lang="en" sz="1800" b="1"/>
              <a:t>Division VIII:  </a:t>
            </a:r>
            <a:endParaRPr sz="1800" b="1"/>
          </a:p>
          <a:p>
            <a:pPr marL="0" lvl="0" indent="0" algn="l" rtl="0">
              <a:lnSpc>
                <a:spcPct val="100000"/>
              </a:lnSpc>
              <a:spcBef>
                <a:spcPts val="600"/>
              </a:spcBef>
              <a:spcAft>
                <a:spcPts val="0"/>
              </a:spcAft>
              <a:buNone/>
            </a:pPr>
            <a:r>
              <a:rPr lang="en" sz="1800" b="1"/>
              <a:t>Monitoring, Enforcement, Confidentiality and Program Information</a:t>
            </a:r>
            <a:endParaRPr sz="1800" b="1"/>
          </a:p>
          <a:p>
            <a:pPr marL="0" lvl="0" indent="0" algn="l" rtl="0">
              <a:lnSpc>
                <a:spcPct val="100000"/>
              </a:lnSpc>
              <a:spcBef>
                <a:spcPts val="600"/>
              </a:spcBef>
              <a:spcAft>
                <a:spcPts val="0"/>
              </a:spcAft>
              <a:buNone/>
            </a:pPr>
            <a:endParaRPr b="1"/>
          </a:p>
          <a:p>
            <a:pPr marL="0" lvl="0" indent="0" algn="l" rtl="0">
              <a:lnSpc>
                <a:spcPct val="100000"/>
              </a:lnSpc>
              <a:spcBef>
                <a:spcPts val="600"/>
              </a:spcBef>
              <a:spcAft>
                <a:spcPts val="0"/>
              </a:spcAft>
              <a:buNone/>
            </a:pPr>
            <a:r>
              <a:rPr lang="en"/>
              <a:t>281—41.600(256B,34CFR300) State monitoring and enforcement.</a:t>
            </a:r>
            <a:endParaRPr/>
          </a:p>
          <a:p>
            <a:pPr marL="457200" lvl="0" indent="0" algn="l" rtl="0">
              <a:lnSpc>
                <a:spcPct val="100000"/>
              </a:lnSpc>
              <a:spcBef>
                <a:spcPts val="600"/>
              </a:spcBef>
              <a:spcAft>
                <a:spcPts val="0"/>
              </a:spcAft>
              <a:buNone/>
            </a:pPr>
            <a:r>
              <a:rPr lang="en" b="1"/>
              <a:t>41.600(1) </a:t>
            </a:r>
            <a:r>
              <a:rPr lang="en" b="1" i="1"/>
              <a:t>General</a:t>
            </a:r>
            <a:r>
              <a:rPr lang="en"/>
              <a:t>. The state must monitor the implementation of Part B of the Act and this chapter, enforce this chapter in accordance with rule 281—41.604(256B,34CFR300), and annually report on performance under Part B of the Act and this chapter</a:t>
            </a:r>
            <a:endParaRPr/>
          </a:p>
          <a:p>
            <a:pPr marL="457200" lvl="0" indent="0" algn="l" rtl="0">
              <a:lnSpc>
                <a:spcPct val="100000"/>
              </a:lnSpc>
              <a:spcBef>
                <a:spcPts val="600"/>
              </a:spcBef>
              <a:spcAft>
                <a:spcPts val="0"/>
              </a:spcAft>
              <a:buNone/>
            </a:pPr>
            <a:endParaRPr/>
          </a:p>
          <a:p>
            <a:pPr marL="0" lvl="0" indent="0" algn="r" rtl="0">
              <a:lnSpc>
                <a:spcPct val="115000"/>
              </a:lnSpc>
              <a:spcBef>
                <a:spcPts val="1600"/>
              </a:spcBef>
              <a:spcAft>
                <a:spcPts val="0"/>
              </a:spcAft>
              <a:buClr>
                <a:schemeClr val="dk2"/>
              </a:buClr>
              <a:buFont typeface="Open Sans"/>
              <a:buNone/>
            </a:pPr>
            <a:r>
              <a:rPr lang="en" sz="1800">
                <a:solidFill>
                  <a:srgbClr val="222222"/>
                </a:solidFill>
              </a:rPr>
              <a:t>Iowa Administrative Code</a:t>
            </a:r>
            <a:endParaRPr>
              <a:solidFill>
                <a:srgbClr val="222222"/>
              </a:solidFill>
            </a:endParaRPr>
          </a:p>
          <a:p>
            <a:pPr marL="0" lvl="0" indent="0" algn="l" rtl="0">
              <a:lnSpc>
                <a:spcPct val="100000"/>
              </a:lnSpc>
              <a:spcBef>
                <a:spcPts val="60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5"/>
          <p:cNvSpPr txBox="1">
            <a:spLocks noGrp="1"/>
          </p:cNvSpPr>
          <p:nvPr>
            <p:ph type="title"/>
          </p:nvPr>
        </p:nvSpPr>
        <p:spPr>
          <a:xfrm>
            <a:off x="254410" y="1"/>
            <a:ext cx="8452500" cy="552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accent1"/>
              </a:buClr>
              <a:buFont typeface="PT Sans Narrow"/>
              <a:buNone/>
            </a:pPr>
            <a:r>
              <a:rPr lang="en"/>
              <a:t>Primary Focus of Monitoring Activities (IDEA)</a:t>
            </a:r>
            <a:endParaRPr/>
          </a:p>
        </p:txBody>
      </p:sp>
      <p:sp>
        <p:nvSpPr>
          <p:cNvPr id="115" name="Google Shape;115;p25"/>
          <p:cNvSpPr txBox="1">
            <a:spLocks noGrp="1"/>
          </p:cNvSpPr>
          <p:nvPr>
            <p:ph type="body" idx="1"/>
          </p:nvPr>
        </p:nvSpPr>
        <p:spPr>
          <a:xfrm>
            <a:off x="596350" y="1095375"/>
            <a:ext cx="8110200" cy="3792600"/>
          </a:xfrm>
          <a:prstGeom prst="rect">
            <a:avLst/>
          </a:prstGeom>
          <a:noFill/>
          <a:ln>
            <a:noFill/>
          </a:ln>
        </p:spPr>
        <p:txBody>
          <a:bodyPr spcFirstLastPara="1" wrap="square" lIns="91425" tIns="91425" rIns="91425" bIns="91425" anchor="t" anchorCtr="0">
            <a:normAutofit fontScale="92500"/>
          </a:bodyPr>
          <a:lstStyle/>
          <a:p>
            <a:pPr marL="0" marR="0" lvl="0" indent="0" algn="l" rtl="0">
              <a:lnSpc>
                <a:spcPct val="115000"/>
              </a:lnSpc>
              <a:spcBef>
                <a:spcPts val="0"/>
              </a:spcBef>
              <a:spcAft>
                <a:spcPts val="0"/>
              </a:spcAft>
              <a:buClr>
                <a:schemeClr val="dk2"/>
              </a:buClr>
              <a:buFont typeface="Open Sans"/>
              <a:buNone/>
            </a:pPr>
            <a:endParaRPr sz="1800">
              <a:solidFill>
                <a:srgbClr val="000000"/>
              </a:solidFill>
              <a:latin typeface="Open Sans"/>
              <a:ea typeface="Open Sans"/>
              <a:cs typeface="Open Sans"/>
              <a:sym typeface="Open Sans"/>
            </a:endParaRPr>
          </a:p>
          <a:p>
            <a:pPr marL="0" marR="0" lvl="0" indent="0" algn="l" rtl="0">
              <a:lnSpc>
                <a:spcPct val="115000"/>
              </a:lnSpc>
              <a:spcBef>
                <a:spcPts val="0"/>
              </a:spcBef>
              <a:spcAft>
                <a:spcPts val="0"/>
              </a:spcAft>
              <a:buClr>
                <a:schemeClr val="dk2"/>
              </a:buClr>
              <a:buFont typeface="Open Sans"/>
              <a:buNone/>
            </a:pPr>
            <a:r>
              <a:rPr lang="en" sz="1800" b="1" i="0" u="none" strike="noStrike" cap="none">
                <a:solidFill>
                  <a:srgbClr val="000000"/>
                </a:solidFill>
              </a:rPr>
              <a:t>41.600(2)</a:t>
            </a:r>
            <a:r>
              <a:rPr lang="en" sz="1800" i="0" u="none" strike="noStrike" cap="none">
                <a:solidFill>
                  <a:srgbClr val="000000"/>
                </a:solidFill>
              </a:rPr>
              <a:t> </a:t>
            </a:r>
            <a:r>
              <a:rPr lang="en" sz="1800" b="1" i="1" u="none" strike="noStrike" cap="none">
                <a:solidFill>
                  <a:srgbClr val="000000"/>
                </a:solidFill>
              </a:rPr>
              <a:t>Primary focus of monitoring activity.</a:t>
            </a:r>
            <a:r>
              <a:rPr lang="en" sz="1800" i="0" u="none" strike="noStrike" cap="none">
                <a:solidFill>
                  <a:srgbClr val="000000"/>
                </a:solidFill>
              </a:rPr>
              <a:t> The primary focus of the state’s monitoring activities must be on the following:</a:t>
            </a:r>
            <a:endParaRPr/>
          </a:p>
          <a:p>
            <a:pPr marL="457200" marR="0" lvl="0" indent="-228600" algn="l" rtl="0">
              <a:lnSpc>
                <a:spcPct val="115000"/>
              </a:lnSpc>
              <a:spcBef>
                <a:spcPts val="1600"/>
              </a:spcBef>
              <a:spcAft>
                <a:spcPts val="0"/>
              </a:spcAft>
              <a:buClr>
                <a:srgbClr val="000000"/>
              </a:buClr>
              <a:buSzPts val="1800"/>
              <a:buFont typeface="Arial"/>
              <a:buAutoNum type="alphaUcPeriod"/>
            </a:pPr>
            <a:r>
              <a:rPr lang="en" sz="1800" i="0" u="none" strike="noStrike" cap="none">
                <a:solidFill>
                  <a:srgbClr val="000000"/>
                </a:solidFill>
                <a:highlight>
                  <a:srgbClr val="FFF2CC"/>
                </a:highlight>
              </a:rPr>
              <a:t>Improving educational results and functional outcomes </a:t>
            </a:r>
            <a:r>
              <a:rPr lang="en" sz="1800" i="0" u="none" strike="noStrike" cap="none">
                <a:solidFill>
                  <a:srgbClr val="000000"/>
                </a:solidFill>
              </a:rPr>
              <a:t>for all children with disabilities; and</a:t>
            </a:r>
            <a:endParaRPr/>
          </a:p>
          <a:p>
            <a:pPr marL="457200" marR="0" lvl="0" indent="-228600" algn="l" rtl="0">
              <a:lnSpc>
                <a:spcPct val="115000"/>
              </a:lnSpc>
              <a:spcBef>
                <a:spcPts val="1600"/>
              </a:spcBef>
              <a:spcAft>
                <a:spcPts val="0"/>
              </a:spcAft>
              <a:buClr>
                <a:srgbClr val="000000"/>
              </a:buClr>
              <a:buSzPts val="1800"/>
              <a:buFont typeface="Arial"/>
              <a:buAutoNum type="alphaUcPeriod"/>
            </a:pPr>
            <a:r>
              <a:rPr lang="en" sz="1800" i="0" u="none" strike="noStrike" cap="none">
                <a:solidFill>
                  <a:srgbClr val="000000"/>
                </a:solidFill>
              </a:rPr>
              <a:t>ensuring that public agencies meet the program requirements under Part B of the Act, </a:t>
            </a:r>
            <a:r>
              <a:rPr lang="en" sz="1800" i="0" u="none" strike="noStrike" cap="none">
                <a:solidFill>
                  <a:srgbClr val="000000"/>
                </a:solidFill>
                <a:highlight>
                  <a:srgbClr val="FFF2CC"/>
                </a:highlight>
              </a:rPr>
              <a:t>with a particular emphasis on those requirements that are most closely related to improving educational results</a:t>
            </a:r>
            <a:r>
              <a:rPr lang="en" sz="1800" i="0" u="none" strike="noStrike" cap="none">
                <a:solidFill>
                  <a:srgbClr val="000000"/>
                </a:solidFill>
              </a:rPr>
              <a:t> for children with disabilities.</a:t>
            </a:r>
            <a:endParaRPr/>
          </a:p>
          <a:p>
            <a:pPr marL="0" lvl="0" indent="0" algn="l" rtl="0">
              <a:lnSpc>
                <a:spcPct val="100000"/>
              </a:lnSpc>
              <a:spcBef>
                <a:spcPts val="600"/>
              </a:spcBef>
              <a:spcAft>
                <a:spcPts val="0"/>
              </a:spcAft>
              <a:buNone/>
            </a:pPr>
            <a:r>
              <a:rPr lang="en" sz="1400">
                <a:solidFill>
                  <a:srgbClr val="FF0000"/>
                </a:solidFill>
                <a:latin typeface="Roboto"/>
                <a:ea typeface="Roboto"/>
                <a:cs typeface="Roboto"/>
                <a:sym typeface="Roboto"/>
              </a:rPr>
              <a:t> </a:t>
            </a:r>
            <a:endParaRPr sz="1400">
              <a:solidFill>
                <a:srgbClr val="FF0000"/>
              </a:solidFill>
              <a:latin typeface="Roboto"/>
              <a:ea typeface="Roboto"/>
              <a:cs typeface="Roboto"/>
              <a:sym typeface="Roboto"/>
            </a:endParaRPr>
          </a:p>
          <a:p>
            <a:pPr marL="0" marR="0" lvl="0" indent="0" algn="r" rtl="0">
              <a:lnSpc>
                <a:spcPct val="115000"/>
              </a:lnSpc>
              <a:spcBef>
                <a:spcPts val="1600"/>
              </a:spcBef>
              <a:spcAft>
                <a:spcPts val="0"/>
              </a:spcAft>
              <a:buClr>
                <a:schemeClr val="dk2"/>
              </a:buClr>
              <a:buFont typeface="Open Sans"/>
              <a:buNone/>
            </a:pPr>
            <a:r>
              <a:rPr lang="en" sz="1800" i="0" u="none" strike="noStrike" cap="none">
                <a:solidFill>
                  <a:srgbClr val="222222"/>
                </a:solidFill>
              </a:rPr>
              <a:t>Iowa Administrative Code</a:t>
            </a:r>
            <a:endParaRPr>
              <a:solidFill>
                <a:srgbClr val="22222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6"/>
          <p:cNvSpPr txBox="1">
            <a:spLocks noGrp="1"/>
          </p:cNvSpPr>
          <p:nvPr>
            <p:ph type="title"/>
          </p:nvPr>
        </p:nvSpPr>
        <p:spPr>
          <a:xfrm>
            <a:off x="306421" y="321013"/>
            <a:ext cx="2655600" cy="44298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lt1"/>
              </a:buClr>
              <a:buSzPts val="2500"/>
              <a:buFont typeface="Arial"/>
              <a:buNone/>
            </a:pPr>
            <a:r>
              <a:rPr lang="en" sz="2000" b="0"/>
              <a:t>Iowa’s Duties of General Supervision</a:t>
            </a:r>
            <a:endParaRPr/>
          </a:p>
        </p:txBody>
      </p:sp>
      <p:pic>
        <p:nvPicPr>
          <p:cNvPr id="121" name="Google Shape;121;p26" descr="This is an image of an infinity loop with the  text of the five duties of general supervision embedded into the image.  The five duties are Inform, Inspect, Detect, Correct, and Prevent"/>
          <p:cNvPicPr preferRelativeResize="0"/>
          <p:nvPr/>
        </p:nvPicPr>
        <p:blipFill>
          <a:blip r:embed="rId3">
            <a:alphaModFix/>
          </a:blip>
          <a:stretch>
            <a:fillRect/>
          </a:stretch>
        </p:blipFill>
        <p:spPr>
          <a:xfrm>
            <a:off x="4157476" y="1093020"/>
            <a:ext cx="4309925" cy="25209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7"/>
          <p:cNvSpPr txBox="1">
            <a:spLocks noGrp="1"/>
          </p:cNvSpPr>
          <p:nvPr>
            <p:ph type="title"/>
          </p:nvPr>
        </p:nvSpPr>
        <p:spPr>
          <a:xfrm>
            <a:off x="254410" y="1"/>
            <a:ext cx="8452500" cy="5529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The Duty to Inform</a:t>
            </a:r>
            <a:endParaRPr/>
          </a:p>
        </p:txBody>
      </p:sp>
      <p:sp>
        <p:nvSpPr>
          <p:cNvPr id="127" name="Google Shape;127;p27"/>
          <p:cNvSpPr txBox="1">
            <a:spLocks noGrp="1"/>
          </p:cNvSpPr>
          <p:nvPr>
            <p:ph type="body" idx="1"/>
          </p:nvPr>
        </p:nvSpPr>
        <p:spPr>
          <a:xfrm>
            <a:off x="254400" y="848075"/>
            <a:ext cx="8110500" cy="4212600"/>
          </a:xfrm>
          <a:prstGeom prst="rect">
            <a:avLst/>
          </a:prstGeom>
        </p:spPr>
        <p:txBody>
          <a:bodyPr spcFirstLastPara="1" wrap="square" lIns="68575" tIns="34275" rIns="68575" bIns="34275" anchor="t" anchorCtr="0">
            <a:normAutofit/>
          </a:bodyPr>
          <a:lstStyle/>
          <a:p>
            <a:pPr marL="0" lvl="0" indent="0" algn="l" rtl="0">
              <a:lnSpc>
                <a:spcPct val="115000"/>
              </a:lnSpc>
              <a:spcBef>
                <a:spcPts val="0"/>
              </a:spcBef>
              <a:spcAft>
                <a:spcPts val="0"/>
              </a:spcAft>
              <a:buNone/>
            </a:pPr>
            <a:r>
              <a:rPr lang="en" sz="1700" dirty="0">
                <a:solidFill>
                  <a:srgbClr val="222222"/>
                </a:solidFill>
              </a:rPr>
              <a:t>The </a:t>
            </a:r>
            <a:r>
              <a:rPr lang="en" sz="1700" b="1" dirty="0">
                <a:solidFill>
                  <a:srgbClr val="222222"/>
                </a:solidFill>
              </a:rPr>
              <a:t>duty to inform</a:t>
            </a:r>
            <a:r>
              <a:rPr lang="en" sz="1700" dirty="0">
                <a:solidFill>
                  <a:srgbClr val="222222"/>
                </a:solidFill>
              </a:rPr>
              <a:t> means ensuring teachers, providers, administrators, and any staff member who works with learners with disabilities and their families are aware of and understand the requirements of IDEA. </a:t>
            </a:r>
            <a:endParaRPr sz="1700" dirty="0">
              <a:solidFill>
                <a:srgbClr val="222222"/>
              </a:solidFill>
            </a:endParaRPr>
          </a:p>
          <a:p>
            <a:pPr marL="914400" lvl="0" indent="0" algn="l" rtl="0">
              <a:lnSpc>
                <a:spcPct val="115000"/>
              </a:lnSpc>
              <a:spcBef>
                <a:spcPts val="0"/>
              </a:spcBef>
              <a:spcAft>
                <a:spcPts val="0"/>
              </a:spcAft>
              <a:buNone/>
            </a:pPr>
            <a:endParaRPr sz="1700" dirty="0">
              <a:solidFill>
                <a:srgbClr val="222222"/>
              </a:solidFill>
            </a:endParaRPr>
          </a:p>
          <a:p>
            <a:pPr marL="0" lvl="0" indent="0" algn="l" rtl="0">
              <a:lnSpc>
                <a:spcPct val="115000"/>
              </a:lnSpc>
              <a:spcBef>
                <a:spcPts val="0"/>
              </a:spcBef>
              <a:spcAft>
                <a:spcPts val="0"/>
              </a:spcAft>
              <a:buNone/>
            </a:pPr>
            <a:r>
              <a:rPr lang="en" sz="1700" b="1" dirty="0">
                <a:solidFill>
                  <a:srgbClr val="222222"/>
                </a:solidFill>
              </a:rPr>
              <a:t>Outcome</a:t>
            </a:r>
            <a:r>
              <a:rPr lang="en" sz="1700" dirty="0">
                <a:solidFill>
                  <a:srgbClr val="222222"/>
                </a:solidFill>
              </a:rPr>
              <a:t>: </a:t>
            </a:r>
            <a:r>
              <a:rPr lang="en" sz="1700" dirty="0"/>
              <a:t>Increased knowledge and common understanding of special education policy, procedures, and evidence-based practices.</a:t>
            </a:r>
            <a:endParaRPr sz="1700" dirty="0">
              <a:solidFill>
                <a:srgbClr val="222222"/>
              </a:solidFill>
            </a:endParaRPr>
          </a:p>
          <a:p>
            <a:pPr marL="0" lvl="0" indent="0" algn="l" rtl="0">
              <a:spcBef>
                <a:spcPts val="600"/>
              </a:spcBef>
              <a:spcAft>
                <a:spcPts val="0"/>
              </a:spcAft>
              <a:buNone/>
            </a:pPr>
            <a:endParaRPr sz="1700" dirty="0"/>
          </a:p>
        </p:txBody>
      </p:sp>
      <p:pic>
        <p:nvPicPr>
          <p:cNvPr id="128" name="Google Shape;128;p27" descr="This is an image of an infinity loop with the  text of the five duties of general supervision embedded into the image.  There is a star next to the word inform."/>
          <p:cNvPicPr preferRelativeResize="0"/>
          <p:nvPr/>
        </p:nvPicPr>
        <p:blipFill>
          <a:blip r:embed="rId3">
            <a:alphaModFix/>
          </a:blip>
          <a:stretch>
            <a:fillRect/>
          </a:stretch>
        </p:blipFill>
        <p:spPr>
          <a:xfrm>
            <a:off x="6129049" y="3324075"/>
            <a:ext cx="2859000" cy="1672250"/>
          </a:xfrm>
          <a:prstGeom prst="rect">
            <a:avLst/>
          </a:prstGeom>
          <a:noFill/>
          <a:ln>
            <a:noFill/>
          </a:ln>
        </p:spPr>
      </p:pic>
      <p:sp>
        <p:nvSpPr>
          <p:cNvPr id="129" name="Google Shape;129;p27"/>
          <p:cNvSpPr/>
          <p:nvPr/>
        </p:nvSpPr>
        <p:spPr>
          <a:xfrm>
            <a:off x="5981650" y="3324075"/>
            <a:ext cx="501000" cy="442200"/>
          </a:xfrm>
          <a:prstGeom prst="star5">
            <a:avLst>
              <a:gd name="adj" fmla="val 19098"/>
              <a:gd name="hf" fmla="val 105146"/>
              <a:gd name="vf" fmla="val 110557"/>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8"/>
          <p:cNvSpPr txBox="1">
            <a:spLocks noGrp="1"/>
          </p:cNvSpPr>
          <p:nvPr>
            <p:ph type="title"/>
          </p:nvPr>
        </p:nvSpPr>
        <p:spPr>
          <a:xfrm>
            <a:off x="669598" y="1"/>
            <a:ext cx="7886700" cy="8946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Examples of </a:t>
            </a:r>
            <a:r>
              <a:rPr lang="en" u="sng"/>
              <a:t>Inform</a:t>
            </a:r>
            <a:r>
              <a:rPr lang="en"/>
              <a:t> at the State Level</a:t>
            </a:r>
            <a:endParaRPr/>
          </a:p>
        </p:txBody>
      </p:sp>
      <p:sp>
        <p:nvSpPr>
          <p:cNvPr id="135" name="Google Shape;135;p28"/>
          <p:cNvSpPr txBox="1">
            <a:spLocks noGrp="1"/>
          </p:cNvSpPr>
          <p:nvPr>
            <p:ph type="body" idx="2"/>
          </p:nvPr>
        </p:nvSpPr>
        <p:spPr>
          <a:xfrm>
            <a:off x="669600" y="1304950"/>
            <a:ext cx="7779000" cy="3238200"/>
          </a:xfrm>
          <a:prstGeom prst="rect">
            <a:avLst/>
          </a:prstGeom>
        </p:spPr>
        <p:txBody>
          <a:bodyPr spcFirstLastPara="1" wrap="square" lIns="68575" tIns="34275" rIns="68575" bIns="34275" anchor="t" anchorCtr="0">
            <a:noAutofit/>
          </a:bodyPr>
          <a:lstStyle/>
          <a:p>
            <a:pPr marL="457200" lvl="0" indent="-330200" algn="l" rtl="0">
              <a:lnSpc>
                <a:spcPct val="115000"/>
              </a:lnSpc>
              <a:spcBef>
                <a:spcPts val="0"/>
              </a:spcBef>
              <a:spcAft>
                <a:spcPts val="0"/>
              </a:spcAft>
              <a:buClr>
                <a:srgbClr val="222222"/>
              </a:buClr>
              <a:buSzPts val="1600"/>
              <a:buChar char="•"/>
            </a:pPr>
            <a:r>
              <a:rPr lang="en"/>
              <a:t>The Special Education Policy and Practice webinar series</a:t>
            </a:r>
            <a:endParaRPr/>
          </a:p>
          <a:p>
            <a:pPr marL="457200" lvl="0" indent="-330200" algn="l" rtl="0">
              <a:lnSpc>
                <a:spcPct val="115000"/>
              </a:lnSpc>
              <a:spcBef>
                <a:spcPts val="0"/>
              </a:spcBef>
              <a:spcAft>
                <a:spcPts val="0"/>
              </a:spcAft>
              <a:buClr>
                <a:srgbClr val="222222"/>
              </a:buClr>
              <a:buSzPts val="1600"/>
              <a:buChar char="•"/>
            </a:pPr>
            <a:r>
              <a:rPr lang="en"/>
              <a:t>Sharing guidance documents</a:t>
            </a:r>
            <a:endParaRPr/>
          </a:p>
          <a:p>
            <a:pPr marL="457200" lvl="0" indent="-317500" algn="l" rtl="0">
              <a:lnSpc>
                <a:spcPct val="115000"/>
              </a:lnSpc>
              <a:spcBef>
                <a:spcPts val="0"/>
              </a:spcBef>
              <a:spcAft>
                <a:spcPts val="0"/>
              </a:spcAft>
              <a:buSzPts val="1400"/>
              <a:buChar char="•"/>
            </a:pPr>
            <a:r>
              <a:rPr lang="en"/>
              <a:t>Iowa IDEA Information (i3)</a:t>
            </a:r>
            <a:endParaRPr/>
          </a:p>
          <a:p>
            <a:pPr marL="457200" lvl="0" indent="-330200" algn="l" rtl="0">
              <a:lnSpc>
                <a:spcPct val="115000"/>
              </a:lnSpc>
              <a:spcBef>
                <a:spcPts val="0"/>
              </a:spcBef>
              <a:spcAft>
                <a:spcPts val="0"/>
              </a:spcAft>
              <a:buClr>
                <a:srgbClr val="222222"/>
              </a:buClr>
              <a:buSzPts val="1600"/>
              <a:buChar char="•"/>
            </a:pPr>
            <a:r>
              <a:rPr lang="en"/>
              <a:t>Statewide professional learning and supports (</a:t>
            </a:r>
            <a:r>
              <a:rPr lang="en">
                <a:solidFill>
                  <a:srgbClr val="222222"/>
                </a:solidFill>
              </a:rPr>
              <a:t>e.g.,</a:t>
            </a:r>
            <a:r>
              <a:rPr lang="en" sz="1700">
                <a:solidFill>
                  <a:srgbClr val="222222"/>
                </a:solidFill>
              </a:rPr>
              <a:t> </a:t>
            </a:r>
            <a:r>
              <a:rPr lang="en"/>
              <a:t>Teaching For Impact, SDI, Communities of Practice)</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1">
  <a:themeElements>
    <a:clrScheme name="Iowa Department of Education">
      <a:dk1>
        <a:srgbClr val="000000"/>
      </a:dk1>
      <a:lt1>
        <a:srgbClr val="FFFFFF"/>
      </a:lt1>
      <a:dk2>
        <a:srgbClr val="002152"/>
      </a:dk2>
      <a:lt2>
        <a:srgbClr val="E6E6E6"/>
      </a:lt2>
      <a:accent1>
        <a:srgbClr val="005CA3"/>
      </a:accent1>
      <a:accent2>
        <a:srgbClr val="FDE263"/>
      </a:accent2>
      <a:accent3>
        <a:srgbClr val="96BCDE"/>
      </a:accent3>
      <a:accent4>
        <a:srgbClr val="A5A5A5"/>
      </a:accent4>
      <a:accent5>
        <a:srgbClr val="DC6400"/>
      </a:accent5>
      <a:accent6>
        <a:srgbClr val="FFC200"/>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1832</Words>
  <Application>Microsoft Office PowerPoint</Application>
  <PresentationFormat>On-screen Show (16:9)</PresentationFormat>
  <Paragraphs>169</Paragraphs>
  <Slides>28</Slides>
  <Notes>28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28</vt:i4>
      </vt:variant>
    </vt:vector>
  </HeadingPairs>
  <TitlesOfParts>
    <vt:vector size="35" baseType="lpstr">
      <vt:lpstr>Arial</vt:lpstr>
      <vt:lpstr>Calibri</vt:lpstr>
      <vt:lpstr>PT Sans Narrow</vt:lpstr>
      <vt:lpstr>Roboto</vt:lpstr>
      <vt:lpstr>Open Sans</vt:lpstr>
      <vt:lpstr>Simple Light</vt:lpstr>
      <vt:lpstr>Theme1</vt:lpstr>
      <vt:lpstr>General Supervision</vt:lpstr>
      <vt:lpstr>Welcome</vt:lpstr>
      <vt:lpstr>Participants will understand:</vt:lpstr>
      <vt:lpstr>General Supervision of IDEA</vt:lpstr>
      <vt:lpstr>IDEA and IAC Reference to General Supervision</vt:lpstr>
      <vt:lpstr>Primary Focus of Monitoring Activities (IDEA)</vt:lpstr>
      <vt:lpstr>Iowa’s Duties of General Supervision</vt:lpstr>
      <vt:lpstr>The Duty to Inform</vt:lpstr>
      <vt:lpstr>Examples of Inform at the State Level</vt:lpstr>
      <vt:lpstr>Examples of Inform at the LEA and AEA Level</vt:lpstr>
      <vt:lpstr>The Duty to Prevent</vt:lpstr>
      <vt:lpstr>Examples of Prevent at the State Level</vt:lpstr>
      <vt:lpstr>Examples of Prevent at the AEA or LEA Level</vt:lpstr>
      <vt:lpstr>The Duty to Detect</vt:lpstr>
      <vt:lpstr>Examples of Detect at the State Level</vt:lpstr>
      <vt:lpstr>Examples of Detect at the AEA or LEA Level</vt:lpstr>
      <vt:lpstr>The Duty to Inspect</vt:lpstr>
      <vt:lpstr>Examples of Inspect at the State Level</vt:lpstr>
      <vt:lpstr>Examples of Inspect at the AEA and LEA Level</vt:lpstr>
      <vt:lpstr>The Duty to Correct</vt:lpstr>
      <vt:lpstr>Examples of Correct at the State Level</vt:lpstr>
      <vt:lpstr>Examples of Correct at the AEA or LEA Level</vt:lpstr>
      <vt:lpstr>Example of all 5 Duties Together</vt:lpstr>
      <vt:lpstr>Case Law</vt:lpstr>
      <vt:lpstr>DL v. District of Columbia</vt:lpstr>
      <vt:lpstr>DL v. District of Columbia</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 Supervision</dc:title>
  <dc:creator>Beilke, Mary [IDOE]</dc:creator>
  <cp:lastModifiedBy>Albers, Lisa [IDOE]</cp:lastModifiedBy>
  <cp:revision>3</cp:revision>
  <dcterms:modified xsi:type="dcterms:W3CDTF">2025-01-22T20:05:19Z</dcterms:modified>
</cp:coreProperties>
</file>