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747775"/>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C3502D-BF32-4A81-920A-A787EA6970BB}">
  <a:tblStyle styleId="{37C3502D-BF32-4A81-920A-A787EA6970B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32" y="6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Heather</a:t>
            </a:r>
            <a:endParaRPr/>
          </a:p>
        </p:txBody>
      </p:sp>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28bb0d498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28bb0d498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28bb0d498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Joe</a:t>
            </a:r>
            <a:endParaRPr/>
          </a:p>
        </p:txBody>
      </p:sp>
      <p:sp>
        <p:nvSpPr>
          <p:cNvPr id="111" name="Google Shape;111;g328bb0d498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3533e7f1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23533e7f1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1588145f7c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Jason takes over</a:t>
            </a:r>
            <a:endParaRPr/>
          </a:p>
        </p:txBody>
      </p:sp>
      <p:sp>
        <p:nvSpPr>
          <p:cNvPr id="126" name="Google Shape;126;g31588145f7c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233a71d0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3233a71d0d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Jason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233a71d0d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 takes over</a:t>
            </a:r>
            <a:endParaRPr/>
          </a:p>
        </p:txBody>
      </p:sp>
      <p:sp>
        <p:nvSpPr>
          <p:cNvPr id="141" name="Google Shape;141;g3233a71d0d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28bb0d4982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28bb0d4982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28bb0d4982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28bb0d4982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28bb0d4982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28bb0d4982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28bb0d4982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a:t>
            </a:r>
            <a:endParaRPr/>
          </a:p>
        </p:txBody>
      </p:sp>
      <p:sp>
        <p:nvSpPr>
          <p:cNvPr id="176" name="Google Shape;176;g328bb0d4982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28b8733f3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328b8733f33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Heather</a:t>
            </a:r>
            <a:endParaRPr/>
          </a:p>
          <a:p>
            <a:pPr marL="0" lvl="0" indent="0" algn="l" rtl="0">
              <a:spcBef>
                <a:spcPts val="0"/>
              </a:spcBef>
              <a:spcAft>
                <a:spcPts val="0"/>
              </a:spcAft>
              <a:buNone/>
            </a:pPr>
            <a:endParaRPr/>
          </a:p>
          <a:p>
            <a:pPr marL="0" lvl="0" indent="0" algn="l" rtl="0">
              <a:spcBef>
                <a:spcPts val="0"/>
              </a:spcBef>
              <a:spcAft>
                <a:spcPts val="0"/>
              </a:spcAft>
              <a:buNone/>
            </a:pPr>
            <a:r>
              <a:rPr lang="en-US"/>
              <a:t>Panelists: Abby Tibbetts, Cale Hutchings, Erica Woods-Schmitz, Jeffrey Fletcher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28bb0d4982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a:t>
            </a:r>
            <a:endParaRPr/>
          </a:p>
        </p:txBody>
      </p:sp>
      <p:sp>
        <p:nvSpPr>
          <p:cNvPr id="185" name="Google Shape;185;g328bb0d4982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28bb0d4982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a:t>
            </a:r>
            <a:endParaRPr/>
          </a:p>
        </p:txBody>
      </p:sp>
      <p:sp>
        <p:nvSpPr>
          <p:cNvPr id="195" name="Google Shape;195;g328bb0d4982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28bb0d4982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328bb0d4982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28bb0d4982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a:t>
            </a:r>
            <a:endParaRPr/>
          </a:p>
        </p:txBody>
      </p:sp>
      <p:sp>
        <p:nvSpPr>
          <p:cNvPr id="211" name="Google Shape;211;g328bb0d4982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28bb0d4982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a:t>
            </a:r>
            <a:endParaRPr/>
          </a:p>
        </p:txBody>
      </p:sp>
      <p:sp>
        <p:nvSpPr>
          <p:cNvPr id="219" name="Google Shape;219;g328bb0d4982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28b8733f3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28b8733f3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Heather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28bb0d4982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28bb0d4982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Heather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28bb0d49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28bb0d49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Heather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1588145f7c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1588145f7c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Heather</a:t>
            </a:r>
            <a:endParaRPr/>
          </a:p>
          <a:p>
            <a:pPr marL="0" lvl="0" indent="0" algn="l" rtl="0">
              <a:spcBef>
                <a:spcPts val="0"/>
              </a:spcBef>
              <a:spcAft>
                <a:spcPts val="0"/>
              </a:spcAft>
              <a:buNone/>
            </a:pPr>
            <a:endParaRPr/>
          </a:p>
          <a:p>
            <a:pPr marL="0" lvl="0" indent="0" algn="l" rtl="0">
              <a:spcBef>
                <a:spcPts val="0"/>
              </a:spcBef>
              <a:spcAft>
                <a:spcPts val="0"/>
              </a:spcAft>
              <a:buNone/>
            </a:pPr>
            <a:r>
              <a:rPr lang="en-US"/>
              <a:t>We have a team of staff that works on WBL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1588145f7c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Heather</a:t>
            </a:r>
            <a:endParaRPr/>
          </a:p>
        </p:txBody>
      </p:sp>
      <p:sp>
        <p:nvSpPr>
          <p:cNvPr id="56" name="Google Shape;56;g31588145f7c_1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28bb0d498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28bb0d498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Joe</a:t>
            </a:r>
            <a:endParaRPr/>
          </a:p>
        </p:txBody>
      </p:sp>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28bb0d498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Joe</a:t>
            </a:r>
            <a:endParaRPr/>
          </a:p>
        </p:txBody>
      </p:sp>
      <p:sp>
        <p:nvSpPr>
          <p:cNvPr id="77" name="Google Shape;77;g328bb0d498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28bb0d498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28bb0d498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28bb0d498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28bb0d498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28bb0d498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28bb0d498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2"/>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4"/>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4"/>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5"/>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4" name="Google Shape;24;p5"/>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5"/>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 name="Google Shape;26;p5"/>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7"/>
        <p:cNvGrpSpPr/>
        <p:nvPr/>
      </p:nvGrpSpPr>
      <p:grpSpPr>
        <a:xfrm>
          <a:off x="0" y="0"/>
          <a:ext cx="0" cy="0"/>
          <a:chOff x="0" y="0"/>
          <a:chExt cx="0" cy="0"/>
        </a:xfrm>
      </p:grpSpPr>
      <p:sp>
        <p:nvSpPr>
          <p:cNvPr id="28" name="Google Shape;28;p6"/>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a:spcBef>
                <a:spcPts val="0"/>
              </a:spcBef>
              <a:spcAft>
                <a:spcPts val="0"/>
              </a:spcAft>
              <a:buSzPts val="33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61950">
              <a:spcBef>
                <a:spcPts val="750"/>
              </a:spcBef>
              <a:spcAft>
                <a:spcPts val="0"/>
              </a:spcAft>
              <a:buSzPts val="2100"/>
              <a:buChar char="•"/>
              <a:defRPr/>
            </a:lvl1pPr>
            <a:lvl2pPr marL="914400" lvl="1" indent="-342900">
              <a:spcBef>
                <a:spcPts val="375"/>
              </a:spcBef>
              <a:spcAft>
                <a:spcPts val="0"/>
              </a:spcAft>
              <a:buSzPts val="1800"/>
              <a:buChar char="•"/>
              <a:defRPr/>
            </a:lvl2pPr>
            <a:lvl3pPr marL="1371600" lvl="2" indent="-323850">
              <a:spcBef>
                <a:spcPts val="375"/>
              </a:spcBef>
              <a:spcAft>
                <a:spcPts val="0"/>
              </a:spcAft>
              <a:buSzPts val="1500"/>
              <a:buChar char="•"/>
              <a:defRPr/>
            </a:lvl3pPr>
            <a:lvl4pPr marL="1828800" lvl="3" indent="-314325">
              <a:spcBef>
                <a:spcPts val="375"/>
              </a:spcBef>
              <a:spcAft>
                <a:spcPts val="0"/>
              </a:spcAft>
              <a:buSzPts val="1350"/>
              <a:buChar char="•"/>
              <a:defRPr/>
            </a:lvl4pPr>
            <a:lvl5pPr marL="2286000" lvl="4" indent="-314325">
              <a:spcBef>
                <a:spcPts val="375"/>
              </a:spcBef>
              <a:spcAft>
                <a:spcPts val="0"/>
              </a:spcAft>
              <a:buSzPts val="1350"/>
              <a:buChar char="•"/>
              <a:defRPr/>
            </a:lvl5pPr>
            <a:lvl6pPr marL="2743200" lvl="5" indent="-314325">
              <a:spcBef>
                <a:spcPts val="375"/>
              </a:spcBef>
              <a:spcAft>
                <a:spcPts val="0"/>
              </a:spcAft>
              <a:buSzPts val="1350"/>
              <a:buChar char="•"/>
              <a:defRPr/>
            </a:lvl6pPr>
            <a:lvl7pPr marL="3200400" lvl="6" indent="-314325">
              <a:spcBef>
                <a:spcPts val="375"/>
              </a:spcBef>
              <a:spcAft>
                <a:spcPts val="0"/>
              </a:spcAft>
              <a:buSzPts val="1350"/>
              <a:buChar char="•"/>
              <a:defRPr/>
            </a:lvl7pPr>
            <a:lvl8pPr marL="3657600" lvl="7" indent="-314325">
              <a:spcBef>
                <a:spcPts val="375"/>
              </a:spcBef>
              <a:spcAft>
                <a:spcPts val="0"/>
              </a:spcAft>
              <a:buSzPts val="1350"/>
              <a:buChar char="•"/>
              <a:defRPr/>
            </a:lvl8pPr>
            <a:lvl9pPr marL="4114800" lvl="8" indent="-314325">
              <a:spcBef>
                <a:spcPts val="375"/>
              </a:spcBef>
              <a:spcAft>
                <a:spcPts val="0"/>
              </a:spcAft>
              <a:buSzPts val="1350"/>
              <a:buChar char="•"/>
              <a:defRPr/>
            </a:lvl9pPr>
          </a:lstStyle>
          <a:p>
            <a:endParaRPr/>
          </a:p>
        </p:txBody>
      </p:sp>
      <p:sp>
        <p:nvSpPr>
          <p:cNvPr id="34" name="Google Shape;34;p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owastudentoutcomes.com/work-based-learn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educate.iowa.gov/cc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e.iowa.gov/higher-ed/cte/ir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educate.iowa.gov/pk-12/data/data-collections/student-reporting?utm_medium=email&amp;utm_source=govdelivery" TargetMode="External"/><Relationship Id="rId4" Type="http://schemas.openxmlformats.org/officeDocument/2006/relationships/hyperlink" Target="https://educate.iowa.gov/media/10465/download?inlin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mailto:joe.collins@iowa.gov" TargetMode="External"/><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jason.crowley@iowa.gov" TargetMode="External"/><Relationship Id="rId10" Type="http://schemas.openxmlformats.org/officeDocument/2006/relationships/hyperlink" Target="mailto:heather.meissen@iowa.gov" TargetMode="External"/><Relationship Id="rId4" Type="http://schemas.openxmlformats.org/officeDocument/2006/relationships/hyperlink" Target="mailto:rachel.kruse@iowa.gov" TargetMode="External"/><Relationship Id="rId9"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educate.iowa.gov/cc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educate.iowa.gov/pk-12/accreditation-program-approval/school-improvement/superintendent-education-leader-updat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orkforce.iowa.gov/opportunities/work-based-learning" TargetMode="External"/><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orkforce.iowa.gov/apprenticeship" TargetMode="External"/><Relationship Id="rId4" Type="http://schemas.openxmlformats.org/officeDocument/2006/relationships/hyperlink" Target="https://forms.office.com/g/cisSgSjgG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orkforce.iowa.gov/wbl-seri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heather.meissen@iow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hyperlink" Target="mailto:kathy.leggett@iwd.iowa.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ducate.iowa.gov/higher-ed/cte/iowa-quality/career-connected-lear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s.iowa.gov/legislation/BillBook?ga=90&amp;ba=SF%2024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ducate.iowa.gov/cc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educate.iowa.gov/ccl" TargetMode="External"/><Relationship Id="rId4" Type="http://schemas.openxmlformats.org/officeDocument/2006/relationships/hyperlink" Target="https://educate.iowa.gov/higher-ed/cte/iowa-quality/career-connected-learn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ducate.iowa.gov/ccl"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8"/>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Arial"/>
              <a:buNone/>
            </a:pPr>
            <a:r>
              <a:rPr lang="en-US"/>
              <a:t>Work-Based Learning (WBL) Coding and Reporting Support Webinar</a:t>
            </a:r>
            <a:endParaRPr/>
          </a:p>
        </p:txBody>
      </p:sp>
      <p:sp>
        <p:nvSpPr>
          <p:cNvPr id="40" name="Google Shape;40;p8"/>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t>January 13, 2025</a:t>
            </a:r>
            <a:endParaRPr/>
          </a:p>
          <a:p>
            <a:pPr marL="0" lvl="0" indent="0" algn="ctr" rtl="0">
              <a:lnSpc>
                <a:spcPct val="90000"/>
              </a:lnSpc>
              <a:spcBef>
                <a:spcPts val="0"/>
              </a:spcBef>
              <a:spcAft>
                <a:spcPts val="0"/>
              </a:spcAft>
              <a:buClr>
                <a:schemeClr val="lt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Three tips for counting/expanding WBL experiences #3</a:t>
            </a:r>
            <a:endParaRPr dirty="0"/>
          </a:p>
        </p:txBody>
      </p:sp>
      <p:sp>
        <p:nvSpPr>
          <p:cNvPr id="108" name="Google Shape;108;p17"/>
          <p:cNvSpPr txBox="1">
            <a:spLocks noGrp="1"/>
          </p:cNvSpPr>
          <p:nvPr>
            <p:ph type="body" idx="1"/>
          </p:nvPr>
        </p:nvSpPr>
        <p:spPr>
          <a:xfrm>
            <a:off x="689100" y="979350"/>
            <a:ext cx="10813800" cy="5497500"/>
          </a:xfrm>
          <a:prstGeom prst="rect">
            <a:avLst/>
          </a:prstGeom>
        </p:spPr>
        <p:txBody>
          <a:bodyPr spcFirstLastPara="1" wrap="square" lIns="91425" tIns="45700" rIns="91425" bIns="45700" anchor="t" anchorCtr="0">
            <a:normAutofit fontScale="77500" lnSpcReduction="20000"/>
          </a:bodyPr>
          <a:lstStyle/>
          <a:p>
            <a:pPr marL="0" lvl="0" indent="0" algn="l" rtl="0">
              <a:spcBef>
                <a:spcPts val="750"/>
              </a:spcBef>
              <a:spcAft>
                <a:spcPts val="0"/>
              </a:spcAft>
              <a:buNone/>
            </a:pPr>
            <a:r>
              <a:rPr lang="en-US" sz="2316" b="1"/>
              <a:t>Tip #3: Create an inventory of courses and survey staff for ideas or opportunities</a:t>
            </a:r>
            <a:endParaRPr sz="2316" b="1"/>
          </a:p>
          <a:p>
            <a:pPr marL="0" lvl="0" indent="0" algn="l" rtl="0">
              <a:spcBef>
                <a:spcPts val="750"/>
              </a:spcBef>
              <a:spcAft>
                <a:spcPts val="0"/>
              </a:spcAft>
              <a:buNone/>
            </a:pPr>
            <a:endParaRPr sz="971"/>
          </a:p>
          <a:p>
            <a:pPr marL="0" lvl="0" indent="0" algn="l" rtl="0">
              <a:lnSpc>
                <a:spcPct val="100000"/>
              </a:lnSpc>
              <a:spcBef>
                <a:spcPts val="750"/>
              </a:spcBef>
              <a:spcAft>
                <a:spcPts val="0"/>
              </a:spcAft>
              <a:buNone/>
            </a:pPr>
            <a:r>
              <a:rPr lang="en-US"/>
              <a:t>Districts should consider building out an inventory of all courses and surveying staff to determine if qualifying WBL is already taking place or if some minor tweaks might be needed to be able to do so in some capacity.</a:t>
            </a:r>
            <a:endParaRPr/>
          </a:p>
          <a:p>
            <a:pPr marL="0" lvl="0" indent="0" algn="l" rtl="0">
              <a:lnSpc>
                <a:spcPct val="100000"/>
              </a:lnSpc>
              <a:spcBef>
                <a:spcPts val="750"/>
              </a:spcBef>
              <a:spcAft>
                <a:spcPts val="0"/>
              </a:spcAft>
              <a:buNone/>
            </a:pPr>
            <a:endParaRPr/>
          </a:p>
          <a:p>
            <a:pPr marL="0" lvl="0" indent="0" algn="l" rtl="0">
              <a:lnSpc>
                <a:spcPct val="100000"/>
              </a:lnSpc>
              <a:spcBef>
                <a:spcPts val="750"/>
              </a:spcBef>
              <a:spcAft>
                <a:spcPts val="0"/>
              </a:spcAft>
              <a:buNone/>
            </a:pPr>
            <a:r>
              <a:rPr lang="en-US"/>
              <a:t>Questions to consider might be:</a:t>
            </a:r>
            <a:endParaRPr/>
          </a:p>
          <a:p>
            <a:pPr marL="914400" lvl="0" indent="-325755" algn="l" rtl="0">
              <a:lnSpc>
                <a:spcPct val="100000"/>
              </a:lnSpc>
              <a:spcBef>
                <a:spcPts val="750"/>
              </a:spcBef>
              <a:spcAft>
                <a:spcPts val="0"/>
              </a:spcAft>
              <a:buSzPct val="85714"/>
              <a:buAutoNum type="arabicParenR"/>
            </a:pPr>
            <a:r>
              <a:rPr lang="en-US"/>
              <a:t>Do you involve business and industry partners in your course/program?</a:t>
            </a:r>
            <a:endParaRPr/>
          </a:p>
          <a:p>
            <a:pPr marL="1371600" lvl="1" indent="-325755" algn="l" rtl="0">
              <a:lnSpc>
                <a:spcPct val="100000"/>
              </a:lnSpc>
              <a:spcBef>
                <a:spcPts val="0"/>
              </a:spcBef>
              <a:spcAft>
                <a:spcPts val="0"/>
              </a:spcAft>
              <a:buSzPct val="100000"/>
              <a:buAutoNum type="alphaLcParenR"/>
            </a:pPr>
            <a:r>
              <a:rPr lang="en-US"/>
              <a:t>If not, are you interested in doing so in the future?</a:t>
            </a:r>
            <a:endParaRPr/>
          </a:p>
          <a:p>
            <a:pPr marL="1371600" lvl="0" indent="0" algn="l" rtl="0">
              <a:lnSpc>
                <a:spcPct val="100000"/>
              </a:lnSpc>
              <a:spcBef>
                <a:spcPts val="750"/>
              </a:spcBef>
              <a:spcAft>
                <a:spcPts val="0"/>
              </a:spcAft>
              <a:buNone/>
            </a:pPr>
            <a:endParaRPr sz="100"/>
          </a:p>
          <a:p>
            <a:pPr marL="914400" lvl="0" indent="-325755" algn="l" rtl="0">
              <a:lnSpc>
                <a:spcPct val="100000"/>
              </a:lnSpc>
              <a:spcBef>
                <a:spcPts val="750"/>
              </a:spcBef>
              <a:spcAft>
                <a:spcPts val="0"/>
              </a:spcAft>
              <a:buSzPct val="85714"/>
              <a:buAutoNum type="arabicParenR"/>
            </a:pPr>
            <a:r>
              <a:rPr lang="en-US"/>
              <a:t>Do you include project-based learning in your course/program?</a:t>
            </a:r>
            <a:endParaRPr/>
          </a:p>
          <a:p>
            <a:pPr marL="1371600" lvl="1" indent="-325755" algn="l" rtl="0">
              <a:lnSpc>
                <a:spcPct val="100000"/>
              </a:lnSpc>
              <a:spcBef>
                <a:spcPts val="0"/>
              </a:spcBef>
              <a:spcAft>
                <a:spcPts val="0"/>
              </a:spcAft>
              <a:buSzPct val="100000"/>
              <a:buAutoNum type="alphaLcParenR"/>
            </a:pPr>
            <a:r>
              <a:rPr lang="en-US"/>
              <a:t>If yes, are local business and industry partners involved?</a:t>
            </a:r>
            <a:endParaRPr/>
          </a:p>
          <a:p>
            <a:pPr marL="1828800" lvl="2" indent="-325755" algn="l" rtl="0">
              <a:lnSpc>
                <a:spcPct val="100000"/>
              </a:lnSpc>
              <a:spcBef>
                <a:spcPts val="0"/>
              </a:spcBef>
              <a:spcAft>
                <a:spcPts val="0"/>
              </a:spcAft>
              <a:buSzPct val="120000"/>
              <a:buAutoNum type="romanLcParenR"/>
            </a:pPr>
            <a:r>
              <a:rPr lang="en-US"/>
              <a:t>If not, are you interested in doing so in the future?</a:t>
            </a:r>
            <a:endParaRPr/>
          </a:p>
          <a:p>
            <a:pPr marL="1828800" lvl="0" indent="0" algn="l" rtl="0">
              <a:lnSpc>
                <a:spcPct val="100000"/>
              </a:lnSpc>
              <a:spcBef>
                <a:spcPts val="750"/>
              </a:spcBef>
              <a:spcAft>
                <a:spcPts val="0"/>
              </a:spcAft>
              <a:buNone/>
            </a:pPr>
            <a:endParaRPr sz="100"/>
          </a:p>
          <a:p>
            <a:pPr marL="914400" lvl="0" indent="-325755" algn="l" rtl="0">
              <a:lnSpc>
                <a:spcPct val="100000"/>
              </a:lnSpc>
              <a:spcBef>
                <a:spcPts val="750"/>
              </a:spcBef>
              <a:spcAft>
                <a:spcPts val="0"/>
              </a:spcAft>
              <a:buSzPct val="85714"/>
              <a:buAutoNum type="arabicParenR"/>
            </a:pPr>
            <a:r>
              <a:rPr lang="en-US"/>
              <a:t>Do your students conduct clinicals, practicum or other required work experience for your course/program or related credentials/licensure?</a:t>
            </a:r>
            <a:endParaRPr/>
          </a:p>
          <a:p>
            <a:pPr marL="1371600" lvl="1" indent="-325755" algn="l" rtl="0">
              <a:lnSpc>
                <a:spcPct val="100000"/>
              </a:lnSpc>
              <a:spcBef>
                <a:spcPts val="0"/>
              </a:spcBef>
              <a:spcAft>
                <a:spcPts val="0"/>
              </a:spcAft>
              <a:buSzPct val="100000"/>
              <a:buAutoNum type="alphaLcParenR"/>
            </a:pPr>
            <a:r>
              <a:rPr lang="en-US"/>
              <a:t>If no, has this interest been expressed by students or industry partners?</a:t>
            </a:r>
            <a:endParaRPr/>
          </a:p>
          <a:p>
            <a:pPr marL="1371600" lvl="0" indent="0" algn="l" rtl="0">
              <a:lnSpc>
                <a:spcPct val="100000"/>
              </a:lnSpc>
              <a:spcBef>
                <a:spcPts val="750"/>
              </a:spcBef>
              <a:spcAft>
                <a:spcPts val="0"/>
              </a:spcAft>
              <a:buNone/>
            </a:pPr>
            <a:endParaRPr sz="100"/>
          </a:p>
          <a:p>
            <a:pPr marL="914400" lvl="0" indent="-325755" algn="l" rtl="0">
              <a:lnSpc>
                <a:spcPct val="100000"/>
              </a:lnSpc>
              <a:spcBef>
                <a:spcPts val="750"/>
              </a:spcBef>
              <a:spcAft>
                <a:spcPts val="0"/>
              </a:spcAft>
              <a:buSzPct val="85714"/>
              <a:buAutoNum type="arabicParenR"/>
            </a:pPr>
            <a:r>
              <a:rPr lang="en-US"/>
              <a:t>Do your students work towards an industry-recognized credential (IRC) as part of your course/program?</a:t>
            </a:r>
            <a:endParaRPr/>
          </a:p>
          <a:p>
            <a:pPr marL="1371600" lvl="1" indent="-325755" algn="l" rtl="0">
              <a:lnSpc>
                <a:spcPct val="100000"/>
              </a:lnSpc>
              <a:spcBef>
                <a:spcPts val="0"/>
              </a:spcBef>
              <a:spcAft>
                <a:spcPts val="0"/>
              </a:spcAft>
              <a:buSzPct val="100000"/>
              <a:buAutoNum type="alphaLcParenR"/>
            </a:pPr>
            <a:r>
              <a:rPr lang="en-US"/>
              <a:t>If no, has this interest been expressed by students or industry partners?</a:t>
            </a:r>
            <a:endParaRPr/>
          </a:p>
          <a:p>
            <a:pPr marL="1371600" lvl="0" indent="0" algn="l" rtl="0">
              <a:lnSpc>
                <a:spcPct val="100000"/>
              </a:lnSpc>
              <a:spcBef>
                <a:spcPts val="750"/>
              </a:spcBef>
              <a:spcAft>
                <a:spcPts val="0"/>
              </a:spcAft>
              <a:buNone/>
            </a:pPr>
            <a:endParaRPr sz="100"/>
          </a:p>
          <a:p>
            <a:pPr marL="914400" lvl="0" indent="-325755" algn="l" rtl="0">
              <a:lnSpc>
                <a:spcPct val="100000"/>
              </a:lnSpc>
              <a:spcBef>
                <a:spcPts val="750"/>
              </a:spcBef>
              <a:spcAft>
                <a:spcPts val="0"/>
              </a:spcAft>
              <a:buSzPct val="85714"/>
              <a:buAutoNum type="arabicParenR"/>
            </a:pPr>
            <a:r>
              <a:rPr lang="en-US"/>
              <a:t>Are you interested in learning more about incorporating career exploration or work-based learning activities and experiences in your course/program?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Iowa Student Outcomes WBL Dashboard</a:t>
            </a:r>
            <a:endParaRPr/>
          </a:p>
        </p:txBody>
      </p:sp>
      <p:sp>
        <p:nvSpPr>
          <p:cNvPr id="114" name="Google Shape;114;p18"/>
          <p:cNvSpPr txBox="1">
            <a:spLocks noGrp="1"/>
          </p:cNvSpPr>
          <p:nvPr>
            <p:ph type="body" idx="1"/>
          </p:nvPr>
        </p:nvSpPr>
        <p:spPr>
          <a:xfrm>
            <a:off x="564000" y="1168800"/>
            <a:ext cx="11064000" cy="52302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935"/>
              <a:buNone/>
            </a:pPr>
            <a:r>
              <a:rPr lang="en-US" sz="1985"/>
              <a:t>The interactive WBL dashboard at </a:t>
            </a:r>
            <a:endParaRPr sz="1985"/>
          </a:p>
          <a:p>
            <a:pPr marL="0" lvl="0" indent="0" algn="l" rtl="0">
              <a:lnSpc>
                <a:spcPct val="95000"/>
              </a:lnSpc>
              <a:spcBef>
                <a:spcPts val="0"/>
              </a:spcBef>
              <a:spcAft>
                <a:spcPts val="0"/>
              </a:spcAft>
              <a:buSzPts val="935"/>
              <a:buNone/>
            </a:pPr>
            <a:r>
              <a:rPr lang="en-US" sz="1985" u="sng">
                <a:solidFill>
                  <a:schemeClr val="hlink"/>
                </a:solidFill>
                <a:hlinkClick r:id="rId3"/>
              </a:rPr>
              <a:t>www.iowastudentoutcomes.com/work-based-learning</a:t>
            </a:r>
            <a:r>
              <a:rPr lang="en-US" sz="1985"/>
              <a:t>  </a:t>
            </a:r>
            <a:endParaRPr sz="1985"/>
          </a:p>
          <a:p>
            <a:pPr marL="0" lvl="0" indent="0" algn="l" rtl="0">
              <a:lnSpc>
                <a:spcPct val="95000"/>
              </a:lnSpc>
              <a:spcBef>
                <a:spcPts val="0"/>
              </a:spcBef>
              <a:spcAft>
                <a:spcPts val="0"/>
              </a:spcAft>
              <a:buSzPts val="935"/>
              <a:buNone/>
            </a:pPr>
            <a:r>
              <a:rPr lang="en-US" sz="1985"/>
              <a:t>showcases WBL participation at the district level and</a:t>
            </a:r>
            <a:endParaRPr sz="1985"/>
          </a:p>
          <a:p>
            <a:pPr marL="0" lvl="0" indent="0" algn="l" rtl="0">
              <a:lnSpc>
                <a:spcPct val="95000"/>
              </a:lnSpc>
              <a:spcBef>
                <a:spcPts val="0"/>
              </a:spcBef>
              <a:spcAft>
                <a:spcPts val="0"/>
              </a:spcAft>
              <a:buSzPts val="935"/>
              <a:buNone/>
            </a:pPr>
            <a:r>
              <a:rPr lang="en-US" sz="1985"/>
              <a:t> has recently been updated to reflect 2023-2024 AY </a:t>
            </a:r>
            <a:endParaRPr sz="1985"/>
          </a:p>
          <a:p>
            <a:pPr marL="0" lvl="0" indent="0" algn="l" rtl="0">
              <a:lnSpc>
                <a:spcPct val="95000"/>
              </a:lnSpc>
              <a:spcBef>
                <a:spcPts val="0"/>
              </a:spcBef>
              <a:spcAft>
                <a:spcPts val="0"/>
              </a:spcAft>
              <a:buSzPts val="935"/>
              <a:buNone/>
            </a:pPr>
            <a:r>
              <a:rPr lang="en-US" sz="1985"/>
              <a:t>data for the new state definition of the new definition of WBL. </a:t>
            </a:r>
            <a:endParaRPr sz="1985"/>
          </a:p>
          <a:p>
            <a:pPr marL="0" lvl="0" indent="0" algn="l" rtl="0">
              <a:lnSpc>
                <a:spcPct val="95000"/>
              </a:lnSpc>
              <a:spcBef>
                <a:spcPts val="0"/>
              </a:spcBef>
              <a:spcAft>
                <a:spcPts val="0"/>
              </a:spcAft>
              <a:buSzPts val="935"/>
              <a:buNone/>
            </a:pPr>
            <a:endParaRPr sz="1985"/>
          </a:p>
          <a:p>
            <a:pPr marL="0" lvl="0" indent="0" algn="l" rtl="0">
              <a:lnSpc>
                <a:spcPct val="95000"/>
              </a:lnSpc>
              <a:spcBef>
                <a:spcPts val="0"/>
              </a:spcBef>
              <a:spcAft>
                <a:spcPts val="0"/>
              </a:spcAft>
              <a:buSzPts val="935"/>
              <a:buNone/>
            </a:pPr>
            <a:r>
              <a:rPr lang="en-US" sz="1985" b="1"/>
              <a:t>District staff are encouraged to check the updated </a:t>
            </a:r>
            <a:endParaRPr sz="1985" b="1"/>
          </a:p>
          <a:p>
            <a:pPr marL="0" lvl="0" indent="0" algn="l" rtl="0">
              <a:lnSpc>
                <a:spcPct val="95000"/>
              </a:lnSpc>
              <a:spcBef>
                <a:spcPts val="0"/>
              </a:spcBef>
              <a:spcAft>
                <a:spcPts val="0"/>
              </a:spcAft>
              <a:buSzPts val="935"/>
              <a:buNone/>
            </a:pPr>
            <a:r>
              <a:rPr lang="en-US" sz="1985" b="1"/>
              <a:t>information and conduct a thorough review of all </a:t>
            </a:r>
            <a:endParaRPr sz="1985" b="1"/>
          </a:p>
          <a:p>
            <a:pPr marL="0" lvl="0" indent="0" algn="l" rtl="0">
              <a:lnSpc>
                <a:spcPct val="95000"/>
              </a:lnSpc>
              <a:spcBef>
                <a:spcPts val="0"/>
              </a:spcBef>
              <a:spcAft>
                <a:spcPts val="0"/>
              </a:spcAft>
              <a:buSzPts val="935"/>
              <a:buNone/>
            </a:pPr>
            <a:r>
              <a:rPr lang="en-US" sz="1985" b="1"/>
              <a:t>identified courses, as well as any that may be missing </a:t>
            </a:r>
            <a:endParaRPr sz="1985" b="1"/>
          </a:p>
          <a:p>
            <a:pPr marL="0" lvl="0" indent="0" algn="l" rtl="0">
              <a:lnSpc>
                <a:spcPct val="95000"/>
              </a:lnSpc>
              <a:spcBef>
                <a:spcPts val="0"/>
              </a:spcBef>
              <a:spcAft>
                <a:spcPts val="0"/>
              </a:spcAft>
              <a:buSzPts val="935"/>
              <a:buNone/>
            </a:pPr>
            <a:r>
              <a:rPr lang="en-US" sz="1985" b="1"/>
              <a:t>or seemingly incorrect due to coding or reporting issues. </a:t>
            </a:r>
            <a:endParaRPr sz="1985" b="1"/>
          </a:p>
          <a:p>
            <a:pPr marL="0" lvl="0" indent="0" algn="l" rtl="0">
              <a:lnSpc>
                <a:spcPct val="95000"/>
              </a:lnSpc>
              <a:spcBef>
                <a:spcPts val="0"/>
              </a:spcBef>
              <a:spcAft>
                <a:spcPts val="0"/>
              </a:spcAft>
              <a:buSzPts val="935"/>
              <a:buNone/>
            </a:pPr>
            <a:endParaRPr sz="1985"/>
          </a:p>
          <a:p>
            <a:pPr marL="0" lvl="0" indent="0" algn="l" rtl="0">
              <a:lnSpc>
                <a:spcPct val="95000"/>
              </a:lnSpc>
              <a:spcBef>
                <a:spcPts val="0"/>
              </a:spcBef>
              <a:spcAft>
                <a:spcPts val="0"/>
              </a:spcAft>
              <a:buSzPts val="935"/>
              <a:buNone/>
            </a:pPr>
            <a:r>
              <a:rPr lang="en-US" sz="1985"/>
              <a:t>A new feedback form has also been added to the site to </a:t>
            </a:r>
            <a:endParaRPr sz="1985"/>
          </a:p>
          <a:p>
            <a:pPr marL="0" lvl="0" indent="0" algn="l" rtl="0">
              <a:lnSpc>
                <a:spcPct val="95000"/>
              </a:lnSpc>
              <a:spcBef>
                <a:spcPts val="0"/>
              </a:spcBef>
              <a:spcAft>
                <a:spcPts val="0"/>
              </a:spcAft>
              <a:buSzPts val="935"/>
              <a:buNone/>
            </a:pPr>
            <a:r>
              <a:rPr lang="en-US" sz="1985"/>
              <a:t>request corrections, clarifications or other information. This is </a:t>
            </a:r>
            <a:endParaRPr sz="1985"/>
          </a:p>
          <a:p>
            <a:pPr marL="0" lvl="0" indent="0" algn="l" rtl="0">
              <a:lnSpc>
                <a:spcPct val="95000"/>
              </a:lnSpc>
              <a:spcBef>
                <a:spcPts val="0"/>
              </a:spcBef>
              <a:spcAft>
                <a:spcPts val="0"/>
              </a:spcAft>
              <a:buSzPts val="935"/>
              <a:buNone/>
            </a:pPr>
            <a:r>
              <a:rPr lang="en-US" sz="1985"/>
              <a:t>being done to help ensure courses are being adequately </a:t>
            </a:r>
            <a:endParaRPr sz="1985"/>
          </a:p>
          <a:p>
            <a:pPr marL="0" lvl="0" indent="0" algn="l" rtl="0">
              <a:lnSpc>
                <a:spcPct val="95000"/>
              </a:lnSpc>
              <a:spcBef>
                <a:spcPts val="0"/>
              </a:spcBef>
              <a:spcAft>
                <a:spcPts val="0"/>
              </a:spcAft>
              <a:buSzPts val="935"/>
              <a:buNone/>
            </a:pPr>
            <a:r>
              <a:rPr lang="en-US" sz="1985"/>
              <a:t>coded within district Student Information Systems (SIS) before</a:t>
            </a:r>
            <a:endParaRPr sz="1985"/>
          </a:p>
          <a:p>
            <a:pPr marL="0" lvl="0" indent="0" algn="l" rtl="0">
              <a:lnSpc>
                <a:spcPct val="95000"/>
              </a:lnSpc>
              <a:spcBef>
                <a:spcPts val="0"/>
              </a:spcBef>
              <a:spcAft>
                <a:spcPts val="0"/>
              </a:spcAft>
              <a:buSzPts val="935"/>
              <a:buNone/>
            </a:pPr>
            <a:r>
              <a:rPr lang="en-US" sz="1985"/>
              <a:t>the transmission of Winter Student Reporting in Iowa (SRI) </a:t>
            </a:r>
            <a:endParaRPr sz="1985"/>
          </a:p>
          <a:p>
            <a:pPr marL="0" lvl="0" indent="0" algn="l" rtl="0">
              <a:lnSpc>
                <a:spcPct val="95000"/>
              </a:lnSpc>
              <a:spcBef>
                <a:spcPts val="0"/>
              </a:spcBef>
              <a:spcAft>
                <a:spcPts val="0"/>
              </a:spcAft>
              <a:buSzPts val="935"/>
              <a:buNone/>
            </a:pPr>
            <a:r>
              <a:rPr lang="en-US" sz="1985"/>
              <a:t>data files by the end of this month (January 29th).</a:t>
            </a:r>
            <a:endParaRPr sz="1985"/>
          </a:p>
        </p:txBody>
      </p:sp>
      <p:pic>
        <p:nvPicPr>
          <p:cNvPr id="115" name="Google Shape;115;p18" descr="A screenshot of the interactive WBL dashboard."/>
          <p:cNvPicPr preferRelativeResize="0"/>
          <p:nvPr/>
        </p:nvPicPr>
        <p:blipFill>
          <a:blip r:embed="rId4">
            <a:alphaModFix/>
          </a:blip>
          <a:stretch>
            <a:fillRect/>
          </a:stretch>
        </p:blipFill>
        <p:spPr>
          <a:xfrm>
            <a:off x="7729700" y="2773125"/>
            <a:ext cx="4295999" cy="3254174"/>
          </a:xfrm>
          <a:prstGeom prst="rect">
            <a:avLst/>
          </a:prstGeom>
          <a:noFill/>
          <a:ln>
            <a:noFill/>
          </a:ln>
        </p:spPr>
      </p:pic>
      <p:pic>
        <p:nvPicPr>
          <p:cNvPr id="116" name="Google Shape;116;p18">
            <a:extLst>
              <a:ext uri="{C183D7F6-B498-43B3-948B-1728B52AA6E4}">
                <adec:decorative xmlns:adec="http://schemas.microsoft.com/office/drawing/2017/decorative" xmlns="" val="1"/>
              </a:ext>
            </a:extLst>
          </p:cNvPr>
          <p:cNvPicPr preferRelativeResize="0"/>
          <p:nvPr/>
        </p:nvPicPr>
        <p:blipFill>
          <a:blip r:embed="rId5">
            <a:alphaModFix/>
          </a:blip>
          <a:stretch>
            <a:fillRect/>
          </a:stretch>
        </p:blipFill>
        <p:spPr>
          <a:xfrm>
            <a:off x="8045500" y="1401450"/>
            <a:ext cx="3664400" cy="112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WBL Data Collection Points</a:t>
            </a:r>
            <a:endParaRPr/>
          </a:p>
        </p:txBody>
      </p:sp>
      <p:sp>
        <p:nvSpPr>
          <p:cNvPr id="122" name="Google Shape;122;p19"/>
          <p:cNvSpPr txBox="1">
            <a:spLocks noGrp="1"/>
          </p:cNvSpPr>
          <p:nvPr>
            <p:ph type="body" idx="1"/>
          </p:nvPr>
        </p:nvSpPr>
        <p:spPr>
          <a:xfrm>
            <a:off x="689100" y="895988"/>
            <a:ext cx="10813800" cy="40818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dirty="0">
                <a:solidFill>
                  <a:srgbClr val="000000"/>
                </a:solidFill>
              </a:rPr>
              <a:t>The WBL data will be collected in the Winter SRI data files that are due between December and January of each year (Deadline: January 29, 2025)</a:t>
            </a:r>
            <a:endParaRPr dirty="0">
              <a:solidFill>
                <a:srgbClr val="000000"/>
              </a:solidFill>
            </a:endParaRPr>
          </a:p>
          <a:p>
            <a:pPr marL="0" lvl="0" indent="0" algn="l" rtl="0">
              <a:lnSpc>
                <a:spcPct val="115000"/>
              </a:lnSpc>
              <a:spcBef>
                <a:spcPts val="1200"/>
              </a:spcBef>
              <a:spcAft>
                <a:spcPts val="0"/>
              </a:spcAft>
              <a:buNone/>
            </a:pPr>
            <a:r>
              <a:rPr lang="en-US" dirty="0">
                <a:solidFill>
                  <a:srgbClr val="000000"/>
                </a:solidFill>
              </a:rPr>
              <a:t>Although </a:t>
            </a:r>
            <a:r>
              <a:rPr lang="en-US" b="1" dirty="0">
                <a:solidFill>
                  <a:srgbClr val="000000"/>
                </a:solidFill>
              </a:rPr>
              <a:t>not required</a:t>
            </a:r>
            <a:r>
              <a:rPr lang="en-US" dirty="0">
                <a:solidFill>
                  <a:srgbClr val="000000"/>
                </a:solidFill>
              </a:rPr>
              <a:t>, consider using all three of the below data points in </a:t>
            </a:r>
            <a:r>
              <a:rPr lang="en-US" u="sng" dirty="0">
                <a:solidFill>
                  <a:srgbClr val="000000"/>
                </a:solidFill>
              </a:rPr>
              <a:t>combination</a:t>
            </a:r>
            <a:r>
              <a:rPr lang="en-US" dirty="0">
                <a:solidFill>
                  <a:srgbClr val="000000"/>
                </a:solidFill>
              </a:rPr>
              <a:t> with one another to ensure accuracy:</a:t>
            </a:r>
            <a:endParaRPr dirty="0">
              <a:solidFill>
                <a:srgbClr val="000000"/>
              </a:solidFill>
            </a:endParaRPr>
          </a:p>
          <a:p>
            <a:pPr marL="914400" lvl="0" indent="-361950" algn="l" rtl="0">
              <a:lnSpc>
                <a:spcPct val="115000"/>
              </a:lnSpc>
              <a:spcBef>
                <a:spcPts val="1200"/>
              </a:spcBef>
              <a:spcAft>
                <a:spcPts val="0"/>
              </a:spcAft>
              <a:buClr>
                <a:srgbClr val="000000"/>
              </a:buClr>
              <a:buSzPts val="2100"/>
              <a:buAutoNum type="arabicPeriod"/>
            </a:pPr>
            <a:r>
              <a:rPr lang="en-US" dirty="0">
                <a:solidFill>
                  <a:srgbClr val="000000"/>
                </a:solidFill>
              </a:rPr>
              <a:t>School Courses for the Exchange of Data (SCED) Codes</a:t>
            </a:r>
            <a:endParaRPr dirty="0">
              <a:solidFill>
                <a:srgbClr val="000000"/>
              </a:solidFill>
            </a:endParaRPr>
          </a:p>
          <a:p>
            <a:pPr marL="1371600" lvl="1" indent="-361950" algn="l" rtl="0">
              <a:lnSpc>
                <a:spcPct val="115000"/>
              </a:lnSpc>
              <a:spcBef>
                <a:spcPts val="0"/>
              </a:spcBef>
              <a:spcAft>
                <a:spcPts val="0"/>
              </a:spcAft>
              <a:buClr>
                <a:srgbClr val="000000"/>
              </a:buClr>
              <a:buSzPts val="2100"/>
              <a:buAutoNum type="alphaLcPeriod"/>
            </a:pPr>
            <a:r>
              <a:rPr lang="en-US" sz="2100" dirty="0">
                <a:solidFill>
                  <a:srgbClr val="000000"/>
                </a:solidFill>
              </a:rPr>
              <a:t>Course Names (keywords; only used for map/internal DE use)</a:t>
            </a:r>
            <a:endParaRPr sz="2100" dirty="0">
              <a:solidFill>
                <a:srgbClr val="000000"/>
              </a:solidFill>
            </a:endParaRPr>
          </a:p>
          <a:p>
            <a:pPr marL="914400" lvl="0" indent="-361950" algn="l" rtl="0">
              <a:lnSpc>
                <a:spcPct val="115000"/>
              </a:lnSpc>
              <a:spcBef>
                <a:spcPts val="0"/>
              </a:spcBef>
              <a:spcAft>
                <a:spcPts val="0"/>
              </a:spcAft>
              <a:buClr>
                <a:srgbClr val="000000"/>
              </a:buClr>
              <a:buSzPts val="2100"/>
              <a:buAutoNum type="arabicPeriod"/>
            </a:pPr>
            <a:r>
              <a:rPr lang="en-US" dirty="0">
                <a:solidFill>
                  <a:srgbClr val="000000"/>
                </a:solidFill>
              </a:rPr>
              <a:t>Embedded Work-Based Learning Indicator Codes</a:t>
            </a:r>
            <a:endParaRPr dirty="0">
              <a:solidFill>
                <a:srgbClr val="000000"/>
              </a:solidFill>
            </a:endParaRPr>
          </a:p>
          <a:p>
            <a:pPr marL="914400" lvl="0" indent="-361950" algn="l" rtl="0">
              <a:lnSpc>
                <a:spcPct val="115000"/>
              </a:lnSpc>
              <a:spcBef>
                <a:spcPts val="0"/>
              </a:spcBef>
              <a:spcAft>
                <a:spcPts val="0"/>
              </a:spcAft>
              <a:buClr>
                <a:srgbClr val="000000"/>
              </a:buClr>
              <a:buSzPts val="2100"/>
              <a:buAutoNum type="arabicPeriod"/>
            </a:pPr>
            <a:r>
              <a:rPr lang="en-US" dirty="0">
                <a:solidFill>
                  <a:srgbClr val="000000"/>
                </a:solidFill>
              </a:rPr>
              <a:t>Secondary Career &amp; Technical Education Reporting Application (SCTERA) </a:t>
            </a:r>
            <a:endParaRPr dirty="0">
              <a:solidFill>
                <a:srgbClr val="000000"/>
              </a:solidFill>
            </a:endParaRPr>
          </a:p>
          <a:p>
            <a:pPr marL="1371600" lvl="1" indent="-361950" algn="l" rtl="0">
              <a:lnSpc>
                <a:spcPct val="115000"/>
              </a:lnSpc>
              <a:spcBef>
                <a:spcPts val="0"/>
              </a:spcBef>
              <a:spcAft>
                <a:spcPts val="0"/>
              </a:spcAft>
              <a:buClr>
                <a:srgbClr val="000000"/>
              </a:buClr>
              <a:buSzPts val="2100"/>
              <a:buAutoNum type="alphaLcPeriod"/>
            </a:pPr>
            <a:r>
              <a:rPr lang="en-US" dirty="0">
                <a:solidFill>
                  <a:srgbClr val="000000"/>
                </a:solidFill>
              </a:rPr>
              <a:t>Student-level, only for “CTE concentrators” (earned 2.0 credits in specific CTE area)</a:t>
            </a:r>
            <a:endParaRPr dirty="0">
              <a:solidFill>
                <a:srgbClr val="000000"/>
              </a:solidFill>
            </a:endParaRPr>
          </a:p>
          <a:p>
            <a:pPr marL="0" lvl="0" indent="0" algn="l" rtl="0">
              <a:lnSpc>
                <a:spcPct val="115000"/>
              </a:lnSpc>
              <a:spcBef>
                <a:spcPts val="1200"/>
              </a:spcBef>
              <a:spcAft>
                <a:spcPts val="1200"/>
              </a:spcAft>
              <a:buNone/>
            </a:pPr>
            <a:r>
              <a:rPr lang="en-US" dirty="0">
                <a:solidFill>
                  <a:srgbClr val="000000"/>
                </a:solidFill>
              </a:rPr>
              <a:t>Refer to current resources at </a:t>
            </a:r>
            <a:r>
              <a:rPr lang="en-US" u="sng" dirty="0">
                <a:solidFill>
                  <a:srgbClr val="0097A7"/>
                </a:solidFill>
                <a:hlinkClick r:id="rId3">
                  <a:extLst>
                    <a:ext uri="{A12FA001-AC4F-418D-AE19-62706E023703}">
                      <ahyp:hlinkClr xmlns:ahyp="http://schemas.microsoft.com/office/drawing/2018/hyperlinkcolor" xmlns="" val="tx"/>
                    </a:ext>
                  </a:extLst>
                </a:hlinkClick>
              </a:rPr>
              <a:t>educate.iowa.gov/ccl</a:t>
            </a:r>
            <a:r>
              <a:rPr lang="en-US" dirty="0">
                <a:solidFill>
                  <a:srgbClr val="000000"/>
                </a:solidFill>
              </a:rPr>
              <a:t> for updated guidance. </a:t>
            </a:r>
            <a:endParaRPr sz="2500" dirty="0"/>
          </a:p>
        </p:txBody>
      </p:sp>
      <p:graphicFrame>
        <p:nvGraphicFramePr>
          <p:cNvPr id="123" name="Google Shape;123;p19" descr="Table of WBL Data Collection Points."/>
          <p:cNvGraphicFramePr/>
          <p:nvPr>
            <p:extLst>
              <p:ext uri="{D42A27DB-BD31-4B8C-83A1-F6EECF244321}">
                <p14:modId xmlns:p14="http://schemas.microsoft.com/office/powerpoint/2010/main" val="320807056"/>
              </p:ext>
            </p:extLst>
          </p:nvPr>
        </p:nvGraphicFramePr>
        <p:xfrm>
          <a:off x="937850" y="4977800"/>
          <a:ext cx="10316275" cy="1277475"/>
        </p:xfrm>
        <a:graphic>
          <a:graphicData uri="http://schemas.openxmlformats.org/drawingml/2006/table">
            <a:tbl>
              <a:tblPr firstRow="1">
                <a:noFill/>
                <a:tableStyleId>{37C3502D-BF32-4A81-920A-A787EA6970BB}</a:tableStyleId>
              </a:tblPr>
              <a:tblGrid>
                <a:gridCol w="2192425">
                  <a:extLst>
                    <a:ext uri="{9D8B030D-6E8A-4147-A177-3AD203B41FA5}">
                      <a16:colId xmlns:a16="http://schemas.microsoft.com/office/drawing/2014/main" val="20000"/>
                    </a:ext>
                  </a:extLst>
                </a:gridCol>
                <a:gridCol w="3018300">
                  <a:extLst>
                    <a:ext uri="{9D8B030D-6E8A-4147-A177-3AD203B41FA5}">
                      <a16:colId xmlns:a16="http://schemas.microsoft.com/office/drawing/2014/main" val="20001"/>
                    </a:ext>
                  </a:extLst>
                </a:gridCol>
                <a:gridCol w="2552775">
                  <a:extLst>
                    <a:ext uri="{9D8B030D-6E8A-4147-A177-3AD203B41FA5}">
                      <a16:colId xmlns:a16="http://schemas.microsoft.com/office/drawing/2014/main" val="20002"/>
                    </a:ext>
                  </a:extLst>
                </a:gridCol>
                <a:gridCol w="2552775">
                  <a:extLst>
                    <a:ext uri="{9D8B030D-6E8A-4147-A177-3AD203B41FA5}">
                      <a16:colId xmlns:a16="http://schemas.microsoft.com/office/drawing/2014/main" val="20003"/>
                    </a:ext>
                  </a:extLst>
                </a:gridCol>
              </a:tblGrid>
              <a:tr h="648475">
                <a:tc>
                  <a:txBody>
                    <a:bodyPr/>
                    <a:lstStyle/>
                    <a:p>
                      <a:pPr marL="0" lvl="0" indent="0" algn="ctr" rtl="0">
                        <a:lnSpc>
                          <a:spcPct val="115000"/>
                        </a:lnSpc>
                        <a:spcBef>
                          <a:spcPts val="1200"/>
                        </a:spcBef>
                        <a:spcAft>
                          <a:spcPts val="0"/>
                        </a:spcAft>
                        <a:buNone/>
                      </a:pPr>
                      <a:r>
                        <a:rPr lang="en-US" b="1" dirty="0"/>
                        <a:t>Course/ Content Area</a:t>
                      </a:r>
                      <a:endParaRPr b="1" dirty="0"/>
                    </a:p>
                  </a:txBody>
                  <a:tcPr marL="36825" marR="36825" marT="36825" marB="368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2"/>
                    </a:solidFill>
                  </a:tcPr>
                </a:tc>
                <a:tc>
                  <a:txBody>
                    <a:bodyPr/>
                    <a:lstStyle/>
                    <a:p>
                      <a:pPr marL="0" lvl="0" indent="0" algn="ctr" rtl="0">
                        <a:lnSpc>
                          <a:spcPct val="115000"/>
                        </a:lnSpc>
                        <a:spcBef>
                          <a:spcPts val="1200"/>
                        </a:spcBef>
                        <a:spcAft>
                          <a:spcPts val="0"/>
                        </a:spcAft>
                        <a:buNone/>
                      </a:pPr>
                      <a:r>
                        <a:rPr lang="en-US" b="1" dirty="0"/>
                        <a:t>Keyword(s) to Include in Course Title</a:t>
                      </a:r>
                      <a:endParaRPr b="1" dirty="0"/>
                    </a:p>
                  </a:txBody>
                  <a:tcPr marL="36825" marR="36825" marT="36825" marB="368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2"/>
                    </a:solidFill>
                  </a:tcPr>
                </a:tc>
                <a:tc>
                  <a:txBody>
                    <a:bodyPr/>
                    <a:lstStyle/>
                    <a:p>
                      <a:pPr marL="0" lvl="0" indent="0" algn="ctr" rtl="0">
                        <a:lnSpc>
                          <a:spcPct val="115000"/>
                        </a:lnSpc>
                        <a:spcBef>
                          <a:spcPts val="1200"/>
                        </a:spcBef>
                        <a:spcAft>
                          <a:spcPts val="0"/>
                        </a:spcAft>
                        <a:buNone/>
                      </a:pPr>
                      <a:r>
                        <a:rPr lang="en-US" b="1"/>
                        <a:t>SCED Code</a:t>
                      </a:r>
                      <a:endParaRPr b="1"/>
                    </a:p>
                  </a:txBody>
                  <a:tcPr marL="36825" marR="36825" marT="36825" marB="368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2"/>
                    </a:solidFill>
                  </a:tcPr>
                </a:tc>
                <a:tc>
                  <a:txBody>
                    <a:bodyPr/>
                    <a:lstStyle/>
                    <a:p>
                      <a:pPr marL="0" lvl="0" indent="0" algn="ctr" rtl="0">
                        <a:lnSpc>
                          <a:spcPct val="115000"/>
                        </a:lnSpc>
                        <a:spcBef>
                          <a:spcPts val="1200"/>
                        </a:spcBef>
                        <a:spcAft>
                          <a:spcPts val="0"/>
                        </a:spcAft>
                        <a:buNone/>
                      </a:pPr>
                      <a:r>
                        <a:rPr lang="en-US" b="1" dirty="0"/>
                        <a:t>Embedded Work-Based Learning Indicator</a:t>
                      </a:r>
                      <a:endParaRPr b="1" dirty="0"/>
                    </a:p>
                  </a:txBody>
                  <a:tcPr marL="36825" marR="36825" marT="36825" marB="368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29000">
                <a:tc>
                  <a:txBody>
                    <a:bodyPr/>
                    <a:lstStyle/>
                    <a:p>
                      <a:pPr marL="0" lvl="0" indent="0" algn="ctr" rtl="0">
                        <a:lnSpc>
                          <a:spcPct val="115000"/>
                        </a:lnSpc>
                        <a:spcBef>
                          <a:spcPts val="1200"/>
                        </a:spcBef>
                        <a:spcAft>
                          <a:spcPts val="0"/>
                        </a:spcAft>
                        <a:buNone/>
                      </a:pPr>
                      <a:r>
                        <a:rPr lang="en-US" sz="1500" dirty="0"/>
                        <a:t>Internship for All Career Paths</a:t>
                      </a:r>
                      <a:endParaRPr sz="1500" dirty="0"/>
                    </a:p>
                  </a:txBody>
                  <a:tcPr marL="36825" marR="36825" marT="36825" marB="368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500" dirty="0"/>
                        <a:t>“Internship” or “Intern”</a:t>
                      </a:r>
                      <a:endParaRPr sz="1500" dirty="0"/>
                    </a:p>
                  </a:txBody>
                  <a:tcPr marL="36825" marR="36825" marT="36825" marB="368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500" dirty="0"/>
                        <a:t>22998</a:t>
                      </a:r>
                      <a:endParaRPr sz="1500" dirty="0"/>
                    </a:p>
                  </a:txBody>
                  <a:tcPr marL="36825" marR="36825" marT="36825" marB="368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500" dirty="0"/>
                        <a:t>15</a:t>
                      </a:r>
                      <a:endParaRPr sz="1500" dirty="0"/>
                    </a:p>
                  </a:txBody>
                  <a:tcPr marL="36825" marR="36825" marT="36825" marB="368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ESSA Postsecondary Readiness Indicator</a:t>
            </a:r>
            <a:endParaRPr/>
          </a:p>
        </p:txBody>
      </p:sp>
      <p:sp>
        <p:nvSpPr>
          <p:cNvPr id="129" name="Google Shape;129;p20"/>
          <p:cNvSpPr txBox="1"/>
          <p:nvPr/>
        </p:nvSpPr>
        <p:spPr>
          <a:xfrm>
            <a:off x="1761938" y="2039700"/>
            <a:ext cx="3467700" cy="3513300"/>
          </a:xfrm>
          <a:prstGeom prst="rect">
            <a:avLst/>
          </a:prstGeom>
          <a:noFill/>
          <a:ln w="19050" cap="flat" cmpd="sng">
            <a:solidFill>
              <a:srgbClr val="000000"/>
            </a:solidFill>
            <a:prstDash val="solid"/>
            <a:round/>
            <a:headEnd type="none" w="sm" len="sm"/>
            <a:tailEnd type="none" w="sm" len="sm"/>
          </a:ln>
        </p:spPr>
        <p:txBody>
          <a:bodyPr spcFirstLastPara="1" wrap="square" lIns="68575" tIns="34275" rIns="68575" bIns="34275" anchor="t" anchorCtr="0">
            <a:normAutofit/>
          </a:bodyPr>
          <a:lstStyle/>
          <a:p>
            <a:pPr marL="457200" lvl="0" indent="0" algn="l" rtl="0">
              <a:lnSpc>
                <a:spcPct val="90000"/>
              </a:lnSpc>
              <a:spcBef>
                <a:spcPts val="600"/>
              </a:spcBef>
              <a:spcAft>
                <a:spcPts val="0"/>
              </a:spcAft>
              <a:buNone/>
            </a:pPr>
            <a:endParaRPr sz="100">
              <a:solidFill>
                <a:srgbClr val="000000"/>
              </a:solidFill>
            </a:endParaRPr>
          </a:p>
          <a:p>
            <a:pPr marL="457200" lvl="0" indent="-368300" algn="l" rtl="0">
              <a:lnSpc>
                <a:spcPct val="90000"/>
              </a:lnSpc>
              <a:spcBef>
                <a:spcPts val="600"/>
              </a:spcBef>
              <a:spcAft>
                <a:spcPts val="0"/>
              </a:spcAft>
              <a:buClr>
                <a:srgbClr val="000000"/>
              </a:buClr>
              <a:buSzPts val="2200"/>
              <a:buChar char="•"/>
            </a:pPr>
            <a:r>
              <a:rPr lang="en-US" sz="2200">
                <a:solidFill>
                  <a:srgbClr val="000000"/>
                </a:solidFill>
              </a:rPr>
              <a:t>ACT or SAT participation</a:t>
            </a:r>
            <a:endParaRPr sz="2200">
              <a:solidFill>
                <a:srgbClr val="000000"/>
              </a:solidFill>
            </a:endParaRPr>
          </a:p>
          <a:p>
            <a:pPr marL="457200" lvl="0" indent="-355600" algn="l" rtl="0">
              <a:lnSpc>
                <a:spcPct val="90000"/>
              </a:lnSpc>
              <a:spcBef>
                <a:spcPts val="600"/>
              </a:spcBef>
              <a:spcAft>
                <a:spcPts val="0"/>
              </a:spcAft>
              <a:buClr>
                <a:srgbClr val="000000"/>
              </a:buClr>
              <a:buSzPts val="2000"/>
              <a:buChar char="•"/>
            </a:pPr>
            <a:r>
              <a:rPr lang="en-US" sz="2200">
                <a:solidFill>
                  <a:srgbClr val="000000"/>
                </a:solidFill>
              </a:rPr>
              <a:t>ACT or SAT success </a:t>
            </a:r>
            <a:endParaRPr sz="2200">
              <a:solidFill>
                <a:srgbClr val="000000"/>
              </a:solidFill>
            </a:endParaRPr>
          </a:p>
          <a:p>
            <a:pPr marL="457200" lvl="0" indent="-355600" algn="l" rtl="0">
              <a:lnSpc>
                <a:spcPct val="90000"/>
              </a:lnSpc>
              <a:spcBef>
                <a:spcPts val="600"/>
              </a:spcBef>
              <a:spcAft>
                <a:spcPts val="0"/>
              </a:spcAft>
              <a:buClr>
                <a:srgbClr val="000000"/>
              </a:buClr>
              <a:buSzPts val="2000"/>
              <a:buChar char="•"/>
            </a:pPr>
            <a:r>
              <a:rPr lang="en-US" sz="2200">
                <a:solidFill>
                  <a:srgbClr val="000000"/>
                </a:solidFill>
              </a:rPr>
              <a:t>College-level coursework</a:t>
            </a:r>
            <a:endParaRPr sz="2200">
              <a:solidFill>
                <a:srgbClr val="000000"/>
              </a:solidFill>
            </a:endParaRPr>
          </a:p>
          <a:p>
            <a:pPr marL="457200" lvl="0" indent="-355600" algn="l" rtl="0">
              <a:lnSpc>
                <a:spcPct val="90000"/>
              </a:lnSpc>
              <a:spcBef>
                <a:spcPts val="600"/>
              </a:spcBef>
              <a:spcAft>
                <a:spcPts val="0"/>
              </a:spcAft>
              <a:buClr>
                <a:srgbClr val="000000"/>
              </a:buClr>
              <a:buSzPts val="2000"/>
              <a:buChar char="•"/>
            </a:pPr>
            <a:r>
              <a:rPr lang="en-US" sz="2200">
                <a:solidFill>
                  <a:srgbClr val="000000"/>
                </a:solidFill>
              </a:rPr>
              <a:t>CTE concentrators</a:t>
            </a:r>
            <a:endParaRPr sz="2700">
              <a:solidFill>
                <a:srgbClr val="000000"/>
              </a:solidFill>
            </a:endParaRPr>
          </a:p>
        </p:txBody>
      </p:sp>
      <p:sp>
        <p:nvSpPr>
          <p:cNvPr id="130" name="Google Shape;130;p20"/>
          <p:cNvSpPr txBox="1"/>
          <p:nvPr/>
        </p:nvSpPr>
        <p:spPr>
          <a:xfrm>
            <a:off x="5427563" y="2039700"/>
            <a:ext cx="5002500" cy="3513300"/>
          </a:xfrm>
          <a:prstGeom prst="rect">
            <a:avLst/>
          </a:prstGeom>
          <a:noFill/>
          <a:ln w="1905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90000"/>
              </a:lnSpc>
              <a:spcBef>
                <a:spcPts val="600"/>
              </a:spcBef>
              <a:spcAft>
                <a:spcPts val="0"/>
              </a:spcAft>
              <a:buNone/>
            </a:pPr>
            <a:endParaRPr sz="100">
              <a:solidFill>
                <a:srgbClr val="000000"/>
              </a:solidFill>
            </a:endParaRPr>
          </a:p>
          <a:p>
            <a:pPr marL="457200" lvl="0" indent="-342900" algn="l" rtl="0">
              <a:lnSpc>
                <a:spcPct val="90000"/>
              </a:lnSpc>
              <a:spcBef>
                <a:spcPts val="600"/>
              </a:spcBef>
              <a:spcAft>
                <a:spcPts val="0"/>
              </a:spcAft>
              <a:buClr>
                <a:srgbClr val="000000"/>
              </a:buClr>
              <a:buSzPts val="1800"/>
              <a:buChar char="•"/>
            </a:pPr>
            <a:r>
              <a:rPr lang="en-US" sz="1800">
                <a:solidFill>
                  <a:srgbClr val="000000"/>
                </a:solidFill>
              </a:rPr>
              <a:t>% students that obtain college credit while in high school</a:t>
            </a:r>
            <a:endParaRPr sz="1800">
              <a:solidFill>
                <a:srgbClr val="000000"/>
              </a:solidFill>
            </a:endParaRPr>
          </a:p>
          <a:p>
            <a:pPr marL="457200" lvl="0" indent="-342900" algn="l" rtl="0">
              <a:lnSpc>
                <a:spcPct val="90000"/>
              </a:lnSpc>
              <a:spcBef>
                <a:spcPts val="600"/>
              </a:spcBef>
              <a:spcAft>
                <a:spcPts val="0"/>
              </a:spcAft>
              <a:buClr>
                <a:srgbClr val="000000"/>
              </a:buClr>
              <a:buSzPts val="1800"/>
              <a:buChar char="•"/>
            </a:pPr>
            <a:r>
              <a:rPr lang="en-US" sz="1800">
                <a:solidFill>
                  <a:srgbClr val="000000"/>
                </a:solidFill>
              </a:rPr>
              <a:t>% of students in a work-based learning (updated definition) experience</a:t>
            </a:r>
            <a:endParaRPr sz="1800">
              <a:solidFill>
                <a:srgbClr val="000000"/>
              </a:solidFill>
            </a:endParaRPr>
          </a:p>
          <a:p>
            <a:pPr marL="457200" lvl="0" indent="-342900" algn="l" rtl="0">
              <a:lnSpc>
                <a:spcPct val="90000"/>
              </a:lnSpc>
              <a:spcBef>
                <a:spcPts val="600"/>
              </a:spcBef>
              <a:spcAft>
                <a:spcPts val="0"/>
              </a:spcAft>
              <a:buClr>
                <a:srgbClr val="000000"/>
              </a:buClr>
              <a:buSzPts val="1800"/>
              <a:buChar char="•"/>
            </a:pPr>
            <a:r>
              <a:rPr lang="en-US" sz="1800">
                <a:solidFill>
                  <a:srgbClr val="000000"/>
                </a:solidFill>
              </a:rPr>
              <a:t>% students who obtain an </a:t>
            </a:r>
            <a:r>
              <a:rPr lang="en-US" sz="1800" u="sng">
                <a:solidFill>
                  <a:srgbClr val="0563C1"/>
                </a:solidFill>
                <a:hlinkClick r:id="rId3">
                  <a:extLst>
                    <a:ext uri="{A12FA001-AC4F-418D-AE19-62706E023703}">
                      <ahyp:hlinkClr xmlns:ahyp="http://schemas.microsoft.com/office/drawing/2018/hyperlinkcolor" xmlns="" val="tx"/>
                    </a:ext>
                  </a:extLst>
                </a:hlinkClick>
              </a:rPr>
              <a:t>industry recognized credential</a:t>
            </a:r>
            <a:r>
              <a:rPr lang="en-US" sz="1800">
                <a:solidFill>
                  <a:srgbClr val="000000"/>
                </a:solidFill>
              </a:rPr>
              <a:t> (IRC)</a:t>
            </a:r>
            <a:endParaRPr sz="1800">
              <a:solidFill>
                <a:srgbClr val="000000"/>
              </a:solidFill>
            </a:endParaRPr>
          </a:p>
          <a:p>
            <a:pPr marL="0" lvl="0" indent="0" algn="l" rtl="0">
              <a:lnSpc>
                <a:spcPct val="90000"/>
              </a:lnSpc>
              <a:spcBef>
                <a:spcPts val="600"/>
              </a:spcBef>
              <a:spcAft>
                <a:spcPts val="0"/>
              </a:spcAft>
              <a:buNone/>
            </a:pPr>
            <a:endParaRPr sz="100">
              <a:solidFill>
                <a:srgbClr val="000000"/>
              </a:solidFill>
            </a:endParaRPr>
          </a:p>
          <a:p>
            <a:pPr marL="0" lvl="0" indent="0" algn="l" rtl="0">
              <a:lnSpc>
                <a:spcPct val="90000"/>
              </a:lnSpc>
              <a:spcBef>
                <a:spcPts val="600"/>
              </a:spcBef>
              <a:spcAft>
                <a:spcPts val="0"/>
              </a:spcAft>
              <a:buNone/>
            </a:pPr>
            <a:r>
              <a:rPr lang="en-US" sz="1800" u="sng">
                <a:solidFill>
                  <a:srgbClr val="0563C1"/>
                </a:solidFill>
                <a:hlinkClick r:id="rId4">
                  <a:extLst>
                    <a:ext uri="{A12FA001-AC4F-418D-AE19-62706E023703}">
                      <ahyp:hlinkClr xmlns:ahyp="http://schemas.microsoft.com/office/drawing/2018/hyperlinkcolor" xmlns="" val="tx"/>
                    </a:ext>
                  </a:extLst>
                </a:hlinkClick>
              </a:rPr>
              <a:t>ESSA State Plan Information</a:t>
            </a:r>
            <a:r>
              <a:rPr lang="en-US" sz="1800">
                <a:solidFill>
                  <a:srgbClr val="000000"/>
                </a:solidFill>
              </a:rPr>
              <a:t> (pg. 47); </a:t>
            </a:r>
            <a:r>
              <a:rPr lang="en-US" sz="1800" u="sng">
                <a:solidFill>
                  <a:srgbClr val="0563C1"/>
                </a:solidFill>
                <a:hlinkClick r:id="rId5">
                  <a:extLst>
                    <a:ext uri="{A12FA001-AC4F-418D-AE19-62706E023703}">
                      <ahyp:hlinkClr xmlns:ahyp="http://schemas.microsoft.com/office/drawing/2018/hyperlinkcolor" xmlns="" val="tx"/>
                    </a:ext>
                  </a:extLst>
                </a:hlinkClick>
              </a:rPr>
              <a:t>General student reporting</a:t>
            </a:r>
            <a:r>
              <a:rPr lang="en-US" sz="1800">
                <a:solidFill>
                  <a:srgbClr val="000000"/>
                </a:solidFill>
              </a:rPr>
              <a:t> information</a:t>
            </a:r>
            <a:endParaRPr sz="1800">
              <a:solidFill>
                <a:srgbClr val="000000"/>
              </a:solidFill>
            </a:endParaRPr>
          </a:p>
        </p:txBody>
      </p:sp>
      <p:sp>
        <p:nvSpPr>
          <p:cNvPr id="131" name="Google Shape;131;p20"/>
          <p:cNvSpPr/>
          <p:nvPr/>
        </p:nvSpPr>
        <p:spPr>
          <a:xfrm>
            <a:off x="1761938" y="1305000"/>
            <a:ext cx="3467700" cy="734700"/>
          </a:xfrm>
          <a:prstGeom prst="rect">
            <a:avLst/>
          </a:prstGeom>
          <a:solidFill>
            <a:srgbClr val="05617A"/>
          </a:solidFill>
          <a:ln w="9525" cap="flat" cmpd="sng">
            <a:solidFill>
              <a:srgbClr val="00215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5D30E"/>
                </a:solidFill>
                <a:latin typeface="Calibri"/>
                <a:ea typeface="Calibri"/>
                <a:cs typeface="Calibri"/>
                <a:sym typeface="Calibri"/>
              </a:rPr>
              <a:t>Prior Indicators</a:t>
            </a:r>
            <a:endParaRPr sz="2000" b="1">
              <a:solidFill>
                <a:srgbClr val="F5D30E"/>
              </a:solidFill>
              <a:latin typeface="Calibri"/>
              <a:ea typeface="Calibri"/>
              <a:cs typeface="Calibri"/>
              <a:sym typeface="Calibri"/>
            </a:endParaRPr>
          </a:p>
        </p:txBody>
      </p:sp>
      <p:sp>
        <p:nvSpPr>
          <p:cNvPr id="132" name="Google Shape;132;p20"/>
          <p:cNvSpPr/>
          <p:nvPr/>
        </p:nvSpPr>
        <p:spPr>
          <a:xfrm>
            <a:off x="5427538" y="1305000"/>
            <a:ext cx="5002500" cy="734700"/>
          </a:xfrm>
          <a:prstGeom prst="rect">
            <a:avLst/>
          </a:prstGeom>
          <a:solidFill>
            <a:srgbClr val="05617A"/>
          </a:solidFill>
          <a:ln w="9525" cap="flat" cmpd="sng">
            <a:solidFill>
              <a:srgbClr val="00215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5D30E"/>
                </a:solidFill>
                <a:latin typeface="Calibri"/>
                <a:ea typeface="Calibri"/>
                <a:cs typeface="Calibri"/>
                <a:sym typeface="Calibri"/>
              </a:rPr>
              <a:t>Outcome Based</a:t>
            </a:r>
            <a:endParaRPr sz="2000" b="1">
              <a:solidFill>
                <a:srgbClr val="F5D30E"/>
              </a:solidFill>
              <a:latin typeface="Calibri"/>
              <a:ea typeface="Calibri"/>
              <a:cs typeface="Calibri"/>
              <a:sym typeface="Calibri"/>
            </a:endParaRPr>
          </a:p>
          <a:p>
            <a:pPr marL="0" lvl="0" indent="0" algn="ctr" rtl="0">
              <a:spcBef>
                <a:spcPts val="0"/>
              </a:spcBef>
              <a:spcAft>
                <a:spcPts val="0"/>
              </a:spcAft>
              <a:buNone/>
            </a:pPr>
            <a:r>
              <a:rPr lang="en-US" sz="2000" b="1">
                <a:solidFill>
                  <a:srgbClr val="F5D30E"/>
                </a:solidFill>
                <a:latin typeface="Calibri"/>
                <a:ea typeface="Calibri"/>
                <a:cs typeface="Calibri"/>
                <a:sym typeface="Calibri"/>
              </a:rPr>
              <a:t>Phased in Indicators</a:t>
            </a:r>
            <a:endParaRPr sz="2000" b="1">
              <a:solidFill>
                <a:srgbClr val="F5D30E"/>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body" idx="1"/>
          </p:nvPr>
        </p:nvSpPr>
        <p:spPr>
          <a:xfrm>
            <a:off x="689100" y="899150"/>
            <a:ext cx="10385100" cy="5466000"/>
          </a:xfrm>
          <a:prstGeom prst="rect">
            <a:avLst/>
          </a:prstGeom>
          <a:noFill/>
          <a:ln>
            <a:noFill/>
          </a:ln>
        </p:spPr>
        <p:txBody>
          <a:bodyPr spcFirstLastPara="1" wrap="square" lIns="121900" tIns="60925" rIns="121900" bIns="60925" anchor="t" anchorCtr="0">
            <a:noAutofit/>
          </a:bodyPr>
          <a:lstStyle/>
          <a:p>
            <a:pPr marL="457200" lvl="0" indent="-336550" algn="l" rtl="0">
              <a:lnSpc>
                <a:spcPct val="115000"/>
              </a:lnSpc>
              <a:spcBef>
                <a:spcPts val="0"/>
              </a:spcBef>
              <a:spcAft>
                <a:spcPts val="0"/>
              </a:spcAft>
              <a:buSzPts val="1700"/>
              <a:buChar char="●"/>
            </a:pPr>
            <a:r>
              <a:rPr lang="en-US" sz="2000">
                <a:highlight>
                  <a:srgbClr val="FFFFFF"/>
                </a:highlight>
              </a:rPr>
              <a:t>Reported in Fall 2024: Seniors from the 2022-23 school year who were in Iowa public schools for the four years leading up to that year</a:t>
            </a:r>
            <a:endParaRPr sz="2000">
              <a:highlight>
                <a:srgbClr val="FFFFFF"/>
              </a:highlight>
            </a:endParaRPr>
          </a:p>
          <a:p>
            <a:pPr marL="457200" lvl="0" indent="-336550" algn="l" rtl="0">
              <a:lnSpc>
                <a:spcPct val="115000"/>
              </a:lnSpc>
              <a:spcBef>
                <a:spcPts val="0"/>
              </a:spcBef>
              <a:spcAft>
                <a:spcPts val="0"/>
              </a:spcAft>
              <a:buSzPts val="1700"/>
              <a:buChar char="●"/>
            </a:pPr>
            <a:r>
              <a:rPr lang="en-US" sz="2000" u="sng">
                <a:highlight>
                  <a:schemeClr val="lt1"/>
                </a:highlight>
              </a:rPr>
              <a:t>Work-Based Learning </a:t>
            </a:r>
            <a:endParaRPr sz="2000">
              <a:highlight>
                <a:schemeClr val="lt1"/>
              </a:highlight>
            </a:endParaRPr>
          </a:p>
          <a:p>
            <a:pPr marL="914400" lvl="1" indent="-336550" algn="l" rtl="0">
              <a:lnSpc>
                <a:spcPct val="115000"/>
              </a:lnSpc>
              <a:spcBef>
                <a:spcPts val="0"/>
              </a:spcBef>
              <a:spcAft>
                <a:spcPts val="0"/>
              </a:spcAft>
              <a:buSzPts val="1700"/>
              <a:buChar char="○"/>
            </a:pPr>
            <a:r>
              <a:rPr lang="en-US" sz="1700">
                <a:highlight>
                  <a:schemeClr val="lt1"/>
                </a:highlight>
              </a:rPr>
              <a:t>Enrolled in a course in the Winter Student Reporting in Iowa (SRI) data collection that has a work-based learning School Courses for the Exchange of Data (SCED) course code</a:t>
            </a:r>
            <a:endParaRPr sz="1700">
              <a:highlight>
                <a:schemeClr val="lt1"/>
              </a:highlight>
            </a:endParaRPr>
          </a:p>
          <a:p>
            <a:pPr marL="914400" lvl="1" indent="-336550" algn="l" rtl="0">
              <a:lnSpc>
                <a:spcPct val="115000"/>
              </a:lnSpc>
              <a:spcBef>
                <a:spcPts val="0"/>
              </a:spcBef>
              <a:spcAft>
                <a:spcPts val="0"/>
              </a:spcAft>
              <a:buSzPts val="1700"/>
              <a:buChar char="○"/>
            </a:pPr>
            <a:r>
              <a:rPr lang="en-US" sz="1700">
                <a:highlight>
                  <a:schemeClr val="lt1"/>
                </a:highlight>
              </a:rPr>
              <a:t>Enrolled in a course in the Winter SRI data collection that is tagged with an Embedded Work-Based Learning code on the approved list</a:t>
            </a:r>
            <a:endParaRPr sz="1700">
              <a:highlight>
                <a:schemeClr val="lt1"/>
              </a:highlight>
            </a:endParaRPr>
          </a:p>
          <a:p>
            <a:pPr marL="914400" lvl="1" indent="-336550" algn="l" rtl="0">
              <a:lnSpc>
                <a:spcPct val="115000"/>
              </a:lnSpc>
              <a:spcBef>
                <a:spcPts val="0"/>
              </a:spcBef>
              <a:spcAft>
                <a:spcPts val="0"/>
              </a:spcAft>
              <a:buSzPts val="1700"/>
              <a:buChar char="○"/>
            </a:pPr>
            <a:r>
              <a:rPr lang="en-US" sz="1700">
                <a:highlight>
                  <a:schemeClr val="lt1"/>
                </a:highlight>
              </a:rPr>
              <a:t>Identified within the Secondary Career and Technical Education Reporting Application (SCTERA) as having participated in work-based learning at student-level</a:t>
            </a:r>
            <a:endParaRPr sz="1700">
              <a:highlight>
                <a:schemeClr val="lt1"/>
              </a:highlight>
            </a:endParaRPr>
          </a:p>
          <a:p>
            <a:pPr marL="457200" lvl="0" indent="-336550" algn="l" rtl="0">
              <a:lnSpc>
                <a:spcPct val="115000"/>
              </a:lnSpc>
              <a:spcBef>
                <a:spcPts val="0"/>
              </a:spcBef>
              <a:spcAft>
                <a:spcPts val="0"/>
              </a:spcAft>
              <a:buSzPts val="1700"/>
              <a:buChar char="●"/>
            </a:pPr>
            <a:r>
              <a:rPr lang="en-US" sz="2000">
                <a:highlight>
                  <a:schemeClr val="lt1"/>
                </a:highlight>
              </a:rPr>
              <a:t>A school receives points toward its accountability index score proportional to the percentage of students participating in work-based learning; for example, if the school has 25% of students participating in work-based learning, it receives 25% * 50 possible points = 12.5 total points.</a:t>
            </a:r>
            <a:endParaRPr sz="2000"/>
          </a:p>
        </p:txBody>
      </p:sp>
      <p:sp>
        <p:nvSpPr>
          <p:cNvPr id="138" name="Google Shape;138;p21"/>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BFBF"/>
              </a:buClr>
              <a:buSzPts val="3300"/>
              <a:buFont typeface="Arial"/>
              <a:buNone/>
            </a:pPr>
            <a:r>
              <a:rPr lang="en-US"/>
              <a:t>Postsecondary Readiness: Work-Based Learning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Student Reporting in Iowa (SRI)</a:t>
            </a:r>
            <a:endParaRPr/>
          </a:p>
        </p:txBody>
      </p:sp>
      <p:sp>
        <p:nvSpPr>
          <p:cNvPr id="144" name="Google Shape;144;p22"/>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750"/>
              </a:spcBef>
              <a:spcAft>
                <a:spcPts val="0"/>
              </a:spcAft>
              <a:buClr>
                <a:schemeClr val="dk1"/>
              </a:buClr>
              <a:buSzPts val="1800"/>
              <a:buChar char="●"/>
            </a:pPr>
            <a:r>
              <a:rPr lang="en-US"/>
              <a:t>Student level data collection which includes all scheduled courses for a student.</a:t>
            </a:r>
            <a:endParaRPr/>
          </a:p>
          <a:p>
            <a:pPr marL="457200" lvl="0" indent="-342900" algn="l" rtl="0">
              <a:lnSpc>
                <a:spcPct val="90000"/>
              </a:lnSpc>
              <a:spcBef>
                <a:spcPts val="750"/>
              </a:spcBef>
              <a:spcAft>
                <a:spcPts val="0"/>
              </a:spcAft>
              <a:buClr>
                <a:schemeClr val="dk1"/>
              </a:buClr>
              <a:buSzPts val="1800"/>
              <a:buChar char="●"/>
            </a:pPr>
            <a:r>
              <a:rPr lang="en-US"/>
              <a:t>Uses data from a district’s Student Information System (SIS) </a:t>
            </a:r>
            <a:endParaRPr/>
          </a:p>
          <a:p>
            <a:pPr marL="457200" lvl="0" indent="-342900" algn="l" rtl="0">
              <a:lnSpc>
                <a:spcPct val="90000"/>
              </a:lnSpc>
              <a:spcBef>
                <a:spcPts val="750"/>
              </a:spcBef>
              <a:spcAft>
                <a:spcPts val="0"/>
              </a:spcAft>
              <a:buClr>
                <a:schemeClr val="dk1"/>
              </a:buClr>
              <a:buSzPts val="1800"/>
              <a:buChar char="●"/>
            </a:pPr>
            <a:r>
              <a:rPr lang="en-US"/>
              <a:t>Three times per year: Fall, Winter, and Spring</a:t>
            </a:r>
            <a:endParaRPr/>
          </a:p>
          <a:p>
            <a:pPr marL="457200" lvl="0" indent="-342900" algn="l" rtl="0">
              <a:lnSpc>
                <a:spcPct val="90000"/>
              </a:lnSpc>
              <a:spcBef>
                <a:spcPts val="750"/>
              </a:spcBef>
              <a:spcAft>
                <a:spcPts val="0"/>
              </a:spcAft>
              <a:buClr>
                <a:schemeClr val="dk1"/>
              </a:buClr>
              <a:buSzPts val="1800"/>
              <a:buChar char="●"/>
            </a:pPr>
            <a:r>
              <a:rPr lang="en-US"/>
              <a:t>Winter collection is considered the ‘Curriculum’ collection</a:t>
            </a:r>
            <a:endParaRPr/>
          </a:p>
          <a:p>
            <a:pPr marL="514350" lvl="1" indent="-171450" algn="l" rtl="0">
              <a:lnSpc>
                <a:spcPct val="90000"/>
              </a:lnSpc>
              <a:spcBef>
                <a:spcPts val="750"/>
              </a:spcBef>
              <a:spcAft>
                <a:spcPts val="0"/>
              </a:spcAft>
              <a:buSzPts val="1800"/>
              <a:buChar char="○"/>
            </a:pPr>
            <a:r>
              <a:rPr lang="en-US"/>
              <a:t>Winter SRI includes all scheduled courses for the year</a:t>
            </a:r>
            <a:endParaRPr/>
          </a:p>
          <a:p>
            <a:pPr marL="514350" lvl="1" indent="-171450" algn="l" rtl="0">
              <a:lnSpc>
                <a:spcPct val="90000"/>
              </a:lnSpc>
              <a:spcBef>
                <a:spcPts val="750"/>
              </a:spcBef>
              <a:spcAft>
                <a:spcPts val="0"/>
              </a:spcAft>
              <a:buSzPts val="1800"/>
              <a:buChar char="○"/>
            </a:pPr>
            <a:r>
              <a:rPr lang="en-US"/>
              <a:t>Winter SRI should not be certified until courses for the entire year have been verified. </a:t>
            </a:r>
            <a:endParaRPr/>
          </a:p>
        </p:txBody>
      </p:sp>
      <p:sp>
        <p:nvSpPr>
          <p:cNvPr id="145" name="Google Shape;145;p22"/>
          <p:cNvSpPr/>
          <p:nvPr/>
        </p:nvSpPr>
        <p:spPr>
          <a:xfrm>
            <a:off x="6563225" y="4020925"/>
            <a:ext cx="3302700" cy="8952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First Semester/First Trimester</a:t>
            </a:r>
            <a:endParaRPr/>
          </a:p>
          <a:p>
            <a:pPr marL="0" lvl="0" indent="0" algn="ctr" rtl="0">
              <a:spcBef>
                <a:spcPts val="0"/>
              </a:spcBef>
              <a:spcAft>
                <a:spcPts val="0"/>
              </a:spcAft>
              <a:buNone/>
            </a:pPr>
            <a:r>
              <a:rPr lang="en-US"/>
              <a:t>Scheduled Course Enrollments</a:t>
            </a:r>
            <a:endParaRPr/>
          </a:p>
        </p:txBody>
      </p:sp>
      <p:sp>
        <p:nvSpPr>
          <p:cNvPr id="146" name="Google Shape;146;p22"/>
          <p:cNvSpPr/>
          <p:nvPr/>
        </p:nvSpPr>
        <p:spPr>
          <a:xfrm>
            <a:off x="6563225" y="5425375"/>
            <a:ext cx="3302700" cy="8952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Second Semester/ Second and Third Trimester</a:t>
            </a:r>
            <a:endParaRPr/>
          </a:p>
          <a:p>
            <a:pPr marL="0" lvl="0" indent="0" algn="ctr" rtl="0">
              <a:spcBef>
                <a:spcPts val="0"/>
              </a:spcBef>
              <a:spcAft>
                <a:spcPts val="0"/>
              </a:spcAft>
              <a:buNone/>
            </a:pPr>
            <a:r>
              <a:rPr lang="en-US"/>
              <a:t>Scheduled Course Enrollments</a:t>
            </a:r>
            <a:endParaRPr/>
          </a:p>
        </p:txBody>
      </p:sp>
      <p:sp>
        <p:nvSpPr>
          <p:cNvPr id="147" name="Google Shape;147;p22"/>
          <p:cNvSpPr/>
          <p:nvPr/>
        </p:nvSpPr>
        <p:spPr>
          <a:xfrm>
            <a:off x="2025900" y="4661500"/>
            <a:ext cx="2793300" cy="10185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Winter SRI Data</a:t>
            </a:r>
            <a:endParaRPr/>
          </a:p>
          <a:p>
            <a:pPr marL="0" lvl="0" indent="0" algn="ctr" rtl="0">
              <a:spcBef>
                <a:spcPts val="0"/>
              </a:spcBef>
              <a:spcAft>
                <a:spcPts val="0"/>
              </a:spcAft>
              <a:buNone/>
            </a:pPr>
            <a:r>
              <a:rPr lang="en-US"/>
              <a:t>2024-2025 Academic Year</a:t>
            </a:r>
            <a:endParaRPr/>
          </a:p>
        </p:txBody>
      </p:sp>
      <p:sp>
        <p:nvSpPr>
          <p:cNvPr id="148" name="Google Shape;148;p22">
            <a:extLst>
              <a:ext uri="{C183D7F6-B498-43B3-948B-1728B52AA6E4}">
                <adec:decorative xmlns:adec="http://schemas.microsoft.com/office/drawing/2017/decorative" xmlns="" val="1"/>
              </a:ext>
            </a:extLst>
          </p:cNvPr>
          <p:cNvSpPr/>
          <p:nvPr/>
        </p:nvSpPr>
        <p:spPr>
          <a:xfrm>
            <a:off x="7998575" y="4970038"/>
            <a:ext cx="432000" cy="4014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 name="Google Shape;149;p22">
            <a:extLst>
              <a:ext uri="{C183D7F6-B498-43B3-948B-1728B52AA6E4}">
                <adec:decorative xmlns:adec="http://schemas.microsoft.com/office/drawing/2017/decorative" xmlns="" val="1"/>
              </a:ext>
            </a:extLst>
          </p:cNvPr>
          <p:cNvSpPr/>
          <p:nvPr/>
        </p:nvSpPr>
        <p:spPr>
          <a:xfrm>
            <a:off x="5397963" y="4916100"/>
            <a:ext cx="586500" cy="4014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SCED Codes in Infinite Campus</a:t>
            </a:r>
            <a:endParaRPr/>
          </a:p>
        </p:txBody>
      </p:sp>
      <p:sp>
        <p:nvSpPr>
          <p:cNvPr id="155" name="Google Shape;155;p23"/>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800"/>
              <a:t>Main Menu &gt; Scheduling &amp; Courses &gt; Course Information (if no course is selected, you will need to Open Course Search and search for the course, hitting return will list all courses/sections)</a:t>
            </a:r>
            <a:endParaRPr sz="1800"/>
          </a:p>
        </p:txBody>
      </p:sp>
      <p:pic>
        <p:nvPicPr>
          <p:cNvPr id="156" name="Google Shape;156;p23" descr="A photo of SCED Codes in Infinite Campus."/>
          <p:cNvPicPr preferRelativeResize="0"/>
          <p:nvPr/>
        </p:nvPicPr>
        <p:blipFill>
          <a:blip r:embed="rId3">
            <a:alphaModFix/>
          </a:blip>
          <a:stretch>
            <a:fillRect/>
          </a:stretch>
        </p:blipFill>
        <p:spPr>
          <a:xfrm>
            <a:off x="3928875" y="2624175"/>
            <a:ext cx="4786775" cy="2856625"/>
          </a:xfrm>
          <a:prstGeom prst="rect">
            <a:avLst/>
          </a:prstGeom>
          <a:noFill/>
          <a:ln>
            <a:noFill/>
          </a:ln>
        </p:spPr>
      </p:pic>
      <p:sp>
        <p:nvSpPr>
          <p:cNvPr id="157" name="Google Shape;157;p23">
            <a:extLst>
              <a:ext uri="{C183D7F6-B498-43B3-948B-1728B52AA6E4}">
                <adec:decorative xmlns:adec="http://schemas.microsoft.com/office/drawing/2017/decorative" xmlns="" val="1"/>
              </a:ext>
            </a:extLst>
          </p:cNvPr>
          <p:cNvSpPr/>
          <p:nvPr/>
        </p:nvSpPr>
        <p:spPr>
          <a:xfrm>
            <a:off x="3473275" y="4805300"/>
            <a:ext cx="622800" cy="2355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SCED Codes in JMC</a:t>
            </a:r>
            <a:endParaRPr/>
          </a:p>
        </p:txBody>
      </p:sp>
      <p:sp>
        <p:nvSpPr>
          <p:cNvPr id="163" name="Google Shape;163;p24"/>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Schedules &gt; Course &gt; Edit Course Data &gt; State Specific Course tab</a:t>
            </a: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pic>
        <p:nvPicPr>
          <p:cNvPr id="164" name="Google Shape;164;p24" descr="A screenshot of SCED Codes in JMC."/>
          <p:cNvPicPr preferRelativeResize="0"/>
          <p:nvPr/>
        </p:nvPicPr>
        <p:blipFill>
          <a:blip r:embed="rId3">
            <a:alphaModFix/>
          </a:blip>
          <a:stretch>
            <a:fillRect/>
          </a:stretch>
        </p:blipFill>
        <p:spPr>
          <a:xfrm>
            <a:off x="1094850" y="2093326"/>
            <a:ext cx="9041601" cy="1306674"/>
          </a:xfrm>
          <a:prstGeom prst="rect">
            <a:avLst/>
          </a:prstGeom>
          <a:noFill/>
          <a:ln>
            <a:noFill/>
          </a:ln>
        </p:spPr>
      </p:pic>
      <p:sp>
        <p:nvSpPr>
          <p:cNvPr id="165" name="Google Shape;165;p24">
            <a:extLst>
              <a:ext uri="{C183D7F6-B498-43B3-948B-1728B52AA6E4}">
                <adec:decorative xmlns:adec="http://schemas.microsoft.com/office/drawing/2017/decorative" xmlns="" val="1"/>
              </a:ext>
            </a:extLst>
          </p:cNvPr>
          <p:cNvSpPr/>
          <p:nvPr/>
        </p:nvSpPr>
        <p:spPr>
          <a:xfrm>
            <a:off x="2707525" y="2676375"/>
            <a:ext cx="546900" cy="1431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SCED Codes in PowerSchool</a:t>
            </a:r>
            <a:endParaRPr/>
          </a:p>
        </p:txBody>
      </p:sp>
      <p:sp>
        <p:nvSpPr>
          <p:cNvPr id="171" name="Google Shape;171;p25"/>
          <p:cNvSpPr txBox="1">
            <a:spLocks noGrp="1"/>
          </p:cNvSpPr>
          <p:nvPr>
            <p:ph type="body" idx="1"/>
          </p:nvPr>
        </p:nvSpPr>
        <p:spPr>
          <a:xfrm>
            <a:off x="638612" y="1477324"/>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School Management &gt; Courses &amp; Programs &gt; Courses</a:t>
            </a:r>
            <a:endParaRPr/>
          </a:p>
          <a:p>
            <a:pPr marL="0" lvl="0" indent="0" algn="l" rtl="0">
              <a:spcBef>
                <a:spcPts val="750"/>
              </a:spcBef>
              <a:spcAft>
                <a:spcPts val="0"/>
              </a:spcAft>
              <a:buNone/>
            </a:pPr>
            <a:endParaRPr/>
          </a:p>
          <a:p>
            <a:pPr marL="0" lvl="0" indent="0" algn="l" rtl="0">
              <a:spcBef>
                <a:spcPts val="750"/>
              </a:spcBef>
              <a:spcAft>
                <a:spcPts val="0"/>
              </a:spcAft>
              <a:buNone/>
            </a:pPr>
            <a:r>
              <a:rPr lang="en-US"/>
              <a:t>Select a course</a:t>
            </a:r>
            <a:endParaRPr/>
          </a:p>
          <a:p>
            <a:pPr marL="0" lvl="0" indent="0" algn="l" rtl="0">
              <a:spcBef>
                <a:spcPts val="750"/>
              </a:spcBef>
              <a:spcAft>
                <a:spcPts val="0"/>
              </a:spcAft>
              <a:buNone/>
            </a:pPr>
            <a:r>
              <a:rPr lang="en-US"/>
              <a:t>Under the Iowa State Report Information</a:t>
            </a: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pic>
        <p:nvPicPr>
          <p:cNvPr id="172" name="Google Shape;172;p25" descr="A screenshot of SCED codes in PowerSchools."/>
          <p:cNvPicPr preferRelativeResize="0"/>
          <p:nvPr/>
        </p:nvPicPr>
        <p:blipFill>
          <a:blip r:embed="rId3">
            <a:alphaModFix/>
          </a:blip>
          <a:stretch>
            <a:fillRect/>
          </a:stretch>
        </p:blipFill>
        <p:spPr>
          <a:xfrm>
            <a:off x="2530825" y="3589575"/>
            <a:ext cx="9454125" cy="1569150"/>
          </a:xfrm>
          <a:prstGeom prst="rect">
            <a:avLst/>
          </a:prstGeom>
          <a:noFill/>
          <a:ln>
            <a:noFill/>
          </a:ln>
        </p:spPr>
      </p:pic>
      <p:sp>
        <p:nvSpPr>
          <p:cNvPr id="173" name="Google Shape;173;p25">
            <a:extLst>
              <a:ext uri="{C183D7F6-B498-43B3-948B-1728B52AA6E4}">
                <adec:decorative xmlns:adec="http://schemas.microsoft.com/office/drawing/2017/decorative" xmlns="" val="1"/>
              </a:ext>
            </a:extLst>
          </p:cNvPr>
          <p:cNvSpPr/>
          <p:nvPr/>
        </p:nvSpPr>
        <p:spPr>
          <a:xfrm>
            <a:off x="1807150" y="4594925"/>
            <a:ext cx="791100" cy="1599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Curriculum Reports in Winter SRI for SCED Codes</a:t>
            </a:r>
            <a:endParaRPr/>
          </a:p>
        </p:txBody>
      </p:sp>
      <p:pic>
        <p:nvPicPr>
          <p:cNvPr id="179" name="Google Shape;179;p26" descr="A screenshot of Curriculum Reports in Winter SRI for SCED Codes."/>
          <p:cNvPicPr preferRelativeResize="0"/>
          <p:nvPr/>
        </p:nvPicPr>
        <p:blipFill>
          <a:blip r:embed="rId3">
            <a:alphaModFix/>
          </a:blip>
          <a:stretch>
            <a:fillRect/>
          </a:stretch>
        </p:blipFill>
        <p:spPr>
          <a:xfrm>
            <a:off x="783500" y="1487249"/>
            <a:ext cx="5987025" cy="600100"/>
          </a:xfrm>
          <a:prstGeom prst="rect">
            <a:avLst/>
          </a:prstGeom>
          <a:noFill/>
          <a:ln>
            <a:noFill/>
          </a:ln>
        </p:spPr>
      </p:pic>
      <p:sp>
        <p:nvSpPr>
          <p:cNvPr id="180" name="Google Shape;180;p26">
            <a:extLst>
              <a:ext uri="{C183D7F6-B498-43B3-948B-1728B52AA6E4}">
                <adec:decorative xmlns:adec="http://schemas.microsoft.com/office/drawing/2017/decorative" xmlns="" val="1"/>
              </a:ext>
            </a:extLst>
          </p:cNvPr>
          <p:cNvSpPr/>
          <p:nvPr/>
        </p:nvSpPr>
        <p:spPr>
          <a:xfrm>
            <a:off x="4609250" y="1304775"/>
            <a:ext cx="235500" cy="286200"/>
          </a:xfrm>
          <a:prstGeom prst="down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1" name="Google Shape;181;p26" descr="A second screenshot of Curriculum Reports in Winter SRI for SCED Codes."/>
          <p:cNvPicPr preferRelativeResize="0"/>
          <p:nvPr/>
        </p:nvPicPr>
        <p:blipFill>
          <a:blip r:embed="rId4">
            <a:alphaModFix/>
          </a:blip>
          <a:stretch>
            <a:fillRect/>
          </a:stretch>
        </p:blipFill>
        <p:spPr>
          <a:xfrm>
            <a:off x="3636100" y="2486777"/>
            <a:ext cx="7639050" cy="4010025"/>
          </a:xfrm>
          <a:prstGeom prst="rect">
            <a:avLst/>
          </a:prstGeom>
          <a:noFill/>
          <a:ln>
            <a:noFill/>
          </a:ln>
        </p:spPr>
      </p:pic>
      <p:sp>
        <p:nvSpPr>
          <p:cNvPr id="182" name="Google Shape;182;p26">
            <a:extLst>
              <a:ext uri="{C183D7F6-B498-43B3-948B-1728B52AA6E4}">
                <adec:decorative xmlns:adec="http://schemas.microsoft.com/office/drawing/2017/decorative" xmlns="" val="1"/>
              </a:ext>
            </a:extLst>
          </p:cNvPr>
          <p:cNvSpPr/>
          <p:nvPr/>
        </p:nvSpPr>
        <p:spPr>
          <a:xfrm>
            <a:off x="6654050" y="3669325"/>
            <a:ext cx="1750200" cy="159900"/>
          </a:xfrm>
          <a:prstGeom prst="rect">
            <a:avLst/>
          </a:prstGeom>
          <a:solidFill>
            <a:srgbClr val="D8D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Presenters</a:t>
            </a:r>
            <a:endParaRPr/>
          </a:p>
        </p:txBody>
      </p:sp>
      <p:sp>
        <p:nvSpPr>
          <p:cNvPr id="46" name="Google Shape;46;p9"/>
          <p:cNvSpPr txBox="1"/>
          <p:nvPr/>
        </p:nvSpPr>
        <p:spPr>
          <a:xfrm>
            <a:off x="-21825" y="4569925"/>
            <a:ext cx="2898300" cy="1328700"/>
          </a:xfrm>
          <a:prstGeom prst="rect">
            <a:avLst/>
          </a:prstGeom>
          <a:noFill/>
          <a:ln>
            <a:noFill/>
          </a:ln>
        </p:spPr>
        <p:txBody>
          <a:bodyPr spcFirstLastPara="1" wrap="square" lIns="91425" tIns="91425" rIns="91425" bIns="91425" anchor="t" anchorCtr="0">
            <a:spAutoFit/>
          </a:bodyPr>
          <a:lstStyle/>
          <a:p>
            <a:pPr marL="228600" marR="0" lvl="0" indent="0" algn="ctr" rtl="0">
              <a:lnSpc>
                <a:spcPct val="100000"/>
              </a:lnSpc>
              <a:spcBef>
                <a:spcPts val="1000"/>
              </a:spcBef>
              <a:spcAft>
                <a:spcPts val="0"/>
              </a:spcAft>
              <a:buClr>
                <a:srgbClr val="000000"/>
              </a:buClr>
              <a:buSzPts val="2400"/>
              <a:buFont typeface="Arial"/>
              <a:buNone/>
            </a:pPr>
            <a:r>
              <a:rPr lang="en-US" b="1"/>
              <a:t>Joe Collins</a:t>
            </a:r>
            <a:endParaRPr b="1" i="0" u="none" strike="noStrike" cap="none">
              <a:solidFill>
                <a:srgbClr val="000000"/>
              </a:solidFill>
              <a:latin typeface="Arial"/>
              <a:ea typeface="Arial"/>
              <a:cs typeface="Arial"/>
              <a:sym typeface="Arial"/>
            </a:endParaRPr>
          </a:p>
          <a:p>
            <a:pPr marL="228600" marR="0" lvl="0" indent="0" algn="ctr" rtl="0">
              <a:lnSpc>
                <a:spcPct val="100000"/>
              </a:lnSpc>
              <a:spcBef>
                <a:spcPts val="1000"/>
              </a:spcBef>
              <a:spcAft>
                <a:spcPts val="0"/>
              </a:spcAft>
              <a:buClr>
                <a:srgbClr val="000000"/>
              </a:buClr>
              <a:buSzPts val="2400"/>
              <a:buFont typeface="Arial"/>
              <a:buNone/>
            </a:pPr>
            <a:r>
              <a:rPr lang="en-US" sz="1300"/>
              <a:t>Education Program </a:t>
            </a:r>
            <a:r>
              <a:rPr lang="en-US" sz="1300" b="0" i="0" u="none" strike="noStrike" cap="none">
                <a:solidFill>
                  <a:srgbClr val="000000"/>
                </a:solidFill>
                <a:latin typeface="Arial"/>
                <a:ea typeface="Arial"/>
                <a:cs typeface="Arial"/>
                <a:sym typeface="Arial"/>
              </a:rPr>
              <a:t>Consultant, </a:t>
            </a:r>
            <a:endParaRPr sz="1300" b="0" i="0" u="none" strike="noStrike" cap="none">
              <a:solidFill>
                <a:srgbClr val="000000"/>
              </a:solidFill>
              <a:latin typeface="Arial"/>
              <a:ea typeface="Arial"/>
              <a:cs typeface="Arial"/>
              <a:sym typeface="Arial"/>
            </a:endParaRPr>
          </a:p>
          <a:p>
            <a:pPr marL="228600" marR="0" lvl="0" indent="0" algn="ctr" rtl="0">
              <a:lnSpc>
                <a:spcPct val="100000"/>
              </a:lnSpc>
              <a:spcBef>
                <a:spcPts val="0"/>
              </a:spcBef>
              <a:spcAft>
                <a:spcPts val="0"/>
              </a:spcAft>
              <a:buClr>
                <a:srgbClr val="000000"/>
              </a:buClr>
              <a:buSzPts val="2400"/>
              <a:buFont typeface="Arial"/>
              <a:buNone/>
            </a:pPr>
            <a:r>
              <a:rPr lang="en-US" sz="1300"/>
              <a:t>WBL &amp; Health Science</a:t>
            </a:r>
            <a:endParaRPr sz="1300" b="0" i="0" u="none" strike="noStrike" cap="none">
              <a:solidFill>
                <a:srgbClr val="000000"/>
              </a:solidFill>
              <a:latin typeface="Arial"/>
              <a:ea typeface="Arial"/>
              <a:cs typeface="Arial"/>
              <a:sym typeface="Arial"/>
            </a:endParaRPr>
          </a:p>
          <a:p>
            <a:pPr marL="228600" marR="0" lvl="0" indent="0" algn="ctr" rtl="0">
              <a:lnSpc>
                <a:spcPct val="100000"/>
              </a:lnSpc>
              <a:spcBef>
                <a:spcPts val="0"/>
              </a:spcBef>
              <a:spcAft>
                <a:spcPts val="0"/>
              </a:spcAft>
              <a:buClr>
                <a:srgbClr val="000000"/>
              </a:buClr>
              <a:buSzPts val="2400"/>
              <a:buFont typeface="Arial"/>
              <a:buNone/>
            </a:pPr>
            <a:r>
              <a:rPr lang="en-US" sz="1300"/>
              <a:t>Iowa Department of Education</a:t>
            </a:r>
            <a:endParaRPr sz="1300"/>
          </a:p>
          <a:p>
            <a:pPr marL="228600" marR="0" lvl="0" indent="0" algn="ctr" rtl="0">
              <a:lnSpc>
                <a:spcPct val="100000"/>
              </a:lnSpc>
              <a:spcBef>
                <a:spcPts val="0"/>
              </a:spcBef>
              <a:spcAft>
                <a:spcPts val="0"/>
              </a:spcAft>
              <a:buClr>
                <a:srgbClr val="000000"/>
              </a:buClr>
              <a:buSzPts val="2400"/>
              <a:buFont typeface="Arial"/>
              <a:buNone/>
            </a:pPr>
            <a:r>
              <a:rPr lang="en-US" sz="1300" u="sng">
                <a:solidFill>
                  <a:schemeClr val="hlink"/>
                </a:solidFill>
                <a:hlinkClick r:id="rId3"/>
              </a:rPr>
              <a:t>joe.collins@iowa.gov</a:t>
            </a:r>
            <a:r>
              <a:rPr lang="en-US" sz="1300"/>
              <a:t> </a:t>
            </a:r>
            <a:endParaRPr sz="1300"/>
          </a:p>
        </p:txBody>
      </p:sp>
      <p:sp>
        <p:nvSpPr>
          <p:cNvPr id="47" name="Google Shape;47;p9"/>
          <p:cNvSpPr txBox="1"/>
          <p:nvPr/>
        </p:nvSpPr>
        <p:spPr>
          <a:xfrm>
            <a:off x="2909275" y="4569925"/>
            <a:ext cx="2898300" cy="1328700"/>
          </a:xfrm>
          <a:prstGeom prst="rect">
            <a:avLst/>
          </a:prstGeom>
          <a:noFill/>
          <a:ln>
            <a:noFill/>
          </a:ln>
        </p:spPr>
        <p:txBody>
          <a:bodyPr spcFirstLastPara="1" wrap="square" lIns="91425" tIns="91425" rIns="91425" bIns="91425" anchor="t" anchorCtr="0">
            <a:spAutoFit/>
          </a:bodyPr>
          <a:lstStyle/>
          <a:p>
            <a:pPr marL="228600" marR="0" lvl="0" indent="0" algn="ctr" rtl="0">
              <a:lnSpc>
                <a:spcPct val="100000"/>
              </a:lnSpc>
              <a:spcBef>
                <a:spcPts val="1000"/>
              </a:spcBef>
              <a:spcAft>
                <a:spcPts val="0"/>
              </a:spcAft>
              <a:buClr>
                <a:srgbClr val="000000"/>
              </a:buClr>
              <a:buSzPts val="2400"/>
              <a:buFont typeface="Arial"/>
              <a:buNone/>
            </a:pPr>
            <a:r>
              <a:rPr lang="en-US" b="1"/>
              <a:t>Rachel Kruse</a:t>
            </a:r>
            <a:endParaRPr b="1" i="0" u="none" strike="noStrike" cap="none">
              <a:solidFill>
                <a:srgbClr val="000000"/>
              </a:solidFill>
              <a:latin typeface="Arial"/>
              <a:ea typeface="Arial"/>
              <a:cs typeface="Arial"/>
              <a:sym typeface="Arial"/>
            </a:endParaRPr>
          </a:p>
          <a:p>
            <a:pPr marL="228600" marR="0" lvl="0" indent="0" algn="ctr" rtl="0">
              <a:lnSpc>
                <a:spcPct val="100000"/>
              </a:lnSpc>
              <a:spcBef>
                <a:spcPts val="1000"/>
              </a:spcBef>
              <a:spcAft>
                <a:spcPts val="0"/>
              </a:spcAft>
              <a:buClr>
                <a:srgbClr val="000000"/>
              </a:buClr>
              <a:buSzPts val="2400"/>
              <a:buFont typeface="Arial"/>
              <a:buNone/>
            </a:pPr>
            <a:r>
              <a:rPr lang="en-US" sz="1300"/>
              <a:t>Education Program </a:t>
            </a:r>
            <a:r>
              <a:rPr lang="en-US" sz="1300" b="0" i="0" u="none" strike="noStrike" cap="none">
                <a:solidFill>
                  <a:srgbClr val="000000"/>
                </a:solidFill>
                <a:latin typeface="Arial"/>
                <a:ea typeface="Arial"/>
                <a:cs typeface="Arial"/>
                <a:sym typeface="Arial"/>
              </a:rPr>
              <a:t>Consultant, </a:t>
            </a:r>
            <a:endParaRPr sz="1300" b="0" i="0" u="none" strike="noStrike" cap="none">
              <a:solidFill>
                <a:srgbClr val="000000"/>
              </a:solidFill>
              <a:latin typeface="Arial"/>
              <a:ea typeface="Arial"/>
              <a:cs typeface="Arial"/>
              <a:sym typeface="Arial"/>
            </a:endParaRPr>
          </a:p>
          <a:p>
            <a:pPr marL="228600" marR="0" lvl="0" indent="0" algn="ctr" rtl="0">
              <a:lnSpc>
                <a:spcPct val="100000"/>
              </a:lnSpc>
              <a:spcBef>
                <a:spcPts val="0"/>
              </a:spcBef>
              <a:spcAft>
                <a:spcPts val="0"/>
              </a:spcAft>
              <a:buClr>
                <a:srgbClr val="000000"/>
              </a:buClr>
              <a:buSzPts val="2400"/>
              <a:buFont typeface="Arial"/>
              <a:buNone/>
            </a:pPr>
            <a:r>
              <a:rPr lang="en-US" sz="1300"/>
              <a:t>Information and Analysis</a:t>
            </a:r>
            <a:endParaRPr sz="1300" b="0" i="0" u="none" strike="noStrike" cap="none">
              <a:solidFill>
                <a:srgbClr val="000000"/>
              </a:solidFill>
              <a:latin typeface="Arial"/>
              <a:ea typeface="Arial"/>
              <a:cs typeface="Arial"/>
              <a:sym typeface="Arial"/>
            </a:endParaRPr>
          </a:p>
          <a:p>
            <a:pPr marL="228600" marR="0" lvl="0" indent="0" algn="ctr" rtl="0">
              <a:lnSpc>
                <a:spcPct val="100000"/>
              </a:lnSpc>
              <a:spcBef>
                <a:spcPts val="0"/>
              </a:spcBef>
              <a:spcAft>
                <a:spcPts val="0"/>
              </a:spcAft>
              <a:buClr>
                <a:srgbClr val="000000"/>
              </a:buClr>
              <a:buSzPts val="2400"/>
              <a:buFont typeface="Arial"/>
              <a:buNone/>
            </a:pPr>
            <a:r>
              <a:rPr lang="en-US" sz="1300"/>
              <a:t>Iowa Department of Education</a:t>
            </a:r>
            <a:endParaRPr sz="1300"/>
          </a:p>
          <a:p>
            <a:pPr marL="228600" marR="0" lvl="0" indent="0" algn="ctr" rtl="0">
              <a:lnSpc>
                <a:spcPct val="100000"/>
              </a:lnSpc>
              <a:spcBef>
                <a:spcPts val="0"/>
              </a:spcBef>
              <a:spcAft>
                <a:spcPts val="0"/>
              </a:spcAft>
              <a:buClr>
                <a:srgbClr val="000000"/>
              </a:buClr>
              <a:buSzPts val="2400"/>
              <a:buFont typeface="Arial"/>
              <a:buNone/>
            </a:pPr>
            <a:r>
              <a:rPr lang="en-US" sz="1300" u="sng">
                <a:solidFill>
                  <a:schemeClr val="hlink"/>
                </a:solidFill>
                <a:hlinkClick r:id="rId4"/>
              </a:rPr>
              <a:t>rachel.kruse@iowa.gov</a:t>
            </a:r>
            <a:r>
              <a:rPr lang="en-US" sz="1300"/>
              <a:t> </a:t>
            </a:r>
            <a:endParaRPr sz="1300"/>
          </a:p>
        </p:txBody>
      </p:sp>
      <p:sp>
        <p:nvSpPr>
          <p:cNvPr id="48" name="Google Shape;48;p9"/>
          <p:cNvSpPr txBox="1"/>
          <p:nvPr/>
        </p:nvSpPr>
        <p:spPr>
          <a:xfrm>
            <a:off x="5893950" y="4558675"/>
            <a:ext cx="2898300" cy="1328700"/>
          </a:xfrm>
          <a:prstGeom prst="rect">
            <a:avLst/>
          </a:prstGeom>
          <a:noFill/>
          <a:ln>
            <a:noFill/>
          </a:ln>
        </p:spPr>
        <p:txBody>
          <a:bodyPr spcFirstLastPara="1" wrap="square" lIns="91425" tIns="91425" rIns="91425" bIns="91425" anchor="t" anchorCtr="0">
            <a:spAutoFit/>
          </a:bodyPr>
          <a:lstStyle/>
          <a:p>
            <a:pPr marL="228600" marR="0" lvl="0" indent="0" algn="ctr" rtl="0">
              <a:lnSpc>
                <a:spcPct val="100000"/>
              </a:lnSpc>
              <a:spcBef>
                <a:spcPts val="1000"/>
              </a:spcBef>
              <a:spcAft>
                <a:spcPts val="0"/>
              </a:spcAft>
              <a:buClr>
                <a:srgbClr val="000000"/>
              </a:buClr>
              <a:buSzPts val="2400"/>
              <a:buFont typeface="Arial"/>
              <a:buNone/>
            </a:pPr>
            <a:r>
              <a:rPr lang="en-US" b="1"/>
              <a:t>Jason Crowley</a:t>
            </a:r>
            <a:endParaRPr b="1" i="0" u="none" strike="noStrike" cap="none">
              <a:solidFill>
                <a:srgbClr val="000000"/>
              </a:solidFill>
              <a:latin typeface="Arial"/>
              <a:ea typeface="Arial"/>
              <a:cs typeface="Arial"/>
              <a:sym typeface="Arial"/>
            </a:endParaRPr>
          </a:p>
          <a:p>
            <a:pPr marL="228600" marR="0" lvl="0" indent="0" algn="ctr" rtl="0">
              <a:lnSpc>
                <a:spcPct val="100000"/>
              </a:lnSpc>
              <a:spcBef>
                <a:spcPts val="1000"/>
              </a:spcBef>
              <a:spcAft>
                <a:spcPts val="0"/>
              </a:spcAft>
              <a:buClr>
                <a:srgbClr val="000000"/>
              </a:buClr>
              <a:buSzPts val="2400"/>
              <a:buFont typeface="Arial"/>
              <a:buNone/>
            </a:pPr>
            <a:r>
              <a:rPr lang="en-US" sz="1300"/>
              <a:t>Administrative </a:t>
            </a:r>
            <a:r>
              <a:rPr lang="en-US" sz="1300" b="0" i="0" u="none" strike="noStrike" cap="none">
                <a:solidFill>
                  <a:srgbClr val="000000"/>
                </a:solidFill>
                <a:latin typeface="Arial"/>
                <a:ea typeface="Arial"/>
                <a:cs typeface="Arial"/>
                <a:sym typeface="Arial"/>
              </a:rPr>
              <a:t>Consultant, </a:t>
            </a:r>
            <a:endParaRPr sz="1300" b="0" i="0" u="none" strike="noStrike" cap="none">
              <a:solidFill>
                <a:srgbClr val="000000"/>
              </a:solidFill>
              <a:latin typeface="Arial"/>
              <a:ea typeface="Arial"/>
              <a:cs typeface="Arial"/>
              <a:sym typeface="Arial"/>
            </a:endParaRPr>
          </a:p>
          <a:p>
            <a:pPr marL="228600" marR="0" lvl="0" indent="0" algn="ctr" rtl="0">
              <a:lnSpc>
                <a:spcPct val="100000"/>
              </a:lnSpc>
              <a:spcBef>
                <a:spcPts val="0"/>
              </a:spcBef>
              <a:spcAft>
                <a:spcPts val="0"/>
              </a:spcAft>
              <a:buClr>
                <a:srgbClr val="000000"/>
              </a:buClr>
              <a:buSzPts val="2400"/>
              <a:buFont typeface="Arial"/>
              <a:buNone/>
            </a:pPr>
            <a:r>
              <a:rPr lang="en-US" sz="1300"/>
              <a:t>Information and Analysis</a:t>
            </a:r>
            <a:endParaRPr sz="1300" b="0" i="0" u="none" strike="noStrike" cap="none">
              <a:solidFill>
                <a:srgbClr val="000000"/>
              </a:solidFill>
              <a:latin typeface="Arial"/>
              <a:ea typeface="Arial"/>
              <a:cs typeface="Arial"/>
              <a:sym typeface="Arial"/>
            </a:endParaRPr>
          </a:p>
          <a:p>
            <a:pPr marL="228600" marR="0" lvl="0" indent="0" algn="ctr" rtl="0">
              <a:lnSpc>
                <a:spcPct val="100000"/>
              </a:lnSpc>
              <a:spcBef>
                <a:spcPts val="0"/>
              </a:spcBef>
              <a:spcAft>
                <a:spcPts val="0"/>
              </a:spcAft>
              <a:buClr>
                <a:srgbClr val="000000"/>
              </a:buClr>
              <a:buSzPts val="2400"/>
              <a:buFont typeface="Arial"/>
              <a:buNone/>
            </a:pPr>
            <a:r>
              <a:rPr lang="en-US" sz="1300"/>
              <a:t>Iowa Department of Education</a:t>
            </a:r>
            <a:endParaRPr sz="1300"/>
          </a:p>
          <a:p>
            <a:pPr marL="228600" marR="0" lvl="0" indent="0" algn="ctr" rtl="0">
              <a:lnSpc>
                <a:spcPct val="100000"/>
              </a:lnSpc>
              <a:spcBef>
                <a:spcPts val="0"/>
              </a:spcBef>
              <a:spcAft>
                <a:spcPts val="0"/>
              </a:spcAft>
              <a:buClr>
                <a:srgbClr val="000000"/>
              </a:buClr>
              <a:buSzPts val="2400"/>
              <a:buFont typeface="Arial"/>
              <a:buNone/>
            </a:pPr>
            <a:r>
              <a:rPr lang="en-US" sz="1300" u="sng">
                <a:solidFill>
                  <a:schemeClr val="hlink"/>
                </a:solidFill>
                <a:hlinkClick r:id="rId5"/>
              </a:rPr>
              <a:t>jason.crowley@iowa.gov</a:t>
            </a:r>
            <a:r>
              <a:rPr lang="en-US" sz="1300"/>
              <a:t> </a:t>
            </a:r>
            <a:endParaRPr sz="1300"/>
          </a:p>
        </p:txBody>
      </p:sp>
      <p:pic>
        <p:nvPicPr>
          <p:cNvPr id="49" name="Google Shape;49;p9" descr="Picture of Jason Crowley."/>
          <p:cNvPicPr preferRelativeResize="0"/>
          <p:nvPr/>
        </p:nvPicPr>
        <p:blipFill>
          <a:blip r:embed="rId6">
            <a:alphaModFix/>
          </a:blip>
          <a:stretch>
            <a:fillRect/>
          </a:stretch>
        </p:blipFill>
        <p:spPr>
          <a:xfrm>
            <a:off x="6390350" y="1311150"/>
            <a:ext cx="2328601" cy="2911488"/>
          </a:xfrm>
          <a:prstGeom prst="rect">
            <a:avLst/>
          </a:prstGeom>
          <a:noFill/>
          <a:ln>
            <a:noFill/>
          </a:ln>
        </p:spPr>
      </p:pic>
      <p:pic>
        <p:nvPicPr>
          <p:cNvPr id="50" name="Google Shape;50;p9" descr="Picture of Joe Collins."/>
          <p:cNvPicPr preferRelativeResize="0"/>
          <p:nvPr/>
        </p:nvPicPr>
        <p:blipFill>
          <a:blip r:embed="rId7">
            <a:alphaModFix/>
          </a:blip>
          <a:stretch>
            <a:fillRect/>
          </a:stretch>
        </p:blipFill>
        <p:spPr>
          <a:xfrm>
            <a:off x="415425" y="1311175"/>
            <a:ext cx="2328601" cy="2911462"/>
          </a:xfrm>
          <a:prstGeom prst="rect">
            <a:avLst/>
          </a:prstGeom>
          <a:noFill/>
          <a:ln>
            <a:noFill/>
          </a:ln>
        </p:spPr>
      </p:pic>
      <p:pic>
        <p:nvPicPr>
          <p:cNvPr id="51" name="Google Shape;51;p9" descr="Picture of Rachel Kruse."/>
          <p:cNvPicPr preferRelativeResize="0"/>
          <p:nvPr/>
        </p:nvPicPr>
        <p:blipFill>
          <a:blip r:embed="rId8">
            <a:alphaModFix/>
          </a:blip>
          <a:stretch>
            <a:fillRect/>
          </a:stretch>
        </p:blipFill>
        <p:spPr>
          <a:xfrm>
            <a:off x="3293050" y="1311149"/>
            <a:ext cx="2448511" cy="2872765"/>
          </a:xfrm>
          <a:prstGeom prst="rect">
            <a:avLst/>
          </a:prstGeom>
          <a:noFill/>
          <a:ln>
            <a:noFill/>
          </a:ln>
        </p:spPr>
      </p:pic>
      <p:pic>
        <p:nvPicPr>
          <p:cNvPr id="52" name="Google Shape;52;p9" descr="Picture of Heather Meissen."/>
          <p:cNvPicPr preferRelativeResize="0"/>
          <p:nvPr/>
        </p:nvPicPr>
        <p:blipFill>
          <a:blip r:embed="rId9">
            <a:alphaModFix/>
          </a:blip>
          <a:stretch>
            <a:fillRect/>
          </a:stretch>
        </p:blipFill>
        <p:spPr>
          <a:xfrm>
            <a:off x="9345050" y="1311175"/>
            <a:ext cx="2328601" cy="2911462"/>
          </a:xfrm>
          <a:prstGeom prst="rect">
            <a:avLst/>
          </a:prstGeom>
          <a:noFill/>
          <a:ln>
            <a:noFill/>
          </a:ln>
        </p:spPr>
      </p:pic>
      <p:sp>
        <p:nvSpPr>
          <p:cNvPr id="53" name="Google Shape;53;p9"/>
          <p:cNvSpPr txBox="1"/>
          <p:nvPr/>
        </p:nvSpPr>
        <p:spPr>
          <a:xfrm>
            <a:off x="9073125" y="4558675"/>
            <a:ext cx="2898300" cy="1328700"/>
          </a:xfrm>
          <a:prstGeom prst="rect">
            <a:avLst/>
          </a:prstGeom>
          <a:noFill/>
          <a:ln>
            <a:noFill/>
          </a:ln>
        </p:spPr>
        <p:txBody>
          <a:bodyPr spcFirstLastPara="1" wrap="square" lIns="91425" tIns="91425" rIns="91425" bIns="91425" anchor="t" anchorCtr="0">
            <a:spAutoFit/>
          </a:bodyPr>
          <a:lstStyle/>
          <a:p>
            <a:pPr marL="228600" marR="0" lvl="0" indent="0" algn="ctr" rtl="0">
              <a:lnSpc>
                <a:spcPct val="100000"/>
              </a:lnSpc>
              <a:spcBef>
                <a:spcPts val="1000"/>
              </a:spcBef>
              <a:spcAft>
                <a:spcPts val="0"/>
              </a:spcAft>
              <a:buClr>
                <a:srgbClr val="000000"/>
              </a:buClr>
              <a:buSzPts val="2400"/>
              <a:buFont typeface="Arial"/>
              <a:buNone/>
            </a:pPr>
            <a:r>
              <a:rPr lang="en-US" b="1"/>
              <a:t>Heather Meissen</a:t>
            </a:r>
            <a:endParaRPr b="1" i="0" u="none" strike="noStrike" cap="none">
              <a:solidFill>
                <a:srgbClr val="000000"/>
              </a:solidFill>
              <a:latin typeface="Arial"/>
              <a:ea typeface="Arial"/>
              <a:cs typeface="Arial"/>
              <a:sym typeface="Arial"/>
            </a:endParaRPr>
          </a:p>
          <a:p>
            <a:pPr marL="228600" marR="0" lvl="0" indent="0" algn="ctr" rtl="0">
              <a:lnSpc>
                <a:spcPct val="100000"/>
              </a:lnSpc>
              <a:spcBef>
                <a:spcPts val="1000"/>
              </a:spcBef>
              <a:spcAft>
                <a:spcPts val="0"/>
              </a:spcAft>
              <a:buClr>
                <a:srgbClr val="000000"/>
              </a:buClr>
              <a:buSzPts val="2400"/>
              <a:buFont typeface="Arial"/>
              <a:buNone/>
            </a:pPr>
            <a:r>
              <a:rPr lang="en-US" sz="1300"/>
              <a:t>Administrative </a:t>
            </a:r>
            <a:r>
              <a:rPr lang="en-US" sz="1300" b="0" i="0" u="none" strike="noStrike" cap="none">
                <a:solidFill>
                  <a:srgbClr val="000000"/>
                </a:solidFill>
                <a:latin typeface="Arial"/>
                <a:ea typeface="Arial"/>
                <a:cs typeface="Arial"/>
                <a:sym typeface="Arial"/>
              </a:rPr>
              <a:t>Consultant, </a:t>
            </a:r>
            <a:endParaRPr sz="1300" b="0" i="0" u="none" strike="noStrike" cap="none">
              <a:solidFill>
                <a:srgbClr val="000000"/>
              </a:solidFill>
              <a:latin typeface="Arial"/>
              <a:ea typeface="Arial"/>
              <a:cs typeface="Arial"/>
              <a:sym typeface="Arial"/>
            </a:endParaRPr>
          </a:p>
          <a:p>
            <a:pPr marL="228600" marR="0" lvl="0" indent="0" algn="ctr" rtl="0">
              <a:lnSpc>
                <a:spcPct val="100000"/>
              </a:lnSpc>
              <a:spcBef>
                <a:spcPts val="0"/>
              </a:spcBef>
              <a:spcAft>
                <a:spcPts val="0"/>
              </a:spcAft>
              <a:buClr>
                <a:srgbClr val="000000"/>
              </a:buClr>
              <a:buSzPts val="2400"/>
              <a:buFont typeface="Arial"/>
              <a:buNone/>
            </a:pPr>
            <a:r>
              <a:rPr lang="en-US" sz="1300"/>
              <a:t>Career and Technical Education</a:t>
            </a:r>
            <a:endParaRPr sz="1300" b="0" i="0" u="none" strike="noStrike" cap="none">
              <a:solidFill>
                <a:srgbClr val="000000"/>
              </a:solidFill>
              <a:latin typeface="Arial"/>
              <a:ea typeface="Arial"/>
              <a:cs typeface="Arial"/>
              <a:sym typeface="Arial"/>
            </a:endParaRPr>
          </a:p>
          <a:p>
            <a:pPr marL="228600" marR="0" lvl="0" indent="0" algn="ctr" rtl="0">
              <a:lnSpc>
                <a:spcPct val="100000"/>
              </a:lnSpc>
              <a:spcBef>
                <a:spcPts val="0"/>
              </a:spcBef>
              <a:spcAft>
                <a:spcPts val="0"/>
              </a:spcAft>
              <a:buClr>
                <a:srgbClr val="000000"/>
              </a:buClr>
              <a:buSzPts val="2400"/>
              <a:buFont typeface="Arial"/>
              <a:buNone/>
            </a:pPr>
            <a:r>
              <a:rPr lang="en-US" sz="1300"/>
              <a:t>Iowa Department of Education</a:t>
            </a:r>
            <a:endParaRPr sz="1300"/>
          </a:p>
          <a:p>
            <a:pPr marL="228600" marR="0" lvl="0" indent="0" algn="ctr" rtl="0">
              <a:lnSpc>
                <a:spcPct val="100000"/>
              </a:lnSpc>
              <a:spcBef>
                <a:spcPts val="0"/>
              </a:spcBef>
              <a:spcAft>
                <a:spcPts val="0"/>
              </a:spcAft>
              <a:buClr>
                <a:srgbClr val="000000"/>
              </a:buClr>
              <a:buSzPts val="2400"/>
              <a:buFont typeface="Arial"/>
              <a:buNone/>
            </a:pPr>
            <a:r>
              <a:rPr lang="en-US" sz="1300" u="sng">
                <a:solidFill>
                  <a:schemeClr val="hlink"/>
                </a:solidFill>
                <a:hlinkClick r:id="rId10"/>
              </a:rPr>
              <a:t>heather.meissen@iowa.gov</a:t>
            </a:r>
            <a:r>
              <a:rPr lang="en-US" sz="1300"/>
              <a:t> </a:t>
            </a:r>
            <a:endParaRPr sz="1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Embedded Work-Based Learning Indicator</a:t>
            </a:r>
            <a:br>
              <a:rPr lang="en-US"/>
            </a:br>
            <a:r>
              <a:rPr lang="en-US"/>
              <a:t/>
            </a:r>
            <a:br>
              <a:rPr lang="en-US"/>
            </a:br>
            <a:r>
              <a:rPr lang="en-US"/>
              <a:t>Data Dictionary </a:t>
            </a:r>
            <a:br>
              <a:rPr lang="en-US"/>
            </a:br>
            <a:r>
              <a:rPr lang="en-US"/>
              <a:t>page 111</a:t>
            </a:r>
            <a:endParaRPr/>
          </a:p>
        </p:txBody>
      </p:sp>
      <p:sp>
        <p:nvSpPr>
          <p:cNvPr id="188" name="Google Shape;188;p27"/>
          <p:cNvSpPr txBox="1">
            <a:spLocks noGrp="1"/>
          </p:cNvSpPr>
          <p:nvPr>
            <p:ph type="body" idx="1"/>
          </p:nvPr>
        </p:nvSpPr>
        <p:spPr>
          <a:xfrm>
            <a:off x="4591454" y="428017"/>
            <a:ext cx="7017300" cy="5906400"/>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750"/>
              </a:spcBef>
              <a:spcAft>
                <a:spcPts val="0"/>
              </a:spcAft>
              <a:buClr>
                <a:schemeClr val="dk1"/>
              </a:buClr>
              <a:buSzPts val="2800"/>
              <a:buNone/>
            </a:pPr>
            <a:endParaRPr/>
          </a:p>
        </p:txBody>
      </p:sp>
      <p:pic>
        <p:nvPicPr>
          <p:cNvPr id="189" name="Google Shape;189;p27" descr="A screenshot of embedded work-based learning from the data dictionary."/>
          <p:cNvPicPr preferRelativeResize="0"/>
          <p:nvPr/>
        </p:nvPicPr>
        <p:blipFill rotWithShape="1">
          <a:blip r:embed="rId3">
            <a:alphaModFix/>
          </a:blip>
          <a:srcRect/>
          <a:stretch/>
        </p:blipFill>
        <p:spPr>
          <a:xfrm>
            <a:off x="4291000" y="523461"/>
            <a:ext cx="7901002" cy="5304622"/>
          </a:xfrm>
          <a:prstGeom prst="rect">
            <a:avLst/>
          </a:prstGeom>
          <a:noFill/>
          <a:ln>
            <a:noFill/>
          </a:ln>
        </p:spPr>
      </p:pic>
      <p:sp>
        <p:nvSpPr>
          <p:cNvPr id="190" name="Google Shape;190;p27">
            <a:extLst>
              <a:ext uri="{C183D7F6-B498-43B3-948B-1728B52AA6E4}">
                <adec:decorative xmlns:adec="http://schemas.microsoft.com/office/drawing/2017/decorative" xmlns="" val="1"/>
              </a:ext>
            </a:extLst>
          </p:cNvPr>
          <p:cNvSpPr/>
          <p:nvPr/>
        </p:nvSpPr>
        <p:spPr>
          <a:xfrm>
            <a:off x="4858438" y="4065226"/>
            <a:ext cx="6924900" cy="15093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1" name="Google Shape;191;p27"/>
          <p:cNvSpPr txBox="1"/>
          <p:nvPr/>
        </p:nvSpPr>
        <p:spPr>
          <a:xfrm>
            <a:off x="4222175" y="4275175"/>
            <a:ext cx="454500" cy="4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chemeClr val="dk1"/>
                </a:solidFill>
              </a:rPr>
              <a:t>WBL</a:t>
            </a:r>
            <a:endParaRPr sz="2100">
              <a:solidFill>
                <a:schemeClr val="dk1"/>
              </a:solidFill>
            </a:endParaRPr>
          </a:p>
        </p:txBody>
      </p:sp>
      <p:sp>
        <p:nvSpPr>
          <p:cNvPr id="192" name="Google Shape;192;p27">
            <a:extLst>
              <a:ext uri="{C183D7F6-B498-43B3-948B-1728B52AA6E4}">
                <adec:decorative xmlns:adec="http://schemas.microsoft.com/office/drawing/2017/decorative" xmlns="" val="1"/>
              </a:ext>
            </a:extLst>
          </p:cNvPr>
          <p:cNvSpPr/>
          <p:nvPr/>
        </p:nvSpPr>
        <p:spPr>
          <a:xfrm>
            <a:off x="4600850" y="4737975"/>
            <a:ext cx="201900" cy="2019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Embedded WBL – Infinite Campus</a:t>
            </a:r>
            <a:endParaRPr/>
          </a:p>
        </p:txBody>
      </p:sp>
      <p:sp>
        <p:nvSpPr>
          <p:cNvPr id="198" name="Google Shape;198;p28"/>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750"/>
              </a:spcBef>
              <a:spcAft>
                <a:spcPts val="0"/>
              </a:spcAft>
              <a:buSzPts val="1800"/>
              <a:buNone/>
            </a:pPr>
            <a:r>
              <a:rPr lang="en-US"/>
              <a:t>Search by Course/Section</a:t>
            </a:r>
            <a:endParaRPr/>
          </a:p>
          <a:p>
            <a:pPr marL="114300" lvl="0" indent="0" algn="l" rtl="0">
              <a:lnSpc>
                <a:spcPct val="90000"/>
              </a:lnSpc>
              <a:spcBef>
                <a:spcPts val="750"/>
              </a:spcBef>
              <a:spcAft>
                <a:spcPts val="0"/>
              </a:spcAft>
              <a:buSzPts val="1800"/>
              <a:buNone/>
            </a:pPr>
            <a:r>
              <a:rPr lang="en-US"/>
              <a:t>    Select Course</a:t>
            </a:r>
            <a:endParaRPr/>
          </a:p>
          <a:p>
            <a:pPr marL="114300" lvl="0" indent="0" algn="l" rtl="0">
              <a:lnSpc>
                <a:spcPct val="90000"/>
              </a:lnSpc>
              <a:spcBef>
                <a:spcPts val="750"/>
              </a:spcBef>
              <a:spcAft>
                <a:spcPts val="0"/>
              </a:spcAft>
              <a:buSzPts val="1800"/>
              <a:buNone/>
            </a:pPr>
            <a:r>
              <a:rPr lang="en-US"/>
              <a:t>        Course Information</a:t>
            </a:r>
            <a:endParaRPr/>
          </a:p>
        </p:txBody>
      </p:sp>
      <p:pic>
        <p:nvPicPr>
          <p:cNvPr id="199" name="Google Shape;199;p28" descr="A screenshot of embedded WBL in Infinite Campus."/>
          <p:cNvPicPr preferRelativeResize="0"/>
          <p:nvPr/>
        </p:nvPicPr>
        <p:blipFill rotWithShape="1">
          <a:blip r:embed="rId3">
            <a:alphaModFix/>
          </a:blip>
          <a:srcRect/>
          <a:stretch/>
        </p:blipFill>
        <p:spPr>
          <a:xfrm>
            <a:off x="4233543" y="1413378"/>
            <a:ext cx="7854652" cy="5091783"/>
          </a:xfrm>
          <a:prstGeom prst="rect">
            <a:avLst/>
          </a:prstGeom>
          <a:noFill/>
          <a:ln>
            <a:noFill/>
          </a:ln>
        </p:spPr>
      </p:pic>
      <p:sp>
        <p:nvSpPr>
          <p:cNvPr id="200" name="Google Shape;200;p28">
            <a:extLst>
              <a:ext uri="{C183D7F6-B498-43B3-948B-1728B52AA6E4}">
                <adec:decorative xmlns:adec="http://schemas.microsoft.com/office/drawing/2017/decorative" xmlns="" val="1"/>
              </a:ext>
            </a:extLst>
          </p:cNvPr>
          <p:cNvSpPr/>
          <p:nvPr/>
        </p:nvSpPr>
        <p:spPr>
          <a:xfrm>
            <a:off x="4685000" y="5613125"/>
            <a:ext cx="3037800" cy="41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Embedded WBL - JMC</a:t>
            </a:r>
            <a:endParaRPr/>
          </a:p>
        </p:txBody>
      </p:sp>
      <p:sp>
        <p:nvSpPr>
          <p:cNvPr id="206" name="Google Shape;206;p29"/>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SzPts val="1800"/>
              <a:buNone/>
            </a:pPr>
            <a:r>
              <a:rPr lang="en-US" sz="2400"/>
              <a:t>Schedules &gt; Course &gt; Edit Course Data</a:t>
            </a:r>
            <a:endParaRPr/>
          </a:p>
          <a:p>
            <a:pPr marL="0" lvl="0" indent="0" algn="l" rtl="0">
              <a:lnSpc>
                <a:spcPct val="90000"/>
              </a:lnSpc>
              <a:spcBef>
                <a:spcPts val="750"/>
              </a:spcBef>
              <a:spcAft>
                <a:spcPts val="0"/>
              </a:spcAft>
              <a:buSzPts val="1800"/>
              <a:buNone/>
            </a:pPr>
            <a:r>
              <a:rPr lang="en-US"/>
              <a:t>	State Specific Course tab</a:t>
            </a:r>
            <a:endParaRPr/>
          </a:p>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endParaRPr/>
          </a:p>
        </p:txBody>
      </p:sp>
      <p:pic>
        <p:nvPicPr>
          <p:cNvPr id="207" name="Google Shape;207;p29" descr="A screenshot of Embedded WBL in JMC."/>
          <p:cNvPicPr preferRelativeResize="0"/>
          <p:nvPr/>
        </p:nvPicPr>
        <p:blipFill rotWithShape="1">
          <a:blip r:embed="rId3">
            <a:alphaModFix/>
          </a:blip>
          <a:srcRect/>
          <a:stretch/>
        </p:blipFill>
        <p:spPr>
          <a:xfrm>
            <a:off x="689088" y="2764862"/>
            <a:ext cx="10310012" cy="2435100"/>
          </a:xfrm>
          <a:prstGeom prst="rect">
            <a:avLst/>
          </a:prstGeom>
          <a:noFill/>
          <a:ln>
            <a:noFill/>
          </a:ln>
        </p:spPr>
      </p:pic>
      <p:sp>
        <p:nvSpPr>
          <p:cNvPr id="208" name="Google Shape;208;p29">
            <a:extLst>
              <a:ext uri="{C183D7F6-B498-43B3-948B-1728B52AA6E4}">
                <adec:decorative xmlns:adec="http://schemas.microsoft.com/office/drawing/2017/decorative" xmlns="" val="1"/>
              </a:ext>
            </a:extLst>
          </p:cNvPr>
          <p:cNvSpPr/>
          <p:nvPr/>
        </p:nvSpPr>
        <p:spPr>
          <a:xfrm>
            <a:off x="969484" y="4605051"/>
            <a:ext cx="6588000" cy="3966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Embedded WBL - PowerSchool</a:t>
            </a:r>
            <a:endParaRPr/>
          </a:p>
        </p:txBody>
      </p:sp>
      <p:sp>
        <p:nvSpPr>
          <p:cNvPr id="214" name="Google Shape;214;p30"/>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750"/>
              </a:spcBef>
              <a:spcAft>
                <a:spcPts val="0"/>
              </a:spcAft>
              <a:buSzPts val="1800"/>
              <a:buNone/>
            </a:pPr>
            <a:r>
              <a:rPr lang="en-US" sz="2400"/>
              <a:t>School Management &gt; Courses and Programs &gt; Courses</a:t>
            </a:r>
            <a:endParaRPr/>
          </a:p>
          <a:p>
            <a:pPr marL="571500" lvl="1" indent="0" algn="l" rtl="0">
              <a:lnSpc>
                <a:spcPct val="90000"/>
              </a:lnSpc>
              <a:spcBef>
                <a:spcPts val="375"/>
              </a:spcBef>
              <a:spcAft>
                <a:spcPts val="0"/>
              </a:spcAft>
              <a:buSzPts val="1800"/>
              <a:buNone/>
            </a:pPr>
            <a:r>
              <a:rPr lang="en-US" sz="2000"/>
              <a:t>Under the Iowa State Report Information section</a:t>
            </a:r>
            <a:endParaRPr/>
          </a:p>
          <a:p>
            <a:pPr marL="914400" lvl="1" indent="-228600" algn="l" rtl="0">
              <a:lnSpc>
                <a:spcPct val="90000"/>
              </a:lnSpc>
              <a:spcBef>
                <a:spcPts val="375"/>
              </a:spcBef>
              <a:spcAft>
                <a:spcPts val="0"/>
              </a:spcAft>
              <a:buSzPts val="1800"/>
              <a:buNone/>
            </a:pPr>
            <a:endParaRPr/>
          </a:p>
          <a:p>
            <a:pPr marL="914400" lvl="1" indent="-228600" algn="l" rtl="0">
              <a:lnSpc>
                <a:spcPct val="90000"/>
              </a:lnSpc>
              <a:spcBef>
                <a:spcPts val="375"/>
              </a:spcBef>
              <a:spcAft>
                <a:spcPts val="0"/>
              </a:spcAft>
              <a:buSzPts val="1800"/>
              <a:buNone/>
            </a:pPr>
            <a:endParaRPr/>
          </a:p>
        </p:txBody>
      </p:sp>
      <p:pic>
        <p:nvPicPr>
          <p:cNvPr id="215" name="Google Shape;215;p30" descr="A screenshot of Embedded WBL in PowerSchool."/>
          <p:cNvPicPr preferRelativeResize="0"/>
          <p:nvPr/>
        </p:nvPicPr>
        <p:blipFill rotWithShape="1">
          <a:blip r:embed="rId3">
            <a:alphaModFix/>
          </a:blip>
          <a:srcRect/>
          <a:stretch/>
        </p:blipFill>
        <p:spPr>
          <a:xfrm>
            <a:off x="440674" y="2838822"/>
            <a:ext cx="11168228" cy="1575801"/>
          </a:xfrm>
          <a:prstGeom prst="rect">
            <a:avLst/>
          </a:prstGeom>
          <a:noFill/>
          <a:ln>
            <a:noFill/>
          </a:ln>
        </p:spPr>
      </p:pic>
      <p:sp>
        <p:nvSpPr>
          <p:cNvPr id="216" name="Google Shape;216;p30">
            <a:extLst>
              <a:ext uri="{C183D7F6-B498-43B3-948B-1728B52AA6E4}">
                <adec:decorative xmlns:adec="http://schemas.microsoft.com/office/drawing/2017/decorative" xmlns="" val="1"/>
              </a:ext>
            </a:extLst>
          </p:cNvPr>
          <p:cNvSpPr/>
          <p:nvPr/>
        </p:nvSpPr>
        <p:spPr>
          <a:xfrm>
            <a:off x="583097" y="3279691"/>
            <a:ext cx="7392300" cy="6942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descr="A screenshot of report in winter SRI showing courses with Embedded WBL."/>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Report in Winter SRI Showing Courses with Embedded WBL</a:t>
            </a:r>
            <a:endParaRPr dirty="0"/>
          </a:p>
        </p:txBody>
      </p:sp>
      <p:pic>
        <p:nvPicPr>
          <p:cNvPr id="222" name="Google Shape;222;p31">
            <a:extLst>
              <a:ext uri="{C183D7F6-B498-43B3-948B-1728B52AA6E4}">
                <adec:decorative xmlns:adec="http://schemas.microsoft.com/office/drawing/2017/decorative" xmlns="" val="1"/>
              </a:ext>
            </a:extLst>
          </p:cNvPr>
          <p:cNvPicPr preferRelativeResize="0"/>
          <p:nvPr/>
        </p:nvPicPr>
        <p:blipFill rotWithShape="1">
          <a:blip r:embed="rId3">
            <a:alphaModFix/>
          </a:blip>
          <a:srcRect/>
          <a:stretch/>
        </p:blipFill>
        <p:spPr>
          <a:xfrm>
            <a:off x="4213835" y="1599482"/>
            <a:ext cx="7891940" cy="3280990"/>
          </a:xfrm>
          <a:prstGeom prst="rect">
            <a:avLst/>
          </a:prstGeom>
          <a:noFill/>
          <a:ln>
            <a:noFill/>
          </a:ln>
        </p:spPr>
      </p:pic>
      <p:sp>
        <p:nvSpPr>
          <p:cNvPr id="223" name="Google Shape;223;p31">
            <a:extLst>
              <a:ext uri="{C183D7F6-B498-43B3-948B-1728B52AA6E4}">
                <adec:decorative xmlns:adec="http://schemas.microsoft.com/office/drawing/2017/decorative" xmlns="" val="1"/>
              </a:ext>
            </a:extLst>
          </p:cNvPr>
          <p:cNvSpPr/>
          <p:nvPr/>
        </p:nvSpPr>
        <p:spPr>
          <a:xfrm>
            <a:off x="5122844" y="4186410"/>
            <a:ext cx="6982800" cy="3084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Stay in the Loop</a:t>
            </a:r>
            <a:endParaRPr/>
          </a:p>
        </p:txBody>
      </p:sp>
      <p:sp>
        <p:nvSpPr>
          <p:cNvPr id="229" name="Google Shape;229;p32"/>
          <p:cNvSpPr txBox="1">
            <a:spLocks noGrp="1"/>
          </p:cNvSpPr>
          <p:nvPr>
            <p:ph type="body" idx="1"/>
          </p:nvPr>
        </p:nvSpPr>
        <p:spPr>
          <a:xfrm>
            <a:off x="567225" y="1021000"/>
            <a:ext cx="10813800" cy="46923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a:t>Sign up for the following monthly newsletters to stay updated on important education news, trends and initiatives. Archived copies are also available on each site. </a:t>
            </a:r>
            <a:endParaRPr/>
          </a:p>
          <a:p>
            <a:pPr marL="0" lvl="0" indent="0" algn="l" rtl="0">
              <a:lnSpc>
                <a:spcPct val="115000"/>
              </a:lnSpc>
              <a:spcBef>
                <a:spcPts val="0"/>
              </a:spcBef>
              <a:spcAft>
                <a:spcPts val="0"/>
              </a:spcAft>
              <a:buClr>
                <a:schemeClr val="dk1"/>
              </a:buClr>
              <a:buSzPts val="1100"/>
              <a:buFont typeface="Arial"/>
              <a:buNone/>
            </a:pPr>
            <a:endParaRPr/>
          </a:p>
          <a:p>
            <a:pPr marL="457200" lvl="0" indent="-342900" algn="l" rtl="0">
              <a:lnSpc>
                <a:spcPct val="115000"/>
              </a:lnSpc>
              <a:spcBef>
                <a:spcPts val="0"/>
              </a:spcBef>
              <a:spcAft>
                <a:spcPts val="0"/>
              </a:spcAft>
              <a:buSzPts val="1800"/>
              <a:buChar char="●"/>
            </a:pPr>
            <a:r>
              <a:rPr lang="en-US" b="1"/>
              <a:t>Work-Based Learning Coordinators</a:t>
            </a:r>
            <a:endParaRPr b="1"/>
          </a:p>
          <a:p>
            <a:pPr marL="457200" lvl="0" indent="0" algn="l" rtl="0">
              <a:lnSpc>
                <a:spcPct val="115000"/>
              </a:lnSpc>
              <a:spcBef>
                <a:spcPts val="0"/>
              </a:spcBef>
              <a:spcAft>
                <a:spcPts val="0"/>
              </a:spcAft>
              <a:buClr>
                <a:schemeClr val="dk1"/>
              </a:buClr>
              <a:buSzPts val="1100"/>
              <a:buFont typeface="Arial"/>
              <a:buNone/>
            </a:pPr>
            <a:r>
              <a:rPr lang="en-US" u="sng">
                <a:solidFill>
                  <a:schemeClr val="hlink"/>
                </a:solidFill>
                <a:hlinkClick r:id="rId3"/>
              </a:rPr>
              <a:t>educate.iowa.gov/ccl</a:t>
            </a:r>
            <a:r>
              <a:rPr lang="en-US"/>
              <a:t>	</a:t>
            </a:r>
            <a:endParaRPr/>
          </a:p>
          <a:p>
            <a:pPr marL="457200" lvl="0" indent="0" algn="l" rtl="0">
              <a:lnSpc>
                <a:spcPct val="115000"/>
              </a:lnSpc>
              <a:spcBef>
                <a:spcPts val="0"/>
              </a:spcBef>
              <a:spcAft>
                <a:spcPts val="0"/>
              </a:spcAft>
              <a:buClr>
                <a:schemeClr val="dk1"/>
              </a:buClr>
              <a:buSzPts val="1100"/>
              <a:buFont typeface="Arial"/>
              <a:buNone/>
            </a:pPr>
            <a:endParaRPr b="1"/>
          </a:p>
          <a:p>
            <a:pPr marL="457200" lvl="0" indent="-342900" algn="l" rtl="0">
              <a:lnSpc>
                <a:spcPct val="115000"/>
              </a:lnSpc>
              <a:spcBef>
                <a:spcPts val="0"/>
              </a:spcBef>
              <a:spcAft>
                <a:spcPts val="0"/>
              </a:spcAft>
              <a:buSzPts val="1800"/>
              <a:buChar char="●"/>
            </a:pPr>
            <a:r>
              <a:rPr lang="en-US" b="1"/>
              <a:t>Superintendent &amp; Education Leader Updates</a:t>
            </a:r>
            <a:endParaRPr b="1"/>
          </a:p>
          <a:p>
            <a:pPr marL="457200" lvl="0" indent="0" algn="l" rtl="0">
              <a:lnSpc>
                <a:spcPct val="115000"/>
              </a:lnSpc>
              <a:spcBef>
                <a:spcPts val="0"/>
              </a:spcBef>
              <a:spcAft>
                <a:spcPts val="0"/>
              </a:spcAft>
              <a:buClr>
                <a:schemeClr val="dk1"/>
              </a:buClr>
              <a:buSzPts val="1100"/>
              <a:buFont typeface="Arial"/>
              <a:buNone/>
            </a:pPr>
            <a:r>
              <a:rPr lang="en-US" u="sng">
                <a:solidFill>
                  <a:schemeClr val="hlink"/>
                </a:solidFill>
                <a:hlinkClick r:id="rId4"/>
              </a:rPr>
              <a:t>educate.iowa.gov/pk-12/accreditation-program-approval/school-improvement/superintendent-education-leader-update</a:t>
            </a:r>
            <a:r>
              <a:rPr lang="en-US"/>
              <a:t>  </a:t>
            </a:r>
            <a:endParaRPr/>
          </a:p>
          <a:p>
            <a:pPr marL="0" lvl="0" indent="0" algn="l" rtl="0">
              <a:spcBef>
                <a:spcPts val="75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339225" y="0"/>
            <a:ext cx="11451000" cy="73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2370" dirty="0"/>
              <a:t>Partner Spotlight: Iowa Workforce Development/Iowa Office of Apprenticeship</a:t>
            </a:r>
            <a:endParaRPr sz="2370" dirty="0"/>
          </a:p>
        </p:txBody>
      </p:sp>
      <p:sp>
        <p:nvSpPr>
          <p:cNvPr id="235" name="Google Shape;235;p33"/>
          <p:cNvSpPr txBox="1">
            <a:spLocks noGrp="1"/>
          </p:cNvSpPr>
          <p:nvPr>
            <p:ph type="body" idx="1"/>
          </p:nvPr>
        </p:nvSpPr>
        <p:spPr>
          <a:xfrm>
            <a:off x="689100" y="1076525"/>
            <a:ext cx="10813800" cy="4735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Our colleagues at Iowa Workforce Development have some great information and resources to consider at </a:t>
            </a:r>
            <a:r>
              <a:rPr lang="en-US" u="sng">
                <a:solidFill>
                  <a:schemeClr val="hlink"/>
                </a:solidFill>
                <a:hlinkClick r:id="rId3"/>
              </a:rPr>
              <a:t>https://workforce.iowa.gov/opportunities/work-based-learning</a:t>
            </a:r>
            <a:r>
              <a:rPr lang="en-US"/>
              <a:t>. </a:t>
            </a:r>
            <a:endParaRPr/>
          </a:p>
          <a:p>
            <a:pPr marL="0" lvl="0" indent="0" algn="l" rtl="0">
              <a:spcBef>
                <a:spcPts val="750"/>
              </a:spcBef>
              <a:spcAft>
                <a:spcPts val="0"/>
              </a:spcAft>
              <a:buNone/>
            </a:pPr>
            <a:endParaRPr/>
          </a:p>
          <a:p>
            <a:pPr marL="0" lvl="0" indent="0" algn="l" rtl="0">
              <a:spcBef>
                <a:spcPts val="750"/>
              </a:spcBef>
              <a:spcAft>
                <a:spcPts val="0"/>
              </a:spcAft>
              <a:buClr>
                <a:schemeClr val="dk1"/>
              </a:buClr>
              <a:buSzPts val="1100"/>
              <a:buFont typeface="Arial"/>
              <a:buNone/>
            </a:pPr>
            <a:r>
              <a:rPr lang="en-US"/>
              <a:t>Schools and districts can fill out a </a:t>
            </a:r>
            <a:r>
              <a:rPr lang="en-US" u="sng">
                <a:solidFill>
                  <a:schemeClr val="hlink"/>
                </a:solidFill>
                <a:hlinkClick r:id="rId4"/>
              </a:rPr>
              <a:t>WBL Interest Form</a:t>
            </a:r>
            <a:r>
              <a:rPr lang="en-US"/>
              <a:t> to schedule a cross-agency meeting to review strategies and resources available to help with the planning, expansion, improvement or implementation of quality WBL programs or opportunities. </a:t>
            </a:r>
            <a:endParaRPr/>
          </a:p>
          <a:p>
            <a:pPr marL="0" lvl="0" indent="0" algn="l" rtl="0">
              <a:spcBef>
                <a:spcPts val="750"/>
              </a:spcBef>
              <a:spcAft>
                <a:spcPts val="0"/>
              </a:spcAft>
              <a:buNone/>
            </a:pPr>
            <a:endParaRPr/>
          </a:p>
          <a:p>
            <a:pPr marL="0" lvl="0" indent="0" algn="l" rtl="0">
              <a:spcBef>
                <a:spcPts val="750"/>
              </a:spcBef>
              <a:spcAft>
                <a:spcPts val="0"/>
              </a:spcAft>
              <a:buNone/>
            </a:pPr>
            <a:r>
              <a:rPr lang="en-US"/>
              <a:t>They also recently opened the Iowa Office of Apprenticeship with dedicated statewide teams that can help with pre-apprenticeship and apprenticeship program needs at </a:t>
            </a:r>
            <a:r>
              <a:rPr lang="en-US" u="sng">
                <a:solidFill>
                  <a:schemeClr val="hlink"/>
                </a:solidFill>
                <a:hlinkClick r:id="rId5"/>
              </a:rPr>
              <a:t>https://workforce.iowa.gov/apprenticeship</a:t>
            </a:r>
            <a:r>
              <a:rPr lang="en-US"/>
              <a:t>. </a:t>
            </a:r>
            <a:endParaRPr/>
          </a:p>
        </p:txBody>
      </p:sp>
      <p:pic>
        <p:nvPicPr>
          <p:cNvPr id="236" name="Google Shape;236;p33">
            <a:extLst>
              <a:ext uri="{C183D7F6-B498-43B3-948B-1728B52AA6E4}">
                <adec:decorative xmlns:adec="http://schemas.microsoft.com/office/drawing/2017/decorative" xmlns="" val="1"/>
              </a:ext>
            </a:extLst>
          </p:cNvPr>
          <p:cNvPicPr preferRelativeResize="0"/>
          <p:nvPr/>
        </p:nvPicPr>
        <p:blipFill>
          <a:blip r:embed="rId6">
            <a:alphaModFix/>
          </a:blip>
          <a:stretch>
            <a:fillRect/>
          </a:stretch>
        </p:blipFill>
        <p:spPr>
          <a:xfrm>
            <a:off x="6433225" y="5130225"/>
            <a:ext cx="2594225" cy="1360500"/>
          </a:xfrm>
          <a:prstGeom prst="rect">
            <a:avLst/>
          </a:prstGeom>
          <a:noFill/>
          <a:ln>
            <a:noFill/>
          </a:ln>
        </p:spPr>
      </p:pic>
      <p:pic>
        <p:nvPicPr>
          <p:cNvPr id="237" name="Google Shape;237;p33">
            <a:extLst>
              <a:ext uri="{C183D7F6-B498-43B3-948B-1728B52AA6E4}">
                <adec:decorative xmlns:adec="http://schemas.microsoft.com/office/drawing/2017/decorative" xmlns="" val="1"/>
              </a:ext>
            </a:extLst>
          </p:cNvPr>
          <p:cNvPicPr preferRelativeResize="0"/>
          <p:nvPr/>
        </p:nvPicPr>
        <p:blipFill>
          <a:blip r:embed="rId7">
            <a:alphaModFix/>
          </a:blip>
          <a:stretch>
            <a:fillRect/>
          </a:stretch>
        </p:blipFill>
        <p:spPr>
          <a:xfrm>
            <a:off x="2666400" y="4464475"/>
            <a:ext cx="2594225" cy="2393525"/>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Iowa Work-Based Learning Webinar Series</a:t>
            </a:r>
            <a:endParaRPr/>
          </a:p>
        </p:txBody>
      </p:sp>
      <p:sp>
        <p:nvSpPr>
          <p:cNvPr id="243" name="Google Shape;243;p34"/>
          <p:cNvSpPr txBox="1">
            <a:spLocks noGrp="1"/>
          </p:cNvSpPr>
          <p:nvPr>
            <p:ph type="body" idx="1"/>
          </p:nvPr>
        </p:nvSpPr>
        <p:spPr>
          <a:xfrm>
            <a:off x="689100" y="923825"/>
            <a:ext cx="10813800" cy="5414100"/>
          </a:xfrm>
          <a:prstGeom prst="rect">
            <a:avLst/>
          </a:prstGeom>
        </p:spPr>
        <p:txBody>
          <a:bodyPr spcFirstLastPara="1" wrap="square" lIns="91425" tIns="45700" rIns="91425" bIns="45700" anchor="t" anchorCtr="0">
            <a:normAutofit fontScale="77500" lnSpcReduction="20000"/>
          </a:bodyPr>
          <a:lstStyle/>
          <a:p>
            <a:pPr marL="0" lvl="0" indent="0" algn="l" rtl="0">
              <a:lnSpc>
                <a:spcPct val="100000"/>
              </a:lnSpc>
              <a:spcBef>
                <a:spcPts val="750"/>
              </a:spcBef>
              <a:spcAft>
                <a:spcPts val="0"/>
              </a:spcAft>
              <a:buNone/>
            </a:pPr>
            <a:r>
              <a:rPr lang="en-US"/>
              <a:t>The Iowa Department of Education and Iowa Workforce Development are continuing a collaborative and informative series of webinars aimed at showcasing the many ways that Iowa schools and employers are building the workforce pipeline across our state. Special guests also include strategic partners like the Iowa Work-Based Learning Coordinators Association, Iowa Business Council and the Iowa Governor's STEM Advisory Council. Learn more, view previous session recordings and register for future sessions at </a:t>
            </a:r>
            <a:r>
              <a:rPr lang="en-US" u="sng">
                <a:solidFill>
                  <a:schemeClr val="hlink"/>
                </a:solidFill>
                <a:hlinkClick r:id="rId3"/>
              </a:rPr>
              <a:t>https://workforce.iowa.gov/wbl-series</a:t>
            </a:r>
            <a:r>
              <a:rPr lang="en-US"/>
              <a:t>. </a:t>
            </a:r>
            <a:endParaRPr/>
          </a:p>
          <a:p>
            <a:pPr marL="0" lvl="0" indent="0" algn="l" rtl="0">
              <a:lnSpc>
                <a:spcPct val="100000"/>
              </a:lnSpc>
              <a:spcBef>
                <a:spcPts val="750"/>
              </a:spcBef>
              <a:spcAft>
                <a:spcPts val="0"/>
              </a:spcAft>
              <a:buNone/>
            </a:pPr>
            <a:endParaRPr/>
          </a:p>
          <a:p>
            <a:pPr marL="0" lvl="0" indent="0" algn="l" rtl="0">
              <a:lnSpc>
                <a:spcPct val="100000"/>
              </a:lnSpc>
              <a:spcBef>
                <a:spcPts val="750"/>
              </a:spcBef>
              <a:spcAft>
                <a:spcPts val="0"/>
              </a:spcAft>
              <a:buNone/>
            </a:pPr>
            <a:r>
              <a:rPr lang="en-US" u="sng"/>
              <a:t>Past Sessions</a:t>
            </a:r>
            <a:r>
              <a:rPr lang="en-US"/>
              <a:t>:</a:t>
            </a:r>
            <a:endParaRPr/>
          </a:p>
          <a:p>
            <a:pPr marL="0" lvl="0" indent="0" algn="l" rtl="0">
              <a:lnSpc>
                <a:spcPct val="100000"/>
              </a:lnSpc>
              <a:spcBef>
                <a:spcPts val="750"/>
              </a:spcBef>
              <a:spcAft>
                <a:spcPts val="0"/>
              </a:spcAft>
              <a:buNone/>
            </a:pPr>
            <a:r>
              <a:rPr lang="en-US"/>
              <a:t>10/01 - Work-Based Learning: Essential Tool for Preparing Students for Careers</a:t>
            </a:r>
            <a:endParaRPr/>
          </a:p>
          <a:p>
            <a:pPr marL="0" lvl="0" indent="0" algn="l" rtl="0">
              <a:lnSpc>
                <a:spcPct val="100000"/>
              </a:lnSpc>
              <a:spcBef>
                <a:spcPts val="750"/>
              </a:spcBef>
              <a:spcAft>
                <a:spcPts val="0"/>
              </a:spcAft>
              <a:buNone/>
            </a:pPr>
            <a:r>
              <a:rPr lang="en-US"/>
              <a:t>10/21 - Jump-Start Careers: Apprenticeship, Pre-Apprenticeship and Industry-Recognized Credentials</a:t>
            </a:r>
            <a:endParaRPr/>
          </a:p>
          <a:p>
            <a:pPr marL="0" lvl="0" indent="0" algn="l" rtl="0">
              <a:lnSpc>
                <a:spcPct val="100000"/>
              </a:lnSpc>
              <a:spcBef>
                <a:spcPts val="750"/>
              </a:spcBef>
              <a:spcAft>
                <a:spcPts val="0"/>
              </a:spcAft>
              <a:buNone/>
            </a:pPr>
            <a:r>
              <a:rPr lang="en-US"/>
              <a:t>11/19 - Iowa Business Council’s ‘Top Four' List of Professional Proficiencies </a:t>
            </a:r>
            <a:endParaRPr/>
          </a:p>
          <a:p>
            <a:pPr marL="0" lvl="0" indent="0" algn="l" rtl="0">
              <a:lnSpc>
                <a:spcPct val="100000"/>
              </a:lnSpc>
              <a:spcBef>
                <a:spcPts val="750"/>
              </a:spcBef>
              <a:spcAft>
                <a:spcPts val="0"/>
              </a:spcAft>
              <a:buNone/>
            </a:pPr>
            <a:r>
              <a:rPr lang="en-US"/>
              <a:t>12/03 - Where to Find Funding and Other Resources for Work-Based Learning </a:t>
            </a:r>
            <a:endParaRPr/>
          </a:p>
          <a:p>
            <a:pPr marL="0" lvl="0" indent="0" algn="l" rtl="0">
              <a:lnSpc>
                <a:spcPct val="100000"/>
              </a:lnSpc>
              <a:spcBef>
                <a:spcPts val="750"/>
              </a:spcBef>
              <a:spcAft>
                <a:spcPts val="0"/>
              </a:spcAft>
              <a:buNone/>
            </a:pPr>
            <a:endParaRPr/>
          </a:p>
          <a:p>
            <a:pPr marL="0" lvl="0" indent="0" algn="l" rtl="0">
              <a:lnSpc>
                <a:spcPct val="100000"/>
              </a:lnSpc>
              <a:spcBef>
                <a:spcPts val="750"/>
              </a:spcBef>
              <a:spcAft>
                <a:spcPts val="0"/>
              </a:spcAft>
              <a:buNone/>
            </a:pPr>
            <a:r>
              <a:rPr lang="en-US" u="sng"/>
              <a:t>Upcoming Sessions</a:t>
            </a:r>
            <a:r>
              <a:rPr lang="en-US"/>
              <a:t>:</a:t>
            </a:r>
            <a:endParaRPr/>
          </a:p>
          <a:p>
            <a:pPr marL="0" lvl="0" indent="0" algn="l" rtl="0">
              <a:lnSpc>
                <a:spcPct val="100000"/>
              </a:lnSpc>
              <a:spcBef>
                <a:spcPts val="750"/>
              </a:spcBef>
              <a:spcAft>
                <a:spcPts val="0"/>
              </a:spcAft>
              <a:buNone/>
            </a:pPr>
            <a:r>
              <a:rPr lang="en-US"/>
              <a:t>01/21 - A Deeper Dive into Starting and Expanding Work-Based Learning</a:t>
            </a:r>
            <a:endParaRPr i="1"/>
          </a:p>
          <a:p>
            <a:pPr marL="0" lvl="0" indent="0" algn="l" rtl="0">
              <a:lnSpc>
                <a:spcPct val="100000"/>
              </a:lnSpc>
              <a:spcBef>
                <a:spcPts val="750"/>
              </a:spcBef>
              <a:spcAft>
                <a:spcPts val="0"/>
              </a:spcAft>
              <a:buNone/>
            </a:pPr>
            <a:r>
              <a:rPr lang="en-US"/>
              <a:t>02/11 - Using Labor Market Information to Drive Work-Based Learning Decisions</a:t>
            </a:r>
            <a:endParaRPr/>
          </a:p>
          <a:p>
            <a:pPr marL="0" lvl="0" indent="0" algn="l" rtl="0">
              <a:lnSpc>
                <a:spcPct val="100000"/>
              </a:lnSpc>
              <a:spcBef>
                <a:spcPts val="750"/>
              </a:spcBef>
              <a:spcAft>
                <a:spcPts val="0"/>
              </a:spcAft>
              <a:buNone/>
            </a:pPr>
            <a:r>
              <a:rPr lang="en-US"/>
              <a:t>03/04 - Pre-Employment Transition Services (Pre-ETS) Work-Based Learning for Students with Disabilities</a:t>
            </a:r>
            <a:endParaRPr/>
          </a:p>
          <a:p>
            <a:pPr marL="0" lvl="0" indent="0" algn="l" rtl="0">
              <a:lnSpc>
                <a:spcPct val="100000"/>
              </a:lnSpc>
              <a:spcBef>
                <a:spcPts val="750"/>
              </a:spcBef>
              <a:spcAft>
                <a:spcPts val="0"/>
              </a:spcAft>
              <a:buNone/>
            </a:pPr>
            <a:r>
              <a:rPr lang="en-US"/>
              <a:t>04/08 - Linking Perkins, CTSOs and Other Programs for Sustained Work-Based Learning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339213" y="2"/>
            <a:ext cx="11270100" cy="737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WBL - Technical Assistance</a:t>
            </a:r>
            <a:endParaRPr/>
          </a:p>
        </p:txBody>
      </p:sp>
      <p:sp>
        <p:nvSpPr>
          <p:cNvPr id="249" name="Google Shape;249;p35"/>
          <p:cNvSpPr txBox="1">
            <a:spLocks noGrp="1"/>
          </p:cNvSpPr>
          <p:nvPr>
            <p:ph type="body" idx="1"/>
          </p:nvPr>
        </p:nvSpPr>
        <p:spPr>
          <a:xfrm>
            <a:off x="689200" y="963242"/>
            <a:ext cx="7352700" cy="522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a:t>Career Exploration, Project-Based Learning, Simulated Work Experiences with IRCs, Student Learner Programs &amp; Internships</a:t>
            </a:r>
            <a:endParaRPr sz="2200" b="1"/>
          </a:p>
          <a:p>
            <a:pPr marL="0" lvl="0" indent="0" algn="l" rtl="0">
              <a:lnSpc>
                <a:spcPct val="115000"/>
              </a:lnSpc>
              <a:spcBef>
                <a:spcPts val="1300"/>
              </a:spcBef>
              <a:spcAft>
                <a:spcPts val="0"/>
              </a:spcAft>
              <a:buNone/>
            </a:pPr>
            <a:r>
              <a:rPr lang="en-US" sz="2200"/>
              <a:t>Heather Meissen, Iowa Department of Education</a:t>
            </a:r>
            <a:endParaRPr sz="2200"/>
          </a:p>
          <a:p>
            <a:pPr marL="0" lvl="0" indent="0" algn="l" rtl="0">
              <a:lnSpc>
                <a:spcPct val="115000"/>
              </a:lnSpc>
              <a:spcBef>
                <a:spcPts val="0"/>
              </a:spcBef>
              <a:spcAft>
                <a:spcPts val="0"/>
              </a:spcAft>
              <a:buNone/>
            </a:pPr>
            <a:r>
              <a:rPr lang="en-US" sz="2200"/>
              <a:t>515-326-5378</a:t>
            </a:r>
            <a:endParaRPr sz="2200"/>
          </a:p>
          <a:p>
            <a:pPr marL="0" lvl="0" indent="0" algn="l" rtl="0">
              <a:lnSpc>
                <a:spcPct val="115000"/>
              </a:lnSpc>
              <a:spcBef>
                <a:spcPts val="0"/>
              </a:spcBef>
              <a:spcAft>
                <a:spcPts val="0"/>
              </a:spcAft>
              <a:buNone/>
            </a:pPr>
            <a:r>
              <a:rPr lang="en-US" sz="2200" u="sng">
                <a:solidFill>
                  <a:schemeClr val="hlink"/>
                </a:solidFill>
                <a:hlinkClick r:id="rId3"/>
              </a:rPr>
              <a:t>heather.meissen@iowa.gov</a:t>
            </a:r>
            <a:endParaRPr sz="2200"/>
          </a:p>
          <a:p>
            <a:pPr marL="0" lvl="0" indent="0" algn="l" rtl="0">
              <a:lnSpc>
                <a:spcPct val="115000"/>
              </a:lnSpc>
              <a:spcBef>
                <a:spcPts val="1300"/>
              </a:spcBef>
              <a:spcAft>
                <a:spcPts val="0"/>
              </a:spcAft>
              <a:buNone/>
            </a:pPr>
            <a:endParaRPr sz="2200"/>
          </a:p>
          <a:p>
            <a:pPr marL="0" lvl="0" indent="0" algn="l" rtl="0">
              <a:lnSpc>
                <a:spcPct val="115000"/>
              </a:lnSpc>
              <a:spcBef>
                <a:spcPts val="1300"/>
              </a:spcBef>
              <a:spcAft>
                <a:spcPts val="0"/>
              </a:spcAft>
              <a:buNone/>
            </a:pPr>
            <a:r>
              <a:rPr lang="en-US" sz="2200" b="1"/>
              <a:t>Employer Connections, Pre-Apprenticeships &amp; Apprenticeships</a:t>
            </a:r>
            <a:endParaRPr sz="2200" b="1"/>
          </a:p>
          <a:p>
            <a:pPr marL="0" lvl="0" indent="0" algn="l" rtl="0">
              <a:lnSpc>
                <a:spcPct val="115000"/>
              </a:lnSpc>
              <a:spcBef>
                <a:spcPts val="1300"/>
              </a:spcBef>
              <a:spcAft>
                <a:spcPts val="0"/>
              </a:spcAft>
              <a:buNone/>
            </a:pPr>
            <a:r>
              <a:rPr lang="en-US" sz="2200"/>
              <a:t>Kathy Leggett, Iowa Workforce Development</a:t>
            </a:r>
            <a:endParaRPr sz="2200"/>
          </a:p>
          <a:p>
            <a:pPr marL="0" lvl="0" indent="0" algn="l" rtl="0">
              <a:lnSpc>
                <a:spcPct val="115000"/>
              </a:lnSpc>
              <a:spcBef>
                <a:spcPts val="0"/>
              </a:spcBef>
              <a:spcAft>
                <a:spcPts val="0"/>
              </a:spcAft>
              <a:buNone/>
            </a:pPr>
            <a:r>
              <a:rPr lang="en-US" sz="2200"/>
              <a:t>515-204-1378</a:t>
            </a:r>
            <a:endParaRPr sz="2200"/>
          </a:p>
          <a:p>
            <a:pPr marL="0" lvl="0" indent="0" algn="l" rtl="0">
              <a:lnSpc>
                <a:spcPct val="115000"/>
              </a:lnSpc>
              <a:spcBef>
                <a:spcPts val="0"/>
              </a:spcBef>
              <a:spcAft>
                <a:spcPts val="1300"/>
              </a:spcAft>
              <a:buNone/>
            </a:pPr>
            <a:r>
              <a:rPr lang="en-US" sz="2200" u="sng">
                <a:solidFill>
                  <a:schemeClr val="hlink"/>
                </a:solidFill>
                <a:hlinkClick r:id="rId4"/>
              </a:rPr>
              <a:t>kathy.leggett@iwd.iowa.gov</a:t>
            </a:r>
            <a:r>
              <a:rPr lang="en-US" sz="2200"/>
              <a:t> </a:t>
            </a:r>
            <a:endParaRPr sz="2200"/>
          </a:p>
        </p:txBody>
      </p:sp>
      <p:pic>
        <p:nvPicPr>
          <p:cNvPr id="250" name="Google Shape;250;p35">
            <a:extLst>
              <a:ext uri="{C183D7F6-B498-43B3-948B-1728B52AA6E4}">
                <adec:decorative xmlns:adec="http://schemas.microsoft.com/office/drawing/2017/decorative" xmlns="" val="1"/>
              </a:ext>
            </a:extLst>
          </p:cNvPr>
          <p:cNvPicPr preferRelativeResize="0"/>
          <p:nvPr/>
        </p:nvPicPr>
        <p:blipFill>
          <a:blip r:embed="rId5">
            <a:alphaModFix/>
          </a:blip>
          <a:stretch>
            <a:fillRect/>
          </a:stretch>
        </p:blipFill>
        <p:spPr>
          <a:xfrm>
            <a:off x="8208961" y="1855629"/>
            <a:ext cx="3456133" cy="1126533"/>
          </a:xfrm>
          <a:prstGeom prst="rect">
            <a:avLst/>
          </a:prstGeom>
          <a:noFill/>
          <a:ln>
            <a:noFill/>
          </a:ln>
        </p:spPr>
      </p:pic>
      <p:pic>
        <p:nvPicPr>
          <p:cNvPr id="251" name="Google Shape;251;p35">
            <a:extLst>
              <a:ext uri="{C183D7F6-B498-43B3-948B-1728B52AA6E4}">
                <adec:decorative xmlns:adec="http://schemas.microsoft.com/office/drawing/2017/decorative" xmlns="" val="1"/>
              </a:ext>
            </a:extLst>
          </p:cNvPr>
          <p:cNvPicPr preferRelativeResize="0"/>
          <p:nvPr/>
        </p:nvPicPr>
        <p:blipFill>
          <a:blip r:embed="rId6">
            <a:alphaModFix/>
          </a:blip>
          <a:stretch>
            <a:fillRect/>
          </a:stretch>
        </p:blipFill>
        <p:spPr>
          <a:xfrm>
            <a:off x="8041900" y="3755875"/>
            <a:ext cx="2623799" cy="2623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Outline</a:t>
            </a:r>
            <a:endParaRPr/>
          </a:p>
        </p:txBody>
      </p:sp>
      <p:sp>
        <p:nvSpPr>
          <p:cNvPr id="59" name="Google Shape;59;p10"/>
          <p:cNvSpPr txBox="1">
            <a:spLocks noGrp="1"/>
          </p:cNvSpPr>
          <p:nvPr>
            <p:ph type="body" idx="1"/>
          </p:nvPr>
        </p:nvSpPr>
        <p:spPr>
          <a:xfrm>
            <a:off x="689100" y="1113275"/>
            <a:ext cx="10813800" cy="52302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SzPts val="1800"/>
              <a:buChar char="●"/>
            </a:pPr>
            <a:r>
              <a:rPr lang="en-US"/>
              <a:t>Defining Career-Connected Learning (CCL)</a:t>
            </a:r>
            <a:endParaRPr/>
          </a:p>
          <a:p>
            <a:pPr marL="457200" lvl="0" indent="-342900" algn="l" rtl="0">
              <a:lnSpc>
                <a:spcPct val="115000"/>
              </a:lnSpc>
              <a:spcBef>
                <a:spcPts val="0"/>
              </a:spcBef>
              <a:spcAft>
                <a:spcPts val="0"/>
              </a:spcAft>
              <a:buSzPts val="1800"/>
              <a:buChar char="●"/>
            </a:pPr>
            <a:r>
              <a:rPr lang="en-US"/>
              <a:t>Recommendations for Coding and Expanding Work-Based Learning (WBL)</a:t>
            </a:r>
            <a:endParaRPr/>
          </a:p>
          <a:p>
            <a:pPr marL="457200" lvl="0" indent="-342900" algn="l" rtl="0">
              <a:lnSpc>
                <a:spcPct val="115000"/>
              </a:lnSpc>
              <a:spcBef>
                <a:spcPts val="0"/>
              </a:spcBef>
              <a:spcAft>
                <a:spcPts val="0"/>
              </a:spcAft>
              <a:buSzPts val="1800"/>
              <a:buChar char="●"/>
            </a:pPr>
            <a:r>
              <a:rPr lang="en-US"/>
              <a:t>Reporting WBL in the Student Information Systems (SIS) for SRI Reporting</a:t>
            </a:r>
            <a:endParaRPr/>
          </a:p>
          <a:p>
            <a:pPr marL="457200" lvl="0" indent="-342900" algn="l" rtl="0">
              <a:lnSpc>
                <a:spcPct val="115000"/>
              </a:lnSpc>
              <a:spcBef>
                <a:spcPts val="0"/>
              </a:spcBef>
              <a:spcAft>
                <a:spcPts val="0"/>
              </a:spcAft>
              <a:buSzPts val="1800"/>
              <a:buChar char="●"/>
            </a:pPr>
            <a:r>
              <a:rPr lang="en-US"/>
              <a:t>Additional Resources to Consider</a:t>
            </a:r>
            <a:endParaRPr/>
          </a:p>
        </p:txBody>
      </p:sp>
      <p:sp>
        <p:nvSpPr>
          <p:cNvPr id="60" name="Google Shape;60;p10"/>
          <p:cNvSpPr txBox="1"/>
          <p:nvPr/>
        </p:nvSpPr>
        <p:spPr>
          <a:xfrm>
            <a:off x="636000" y="3918850"/>
            <a:ext cx="10920000" cy="16440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Char char="➢"/>
            </a:pPr>
            <a:r>
              <a:rPr lang="en-US" sz="2100">
                <a:solidFill>
                  <a:schemeClr val="dk1"/>
                </a:solidFill>
              </a:rPr>
              <a:t>If you have any questions, please ask them in the chat. We will provide an FAQ after the meeting with answers to your questions.</a:t>
            </a:r>
            <a:endParaRPr sz="2100">
              <a:solidFill>
                <a:schemeClr val="dk1"/>
              </a:solidFill>
            </a:endParaRPr>
          </a:p>
          <a:p>
            <a:pPr marL="457200" lvl="0" indent="-361950" algn="l" rtl="0">
              <a:spcBef>
                <a:spcPts val="1000"/>
              </a:spcBef>
              <a:spcAft>
                <a:spcPts val="0"/>
              </a:spcAft>
              <a:buClr>
                <a:schemeClr val="dk1"/>
              </a:buClr>
              <a:buSzPts val="2100"/>
              <a:buChar char="➢"/>
            </a:pPr>
            <a:r>
              <a:rPr lang="en-US" sz="2100">
                <a:solidFill>
                  <a:schemeClr val="dk1"/>
                </a:solidFill>
              </a:rPr>
              <a:t>This webinar is being recorded and will be shared after the webinar. It will also be posted to the </a:t>
            </a:r>
            <a:r>
              <a:rPr lang="en-US" sz="2100" u="sng">
                <a:solidFill>
                  <a:schemeClr val="hlink"/>
                </a:solidFill>
                <a:hlinkClick r:id="rId3"/>
              </a:rPr>
              <a:t>Career-Connected Learning webpage</a:t>
            </a:r>
            <a:r>
              <a:rPr lang="en-US" sz="2100">
                <a:solidFill>
                  <a:schemeClr val="dk1"/>
                </a:solidFill>
              </a:rPr>
              <a:t> at educate.iowa.gov/ccl.</a:t>
            </a:r>
            <a:endParaRPr sz="2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Terminology Changes</a:t>
            </a:r>
            <a:endParaRPr/>
          </a:p>
        </p:txBody>
      </p:sp>
      <p:sp>
        <p:nvSpPr>
          <p:cNvPr id="66" name="Google Shape;66;p11"/>
          <p:cNvSpPr txBox="1">
            <a:spLocks noGrp="1"/>
          </p:cNvSpPr>
          <p:nvPr>
            <p:ph type="body" idx="1"/>
          </p:nvPr>
        </p:nvSpPr>
        <p:spPr>
          <a:xfrm>
            <a:off x="689100" y="1159825"/>
            <a:ext cx="10813800" cy="5247600"/>
          </a:xfrm>
          <a:prstGeom prst="rect">
            <a:avLst/>
          </a:prstGeom>
        </p:spPr>
        <p:txBody>
          <a:bodyPr spcFirstLastPara="1" wrap="square" lIns="91425" tIns="45700" rIns="91425" bIns="45700" anchor="t" anchorCtr="0">
            <a:normAutofit fontScale="92500" lnSpcReduction="10000"/>
          </a:bodyPr>
          <a:lstStyle/>
          <a:p>
            <a:pPr marL="0" lvl="0" indent="0" algn="l" rtl="0">
              <a:spcBef>
                <a:spcPts val="750"/>
              </a:spcBef>
              <a:spcAft>
                <a:spcPts val="0"/>
              </a:spcAft>
              <a:buNone/>
            </a:pPr>
            <a:r>
              <a:rPr lang="en-US" sz="2300"/>
              <a:t>The passage of </a:t>
            </a:r>
            <a:r>
              <a:rPr lang="en-US" sz="2300" u="sng">
                <a:solidFill>
                  <a:schemeClr val="hlink"/>
                </a:solidFill>
                <a:hlinkClick r:id="rId3"/>
              </a:rPr>
              <a:t>Senate File 2411</a:t>
            </a:r>
            <a:r>
              <a:rPr lang="en-US" sz="2300"/>
              <a:t> in May 2024 solidified the definition of “work-based learning” as being only those activities that involve direct interactions between industry and education stakeholders as: </a:t>
            </a:r>
            <a:endParaRPr sz="2300"/>
          </a:p>
          <a:p>
            <a:pPr marL="0" lvl="0" indent="0" algn="l" rtl="0">
              <a:spcBef>
                <a:spcPts val="750"/>
              </a:spcBef>
              <a:spcAft>
                <a:spcPts val="0"/>
              </a:spcAft>
              <a:buNone/>
            </a:pPr>
            <a:endParaRPr sz="2300"/>
          </a:p>
          <a:p>
            <a:pPr marL="457200" lvl="0" indent="-355600" algn="l" rtl="0">
              <a:spcBef>
                <a:spcPts val="750"/>
              </a:spcBef>
              <a:spcAft>
                <a:spcPts val="0"/>
              </a:spcAft>
              <a:buSzPts val="2000"/>
              <a:buChar char="•"/>
            </a:pPr>
            <a:r>
              <a:rPr lang="en-US" sz="2300"/>
              <a:t>sustained project-based learning in partnership with an employer</a:t>
            </a:r>
            <a:endParaRPr sz="2300"/>
          </a:p>
          <a:p>
            <a:pPr marL="457200" lvl="0" indent="-355600" algn="l" rtl="0">
              <a:spcBef>
                <a:spcPts val="0"/>
              </a:spcBef>
              <a:spcAft>
                <a:spcPts val="0"/>
              </a:spcAft>
              <a:buSzPts val="2000"/>
              <a:buChar char="•"/>
            </a:pPr>
            <a:r>
              <a:rPr lang="en-US" sz="2300"/>
              <a:t>simulated work experiences aligned with industry-recognized credentials</a:t>
            </a:r>
            <a:endParaRPr sz="2300"/>
          </a:p>
          <a:p>
            <a:pPr marL="457200" lvl="0" indent="-355600" algn="l" rtl="0">
              <a:spcBef>
                <a:spcPts val="0"/>
              </a:spcBef>
              <a:spcAft>
                <a:spcPts val="0"/>
              </a:spcAft>
              <a:buSzPts val="2000"/>
              <a:buChar char="•"/>
            </a:pPr>
            <a:r>
              <a:rPr lang="en-US" sz="2300"/>
              <a:t>high-quality pre-apprenticeships aligned to an apprenticeship</a:t>
            </a:r>
            <a:endParaRPr sz="2300"/>
          </a:p>
          <a:p>
            <a:pPr marL="457200" lvl="0" indent="-355600" algn="l" rtl="0">
              <a:spcBef>
                <a:spcPts val="0"/>
              </a:spcBef>
              <a:spcAft>
                <a:spcPts val="0"/>
              </a:spcAft>
              <a:buSzPts val="2000"/>
              <a:buChar char="•"/>
            </a:pPr>
            <a:r>
              <a:rPr lang="en-US" sz="2300"/>
              <a:t>student learner programs </a:t>
            </a:r>
            <a:endParaRPr sz="2300"/>
          </a:p>
          <a:p>
            <a:pPr marL="457200" lvl="0" indent="-355600" algn="l" rtl="0">
              <a:spcBef>
                <a:spcPts val="0"/>
              </a:spcBef>
              <a:spcAft>
                <a:spcPts val="0"/>
              </a:spcAft>
              <a:buSzPts val="2000"/>
              <a:buChar char="•"/>
            </a:pPr>
            <a:r>
              <a:rPr lang="en-US" sz="2300"/>
              <a:t>internships</a:t>
            </a:r>
            <a:endParaRPr sz="2300"/>
          </a:p>
          <a:p>
            <a:pPr marL="457200" lvl="0" indent="-355600" algn="l" rtl="0">
              <a:spcBef>
                <a:spcPts val="0"/>
              </a:spcBef>
              <a:spcAft>
                <a:spcPts val="0"/>
              </a:spcAft>
              <a:buSzPts val="2000"/>
              <a:buChar char="•"/>
            </a:pPr>
            <a:r>
              <a:rPr lang="en-US" sz="2300"/>
              <a:t>apprenticeships </a:t>
            </a:r>
            <a:endParaRPr sz="2300"/>
          </a:p>
          <a:p>
            <a:pPr marL="0" lvl="0" indent="0" algn="l" rtl="0">
              <a:spcBef>
                <a:spcPts val="750"/>
              </a:spcBef>
              <a:spcAft>
                <a:spcPts val="0"/>
              </a:spcAft>
              <a:buNone/>
            </a:pPr>
            <a:endParaRPr sz="2300"/>
          </a:p>
          <a:p>
            <a:pPr marL="0" lvl="0" indent="0" algn="l" rtl="0">
              <a:spcBef>
                <a:spcPts val="750"/>
              </a:spcBef>
              <a:spcAft>
                <a:spcPts val="0"/>
              </a:spcAft>
              <a:buNone/>
            </a:pPr>
            <a:r>
              <a:rPr lang="en-US" sz="2300"/>
              <a:t>Most of these experiences will occur in a physical work environment, but some may be provided in a simulated or virtual environment in class or on campus.</a:t>
            </a:r>
            <a:endParaRPr sz="2300"/>
          </a:p>
          <a:p>
            <a:pPr marL="0" lvl="0" indent="0" algn="l" rtl="0">
              <a:spcBef>
                <a:spcPts val="750"/>
              </a:spcBef>
              <a:spcAft>
                <a:spcPts val="0"/>
              </a:spcAft>
              <a:buNone/>
            </a:pPr>
            <a:endParaRPr sz="2300"/>
          </a:p>
          <a:p>
            <a:pPr marL="0" lvl="0" indent="0" algn="l" rtl="0">
              <a:spcBef>
                <a:spcPts val="750"/>
              </a:spcBef>
              <a:spcAft>
                <a:spcPts val="0"/>
              </a:spcAft>
              <a:buNone/>
            </a:pPr>
            <a:r>
              <a:rPr lang="en-US" sz="2300"/>
              <a:t>Refer to the new </a:t>
            </a:r>
            <a:r>
              <a:rPr lang="en-US" sz="2300" i="1"/>
              <a:t>Work-Based Learning Course Naming &amp; Coding</a:t>
            </a:r>
            <a:r>
              <a:rPr lang="en-US" sz="2300"/>
              <a:t> resource available at </a:t>
            </a:r>
            <a:r>
              <a:rPr lang="en-US" sz="2300" u="sng">
                <a:solidFill>
                  <a:schemeClr val="hlink"/>
                </a:solidFill>
                <a:hlinkClick r:id="rId4"/>
              </a:rPr>
              <a:t>educate.iowa.gov/ccl</a:t>
            </a:r>
            <a:r>
              <a:rPr lang="en-US" sz="2300"/>
              <a:t> for information on definitions and coding. </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2" descr="A graphic that depicts how career exploration and work-based learning are interconnected. In the middle of the graphic reads &quot;Iowa career-connected learning&quot;. The top reads, &quot;learning about work.&quot; The bottom reads, &quot;working to learn.&quot;"/>
          <p:cNvPicPr preferRelativeResize="0"/>
          <p:nvPr/>
        </p:nvPicPr>
        <p:blipFill>
          <a:blip r:embed="rId3">
            <a:alphaModFix/>
          </a:blip>
          <a:stretch>
            <a:fillRect/>
          </a:stretch>
        </p:blipFill>
        <p:spPr>
          <a:xfrm>
            <a:off x="535300" y="3032650"/>
            <a:ext cx="5076725" cy="3825350"/>
          </a:xfrm>
          <a:prstGeom prst="rect">
            <a:avLst/>
          </a:prstGeom>
          <a:noFill/>
          <a:ln>
            <a:noFill/>
          </a:ln>
        </p:spPr>
      </p:pic>
      <p:sp>
        <p:nvSpPr>
          <p:cNvPr id="72" name="Google Shape;72;p1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Career-Connected Learning </a:t>
            </a:r>
            <a:endParaRPr/>
          </a:p>
        </p:txBody>
      </p:sp>
      <p:sp>
        <p:nvSpPr>
          <p:cNvPr id="73" name="Google Shape;73;p12"/>
          <p:cNvSpPr txBox="1">
            <a:spLocks noGrp="1"/>
          </p:cNvSpPr>
          <p:nvPr>
            <p:ph type="body" idx="1"/>
          </p:nvPr>
        </p:nvSpPr>
        <p:spPr>
          <a:xfrm>
            <a:off x="689100" y="1113275"/>
            <a:ext cx="10813800" cy="46986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b="1"/>
              <a:t>Career-Connected Learning = Career Exploration + Work-Based Learning </a:t>
            </a:r>
            <a:endParaRPr sz="2400" b="1"/>
          </a:p>
          <a:p>
            <a:pPr marL="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US" b="1"/>
              <a:t>Career Exploration</a:t>
            </a:r>
            <a:r>
              <a:rPr lang="en-US"/>
              <a:t> - activities that help students in </a:t>
            </a:r>
            <a:r>
              <a:rPr lang="en-US" b="1">
                <a:solidFill>
                  <a:schemeClr val="accent1"/>
                </a:solidFill>
              </a:rPr>
              <a:t>learning about work</a:t>
            </a:r>
            <a:endParaRPr/>
          </a:p>
          <a:p>
            <a:pPr marL="457200" lvl="0" indent="-342900" algn="l" rtl="0">
              <a:lnSpc>
                <a:spcPct val="115000"/>
              </a:lnSpc>
              <a:spcBef>
                <a:spcPts val="0"/>
              </a:spcBef>
              <a:spcAft>
                <a:spcPts val="0"/>
              </a:spcAft>
              <a:buSzPts val="1800"/>
              <a:buChar char="●"/>
            </a:pPr>
            <a:r>
              <a:rPr lang="en-US" b="1"/>
              <a:t>Work-Based Learning (WBL)</a:t>
            </a:r>
            <a:r>
              <a:rPr lang="en-US"/>
              <a:t> - supports students in </a:t>
            </a:r>
            <a:r>
              <a:rPr lang="en-US" b="1">
                <a:solidFill>
                  <a:schemeClr val="accent1"/>
                </a:solidFill>
              </a:rPr>
              <a:t>working to learn </a:t>
            </a:r>
            <a:r>
              <a:rPr lang="en-US"/>
              <a:t>the knowledge and skills they need to succeed in the workplace and beyond</a:t>
            </a:r>
            <a:endParaRPr/>
          </a:p>
        </p:txBody>
      </p:sp>
      <p:sp>
        <p:nvSpPr>
          <p:cNvPr id="74" name="Google Shape;74;p12"/>
          <p:cNvSpPr txBox="1"/>
          <p:nvPr/>
        </p:nvSpPr>
        <p:spPr>
          <a:xfrm>
            <a:off x="5926500" y="4053050"/>
            <a:ext cx="4966800" cy="135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u="sng">
                <a:solidFill>
                  <a:schemeClr val="hlink"/>
                </a:solidFill>
                <a:hlinkClick r:id="rId4"/>
              </a:rPr>
              <a:t>Career-Connected Learning Website</a:t>
            </a:r>
            <a:endParaRPr sz="28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2000">
                <a:solidFill>
                  <a:schemeClr val="dk1"/>
                </a:solidFill>
              </a:rPr>
              <a:t>(</a:t>
            </a:r>
            <a:r>
              <a:rPr lang="en-US" sz="2000">
                <a:solidFill>
                  <a:schemeClr val="dk1"/>
                </a:solidFill>
                <a:uFill>
                  <a:noFill/>
                </a:uFill>
                <a:hlinkClick r:id="rId5">
                  <a:extLst>
                    <a:ext uri="{A12FA001-AC4F-418D-AE19-62706E023703}">
                      <ahyp:hlinkClr xmlns:ahyp="http://schemas.microsoft.com/office/drawing/2018/hyperlinkcolor" xmlns="" val="tx"/>
                    </a:ext>
                  </a:extLst>
                </a:hlinkClick>
              </a:rPr>
              <a:t>educate.iowa.gov/ccl</a:t>
            </a:r>
            <a:r>
              <a:rPr lang="en-US" sz="2000">
                <a:solidFill>
                  <a:schemeClr val="dk1"/>
                </a:solidFill>
              </a:rPr>
              <a:t>)</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Overview of WBL Resources</a:t>
            </a:r>
            <a:endParaRPr/>
          </a:p>
        </p:txBody>
      </p:sp>
      <p:sp>
        <p:nvSpPr>
          <p:cNvPr id="80" name="Google Shape;80;p13"/>
          <p:cNvSpPr txBox="1">
            <a:spLocks noGrp="1"/>
          </p:cNvSpPr>
          <p:nvPr>
            <p:ph type="body" idx="1"/>
          </p:nvPr>
        </p:nvSpPr>
        <p:spPr>
          <a:xfrm>
            <a:off x="689100" y="1034875"/>
            <a:ext cx="10813800" cy="55323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0"/>
              </a:spcBef>
              <a:spcAft>
                <a:spcPts val="0"/>
              </a:spcAft>
              <a:buNone/>
            </a:pPr>
            <a:r>
              <a:rPr lang="en-US" dirty="0"/>
              <a:t>Check out the guides, toolkits, templates and other resources available at </a:t>
            </a:r>
            <a:r>
              <a:rPr lang="en-US" u="sng" dirty="0">
                <a:solidFill>
                  <a:schemeClr val="hlink"/>
                </a:solidFill>
                <a:hlinkClick r:id="rId3"/>
              </a:rPr>
              <a:t>educate.iowa.gov/ccl</a:t>
            </a:r>
            <a:r>
              <a:rPr lang="en-US" dirty="0"/>
              <a:t>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b="1" u="sng" dirty="0"/>
              <a:t>Career Exploration</a:t>
            </a:r>
            <a:endParaRPr b="1" u="sng" dirty="0"/>
          </a:p>
          <a:p>
            <a:pPr marL="457200" lvl="0" indent="-334327" algn="l" rtl="0">
              <a:lnSpc>
                <a:spcPct val="115000"/>
              </a:lnSpc>
              <a:spcBef>
                <a:spcPts val="0"/>
              </a:spcBef>
              <a:spcAft>
                <a:spcPts val="0"/>
              </a:spcAft>
              <a:buSzPct val="85714"/>
              <a:buChar char="-"/>
            </a:pPr>
            <a:r>
              <a:rPr lang="en-US" dirty="0"/>
              <a:t>Authentic Project Experiences Toolkit				-   Informational Interview Toolkit</a:t>
            </a:r>
            <a:endParaRPr dirty="0"/>
          </a:p>
          <a:p>
            <a:pPr marL="457200" lvl="0" indent="-334327" algn="l" rtl="0">
              <a:lnSpc>
                <a:spcPct val="115000"/>
              </a:lnSpc>
              <a:spcBef>
                <a:spcPts val="0"/>
              </a:spcBef>
              <a:spcAft>
                <a:spcPts val="0"/>
              </a:spcAft>
              <a:buSzPct val="85714"/>
              <a:buChar char="-"/>
            </a:pPr>
            <a:r>
              <a:rPr lang="en-US" dirty="0"/>
              <a:t>Career Immersion Experience Toolkit				-   Interactive Career Event Toolkit</a:t>
            </a:r>
            <a:endParaRPr dirty="0"/>
          </a:p>
          <a:p>
            <a:pPr marL="457200" lvl="0" indent="-334327" algn="l" rtl="0">
              <a:lnSpc>
                <a:spcPct val="115000"/>
              </a:lnSpc>
              <a:spcBef>
                <a:spcPts val="0"/>
              </a:spcBef>
              <a:spcAft>
                <a:spcPts val="0"/>
              </a:spcAft>
              <a:buSzPct val="85714"/>
              <a:buChar char="-"/>
            </a:pPr>
            <a:r>
              <a:rPr lang="en-US" dirty="0"/>
              <a:t>Career-Based Service Learning Toolkit			-   Job Shadow Toolkit</a:t>
            </a:r>
            <a:endParaRPr dirty="0"/>
          </a:p>
          <a:p>
            <a:pPr marL="457200" lvl="0" indent="-334327" algn="l" rtl="0">
              <a:lnSpc>
                <a:spcPct val="115000"/>
              </a:lnSpc>
              <a:spcBef>
                <a:spcPts val="0"/>
              </a:spcBef>
              <a:spcAft>
                <a:spcPts val="0"/>
              </a:spcAft>
              <a:buSzPct val="85714"/>
              <a:buChar char="-"/>
            </a:pPr>
            <a:r>
              <a:rPr lang="en-US" dirty="0"/>
              <a:t>Classroom Speaker Toolkit						-   Mock Interview Toolkit</a:t>
            </a:r>
            <a:endParaRPr dirty="0"/>
          </a:p>
          <a:p>
            <a:pPr marL="457200" lvl="0" indent="-334327" algn="l" rtl="0">
              <a:lnSpc>
                <a:spcPct val="115000"/>
              </a:lnSpc>
              <a:spcBef>
                <a:spcPts val="0"/>
              </a:spcBef>
              <a:spcAft>
                <a:spcPts val="0"/>
              </a:spcAft>
              <a:buSzPct val="85714"/>
              <a:buChar char="-"/>
            </a:pPr>
            <a:r>
              <a:rPr lang="en-US" dirty="0"/>
              <a:t>Developing Professional Skills in CTE Toolkit		-   Professional Skills Workshop Toolkit</a:t>
            </a:r>
            <a:endParaRPr dirty="0"/>
          </a:p>
          <a:p>
            <a:pPr marL="457200" lvl="0" indent="-334327" algn="l" rtl="0">
              <a:lnSpc>
                <a:spcPct val="115000"/>
              </a:lnSpc>
              <a:spcBef>
                <a:spcPts val="0"/>
              </a:spcBef>
              <a:spcAft>
                <a:spcPts val="0"/>
              </a:spcAft>
              <a:buSzPct val="85714"/>
              <a:buChar char="-"/>
            </a:pPr>
            <a:r>
              <a:rPr lang="en-US" dirty="0"/>
              <a:t>Entrepreneurship Toolkit							-   Worksite Exploratory Event Toolkit</a:t>
            </a:r>
            <a:endParaRPr dirty="0"/>
          </a:p>
          <a:p>
            <a:pPr marL="0" lvl="0" indent="0" algn="l" rtl="0">
              <a:lnSpc>
                <a:spcPct val="115000"/>
              </a:lnSpc>
              <a:spcBef>
                <a:spcPts val="0"/>
              </a:spcBef>
              <a:spcAft>
                <a:spcPts val="0"/>
              </a:spcAft>
              <a:buClr>
                <a:schemeClr val="dk1"/>
              </a:buClr>
              <a:buSzPct val="52380"/>
              <a:buFont typeface="Arial"/>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b="1" u="sng" dirty="0"/>
              <a:t>Work-Based Learning</a:t>
            </a:r>
            <a:endParaRPr b="1" u="sng" dirty="0"/>
          </a:p>
          <a:p>
            <a:pPr marL="457200" lvl="0" indent="-334327" algn="l" rtl="0">
              <a:lnSpc>
                <a:spcPct val="115000"/>
              </a:lnSpc>
              <a:spcBef>
                <a:spcPts val="0"/>
              </a:spcBef>
              <a:spcAft>
                <a:spcPts val="0"/>
              </a:spcAft>
              <a:buSzPct val="85714"/>
              <a:buChar char="-"/>
            </a:pPr>
            <a:r>
              <a:rPr lang="en-US" dirty="0"/>
              <a:t>Internship Toolkit</a:t>
            </a:r>
            <a:endParaRPr dirty="0"/>
          </a:p>
          <a:p>
            <a:pPr marL="457200" lvl="0" indent="-334327" algn="l" rtl="0">
              <a:lnSpc>
                <a:spcPct val="115000"/>
              </a:lnSpc>
              <a:spcBef>
                <a:spcPts val="0"/>
              </a:spcBef>
              <a:spcAft>
                <a:spcPts val="0"/>
              </a:spcAft>
              <a:buSzPct val="85714"/>
              <a:buChar char="-"/>
            </a:pPr>
            <a:r>
              <a:rPr lang="en-US" dirty="0"/>
              <a:t>School-Based Enterprise Toolkit									</a:t>
            </a:r>
            <a:endParaRPr dirty="0"/>
          </a:p>
          <a:p>
            <a:pPr marL="457200" lvl="0" indent="-334327" algn="l" rtl="0">
              <a:lnSpc>
                <a:spcPct val="115000"/>
              </a:lnSpc>
              <a:spcBef>
                <a:spcPts val="0"/>
              </a:spcBef>
              <a:spcAft>
                <a:spcPts val="0"/>
              </a:spcAft>
              <a:buSzPct val="85714"/>
              <a:buChar char="-"/>
            </a:pPr>
            <a:r>
              <a:rPr lang="en-US" dirty="0"/>
              <a:t>Sample Internship Training Plan								</a:t>
            </a:r>
            <a:endParaRPr dirty="0"/>
          </a:p>
          <a:p>
            <a:pPr marL="457200" lvl="0" indent="-334327" algn="l" rtl="0">
              <a:lnSpc>
                <a:spcPct val="115000"/>
              </a:lnSpc>
              <a:spcBef>
                <a:spcPts val="0"/>
              </a:spcBef>
              <a:spcAft>
                <a:spcPts val="0"/>
              </a:spcAft>
              <a:buSzPct val="85714"/>
              <a:buChar char="-"/>
            </a:pPr>
            <a:r>
              <a:rPr lang="en-US" dirty="0"/>
              <a:t>Sample Internship Training Agreement</a:t>
            </a:r>
            <a:endParaRPr dirty="0"/>
          </a:p>
          <a:p>
            <a:pPr marL="457200" lvl="0" indent="-334327" algn="l" rtl="0">
              <a:lnSpc>
                <a:spcPct val="115000"/>
              </a:lnSpc>
              <a:spcBef>
                <a:spcPts val="0"/>
              </a:spcBef>
              <a:spcAft>
                <a:spcPts val="0"/>
              </a:spcAft>
              <a:buSzPct val="85714"/>
              <a:buChar char="-"/>
            </a:pPr>
            <a:r>
              <a:rPr lang="en-US" dirty="0"/>
              <a:t>WBL Self Assessment Tool</a:t>
            </a:r>
            <a:endParaRPr dirty="0"/>
          </a:p>
          <a:p>
            <a:pPr marL="457200" lvl="0" indent="-334327" algn="l" rtl="0">
              <a:lnSpc>
                <a:spcPct val="115000"/>
              </a:lnSpc>
              <a:spcBef>
                <a:spcPts val="0"/>
              </a:spcBef>
              <a:spcAft>
                <a:spcPts val="0"/>
              </a:spcAft>
              <a:buSzPct val="85714"/>
              <a:buChar char="-"/>
            </a:pPr>
            <a:r>
              <a:rPr lang="en-US" dirty="0"/>
              <a:t>Expanding WBL for Schools</a:t>
            </a:r>
            <a:endParaRPr dirty="0"/>
          </a:p>
        </p:txBody>
      </p:sp>
      <p:pic>
        <p:nvPicPr>
          <p:cNvPr id="81" name="Google Shape;81;p13">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rot="-1555203">
            <a:off x="6400149" y="4212775"/>
            <a:ext cx="1850624" cy="2302109"/>
          </a:xfrm>
          <a:prstGeom prst="rect">
            <a:avLst/>
          </a:prstGeom>
          <a:noFill/>
          <a:ln w="9525" cap="flat" cmpd="sng">
            <a:solidFill>
              <a:srgbClr val="595959"/>
            </a:solidFill>
            <a:prstDash val="solid"/>
            <a:round/>
            <a:headEnd type="none" w="sm" len="sm"/>
            <a:tailEnd type="none" w="sm" len="sm"/>
          </a:ln>
        </p:spPr>
      </p:pic>
      <p:pic>
        <p:nvPicPr>
          <p:cNvPr id="82" name="Google Shape;82;p13">
            <a:extLst>
              <a:ext uri="{C183D7F6-B498-43B3-948B-1728B52AA6E4}">
                <adec:decorative xmlns:adec="http://schemas.microsoft.com/office/drawing/2017/decorative" xmlns="" val="1"/>
              </a:ext>
            </a:extLst>
          </p:cNvPr>
          <p:cNvPicPr preferRelativeResize="0"/>
          <p:nvPr/>
        </p:nvPicPr>
        <p:blipFill>
          <a:blip r:embed="rId5">
            <a:alphaModFix/>
          </a:blip>
          <a:stretch>
            <a:fillRect/>
          </a:stretch>
        </p:blipFill>
        <p:spPr>
          <a:xfrm rot="-579716">
            <a:off x="7332089" y="4071508"/>
            <a:ext cx="1924621" cy="2423385"/>
          </a:xfrm>
          <a:prstGeom prst="rect">
            <a:avLst/>
          </a:prstGeom>
          <a:noFill/>
          <a:ln w="9525" cap="flat" cmpd="sng">
            <a:solidFill>
              <a:schemeClr val="dk2"/>
            </a:solidFill>
            <a:prstDash val="solid"/>
            <a:round/>
            <a:headEnd type="none" w="sm" len="sm"/>
            <a:tailEnd type="none" w="sm" len="sm"/>
          </a:ln>
        </p:spPr>
      </p:pic>
      <p:pic>
        <p:nvPicPr>
          <p:cNvPr id="83" name="Google Shape;83;p13">
            <a:extLst>
              <a:ext uri="{C183D7F6-B498-43B3-948B-1728B52AA6E4}">
                <adec:decorative xmlns:adec="http://schemas.microsoft.com/office/drawing/2017/decorative" xmlns="" val="1"/>
              </a:ext>
            </a:extLst>
          </p:cNvPr>
          <p:cNvPicPr preferRelativeResize="0"/>
          <p:nvPr/>
        </p:nvPicPr>
        <p:blipFill>
          <a:blip r:embed="rId6">
            <a:alphaModFix/>
          </a:blip>
          <a:stretch>
            <a:fillRect/>
          </a:stretch>
        </p:blipFill>
        <p:spPr>
          <a:xfrm rot="625227">
            <a:off x="8706029" y="4136924"/>
            <a:ext cx="1878293" cy="2304104"/>
          </a:xfrm>
          <a:prstGeom prst="rect">
            <a:avLst/>
          </a:prstGeom>
          <a:noFill/>
          <a:ln w="9525" cap="flat" cmpd="sng">
            <a:solidFill>
              <a:schemeClr val="dk2"/>
            </a:solidFill>
            <a:prstDash val="solid"/>
            <a:round/>
            <a:headEnd type="none" w="sm" len="sm"/>
            <a:tailEnd type="none" w="sm" len="sm"/>
          </a:ln>
        </p:spPr>
      </p:pic>
      <p:pic>
        <p:nvPicPr>
          <p:cNvPr id="84" name="Google Shape;84;p13">
            <a:extLst>
              <a:ext uri="{C183D7F6-B498-43B3-948B-1728B52AA6E4}">
                <adec:decorative xmlns:adec="http://schemas.microsoft.com/office/drawing/2017/decorative" xmlns="" val="1"/>
              </a:ext>
            </a:extLst>
          </p:cNvPr>
          <p:cNvPicPr preferRelativeResize="0"/>
          <p:nvPr/>
        </p:nvPicPr>
        <p:blipFill>
          <a:blip r:embed="rId7">
            <a:alphaModFix/>
          </a:blip>
          <a:stretch>
            <a:fillRect/>
          </a:stretch>
        </p:blipFill>
        <p:spPr>
          <a:xfrm rot="1485921">
            <a:off x="9625640" y="4219389"/>
            <a:ext cx="1920759" cy="2288888"/>
          </a:xfrm>
          <a:prstGeom prst="rect">
            <a:avLst/>
          </a:prstGeom>
          <a:noFill/>
          <a:ln w="9525" cap="flat" cmpd="sng">
            <a:solidFill>
              <a:srgbClr val="595959"/>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Quick WBL Verification Check</a:t>
            </a:r>
            <a:endParaRPr/>
          </a:p>
        </p:txBody>
      </p:sp>
      <p:sp>
        <p:nvSpPr>
          <p:cNvPr id="90" name="Google Shape;90;p14"/>
          <p:cNvSpPr txBox="1">
            <a:spLocks noGrp="1"/>
          </p:cNvSpPr>
          <p:nvPr>
            <p:ph type="body" idx="1"/>
          </p:nvPr>
        </p:nvSpPr>
        <p:spPr>
          <a:xfrm>
            <a:off x="689100" y="1048775"/>
            <a:ext cx="10813800" cy="54141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750"/>
              </a:spcBef>
              <a:spcAft>
                <a:spcPts val="0"/>
              </a:spcAft>
              <a:buNone/>
            </a:pPr>
            <a:r>
              <a:rPr lang="en-US"/>
              <a:t>While districts have flexibility on how they classify experiences, there are some specific considerations to keep in mind to ensure it should be considered “Work-Based Learning” and not “Career Exploration”. </a:t>
            </a:r>
            <a:r>
              <a:rPr lang="en-US" b="1">
                <a:solidFill>
                  <a:srgbClr val="980000"/>
                </a:solidFill>
              </a:rPr>
              <a:t>Note: CTE courses do not automatically count as WBL!</a:t>
            </a:r>
            <a:endParaRPr b="1">
              <a:solidFill>
                <a:srgbClr val="980000"/>
              </a:solidFill>
            </a:endParaRPr>
          </a:p>
          <a:p>
            <a:pPr marL="0" lvl="0" indent="0" algn="l" rtl="0">
              <a:lnSpc>
                <a:spcPct val="100000"/>
              </a:lnSpc>
              <a:spcBef>
                <a:spcPts val="750"/>
              </a:spcBef>
              <a:spcAft>
                <a:spcPts val="0"/>
              </a:spcAft>
              <a:buNone/>
            </a:pPr>
            <a:endParaRPr sz="478"/>
          </a:p>
          <a:p>
            <a:pPr marL="457200" lvl="0" indent="-342900" algn="l" rtl="0">
              <a:lnSpc>
                <a:spcPct val="100000"/>
              </a:lnSpc>
              <a:spcBef>
                <a:spcPts val="750"/>
              </a:spcBef>
              <a:spcAft>
                <a:spcPts val="0"/>
              </a:spcAft>
              <a:buSzPts val="1800"/>
              <a:buAutoNum type="arabicParenR"/>
            </a:pPr>
            <a:r>
              <a:rPr lang="en-US" b="1"/>
              <a:t>Are students actively </a:t>
            </a:r>
            <a:r>
              <a:rPr lang="en-US" b="1" u="sng"/>
              <a:t>working</a:t>
            </a:r>
            <a:r>
              <a:rPr lang="en-US" b="1"/>
              <a:t>, not passively observing?</a:t>
            </a:r>
            <a:endParaRPr b="1"/>
          </a:p>
          <a:p>
            <a:pPr marL="457200" lvl="0" indent="0" algn="l" rtl="0">
              <a:lnSpc>
                <a:spcPct val="100000"/>
              </a:lnSpc>
              <a:spcBef>
                <a:spcPts val="750"/>
              </a:spcBef>
              <a:spcAft>
                <a:spcPts val="0"/>
              </a:spcAft>
              <a:buNone/>
            </a:pPr>
            <a:endParaRPr sz="1300" b="1"/>
          </a:p>
          <a:p>
            <a:pPr marL="914400" lvl="1" indent="-342900" algn="l" rtl="0">
              <a:lnSpc>
                <a:spcPct val="100000"/>
              </a:lnSpc>
              <a:spcBef>
                <a:spcPts val="375"/>
              </a:spcBef>
              <a:spcAft>
                <a:spcPts val="0"/>
              </a:spcAft>
              <a:buSzPts val="1800"/>
              <a:buAutoNum type="alphaLcParenR"/>
            </a:pPr>
            <a:r>
              <a:rPr lang="en-US"/>
              <a:t>Students must be completing actual work duties that provide value to employers in a real or simulated environment. Some examples of roles played by students would include:</a:t>
            </a:r>
            <a:endParaRPr/>
          </a:p>
          <a:p>
            <a:pPr marL="914400" lvl="0" indent="0" algn="l" rtl="0">
              <a:lnSpc>
                <a:spcPct val="100000"/>
              </a:lnSpc>
              <a:spcBef>
                <a:spcPts val="750"/>
              </a:spcBef>
              <a:spcAft>
                <a:spcPts val="0"/>
              </a:spcAft>
              <a:buNone/>
            </a:pPr>
            <a:endParaRPr sz="100"/>
          </a:p>
          <a:p>
            <a:pPr marL="1371600" lvl="2" indent="-342900" algn="l" rtl="0">
              <a:lnSpc>
                <a:spcPct val="100000"/>
              </a:lnSpc>
              <a:spcBef>
                <a:spcPts val="375"/>
              </a:spcBef>
              <a:spcAft>
                <a:spcPts val="0"/>
              </a:spcAft>
              <a:buSzPts val="1800"/>
              <a:buAutoNum type="romanLcParenR"/>
            </a:pPr>
            <a:r>
              <a:rPr lang="en-US"/>
              <a:t>Project-Based Learning = Consultants</a:t>
            </a:r>
            <a:endParaRPr/>
          </a:p>
          <a:p>
            <a:pPr marL="1371600" lvl="2" indent="-342900" algn="l" rtl="0">
              <a:lnSpc>
                <a:spcPct val="100000"/>
              </a:lnSpc>
              <a:spcBef>
                <a:spcPts val="0"/>
              </a:spcBef>
              <a:spcAft>
                <a:spcPts val="0"/>
              </a:spcAft>
              <a:buSzPts val="1800"/>
              <a:buAutoNum type="romanLcParenR"/>
            </a:pPr>
            <a:r>
              <a:rPr lang="en-US"/>
              <a:t>Simulated Work Experience = Worker for School Based Enterprise, completing work clinicals or practicum requirements, etc…</a:t>
            </a:r>
            <a:endParaRPr/>
          </a:p>
          <a:p>
            <a:pPr marL="1371600" lvl="2" indent="-342900" algn="l" rtl="0">
              <a:lnSpc>
                <a:spcPct val="100000"/>
              </a:lnSpc>
              <a:spcBef>
                <a:spcPts val="0"/>
              </a:spcBef>
              <a:spcAft>
                <a:spcPts val="0"/>
              </a:spcAft>
              <a:buSzPts val="1800"/>
              <a:buAutoNum type="romanLcParenR"/>
            </a:pPr>
            <a:r>
              <a:rPr lang="en-US"/>
              <a:t>Internships, Student Learner Programs, Pre-Apprenticeships &amp; Apprenticeships = Worker</a:t>
            </a:r>
            <a:endParaRPr/>
          </a:p>
          <a:p>
            <a:pPr marL="914400" lvl="0" indent="0" algn="l" rtl="0">
              <a:lnSpc>
                <a:spcPct val="100000"/>
              </a:lnSpc>
              <a:spcBef>
                <a:spcPts val="750"/>
              </a:spcBef>
              <a:spcAft>
                <a:spcPts val="0"/>
              </a:spcAft>
              <a:buNone/>
            </a:pPr>
            <a:endParaRPr b="1"/>
          </a:p>
          <a:p>
            <a:pPr marL="457200" lvl="0" indent="-342900" algn="l" rtl="0">
              <a:lnSpc>
                <a:spcPct val="100000"/>
              </a:lnSpc>
              <a:spcBef>
                <a:spcPts val="750"/>
              </a:spcBef>
              <a:spcAft>
                <a:spcPts val="0"/>
              </a:spcAft>
              <a:buSzPts val="1800"/>
              <a:buAutoNum type="arabicParenR"/>
            </a:pPr>
            <a:r>
              <a:rPr lang="en-US" b="1"/>
              <a:t>Are employer partners </a:t>
            </a:r>
            <a:r>
              <a:rPr lang="en-US" b="1" u="sng"/>
              <a:t>directly involved and engaging</a:t>
            </a:r>
            <a:r>
              <a:rPr lang="en-US" b="1"/>
              <a:t> with students?</a:t>
            </a:r>
            <a:endParaRPr b="1"/>
          </a:p>
          <a:p>
            <a:pPr marL="457200" lvl="0" indent="0" algn="l" rtl="0">
              <a:lnSpc>
                <a:spcPct val="100000"/>
              </a:lnSpc>
              <a:spcBef>
                <a:spcPts val="750"/>
              </a:spcBef>
              <a:spcAft>
                <a:spcPts val="0"/>
              </a:spcAft>
              <a:buNone/>
            </a:pPr>
            <a:endParaRPr sz="1351" b="1"/>
          </a:p>
          <a:p>
            <a:pPr marL="914400" lvl="1" indent="-342900" algn="l" rtl="0">
              <a:lnSpc>
                <a:spcPct val="100000"/>
              </a:lnSpc>
              <a:spcBef>
                <a:spcPts val="375"/>
              </a:spcBef>
              <a:spcAft>
                <a:spcPts val="0"/>
              </a:spcAft>
              <a:buSzPts val="1800"/>
              <a:buAutoNum type="alphaLcParenR"/>
            </a:pPr>
            <a:r>
              <a:rPr lang="en-US"/>
              <a:t>Employer partners need to be directly involved and engaging with students to be considered WBL, not simply providing consultation on advisory councils, CTSOs, competitions, etc… </a:t>
            </a:r>
            <a:endParaRPr/>
          </a:p>
          <a:p>
            <a:pPr marL="1371600" lvl="2" indent="-342900" algn="l" rtl="0">
              <a:lnSpc>
                <a:spcPct val="100000"/>
              </a:lnSpc>
              <a:spcBef>
                <a:spcPts val="0"/>
              </a:spcBef>
              <a:spcAft>
                <a:spcPts val="0"/>
              </a:spcAft>
              <a:buSzPts val="1800"/>
              <a:buAutoNum type="romanLcParenR"/>
            </a:pPr>
            <a:r>
              <a:rPr lang="en-US"/>
              <a:t>Projects, lab work or experiences that have been designed by or approved/vetted by employers or advisory councils do not automatically qualify.</a:t>
            </a:r>
            <a:endParaRPr/>
          </a:p>
          <a:p>
            <a:pPr marL="1371600" lvl="0" indent="0" algn="l" rtl="0">
              <a:lnSpc>
                <a:spcPct val="100000"/>
              </a:lnSpc>
              <a:spcBef>
                <a:spcPts val="750"/>
              </a:spcBef>
              <a:spcAft>
                <a:spcPts val="0"/>
              </a:spcAft>
              <a:buNone/>
            </a:pPr>
            <a:endParaRPr sz="100"/>
          </a:p>
          <a:p>
            <a:pPr marL="914400" lvl="1" indent="-342900" algn="l" rtl="0">
              <a:lnSpc>
                <a:spcPct val="100000"/>
              </a:lnSpc>
              <a:spcBef>
                <a:spcPts val="375"/>
              </a:spcBef>
              <a:spcAft>
                <a:spcPts val="0"/>
              </a:spcAft>
              <a:buSzPts val="1800"/>
              <a:buAutoNum type="alphaLcParenR"/>
            </a:pPr>
            <a:r>
              <a:rPr lang="en-US"/>
              <a:t>Schools/districts, family businesses, entrepreneurs and others may qualify as “employers”.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Three tips for counting/expanding WBL experiences #1</a:t>
            </a:r>
            <a:endParaRPr dirty="0"/>
          </a:p>
        </p:txBody>
      </p:sp>
      <p:sp>
        <p:nvSpPr>
          <p:cNvPr id="96" name="Google Shape;96;p15"/>
          <p:cNvSpPr txBox="1">
            <a:spLocks noGrp="1"/>
          </p:cNvSpPr>
          <p:nvPr>
            <p:ph type="body" idx="1"/>
          </p:nvPr>
        </p:nvSpPr>
        <p:spPr>
          <a:xfrm>
            <a:off x="689100" y="1090400"/>
            <a:ext cx="10813800" cy="5053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200" b="1" dirty="0"/>
              <a:t>Tip #1: Embedded experiences count the same as dedicated WBL courses</a:t>
            </a:r>
            <a:endParaRPr sz="2200" b="1" dirty="0"/>
          </a:p>
          <a:p>
            <a:pPr marL="0" lvl="0" indent="0" algn="l" rtl="0">
              <a:spcBef>
                <a:spcPts val="750"/>
              </a:spcBef>
              <a:spcAft>
                <a:spcPts val="0"/>
              </a:spcAft>
              <a:buNone/>
            </a:pPr>
            <a:endParaRPr dirty="0"/>
          </a:p>
          <a:p>
            <a:pPr marL="0" lvl="0" indent="0" algn="l" rtl="0">
              <a:spcBef>
                <a:spcPts val="750"/>
              </a:spcBef>
              <a:spcAft>
                <a:spcPts val="0"/>
              </a:spcAft>
              <a:buNone/>
            </a:pPr>
            <a:r>
              <a:rPr lang="en-US" dirty="0"/>
              <a:t>Work-based learning activities or experiences that are part of a course (otherwise known as "embedding") are counted the same as dedicated WBL courses (e.g. internships or work-study) for the Iowa School Performance Profiles and other measures.</a:t>
            </a:r>
            <a:endParaRPr dirty="0"/>
          </a:p>
          <a:p>
            <a:pPr marL="0" lvl="0" indent="0" algn="l" rtl="0">
              <a:spcBef>
                <a:spcPts val="750"/>
              </a:spcBef>
              <a:spcAft>
                <a:spcPts val="0"/>
              </a:spcAft>
              <a:buNone/>
            </a:pPr>
            <a:endParaRPr dirty="0"/>
          </a:p>
          <a:p>
            <a:pPr marL="0" lvl="0" indent="0" algn="l" rtl="0">
              <a:spcBef>
                <a:spcPts val="750"/>
              </a:spcBef>
              <a:spcAft>
                <a:spcPts val="0"/>
              </a:spcAft>
              <a:buNone/>
            </a:pPr>
            <a:r>
              <a:rPr lang="en-US" dirty="0"/>
              <a:t>The staff, time and other resources necessary to offer dedicated WBL programs and courses can be a barrier for many schools, so consider embedding experiences into your current course offerings before building out larger scale programs and changes.</a:t>
            </a:r>
            <a:endParaRPr dirty="0"/>
          </a:p>
          <a:p>
            <a:pPr marL="0" lvl="0" indent="0" algn="l" rtl="0">
              <a:spcBef>
                <a:spcPts val="750"/>
              </a:spcBef>
              <a:spcAft>
                <a:spcPts val="0"/>
              </a:spcAft>
              <a:buNone/>
            </a:pPr>
            <a:endParaRPr dirty="0"/>
          </a:p>
          <a:p>
            <a:pPr marL="0" lvl="0" indent="0" algn="l" rtl="0">
              <a:spcBef>
                <a:spcPts val="750"/>
              </a:spcBef>
              <a:spcAft>
                <a:spcPts val="0"/>
              </a:spcAft>
              <a:buNone/>
            </a:pPr>
            <a:r>
              <a:rPr lang="en-US" dirty="0"/>
              <a:t>Some examples would be a student-led coffee shop that is part of a business course, internships that are part of an agriculture course or project-based learning activities as part of a construction course.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Three tips for counting/expanding WBL experiences #2</a:t>
            </a:r>
            <a:endParaRPr dirty="0"/>
          </a:p>
        </p:txBody>
      </p:sp>
      <p:sp>
        <p:nvSpPr>
          <p:cNvPr id="102" name="Google Shape;102;p16"/>
          <p:cNvSpPr txBox="1">
            <a:spLocks noGrp="1"/>
          </p:cNvSpPr>
          <p:nvPr>
            <p:ph type="body" idx="1"/>
          </p:nvPr>
        </p:nvSpPr>
        <p:spPr>
          <a:xfrm>
            <a:off x="689100" y="1034900"/>
            <a:ext cx="10813800" cy="5178300"/>
          </a:xfrm>
          <a:prstGeom prst="rect">
            <a:avLst/>
          </a:prstGeom>
        </p:spPr>
        <p:txBody>
          <a:bodyPr spcFirstLastPara="1" wrap="square" lIns="91425" tIns="45700" rIns="91425" bIns="45700" anchor="t" anchorCtr="0">
            <a:normAutofit lnSpcReduction="10000"/>
          </a:bodyPr>
          <a:lstStyle/>
          <a:p>
            <a:pPr marL="0" lvl="0" indent="0" algn="l" rtl="0">
              <a:spcBef>
                <a:spcPts val="750"/>
              </a:spcBef>
              <a:spcAft>
                <a:spcPts val="0"/>
              </a:spcAft>
              <a:buNone/>
            </a:pPr>
            <a:r>
              <a:rPr lang="en-US" sz="2200" b="1"/>
              <a:t>Tip #2: All courses can qualify as work-based learning</a:t>
            </a:r>
            <a:endParaRPr sz="2200" b="1"/>
          </a:p>
          <a:p>
            <a:pPr marL="0" lvl="0" indent="0" algn="l" rtl="0">
              <a:spcBef>
                <a:spcPts val="750"/>
              </a:spcBef>
              <a:spcAft>
                <a:spcPts val="0"/>
              </a:spcAft>
              <a:buNone/>
            </a:pPr>
            <a:endParaRPr/>
          </a:p>
          <a:p>
            <a:pPr marL="0" lvl="0" indent="0" algn="l" rtl="0">
              <a:spcBef>
                <a:spcPts val="750"/>
              </a:spcBef>
              <a:spcAft>
                <a:spcPts val="0"/>
              </a:spcAft>
              <a:buNone/>
            </a:pPr>
            <a:r>
              <a:rPr lang="en-US"/>
              <a:t>There is no requirement that WBL must occur as part of a designated career and technical education (CTE) course or program of study. Every course can be counted as including WBL as long as it meets one of the state definitions. </a:t>
            </a:r>
            <a:endParaRPr/>
          </a:p>
          <a:p>
            <a:pPr marL="0" lvl="0" indent="0" algn="l" rtl="0">
              <a:spcBef>
                <a:spcPts val="750"/>
              </a:spcBef>
              <a:spcAft>
                <a:spcPts val="0"/>
              </a:spcAft>
              <a:buNone/>
            </a:pPr>
            <a:endParaRPr/>
          </a:p>
          <a:p>
            <a:pPr marL="0" lvl="0" indent="0" algn="l" rtl="0">
              <a:spcBef>
                <a:spcPts val="750"/>
              </a:spcBef>
              <a:spcAft>
                <a:spcPts val="0"/>
              </a:spcAft>
              <a:buNone/>
            </a:pPr>
            <a:r>
              <a:rPr lang="en-US"/>
              <a:t>A few examples might be project-based learning as part of a math class, a school-based enterprise as part of a science class or a student learner program as part of a government/social studies class.</a:t>
            </a:r>
            <a:endParaRPr/>
          </a:p>
          <a:p>
            <a:pPr marL="0" lvl="0" indent="0" algn="l" rtl="0">
              <a:spcBef>
                <a:spcPts val="750"/>
              </a:spcBef>
              <a:spcAft>
                <a:spcPts val="0"/>
              </a:spcAft>
              <a:buNone/>
            </a:pPr>
            <a:endParaRPr/>
          </a:p>
          <a:p>
            <a:pPr marL="0" lvl="0" indent="0" algn="l" rtl="0">
              <a:spcBef>
                <a:spcPts val="750"/>
              </a:spcBef>
              <a:spcAft>
                <a:spcPts val="0"/>
              </a:spcAft>
              <a:buNone/>
            </a:pPr>
            <a:r>
              <a:rPr lang="en-US"/>
              <a:t>Similar to the previous tip, expanding or implement quality CTE programs can be time and resource intensive, so consider adapting all of your current course offerings to be included as WBL in different ways.</a:t>
            </a:r>
            <a:endParaRPr/>
          </a:p>
          <a:p>
            <a:pPr marL="0" lvl="0" indent="0" algn="l" rtl="0">
              <a:spcBef>
                <a:spcPts val="750"/>
              </a:spcBef>
              <a:spcAft>
                <a:spcPts val="0"/>
              </a:spcAft>
              <a:buNone/>
            </a:pPr>
            <a:endParaRPr/>
          </a:p>
          <a:p>
            <a:pPr marL="0" lvl="0" indent="0" algn="l" rtl="0">
              <a:spcBef>
                <a:spcPts val="750"/>
              </a:spcBef>
              <a:spcAft>
                <a:spcPts val="0"/>
              </a:spcAft>
              <a:buNone/>
            </a:pPr>
            <a:r>
              <a:rPr lang="en-US" b="1">
                <a:solidFill>
                  <a:srgbClr val="980000"/>
                </a:solidFill>
              </a:rPr>
              <a:t>Reminder: CTE courses, even those taught at a career academy or regional center, do not automatically count as WBL.</a:t>
            </a:r>
            <a:endParaRPr b="1">
              <a:solidFill>
                <a:srgbClr val="980000"/>
              </a:solidFill>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2367</Words>
  <Application>Microsoft Office PowerPoint</Application>
  <PresentationFormat>Widescreen</PresentationFormat>
  <Paragraphs>287</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Theme1</vt:lpstr>
      <vt:lpstr>Work-Based Learning (WBL) Coding and Reporting Support Webinar</vt:lpstr>
      <vt:lpstr>Presenters</vt:lpstr>
      <vt:lpstr>Outline</vt:lpstr>
      <vt:lpstr>Terminology Changes</vt:lpstr>
      <vt:lpstr>Career-Connected Learning </vt:lpstr>
      <vt:lpstr>Overview of WBL Resources</vt:lpstr>
      <vt:lpstr>Quick WBL Verification Check</vt:lpstr>
      <vt:lpstr>Three tips for counting/expanding WBL experiences #1</vt:lpstr>
      <vt:lpstr>Three tips for counting/expanding WBL experiences #2</vt:lpstr>
      <vt:lpstr>Three tips for counting/expanding WBL experiences #3</vt:lpstr>
      <vt:lpstr>Iowa Student Outcomes WBL Dashboard</vt:lpstr>
      <vt:lpstr>WBL Data Collection Points</vt:lpstr>
      <vt:lpstr>ESSA Postsecondary Readiness Indicator</vt:lpstr>
      <vt:lpstr>Postsecondary Readiness: Work-Based Learning</vt:lpstr>
      <vt:lpstr>Student Reporting in Iowa (SRI)</vt:lpstr>
      <vt:lpstr>SCED Codes in Infinite Campus</vt:lpstr>
      <vt:lpstr>SCED Codes in JMC</vt:lpstr>
      <vt:lpstr>SCED Codes in PowerSchool</vt:lpstr>
      <vt:lpstr>Curriculum Reports in Winter SRI for SCED Codes</vt:lpstr>
      <vt:lpstr>Embedded Work-Based Learning Indicator  Data Dictionary  page 111</vt:lpstr>
      <vt:lpstr>Embedded WBL – Infinite Campus</vt:lpstr>
      <vt:lpstr>Embedded WBL - JMC</vt:lpstr>
      <vt:lpstr>Embedded WBL - PowerSchool</vt:lpstr>
      <vt:lpstr>Report in Winter SRI Showing Courses with Embedded WBL</vt:lpstr>
      <vt:lpstr>Stay in the Loop</vt:lpstr>
      <vt:lpstr>Partner Spotlight: Iowa Workforce Development/Iowa Office of Apprenticeship</vt:lpstr>
      <vt:lpstr>Iowa Work-Based Learning Webinar Series</vt:lpstr>
      <vt:lpstr>WBL - Technical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Work-Based Learning (WBL) Coding and Reporting Support Webinar</dc:title>
  <dc:creator>Patton, Ty</dc:creator>
  <cp:lastModifiedBy>Patton, Ty [ICSAC]</cp:lastModifiedBy>
  <cp:revision>4</cp:revision>
  <dcterms:modified xsi:type="dcterms:W3CDTF">2025-01-15T20:08:22Z</dcterms:modified>
</cp:coreProperties>
</file>