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82" r:id="rId3"/>
    <p:sldId id="277"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81" r:id="rId20"/>
    <p:sldId id="273" r:id="rId21"/>
    <p:sldId id="274" r:id="rId22"/>
    <p:sldId id="275" r:id="rId23"/>
    <p:sldId id="278" r:id="rId24"/>
    <p:sldId id="280" r:id="rId25"/>
    <p:sldId id="279" r:id="rId26"/>
  </p:sldIdLst>
  <p:sldSz cx="9144000" cy="5143500" type="screen16x9"/>
  <p:notesSz cx="9601200" cy="7315200"/>
  <p:embeddedFontLst>
    <p:embeddedFont>
      <p:font typeface="Calibri" panose="020F0502020204030204" pitchFamily="34" charset="0"/>
      <p:regular r:id="rId28"/>
      <p:bold r:id="rId29"/>
      <p:italic r:id="rId30"/>
      <p:boldItalic r:id="rId31"/>
    </p:embeddedFont>
    <p:embeddedFont>
      <p:font typeface="Georgia" panose="02040502050405020303" pitchFamily="18" charset="0"/>
      <p:regular r:id="rId32"/>
      <p:bold r:id="rId33"/>
      <p:italic r:id="rId34"/>
      <p:boldItalic r:id="rId35"/>
    </p:embeddedFont>
    <p:embeddedFont>
      <p:font typeface="Roboto" panose="020B0604020202020204" charset="0"/>
      <p:regular r:id="rId36"/>
      <p:bold r:id="rId37"/>
      <p:italic r:id="rId38"/>
      <p:boldItalic r:id="rId39"/>
    </p:embeddedFont>
    <p:embeddedFont>
      <p:font typeface="Roboto Medium"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iQusrP39drAVXWqWYTyAy+JT4+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91" autoAdjust="0"/>
  </p:normalViewPr>
  <p:slideViewPr>
    <p:cSldViewPr snapToGrid="0">
      <p:cViewPr varScale="1">
        <p:scale>
          <a:sx n="134" d="100"/>
          <a:sy n="134" d="100"/>
        </p:scale>
        <p:origin x="31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8: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9: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0: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1: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2: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3: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604133" lvl="0" indent="-534283" algn="l" rtl="0">
              <a:lnSpc>
                <a:spcPct val="100000"/>
              </a:lnSpc>
              <a:spcBef>
                <a:spcPts val="0"/>
              </a:spcBef>
              <a:spcAft>
                <a:spcPts val="0"/>
              </a:spcAft>
              <a:buSzPts val="1100"/>
              <a:buNone/>
            </a:pPr>
            <a:endParaRPr sz="15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4: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604133" lvl="0" indent="-534283" algn="l" rtl="0">
              <a:lnSpc>
                <a:spcPct val="100000"/>
              </a:lnSpc>
              <a:spcBef>
                <a:spcPts val="0"/>
              </a:spcBef>
              <a:spcAft>
                <a:spcPts val="0"/>
              </a:spcAft>
              <a:buSzPts val="1100"/>
              <a:buNone/>
            </a:pPr>
            <a:endParaRPr sz="15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5: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604133" lvl="0" indent="-534283" algn="l" rtl="0">
              <a:lnSpc>
                <a:spcPct val="100000"/>
              </a:lnSpc>
              <a:spcBef>
                <a:spcPts val="0"/>
              </a:spcBef>
              <a:spcAft>
                <a:spcPts val="0"/>
              </a:spcAft>
              <a:buSzPts val="1100"/>
              <a:buNone/>
            </a:pPr>
            <a:endParaRPr sz="15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6: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16: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604133" lvl="0" indent="-604133" algn="l" rtl="0">
              <a:lnSpc>
                <a:spcPct val="100000"/>
              </a:lnSpc>
              <a:spcBef>
                <a:spcPts val="0"/>
              </a:spcBef>
              <a:spcAft>
                <a:spcPts val="0"/>
              </a:spcAft>
              <a:buSzPts val="1100"/>
              <a:buChar char="●"/>
            </a:pPr>
            <a:r>
              <a:rPr lang="en-US" sz="1500"/>
              <a:t>Check to make sure SRI is uploaded, timestamp is circled in RED in screenshot — nothing can be completed until school districts SRI file is uploaded/submitted AND 100% complete. </a:t>
            </a:r>
            <a:endParaRPr/>
          </a:p>
          <a:p>
            <a:pPr marL="604133" lvl="0" indent="-604133" algn="l" rtl="0">
              <a:lnSpc>
                <a:spcPct val="100000"/>
              </a:lnSpc>
              <a:spcBef>
                <a:spcPts val="0"/>
              </a:spcBef>
              <a:spcAft>
                <a:spcPts val="0"/>
              </a:spcAft>
              <a:buSzPts val="1100"/>
              <a:buChar char="●"/>
            </a:pPr>
            <a:r>
              <a:rPr lang="en-US" sz="1500"/>
              <a:t>If the school district needs to re-upload/re-submit, it is important to be very cognizant of what the changes were so they can re-do/update a CTE program if CTE data changed.</a:t>
            </a:r>
            <a:endParaRPr/>
          </a:p>
          <a:p>
            <a:pPr marL="604133" lvl="0" indent="-604133" algn="l" rtl="0">
              <a:lnSpc>
                <a:spcPct val="100000"/>
              </a:lnSpc>
              <a:spcBef>
                <a:spcPts val="0"/>
              </a:spcBef>
              <a:spcAft>
                <a:spcPts val="0"/>
              </a:spcAft>
              <a:buSzPts val="1100"/>
              <a:buChar char="●"/>
            </a:pPr>
            <a:r>
              <a:rPr lang="en-US" sz="1500"/>
              <a:t>Check (4) programs under the Chapter 12 column; the check-marks are about compliance for offer and teach accreditation; not that these are the only ones that will be documented.</a:t>
            </a:r>
            <a:endParaRPr/>
          </a:p>
          <a:p>
            <a:pPr marL="604133" lvl="0" indent="-604133" algn="l" rtl="0">
              <a:lnSpc>
                <a:spcPct val="100000"/>
              </a:lnSpc>
              <a:spcBef>
                <a:spcPts val="0"/>
              </a:spcBef>
              <a:spcAft>
                <a:spcPts val="0"/>
              </a:spcAft>
              <a:buSzPts val="1100"/>
              <a:buChar char="●"/>
            </a:pPr>
            <a:r>
              <a:rPr lang="en-US" sz="1500"/>
              <a:t>Pick programs with 3.0 or more units of  school district classes - unless they are a district that has under 600 students, then they can use CC classes in ONE program (if they have at least 5 students in the course or courses) and they would not lose supplemental weighting.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7: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7: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241653" lvl="0" indent="-241653" algn="l" rtl="0">
              <a:lnSpc>
                <a:spcPct val="100000"/>
              </a:lnSpc>
              <a:spcBef>
                <a:spcPts val="0"/>
              </a:spcBef>
              <a:spcAft>
                <a:spcPts val="0"/>
              </a:spcAft>
              <a:buSzPts val="1100"/>
              <a:buChar char="●"/>
            </a:pPr>
            <a:r>
              <a:rPr lang="en-US" sz="1500" dirty="0"/>
              <a:t>Be sure to include ALL Community College CTE courses associated with a CIP/CTE Program.  We also need to count all CTE students. It can make a difference.</a:t>
            </a:r>
            <a:endParaRPr dirty="0"/>
          </a:p>
          <a:p>
            <a:pPr marL="241653" lvl="0" indent="-241653" algn="l" rtl="0">
              <a:lnSpc>
                <a:spcPct val="100000"/>
              </a:lnSpc>
              <a:spcBef>
                <a:spcPts val="0"/>
              </a:spcBef>
              <a:spcAft>
                <a:spcPts val="0"/>
              </a:spcAft>
              <a:buSzPts val="1100"/>
              <a:buChar char="●"/>
            </a:pPr>
            <a:r>
              <a:rPr lang="en-US" sz="1500" dirty="0"/>
              <a:t>If there is more than (1) CIP/CTE Program within a Service Area, ensure that the courses are unique/specific to each CIP.</a:t>
            </a:r>
            <a:endParaRPr dirty="0"/>
          </a:p>
          <a:p>
            <a:pPr marL="241653" lvl="0" indent="-241653" algn="l" rtl="0">
              <a:lnSpc>
                <a:spcPct val="100000"/>
              </a:lnSpc>
              <a:spcBef>
                <a:spcPts val="0"/>
              </a:spcBef>
              <a:spcAft>
                <a:spcPts val="0"/>
              </a:spcAft>
              <a:buSzPts val="1100"/>
              <a:buChar char="●"/>
            </a:pPr>
            <a:r>
              <a:rPr lang="en-US" sz="1500" dirty="0"/>
              <a:t>If CIP/CTE Program was checked for Chapter 12 – boxes for each course will be available; select courses until reaching 3.0 units. Note: If supplemental weighted courses are checked for the offer and teach requirement, the supplemental weighting is lost. Try to check local courses when and if possible. Any course(s) not marked as meeting the Offer and Teach requirement is/are eligible for supplemental weighting.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9845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22: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181240" lvl="0" indent="-111390" algn="l" rtl="0">
              <a:lnSpc>
                <a:spcPct val="100000"/>
              </a:lnSpc>
              <a:spcBef>
                <a:spcPts val="0"/>
              </a:spcBef>
              <a:spcAft>
                <a:spcPts val="0"/>
              </a:spcAft>
              <a:buSzPts val="1100"/>
              <a:buNone/>
            </a:pPr>
            <a:endParaRPr sz="1500"/>
          </a:p>
        </p:txBody>
      </p:sp>
    </p:spTree>
    <p:extLst>
      <p:ext uri="{BB962C8B-B14F-4D97-AF65-F5344CB8AC3E}">
        <p14:creationId xmlns:p14="http://schemas.microsoft.com/office/powerpoint/2010/main" val="2990748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8: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181240" lvl="0" indent="-181240" algn="l" rtl="0">
              <a:lnSpc>
                <a:spcPct val="100000"/>
              </a:lnSpc>
              <a:spcBef>
                <a:spcPts val="0"/>
              </a:spcBef>
              <a:spcAft>
                <a:spcPts val="0"/>
              </a:spcAft>
              <a:buSzPts val="1100"/>
              <a:buChar char="●"/>
            </a:pPr>
            <a:r>
              <a:rPr lang="en-US" sz="1500"/>
              <a:t>Shared courses are courses that are offered in more than one program within a service area or across service areas. </a:t>
            </a:r>
            <a:endParaRPr/>
          </a:p>
          <a:p>
            <a:pPr marL="181240" lvl="0" indent="-181240" algn="l" rtl="0">
              <a:lnSpc>
                <a:spcPct val="100000"/>
              </a:lnSpc>
              <a:spcBef>
                <a:spcPts val="0"/>
              </a:spcBef>
              <a:spcAft>
                <a:spcPts val="0"/>
              </a:spcAft>
              <a:buSzPts val="1100"/>
              <a:buChar char="●"/>
            </a:pPr>
            <a:r>
              <a:rPr lang="en-US" sz="1500"/>
              <a:t>A TOTAL of 1.0 units may be shared across service areas.</a:t>
            </a:r>
            <a:endParaRPr/>
          </a:p>
          <a:p>
            <a:pPr marL="181240" lvl="0" indent="-181240" algn="l" rtl="0">
              <a:lnSpc>
                <a:spcPct val="100000"/>
              </a:lnSpc>
              <a:spcBef>
                <a:spcPts val="0"/>
              </a:spcBef>
              <a:spcAft>
                <a:spcPts val="0"/>
              </a:spcAft>
              <a:buSzPts val="1100"/>
              <a:buChar char="●"/>
            </a:pPr>
            <a:r>
              <a:rPr lang="en-US" sz="1500"/>
              <a:t>There is no limit on sharing units within the same service area, however, the courses should relate to the CIP/CTE Program and show how the programs are unique. If needed, discuss with a service area DE consultant.</a:t>
            </a:r>
            <a:endParaRPr/>
          </a:p>
          <a:p>
            <a:pPr marL="181240" lvl="0" indent="-181240" algn="l" rtl="0">
              <a:lnSpc>
                <a:spcPct val="100000"/>
              </a:lnSpc>
              <a:spcBef>
                <a:spcPts val="0"/>
              </a:spcBef>
              <a:spcAft>
                <a:spcPts val="0"/>
              </a:spcAft>
              <a:buSzPts val="1100"/>
              <a:buChar char="●"/>
            </a:pPr>
            <a:r>
              <a:rPr lang="en-US" sz="1500"/>
              <a:t>For shared courses – for each course, check the box if it should be counted in the program’s student counts. </a:t>
            </a:r>
            <a:endParaRPr sz="15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9: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19: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181240" lvl="0" indent="-181240" algn="l" rtl="0">
              <a:lnSpc>
                <a:spcPct val="100000"/>
              </a:lnSpc>
              <a:spcBef>
                <a:spcPts val="0"/>
              </a:spcBef>
              <a:spcAft>
                <a:spcPts val="0"/>
              </a:spcAft>
              <a:buSzPts val="1100"/>
              <a:buChar char="●"/>
            </a:pPr>
            <a:r>
              <a:rPr lang="en-US" sz="1500"/>
              <a:t>Courses Not Tied To A Program Report – It is possible or plausible to have an additional program if less than 2.0 units but shared with another course tied to a program. There are scenarios where a district may or may not want to consider. It is advised to speak with a Service Area DE Consultant.</a:t>
            </a:r>
            <a:endParaRPr sz="15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0: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20: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181240" lvl="0" indent="-111390" algn="l" rtl="0">
              <a:lnSpc>
                <a:spcPct val="100000"/>
              </a:lnSpc>
              <a:spcBef>
                <a:spcPts val="0"/>
              </a:spcBef>
              <a:spcAft>
                <a:spcPts val="0"/>
              </a:spcAft>
              <a:buSzPts val="1100"/>
              <a:buNone/>
            </a:pPr>
            <a:endParaRPr sz="15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23: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4: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181240" lvl="0" indent="-111390" algn="l" rtl="0">
              <a:lnSpc>
                <a:spcPct val="100000"/>
              </a:lnSpc>
              <a:spcBef>
                <a:spcPts val="0"/>
              </a:spcBef>
              <a:spcAft>
                <a:spcPts val="0"/>
              </a:spcAft>
              <a:buSzPts val="1100"/>
              <a:buNone/>
            </a:pPr>
            <a:endParaRPr sz="15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25: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181240" lvl="0" indent="-111390" algn="l" rtl="0">
              <a:lnSpc>
                <a:spcPct val="100000"/>
              </a:lnSpc>
              <a:spcBef>
                <a:spcPts val="0"/>
              </a:spcBef>
              <a:spcAft>
                <a:spcPts val="0"/>
              </a:spcAft>
              <a:buSzPts val="1100"/>
              <a:buNone/>
            </a:pPr>
            <a:endParaRPr sz="15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22: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181240" lvl="0" indent="-111390" algn="l" rtl="0">
              <a:lnSpc>
                <a:spcPct val="100000"/>
              </a:lnSpc>
              <a:spcBef>
                <a:spcPts val="0"/>
              </a:spcBef>
              <a:spcAft>
                <a:spcPts val="0"/>
              </a:spcAft>
              <a:buSzPts val="1100"/>
              <a:buNone/>
            </a:pPr>
            <a:endParaRPr sz="1500"/>
          </a:p>
        </p:txBody>
      </p:sp>
    </p:spTree>
    <p:extLst>
      <p:ext uri="{BB962C8B-B14F-4D97-AF65-F5344CB8AC3E}">
        <p14:creationId xmlns:p14="http://schemas.microsoft.com/office/powerpoint/2010/main" val="20185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p2: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3: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6: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7:notes"/>
          <p:cNvSpPr txBox="1">
            <a:spLocks noGrp="1"/>
          </p:cNvSpPr>
          <p:nvPr>
            <p:ph type="body" idx="1"/>
          </p:nvPr>
        </p:nvSpPr>
        <p:spPr>
          <a:xfrm>
            <a:off x="960120" y="3474720"/>
            <a:ext cx="7680900" cy="329190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3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3" name="Google Shape;43;p3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4" name="Google Shape;44;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7" name="Google Shape;27;p3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8" name="Google Shape;28;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1" name="Google Shape;31;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3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5" name="Google Shape;35;p3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3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7" name="Google Shape;37;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3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0" name="Google Shape;40;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cale.hutchings@iowa.gov" TargetMode="External"/><Relationship Id="rId4" Type="http://schemas.openxmlformats.org/officeDocument/2006/relationships/hyperlink" Target="https://educate.iowa.gov/media/10541/download?inlin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Heather.Meissen@iowa.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educate.iowa.gov/media/5732/download?inline" TargetMode="External"/><Relationship Id="rId5" Type="http://schemas.openxmlformats.org/officeDocument/2006/relationships/hyperlink" Target="https://www.legis.iowa.gov/legislation/BillBook?ga=90&amp;ba=SF%202411" TargetMode="External"/><Relationship Id="rId4" Type="http://schemas.openxmlformats.org/officeDocument/2006/relationships/hyperlink" Target="https://educate.iowa.gov/higher-ed/cte/iowa-quality/career-connected-learning#career-connected-learning-career-exploration-work-based-learn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educate.iowa.gov/pk-12/data/data-collections/student-reporting#25-document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portal.ed.iowa.gov/iowalandingpage/landing.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portal.ed.iowa.gov/"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youtube.com/watch?v=dYjoem2uoMM&amp;feature=youtu.be" TargetMode="Externa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youtube.com/watch?v=ZEr358WqxCc&amp;feature=youtu.be" TargetMode="Externa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hyperlink" Target="mailto:Jeffrey.Fletcher@iowa.gov"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https://educate.iowa.gov/media/7430/download?inline" TargetMode="External"/><Relationship Id="rId13" Type="http://schemas.openxmlformats.org/officeDocument/2006/relationships/hyperlink" Target="https://www.youtube.com/watch?v=dYjoem2uoMM&amp;feature=youtu.be" TargetMode="External"/><Relationship Id="rId3" Type="http://schemas.openxmlformats.org/officeDocument/2006/relationships/image" Target="../media/image4.png"/><Relationship Id="rId7" Type="http://schemas.openxmlformats.org/officeDocument/2006/relationships/hyperlink" Target="https://educate.iowa.gov/media/5510/download?inline" TargetMode="External"/><Relationship Id="rId12" Type="http://schemas.openxmlformats.org/officeDocument/2006/relationships/hyperlink" Target="https://educate.iowa.gov/higher-ed/cte/technical-assistance" TargetMode="External"/><Relationship Id="rId2" Type="http://schemas.openxmlformats.org/officeDocument/2006/relationships/notesSlide" Target="../notesSlides/notesSlide24.xml"/><Relationship Id="rId16" Type="http://schemas.openxmlformats.org/officeDocument/2006/relationships/hyperlink" Target="https://educate.iowa.gov/higher-ed/cte/iowa-quality/career-connected-learning#career-connected-learning-career-exploration-work-based-learning" TargetMode="External"/><Relationship Id="rId1" Type="http://schemas.openxmlformats.org/officeDocument/2006/relationships/slideLayout" Target="../slideLayouts/slideLayout2.xml"/><Relationship Id="rId6" Type="http://schemas.openxmlformats.org/officeDocument/2006/relationships/hyperlink" Target="https://educate.iowa.gov/media/4859/download?inline" TargetMode="External"/><Relationship Id="rId11" Type="http://schemas.openxmlformats.org/officeDocument/2006/relationships/hyperlink" Target="https://educate.iowa.gov/media/1363/download?inline" TargetMode="External"/><Relationship Id="rId5" Type="http://schemas.openxmlformats.org/officeDocument/2006/relationships/hyperlink" Target="about:blank" TargetMode="External"/><Relationship Id="rId15" Type="http://schemas.openxmlformats.org/officeDocument/2006/relationships/hyperlink" Target="https://educate.iowa.gov/media/7536/download?inline" TargetMode="External"/><Relationship Id="rId10" Type="http://schemas.openxmlformats.org/officeDocument/2006/relationships/hyperlink" Target="https://educate.iowa.gov/media/6255/download?inline" TargetMode="External"/><Relationship Id="rId4" Type="http://schemas.openxmlformats.org/officeDocument/2006/relationships/hyperlink" Target="https://educate.iowa.gov/media/8703/download?inline" TargetMode="External"/><Relationship Id="rId9" Type="http://schemas.openxmlformats.org/officeDocument/2006/relationships/hyperlink" Target="https://educate.iowa.gov/media/3656/download?inline" TargetMode="External"/><Relationship Id="rId14" Type="http://schemas.openxmlformats.org/officeDocument/2006/relationships/hyperlink" Target="https://www.youtube.com/watch?v=ZEr358WqxCc&amp;feature=youtu.b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Rachel.Kruse@iow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alendar.google.com/calendar/u/0/appointments/schedules/AcZssZ3JIyz1a7cfzeRsmJH78N5vF62LZUp75YyXk-n2eNCCpAoeljNzUExTTPVbj5EJ7O6lkK30EfC0?utm_medium=email&amp;utm_source=govdeliver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ducate.iowa.gov/pk-12/data/data-collections/student-reporting#student-reporting-in-iowa-tutoria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ducate.iowa.gov/media/8703/download?inline" TargetMode="External"/><Relationship Id="rId5" Type="http://schemas.openxmlformats.org/officeDocument/2006/relationships/hyperlink" Target="mailto:Margaret.Hanson@iowa.gov" TargetMode="External"/><Relationship Id="rId4" Type="http://schemas.openxmlformats.org/officeDocument/2006/relationships/hyperlink" Target="mailto:Rachel.kruse@iowa.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youtube.com/watch?v=6GWpUyJ7VTY" TargetMode="External"/><Relationship Id="rId5" Type="http://schemas.openxmlformats.org/officeDocument/2006/relationships/hyperlink" Target="https://nces.ed.gov/scedfinder" TargetMode="External"/><Relationship Id="rId4" Type="http://schemas.openxmlformats.org/officeDocument/2006/relationships/hyperlink" Target="https://www.youtube.com/watch?v=9n55RQl7aps&amp;feature=youtu.b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youtu.be/oo2jslSuFTE"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educate.iowa.gov/media/1154/download?inlin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ducate.iowa.gov/media/3656/download?inlin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ducate.iowa.gov/media/8703/download?inlin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educate.iowa.gov/media/10541/download?inl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a:extLst>
              <a:ext uri="{C183D7F6-B498-43B3-948B-1728B52AA6E4}">
                <adec:decorative xmlns:adec="http://schemas.microsoft.com/office/drawing/2017/decorative" val="1"/>
              </a:ext>
            </a:extLst>
          </p:cNvPr>
          <p:cNvSpPr/>
          <p:nvPr/>
        </p:nvSpPr>
        <p:spPr>
          <a:xfrm>
            <a:off x="-10750" y="2945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
            <a:extLst>
              <a:ext uri="{C183D7F6-B498-43B3-948B-1728B52AA6E4}">
                <adec:decorative xmlns:adec="http://schemas.microsoft.com/office/drawing/2017/decorative" val="1"/>
              </a:ext>
            </a:extLst>
          </p:cNvPr>
          <p:cNvSpPr/>
          <p:nvPr/>
        </p:nvSpPr>
        <p:spPr>
          <a:xfrm>
            <a:off x="6521743" y="2945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
            <a:extLst>
              <a:ext uri="{C183D7F6-B498-43B3-948B-1728B52AA6E4}">
                <adec:decorative xmlns:adec="http://schemas.microsoft.com/office/drawing/2017/decorative" val="1"/>
              </a:ext>
            </a:extLst>
          </p:cNvPr>
          <p:cNvSpPr/>
          <p:nvPr/>
        </p:nvSpPr>
        <p:spPr>
          <a:xfrm>
            <a:off x="8022998" y="2945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
          <p:cNvSpPr txBox="1"/>
          <p:nvPr/>
        </p:nvSpPr>
        <p:spPr>
          <a:xfrm>
            <a:off x="274320" y="824459"/>
            <a:ext cx="8572500" cy="206356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dirty="0">
                <a:solidFill>
                  <a:srgbClr val="000000"/>
                </a:solidFill>
                <a:latin typeface="Georgia"/>
                <a:ea typeface="Georgia"/>
                <a:cs typeface="Georgia"/>
                <a:sym typeface="Georgia"/>
              </a:rPr>
              <a:t>Student Reporting in Iowa (SRI) and Secondary CTE Reporting Application (SCTERA) “Connections” Webinar</a:t>
            </a:r>
            <a:endParaRPr dirty="0"/>
          </a:p>
        </p:txBody>
      </p:sp>
      <p:pic>
        <p:nvPicPr>
          <p:cNvPr id="53" name="Google Shape;53;p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311151" y="3525895"/>
            <a:ext cx="2209800" cy="1104900"/>
          </a:xfrm>
          <a:prstGeom prst="rect">
            <a:avLst/>
          </a:prstGeom>
          <a:noFill/>
          <a:ln>
            <a:noFill/>
          </a:ln>
        </p:spPr>
      </p:pic>
      <p:sp>
        <p:nvSpPr>
          <p:cNvPr id="2" name="TextBox 1">
            <a:extLst>
              <a:ext uri="{FF2B5EF4-FFF2-40B4-BE49-F238E27FC236}">
                <a16:creationId xmlns:a16="http://schemas.microsoft.com/office/drawing/2014/main" id="{D6F29E0D-F74B-45D4-AF23-32E13A32B255}"/>
              </a:ext>
            </a:extLst>
          </p:cNvPr>
          <p:cNvSpPr txBox="1"/>
          <p:nvPr/>
        </p:nvSpPr>
        <p:spPr>
          <a:xfrm>
            <a:off x="138368" y="3662846"/>
            <a:ext cx="5388964" cy="830997"/>
          </a:xfrm>
          <a:prstGeom prst="rect">
            <a:avLst/>
          </a:prstGeom>
          <a:noFill/>
        </p:spPr>
        <p:txBody>
          <a:bodyPr wrap="square" rtlCol="0">
            <a:spAutoFit/>
          </a:bodyPr>
          <a:lstStyle/>
          <a:p>
            <a:pPr lvl="0">
              <a:buSzPts val="1600"/>
            </a:pPr>
            <a:r>
              <a:rPr lang="en-US" sz="1200" dirty="0">
                <a:latin typeface="Georgia"/>
                <a:ea typeface="Georgia"/>
                <a:cs typeface="Georgia"/>
                <a:sym typeface="Georgia"/>
              </a:rPr>
              <a:t>Dr. Jeffrey Fletcher </a:t>
            </a:r>
            <a:endParaRPr lang="en-US" sz="1200" dirty="0"/>
          </a:p>
          <a:p>
            <a:pPr lvl="0">
              <a:buSzPts val="1600"/>
            </a:pPr>
            <a:r>
              <a:rPr lang="en-US" sz="1200" dirty="0">
                <a:latin typeface="Georgia"/>
                <a:ea typeface="Georgia"/>
                <a:cs typeface="Georgia"/>
                <a:sym typeface="Georgia"/>
              </a:rPr>
              <a:t>Bureau of Community Colleges &amp; Postsecondary Readiness</a:t>
            </a:r>
            <a:endParaRPr lang="en-US" sz="1200" dirty="0"/>
          </a:p>
          <a:p>
            <a:pPr lvl="0">
              <a:buSzPts val="1600"/>
            </a:pPr>
            <a:r>
              <a:rPr lang="en-US" sz="1200" dirty="0">
                <a:latin typeface="Georgia"/>
                <a:ea typeface="Georgia"/>
                <a:cs typeface="Georgia"/>
                <a:sym typeface="Georgia"/>
              </a:rPr>
              <a:t>Iowa Department of Education</a:t>
            </a:r>
          </a:p>
          <a:p>
            <a:pPr lvl="0">
              <a:buSzPts val="1600"/>
            </a:pPr>
            <a:r>
              <a:rPr lang="en-US" sz="1200" dirty="0">
                <a:latin typeface="Georgia"/>
                <a:ea typeface="Georgia"/>
                <a:cs typeface="Georgia"/>
                <a:sym typeface="Georgia"/>
              </a:rPr>
              <a:t>12/18/2025</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8">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8">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8">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8" descr="CTE Learning that works for Iowa logo"/>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26" name="Google Shape;126;p8"/>
          <p:cNvSpPr txBox="1"/>
          <p:nvPr/>
        </p:nvSpPr>
        <p:spPr>
          <a:xfrm>
            <a:off x="182880" y="76199"/>
            <a:ext cx="66789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eorgia"/>
                <a:ea typeface="Georgia"/>
                <a:cs typeface="Georgia"/>
                <a:sym typeface="Georgia"/>
              </a:rPr>
              <a:t>Student Reporting in Iowa</a:t>
            </a:r>
            <a:endParaRPr sz="2400" b="0" i="0" u="none" strike="noStrike" cap="none">
              <a:solidFill>
                <a:srgbClr val="000000"/>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127" name="Google Shape;127;p8"/>
          <p:cNvSpPr txBox="1">
            <a:spLocks noGrp="1"/>
          </p:cNvSpPr>
          <p:nvPr>
            <p:ph type="body" idx="1"/>
          </p:nvPr>
        </p:nvSpPr>
        <p:spPr>
          <a:xfrm>
            <a:off x="182880" y="851650"/>
            <a:ext cx="8732520" cy="3855375"/>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800"/>
              <a:buNone/>
            </a:pPr>
            <a:r>
              <a:rPr lang="en-US" sz="1300" b="1" u="sng" dirty="0">
                <a:solidFill>
                  <a:schemeClr val="dk1"/>
                </a:solidFill>
                <a:hlinkClick r:id="rId4">
                  <a:extLst>
                    <a:ext uri="{A12FA001-AC4F-418D-AE19-62706E023703}">
                      <ahyp:hlinkClr xmlns:ahyp="http://schemas.microsoft.com/office/drawing/2018/hyperlinkcolor" val="tx"/>
                    </a:ext>
                  </a:extLst>
                </a:hlinkClick>
              </a:rPr>
              <a:t>Reporting Assistance for HF 2465</a:t>
            </a:r>
            <a:endParaRPr sz="1300" b="1" dirty="0">
              <a:solidFill>
                <a:schemeClr val="dk1"/>
              </a:solidFill>
            </a:endParaRPr>
          </a:p>
          <a:p>
            <a:pPr marL="114300" lvl="0" indent="0" algn="l" rtl="0">
              <a:lnSpc>
                <a:spcPct val="100000"/>
              </a:lnSpc>
              <a:spcBef>
                <a:spcPts val="0"/>
              </a:spcBef>
              <a:spcAft>
                <a:spcPts val="0"/>
              </a:spcAft>
              <a:buSzPts val="1800"/>
              <a:buNone/>
            </a:pPr>
            <a:endParaRPr sz="500" b="1" dirty="0">
              <a:solidFill>
                <a:schemeClr val="dk1"/>
              </a:solidFill>
            </a:endParaRPr>
          </a:p>
          <a:p>
            <a:pPr marL="457200" lvl="0" indent="-342900" algn="l" rtl="0">
              <a:lnSpc>
                <a:spcPct val="100000"/>
              </a:lnSpc>
              <a:spcBef>
                <a:spcPts val="0"/>
              </a:spcBef>
              <a:spcAft>
                <a:spcPts val="0"/>
              </a:spcAft>
              <a:buSzPts val="1800"/>
              <a:buChar char="●"/>
            </a:pPr>
            <a:r>
              <a:rPr lang="en-US" sz="1300" dirty="0">
                <a:solidFill>
                  <a:schemeClr val="dk1"/>
                </a:solidFill>
              </a:rPr>
              <a:t>Accreditation program area code ’11’ – CTE (ASTEM) &amp; Mathematics ; ‘12’ – CTE (AG) &amp; Science</a:t>
            </a:r>
            <a:endParaRPr dirty="0"/>
          </a:p>
          <a:p>
            <a:pPr marL="457200" lvl="0" indent="-342900" algn="l" rtl="0">
              <a:lnSpc>
                <a:spcPct val="100000"/>
              </a:lnSpc>
              <a:spcBef>
                <a:spcPts val="0"/>
              </a:spcBef>
              <a:spcAft>
                <a:spcPts val="0"/>
              </a:spcAft>
              <a:buSzPts val="1800"/>
              <a:buChar char="●"/>
            </a:pPr>
            <a:r>
              <a:rPr lang="en-US" sz="1300" dirty="0">
                <a:solidFill>
                  <a:schemeClr val="dk1"/>
                </a:solidFill>
              </a:rPr>
              <a:t>An Act modifying provisions related to the curriculum provided to students enrolled in grades 9-12 by allowing instruction related to agriculture to meet a portion of the unit requirements related to science and allowing instruction related to ASTEM to meet a portion of the unit requirements related to mathematics. </a:t>
            </a:r>
            <a:endParaRPr dirty="0"/>
          </a:p>
          <a:p>
            <a:pPr marL="114300" lvl="0" indent="0" algn="l" rtl="0">
              <a:lnSpc>
                <a:spcPct val="100000"/>
              </a:lnSpc>
              <a:spcBef>
                <a:spcPts val="0"/>
              </a:spcBef>
              <a:spcAft>
                <a:spcPts val="0"/>
              </a:spcAft>
              <a:buSzPts val="1800"/>
              <a:buNone/>
            </a:pPr>
            <a:endParaRPr sz="600" dirty="0">
              <a:solidFill>
                <a:schemeClr val="dk1"/>
              </a:solidFill>
            </a:endParaRPr>
          </a:p>
          <a:p>
            <a:pPr marL="114300" lvl="0" indent="0" algn="l" rtl="0">
              <a:lnSpc>
                <a:spcPct val="100000"/>
              </a:lnSpc>
              <a:spcBef>
                <a:spcPts val="0"/>
              </a:spcBef>
              <a:spcAft>
                <a:spcPts val="0"/>
              </a:spcAft>
              <a:buSzPts val="1800"/>
              <a:buNone/>
            </a:pPr>
            <a:r>
              <a:rPr lang="en-US" sz="1300" b="1" dirty="0">
                <a:solidFill>
                  <a:schemeClr val="dk1"/>
                </a:solidFill>
              </a:rPr>
              <a:t>Selecting Accreditation Area in Student Reporting in Iowa (SRI) </a:t>
            </a:r>
            <a:endParaRPr dirty="0"/>
          </a:p>
          <a:p>
            <a:pPr marL="457200" lvl="0" indent="-342900" algn="l" rtl="0">
              <a:lnSpc>
                <a:spcPct val="100000"/>
              </a:lnSpc>
              <a:spcBef>
                <a:spcPts val="0"/>
              </a:spcBef>
              <a:spcAft>
                <a:spcPts val="0"/>
              </a:spcAft>
              <a:buSzPts val="1800"/>
              <a:buChar char="●"/>
            </a:pPr>
            <a:r>
              <a:rPr lang="en-US" sz="1300" dirty="0">
                <a:solidFill>
                  <a:schemeClr val="dk1"/>
                </a:solidFill>
              </a:rPr>
              <a:t>Districts opting to use a course with an Agriculture SCED code to also meet accreditation requirements in science, should set the Accreditation Program Area to '12' career and technical education (CTE) and Science on the course in their student information system (SIS). </a:t>
            </a:r>
            <a:endParaRPr dirty="0"/>
          </a:p>
          <a:p>
            <a:pPr marL="457200" lvl="0" indent="-342900" algn="l" rtl="0">
              <a:lnSpc>
                <a:spcPct val="100000"/>
              </a:lnSpc>
              <a:spcBef>
                <a:spcPts val="0"/>
              </a:spcBef>
              <a:spcAft>
                <a:spcPts val="0"/>
              </a:spcAft>
              <a:buSzPts val="1800"/>
              <a:buChar char="●"/>
            </a:pPr>
            <a:r>
              <a:rPr lang="en-US" sz="1300" dirty="0">
                <a:solidFill>
                  <a:schemeClr val="dk1"/>
                </a:solidFill>
              </a:rPr>
              <a:t>Districts opting to use a course with an Applied Science SCED code to also meet accreditation requirements for mathematics should set the Accreditation Program Area to '11' CTE and Mathematics on the course in their SIS. </a:t>
            </a:r>
            <a:endParaRPr dirty="0"/>
          </a:p>
          <a:p>
            <a:pPr marL="457200" lvl="0" indent="-342900" algn="l" rtl="0">
              <a:lnSpc>
                <a:spcPct val="100000"/>
              </a:lnSpc>
              <a:spcBef>
                <a:spcPts val="0"/>
              </a:spcBef>
              <a:spcAft>
                <a:spcPts val="0"/>
              </a:spcAft>
              <a:buSzPts val="1800"/>
              <a:buChar char="●"/>
            </a:pPr>
            <a:r>
              <a:rPr lang="en-US" sz="1300" dirty="0">
                <a:solidFill>
                  <a:schemeClr val="dk1"/>
                </a:solidFill>
              </a:rPr>
              <a:t>Courses with the Accreditation Program Area of '11' or '12' will show in the district's curriculum accreditation report found in winter SRI in both CTE and either math or science accreditation areas.</a:t>
            </a:r>
            <a:endParaRPr dirty="0"/>
          </a:p>
          <a:p>
            <a:pPr marL="914400" lvl="1" indent="-317500" algn="l" rtl="0">
              <a:lnSpc>
                <a:spcPct val="100000"/>
              </a:lnSpc>
              <a:spcBef>
                <a:spcPts val="0"/>
              </a:spcBef>
              <a:spcAft>
                <a:spcPts val="0"/>
              </a:spcAft>
              <a:buSzPts val="1400"/>
              <a:buChar char="○"/>
            </a:pPr>
            <a:r>
              <a:rPr lang="en-US" sz="1300" dirty="0">
                <a:solidFill>
                  <a:schemeClr val="dk1"/>
                </a:solidFill>
              </a:rPr>
              <a:t>As mentioned earlier, these courses will also “flow” into SCTERA and populate the courses lists to as options to add to programs.</a:t>
            </a:r>
            <a:endParaRPr dirty="0"/>
          </a:p>
          <a:p>
            <a:pPr marL="596900" lvl="1" indent="0" algn="l" rtl="0">
              <a:lnSpc>
                <a:spcPct val="100000"/>
              </a:lnSpc>
              <a:spcBef>
                <a:spcPts val="0"/>
              </a:spcBef>
              <a:spcAft>
                <a:spcPts val="0"/>
              </a:spcAft>
              <a:buSzPts val="1400"/>
              <a:buNone/>
            </a:pPr>
            <a:endParaRPr sz="300" dirty="0">
              <a:solidFill>
                <a:schemeClr val="dk1"/>
              </a:solidFill>
            </a:endParaRPr>
          </a:p>
          <a:p>
            <a:pPr marL="139700" lvl="0" indent="0" algn="l" rtl="0">
              <a:lnSpc>
                <a:spcPct val="100000"/>
              </a:lnSpc>
              <a:spcBef>
                <a:spcPts val="0"/>
              </a:spcBef>
              <a:spcAft>
                <a:spcPts val="0"/>
              </a:spcAft>
              <a:buSzPts val="1800"/>
              <a:buNone/>
            </a:pPr>
            <a:r>
              <a:rPr lang="en-US" sz="1400" dirty="0">
                <a:solidFill>
                  <a:schemeClr val="dk1"/>
                </a:solidFill>
              </a:rPr>
              <a:t>For more information, or questions, please contact: Cale Hutchings, </a:t>
            </a:r>
            <a:r>
              <a:rPr lang="en-US" sz="1400" u="sng" dirty="0">
                <a:solidFill>
                  <a:schemeClr val="accent5"/>
                </a:solidFill>
                <a:hlinkClick r:id="rId5">
                  <a:extLst>
                    <a:ext uri="{A12FA001-AC4F-418D-AE19-62706E023703}">
                      <ahyp:hlinkClr xmlns:ahyp="http://schemas.microsoft.com/office/drawing/2018/hyperlinkcolor" val="tx"/>
                    </a:ext>
                  </a:extLst>
                </a:hlinkClick>
              </a:rPr>
              <a:t>cale.hutchings@iowa.gov</a:t>
            </a:r>
            <a:r>
              <a:rPr lang="en-US" sz="1400" u="sng" dirty="0">
                <a:solidFill>
                  <a:schemeClr val="accent5"/>
                </a:solidFill>
              </a:rPr>
              <a:t>  </a:t>
            </a:r>
            <a:r>
              <a:rPr lang="en-US" sz="1400" dirty="0">
                <a:solidFill>
                  <a:schemeClr val="accent5"/>
                </a:solidFill>
              </a:rPr>
              <a:t> </a:t>
            </a:r>
            <a:r>
              <a:rPr lang="en-US" sz="1700" dirty="0">
                <a:solidFill>
                  <a:schemeClr val="accent5"/>
                </a:solidFill>
              </a:rPr>
              <a:t> </a:t>
            </a:r>
            <a:endParaRPr dirty="0">
              <a:solidFill>
                <a:schemeClr val="accent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9">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9">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5" name="Google Shape;135;p9" descr="CTE Learning that works for Iowa logo"/>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36" name="Google Shape;136;p9"/>
          <p:cNvSpPr txBox="1"/>
          <p:nvPr/>
        </p:nvSpPr>
        <p:spPr>
          <a:xfrm>
            <a:off x="157019" y="76199"/>
            <a:ext cx="8688194"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eorgia"/>
                <a:ea typeface="Georgia"/>
                <a:cs typeface="Georgia"/>
                <a:sym typeface="Georgia"/>
              </a:rPr>
              <a:t>WBL SCED CODING – Student Reporting in Iowa (SRI)</a:t>
            </a:r>
            <a:endParaRPr sz="2400" b="0" i="0" u="none" strike="noStrike" cap="none">
              <a:solidFill>
                <a:srgbClr val="000000"/>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137" name="Google Shape;137;p9"/>
          <p:cNvSpPr txBox="1">
            <a:spLocks noGrp="1"/>
          </p:cNvSpPr>
          <p:nvPr>
            <p:ph type="body" idx="1"/>
          </p:nvPr>
        </p:nvSpPr>
        <p:spPr>
          <a:xfrm>
            <a:off x="92149" y="662778"/>
            <a:ext cx="8817935" cy="4044248"/>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1400" b="1" u="sng" dirty="0">
                <a:solidFill>
                  <a:schemeClr val="dk1"/>
                </a:solidFill>
                <a:hlinkClick r:id="rId4">
                  <a:extLst>
                    <a:ext uri="{A12FA001-AC4F-418D-AE19-62706E023703}">
                      <ahyp:hlinkClr xmlns:ahyp="http://schemas.microsoft.com/office/drawing/2018/hyperlinkcolor" val="tx"/>
                    </a:ext>
                  </a:extLst>
                </a:hlinkClick>
              </a:rPr>
              <a:t>Coding &amp; Reporting Work-Based Learning Experiences</a:t>
            </a:r>
            <a:endParaRPr sz="1400" b="1" dirty="0">
              <a:solidFill>
                <a:schemeClr val="dk1"/>
              </a:solidFill>
            </a:endParaRPr>
          </a:p>
          <a:p>
            <a:pPr marL="114300" lvl="0" indent="0" algn="l" rtl="0">
              <a:lnSpc>
                <a:spcPct val="115000"/>
              </a:lnSpc>
              <a:spcBef>
                <a:spcPts val="0"/>
              </a:spcBef>
              <a:spcAft>
                <a:spcPts val="0"/>
              </a:spcAft>
              <a:buSzPts val="1800"/>
              <a:buNone/>
            </a:pPr>
            <a:endParaRPr sz="100" b="1" dirty="0">
              <a:solidFill>
                <a:schemeClr val="dk1"/>
              </a:solidFill>
            </a:endParaRPr>
          </a:p>
          <a:p>
            <a:pPr marL="457200" lvl="0" indent="-342900" algn="l" rtl="0">
              <a:lnSpc>
                <a:spcPct val="115000"/>
              </a:lnSpc>
              <a:spcBef>
                <a:spcPts val="0"/>
              </a:spcBef>
              <a:spcAft>
                <a:spcPts val="0"/>
              </a:spcAft>
              <a:buSzPts val="1800"/>
              <a:buChar char="●"/>
            </a:pPr>
            <a:r>
              <a:rPr lang="en-US" sz="1400" dirty="0">
                <a:solidFill>
                  <a:schemeClr val="dk1"/>
                </a:solidFill>
              </a:rPr>
              <a:t>Beginning with the 2024-25 academic year, work-based learning reporting will reflect the new state definition referenced above for Iowa’s new, unified Every Student Succeeds Act (ESSA) school accountability system, which includes work-based learning experiences attained in the Postsecondary Readiness Indicator, and Iowa’s Perkins Secondary Career and Technical Education 5S3 work-based learning measure (</a:t>
            </a:r>
            <a:r>
              <a:rPr lang="en-US" sz="1400" b="1" u="sng" dirty="0">
                <a:solidFill>
                  <a:schemeClr val="accent5"/>
                </a:solidFill>
                <a:hlinkClick r:id="rId5">
                  <a:extLst>
                    <a:ext uri="{A12FA001-AC4F-418D-AE19-62706E023703}">
                      <ahyp:hlinkClr xmlns:ahyp="http://schemas.microsoft.com/office/drawing/2018/hyperlinkcolor" val="tx"/>
                    </a:ext>
                  </a:extLst>
                </a:hlinkClick>
              </a:rPr>
              <a:t>Senate File 2411</a:t>
            </a:r>
            <a:r>
              <a:rPr lang="en-US" sz="1400" dirty="0">
                <a:solidFill>
                  <a:schemeClr val="dk1"/>
                </a:solidFill>
              </a:rPr>
              <a:t>, 2024).</a:t>
            </a:r>
            <a:endParaRPr dirty="0"/>
          </a:p>
          <a:p>
            <a:pPr marL="457200" lvl="0" indent="-342900" algn="l" rtl="0">
              <a:lnSpc>
                <a:spcPct val="115000"/>
              </a:lnSpc>
              <a:spcBef>
                <a:spcPts val="0"/>
              </a:spcBef>
              <a:spcAft>
                <a:spcPts val="0"/>
              </a:spcAft>
              <a:buSzPts val="1800"/>
              <a:buChar char="●"/>
            </a:pPr>
            <a:r>
              <a:rPr lang="en-US" sz="1400" dirty="0">
                <a:solidFill>
                  <a:schemeClr val="dk1"/>
                </a:solidFill>
              </a:rPr>
              <a:t>Schools will leverage existing SCED codes and new embedded work-based learning codes to report these activities to the Iowa Department of Education. </a:t>
            </a:r>
            <a:endParaRPr dirty="0"/>
          </a:p>
          <a:p>
            <a:pPr marL="114300" lvl="0" indent="0" algn="l" rtl="0">
              <a:lnSpc>
                <a:spcPct val="115000"/>
              </a:lnSpc>
              <a:spcBef>
                <a:spcPts val="0"/>
              </a:spcBef>
              <a:spcAft>
                <a:spcPts val="0"/>
              </a:spcAft>
              <a:buSzPts val="1800"/>
              <a:buNone/>
            </a:pPr>
            <a:endParaRPr sz="1400" b="1" dirty="0">
              <a:solidFill>
                <a:schemeClr val="dk1"/>
              </a:solidFill>
            </a:endParaRPr>
          </a:p>
          <a:p>
            <a:pPr marL="114300" lvl="0" indent="0" algn="l" rtl="0">
              <a:lnSpc>
                <a:spcPct val="115000"/>
              </a:lnSpc>
              <a:spcBef>
                <a:spcPts val="0"/>
              </a:spcBef>
              <a:spcAft>
                <a:spcPts val="0"/>
              </a:spcAft>
              <a:buSzPts val="1800"/>
              <a:buNone/>
            </a:pPr>
            <a:r>
              <a:rPr lang="en-US" sz="1400" b="1" dirty="0">
                <a:solidFill>
                  <a:schemeClr val="dk1"/>
                </a:solidFill>
              </a:rPr>
              <a:t>FAQ &amp; Guidance </a:t>
            </a:r>
          </a:p>
          <a:p>
            <a:pPr marL="114300" lvl="0" indent="0" algn="l" rtl="0">
              <a:lnSpc>
                <a:spcPct val="115000"/>
              </a:lnSpc>
              <a:spcBef>
                <a:spcPts val="0"/>
              </a:spcBef>
              <a:spcAft>
                <a:spcPts val="0"/>
              </a:spcAft>
              <a:buSzPts val="1800"/>
              <a:buNone/>
            </a:pPr>
            <a:r>
              <a:rPr lang="en-US" sz="1200" b="1" i="1" dirty="0">
                <a:solidFill>
                  <a:schemeClr val="dk1"/>
                </a:solidFill>
              </a:rPr>
              <a:t>(Updated comprehensive WBL SCED &amp; WBL Embedded Code Guide was released this week!)</a:t>
            </a:r>
            <a:endParaRPr sz="1600" i="1" dirty="0"/>
          </a:p>
          <a:p>
            <a:pPr marL="457200" lvl="0" indent="-342900" algn="l" rtl="0">
              <a:lnSpc>
                <a:spcPct val="115000"/>
              </a:lnSpc>
              <a:spcBef>
                <a:spcPts val="0"/>
              </a:spcBef>
              <a:spcAft>
                <a:spcPts val="0"/>
              </a:spcAft>
              <a:buSzPts val="1800"/>
              <a:buChar char="●"/>
            </a:pPr>
            <a:r>
              <a:rPr lang="en-US" sz="1400" u="sng" dirty="0">
                <a:solidFill>
                  <a:schemeClr val="hlink"/>
                </a:solidFill>
                <a:hlinkClick r:id="rId4"/>
              </a:rPr>
              <a:t>Work-Based Learning Definition and Reporting</a:t>
            </a:r>
            <a:endParaRPr lang="en-US" sz="1400" u="sng" dirty="0">
              <a:solidFill>
                <a:schemeClr val="hlink"/>
              </a:solidFill>
            </a:endParaRPr>
          </a:p>
          <a:p>
            <a:r>
              <a:rPr lang="en-US" sz="1400" dirty="0">
                <a:solidFill>
                  <a:srgbClr val="002060"/>
                </a:solidFill>
                <a:highlight>
                  <a:srgbClr val="FFFF00"/>
                </a:highlight>
                <a:hlinkClick r:id="rId6" tooltip="Work-Based Learning Course Naming and Coding Guidance">
                  <a:extLst>
                    <a:ext uri="{A12FA001-AC4F-418D-AE19-62706E023703}">
                      <ahyp:hlinkClr xmlns:ahyp="http://schemas.microsoft.com/office/drawing/2018/hyperlinkcolor" val="tx"/>
                    </a:ext>
                  </a:extLst>
                </a:hlinkClick>
              </a:rPr>
              <a:t>Work-Based Learning Course Naming and Coding</a:t>
            </a:r>
            <a:endParaRPr sz="1400" dirty="0">
              <a:solidFill>
                <a:srgbClr val="002060"/>
              </a:solidFill>
              <a:highlight>
                <a:srgbClr val="FFFF00"/>
              </a:highlight>
            </a:endParaRPr>
          </a:p>
          <a:p>
            <a:pPr marL="457200" lvl="0" indent="-228600" algn="l" rtl="0">
              <a:lnSpc>
                <a:spcPct val="115000"/>
              </a:lnSpc>
              <a:spcBef>
                <a:spcPts val="0"/>
              </a:spcBef>
              <a:spcAft>
                <a:spcPts val="0"/>
              </a:spcAft>
              <a:buSzPts val="1800"/>
              <a:buNone/>
            </a:pPr>
            <a:endParaRPr sz="100" dirty="0">
              <a:solidFill>
                <a:schemeClr val="dk1"/>
              </a:solidFill>
            </a:endParaRPr>
          </a:p>
          <a:p>
            <a:pPr marL="114300" lvl="0" indent="0" algn="l" rtl="0">
              <a:lnSpc>
                <a:spcPct val="100000"/>
              </a:lnSpc>
              <a:spcBef>
                <a:spcPts val="0"/>
              </a:spcBef>
              <a:spcAft>
                <a:spcPts val="0"/>
              </a:spcAft>
              <a:buSzPts val="1800"/>
              <a:buNone/>
            </a:pPr>
            <a:r>
              <a:rPr lang="en-US" sz="1400"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For more information, or questions, please contact: Heather Meissen, </a:t>
            </a:r>
            <a:r>
              <a:rPr lang="en-US" sz="1400" u="sng" dirty="0">
                <a:solidFill>
                  <a:schemeClr val="hlink"/>
                </a:solidFill>
                <a:hlinkClick r:id="rId7"/>
              </a:rPr>
              <a:t>Heather.Meissen@iowa.gov</a:t>
            </a:r>
            <a:r>
              <a:rPr lang="en-US" sz="1400" dirty="0">
                <a:solidFill>
                  <a:schemeClr val="dk1"/>
                </a:solidFill>
              </a:rPr>
              <a:t>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0" descr="A screenshot of the Embedded WBL Coding section of the 2024-2025 SRI Data Dictionary."/>
          <p:cNvPicPr preferRelativeResize="0"/>
          <p:nvPr/>
        </p:nvPicPr>
        <p:blipFill rotWithShape="1">
          <a:blip r:embed="rId3">
            <a:alphaModFix/>
          </a:blip>
          <a:srcRect l="5214" r="6662"/>
          <a:stretch/>
        </p:blipFill>
        <p:spPr>
          <a:xfrm>
            <a:off x="377622" y="102870"/>
            <a:ext cx="3526548" cy="493776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43" name="Google Shape;143;p10"/>
          <p:cNvSpPr txBox="1"/>
          <p:nvPr/>
        </p:nvSpPr>
        <p:spPr>
          <a:xfrm>
            <a:off x="4099560" y="198120"/>
            <a:ext cx="4785300" cy="408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Embedded WBL Coding – SRI</a:t>
            </a:r>
            <a:endParaRPr dirty="0"/>
          </a:p>
          <a:p>
            <a:pPr marL="0" marR="0" lvl="0" indent="0" algn="l" rtl="0">
              <a:lnSpc>
                <a:spcPct val="100000"/>
              </a:lnSpc>
              <a:spcBef>
                <a:spcPts val="0"/>
              </a:spcBef>
              <a:spcAft>
                <a:spcPts val="0"/>
              </a:spcAft>
              <a:buNone/>
            </a:pPr>
            <a:endParaRPr sz="5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Embedded Work-Based Learning Indicator was added to SRI and district SIS systems beginning with the 2023-2024 reporting cycle for use in reporting work-based learning happening in courses that may not be a dedicated WBL course.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dirty="0"/>
              <a:t>E</a:t>
            </a:r>
            <a:r>
              <a:rPr lang="en-US" sz="1400" b="0" i="0" u="none" strike="noStrike" cap="none" dirty="0">
                <a:solidFill>
                  <a:srgbClr val="000000"/>
                </a:solidFill>
                <a:latin typeface="Arial"/>
                <a:ea typeface="Arial"/>
                <a:cs typeface="Arial"/>
                <a:sym typeface="Arial"/>
              </a:rPr>
              <a:t>mbedded WBL codes are outlined in the </a:t>
            </a:r>
            <a:r>
              <a:rPr lang="en-US" sz="1400" b="1" i="0" u="sng" strike="noStrike" cap="none" dirty="0">
                <a:solidFill>
                  <a:schemeClr val="accent5"/>
                </a:solidFill>
                <a:latin typeface="Arial"/>
                <a:ea typeface="Arial"/>
                <a:cs typeface="Arial"/>
                <a:sym typeface="Arial"/>
                <a:hlinkClick r:id="rId4">
                  <a:extLst>
                    <a:ext uri="{A12FA001-AC4F-418D-AE19-62706E023703}">
                      <ahyp:hlinkClr xmlns:ahyp="http://schemas.microsoft.com/office/drawing/2018/hyperlinkcolor" val="tx"/>
                    </a:ext>
                  </a:extLst>
                </a:hlinkClick>
              </a:rPr>
              <a:t>2024-25 Student Reporting in Iowa (SRI) data dictionary</a:t>
            </a:r>
            <a:r>
              <a:rPr lang="en-US" sz="1400" b="0" i="0" u="none" strike="noStrike" cap="none" dirty="0">
                <a:solidFill>
                  <a:srgbClr val="000000"/>
                </a:solidFill>
                <a:latin typeface="Arial"/>
                <a:ea typeface="Arial"/>
                <a:cs typeface="Arial"/>
                <a:sym typeface="Arial"/>
              </a:rPr>
              <a:t> (p. 111).</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“User Notes” indicates which embed codes count toward the state’s new work-based learning definition and which do not.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dirty="0">
                <a:solidFill>
                  <a:srgbClr val="000000"/>
                </a:solidFill>
                <a:latin typeface="Arial"/>
                <a:ea typeface="Arial"/>
                <a:cs typeface="Arial"/>
                <a:sym typeface="Arial"/>
              </a:rPr>
              <a:t>It is desired ALL courses include this code, even dedicated WBL courses, since it adds a layer of specificity that does not exist with SCED codes.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1">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1">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1" name="Google Shape;151;p11" descr="CTE Learning that works for Iowa logo"/>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52" name="Google Shape;152;p11"/>
          <p:cNvSpPr txBox="1"/>
          <p:nvPr/>
        </p:nvSpPr>
        <p:spPr>
          <a:xfrm>
            <a:off x="182880" y="76199"/>
            <a:ext cx="66789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eorgia"/>
                <a:ea typeface="Georgia"/>
                <a:cs typeface="Georgia"/>
                <a:sym typeface="Georgia"/>
              </a:rPr>
              <a:t>Student Reporting in Iowa</a:t>
            </a:r>
            <a:endParaRPr sz="2400" b="0" i="0" u="none" strike="noStrike" cap="none">
              <a:solidFill>
                <a:srgbClr val="000000"/>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153" name="Google Shape;153;p11"/>
          <p:cNvSpPr txBox="1">
            <a:spLocks noGrp="1"/>
          </p:cNvSpPr>
          <p:nvPr>
            <p:ph type="body" idx="1"/>
          </p:nvPr>
        </p:nvSpPr>
        <p:spPr>
          <a:xfrm>
            <a:off x="182880" y="937261"/>
            <a:ext cx="8732520" cy="3299460"/>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2000" b="1">
                <a:solidFill>
                  <a:schemeClr val="dk1"/>
                </a:solidFill>
              </a:rPr>
              <a:t>Dates to Remember</a:t>
            </a:r>
            <a:endParaRPr/>
          </a:p>
          <a:p>
            <a:pPr marL="114300" lvl="0" indent="0" algn="just" rtl="0">
              <a:lnSpc>
                <a:spcPct val="100000"/>
              </a:lnSpc>
              <a:spcBef>
                <a:spcPts val="0"/>
              </a:spcBef>
              <a:spcAft>
                <a:spcPts val="0"/>
              </a:spcAft>
              <a:buSzPts val="1800"/>
              <a:buNone/>
            </a:pPr>
            <a:endParaRPr sz="100" b="1">
              <a:solidFill>
                <a:schemeClr val="dk1"/>
              </a:solidFill>
            </a:endParaRPr>
          </a:p>
          <a:p>
            <a:pPr marL="457200" lvl="0" indent="-342900" algn="l" rtl="0">
              <a:lnSpc>
                <a:spcPct val="150000"/>
              </a:lnSpc>
              <a:spcBef>
                <a:spcPts val="600"/>
              </a:spcBef>
              <a:spcAft>
                <a:spcPts val="0"/>
              </a:spcAft>
              <a:buSzPts val="1800"/>
              <a:buChar char="●"/>
            </a:pPr>
            <a:r>
              <a:rPr lang="en-US" sz="1400">
                <a:solidFill>
                  <a:schemeClr val="dk1"/>
                </a:solidFill>
              </a:rPr>
              <a:t>December 2 – Cedar Connect and SRI opened for Winter collection (public and nonpublic)</a:t>
            </a:r>
            <a:endParaRPr/>
          </a:p>
          <a:p>
            <a:pPr marL="457200" lvl="0" indent="-342900" algn="l" rtl="0">
              <a:lnSpc>
                <a:spcPct val="150000"/>
              </a:lnSpc>
              <a:spcBef>
                <a:spcPts val="1200"/>
              </a:spcBef>
              <a:spcAft>
                <a:spcPts val="0"/>
              </a:spcAft>
              <a:buSzPts val="1800"/>
              <a:buChar char="●"/>
            </a:pPr>
            <a:r>
              <a:rPr lang="en-US" sz="1400">
                <a:solidFill>
                  <a:schemeClr val="dk1"/>
                </a:solidFill>
              </a:rPr>
              <a:t>December 2 – Dropout Verification Report opened (public and nonpublic having grades 7-12)</a:t>
            </a:r>
            <a:endParaRPr/>
          </a:p>
          <a:p>
            <a:pPr marL="457200" lvl="0" indent="-342900" algn="l" rtl="0">
              <a:lnSpc>
                <a:spcPct val="150000"/>
              </a:lnSpc>
              <a:spcBef>
                <a:spcPts val="1200"/>
              </a:spcBef>
              <a:spcAft>
                <a:spcPts val="0"/>
              </a:spcAft>
              <a:buSzPts val="1800"/>
              <a:buChar char="●"/>
            </a:pPr>
            <a:r>
              <a:rPr lang="en-US" sz="1400">
                <a:solidFill>
                  <a:schemeClr val="dk1"/>
                </a:solidFill>
              </a:rPr>
              <a:t>December 13 – Dropout Verification certification deadline (public and nonpublic having grades 7-12)</a:t>
            </a:r>
            <a:endParaRPr/>
          </a:p>
          <a:p>
            <a:pPr marL="457200" lvl="0" indent="-342900" algn="l" rtl="0">
              <a:lnSpc>
                <a:spcPct val="150000"/>
              </a:lnSpc>
              <a:spcBef>
                <a:spcPts val="1200"/>
              </a:spcBef>
              <a:spcAft>
                <a:spcPts val="0"/>
              </a:spcAft>
              <a:buSzPts val="1800"/>
              <a:buChar char="●"/>
            </a:pPr>
            <a:r>
              <a:rPr lang="en-US" sz="1400">
                <a:solidFill>
                  <a:schemeClr val="dk1"/>
                </a:solidFill>
              </a:rPr>
              <a:t>January 2 – Secondary CTE Reporting Application goes “live” – Winter SRI certification opens</a:t>
            </a:r>
            <a:endParaRPr/>
          </a:p>
          <a:p>
            <a:pPr marL="457200" lvl="0" indent="-342900" algn="l" rtl="0">
              <a:lnSpc>
                <a:spcPct val="150000"/>
              </a:lnSpc>
              <a:spcBef>
                <a:spcPts val="1200"/>
              </a:spcBef>
              <a:spcAft>
                <a:spcPts val="600"/>
              </a:spcAft>
              <a:buSzPts val="1800"/>
              <a:buChar char="●"/>
            </a:pPr>
            <a:r>
              <a:rPr lang="en-US" sz="1400">
                <a:solidFill>
                  <a:schemeClr val="dk1"/>
                </a:solidFill>
              </a:rPr>
              <a:t>January 29 – Courses in a program due in SCTERA &amp; Winter SRI certification deadline</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2">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2">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2">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1" name="Google Shape;161;p12" descr="CTE Learning that works for Iowa logo"/>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62" name="Google Shape;162;p12"/>
          <p:cNvSpPr txBox="1"/>
          <p:nvPr/>
        </p:nvSpPr>
        <p:spPr>
          <a:xfrm>
            <a:off x="141249" y="145326"/>
            <a:ext cx="8921850" cy="468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n-US" sz="2000" b="0" i="0" u="none" strike="noStrike" cap="none">
                <a:solidFill>
                  <a:srgbClr val="000000"/>
                </a:solidFill>
                <a:latin typeface="Georgia"/>
                <a:ea typeface="Georgia"/>
                <a:cs typeface="Georgia"/>
                <a:sym typeface="Georgia"/>
              </a:rPr>
              <a:t>SRI is the foundation for… Secondary CTE Reporting Application (SCTERA)</a:t>
            </a:r>
            <a:endParaRPr sz="2000" b="0" i="0" u="none" strike="noStrike" cap="none">
              <a:solidFill>
                <a:srgbClr val="000000"/>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163" name="Google Shape;163;p12"/>
          <p:cNvSpPr txBox="1">
            <a:spLocks noGrp="1"/>
          </p:cNvSpPr>
          <p:nvPr>
            <p:ph type="body" idx="1"/>
          </p:nvPr>
        </p:nvSpPr>
        <p:spPr>
          <a:xfrm>
            <a:off x="350779" y="753770"/>
            <a:ext cx="8442440" cy="2741699"/>
          </a:xfrm>
          <a:prstGeom prst="rect">
            <a:avLst/>
          </a:prstGeom>
          <a:noFill/>
          <a:ln>
            <a:noFill/>
          </a:ln>
        </p:spPr>
        <p:txBody>
          <a:bodyPr spcFirstLastPara="1" wrap="square" lIns="91425" tIns="91425" rIns="91425" bIns="91425" anchor="t" anchorCtr="0">
            <a:noAutofit/>
          </a:bodyPr>
          <a:lstStyle/>
          <a:p>
            <a:pPr marL="457200" lvl="0" indent="-342900" algn="just" rtl="0">
              <a:lnSpc>
                <a:spcPct val="100000"/>
              </a:lnSpc>
              <a:spcBef>
                <a:spcPts val="0"/>
              </a:spcBef>
              <a:spcAft>
                <a:spcPts val="0"/>
              </a:spcAft>
              <a:buSzPts val="1800"/>
              <a:buChar char="●"/>
            </a:pPr>
            <a:r>
              <a:rPr lang="en-US" dirty="0">
                <a:solidFill>
                  <a:schemeClr val="dk1"/>
                </a:solidFill>
              </a:rPr>
              <a:t>The SRI system is the basis for extracting CTE data into the Secondary CTE Reporting Application (SCTERA) system (another </a:t>
            </a:r>
            <a:r>
              <a:rPr lang="en-US" dirty="0" err="1">
                <a:solidFill>
                  <a:schemeClr val="dk1"/>
                </a:solidFill>
              </a:rPr>
              <a:t>EdInfo</a:t>
            </a:r>
            <a:r>
              <a:rPr lang="en-US" dirty="0">
                <a:solidFill>
                  <a:schemeClr val="dk1"/>
                </a:solidFill>
              </a:rPr>
              <a:t> Application) </a:t>
            </a:r>
            <a:endParaRPr dirty="0"/>
          </a:p>
          <a:p>
            <a:pPr marL="914400" lvl="1" indent="-317500" algn="just" rtl="0">
              <a:lnSpc>
                <a:spcPct val="100000"/>
              </a:lnSpc>
              <a:spcBef>
                <a:spcPts val="0"/>
              </a:spcBef>
              <a:spcAft>
                <a:spcPts val="0"/>
              </a:spcAft>
              <a:buSzPts val="1400"/>
              <a:buChar char="○"/>
            </a:pPr>
            <a:r>
              <a:rPr lang="en-US" sz="1800" dirty="0">
                <a:solidFill>
                  <a:schemeClr val="dk1"/>
                </a:solidFill>
              </a:rPr>
              <a:t>A </a:t>
            </a:r>
            <a:r>
              <a:rPr lang="en-US" sz="1800" dirty="0" err="1">
                <a:solidFill>
                  <a:schemeClr val="dk1"/>
                </a:solidFill>
              </a:rPr>
              <a:t>EdInfo</a:t>
            </a:r>
            <a:r>
              <a:rPr lang="en-US" sz="1800" dirty="0">
                <a:solidFill>
                  <a:schemeClr val="dk1"/>
                </a:solidFill>
              </a:rPr>
              <a:t> Application within the </a:t>
            </a:r>
            <a:r>
              <a:rPr lang="en-US" sz="1800" u="sng" dirty="0">
                <a:solidFill>
                  <a:srgbClr val="0097A7"/>
                </a:solidFill>
                <a:hlinkClick r:id="rId4">
                  <a:extLst>
                    <a:ext uri="{A12FA001-AC4F-418D-AE19-62706E023703}">
                      <ahyp:hlinkClr xmlns:ahyp="http://schemas.microsoft.com/office/drawing/2018/hyperlinkcolor" val="tx"/>
                    </a:ext>
                  </a:extLst>
                </a:hlinkClick>
              </a:rPr>
              <a:t>Iowa Education Portal</a:t>
            </a:r>
            <a:endParaRPr sz="1800" dirty="0">
              <a:solidFill>
                <a:srgbClr val="0097A7"/>
              </a:solidFill>
            </a:endParaRPr>
          </a:p>
          <a:p>
            <a:pPr marL="596900" lvl="1" indent="0" algn="just" rtl="0">
              <a:lnSpc>
                <a:spcPct val="100000"/>
              </a:lnSpc>
              <a:spcBef>
                <a:spcPts val="0"/>
              </a:spcBef>
              <a:spcAft>
                <a:spcPts val="0"/>
              </a:spcAft>
              <a:buSzPts val="1400"/>
              <a:buNone/>
            </a:pPr>
            <a:endParaRPr dirty="0">
              <a:solidFill>
                <a:schemeClr val="dk1"/>
              </a:solidFill>
            </a:endParaRPr>
          </a:p>
          <a:p>
            <a:pPr marL="457200" lvl="0" indent="-342900" algn="just" rtl="0">
              <a:lnSpc>
                <a:spcPct val="100000"/>
              </a:lnSpc>
              <a:spcBef>
                <a:spcPts val="0"/>
              </a:spcBef>
              <a:spcAft>
                <a:spcPts val="0"/>
              </a:spcAft>
              <a:buSzPts val="1800"/>
              <a:buChar char="●"/>
            </a:pPr>
            <a:r>
              <a:rPr lang="en-US" dirty="0">
                <a:solidFill>
                  <a:schemeClr val="dk1"/>
                </a:solidFill>
              </a:rPr>
              <a:t>The information from SCTERA is used for ensuring that school districts comply with state and federal career and technical education requirements. </a:t>
            </a:r>
            <a:endParaRPr dirty="0"/>
          </a:p>
          <a:p>
            <a:pPr marL="114300" lvl="0" indent="0" algn="just" rtl="0">
              <a:lnSpc>
                <a:spcPct val="100000"/>
              </a:lnSpc>
              <a:spcBef>
                <a:spcPts val="0"/>
              </a:spcBef>
              <a:spcAft>
                <a:spcPts val="0"/>
              </a:spcAft>
              <a:buSzPts val="1800"/>
              <a:buNone/>
            </a:pPr>
            <a:endParaRPr dirty="0">
              <a:solidFill>
                <a:schemeClr val="dk1"/>
              </a:solidFill>
            </a:endParaRPr>
          </a:p>
          <a:p>
            <a:pPr marL="457200" lvl="0" indent="-342900" algn="just" rtl="0">
              <a:lnSpc>
                <a:spcPct val="100000"/>
              </a:lnSpc>
              <a:spcBef>
                <a:spcPts val="0"/>
              </a:spcBef>
              <a:spcAft>
                <a:spcPts val="0"/>
              </a:spcAft>
              <a:buSzPts val="1800"/>
              <a:buChar char="●"/>
            </a:pPr>
            <a:r>
              <a:rPr lang="en-US" dirty="0">
                <a:solidFill>
                  <a:schemeClr val="dk1"/>
                </a:solidFill>
              </a:rPr>
              <a:t>SCTERA information is also used to develop data required for the annual consolidated annual report (CAR) and reporting performance on the Federal Perkins accountability performance indicators.</a:t>
            </a:r>
            <a:endParaRPr dirty="0"/>
          </a:p>
        </p:txBody>
      </p:sp>
      <p:sp>
        <p:nvSpPr>
          <p:cNvPr id="164" name="Google Shape;164;p12"/>
          <p:cNvSpPr/>
          <p:nvPr/>
        </p:nvSpPr>
        <p:spPr>
          <a:xfrm>
            <a:off x="3032392" y="3477619"/>
            <a:ext cx="2587255" cy="1049816"/>
          </a:xfrm>
          <a:prstGeom prst="rightArrow">
            <a:avLst>
              <a:gd name="adj1" fmla="val 50000"/>
              <a:gd name="adj2" fmla="val 50000"/>
            </a:avLst>
          </a:prstGeom>
          <a:solidFill>
            <a:schemeClr val="accent1">
              <a:lumMod val="75000"/>
            </a:schemeClr>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dirty="0">
                <a:solidFill>
                  <a:schemeClr val="tx1"/>
                </a:solidFill>
                <a:sym typeface="Arial"/>
              </a:rPr>
              <a:t>One-way Data Connection</a:t>
            </a:r>
            <a:endParaRPr dirty="0">
              <a:solidFill>
                <a:schemeClr val="tx1"/>
              </a:solidFill>
            </a:endParaRPr>
          </a:p>
        </p:txBody>
      </p:sp>
      <p:sp>
        <p:nvSpPr>
          <p:cNvPr id="165" name="Google Shape;165;p12"/>
          <p:cNvSpPr/>
          <p:nvPr/>
        </p:nvSpPr>
        <p:spPr>
          <a:xfrm>
            <a:off x="558550" y="3603439"/>
            <a:ext cx="1857153" cy="863597"/>
          </a:xfrm>
          <a:prstGeom prst="roundRect">
            <a:avLst>
              <a:gd name="adj" fmla="val 16667"/>
            </a:avLst>
          </a:prstGeom>
          <a:solidFill>
            <a:schemeClr val="accent5"/>
          </a:solidFill>
          <a:ln w="25400" cap="flat" cmpd="sng">
            <a:solidFill>
              <a:srgbClr val="006E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dirty="0">
                <a:solidFill>
                  <a:schemeClr val="tx1"/>
                </a:solidFill>
                <a:sym typeface="Arial"/>
              </a:rPr>
              <a:t>Student Reporting in Iowa (SRI)</a:t>
            </a:r>
            <a:endParaRPr dirty="0">
              <a:solidFill>
                <a:schemeClr val="tx1"/>
              </a:solidFill>
            </a:endParaRPr>
          </a:p>
        </p:txBody>
      </p:sp>
      <p:sp>
        <p:nvSpPr>
          <p:cNvPr id="166" name="Google Shape;166;p12"/>
          <p:cNvSpPr/>
          <p:nvPr/>
        </p:nvSpPr>
        <p:spPr>
          <a:xfrm>
            <a:off x="5981155" y="3372920"/>
            <a:ext cx="2587255" cy="1334106"/>
          </a:xfrm>
          <a:prstGeom prst="ellipse">
            <a:avLst/>
          </a:prstGeom>
          <a:solidFill>
            <a:schemeClr val="accent3"/>
          </a:solidFill>
          <a:ln w="25400" cap="flat" cmpd="sng">
            <a:solidFill>
              <a:srgbClr val="5769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dirty="0">
                <a:solidFill>
                  <a:schemeClr val="tx1"/>
                </a:solidFill>
                <a:sym typeface="Arial"/>
              </a:rPr>
              <a:t>Secondary CTE Reporting Application</a:t>
            </a:r>
            <a:endParaRPr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3">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3">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3">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4" name="Google Shape;174;p13" descr="CTE Learning that works for Iowa logo"/>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75" name="Google Shape;175;p13"/>
          <p:cNvSpPr txBox="1"/>
          <p:nvPr/>
        </p:nvSpPr>
        <p:spPr>
          <a:xfrm>
            <a:off x="-498010" y="38557"/>
            <a:ext cx="7404419" cy="468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n-US" sz="2400" b="0" i="0" u="none" strike="noStrike" cap="none">
                <a:solidFill>
                  <a:srgbClr val="000000"/>
                </a:solidFill>
                <a:latin typeface="Georgia"/>
                <a:ea typeface="Georgia"/>
                <a:cs typeface="Georgia"/>
                <a:sym typeface="Georgia"/>
              </a:rPr>
              <a:t>Secondary CTE Reporting Application (SCTERA)</a:t>
            </a:r>
            <a:endParaRPr sz="2400" b="0" i="0" u="none" strike="noStrike" cap="none">
              <a:solidFill>
                <a:srgbClr val="000000"/>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pic>
        <p:nvPicPr>
          <p:cNvPr id="176" name="Google Shape;176;p13" descr="Screenshot showing the landing page for the Iowa Education Portal log-in."/>
          <p:cNvPicPr preferRelativeResize="0"/>
          <p:nvPr/>
        </p:nvPicPr>
        <p:blipFill rotWithShape="1">
          <a:blip r:embed="rId4">
            <a:alphaModFix/>
          </a:blip>
          <a:srcRect l="4688" t="8578" r="70163" b="55469"/>
          <a:stretch/>
        </p:blipFill>
        <p:spPr>
          <a:xfrm>
            <a:off x="3529094" y="1180609"/>
            <a:ext cx="5418135" cy="322078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77" name="Google Shape;177;p13">
            <a:extLst>
              <a:ext uri="{C183D7F6-B498-43B3-948B-1728B52AA6E4}">
                <adec:decorative xmlns:adec="http://schemas.microsoft.com/office/drawing/2017/decorative" val="1"/>
              </a:ext>
            </a:extLst>
          </p:cNvPr>
          <p:cNvSpPr/>
          <p:nvPr/>
        </p:nvSpPr>
        <p:spPr>
          <a:xfrm>
            <a:off x="4084636" y="1946683"/>
            <a:ext cx="974725" cy="542925"/>
          </a:xfrm>
          <a:prstGeom prst="rect">
            <a:avLst/>
          </a:prstGeom>
          <a:noFill/>
          <a:ln w="38100"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8" name="Google Shape;178;p13"/>
          <p:cNvSpPr/>
          <p:nvPr/>
        </p:nvSpPr>
        <p:spPr>
          <a:xfrm>
            <a:off x="110822" y="754237"/>
            <a:ext cx="3307357" cy="387798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Log in to the </a:t>
            </a:r>
            <a:r>
              <a:rPr lang="en-US" sz="1800" b="1" i="0" u="sng" strike="noStrike" cap="none" dirty="0">
                <a:solidFill>
                  <a:schemeClr val="accent5"/>
                </a:solidFill>
                <a:latin typeface="Arial"/>
                <a:ea typeface="Arial"/>
                <a:cs typeface="Arial"/>
                <a:sym typeface="Arial"/>
                <a:hlinkClick r:id="rId5">
                  <a:extLst>
                    <a:ext uri="{A12FA001-AC4F-418D-AE19-62706E023703}">
                      <ahyp:hlinkClr xmlns:ahyp="http://schemas.microsoft.com/office/drawing/2018/hyperlinkcolor" val="tx"/>
                    </a:ext>
                  </a:extLst>
                </a:hlinkClick>
              </a:rPr>
              <a:t>Iowa Department of Education Portal </a:t>
            </a:r>
            <a:endParaRPr sz="1800" b="1" i="0" u="none" strike="noStrike" cap="none" dirty="0">
              <a:solidFill>
                <a:schemeClr val="accent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sng" strike="noStrike" cap="none" dirty="0">
                <a:solidFill>
                  <a:srgbClr val="000000"/>
                </a:solidFill>
                <a:latin typeface="Arial"/>
                <a:ea typeface="Arial"/>
                <a:cs typeface="Arial"/>
                <a:sym typeface="Arial"/>
              </a:rPr>
              <a:t>IDE recommends using the Google Chrome web browser</a:t>
            </a:r>
            <a:endParaRPr sz="5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Access to the Secondary CTE Reporting Application (SCTERA) is through the Iowa Education Portal: </a:t>
            </a:r>
            <a:r>
              <a:rPr lang="en-US" sz="1600" b="1" i="0" u="sng" strike="noStrike" cap="none" dirty="0">
                <a:solidFill>
                  <a:schemeClr val="accent5"/>
                </a:solidFill>
                <a:latin typeface="Arial"/>
                <a:ea typeface="Arial"/>
                <a:cs typeface="Arial"/>
                <a:sym typeface="Arial"/>
                <a:hlinkClick r:id="rId5">
                  <a:extLst>
                    <a:ext uri="{A12FA001-AC4F-418D-AE19-62706E023703}">
                      <ahyp:hlinkClr xmlns:ahyp="http://schemas.microsoft.com/office/drawing/2018/hyperlinkcolor" val="tx"/>
                    </a:ext>
                  </a:extLst>
                </a:hlinkClick>
              </a:rPr>
              <a:t>https://portal.ed.iowa.gov</a:t>
            </a:r>
            <a:r>
              <a:rPr lang="en-US" sz="1600" b="1" i="0" u="none" strike="noStrike" cap="none" dirty="0">
                <a:solidFill>
                  <a:schemeClr val="accent5"/>
                </a:solidFill>
                <a:latin typeface="Arial"/>
                <a:ea typeface="Arial"/>
                <a:cs typeface="Arial"/>
                <a:sym typeface="Arial"/>
              </a:rPr>
              <a:t> </a:t>
            </a:r>
            <a:endParaRPr sz="500" b="1" i="0" u="none" strike="noStrike" cap="none" dirty="0">
              <a:solidFill>
                <a:schemeClr val="accent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Under A&amp;A Account, select “</a:t>
            </a:r>
            <a:r>
              <a:rPr lang="en-US" sz="1600" b="0" i="0" u="sng" strike="noStrike" cap="none" dirty="0">
                <a:solidFill>
                  <a:srgbClr val="000000"/>
                </a:solidFill>
                <a:latin typeface="Arial"/>
                <a:ea typeface="Arial"/>
                <a:cs typeface="Arial"/>
                <a:sym typeface="Arial"/>
              </a:rPr>
              <a:t>Sign-In</a:t>
            </a:r>
            <a:r>
              <a:rPr lang="en-US" sz="1600" b="0" i="0" u="none" strike="noStrike" cap="none" dirty="0">
                <a:solidFill>
                  <a:srgbClr val="000000"/>
                </a:solidFill>
                <a:latin typeface="Arial"/>
                <a:ea typeface="Arial"/>
                <a:cs typeface="Arial"/>
                <a:sym typeface="Arial"/>
              </a:rPr>
              <a:t>” - Enter your e-mail and the password on the sign-in screen.</a:t>
            </a: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7" name="Google Shape;187;p14" descr="CTE Learning that works for Iowa logo"/>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88" name="Google Shape;188;p14"/>
          <p:cNvSpPr txBox="1"/>
          <p:nvPr/>
        </p:nvSpPr>
        <p:spPr>
          <a:xfrm>
            <a:off x="75379" y="52875"/>
            <a:ext cx="7404419"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eorgia"/>
                <a:ea typeface="Georgia"/>
                <a:cs typeface="Georgia"/>
                <a:sym typeface="Georgia"/>
              </a:rPr>
              <a:t>Secondary CTE Reporting Application (SCTERA)</a:t>
            </a:r>
            <a:endParaRPr sz="2400" b="0" i="0" u="none" strike="noStrike" cap="none">
              <a:solidFill>
                <a:srgbClr val="000000"/>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189" name="Google Shape;189;p14"/>
          <p:cNvSpPr/>
          <p:nvPr/>
        </p:nvSpPr>
        <p:spPr>
          <a:xfrm>
            <a:off x="30816" y="651707"/>
            <a:ext cx="2619787" cy="397031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You can reset your password by clicking the </a:t>
            </a:r>
            <a:r>
              <a:rPr lang="en-US" sz="1800" b="0" i="0" u="sng" strike="noStrike" cap="none" dirty="0">
                <a:solidFill>
                  <a:srgbClr val="000000"/>
                </a:solidFill>
                <a:latin typeface="Arial"/>
                <a:ea typeface="Arial"/>
                <a:cs typeface="Arial"/>
                <a:sym typeface="Arial"/>
              </a:rPr>
              <a:t>Forgot Password</a:t>
            </a:r>
            <a:r>
              <a:rPr lang="en-US" sz="1800" b="0" i="0" u="none" strike="noStrike" cap="none" dirty="0">
                <a:solidFill>
                  <a:srgbClr val="000000"/>
                </a:solidFill>
                <a:latin typeface="Arial"/>
                <a:ea typeface="Arial"/>
                <a:cs typeface="Arial"/>
                <a:sym typeface="Arial"/>
              </a:rPr>
              <a:t> button at the top of the page on the log in page.</a:t>
            </a:r>
            <a:endParaRPr dirty="0"/>
          </a:p>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If you do not have an A&amp;A account, click on </a:t>
            </a:r>
            <a:r>
              <a:rPr lang="en-US" sz="1800" b="0" i="0" u="sng" strike="noStrike" cap="none" dirty="0">
                <a:solidFill>
                  <a:srgbClr val="000000"/>
                </a:solidFill>
                <a:latin typeface="Arial"/>
                <a:ea typeface="Arial"/>
                <a:cs typeface="Arial"/>
                <a:sym typeface="Arial"/>
              </a:rPr>
              <a:t>Create an Account </a:t>
            </a:r>
            <a:r>
              <a:rPr lang="en-US" sz="1800" b="0" i="0" u="none" strike="noStrike" cap="none" dirty="0">
                <a:solidFill>
                  <a:srgbClr val="000000"/>
                </a:solidFill>
                <a:latin typeface="Arial"/>
                <a:ea typeface="Arial"/>
                <a:cs typeface="Arial"/>
                <a:sym typeface="Arial"/>
              </a:rPr>
              <a:t>at the top. Your district A&amp;A Administrator will give you permission to the CTE application.</a:t>
            </a:r>
            <a:endParaRPr dirty="0"/>
          </a:p>
        </p:txBody>
      </p:sp>
      <p:pic>
        <p:nvPicPr>
          <p:cNvPr id="191" name="Google Shape;191;p14" descr="Screenshot of Iowa Ed Portal on how to create an account, recover password, or recover user ID."/>
          <p:cNvPicPr preferRelativeResize="0"/>
          <p:nvPr/>
        </p:nvPicPr>
        <p:blipFill rotWithShape="1">
          <a:blip r:embed="rId4">
            <a:alphaModFix/>
          </a:blip>
          <a:srcRect b="26968"/>
          <a:stretch/>
        </p:blipFill>
        <p:spPr>
          <a:xfrm>
            <a:off x="2909206" y="864363"/>
            <a:ext cx="5864416" cy="375766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5">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5">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5">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9" name="Google Shape;199;p15" descr="CTE Learning that works for Iowa logo"/>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200" name="Google Shape;200;p15"/>
          <p:cNvSpPr txBox="1"/>
          <p:nvPr/>
        </p:nvSpPr>
        <p:spPr>
          <a:xfrm>
            <a:off x="75379" y="52875"/>
            <a:ext cx="7404419"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eorgia"/>
                <a:ea typeface="Georgia"/>
                <a:cs typeface="Georgia"/>
                <a:sym typeface="Georgia"/>
              </a:rPr>
              <a:t>Secondary CTE Reporting Application (SCTERA)</a:t>
            </a:r>
            <a:endParaRPr sz="2400" b="0" i="0" u="none" strike="noStrike" cap="none">
              <a:solidFill>
                <a:srgbClr val="000000"/>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201" name="Google Shape;201;p15"/>
          <p:cNvSpPr/>
          <p:nvPr/>
        </p:nvSpPr>
        <p:spPr>
          <a:xfrm>
            <a:off x="238537" y="766783"/>
            <a:ext cx="8366423" cy="120028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00" b="1" i="0" u="none" strike="noStrike" cap="none" dirty="0">
                <a:solidFill>
                  <a:srgbClr val="000000"/>
                </a:solidFill>
                <a:latin typeface="Arial"/>
                <a:ea typeface="Arial"/>
                <a:cs typeface="Arial"/>
                <a:sym typeface="Arial"/>
              </a:rPr>
              <a:t>After successfully logging into the Iowa Education Portal – </a:t>
            </a:r>
            <a:endParaRPr dirty="0"/>
          </a:p>
          <a:p>
            <a:pPr marL="342900" marR="0" lvl="0" indent="-342900" algn="l" rtl="0">
              <a:spcBef>
                <a:spcPts val="0"/>
              </a:spcBef>
              <a:spcAft>
                <a:spcPts val="0"/>
              </a:spcAft>
              <a:buClr>
                <a:srgbClr val="000000"/>
              </a:buClr>
              <a:buSzPts val="1800"/>
              <a:buFont typeface="Arial"/>
              <a:buAutoNum type="arabicPeriod"/>
            </a:pPr>
            <a:r>
              <a:rPr lang="en-US" sz="1800" b="0" i="0" u="none" strike="noStrike" cap="none" dirty="0">
                <a:solidFill>
                  <a:srgbClr val="000000"/>
                </a:solidFill>
                <a:latin typeface="Arial"/>
                <a:ea typeface="Arial"/>
                <a:cs typeface="Arial"/>
                <a:sym typeface="Arial"/>
              </a:rPr>
              <a:t>Navigate to the dropdown menus in blue</a:t>
            </a:r>
            <a:endParaRPr dirty="0"/>
          </a:p>
          <a:p>
            <a:pPr marL="342900" marR="0" lvl="0" indent="-342900" algn="l" rtl="0">
              <a:spcBef>
                <a:spcPts val="0"/>
              </a:spcBef>
              <a:spcAft>
                <a:spcPts val="0"/>
              </a:spcAft>
              <a:buClr>
                <a:srgbClr val="000000"/>
              </a:buClr>
              <a:buSzPts val="1800"/>
              <a:buFont typeface="Arial"/>
              <a:buAutoNum type="arabicPeriod"/>
            </a:pPr>
            <a:r>
              <a:rPr lang="en-US" sz="1800" b="0" i="0" u="none" strike="noStrike" cap="none" dirty="0">
                <a:solidFill>
                  <a:srgbClr val="000000"/>
                </a:solidFill>
                <a:latin typeface="Arial"/>
                <a:ea typeface="Arial"/>
                <a:cs typeface="Arial"/>
                <a:sym typeface="Arial"/>
              </a:rPr>
              <a:t>Click on “EdInfo”</a:t>
            </a:r>
            <a:endParaRPr dirty="0"/>
          </a:p>
          <a:p>
            <a:pPr marL="342900" marR="0" lvl="0" indent="-342900" algn="l" rtl="0">
              <a:spcBef>
                <a:spcPts val="0"/>
              </a:spcBef>
              <a:spcAft>
                <a:spcPts val="0"/>
              </a:spcAft>
              <a:buClr>
                <a:srgbClr val="000000"/>
              </a:buClr>
              <a:buSzPts val="1800"/>
              <a:buFont typeface="Arial"/>
              <a:buAutoNum type="arabicPeriod"/>
            </a:pPr>
            <a:r>
              <a:rPr lang="en-US" sz="1800" b="0" i="0" u="none" strike="noStrike" cap="none" dirty="0">
                <a:solidFill>
                  <a:srgbClr val="000000"/>
                </a:solidFill>
                <a:latin typeface="Arial"/>
                <a:ea typeface="Arial"/>
                <a:cs typeface="Arial"/>
                <a:sym typeface="Arial"/>
              </a:rPr>
              <a:t>Select Secondary CTE Reporting Application</a:t>
            </a:r>
            <a:endParaRPr dirty="0"/>
          </a:p>
        </p:txBody>
      </p:sp>
      <p:pic>
        <p:nvPicPr>
          <p:cNvPr id="203" name="Google Shape;203;p15" descr="A screenshot of Iowa Education Portal navigation menu bar and where to find the SCTERA application."/>
          <p:cNvPicPr preferRelativeResize="0"/>
          <p:nvPr/>
        </p:nvPicPr>
        <p:blipFill rotWithShape="1">
          <a:blip r:embed="rId4">
            <a:alphaModFix/>
          </a:blip>
          <a:srcRect/>
          <a:stretch/>
        </p:blipFill>
        <p:spPr>
          <a:xfrm>
            <a:off x="208058" y="2099324"/>
            <a:ext cx="8727881" cy="153563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 name="TextBox 1">
            <a:extLst>
              <a:ext uri="{FF2B5EF4-FFF2-40B4-BE49-F238E27FC236}">
                <a16:creationId xmlns:a16="http://schemas.microsoft.com/office/drawing/2014/main" id="{697E3FFC-0CB7-4341-A7E8-370BACC87A9A}"/>
              </a:ext>
            </a:extLst>
          </p:cNvPr>
          <p:cNvSpPr txBox="1"/>
          <p:nvPr/>
        </p:nvSpPr>
        <p:spPr>
          <a:xfrm>
            <a:off x="238537" y="3814997"/>
            <a:ext cx="8697402" cy="769441"/>
          </a:xfrm>
          <a:prstGeom prst="rect">
            <a:avLst/>
          </a:prstGeom>
          <a:noFill/>
        </p:spPr>
        <p:txBody>
          <a:bodyPr wrap="square" rtlCol="0">
            <a:spAutoFit/>
          </a:bodyPr>
          <a:lstStyle/>
          <a:p>
            <a:r>
              <a:rPr lang="en-US" dirty="0"/>
              <a:t>Need assistance with the Iowa Education Portal? </a:t>
            </a:r>
          </a:p>
          <a:p>
            <a:r>
              <a:rPr lang="en-US" dirty="0"/>
              <a:t>Need assistance with access to SRI and/or SCTERA applications?</a:t>
            </a:r>
          </a:p>
          <a:p>
            <a:endParaRPr lang="en-US" sz="200" dirty="0"/>
          </a:p>
          <a:p>
            <a:pPr algn="ctr"/>
            <a:r>
              <a:rPr lang="en-US" b="1" u="sng" dirty="0">
                <a:highlight>
                  <a:srgbClr val="FFFF00"/>
                </a:highlight>
              </a:rPr>
              <a:t>Please contact ed.portal@iowa.gov or 515-725-2040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6">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16">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6">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16"/>
          <p:cNvSpPr txBox="1"/>
          <p:nvPr/>
        </p:nvSpPr>
        <p:spPr>
          <a:xfrm>
            <a:off x="256599" y="76199"/>
            <a:ext cx="7404419"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eorgia"/>
                <a:ea typeface="Georgia"/>
                <a:cs typeface="Georgia"/>
                <a:sym typeface="Georgia"/>
              </a:rPr>
              <a:t>Secondary CTE Reporting Application (SCTERA)</a:t>
            </a:r>
            <a:endParaRPr sz="2400" b="0" i="0" u="none" strike="noStrike" cap="none">
              <a:solidFill>
                <a:srgbClr val="000000"/>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pic>
        <p:nvPicPr>
          <p:cNvPr id="213" name="Google Shape;213;p16" descr="Screenshot example of a district screen in SCTERA."/>
          <p:cNvPicPr preferRelativeResize="0"/>
          <p:nvPr/>
        </p:nvPicPr>
        <p:blipFill rotWithShape="1">
          <a:blip r:embed="rId3">
            <a:alphaModFix/>
          </a:blip>
          <a:srcRect/>
          <a:stretch/>
        </p:blipFill>
        <p:spPr>
          <a:xfrm>
            <a:off x="1449943" y="851651"/>
            <a:ext cx="6429900" cy="417222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7">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17">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7">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7"/>
          <p:cNvSpPr txBox="1"/>
          <p:nvPr/>
        </p:nvSpPr>
        <p:spPr>
          <a:xfrm>
            <a:off x="205360" y="56600"/>
            <a:ext cx="7404419"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eorgia"/>
                <a:ea typeface="Georgia"/>
                <a:cs typeface="Georgia"/>
                <a:sym typeface="Georgia"/>
              </a:rPr>
              <a:t>Secondary CTE Reporting Application (SCTERA)</a:t>
            </a:r>
            <a:endParaRPr sz="2400" b="0" i="0" u="none" strike="noStrike" cap="none">
              <a:solidFill>
                <a:srgbClr val="000000"/>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pic>
        <p:nvPicPr>
          <p:cNvPr id="3" name="Picture 2" descr="Screenshot example of a general courses in a program screen and all pieces of information.">
            <a:extLst>
              <a:ext uri="{FF2B5EF4-FFF2-40B4-BE49-F238E27FC236}">
                <a16:creationId xmlns:a16="http://schemas.microsoft.com/office/drawing/2014/main" id="{F661EB48-03CB-4D2D-8E3D-99D12F5A2872}"/>
              </a:ext>
            </a:extLst>
          </p:cNvPr>
          <p:cNvPicPr>
            <a:picLocks noChangeAspect="1"/>
          </p:cNvPicPr>
          <p:nvPr/>
        </p:nvPicPr>
        <p:blipFill>
          <a:blip r:embed="rId3"/>
          <a:stretch>
            <a:fillRect/>
          </a:stretch>
        </p:blipFill>
        <p:spPr>
          <a:xfrm>
            <a:off x="871631" y="858270"/>
            <a:ext cx="7403192" cy="42852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Rectangle 18">
            <a:extLst>
              <a:ext uri="{FF2B5EF4-FFF2-40B4-BE49-F238E27FC236}">
                <a16:creationId xmlns:a16="http://schemas.microsoft.com/office/drawing/2014/main" id="{658256B2-1F3F-4C8C-B3DE-A4E1A05BD354}"/>
              </a:ext>
              <a:ext uri="{C183D7F6-B498-43B3-948B-1728B52AA6E4}">
                <adec:decorative xmlns:adec="http://schemas.microsoft.com/office/drawing/2017/decorative" val="1"/>
              </a:ext>
            </a:extLst>
          </p:cNvPr>
          <p:cNvSpPr/>
          <p:nvPr/>
        </p:nvSpPr>
        <p:spPr>
          <a:xfrm>
            <a:off x="950068" y="866879"/>
            <a:ext cx="998653" cy="226979"/>
          </a:xfrm>
          <a:prstGeom prst="rect">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D78D11B-8F4D-44AE-A6FB-11129A268C4C}"/>
              </a:ext>
              <a:ext uri="{C183D7F6-B498-43B3-948B-1728B52AA6E4}">
                <adec:decorative xmlns:adec="http://schemas.microsoft.com/office/drawing/2017/decorative" val="1"/>
              </a:ext>
            </a:extLst>
          </p:cNvPr>
          <p:cNvSpPr/>
          <p:nvPr/>
        </p:nvSpPr>
        <p:spPr>
          <a:xfrm>
            <a:off x="6419149" y="1520453"/>
            <a:ext cx="602867" cy="284813"/>
          </a:xfrm>
          <a:prstGeom prst="rect">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8E8DFAD-F158-493A-870D-204C202A5BB0}"/>
              </a:ext>
              <a:ext uri="{C183D7F6-B498-43B3-948B-1728B52AA6E4}">
                <adec:decorative xmlns:adec="http://schemas.microsoft.com/office/drawing/2017/decorative" val="1"/>
              </a:ext>
            </a:extLst>
          </p:cNvPr>
          <p:cNvSpPr/>
          <p:nvPr/>
        </p:nvSpPr>
        <p:spPr>
          <a:xfrm>
            <a:off x="4901264" y="1520453"/>
            <a:ext cx="561439" cy="300851"/>
          </a:xfrm>
          <a:prstGeom prst="rect">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47B95D6-9CB3-45A6-ADAE-4A9983E331FA}"/>
              </a:ext>
              <a:ext uri="{C183D7F6-B498-43B3-948B-1728B52AA6E4}">
                <adec:decorative xmlns:adec="http://schemas.microsoft.com/office/drawing/2017/decorative" val="1"/>
              </a:ext>
            </a:extLst>
          </p:cNvPr>
          <p:cNvSpPr/>
          <p:nvPr/>
        </p:nvSpPr>
        <p:spPr>
          <a:xfrm>
            <a:off x="4491653" y="1510956"/>
            <a:ext cx="408562" cy="300852"/>
          </a:xfrm>
          <a:prstGeom prst="rect">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CBF0455-878A-4C56-B244-E9484A759A45}"/>
              </a:ext>
              <a:ext uri="{C183D7F6-B498-43B3-948B-1728B52AA6E4}">
                <adec:decorative xmlns:adec="http://schemas.microsoft.com/office/drawing/2017/decorative" val="1"/>
              </a:ext>
            </a:extLst>
          </p:cNvPr>
          <p:cNvSpPr/>
          <p:nvPr/>
        </p:nvSpPr>
        <p:spPr>
          <a:xfrm>
            <a:off x="3597637" y="1520454"/>
            <a:ext cx="891917" cy="300852"/>
          </a:xfrm>
          <a:prstGeom prst="rect">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486DB4-C1B7-4211-B7A1-CCB790B981AE}"/>
              </a:ext>
              <a:ext uri="{C183D7F6-B498-43B3-948B-1728B52AA6E4}">
                <adec:decorative xmlns:adec="http://schemas.microsoft.com/office/drawing/2017/decorative" val="1"/>
              </a:ext>
            </a:extLst>
          </p:cNvPr>
          <p:cNvSpPr/>
          <p:nvPr/>
        </p:nvSpPr>
        <p:spPr>
          <a:xfrm>
            <a:off x="7153270" y="1551058"/>
            <a:ext cx="498951" cy="2210091"/>
          </a:xfrm>
          <a:prstGeom prst="rect">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7AA462F-5622-4BF8-AFE3-41ECB9934D84}"/>
              </a:ext>
              <a:ext uri="{C183D7F6-B498-43B3-948B-1728B52AA6E4}">
                <adec:decorative xmlns:adec="http://schemas.microsoft.com/office/drawing/2017/decorative" val="1"/>
              </a:ext>
            </a:extLst>
          </p:cNvPr>
          <p:cNvSpPr/>
          <p:nvPr/>
        </p:nvSpPr>
        <p:spPr>
          <a:xfrm>
            <a:off x="5611414" y="3800007"/>
            <a:ext cx="1221699" cy="284813"/>
          </a:xfrm>
          <a:prstGeom prst="rect">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130599F-1F60-4D09-B8D8-181273702F2E}"/>
              </a:ext>
              <a:ext uri="{C183D7F6-B498-43B3-948B-1728B52AA6E4}">
                <adec:decorative xmlns:adec="http://schemas.microsoft.com/office/drawing/2017/decorative" val="1"/>
              </a:ext>
            </a:extLst>
          </p:cNvPr>
          <p:cNvSpPr/>
          <p:nvPr/>
        </p:nvSpPr>
        <p:spPr>
          <a:xfrm>
            <a:off x="5719439" y="1510956"/>
            <a:ext cx="561440" cy="2289051"/>
          </a:xfrm>
          <a:prstGeom prst="rect">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48B50D4-D58A-4C0B-B90B-B1F73340E8CF}"/>
              </a:ext>
              <a:ext uri="{C183D7F6-B498-43B3-948B-1728B52AA6E4}">
                <adec:decorative xmlns:adec="http://schemas.microsoft.com/office/drawing/2017/decorative" val="1"/>
              </a:ext>
            </a:extLst>
          </p:cNvPr>
          <p:cNvSpPr/>
          <p:nvPr/>
        </p:nvSpPr>
        <p:spPr>
          <a:xfrm>
            <a:off x="3597638" y="4084820"/>
            <a:ext cx="1221699" cy="121795"/>
          </a:xfrm>
          <a:prstGeom prst="rect">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2575595-1FD6-46AB-935D-9BFAE92D670D}"/>
              </a:ext>
              <a:ext uri="{C183D7F6-B498-43B3-948B-1728B52AA6E4}">
                <adec:decorative xmlns:adec="http://schemas.microsoft.com/office/drawing/2017/decorative" val="1"/>
              </a:ext>
            </a:extLst>
          </p:cNvPr>
          <p:cNvSpPr/>
          <p:nvPr/>
        </p:nvSpPr>
        <p:spPr>
          <a:xfrm>
            <a:off x="3703288" y="3744991"/>
            <a:ext cx="1116050" cy="339829"/>
          </a:xfrm>
          <a:prstGeom prst="rect">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340ACFD-FD04-4480-A64C-AB202D9B5075}"/>
              </a:ext>
              <a:ext uri="{C183D7F6-B498-43B3-948B-1728B52AA6E4}">
                <adec:decorative xmlns:adec="http://schemas.microsoft.com/office/drawing/2017/decorative" val="1"/>
              </a:ext>
            </a:extLst>
          </p:cNvPr>
          <p:cNvSpPr/>
          <p:nvPr/>
        </p:nvSpPr>
        <p:spPr>
          <a:xfrm>
            <a:off x="2383420" y="1520453"/>
            <a:ext cx="1214217" cy="300852"/>
          </a:xfrm>
          <a:prstGeom prst="rect">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4E451AE-0AA9-48B2-A88B-861C37A7F7FB}"/>
              </a:ext>
              <a:ext uri="{C183D7F6-B498-43B3-948B-1728B52AA6E4}">
                <adec:decorative xmlns:adec="http://schemas.microsoft.com/office/drawing/2017/decorative" val="1"/>
              </a:ext>
            </a:extLst>
          </p:cNvPr>
          <p:cNvSpPr/>
          <p:nvPr/>
        </p:nvSpPr>
        <p:spPr>
          <a:xfrm>
            <a:off x="1511031" y="1520453"/>
            <a:ext cx="872390" cy="300852"/>
          </a:xfrm>
          <a:prstGeom prst="rect">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5B197F0-E7D1-4362-8565-EFD08F3A3EEE}"/>
              </a:ext>
              <a:ext uri="{C183D7F6-B498-43B3-948B-1728B52AA6E4}">
                <adec:decorative xmlns:adec="http://schemas.microsoft.com/office/drawing/2017/decorative" val="1"/>
              </a:ext>
            </a:extLst>
          </p:cNvPr>
          <p:cNvSpPr/>
          <p:nvPr/>
        </p:nvSpPr>
        <p:spPr>
          <a:xfrm>
            <a:off x="958797" y="1520453"/>
            <a:ext cx="552233" cy="300852"/>
          </a:xfrm>
          <a:prstGeom prst="rect">
            <a:avLst/>
          </a:prstGeom>
          <a:no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46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2">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22">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2">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2"/>
          <p:cNvSpPr txBox="1"/>
          <p:nvPr/>
        </p:nvSpPr>
        <p:spPr>
          <a:xfrm>
            <a:off x="80902" y="76199"/>
            <a:ext cx="7404419"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i="0" u="none" strike="noStrike" cap="none" dirty="0">
                <a:solidFill>
                  <a:srgbClr val="000000"/>
                </a:solidFill>
                <a:latin typeface="Georgia"/>
                <a:ea typeface="Georgia"/>
                <a:cs typeface="Georgia"/>
                <a:sym typeface="Georgia"/>
              </a:rPr>
              <a:t>Opening Remarks</a:t>
            </a:r>
            <a:endParaRPr sz="2400" i="0" u="none" strike="noStrike" cap="none" dirty="0">
              <a:solidFill>
                <a:srgbClr val="000000"/>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sp>
        <p:nvSpPr>
          <p:cNvPr id="282" name="Google Shape;282;p22">
            <a:extLst>
              <a:ext uri="{C183D7F6-B498-43B3-948B-1728B52AA6E4}">
                <adec:decorative xmlns:adec="http://schemas.microsoft.com/office/drawing/2017/decorative" val="1"/>
              </a:ext>
            </a:extLst>
          </p:cNvPr>
          <p:cNvSpPr/>
          <p:nvPr/>
        </p:nvSpPr>
        <p:spPr>
          <a:xfrm>
            <a:off x="80902" y="876504"/>
            <a:ext cx="9063098" cy="28991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endParaRPr sz="1200" dirty="0"/>
          </a:p>
        </p:txBody>
      </p:sp>
      <p:sp>
        <p:nvSpPr>
          <p:cNvPr id="3" name="TextBox 2">
            <a:extLst>
              <a:ext uri="{FF2B5EF4-FFF2-40B4-BE49-F238E27FC236}">
                <a16:creationId xmlns:a16="http://schemas.microsoft.com/office/drawing/2014/main" id="{253A01E1-EA55-4ABF-B407-82A72E98361F}"/>
              </a:ext>
            </a:extLst>
          </p:cNvPr>
          <p:cNvSpPr txBox="1"/>
          <p:nvPr/>
        </p:nvSpPr>
        <p:spPr>
          <a:xfrm>
            <a:off x="296055" y="789721"/>
            <a:ext cx="8551889" cy="2129878"/>
          </a:xfrm>
          <a:prstGeom prst="rect">
            <a:avLst/>
          </a:prstGeom>
          <a:noFill/>
        </p:spPr>
        <p:txBody>
          <a:bodyPr wrap="square" rtlCol="0">
            <a:spAutoFit/>
          </a:bodyPr>
          <a:lstStyle/>
          <a:p>
            <a:pPr>
              <a:lnSpc>
                <a:spcPct val="150000"/>
              </a:lnSpc>
            </a:pPr>
            <a:r>
              <a:rPr lang="en-US" dirty="0"/>
              <a:t>This webinar is about the Winter SRI &amp; SCTERA </a:t>
            </a:r>
            <a:r>
              <a:rPr lang="en-US" b="1" u="sng" dirty="0"/>
              <a:t>Data Collection/Reporting </a:t>
            </a:r>
            <a:r>
              <a:rPr lang="en-US" dirty="0"/>
              <a:t>for Ch. 12 State Accreditation due January 29, 2025.</a:t>
            </a:r>
          </a:p>
          <a:p>
            <a:pPr marL="285750" indent="-285750">
              <a:lnSpc>
                <a:spcPct val="150000"/>
              </a:lnSpc>
              <a:buFont typeface="Arial" panose="020B0604020202020204" pitchFamily="34" charset="0"/>
              <a:buChar char="•"/>
            </a:pPr>
            <a:r>
              <a:rPr lang="en-US" sz="1200" b="1" dirty="0"/>
              <a:t>Ch. 12 Offer &amp; Teach Accreditation Requirements around CTE programs &amp; CTE courses</a:t>
            </a:r>
          </a:p>
          <a:p>
            <a:pPr marL="285750" indent="-285750">
              <a:lnSpc>
                <a:spcPct val="150000"/>
              </a:lnSpc>
              <a:buFont typeface="Arial" panose="020B0604020202020204" pitchFamily="34" charset="0"/>
              <a:buChar char="•"/>
            </a:pPr>
            <a:r>
              <a:rPr lang="en-US" sz="1200" dirty="0"/>
              <a:t>Extracting course/student data from district student information system (SIS) to SRI &amp; SCTERA department databases.</a:t>
            </a:r>
          </a:p>
          <a:p>
            <a:pPr marL="285750" indent="-285750">
              <a:lnSpc>
                <a:spcPct val="150000"/>
              </a:lnSpc>
              <a:buFont typeface="Arial" panose="020B0604020202020204" pitchFamily="34" charset="0"/>
              <a:buChar char="•"/>
            </a:pPr>
            <a:r>
              <a:rPr lang="en-US" sz="1200" dirty="0"/>
              <a:t>SRI and SCTERA databases are utilized by Information Analysis Bureau for programmatic data processing for state and federal reporting (e.g., ESSA/ESEA, Perkins V).</a:t>
            </a:r>
          </a:p>
          <a:p>
            <a:pPr marL="285750" indent="-285750">
              <a:lnSpc>
                <a:spcPct val="150000"/>
              </a:lnSpc>
              <a:buFont typeface="Arial" panose="020B0604020202020204" pitchFamily="34" charset="0"/>
              <a:buChar char="•"/>
            </a:pPr>
            <a:r>
              <a:rPr lang="en-US" sz="1200" dirty="0"/>
              <a:t>More accurate/complete data collection </a:t>
            </a:r>
            <a:r>
              <a:rPr lang="en-US" sz="1200" i="1" dirty="0">
                <a:sym typeface="Wingdings" panose="05000000000000000000" pitchFamily="2" charset="2"/>
              </a:rPr>
              <a:t>lead to…</a:t>
            </a:r>
            <a:r>
              <a:rPr lang="en-US" sz="1200" dirty="0">
                <a:sym typeface="Wingdings" panose="05000000000000000000" pitchFamily="2" charset="2"/>
              </a:rPr>
              <a:t> More accurate/complete data processing down-the-road</a:t>
            </a:r>
            <a:r>
              <a:rPr lang="en-US" dirty="0">
                <a:sym typeface="Wingdings" panose="05000000000000000000" pitchFamily="2" charset="2"/>
              </a:rPr>
              <a:t>.</a:t>
            </a:r>
            <a:endParaRPr lang="en-US" dirty="0"/>
          </a:p>
        </p:txBody>
      </p:sp>
      <p:sp>
        <p:nvSpPr>
          <p:cNvPr id="13" name="Google Shape;282;p22">
            <a:extLst>
              <a:ext uri="{FF2B5EF4-FFF2-40B4-BE49-F238E27FC236}">
                <a16:creationId xmlns:a16="http://schemas.microsoft.com/office/drawing/2014/main" id="{F5908585-0DF9-4C60-9D0E-3A0E574C5633}"/>
              </a:ext>
            </a:extLst>
          </p:cNvPr>
          <p:cNvSpPr/>
          <p:nvPr/>
        </p:nvSpPr>
        <p:spPr>
          <a:xfrm>
            <a:off x="296055" y="3059628"/>
            <a:ext cx="8480686" cy="13849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b="1" i="0" u="sng" strike="noStrike" cap="none" dirty="0">
                <a:solidFill>
                  <a:srgbClr val="000000"/>
                </a:solidFill>
                <a:latin typeface="Arial"/>
                <a:ea typeface="Arial"/>
                <a:cs typeface="Arial"/>
                <a:sym typeface="Arial"/>
              </a:rPr>
              <a:t>KEY STEPS</a:t>
            </a:r>
            <a:r>
              <a:rPr lang="en-US" b="0" i="0" u="none" strike="noStrike" cap="none" dirty="0">
                <a:solidFill>
                  <a:srgbClr val="000000"/>
                </a:solidFill>
                <a:latin typeface="Arial"/>
                <a:ea typeface="Arial"/>
                <a:cs typeface="Arial"/>
                <a:sym typeface="Arial"/>
              </a:rPr>
              <a:t>:</a:t>
            </a:r>
            <a:endParaRPr dirty="0"/>
          </a:p>
          <a:p>
            <a:pPr marL="342900" marR="0" lvl="0" indent="-342900" algn="l" rtl="0">
              <a:lnSpc>
                <a:spcPct val="150000"/>
              </a:lnSpc>
              <a:spcBef>
                <a:spcPts val="0"/>
              </a:spcBef>
              <a:spcAft>
                <a:spcPts val="0"/>
              </a:spcAft>
              <a:buClr>
                <a:srgbClr val="000000"/>
              </a:buClr>
              <a:buSzPct val="100000"/>
              <a:buFont typeface="Arial"/>
              <a:buAutoNum type="arabicParenR"/>
            </a:pPr>
            <a:r>
              <a:rPr lang="en-US" b="0" i="0" u="none" strike="noStrike" cap="none" dirty="0">
                <a:solidFill>
                  <a:srgbClr val="000000"/>
                </a:solidFill>
                <a:latin typeface="Arial"/>
                <a:ea typeface="Arial"/>
                <a:cs typeface="Arial"/>
                <a:sym typeface="Arial"/>
              </a:rPr>
              <a:t>District submits and uploads a 100% complete SRI file</a:t>
            </a:r>
            <a:endParaRPr lang="en-US" dirty="0"/>
          </a:p>
          <a:p>
            <a:pPr marL="342900" marR="0" lvl="0" indent="-342900" algn="l" rtl="0">
              <a:lnSpc>
                <a:spcPct val="150000"/>
              </a:lnSpc>
              <a:spcBef>
                <a:spcPts val="0"/>
              </a:spcBef>
              <a:spcAft>
                <a:spcPts val="0"/>
              </a:spcAft>
              <a:buClr>
                <a:srgbClr val="000000"/>
              </a:buClr>
              <a:buSzPct val="100000"/>
              <a:buFont typeface="Arial"/>
              <a:buAutoNum type="arabicParenR"/>
            </a:pPr>
            <a:r>
              <a:rPr lang="en-US" b="0" i="0" u="none" strike="noStrike" cap="none" dirty="0">
                <a:solidFill>
                  <a:srgbClr val="000000"/>
                </a:solidFill>
                <a:latin typeface="Arial"/>
                <a:ea typeface="Arial"/>
                <a:cs typeface="Arial"/>
                <a:sym typeface="Arial"/>
              </a:rPr>
              <a:t>District then completes SCTERA work of adding all CTE courses to program.</a:t>
            </a:r>
            <a:endParaRPr lang="en-US" dirty="0"/>
          </a:p>
          <a:p>
            <a:pPr marL="342900" marR="0" lvl="0" indent="-342900" algn="l" rtl="0">
              <a:lnSpc>
                <a:spcPct val="150000"/>
              </a:lnSpc>
              <a:spcBef>
                <a:spcPts val="0"/>
              </a:spcBef>
              <a:spcAft>
                <a:spcPts val="0"/>
              </a:spcAft>
              <a:buClr>
                <a:srgbClr val="000000"/>
              </a:buClr>
              <a:buSzPct val="100000"/>
              <a:buFont typeface="Arial"/>
              <a:buAutoNum type="arabicParenR"/>
            </a:pPr>
            <a:r>
              <a:rPr lang="en-US" b="0" i="0" u="none" strike="noStrike" cap="none" dirty="0">
                <a:solidFill>
                  <a:srgbClr val="000000"/>
                </a:solidFill>
                <a:latin typeface="Arial"/>
                <a:ea typeface="Arial"/>
                <a:cs typeface="Arial"/>
                <a:sym typeface="Arial"/>
              </a:rPr>
              <a:t>District then “certifies” SRI file to begin CH.12 accreditation review.</a:t>
            </a:r>
            <a:endParaRPr lang="en-US" dirty="0"/>
          </a:p>
        </p:txBody>
      </p:sp>
    </p:spTree>
    <p:extLst>
      <p:ext uri="{BB962C8B-B14F-4D97-AF65-F5344CB8AC3E}">
        <p14:creationId xmlns:p14="http://schemas.microsoft.com/office/powerpoint/2010/main" val="3816438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8">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8">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8">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1" name="Google Shape;231;p18" descr="CTE Learning that works for Iowa logo"/>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232" name="Google Shape;232;p18"/>
          <p:cNvSpPr txBox="1"/>
          <p:nvPr/>
        </p:nvSpPr>
        <p:spPr>
          <a:xfrm>
            <a:off x="212727" y="145326"/>
            <a:ext cx="8850372" cy="468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n-US" sz="2000" b="1" i="0" u="none" strike="noStrike" cap="none">
                <a:solidFill>
                  <a:srgbClr val="000000"/>
                </a:solidFill>
                <a:latin typeface="Georgia"/>
                <a:ea typeface="Georgia"/>
                <a:cs typeface="Georgia"/>
                <a:sym typeface="Georgia"/>
              </a:rPr>
              <a:t>Shared Courses</a:t>
            </a:r>
            <a:endParaRPr sz="2000" b="1" i="0" u="none" strike="noStrike" cap="none">
              <a:solidFill>
                <a:srgbClr val="000000"/>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pic>
        <p:nvPicPr>
          <p:cNvPr id="233" name="Google Shape;233;p18" descr="Screenshot example of shared courses screen."/>
          <p:cNvPicPr preferRelativeResize="0"/>
          <p:nvPr/>
        </p:nvPicPr>
        <p:blipFill rotWithShape="1">
          <a:blip r:embed="rId4">
            <a:alphaModFix/>
          </a:blip>
          <a:srcRect/>
          <a:stretch/>
        </p:blipFill>
        <p:spPr>
          <a:xfrm>
            <a:off x="212726" y="1366379"/>
            <a:ext cx="8718545" cy="317253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34" name="Google Shape;234;p18"/>
          <p:cNvSpPr/>
          <p:nvPr/>
        </p:nvSpPr>
        <p:spPr>
          <a:xfrm>
            <a:off x="492676" y="698225"/>
            <a:ext cx="8570422" cy="53828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400" b="0" i="0" u="none" strike="noStrike" cap="none" dirty="0">
                <a:solidFill>
                  <a:srgbClr val="000000"/>
                </a:solidFill>
                <a:latin typeface="Arial"/>
                <a:ea typeface="Arial"/>
                <a:cs typeface="Arial"/>
                <a:sym typeface="Arial"/>
              </a:rPr>
              <a:t>Once all programs are completed, click on the “Shared Courses” link at the top of the Program screen.</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400" b="1" i="0" u="sng" strike="noStrike" cap="none" dirty="0">
                <a:solidFill>
                  <a:schemeClr val="accent5"/>
                </a:solidFill>
                <a:latin typeface="Arial"/>
                <a:ea typeface="Arial"/>
                <a:cs typeface="Arial"/>
                <a:sym typeface="Arial"/>
                <a:hlinkClick r:id="rId5">
                  <a:extLst>
                    <a:ext uri="{A12FA001-AC4F-418D-AE19-62706E023703}">
                      <ahyp:hlinkClr xmlns:ahyp="http://schemas.microsoft.com/office/drawing/2018/hyperlinkcolor" val="tx"/>
                    </a:ext>
                  </a:extLst>
                </a:hlinkClick>
              </a:rPr>
              <a:t>SCTERA Short Takes Video: Shared Courses and "INCLUDE"</a:t>
            </a:r>
            <a:r>
              <a:rPr lang="en-US" sz="1400" b="0" i="0" u="none" strike="noStrike" cap="none" dirty="0">
                <a:solidFill>
                  <a:schemeClr val="accent5"/>
                </a:solidFill>
                <a:latin typeface="Arial"/>
                <a:ea typeface="Arial"/>
                <a:cs typeface="Arial"/>
                <a:sym typeface="Arial"/>
              </a:rPr>
              <a:t> </a:t>
            </a:r>
            <a:r>
              <a:rPr lang="en-US" sz="1400" b="0" i="0" u="none" strike="noStrike" cap="none" dirty="0">
                <a:solidFill>
                  <a:srgbClr val="000000"/>
                </a:solidFill>
                <a:latin typeface="Arial"/>
                <a:ea typeface="Arial"/>
                <a:cs typeface="Arial"/>
                <a:sym typeface="Arial"/>
              </a:rPr>
              <a:t>(3:59)</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19">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9">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2" name="Google Shape;242;p19" descr="CTE Learning that works for Iowa logo"/>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243" name="Google Shape;243;p19"/>
          <p:cNvSpPr txBox="1"/>
          <p:nvPr/>
        </p:nvSpPr>
        <p:spPr>
          <a:xfrm>
            <a:off x="294677" y="145326"/>
            <a:ext cx="8768421"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000" b="0" i="0" u="none" strike="noStrike" cap="none" dirty="0">
                <a:solidFill>
                  <a:srgbClr val="000000"/>
                </a:solidFill>
                <a:latin typeface="Georgia"/>
                <a:ea typeface="Georgia"/>
                <a:cs typeface="Georgia"/>
                <a:sym typeface="Georgia"/>
              </a:rPr>
              <a:t>Course NOT Tied to a Program</a:t>
            </a:r>
            <a:endParaRPr sz="2000" b="0" i="0" u="none" strike="noStrike" cap="none" dirty="0">
              <a:solidFill>
                <a:srgbClr val="000000"/>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pic>
        <p:nvPicPr>
          <p:cNvPr id="244" name="Google Shape;244;p19" descr="Screenshot example of courses not tied to a program screen."/>
          <p:cNvPicPr preferRelativeResize="0"/>
          <p:nvPr/>
        </p:nvPicPr>
        <p:blipFill rotWithShape="1">
          <a:blip r:embed="rId4">
            <a:alphaModFix/>
          </a:blip>
          <a:srcRect/>
          <a:stretch/>
        </p:blipFill>
        <p:spPr>
          <a:xfrm>
            <a:off x="294677" y="3154234"/>
            <a:ext cx="8554644" cy="1552792"/>
          </a:xfrm>
          <a:prstGeom prst="rect">
            <a:avLst/>
          </a:prstGeom>
          <a:noFill/>
          <a:ln>
            <a:noFill/>
          </a:ln>
        </p:spPr>
      </p:pic>
      <p:sp>
        <p:nvSpPr>
          <p:cNvPr id="245" name="Google Shape;245;p19"/>
          <p:cNvSpPr/>
          <p:nvPr/>
        </p:nvSpPr>
        <p:spPr>
          <a:xfrm>
            <a:off x="294677" y="687292"/>
            <a:ext cx="8554644" cy="2352952"/>
          </a:xfrm>
          <a:prstGeom prst="rect">
            <a:avLst/>
          </a:prstGeom>
          <a:noFill/>
          <a:ln>
            <a:noFill/>
          </a:ln>
        </p:spPr>
        <p:txBody>
          <a:bodyPr spcFirstLastPara="1" wrap="square" lIns="91425" tIns="45700" rIns="91425" bIns="45700" anchor="t" anchorCtr="0">
            <a:spAutoFit/>
          </a:bodyPr>
          <a:lstStyle/>
          <a:p>
            <a:pPr marL="8890" marR="0" lvl="0" indent="0" algn="l" rtl="0">
              <a:lnSpc>
                <a:spcPct val="107000"/>
              </a:lnSpc>
              <a:spcBef>
                <a:spcPts val="0"/>
              </a:spcBef>
              <a:spcAft>
                <a:spcPts val="0"/>
              </a:spcAft>
              <a:buNone/>
            </a:pPr>
            <a:r>
              <a:rPr lang="en-US" sz="1400" b="0" i="0" u="none" strike="noStrike" cap="none" dirty="0">
                <a:solidFill>
                  <a:srgbClr val="000000"/>
                </a:solidFill>
                <a:highlight>
                  <a:srgbClr val="FFFF00"/>
                </a:highlight>
                <a:latin typeface="Arial"/>
                <a:ea typeface="Arial"/>
                <a:cs typeface="Arial"/>
                <a:sym typeface="Arial"/>
              </a:rPr>
              <a:t>This is a frequent action item that comes up in a DE review and can result in additional attention and actions required by the district.</a:t>
            </a:r>
            <a:endParaRPr dirty="0"/>
          </a:p>
          <a:p>
            <a:pPr marL="8890" marR="0" lvl="0" indent="0" algn="l" rtl="0">
              <a:lnSpc>
                <a:spcPct val="107000"/>
              </a:lnSpc>
              <a:spcBef>
                <a:spcPts val="0"/>
              </a:spcBef>
              <a:spcAft>
                <a:spcPts val="0"/>
              </a:spcAft>
              <a:buNone/>
            </a:pPr>
            <a:endParaRPr sz="1200" b="0" i="0" u="none" strike="noStrike" cap="none" dirty="0">
              <a:solidFill>
                <a:srgbClr val="000000"/>
              </a:solidFill>
              <a:latin typeface="Calibri"/>
              <a:ea typeface="Calibri"/>
              <a:cs typeface="Calibri"/>
              <a:sym typeface="Calibri"/>
            </a:endParaRPr>
          </a:p>
          <a:p>
            <a:pPr marL="8890" marR="0" lvl="0" indent="0" algn="l" rtl="0">
              <a:lnSpc>
                <a:spcPct val="107000"/>
              </a:lnSpc>
              <a:spcBef>
                <a:spcPts val="0"/>
              </a:spcBef>
              <a:spcAft>
                <a:spcPts val="0"/>
              </a:spcAft>
              <a:buNone/>
            </a:pPr>
            <a:r>
              <a:rPr lang="en-US" sz="1400" b="1" i="0" u="sng" strike="noStrike" cap="none" dirty="0">
                <a:solidFill>
                  <a:schemeClr val="accent5"/>
                </a:solidFill>
                <a:latin typeface="Arial"/>
                <a:ea typeface="Arial"/>
                <a:cs typeface="Arial"/>
                <a:sym typeface="Arial"/>
                <a:hlinkClick r:id="rId5">
                  <a:extLst>
                    <a:ext uri="{A12FA001-AC4F-418D-AE19-62706E023703}">
                      <ahyp:hlinkClr xmlns:ahyp="http://schemas.microsoft.com/office/drawing/2018/hyperlinkcolor" val="tx"/>
                    </a:ext>
                  </a:extLst>
                </a:hlinkClick>
              </a:rPr>
              <a:t>SCTERA Short Takes Video: Courses NOT Tied to a Program</a:t>
            </a:r>
            <a:r>
              <a:rPr lang="en-US" sz="1400" b="1" i="0" u="none" strike="noStrike" cap="none" dirty="0">
                <a:solidFill>
                  <a:schemeClr val="accent5"/>
                </a:solidFill>
                <a:latin typeface="Arial"/>
                <a:ea typeface="Arial"/>
                <a:cs typeface="Arial"/>
                <a:sym typeface="Arial"/>
              </a:rPr>
              <a:t> </a:t>
            </a:r>
            <a:r>
              <a:rPr lang="en-US" sz="1400" b="1" i="0" u="none" strike="noStrike" cap="none" dirty="0">
                <a:solidFill>
                  <a:srgbClr val="000000"/>
                </a:solidFill>
                <a:latin typeface="Arial"/>
                <a:ea typeface="Arial"/>
                <a:cs typeface="Arial"/>
                <a:sym typeface="Arial"/>
              </a:rPr>
              <a:t>(5:37)</a:t>
            </a:r>
            <a:endParaRPr sz="1200" b="0" i="0" u="none" strike="noStrike" cap="none" dirty="0">
              <a:solidFill>
                <a:srgbClr val="000000"/>
              </a:solidFill>
              <a:latin typeface="Calibri"/>
              <a:ea typeface="Calibri"/>
              <a:cs typeface="Calibri"/>
              <a:sym typeface="Calibri"/>
            </a:endParaRPr>
          </a:p>
          <a:p>
            <a:pPr marL="8890" marR="0" lvl="0" indent="0" algn="l" rtl="0">
              <a:lnSpc>
                <a:spcPct val="107000"/>
              </a:lnSpc>
              <a:spcBef>
                <a:spcPts val="0"/>
              </a:spcBef>
              <a:spcAft>
                <a:spcPts val="0"/>
              </a:spcAft>
              <a:buNone/>
            </a:pPr>
            <a:r>
              <a:rPr lang="en-US" sz="1400" b="1"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Calibri"/>
              <a:ea typeface="Calibri"/>
              <a:cs typeface="Calibri"/>
              <a:sym typeface="Calibri"/>
            </a:endParaRPr>
          </a:p>
          <a:p>
            <a:pPr marL="8890" marR="0" lvl="0" indent="0" algn="l" rtl="0">
              <a:lnSpc>
                <a:spcPct val="107000"/>
              </a:lnSpc>
              <a:spcBef>
                <a:spcPts val="0"/>
              </a:spcBef>
              <a:spcAft>
                <a:spcPts val="0"/>
              </a:spcAft>
              <a:buNone/>
            </a:pPr>
            <a:r>
              <a:rPr lang="en-US" sz="1400" b="1" i="0" u="none" strike="noStrike" cap="none" dirty="0">
                <a:solidFill>
                  <a:srgbClr val="000000"/>
                </a:solidFill>
                <a:latin typeface="Arial"/>
                <a:ea typeface="Arial"/>
                <a:cs typeface="Arial"/>
                <a:sym typeface="Arial"/>
              </a:rPr>
              <a:t>INSTRUCTIONS: Please review the list of "courses not tied" to a program:</a:t>
            </a:r>
            <a:br>
              <a:rPr lang="en-US" sz="1400" b="1" i="0" u="none" strike="noStrike" cap="none" dirty="0">
                <a:solidFill>
                  <a:srgbClr val="000000"/>
                </a:solidFill>
                <a:latin typeface="Arial"/>
                <a:ea typeface="Arial"/>
                <a:cs typeface="Arial"/>
                <a:sym typeface="Arial"/>
              </a:rPr>
            </a:br>
            <a:r>
              <a:rPr lang="en-US" sz="1400" b="0" i="0" u="none" strike="noStrike" cap="none" dirty="0">
                <a:solidFill>
                  <a:srgbClr val="000000"/>
                </a:solidFill>
                <a:latin typeface="Arial"/>
                <a:ea typeface="Arial"/>
                <a:cs typeface="Arial"/>
                <a:sym typeface="Arial"/>
              </a:rPr>
              <a:t>a) Whether a secondary or concurrent enrollment course, does it fit into an existing program?</a:t>
            </a:r>
            <a:br>
              <a:rPr lang="en-US" sz="1400" b="0" i="0" u="none" strike="noStrike" cap="none" dirty="0">
                <a:solidFill>
                  <a:srgbClr val="000000"/>
                </a:solidFill>
                <a:latin typeface="Arial"/>
                <a:ea typeface="Arial"/>
                <a:cs typeface="Arial"/>
                <a:sym typeface="Arial"/>
              </a:rPr>
            </a:br>
            <a:r>
              <a:rPr lang="en-US" sz="1400" b="0" i="0" u="none" strike="noStrike" cap="none" dirty="0">
                <a:solidFill>
                  <a:srgbClr val="000000"/>
                </a:solidFill>
                <a:latin typeface="Arial"/>
                <a:ea typeface="Arial"/>
                <a:cs typeface="Arial"/>
                <a:sym typeface="Arial"/>
              </a:rPr>
              <a:t>b) Whether secondary or concurrent enrollment courses - are there 3.0 units of sequential courses to create a new program? Please contact a service area consultant.</a:t>
            </a:r>
            <a:br>
              <a:rPr lang="en-US" sz="1400" b="0" i="0" u="none" strike="noStrike" cap="none" dirty="0">
                <a:solidFill>
                  <a:srgbClr val="000000"/>
                </a:solidFill>
                <a:latin typeface="Arial"/>
                <a:ea typeface="Arial"/>
                <a:cs typeface="Arial"/>
                <a:sym typeface="Arial"/>
              </a:rPr>
            </a:br>
            <a:r>
              <a:rPr lang="en-US" sz="1400" b="0" i="0" u="none" strike="noStrike" cap="none" dirty="0">
                <a:solidFill>
                  <a:srgbClr val="000000"/>
                </a:solidFill>
                <a:latin typeface="Arial"/>
                <a:ea typeface="Arial"/>
                <a:cs typeface="Arial"/>
                <a:sym typeface="Arial"/>
              </a:rPr>
              <a:t>c) If scenario A or B is not applicable, then the course may remain in in "course not tied" list.</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0">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20">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20">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3" name="Google Shape;253;p20" descr="CTE Learning that works for Iowa logo"/>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254" name="Google Shape;254;p20"/>
          <p:cNvSpPr txBox="1"/>
          <p:nvPr/>
        </p:nvSpPr>
        <p:spPr>
          <a:xfrm>
            <a:off x="289168" y="42746"/>
            <a:ext cx="7404419"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eorgia"/>
                <a:ea typeface="Georgia"/>
                <a:cs typeface="Georgia"/>
                <a:sym typeface="Georgia"/>
              </a:rPr>
              <a:t>Secondary CTE Reporting Application (SCTERA)</a:t>
            </a:r>
            <a:endParaRPr sz="2400" b="0" i="0" u="none" strike="noStrike" cap="none">
              <a:solidFill>
                <a:srgbClr val="000000"/>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pic>
        <p:nvPicPr>
          <p:cNvPr id="255" name="Google Shape;255;p20" descr="Screenshot example showing (4) programs. "/>
          <p:cNvPicPr preferRelativeResize="0"/>
          <p:nvPr/>
        </p:nvPicPr>
        <p:blipFill rotWithShape="1">
          <a:blip r:embed="rId4">
            <a:alphaModFix/>
          </a:blip>
          <a:srcRect/>
          <a:stretch/>
        </p:blipFill>
        <p:spPr>
          <a:xfrm>
            <a:off x="289168" y="2963378"/>
            <a:ext cx="8362462" cy="111344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56" name="Google Shape;256;p20">
            <a:extLst>
              <a:ext uri="{C183D7F6-B498-43B3-948B-1728B52AA6E4}">
                <adec:decorative xmlns:adec="http://schemas.microsoft.com/office/drawing/2017/decorative" val="1"/>
              </a:ext>
            </a:extLst>
          </p:cNvPr>
          <p:cNvSpPr/>
          <p:nvPr/>
        </p:nvSpPr>
        <p:spPr>
          <a:xfrm>
            <a:off x="8022998" y="3003217"/>
            <a:ext cx="105023" cy="1033770"/>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7" name="Google Shape;257;p20"/>
          <p:cNvSpPr txBox="1"/>
          <p:nvPr/>
        </p:nvSpPr>
        <p:spPr>
          <a:xfrm>
            <a:off x="289168" y="935600"/>
            <a:ext cx="8253880" cy="182865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dirty="0">
                <a:solidFill>
                  <a:srgbClr val="000000"/>
                </a:solidFill>
                <a:latin typeface="Arial"/>
                <a:ea typeface="Arial"/>
                <a:cs typeface="Arial"/>
                <a:sym typeface="Arial"/>
              </a:rPr>
              <a:t>After adding courses to a program is complete, click on green “student head icon” and then click “Request Course Review” button.</a:t>
            </a:r>
            <a:endParaRPr dirty="0"/>
          </a:p>
          <a:p>
            <a:pPr marL="342900" marR="0" lvl="5" indent="-25400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dirty="0">
                <a:solidFill>
                  <a:srgbClr val="000000"/>
                </a:solidFill>
                <a:latin typeface="Arial"/>
                <a:ea typeface="Arial"/>
                <a:cs typeface="Arial"/>
                <a:sym typeface="Arial"/>
              </a:rPr>
              <a:t>Repeat step 1 for each program.</a:t>
            </a:r>
            <a:endParaRPr dirty="0"/>
          </a:p>
          <a:p>
            <a:pPr marL="342900" marR="0" lvl="0" indent="-25400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mj-lt"/>
              <a:buAutoNum type="arabicPeriod" startAt="3"/>
            </a:pPr>
            <a:r>
              <a:rPr lang="en-US" sz="1400" b="0" i="0" u="none" strike="noStrike" cap="none" dirty="0">
                <a:solidFill>
                  <a:srgbClr val="000000"/>
                </a:solidFill>
                <a:latin typeface="Arial"/>
                <a:ea typeface="Arial"/>
                <a:cs typeface="Arial"/>
                <a:sym typeface="Arial"/>
              </a:rPr>
              <a:t>Congratulations, 2024 Winter SCTERA Collection is complete!</a:t>
            </a:r>
            <a:endParaRPr dirty="0"/>
          </a:p>
          <a:p>
            <a:pPr marL="342900" marR="0" lvl="0" indent="-25400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mj-lt"/>
              <a:buAutoNum type="arabicPeriod" startAt="4"/>
            </a:pPr>
            <a:r>
              <a:rPr lang="en-US" sz="1400" b="0" i="0" u="none" strike="noStrike" cap="none" dirty="0">
                <a:solidFill>
                  <a:srgbClr val="000000"/>
                </a:solidFill>
                <a:latin typeface="Arial"/>
                <a:ea typeface="Arial"/>
                <a:cs typeface="Arial"/>
                <a:sym typeface="Arial"/>
              </a:rPr>
              <a:t>Certify SRI file in EdInfo SRI application.</a:t>
            </a:r>
            <a:endParaRPr dirty="0"/>
          </a:p>
        </p:txBody>
      </p:sp>
      <p:pic>
        <p:nvPicPr>
          <p:cNvPr id="258" name="Google Shape;258;p20" descr="Screenshot showing successful submission of a program for DE review."/>
          <p:cNvPicPr preferRelativeResize="0"/>
          <p:nvPr/>
        </p:nvPicPr>
        <p:blipFill rotWithShape="1">
          <a:blip r:embed="rId5">
            <a:alphaModFix/>
          </a:blip>
          <a:srcRect/>
          <a:stretch/>
        </p:blipFill>
        <p:spPr>
          <a:xfrm>
            <a:off x="289168" y="4278364"/>
            <a:ext cx="8362462" cy="41032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3">
            <a:extLst>
              <a:ext uri="{C183D7F6-B498-43B3-948B-1728B52AA6E4}">
                <adec:decorative xmlns:adec="http://schemas.microsoft.com/office/drawing/2017/decorative" val="1"/>
              </a:ext>
            </a:extLst>
          </p:cNvPr>
          <p:cNvSpPr/>
          <p:nvPr/>
        </p:nvSpPr>
        <p:spPr>
          <a:xfrm>
            <a:off x="-10750" y="28697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23">
            <a:extLst>
              <a:ext uri="{C183D7F6-B498-43B3-948B-1728B52AA6E4}">
                <adec:decorative xmlns:adec="http://schemas.microsoft.com/office/drawing/2017/decorative" val="1"/>
              </a:ext>
            </a:extLst>
          </p:cNvPr>
          <p:cNvSpPr/>
          <p:nvPr/>
        </p:nvSpPr>
        <p:spPr>
          <a:xfrm>
            <a:off x="6521743" y="28697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23">
            <a:extLst>
              <a:ext uri="{C183D7F6-B498-43B3-948B-1728B52AA6E4}">
                <adec:decorative xmlns:adec="http://schemas.microsoft.com/office/drawing/2017/decorative" val="1"/>
              </a:ext>
            </a:extLst>
          </p:cNvPr>
          <p:cNvSpPr/>
          <p:nvPr/>
        </p:nvSpPr>
        <p:spPr>
          <a:xfrm>
            <a:off x="8022998" y="28697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3"/>
          <p:cNvSpPr txBox="1"/>
          <p:nvPr/>
        </p:nvSpPr>
        <p:spPr>
          <a:xfrm>
            <a:off x="1878081" y="973032"/>
            <a:ext cx="5189718" cy="319743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Jeffrey Fletcher, PhD, MPA</a:t>
            </a:r>
            <a:endParaRPr sz="16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Medium"/>
                <a:ea typeface="Roboto Medium"/>
                <a:cs typeface="Roboto Medium"/>
                <a:sym typeface="Roboto Medium"/>
              </a:rPr>
              <a:t>Education Program Consultant</a:t>
            </a:r>
            <a:endParaRPr sz="1400" b="0" i="0" u="none" strike="noStrike" cap="none">
              <a:solidFill>
                <a:srgbClr val="000000"/>
              </a:solidFill>
              <a:latin typeface="Roboto Medium"/>
              <a:ea typeface="Roboto Medium"/>
              <a:cs typeface="Roboto Medium"/>
              <a:sym typeface="Roboto Medium"/>
            </a:endParaRPr>
          </a:p>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rgbClr val="000000"/>
                </a:solidFill>
                <a:latin typeface="Roboto Medium"/>
                <a:ea typeface="Roboto Medium"/>
                <a:cs typeface="Roboto Medium"/>
                <a:sym typeface="Roboto Medium"/>
                <a:hlinkClick r:id="rId3">
                  <a:extLst>
                    <a:ext uri="{A12FA001-AC4F-418D-AE19-62706E023703}">
                      <ahyp:hlinkClr xmlns:ahyp="http://schemas.microsoft.com/office/drawing/2018/hyperlinkcolor" val="tx"/>
                    </a:ext>
                  </a:extLst>
                </a:hlinkClick>
              </a:rPr>
              <a:t>Jeffrey.Fletcher@iowa.gov</a:t>
            </a:r>
            <a:endParaRPr sz="1400" b="0" i="0" u="none" strike="noStrike" cap="none">
              <a:solidFill>
                <a:srgbClr val="000000"/>
              </a:solidFill>
              <a:latin typeface="Roboto Medium"/>
              <a:ea typeface="Roboto Medium"/>
              <a:cs typeface="Roboto Medium"/>
              <a:sym typeface="Roboto Medium"/>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Medium"/>
                <a:ea typeface="Roboto Medium"/>
                <a:cs typeface="Roboto Medium"/>
                <a:sym typeface="Roboto Medium"/>
              </a:rPr>
              <a:t>515-321-7309</a:t>
            </a:r>
            <a:endParaRPr sz="1400" b="0" i="0" u="none" strike="noStrike" cap="none">
              <a:solidFill>
                <a:srgbClr val="000000"/>
              </a:solidFill>
              <a:latin typeface="Roboto Medium"/>
              <a:ea typeface="Roboto Medium"/>
              <a:cs typeface="Roboto Medium"/>
              <a:sym typeface="Roboto Medium"/>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Bureau of Community Colleges &amp; Postsecondary Readiness</a:t>
            </a:r>
            <a:endParaRPr sz="1400" b="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Division of Community Colleges and Workforce Preparation</a:t>
            </a:r>
            <a:endParaRPr sz="1400" b="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Iowa Department of Education</a:t>
            </a:r>
            <a:endParaRPr sz="1400" b="0" i="0" u="none" strike="noStrike" cap="none">
              <a:solidFill>
                <a:srgbClr val="000000"/>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2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2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9" name="Google Shape;309;p24" descr="CTE Learning that works for Iowa logo"/>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310" name="Google Shape;310;p24"/>
          <p:cNvSpPr txBox="1"/>
          <p:nvPr/>
        </p:nvSpPr>
        <p:spPr>
          <a:xfrm>
            <a:off x="407019" y="127231"/>
            <a:ext cx="8602181"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latin typeface="Georgia"/>
                <a:ea typeface="Georgia"/>
                <a:cs typeface="Georgia"/>
                <a:sym typeface="Georgia"/>
              </a:rPr>
              <a:t>Appendix – Compiled Resources</a:t>
            </a:r>
            <a:endParaRPr sz="2400" b="0" i="0" u="none" strike="noStrike" cap="none" dirty="0">
              <a:solidFill>
                <a:srgbClr val="000000"/>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sp>
        <p:nvSpPr>
          <p:cNvPr id="312" name="Google Shape;312;p24"/>
          <p:cNvSpPr txBox="1"/>
          <p:nvPr/>
        </p:nvSpPr>
        <p:spPr>
          <a:xfrm>
            <a:off x="407019" y="736475"/>
            <a:ext cx="8330100" cy="4017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accent5"/>
              </a:buClr>
              <a:buSzPts val="1500"/>
              <a:buFont typeface="Arial"/>
              <a:buChar char="•"/>
            </a:pPr>
            <a:r>
              <a:rPr lang="en-US" sz="1500" b="0" i="0" u="sng" strike="noStrike" cap="none" dirty="0">
                <a:solidFill>
                  <a:schemeClr val="accent5"/>
                </a:solidFill>
                <a:latin typeface="Arial"/>
                <a:ea typeface="Arial"/>
                <a:cs typeface="Arial"/>
                <a:sym typeface="Arial"/>
                <a:hlinkClick r:id="rId4">
                  <a:extLst>
                    <a:ext uri="{A12FA001-AC4F-418D-AE19-62706E023703}">
                      <ahyp:hlinkClr xmlns:ahyp="http://schemas.microsoft.com/office/drawing/2018/hyperlinkcolor" val="tx"/>
                    </a:ext>
                  </a:extLst>
                </a:hlinkClick>
              </a:rPr>
              <a:t>SRI 2024-2025 Data Dictionary</a:t>
            </a:r>
            <a:endParaRPr sz="1500" b="0" i="0" u="sng" strike="noStrike" cap="none" dirty="0">
              <a:solidFill>
                <a:schemeClr val="accent5"/>
              </a:solidFill>
              <a:latin typeface="Arial"/>
              <a:ea typeface="Arial"/>
              <a:cs typeface="Arial"/>
              <a:sym typeface="Arial"/>
            </a:endParaRPr>
          </a:p>
          <a:p>
            <a:pPr marL="285750" marR="0" lvl="0" indent="-285750" algn="l" rtl="0">
              <a:lnSpc>
                <a:spcPct val="100000"/>
              </a:lnSpc>
              <a:spcBef>
                <a:spcPts val="0"/>
              </a:spcBef>
              <a:spcAft>
                <a:spcPts val="0"/>
              </a:spcAft>
              <a:buClr>
                <a:schemeClr val="accent5"/>
              </a:buClr>
              <a:buSzPts val="1500"/>
              <a:buFont typeface="Arial"/>
              <a:buChar char="•"/>
            </a:pPr>
            <a:r>
              <a:rPr lang="en-US" sz="1500" b="0" i="0" u="sng" strike="noStrike" cap="none" dirty="0">
                <a:solidFill>
                  <a:schemeClr val="accent5"/>
                </a:solidFill>
                <a:latin typeface="Arial"/>
                <a:ea typeface="Arial"/>
                <a:cs typeface="Arial"/>
                <a:sym typeface="Arial"/>
                <a:hlinkClick r:id="rId5">
                  <a:extLst>
                    <a:ext uri="{A12FA001-AC4F-418D-AE19-62706E023703}">
                      <ahyp:hlinkClr xmlns:ahyp="http://schemas.microsoft.com/office/drawing/2018/hyperlinkcolor" val="tx"/>
                    </a:ext>
                  </a:extLst>
                </a:hlinkClick>
              </a:rPr>
              <a:t>Reporting Assistance for HF 2465</a:t>
            </a:r>
            <a:endParaRPr sz="1500" b="0" i="0" u="none" strike="noStrike" cap="none" dirty="0">
              <a:solidFill>
                <a:schemeClr val="accent5"/>
              </a:solidFill>
              <a:latin typeface="Arial"/>
              <a:ea typeface="Arial"/>
              <a:cs typeface="Arial"/>
              <a:sym typeface="Arial"/>
            </a:endParaRPr>
          </a:p>
          <a:p>
            <a:pPr marL="0" marR="0" lvl="8" indent="0" algn="l" rtl="0">
              <a:lnSpc>
                <a:spcPct val="100000"/>
              </a:lnSpc>
              <a:spcBef>
                <a:spcPts val="0"/>
              </a:spcBef>
              <a:spcAft>
                <a:spcPts val="0"/>
              </a:spcAft>
              <a:buNone/>
            </a:pPr>
            <a:r>
              <a:rPr lang="en-US" sz="1500" b="0" i="0" u="none" strike="noStrike" cap="none" dirty="0">
                <a:solidFill>
                  <a:schemeClr val="accent5"/>
                </a:solidFill>
                <a:latin typeface="Arial"/>
                <a:ea typeface="Arial"/>
                <a:cs typeface="Arial"/>
                <a:sym typeface="Arial"/>
              </a:rPr>
              <a:t>	</a:t>
            </a:r>
            <a:r>
              <a:rPr lang="en-US" sz="1500" b="0" i="0" u="none" strike="noStrike" cap="none" dirty="0">
                <a:solidFill>
                  <a:schemeClr val="tx1"/>
                </a:solidFill>
                <a:sym typeface="Arial"/>
              </a:rPr>
              <a:t>Accreditation program area code ’11’ – CTE (ASTEM) &amp; Mathematics</a:t>
            </a:r>
            <a:endParaRPr dirty="0">
              <a:solidFill>
                <a:schemeClr val="tx1"/>
              </a:solidFill>
            </a:endParaRPr>
          </a:p>
          <a:p>
            <a:pPr marL="0" marR="0" lvl="7" indent="0" algn="l" rtl="0">
              <a:lnSpc>
                <a:spcPct val="100000"/>
              </a:lnSpc>
              <a:spcBef>
                <a:spcPts val="0"/>
              </a:spcBef>
              <a:spcAft>
                <a:spcPts val="0"/>
              </a:spcAft>
              <a:buNone/>
            </a:pPr>
            <a:r>
              <a:rPr lang="en-US" sz="1500" b="0" i="0" u="none" strike="noStrike" cap="none" dirty="0">
                <a:solidFill>
                  <a:schemeClr val="tx1"/>
                </a:solidFill>
                <a:latin typeface="Arial"/>
                <a:ea typeface="Arial"/>
                <a:cs typeface="Arial"/>
                <a:sym typeface="Arial"/>
              </a:rPr>
              <a:t>	Accreditation program area code ‘12’ – CTE (AG) &amp; Science</a:t>
            </a:r>
            <a:endParaRPr sz="1500" b="0" i="0" u="sng" strike="noStrike" cap="none" dirty="0">
              <a:solidFill>
                <a:schemeClr val="tx1"/>
              </a:solidFill>
              <a:latin typeface="Arial"/>
              <a:ea typeface="Arial"/>
              <a:cs typeface="Arial"/>
              <a:sym typeface="Arial"/>
            </a:endParaRPr>
          </a:p>
          <a:p>
            <a:pPr marL="285750" marR="0" lvl="0" indent="-285750" algn="l" rtl="0">
              <a:lnSpc>
                <a:spcPct val="100000"/>
              </a:lnSpc>
              <a:spcBef>
                <a:spcPts val="0"/>
              </a:spcBef>
              <a:spcAft>
                <a:spcPts val="0"/>
              </a:spcAft>
              <a:buClr>
                <a:schemeClr val="accent5"/>
              </a:buClr>
              <a:buSzPts val="1500"/>
              <a:buFont typeface="Arial"/>
              <a:buChar char="•"/>
            </a:pPr>
            <a:r>
              <a:rPr lang="en-US" sz="1500" b="0" i="0" u="sng" strike="noStrike" cap="none" dirty="0">
                <a:solidFill>
                  <a:schemeClr val="accent5"/>
                </a:solidFill>
                <a:latin typeface="Arial"/>
                <a:ea typeface="Arial"/>
                <a:cs typeface="Arial"/>
                <a:sym typeface="Arial"/>
                <a:hlinkClick r:id="rId5">
                  <a:extLst>
                    <a:ext uri="{A12FA001-AC4F-418D-AE19-62706E023703}">
                      <ahyp:hlinkClr xmlns:ahyp="http://schemas.microsoft.com/office/drawing/2018/hyperlinkcolor" val="tx"/>
                    </a:ext>
                  </a:extLst>
                </a:hlinkClick>
              </a:rPr>
              <a:t>Student Reporting in Iowa Tutorials</a:t>
            </a:r>
            <a:endParaRPr sz="1500" b="0" i="0" u="sng" strike="noStrike" cap="none" dirty="0">
              <a:solidFill>
                <a:schemeClr val="accent5"/>
              </a:solidFill>
              <a:latin typeface="Arial"/>
              <a:ea typeface="Arial"/>
              <a:cs typeface="Arial"/>
              <a:sym typeface="Arial"/>
            </a:endParaRPr>
          </a:p>
          <a:p>
            <a:pPr marL="285750" marR="0" lvl="0" indent="-285750" algn="l" rtl="0">
              <a:lnSpc>
                <a:spcPct val="100000"/>
              </a:lnSpc>
              <a:spcBef>
                <a:spcPts val="0"/>
              </a:spcBef>
              <a:spcAft>
                <a:spcPts val="0"/>
              </a:spcAft>
              <a:buClr>
                <a:schemeClr val="accent5"/>
              </a:buClr>
              <a:buSzPts val="1500"/>
              <a:buFont typeface="Arial"/>
              <a:buChar char="•"/>
            </a:pPr>
            <a:r>
              <a:rPr lang="en-US" sz="1500" b="0" i="0" u="sng" strike="noStrike" cap="none" dirty="0">
                <a:solidFill>
                  <a:schemeClr val="accent5"/>
                </a:solidFill>
                <a:latin typeface="Arial"/>
                <a:ea typeface="Arial"/>
                <a:cs typeface="Arial"/>
                <a:sym typeface="Arial"/>
                <a:hlinkClick r:id="rId6">
                  <a:extLst>
                    <a:ext uri="{A12FA001-AC4F-418D-AE19-62706E023703}">
                      <ahyp:hlinkClr xmlns:ahyp="http://schemas.microsoft.com/office/drawing/2018/hyperlinkcolor" val="tx"/>
                    </a:ext>
                  </a:extLst>
                </a:hlinkClick>
              </a:rPr>
              <a:t>Framework of SCED for Secondary Level Courses</a:t>
            </a:r>
            <a:r>
              <a:rPr lang="en-US" sz="1500" b="0" i="0" u="none" strike="noStrike" cap="none" dirty="0">
                <a:solidFill>
                  <a:schemeClr val="accent5"/>
                </a:solidFill>
                <a:latin typeface="Arial"/>
                <a:ea typeface="Arial"/>
                <a:cs typeface="Arial"/>
                <a:sym typeface="Arial"/>
              </a:rPr>
              <a:t> (12-2024)</a:t>
            </a:r>
            <a:endParaRPr dirty="0">
              <a:solidFill>
                <a:schemeClr val="accent5"/>
              </a:solidFill>
            </a:endParaRPr>
          </a:p>
          <a:p>
            <a:pPr marL="285750" marR="0" lvl="0" indent="-285750" algn="l" rtl="0">
              <a:lnSpc>
                <a:spcPct val="100000"/>
              </a:lnSpc>
              <a:spcBef>
                <a:spcPts val="0"/>
              </a:spcBef>
              <a:spcAft>
                <a:spcPts val="0"/>
              </a:spcAft>
              <a:buClr>
                <a:schemeClr val="accent5"/>
              </a:buClr>
              <a:buSzPts val="1500"/>
              <a:buFont typeface="Arial"/>
              <a:buChar char="•"/>
            </a:pPr>
            <a:r>
              <a:rPr lang="en-US" sz="1500" b="0" i="0" u="sng" strike="noStrike" cap="none" dirty="0">
                <a:solidFill>
                  <a:schemeClr val="accent5"/>
                </a:solidFill>
                <a:latin typeface="Arial"/>
                <a:ea typeface="Arial"/>
                <a:cs typeface="Arial"/>
                <a:sym typeface="Arial"/>
                <a:hlinkClick r:id="rId7">
                  <a:extLst>
                    <a:ext uri="{A12FA001-AC4F-418D-AE19-62706E023703}">
                      <ahyp:hlinkClr xmlns:ahyp="http://schemas.microsoft.com/office/drawing/2018/hyperlinkcolor" val="tx"/>
                    </a:ext>
                  </a:extLst>
                </a:hlinkClick>
              </a:rPr>
              <a:t>Career Academy Minutes and SCED Codes</a:t>
            </a:r>
            <a:r>
              <a:rPr lang="en-US" sz="1500" b="0" i="0" u="none" strike="noStrike" cap="none" dirty="0">
                <a:solidFill>
                  <a:schemeClr val="accent5"/>
                </a:solidFill>
                <a:latin typeface="Arial"/>
                <a:ea typeface="Arial"/>
                <a:cs typeface="Arial"/>
                <a:sym typeface="Arial"/>
              </a:rPr>
              <a:t> (8-22-24)</a:t>
            </a:r>
            <a:endParaRPr dirty="0">
              <a:solidFill>
                <a:schemeClr val="accent5"/>
              </a:solidFill>
            </a:endParaRPr>
          </a:p>
          <a:p>
            <a:pPr marL="285750" marR="0" lvl="0" indent="-285750" algn="l" rtl="0">
              <a:lnSpc>
                <a:spcPct val="100000"/>
              </a:lnSpc>
              <a:spcBef>
                <a:spcPts val="0"/>
              </a:spcBef>
              <a:spcAft>
                <a:spcPts val="0"/>
              </a:spcAft>
              <a:buClr>
                <a:schemeClr val="accent5"/>
              </a:buClr>
              <a:buSzPts val="1500"/>
              <a:buFont typeface="Arial"/>
              <a:buChar char="•"/>
            </a:pPr>
            <a:r>
              <a:rPr lang="en-US" sz="1500" b="0" i="0" u="sng" strike="noStrike" cap="none" dirty="0">
                <a:solidFill>
                  <a:schemeClr val="accent5"/>
                </a:solidFill>
                <a:latin typeface="Arial"/>
                <a:ea typeface="Arial"/>
                <a:cs typeface="Arial"/>
                <a:sym typeface="Arial"/>
                <a:hlinkClick r:id="rId8">
                  <a:extLst>
                    <a:ext uri="{A12FA001-AC4F-418D-AE19-62706E023703}">
                      <ahyp:hlinkClr xmlns:ahyp="http://schemas.microsoft.com/office/drawing/2018/hyperlinkcolor" val="tx"/>
                    </a:ext>
                  </a:extLst>
                </a:hlinkClick>
              </a:rPr>
              <a:t>Complete List of Non-Secondary Course Codes</a:t>
            </a:r>
            <a:r>
              <a:rPr lang="en-US" sz="1500" b="0" i="0" u="none" strike="noStrike" cap="none" dirty="0">
                <a:solidFill>
                  <a:schemeClr val="accent5"/>
                </a:solidFill>
                <a:latin typeface="Arial"/>
                <a:ea typeface="Arial"/>
                <a:cs typeface="Arial"/>
                <a:sym typeface="Arial"/>
              </a:rPr>
              <a:t> (8-24-21)</a:t>
            </a:r>
            <a:endParaRPr dirty="0">
              <a:solidFill>
                <a:schemeClr val="accent5"/>
              </a:solidFill>
            </a:endParaRPr>
          </a:p>
          <a:p>
            <a:pPr marL="285750" marR="0" lvl="0" indent="-285750" algn="l" rtl="0">
              <a:lnSpc>
                <a:spcPct val="100000"/>
              </a:lnSpc>
              <a:spcBef>
                <a:spcPts val="0"/>
              </a:spcBef>
              <a:spcAft>
                <a:spcPts val="0"/>
              </a:spcAft>
              <a:buClr>
                <a:schemeClr val="accent5"/>
              </a:buClr>
              <a:buSzPts val="1500"/>
              <a:buFont typeface="Arial"/>
              <a:buChar char="•"/>
            </a:pPr>
            <a:r>
              <a:rPr lang="en-US" sz="1500" b="0" i="0" u="sng" strike="noStrike" cap="none" dirty="0">
                <a:solidFill>
                  <a:schemeClr val="accent5"/>
                </a:solidFill>
                <a:latin typeface="Arial"/>
                <a:ea typeface="Arial"/>
                <a:cs typeface="Arial"/>
                <a:sym typeface="Arial"/>
                <a:hlinkClick r:id="rId9">
                  <a:extLst>
                    <a:ext uri="{A12FA001-AC4F-418D-AE19-62706E023703}">
                      <ahyp:hlinkClr xmlns:ahyp="http://schemas.microsoft.com/office/drawing/2018/hyperlinkcolor" val="tx"/>
                    </a:ext>
                  </a:extLst>
                </a:hlinkClick>
              </a:rPr>
              <a:t>SCED v12</a:t>
            </a:r>
            <a:endParaRPr sz="1500" b="0" i="0" u="none" strike="noStrike" cap="none" dirty="0">
              <a:solidFill>
                <a:schemeClr val="accent5"/>
              </a:solidFill>
              <a:latin typeface="Arial"/>
              <a:ea typeface="Arial"/>
              <a:cs typeface="Arial"/>
              <a:sym typeface="Arial"/>
            </a:endParaRPr>
          </a:p>
          <a:p>
            <a:pPr marL="285750" marR="0" lvl="0" indent="-285750" algn="l" rtl="0">
              <a:lnSpc>
                <a:spcPct val="100000"/>
              </a:lnSpc>
              <a:spcBef>
                <a:spcPts val="0"/>
              </a:spcBef>
              <a:spcAft>
                <a:spcPts val="0"/>
              </a:spcAft>
              <a:buClr>
                <a:schemeClr val="accent5"/>
              </a:buClr>
              <a:buSzPts val="1500"/>
              <a:buFont typeface="Arial"/>
              <a:buChar char="•"/>
            </a:pPr>
            <a:r>
              <a:rPr lang="en-US" sz="1500" b="0" i="0" u="sng" strike="noStrike" cap="none" dirty="0">
                <a:solidFill>
                  <a:schemeClr val="accent5"/>
                </a:solidFill>
                <a:latin typeface="Arial"/>
                <a:ea typeface="Arial"/>
                <a:cs typeface="Arial"/>
                <a:sym typeface="Arial"/>
                <a:hlinkClick r:id="rId10">
                  <a:extLst>
                    <a:ext uri="{A12FA001-AC4F-418D-AE19-62706E023703}">
                      <ahyp:hlinkClr xmlns:ahyp="http://schemas.microsoft.com/office/drawing/2018/hyperlinkcolor" val="tx"/>
                    </a:ext>
                  </a:extLst>
                </a:hlinkClick>
              </a:rPr>
              <a:t>SCED Codes and Contact Minutes for Community College Courses</a:t>
            </a:r>
            <a:r>
              <a:rPr lang="en-US" sz="1500" b="0" i="0" u="none" strike="noStrike" cap="none" dirty="0">
                <a:solidFill>
                  <a:schemeClr val="accent5"/>
                </a:solidFill>
                <a:latin typeface="Arial"/>
                <a:ea typeface="Arial"/>
                <a:cs typeface="Arial"/>
                <a:sym typeface="Arial"/>
              </a:rPr>
              <a:t> (8-2024)</a:t>
            </a:r>
            <a:endParaRPr dirty="0">
              <a:solidFill>
                <a:schemeClr val="accent5"/>
              </a:solidFill>
            </a:endParaRPr>
          </a:p>
          <a:p>
            <a:pPr marL="285750" marR="0" lvl="0" indent="-285750" algn="l" rtl="0">
              <a:lnSpc>
                <a:spcPct val="100000"/>
              </a:lnSpc>
              <a:spcBef>
                <a:spcPts val="0"/>
              </a:spcBef>
              <a:spcAft>
                <a:spcPts val="0"/>
              </a:spcAft>
              <a:buClr>
                <a:schemeClr val="accent5"/>
              </a:buClr>
              <a:buSzPts val="1500"/>
              <a:buFont typeface="Arial"/>
              <a:buChar char="•"/>
            </a:pPr>
            <a:r>
              <a:rPr lang="en-US" sz="1500" b="0" i="0" u="sng" strike="noStrike" cap="none" dirty="0">
                <a:solidFill>
                  <a:schemeClr val="accent5"/>
                </a:solidFill>
                <a:latin typeface="Arial"/>
                <a:ea typeface="Arial"/>
                <a:cs typeface="Arial"/>
                <a:sym typeface="Arial"/>
                <a:hlinkClick r:id="rId11">
                  <a:extLst>
                    <a:ext uri="{A12FA001-AC4F-418D-AE19-62706E023703}">
                      <ahyp:hlinkClr xmlns:ahyp="http://schemas.microsoft.com/office/drawing/2018/hyperlinkcolor" val="tx"/>
                    </a:ext>
                  </a:extLst>
                </a:hlinkClick>
              </a:rPr>
              <a:t>Compare PSEO and Contracted Courses</a:t>
            </a:r>
            <a:endParaRPr sz="1500" b="0" i="0" u="none" strike="noStrike" cap="none" dirty="0">
              <a:solidFill>
                <a:schemeClr val="accent5"/>
              </a:solidFill>
              <a:latin typeface="Arial"/>
              <a:ea typeface="Arial"/>
              <a:cs typeface="Arial"/>
              <a:sym typeface="Arial"/>
            </a:endParaRPr>
          </a:p>
          <a:p>
            <a:pPr marL="285750" marR="0" lvl="0" indent="-285750" algn="l" rtl="0">
              <a:lnSpc>
                <a:spcPct val="100000"/>
              </a:lnSpc>
              <a:spcBef>
                <a:spcPts val="0"/>
              </a:spcBef>
              <a:spcAft>
                <a:spcPts val="0"/>
              </a:spcAft>
              <a:buClr>
                <a:schemeClr val="accent5"/>
              </a:buClr>
              <a:buSzPts val="1500"/>
              <a:buFont typeface="Arial"/>
              <a:buChar char="•"/>
            </a:pPr>
            <a:r>
              <a:rPr lang="en-US" sz="1500" b="0" i="0" u="sng" strike="noStrike" cap="none" dirty="0">
                <a:solidFill>
                  <a:schemeClr val="accent5"/>
                </a:solidFill>
                <a:latin typeface="Arial"/>
                <a:ea typeface="Arial"/>
                <a:cs typeface="Arial"/>
                <a:sym typeface="Arial"/>
                <a:hlinkClick r:id="rId12">
                  <a:extLst>
                    <a:ext uri="{A12FA001-AC4F-418D-AE19-62706E023703}">
                      <ahyp:hlinkClr xmlns:ahyp="http://schemas.microsoft.com/office/drawing/2018/hyperlinkcolor" val="tx"/>
                    </a:ext>
                  </a:extLst>
                </a:hlinkClick>
              </a:rPr>
              <a:t>SCTERA APPLICATION HANDBOOK</a:t>
            </a:r>
            <a:r>
              <a:rPr lang="en-US" sz="1500" b="0" i="0" u="none" strike="noStrike" cap="none" dirty="0">
                <a:solidFill>
                  <a:schemeClr val="accent5"/>
                </a:solidFill>
                <a:latin typeface="Arial"/>
                <a:ea typeface="Arial"/>
                <a:cs typeface="Arial"/>
                <a:sym typeface="Arial"/>
              </a:rPr>
              <a:t> (12-12-24)</a:t>
            </a:r>
            <a:endParaRPr dirty="0">
              <a:solidFill>
                <a:schemeClr val="accent5"/>
              </a:solidFill>
            </a:endParaRPr>
          </a:p>
          <a:p>
            <a:pPr marL="285750" marR="0" lvl="0" indent="-285750" algn="l" rtl="0">
              <a:lnSpc>
                <a:spcPct val="100000"/>
              </a:lnSpc>
              <a:spcBef>
                <a:spcPts val="0"/>
              </a:spcBef>
              <a:spcAft>
                <a:spcPts val="0"/>
              </a:spcAft>
              <a:buClr>
                <a:schemeClr val="accent5"/>
              </a:buClr>
              <a:buSzPts val="1500"/>
              <a:buFont typeface="Arial"/>
              <a:buChar char="•"/>
            </a:pPr>
            <a:r>
              <a:rPr lang="en-US" sz="1500" b="0" i="0" u="sng" strike="noStrike" cap="none" dirty="0">
                <a:solidFill>
                  <a:schemeClr val="accent5"/>
                </a:solidFill>
                <a:latin typeface="Arial"/>
                <a:ea typeface="Arial"/>
                <a:cs typeface="Arial"/>
                <a:sym typeface="Arial"/>
                <a:hlinkClick r:id="rId12">
                  <a:extLst>
                    <a:ext uri="{A12FA001-AC4F-418D-AE19-62706E023703}">
                      <ahyp:hlinkClr xmlns:ahyp="http://schemas.microsoft.com/office/drawing/2018/hyperlinkcolor" val="tx"/>
                    </a:ext>
                  </a:extLst>
                </a:hlinkClick>
              </a:rPr>
              <a:t>SCTERA Webinar FAQs</a:t>
            </a:r>
            <a:r>
              <a:rPr lang="en-US" sz="1500" b="0" i="0" u="none" strike="noStrike" cap="none" dirty="0">
                <a:solidFill>
                  <a:schemeClr val="accent5"/>
                </a:solidFill>
                <a:latin typeface="Arial"/>
                <a:ea typeface="Arial"/>
                <a:cs typeface="Arial"/>
                <a:sym typeface="Arial"/>
              </a:rPr>
              <a:t> </a:t>
            </a:r>
            <a:endParaRPr dirty="0">
              <a:solidFill>
                <a:schemeClr val="accent5"/>
              </a:solidFill>
            </a:endParaRPr>
          </a:p>
          <a:p>
            <a:pPr marL="285750" marR="0" lvl="0" indent="-285750" algn="l" rtl="0">
              <a:lnSpc>
                <a:spcPct val="100000"/>
              </a:lnSpc>
              <a:spcBef>
                <a:spcPts val="0"/>
              </a:spcBef>
              <a:spcAft>
                <a:spcPts val="0"/>
              </a:spcAft>
              <a:buClr>
                <a:schemeClr val="accent5"/>
              </a:buClr>
              <a:buSzPts val="1500"/>
              <a:buFont typeface="Arial"/>
              <a:buChar char="•"/>
            </a:pPr>
            <a:r>
              <a:rPr lang="en-US" sz="1500" b="0" i="0" u="sng" strike="noStrike" cap="none" dirty="0">
                <a:solidFill>
                  <a:schemeClr val="accent5"/>
                </a:solidFill>
                <a:latin typeface="Arial"/>
                <a:ea typeface="Arial"/>
                <a:cs typeface="Arial"/>
                <a:sym typeface="Arial"/>
                <a:hlinkClick r:id="rId13">
                  <a:extLst>
                    <a:ext uri="{A12FA001-AC4F-418D-AE19-62706E023703}">
                      <ahyp:hlinkClr xmlns:ahyp="http://schemas.microsoft.com/office/drawing/2018/hyperlinkcolor" val="tx"/>
                    </a:ext>
                  </a:extLst>
                </a:hlinkClick>
              </a:rPr>
              <a:t>SCTERA Short Takes Video: Shared Courses and "INCLUDE"</a:t>
            </a:r>
            <a:r>
              <a:rPr lang="en-US" sz="1500" b="0" i="0" u="none" strike="noStrike" cap="none" dirty="0">
                <a:solidFill>
                  <a:schemeClr val="accent5"/>
                </a:solidFill>
                <a:latin typeface="Arial"/>
                <a:ea typeface="Arial"/>
                <a:cs typeface="Arial"/>
                <a:sym typeface="Arial"/>
              </a:rPr>
              <a:t> (3:59)</a:t>
            </a:r>
            <a:endParaRPr dirty="0">
              <a:solidFill>
                <a:schemeClr val="accent5"/>
              </a:solidFill>
            </a:endParaRPr>
          </a:p>
          <a:p>
            <a:pPr marL="285750" marR="0" lvl="0" indent="-285750" algn="l" rtl="0">
              <a:lnSpc>
                <a:spcPct val="100000"/>
              </a:lnSpc>
              <a:spcBef>
                <a:spcPts val="0"/>
              </a:spcBef>
              <a:spcAft>
                <a:spcPts val="0"/>
              </a:spcAft>
              <a:buClr>
                <a:schemeClr val="accent5"/>
              </a:buClr>
              <a:buSzPts val="1500"/>
              <a:buFont typeface="Arial"/>
              <a:buChar char="•"/>
            </a:pPr>
            <a:r>
              <a:rPr lang="en-US" sz="1500" b="0" i="0" u="sng" strike="noStrike" cap="none" dirty="0">
                <a:solidFill>
                  <a:schemeClr val="accent5"/>
                </a:solidFill>
                <a:latin typeface="Arial"/>
                <a:ea typeface="Arial"/>
                <a:cs typeface="Arial"/>
                <a:sym typeface="Arial"/>
                <a:hlinkClick r:id="rId14">
                  <a:extLst>
                    <a:ext uri="{A12FA001-AC4F-418D-AE19-62706E023703}">
                      <ahyp:hlinkClr xmlns:ahyp="http://schemas.microsoft.com/office/drawing/2018/hyperlinkcolor" val="tx"/>
                    </a:ext>
                  </a:extLst>
                </a:hlinkClick>
              </a:rPr>
              <a:t>SCTERA Short Takes Video: Courses NOT Tied to a Program</a:t>
            </a:r>
            <a:r>
              <a:rPr lang="en-US" sz="1500" b="0" i="0" u="none" strike="noStrike" cap="none" dirty="0">
                <a:solidFill>
                  <a:schemeClr val="accent5"/>
                </a:solidFill>
                <a:latin typeface="Arial"/>
                <a:ea typeface="Arial"/>
                <a:cs typeface="Arial"/>
                <a:sym typeface="Arial"/>
              </a:rPr>
              <a:t> (5:37)</a:t>
            </a:r>
            <a:endParaRPr dirty="0">
              <a:solidFill>
                <a:schemeClr val="accent5"/>
              </a:solidFill>
            </a:endParaRPr>
          </a:p>
          <a:p>
            <a:pPr marL="285750" marR="0" lvl="0" indent="-285750" algn="l" rtl="0">
              <a:lnSpc>
                <a:spcPct val="100000"/>
              </a:lnSpc>
              <a:spcBef>
                <a:spcPts val="0"/>
              </a:spcBef>
              <a:spcAft>
                <a:spcPts val="0"/>
              </a:spcAft>
              <a:buClr>
                <a:schemeClr val="accent5"/>
              </a:buClr>
              <a:buSzPts val="1500"/>
              <a:buFont typeface="Arial"/>
              <a:buChar char="•"/>
            </a:pPr>
            <a:r>
              <a:rPr lang="en-US" sz="1500" b="0" i="0" u="sng" strike="noStrike" cap="none" dirty="0">
                <a:solidFill>
                  <a:schemeClr val="accent5"/>
                </a:solidFill>
                <a:latin typeface="Arial"/>
                <a:ea typeface="Arial"/>
                <a:cs typeface="Arial"/>
                <a:sym typeface="Arial"/>
                <a:hlinkClick r:id="rId15">
                  <a:extLst>
                    <a:ext uri="{A12FA001-AC4F-418D-AE19-62706E023703}">
                      <ahyp:hlinkClr xmlns:ahyp="http://schemas.microsoft.com/office/drawing/2018/hyperlinkcolor" val="tx"/>
                    </a:ext>
                  </a:extLst>
                </a:hlinkClick>
              </a:rPr>
              <a:t>Iowa Approved CTE CIP Codes</a:t>
            </a:r>
            <a:r>
              <a:rPr lang="en-US" sz="1500" b="0" i="0" u="none" strike="noStrike" cap="none" dirty="0">
                <a:solidFill>
                  <a:schemeClr val="accent5"/>
                </a:solidFill>
                <a:latin typeface="Arial"/>
                <a:ea typeface="Arial"/>
                <a:cs typeface="Arial"/>
                <a:sym typeface="Arial"/>
              </a:rPr>
              <a:t> </a:t>
            </a:r>
            <a:endParaRPr dirty="0">
              <a:solidFill>
                <a:schemeClr val="accent5"/>
              </a:solidFill>
            </a:endParaRPr>
          </a:p>
          <a:p>
            <a:pPr marL="285750" marR="0" lvl="0" indent="-285750" algn="l" rtl="0">
              <a:lnSpc>
                <a:spcPct val="100000"/>
              </a:lnSpc>
              <a:spcBef>
                <a:spcPts val="0"/>
              </a:spcBef>
              <a:spcAft>
                <a:spcPts val="0"/>
              </a:spcAft>
              <a:buClr>
                <a:schemeClr val="accent5"/>
              </a:buClr>
              <a:buSzPts val="1500"/>
              <a:buFont typeface="Arial"/>
              <a:buChar char="•"/>
            </a:pPr>
            <a:r>
              <a:rPr lang="en-US" sz="1500" b="0" i="0" u="sng" strike="noStrike" cap="none" dirty="0">
                <a:solidFill>
                  <a:schemeClr val="accent5"/>
                </a:solidFill>
                <a:latin typeface="Arial"/>
                <a:ea typeface="Arial"/>
                <a:cs typeface="Arial"/>
                <a:sym typeface="Arial"/>
                <a:hlinkClick r:id="rId16">
                  <a:extLst>
                    <a:ext uri="{A12FA001-AC4F-418D-AE19-62706E023703}">
                      <ahyp:hlinkClr xmlns:ahyp="http://schemas.microsoft.com/office/drawing/2018/hyperlinkcolor" val="tx"/>
                    </a:ext>
                  </a:extLst>
                </a:hlinkClick>
              </a:rPr>
              <a:t>Coding &amp; Reporting Work-Based Learning Experiences</a:t>
            </a:r>
            <a:endParaRPr sz="1600" b="0" i="0" u="none" strike="noStrike" cap="none" dirty="0">
              <a:solidFill>
                <a:schemeClr val="accent5"/>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5">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25">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25">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8" name="Google Shape;298;p25" descr="CTE Learning that works for Iowa logo"/>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299" name="Google Shape;299;p25"/>
          <p:cNvSpPr txBox="1"/>
          <p:nvPr/>
        </p:nvSpPr>
        <p:spPr>
          <a:xfrm>
            <a:off x="460917" y="145326"/>
            <a:ext cx="8602181"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eorgia"/>
                <a:ea typeface="Georgia"/>
                <a:cs typeface="Georgia"/>
                <a:sym typeface="Georgia"/>
              </a:rPr>
              <a:t>Appendix</a:t>
            </a:r>
            <a:endParaRPr sz="2400" b="0" i="0" u="none" strike="noStrike" cap="none">
              <a:solidFill>
                <a:srgbClr val="000000"/>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301" name="Google Shape;301;p25"/>
          <p:cNvSpPr txBox="1"/>
          <p:nvPr/>
        </p:nvSpPr>
        <p:spPr>
          <a:xfrm>
            <a:off x="460917" y="800619"/>
            <a:ext cx="8329960" cy="3678443"/>
          </a:xfrm>
          <a:prstGeom prst="rect">
            <a:avLst/>
          </a:prstGeom>
          <a:noFill/>
          <a:ln>
            <a:noFill/>
          </a:ln>
        </p:spPr>
        <p:txBody>
          <a:bodyPr spcFirstLastPara="1" wrap="square" lIns="91425" tIns="45700" rIns="91425" bIns="45700" anchor="t" anchorCtr="0">
            <a:spAutoFit/>
          </a:bodyPr>
          <a:lstStyle/>
          <a:p>
            <a:pPr marL="0" marR="0" lvl="0" indent="0" algn="l" rtl="0">
              <a:lnSpc>
                <a:spcPct val="250000"/>
              </a:lnSpc>
              <a:spcBef>
                <a:spcPts val="0"/>
              </a:spcBef>
              <a:spcAft>
                <a:spcPts val="0"/>
              </a:spcAft>
              <a:buNone/>
            </a:pPr>
            <a:r>
              <a:rPr lang="en-US" sz="1600" b="0" i="0" u="none" strike="noStrike" cap="none">
                <a:solidFill>
                  <a:srgbClr val="000000"/>
                </a:solidFill>
                <a:latin typeface="Arial"/>
                <a:ea typeface="Arial"/>
                <a:cs typeface="Arial"/>
                <a:sym typeface="Arial"/>
              </a:rPr>
              <a:t>According to Ch. 46 Career and Technical Education, </a:t>
            </a:r>
            <a:r>
              <a:rPr lang="en-US" sz="1600" b="1" i="0" u="sng" strike="noStrike" cap="none">
                <a:solidFill>
                  <a:srgbClr val="000000"/>
                </a:solidFill>
                <a:latin typeface="Arial"/>
                <a:ea typeface="Arial"/>
                <a:cs typeface="Arial"/>
                <a:sym typeface="Arial"/>
              </a:rPr>
              <a:t>ALL</a:t>
            </a:r>
            <a:r>
              <a:rPr lang="en-US" sz="1600" b="0" i="0" u="none" strike="noStrike" cap="none">
                <a:solidFill>
                  <a:srgbClr val="000000"/>
                </a:solidFill>
                <a:latin typeface="Arial"/>
                <a:ea typeface="Arial"/>
                <a:cs typeface="Arial"/>
                <a:sym typeface="Arial"/>
              </a:rPr>
              <a:t> secondary CTE programs are required to be approved by the Director of the Department of Education. This is done through the self-study process as outlined in Ch. 46. </a:t>
            </a:r>
            <a:r>
              <a:rPr lang="en-US" sz="1600" b="1" i="0" u="none" strike="noStrike" cap="none">
                <a:solidFill>
                  <a:srgbClr val="000000"/>
                </a:solidFill>
                <a:latin typeface="Arial"/>
                <a:ea typeface="Arial"/>
                <a:cs typeface="Arial"/>
                <a:sym typeface="Arial"/>
              </a:rPr>
              <a:t>The Department tracks operational programs subject to approval through the state CTE reporting system (SCTERA). </a:t>
            </a:r>
            <a:r>
              <a:rPr lang="en-US" sz="1600" b="0" i="0" u="none" strike="noStrike" cap="none">
                <a:solidFill>
                  <a:srgbClr val="000000"/>
                </a:solidFill>
                <a:latin typeface="Arial"/>
                <a:ea typeface="Arial"/>
                <a:cs typeface="Arial"/>
                <a:sym typeface="Arial"/>
              </a:rPr>
              <a:t>Therefore, if a district wishes to offer a CTE program, it must be reported annually through the CTE reporting system.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grpSp>
        <p:nvGrpSpPr>
          <p:cNvPr id="8" name="Group 7" descr="A screenshot of the DE Contacts list from the SCTERA application. ">
            <a:extLst>
              <a:ext uri="{FF2B5EF4-FFF2-40B4-BE49-F238E27FC236}">
                <a16:creationId xmlns:a16="http://schemas.microsoft.com/office/drawing/2014/main" id="{AD6AD71D-41B2-421B-A5A9-54323E09CE45}"/>
              </a:ext>
            </a:extLst>
          </p:cNvPr>
          <p:cNvGrpSpPr>
            <a:grpSpLocks/>
          </p:cNvGrpSpPr>
          <p:nvPr/>
        </p:nvGrpSpPr>
        <p:grpSpPr>
          <a:xfrm>
            <a:off x="205317" y="807443"/>
            <a:ext cx="8733362" cy="4161795"/>
            <a:chOff x="124415" y="-208044"/>
            <a:chExt cx="8733362" cy="4982672"/>
          </a:xfrm>
        </p:grpSpPr>
        <p:sp>
          <p:nvSpPr>
            <p:cNvPr id="9" name="Google Shape;268;p21">
              <a:extLst>
                <a:ext uri="{FF2B5EF4-FFF2-40B4-BE49-F238E27FC236}">
                  <a16:creationId xmlns:a16="http://schemas.microsoft.com/office/drawing/2014/main" id="{50A21731-875B-43AA-8E9B-7F764ACF75AE}"/>
                </a:ext>
              </a:extLst>
            </p:cNvPr>
            <p:cNvSpPr txBox="1"/>
            <p:nvPr/>
          </p:nvSpPr>
          <p:spPr>
            <a:xfrm>
              <a:off x="124415" y="-208044"/>
              <a:ext cx="8733362" cy="11054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50000"/>
                </a:lnSpc>
                <a:spcBef>
                  <a:spcPts val="0"/>
                </a:spcBef>
                <a:spcAft>
                  <a:spcPts val="0"/>
                </a:spcAft>
                <a:buFont typeface="Arial" panose="020B0604020202020204" pitchFamily="34" charset="0"/>
                <a:buChar char="•"/>
              </a:pPr>
              <a:r>
                <a:rPr lang="en-US" sz="1200" b="0" i="0" u="none" strike="noStrike" cap="none" dirty="0">
                  <a:solidFill>
                    <a:srgbClr val="000000"/>
                  </a:solidFill>
                  <a:latin typeface="Arial"/>
                  <a:ea typeface="Arial"/>
                  <a:cs typeface="Arial"/>
                  <a:sym typeface="Arial"/>
                </a:rPr>
                <a:t>Questions about SRI data? SCED Codes? Sequencing? Other? – Please contact Rachel Kruse (</a:t>
              </a:r>
              <a:r>
                <a:rPr lang="en-US" sz="1200" b="0" i="0" u="sng" strike="noStrike" cap="none" dirty="0">
                  <a:solidFill>
                    <a:schemeClr val="accent5"/>
                  </a:solidFill>
                  <a:latin typeface="Arial"/>
                  <a:ea typeface="Arial"/>
                  <a:cs typeface="Arial"/>
                  <a:sym typeface="Arial"/>
                  <a:hlinkClick r:id="rId3">
                    <a:extLst>
                      <a:ext uri="{A12FA001-AC4F-418D-AE19-62706E023703}">
                        <ahyp:hlinkClr xmlns:ahyp="http://schemas.microsoft.com/office/drawing/2018/hyperlinkcolor" val="tx"/>
                      </a:ext>
                    </a:extLst>
                  </a:hlinkClick>
                </a:rPr>
                <a:t>Rachel.Kruse@iowa.gov</a:t>
              </a:r>
              <a:r>
                <a:rPr lang="en-US" sz="1200" b="0" i="0" u="none" strike="noStrike" cap="none" dirty="0">
                  <a:solidFill>
                    <a:srgbClr val="000000"/>
                  </a:solidFill>
                  <a:latin typeface="Arial"/>
                  <a:ea typeface="Arial"/>
                  <a:cs typeface="Arial"/>
                  <a:sym typeface="Arial"/>
                </a:rPr>
                <a:t>)</a:t>
              </a:r>
              <a:endParaRPr sz="1200" dirty="0"/>
            </a:p>
            <a:p>
              <a:pPr marL="171450" marR="0" lvl="0" indent="-171450" algn="l" rtl="0">
                <a:lnSpc>
                  <a:spcPct val="150000"/>
                </a:lnSpc>
                <a:spcBef>
                  <a:spcPts val="0"/>
                </a:spcBef>
                <a:spcAft>
                  <a:spcPts val="0"/>
                </a:spcAft>
                <a:buFont typeface="Arial" panose="020B0604020202020204" pitchFamily="34" charset="0"/>
                <a:buChar char="•"/>
              </a:pPr>
              <a:r>
                <a:rPr lang="en-US" sz="1200" b="0" i="0" u="none" strike="noStrike" cap="none" dirty="0">
                  <a:solidFill>
                    <a:srgbClr val="000000"/>
                  </a:solidFill>
                  <a:latin typeface="Arial"/>
                  <a:ea typeface="Arial"/>
                  <a:cs typeface="Arial"/>
                  <a:sym typeface="Arial"/>
                </a:rPr>
                <a:t>Questions about SCTERA application? Complete a Google Form ticket via the home screen.</a:t>
              </a:r>
            </a:p>
            <a:p>
              <a:pPr marL="171450" lvl="2" indent="-171450">
                <a:lnSpc>
                  <a:spcPct val="150000"/>
                </a:lnSpc>
                <a:buFont typeface="Arial" panose="020B0604020202020204" pitchFamily="34" charset="0"/>
                <a:buChar char="•"/>
              </a:pPr>
              <a:r>
                <a:rPr lang="en-US" sz="1200" b="1" dirty="0">
                  <a:highlight>
                    <a:srgbClr val="FFFF00"/>
                  </a:highlight>
                </a:rPr>
                <a:t>For dedicated SCTERA assistance, please utilize the </a:t>
              </a:r>
              <a:r>
                <a:rPr lang="en-US" sz="1200" b="1" u="sng" dirty="0">
                  <a:solidFill>
                    <a:srgbClr val="0070C0"/>
                  </a:solidFill>
                  <a:highlight>
                    <a:srgbClr val="FFFF00"/>
                  </a:highlight>
                  <a:hlinkClick r:id="rId4">
                    <a:extLst>
                      <a:ext uri="{A12FA001-AC4F-418D-AE19-62706E023703}">
                        <ahyp:hlinkClr xmlns:ahyp="http://schemas.microsoft.com/office/drawing/2018/hyperlinkcolor" val="tx"/>
                      </a:ext>
                    </a:extLst>
                  </a:hlinkClick>
                </a:rPr>
                <a:t>SCTERA scheduling tool</a:t>
              </a:r>
              <a:endParaRPr sz="1100" dirty="0">
                <a:solidFill>
                  <a:srgbClr val="0070C0"/>
                </a:solidFill>
              </a:endParaRPr>
            </a:p>
          </p:txBody>
        </p:sp>
        <p:sp>
          <p:nvSpPr>
            <p:cNvPr id="11" name="Google Shape;271;p21">
              <a:extLst>
                <a:ext uri="{FF2B5EF4-FFF2-40B4-BE49-F238E27FC236}">
                  <a16:creationId xmlns:a16="http://schemas.microsoft.com/office/drawing/2014/main" id="{7BCDBB80-8C74-4AE0-9D23-21306E4E8A67}"/>
                </a:ext>
              </a:extLst>
            </p:cNvPr>
            <p:cNvSpPr txBox="1"/>
            <p:nvPr/>
          </p:nvSpPr>
          <p:spPr>
            <a:xfrm>
              <a:off x="251867" y="2041577"/>
              <a:ext cx="8478458" cy="3131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Arial"/>
                  <a:ea typeface="Arial"/>
                  <a:cs typeface="Arial"/>
                  <a:sym typeface="Arial"/>
                </a:rPr>
                <a:t>For questions about courses &amp; programs, please reference contact list below (or click on “DE Contacts” in SCTERA application):</a:t>
              </a:r>
              <a:endParaRPr sz="1100" dirty="0"/>
            </a:p>
          </p:txBody>
        </p:sp>
        <p:pic>
          <p:nvPicPr>
            <p:cNvPr id="12" name="Google Shape;272;p21" descr="A screenshot of the DE Contacts list from the SCTERA application. ">
              <a:extLst>
                <a:ext uri="{FF2B5EF4-FFF2-40B4-BE49-F238E27FC236}">
                  <a16:creationId xmlns:a16="http://schemas.microsoft.com/office/drawing/2014/main" id="{790A7872-5DD6-4AAA-ABB6-950B6D8130AC}"/>
                </a:ext>
              </a:extLst>
            </p:cNvPr>
            <p:cNvPicPr preferRelativeResize="0"/>
            <p:nvPr/>
          </p:nvPicPr>
          <p:blipFill rotWithShape="1">
            <a:blip r:embed="rId5">
              <a:alphaModFix/>
            </a:blip>
            <a:srcRect/>
            <a:stretch/>
          </p:blipFill>
          <p:spPr>
            <a:xfrm>
              <a:off x="1160874" y="2492061"/>
              <a:ext cx="6523129" cy="228256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grpSp>
      <p:sp>
        <p:nvSpPr>
          <p:cNvPr id="277" name="Google Shape;277;p22">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22">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2">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2"/>
          <p:cNvSpPr txBox="1"/>
          <p:nvPr/>
        </p:nvSpPr>
        <p:spPr>
          <a:xfrm>
            <a:off x="80902" y="76199"/>
            <a:ext cx="7404419"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i="0" u="none" strike="noStrike" cap="none" dirty="0">
                <a:solidFill>
                  <a:srgbClr val="000000"/>
                </a:solidFill>
                <a:latin typeface="Georgia"/>
                <a:ea typeface="Georgia"/>
                <a:cs typeface="Georgia"/>
                <a:sym typeface="Georgia"/>
              </a:rPr>
              <a:t>Opening Remarks</a:t>
            </a:r>
            <a:endParaRPr sz="2400" i="0" u="none" strike="noStrike" cap="none" dirty="0">
              <a:solidFill>
                <a:srgbClr val="000000"/>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pic>
        <p:nvPicPr>
          <p:cNvPr id="2" name="Picture 1" descr="Screenshot of SRI collection data stamp and hyperlink to submit a SCTERA issue ticket.">
            <a:extLst>
              <a:ext uri="{FF2B5EF4-FFF2-40B4-BE49-F238E27FC236}">
                <a16:creationId xmlns:a16="http://schemas.microsoft.com/office/drawing/2014/main" id="{A265D1C7-0006-4CAA-A4FB-B1ABABA455DC}"/>
              </a:ext>
            </a:extLst>
          </p:cNvPr>
          <p:cNvPicPr>
            <a:picLocks noChangeAspect="1"/>
          </p:cNvPicPr>
          <p:nvPr/>
        </p:nvPicPr>
        <p:blipFill>
          <a:blip r:embed="rId6"/>
          <a:stretch>
            <a:fillRect/>
          </a:stretch>
        </p:blipFill>
        <p:spPr>
          <a:xfrm>
            <a:off x="205317" y="1902564"/>
            <a:ext cx="8760675" cy="6691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25199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 name="Google Shape;61;p2" descr="CTE Learning that works for Iowa logo"/>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62" name="Google Shape;62;p2"/>
          <p:cNvSpPr txBox="1"/>
          <p:nvPr/>
        </p:nvSpPr>
        <p:spPr>
          <a:xfrm>
            <a:off x="311700" y="97728"/>
            <a:ext cx="66789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latin typeface="Georgia"/>
                <a:ea typeface="Georgia"/>
                <a:cs typeface="Georgia"/>
                <a:sym typeface="Georgia"/>
              </a:rPr>
              <a:t>Student Reporting in Iowa (SRI)</a:t>
            </a:r>
            <a:endParaRPr sz="2400" b="0" i="0" u="none" strike="noStrike" cap="none" dirty="0">
              <a:solidFill>
                <a:srgbClr val="000000"/>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sp>
        <p:nvSpPr>
          <p:cNvPr id="63" name="Google Shape;63;p2"/>
          <p:cNvSpPr txBox="1">
            <a:spLocks noGrp="1"/>
          </p:cNvSpPr>
          <p:nvPr>
            <p:ph type="body" idx="1"/>
          </p:nvPr>
        </p:nvSpPr>
        <p:spPr>
          <a:xfrm>
            <a:off x="311700" y="864781"/>
            <a:ext cx="8442440" cy="3618744"/>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0"/>
              </a:spcBef>
              <a:spcAft>
                <a:spcPts val="0"/>
              </a:spcAft>
              <a:buSzPts val="1800"/>
              <a:buChar char="●"/>
            </a:pPr>
            <a:r>
              <a:rPr lang="en-US">
                <a:solidFill>
                  <a:schemeClr val="dk1"/>
                </a:solidFill>
              </a:rPr>
              <a:t>Student Reporting in Iowa (SRI), an EdInfo application in the Iowa Education Portal, is the Iowa Department of Education’s centralized initiative involving the transfer of individual student records from local districts to the state. </a:t>
            </a:r>
            <a:endParaRPr/>
          </a:p>
          <a:p>
            <a:pPr marL="457200" lvl="0" indent="-228600" algn="just" rtl="0">
              <a:lnSpc>
                <a:spcPct val="115000"/>
              </a:lnSpc>
              <a:spcBef>
                <a:spcPts val="0"/>
              </a:spcBef>
              <a:spcAft>
                <a:spcPts val="0"/>
              </a:spcAft>
              <a:buSzPts val="1800"/>
              <a:buNone/>
            </a:pPr>
            <a:endParaRPr>
              <a:solidFill>
                <a:schemeClr val="dk1"/>
              </a:solidFill>
            </a:endParaRPr>
          </a:p>
          <a:p>
            <a:pPr marL="457200" lvl="0" indent="-342900" algn="just" rtl="0">
              <a:lnSpc>
                <a:spcPct val="115000"/>
              </a:lnSpc>
              <a:spcBef>
                <a:spcPts val="0"/>
              </a:spcBef>
              <a:spcAft>
                <a:spcPts val="0"/>
              </a:spcAft>
              <a:buSzPts val="1800"/>
              <a:buChar char="●"/>
            </a:pPr>
            <a:r>
              <a:rPr lang="en-US">
                <a:solidFill>
                  <a:schemeClr val="dk1"/>
                </a:solidFill>
              </a:rPr>
              <a:t>The mission of the project is to reduce data burden and encourage better decision-making by establishing and maintaining a cost effective method of accessing and transferring accurate and timely education information among school districts, postsecondary institutions, and the Iowa Department of Education.</a:t>
            </a:r>
            <a:endParaRPr/>
          </a:p>
          <a:p>
            <a:pPr marL="457200" lvl="0" indent="-228600" algn="just" rtl="0">
              <a:lnSpc>
                <a:spcPct val="115000"/>
              </a:lnSpc>
              <a:spcBef>
                <a:spcPts val="0"/>
              </a:spcBef>
              <a:spcAft>
                <a:spcPts val="0"/>
              </a:spcAft>
              <a:buSzPts val="1800"/>
              <a:buNone/>
            </a:pPr>
            <a:endParaRPr>
              <a:solidFill>
                <a:schemeClr val="dk1"/>
              </a:solidFill>
            </a:endParaRPr>
          </a:p>
          <a:p>
            <a:pPr marL="457200" lvl="0" indent="-342900" algn="l" rtl="0">
              <a:lnSpc>
                <a:spcPct val="115000"/>
              </a:lnSpc>
              <a:spcBef>
                <a:spcPts val="0"/>
              </a:spcBef>
              <a:spcAft>
                <a:spcPts val="0"/>
              </a:spcAft>
              <a:buSzPts val="1800"/>
              <a:buChar char="●"/>
            </a:pPr>
            <a:r>
              <a:rPr lang="en-US" u="sng">
                <a:solidFill>
                  <a:srgbClr val="0097A7"/>
                </a:solidFill>
                <a:hlinkClick r:id="rId4">
                  <a:extLst>
                    <a:ext uri="{A12FA001-AC4F-418D-AE19-62706E023703}">
                      <ahyp:hlinkClr xmlns:ahyp="http://schemas.microsoft.com/office/drawing/2018/hyperlinkcolor" val="tx"/>
                    </a:ext>
                  </a:extLst>
                </a:hlinkClick>
              </a:rPr>
              <a:t>Student Reporting in Iowa Tutorials</a:t>
            </a:r>
            <a:br>
              <a:rPr lang="en-US">
                <a:solidFill>
                  <a:schemeClr val="dk1"/>
                </a:solidFill>
              </a:rPr>
            </a:br>
            <a:endParaRPr>
              <a:solidFill>
                <a:schemeClr val="dk1"/>
              </a:solidFill>
            </a:endParaRPr>
          </a:p>
          <a:p>
            <a:pPr marL="0" lvl="0" indent="0" algn="l" rtl="0">
              <a:lnSpc>
                <a:spcPct val="115000"/>
              </a:lnSpc>
              <a:spcBef>
                <a:spcPts val="1600"/>
              </a:spcBef>
              <a:spcAft>
                <a:spcPts val="1600"/>
              </a:spcAft>
              <a:buSzPts val="1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3">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 name="Google Shape;71;p3" descr="CTE Learning that works for Iowa logo"/>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72" name="Google Shape;72;p3"/>
          <p:cNvSpPr txBox="1"/>
          <p:nvPr/>
        </p:nvSpPr>
        <p:spPr>
          <a:xfrm>
            <a:off x="350779" y="71825"/>
            <a:ext cx="66789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eorgia"/>
                <a:ea typeface="Georgia"/>
                <a:cs typeface="Georgia"/>
                <a:sym typeface="Georgia"/>
              </a:rPr>
              <a:t>Student Reporting in Iowa (SRI)</a:t>
            </a:r>
            <a:endParaRPr sz="2400" b="0" i="0" u="none" strike="noStrike" cap="none">
              <a:solidFill>
                <a:srgbClr val="000000"/>
              </a:solidFill>
              <a:latin typeface="Georgia"/>
              <a:ea typeface="Georgia"/>
              <a:cs typeface="Georgia"/>
              <a:sym typeface="Georgia"/>
            </a:endParaRPr>
          </a:p>
          <a:p>
            <a:pPr marL="0" marR="0" lvl="0" indent="0" algn="r" rtl="0">
              <a:lnSpc>
                <a:spcPct val="100000"/>
              </a:lnSpc>
              <a:spcBef>
                <a:spcPts val="0"/>
              </a:spcBef>
              <a:spcAft>
                <a:spcPts val="0"/>
              </a:spcAft>
              <a:buNone/>
            </a:pPr>
            <a:endParaRPr sz="2400" b="0" i="0" u="none" strike="noStrike" cap="none">
              <a:solidFill>
                <a:srgbClr val="000000"/>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73" name="Google Shape;73;p3"/>
          <p:cNvSpPr txBox="1">
            <a:spLocks noGrp="1"/>
          </p:cNvSpPr>
          <p:nvPr>
            <p:ph type="body" idx="1"/>
          </p:nvPr>
        </p:nvSpPr>
        <p:spPr>
          <a:xfrm>
            <a:off x="350779" y="753770"/>
            <a:ext cx="8442440" cy="3876757"/>
          </a:xfrm>
          <a:prstGeom prst="rect">
            <a:avLst/>
          </a:prstGeom>
          <a:noFill/>
          <a:ln>
            <a:noFill/>
          </a:ln>
        </p:spPr>
        <p:txBody>
          <a:bodyPr spcFirstLastPara="1" wrap="square" lIns="91425" tIns="91425" rIns="91425" bIns="91425" anchor="t" anchorCtr="0">
            <a:noAutofit/>
          </a:bodyPr>
          <a:lstStyle/>
          <a:p>
            <a:pPr marL="457200" lvl="0" indent="-342900" algn="just" rtl="0">
              <a:lnSpc>
                <a:spcPct val="150000"/>
              </a:lnSpc>
              <a:spcBef>
                <a:spcPts val="0"/>
              </a:spcBef>
              <a:spcAft>
                <a:spcPts val="0"/>
              </a:spcAft>
              <a:buSzPts val="1800"/>
              <a:buChar char="●"/>
            </a:pPr>
            <a:r>
              <a:rPr lang="en-US" sz="2000" b="1">
                <a:solidFill>
                  <a:schemeClr val="dk1"/>
                </a:solidFill>
              </a:rPr>
              <a:t>SRI Contacts</a:t>
            </a:r>
            <a:endParaRPr/>
          </a:p>
          <a:p>
            <a:pPr marL="914400" lvl="1" indent="-317500" algn="just" rtl="0">
              <a:lnSpc>
                <a:spcPct val="150000"/>
              </a:lnSpc>
              <a:spcBef>
                <a:spcPts val="600"/>
              </a:spcBef>
              <a:spcAft>
                <a:spcPts val="0"/>
              </a:spcAft>
              <a:buSzPts val="1400"/>
              <a:buChar char="○"/>
            </a:pPr>
            <a:r>
              <a:rPr lang="en-US" sz="2000">
                <a:solidFill>
                  <a:schemeClr val="dk1"/>
                </a:solidFill>
              </a:rPr>
              <a:t>Rachel Kruse, </a:t>
            </a:r>
            <a:r>
              <a:rPr lang="en-US" sz="2000" u="sng">
                <a:solidFill>
                  <a:srgbClr val="0097A7"/>
                </a:solidFill>
                <a:hlinkClick r:id="rId4">
                  <a:extLst>
                    <a:ext uri="{A12FA001-AC4F-418D-AE19-62706E023703}">
                      <ahyp:hlinkClr xmlns:ahyp="http://schemas.microsoft.com/office/drawing/2018/hyperlinkcolor" val="tx"/>
                    </a:ext>
                  </a:extLst>
                </a:hlinkClick>
              </a:rPr>
              <a:t>Rachel.kruse@iowa.gov</a:t>
            </a:r>
            <a:r>
              <a:rPr lang="en-US" sz="2000">
                <a:solidFill>
                  <a:schemeClr val="dk1"/>
                </a:solidFill>
              </a:rPr>
              <a:t>, 515-281-4153</a:t>
            </a:r>
            <a:endParaRPr/>
          </a:p>
          <a:p>
            <a:pPr marL="914400" lvl="1" indent="-317500" algn="just" rtl="0">
              <a:lnSpc>
                <a:spcPct val="150000"/>
              </a:lnSpc>
              <a:spcBef>
                <a:spcPts val="600"/>
              </a:spcBef>
              <a:spcAft>
                <a:spcPts val="0"/>
              </a:spcAft>
              <a:buSzPts val="1400"/>
              <a:buChar char="○"/>
            </a:pPr>
            <a:r>
              <a:rPr lang="en-US" sz="2000">
                <a:solidFill>
                  <a:schemeClr val="dk1"/>
                </a:solidFill>
              </a:rPr>
              <a:t>Margaret Hanson, </a:t>
            </a:r>
            <a:r>
              <a:rPr lang="en-US" sz="2000" u="sng">
                <a:solidFill>
                  <a:srgbClr val="0097A7"/>
                </a:solidFill>
                <a:hlinkClick r:id="rId5">
                  <a:extLst>
                    <a:ext uri="{A12FA001-AC4F-418D-AE19-62706E023703}">
                      <ahyp:hlinkClr xmlns:ahyp="http://schemas.microsoft.com/office/drawing/2018/hyperlinkcolor" val="tx"/>
                    </a:ext>
                  </a:extLst>
                </a:hlinkClick>
              </a:rPr>
              <a:t>Margaret.Hanson@iowa.gov</a:t>
            </a:r>
            <a:r>
              <a:rPr lang="en-US" sz="2000">
                <a:solidFill>
                  <a:schemeClr val="dk1"/>
                </a:solidFill>
              </a:rPr>
              <a:t>, 515-281-3214</a:t>
            </a:r>
            <a:endParaRPr/>
          </a:p>
          <a:p>
            <a:pPr marL="457200" lvl="0" indent="-342900" algn="just" rtl="0">
              <a:lnSpc>
                <a:spcPct val="150000"/>
              </a:lnSpc>
              <a:spcBef>
                <a:spcPts val="600"/>
              </a:spcBef>
              <a:spcAft>
                <a:spcPts val="0"/>
              </a:spcAft>
              <a:buSzPts val="1800"/>
              <a:buChar char="●"/>
            </a:pPr>
            <a:r>
              <a:rPr lang="en-US" sz="2000" b="1">
                <a:solidFill>
                  <a:schemeClr val="dk1"/>
                </a:solidFill>
              </a:rPr>
              <a:t>2024-2025 SRI Documentation</a:t>
            </a:r>
            <a:endParaRPr/>
          </a:p>
          <a:p>
            <a:pPr marL="914400" lvl="1" indent="-317500" algn="just" rtl="0">
              <a:lnSpc>
                <a:spcPct val="150000"/>
              </a:lnSpc>
              <a:spcBef>
                <a:spcPts val="600"/>
              </a:spcBef>
              <a:spcAft>
                <a:spcPts val="600"/>
              </a:spcAft>
              <a:buSzPts val="1400"/>
              <a:buChar char="○"/>
            </a:pPr>
            <a:r>
              <a:rPr lang="en-US" sz="2000" u="sng">
                <a:solidFill>
                  <a:srgbClr val="0097A7"/>
                </a:solidFill>
                <a:hlinkClick r:id="rId6">
                  <a:extLst>
                    <a:ext uri="{A12FA001-AC4F-418D-AE19-62706E023703}">
                      <ahyp:hlinkClr xmlns:ahyp="http://schemas.microsoft.com/office/drawing/2018/hyperlinkcolor" val="tx"/>
                    </a:ext>
                  </a:extLst>
                </a:hlinkClick>
              </a:rPr>
              <a:t>2024-2025 Student Reporting in Iowa Data Dictionary</a:t>
            </a:r>
            <a:endParaRPr sz="2000">
              <a:solidFill>
                <a:srgbClr val="0097A7"/>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 name="Google Shape;81;p4" descr="CTE Learning that works for Iowa logo"/>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82" name="Google Shape;82;p4"/>
          <p:cNvSpPr txBox="1"/>
          <p:nvPr/>
        </p:nvSpPr>
        <p:spPr>
          <a:xfrm>
            <a:off x="350779" y="46372"/>
            <a:ext cx="66789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eorgia"/>
                <a:ea typeface="Georgia"/>
                <a:cs typeface="Georgia"/>
                <a:sym typeface="Georgia"/>
              </a:rPr>
              <a:t>Student Reporting in Iowa (SRI)</a:t>
            </a:r>
            <a:endParaRPr sz="2400" b="0" i="0" u="none" strike="noStrike" cap="none">
              <a:solidFill>
                <a:srgbClr val="000000"/>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83" name="Google Shape;83;p4"/>
          <p:cNvSpPr txBox="1">
            <a:spLocks noGrp="1"/>
          </p:cNvSpPr>
          <p:nvPr>
            <p:ph type="body" idx="1"/>
          </p:nvPr>
        </p:nvSpPr>
        <p:spPr>
          <a:xfrm>
            <a:off x="350779" y="753770"/>
            <a:ext cx="8442440" cy="4133393"/>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US" u="sng">
                <a:solidFill>
                  <a:srgbClr val="0097A7"/>
                </a:solidFill>
                <a:hlinkClick r:id="rId4">
                  <a:extLst>
                    <a:ext uri="{A12FA001-AC4F-418D-AE19-62706E023703}">
                      <ahyp:hlinkClr xmlns:ahyp="http://schemas.microsoft.com/office/drawing/2018/hyperlinkcolor" val="tx"/>
                    </a:ext>
                  </a:extLst>
                </a:hlinkClick>
              </a:rPr>
              <a:t>SCED Coding 101 </a:t>
            </a:r>
            <a:r>
              <a:rPr lang="en-US">
                <a:solidFill>
                  <a:schemeClr val="dk1"/>
                </a:solidFill>
              </a:rPr>
              <a:t>– Introduces the user to SCED codes for secondary level courses. Examples of SCED codes are given, and the user has the opportunity to practice creating SCED codes.</a:t>
            </a:r>
            <a:endParaRPr/>
          </a:p>
          <a:p>
            <a:pPr marL="914400" lvl="1" indent="-317500" algn="l" rtl="0">
              <a:lnSpc>
                <a:spcPct val="100000"/>
              </a:lnSpc>
              <a:spcBef>
                <a:spcPts val="600"/>
              </a:spcBef>
              <a:spcAft>
                <a:spcPts val="0"/>
              </a:spcAft>
              <a:buSzPts val="1400"/>
              <a:buChar char="○"/>
            </a:pPr>
            <a:r>
              <a:rPr lang="en-US" sz="1800">
                <a:solidFill>
                  <a:schemeClr val="dk1"/>
                </a:solidFill>
              </a:rPr>
              <a:t>National Center for Education Statistics – </a:t>
            </a:r>
            <a:r>
              <a:rPr lang="en-US" sz="1800" u="sng">
                <a:solidFill>
                  <a:srgbClr val="0097A7"/>
                </a:solidFill>
                <a:hlinkClick r:id="rId5">
                  <a:extLst>
                    <a:ext uri="{A12FA001-AC4F-418D-AE19-62706E023703}">
                      <ahyp:hlinkClr xmlns:ahyp="http://schemas.microsoft.com/office/drawing/2018/hyperlinkcolor" val="tx"/>
                    </a:ext>
                  </a:extLst>
                </a:hlinkClick>
              </a:rPr>
              <a:t>What is SCED?</a:t>
            </a:r>
            <a:endParaRPr sz="1800">
              <a:solidFill>
                <a:srgbClr val="0097A7"/>
              </a:solidFill>
            </a:endParaRPr>
          </a:p>
          <a:p>
            <a:pPr marL="457200" lvl="0" indent="-228600" algn="l" rtl="0">
              <a:lnSpc>
                <a:spcPct val="100000"/>
              </a:lnSpc>
              <a:spcBef>
                <a:spcPts val="600"/>
              </a:spcBef>
              <a:spcAft>
                <a:spcPts val="0"/>
              </a:spcAft>
              <a:buSzPts val="1800"/>
              <a:buNone/>
            </a:pPr>
            <a:endParaRPr u="sng">
              <a:solidFill>
                <a:srgbClr val="0097A7"/>
              </a:solidFill>
              <a:hlinkClick r:id="rId6">
                <a:extLst>
                  <a:ext uri="{A12FA001-AC4F-418D-AE19-62706E023703}">
                    <ahyp:hlinkClr xmlns:ahyp="http://schemas.microsoft.com/office/drawing/2018/hyperlinkcolor" val="tx"/>
                  </a:ext>
                </a:extLst>
              </a:hlinkClick>
            </a:endParaRPr>
          </a:p>
          <a:p>
            <a:pPr marL="457200" lvl="0" indent="-342900" algn="l" rtl="0">
              <a:lnSpc>
                <a:spcPct val="100000"/>
              </a:lnSpc>
              <a:spcBef>
                <a:spcPts val="600"/>
              </a:spcBef>
              <a:spcAft>
                <a:spcPts val="600"/>
              </a:spcAft>
              <a:buSzPts val="1800"/>
              <a:buChar char="●"/>
            </a:pPr>
            <a:r>
              <a:rPr lang="en-US" u="sng">
                <a:solidFill>
                  <a:srgbClr val="0097A7"/>
                </a:solidFill>
                <a:hlinkClick r:id="rId6">
                  <a:extLst>
                    <a:ext uri="{A12FA001-AC4F-418D-AE19-62706E023703}">
                      <ahyp:hlinkClr xmlns:ahyp="http://schemas.microsoft.com/office/drawing/2018/hyperlinkcolor" val="tx"/>
                    </a:ext>
                  </a:extLst>
                </a:hlinkClick>
              </a:rPr>
              <a:t>Understanding the Accreditation Report</a:t>
            </a:r>
            <a:r>
              <a:rPr lang="en-US">
                <a:solidFill>
                  <a:srgbClr val="0097A7"/>
                </a:solidFill>
              </a:rPr>
              <a:t> </a:t>
            </a:r>
            <a:r>
              <a:rPr lang="en-US">
                <a:solidFill>
                  <a:schemeClr val="dk1"/>
                </a:solidFill>
              </a:rPr>
              <a:t>– Explains the Curriculum Accreditation Report, which is found in Winter SRI. It describes the four main focus areas when checking for accuracy and common mistakes that are made.</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5">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5">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5">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5" descr="CTE Learning that works for Iowa logo"/>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92" name="Google Shape;92;p5"/>
          <p:cNvSpPr txBox="1"/>
          <p:nvPr/>
        </p:nvSpPr>
        <p:spPr>
          <a:xfrm>
            <a:off x="379141" y="44963"/>
            <a:ext cx="66789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latin typeface="Georgia"/>
                <a:ea typeface="Georgia"/>
                <a:cs typeface="Georgia"/>
                <a:sym typeface="Georgia"/>
              </a:rPr>
              <a:t>Student Reporting in Iowa (SRI)</a:t>
            </a:r>
            <a:endParaRPr sz="2400" b="0" i="0" u="none" strike="noStrike" cap="none" dirty="0">
              <a:solidFill>
                <a:srgbClr val="000000"/>
              </a:solidFill>
              <a:latin typeface="Georgia"/>
              <a:ea typeface="Georgia"/>
              <a:cs typeface="Georgia"/>
              <a:sym typeface="Georgia"/>
            </a:endParaRPr>
          </a:p>
          <a:p>
            <a:pPr marL="0" marR="0" lvl="0" indent="0" algn="r" rtl="0">
              <a:lnSpc>
                <a:spcPct val="100000"/>
              </a:lnSpc>
              <a:spcBef>
                <a:spcPts val="0"/>
              </a:spcBef>
              <a:spcAft>
                <a:spcPts val="0"/>
              </a:spcAft>
              <a:buNone/>
            </a:pPr>
            <a:endParaRPr sz="2400" b="0" i="0" u="none" strike="noStrike" cap="none" dirty="0">
              <a:solidFill>
                <a:srgbClr val="000000"/>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pic>
        <p:nvPicPr>
          <p:cNvPr id="93" name="Google Shape;93;p5" descr="Screenshot example of subject area and course number of thr SCED."/>
          <p:cNvPicPr preferRelativeResize="0"/>
          <p:nvPr/>
        </p:nvPicPr>
        <p:blipFill rotWithShape="1">
          <a:blip r:embed="rId4">
            <a:alphaModFix/>
          </a:blip>
          <a:srcRect/>
          <a:stretch/>
        </p:blipFill>
        <p:spPr>
          <a:xfrm>
            <a:off x="432284" y="1448345"/>
            <a:ext cx="2735058" cy="83461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94" name="Google Shape;94;p5" descr="Screesnshot example of course level code of the SCED"/>
          <p:cNvPicPr preferRelativeResize="0"/>
          <p:nvPr/>
        </p:nvPicPr>
        <p:blipFill rotWithShape="1">
          <a:blip r:embed="rId5">
            <a:alphaModFix/>
          </a:blip>
          <a:srcRect/>
          <a:stretch/>
        </p:blipFill>
        <p:spPr>
          <a:xfrm>
            <a:off x="3335633" y="1458980"/>
            <a:ext cx="904958" cy="100937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95" name="Google Shape;95;p5" descr="Screesnshot example of course units o the SCED"/>
          <p:cNvPicPr preferRelativeResize="0"/>
          <p:nvPr/>
        </p:nvPicPr>
        <p:blipFill rotWithShape="1">
          <a:blip r:embed="rId6">
            <a:alphaModFix/>
          </a:blip>
          <a:srcRect l="-2002" t="-934" r="2002" b="40261"/>
          <a:stretch/>
        </p:blipFill>
        <p:spPr>
          <a:xfrm>
            <a:off x="4408882" y="1422345"/>
            <a:ext cx="1903280" cy="105398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96" name="Google Shape;96;p5" descr="Screesnshot example of course sequencing of the SCED."/>
          <p:cNvPicPr preferRelativeResize="0"/>
          <p:nvPr/>
        </p:nvPicPr>
        <p:blipFill rotWithShape="1">
          <a:blip r:embed="rId7">
            <a:alphaModFix/>
          </a:blip>
          <a:srcRect/>
          <a:stretch/>
        </p:blipFill>
        <p:spPr>
          <a:xfrm>
            <a:off x="6521743" y="1422345"/>
            <a:ext cx="2103409" cy="100937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97" name="Google Shape;97;p5"/>
          <p:cNvSpPr txBox="1"/>
          <p:nvPr/>
        </p:nvSpPr>
        <p:spPr>
          <a:xfrm>
            <a:off x="313360" y="2513719"/>
            <a:ext cx="848139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a:solidFill>
                  <a:srgbClr val="000000"/>
                </a:solidFill>
                <a:latin typeface="Arial"/>
                <a:ea typeface="Arial"/>
                <a:cs typeface="Arial"/>
                <a:sym typeface="Arial"/>
              </a:rPr>
              <a:t>Iowa has modified non-secondary in a slightly different style on the non-secondary courses. For non secondary courses, use “000” in place of the Carnegie Units, and the last two digits is the intended grade span instead of sequencing.</a:t>
            </a:r>
            <a:endParaRPr/>
          </a:p>
        </p:txBody>
      </p:sp>
      <p:sp>
        <p:nvSpPr>
          <p:cNvPr id="98" name="Google Shape;98;p5"/>
          <p:cNvSpPr txBox="1"/>
          <p:nvPr/>
        </p:nvSpPr>
        <p:spPr>
          <a:xfrm>
            <a:off x="379141" y="779133"/>
            <a:ext cx="824601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Secondary (9-12) SCED Code Structure</a:t>
            </a:r>
            <a:endParaRPr/>
          </a:p>
        </p:txBody>
      </p:sp>
      <p:sp>
        <p:nvSpPr>
          <p:cNvPr id="99" name="Google Shape;99;p5"/>
          <p:cNvSpPr/>
          <p:nvPr/>
        </p:nvSpPr>
        <p:spPr>
          <a:xfrm>
            <a:off x="414438" y="3206142"/>
            <a:ext cx="8481396"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sng" strike="noStrike" cap="none" dirty="0">
                <a:solidFill>
                  <a:schemeClr val="accent5"/>
                </a:solidFill>
                <a:latin typeface="Arial"/>
                <a:ea typeface="Arial"/>
                <a:cs typeface="Arial"/>
                <a:sym typeface="Arial"/>
                <a:hlinkClick r:id="rId8">
                  <a:extLst>
                    <a:ext uri="{A12FA001-AC4F-418D-AE19-62706E023703}">
                      <ahyp:hlinkClr xmlns:ahyp="http://schemas.microsoft.com/office/drawing/2018/hyperlinkcolor" val="tx"/>
                    </a:ext>
                  </a:extLst>
                </a:hlinkClick>
              </a:rPr>
              <a:t>Coding Non Secondary Level Courses</a:t>
            </a:r>
            <a:r>
              <a:rPr lang="en-US" sz="1400" b="0" i="0" u="none" strike="noStrike" cap="none" dirty="0">
                <a:solidFill>
                  <a:schemeClr val="accent5"/>
                </a:solidFill>
                <a:latin typeface="Arial"/>
                <a:ea typeface="Arial"/>
                <a:cs typeface="Arial"/>
                <a:sym typeface="Arial"/>
              </a:rPr>
              <a:t> </a:t>
            </a:r>
            <a:r>
              <a:rPr lang="en-US" sz="1400" b="0" i="0" u="none" strike="noStrike" cap="none" dirty="0">
                <a:solidFill>
                  <a:srgbClr val="262828"/>
                </a:solidFill>
                <a:latin typeface="Arial"/>
                <a:ea typeface="Arial"/>
                <a:cs typeface="Arial"/>
                <a:sym typeface="Arial"/>
              </a:rPr>
              <a:t>(13:57) - Describes how to link students to teachers at the non-secondary level. If courses are not scheduled, this webcast will instruct the user how to make the linkage in the SIS. For scheduled courses, the webcast will take the user through creating the SCED code for the course (</a:t>
            </a:r>
            <a:r>
              <a:rPr lang="en-US" sz="1400" b="1" i="0" u="sng" strike="noStrike" cap="none" dirty="0">
                <a:solidFill>
                  <a:schemeClr val="accent5"/>
                </a:solidFill>
                <a:latin typeface="Arial"/>
                <a:ea typeface="Arial"/>
                <a:cs typeface="Arial"/>
                <a:sym typeface="Arial"/>
                <a:hlinkClick r:id="rId9">
                  <a:extLst>
                    <a:ext uri="{A12FA001-AC4F-418D-AE19-62706E023703}">
                      <ahyp:hlinkClr xmlns:ahyp="http://schemas.microsoft.com/office/drawing/2018/hyperlinkcolor" val="tx"/>
                    </a:ext>
                  </a:extLst>
                </a:hlinkClick>
              </a:rPr>
              <a:t>Presentation Slides</a:t>
            </a:r>
            <a:r>
              <a:rPr lang="en-US" sz="1400" b="0" i="0" u="none" strike="noStrike" cap="none" dirty="0">
                <a:solidFill>
                  <a:srgbClr val="262828"/>
                </a:solidFill>
                <a:latin typeface="Arial"/>
                <a:ea typeface="Arial"/>
                <a:cs typeface="Arial"/>
                <a:sym typeface="Arial"/>
              </a:rPr>
              <a: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6">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rgbClr val="009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6">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6">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p6" descr="CTE Learning that works for Iowa logo"/>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08" name="Google Shape;108;p6"/>
          <p:cNvSpPr txBox="1"/>
          <p:nvPr/>
        </p:nvSpPr>
        <p:spPr>
          <a:xfrm>
            <a:off x="92149" y="65400"/>
            <a:ext cx="66789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Georgia"/>
                <a:ea typeface="Georgia"/>
                <a:cs typeface="Georgia"/>
                <a:sym typeface="Georgia"/>
              </a:rPr>
              <a:t>Student Reporting in Iowa (SRI)</a:t>
            </a:r>
            <a:endParaRPr sz="2400" b="0" i="0" u="none" strike="noStrike" cap="none">
              <a:solidFill>
                <a:srgbClr val="000000"/>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sp>
        <p:nvSpPr>
          <p:cNvPr id="109" name="Google Shape;109;p6"/>
          <p:cNvSpPr txBox="1">
            <a:spLocks noGrp="1"/>
          </p:cNvSpPr>
          <p:nvPr>
            <p:ph type="body" idx="1"/>
          </p:nvPr>
        </p:nvSpPr>
        <p:spPr>
          <a:xfrm>
            <a:off x="92149" y="934234"/>
            <a:ext cx="8817935" cy="3772792"/>
          </a:xfrm>
          <a:prstGeom prst="rect">
            <a:avLst/>
          </a:prstGeom>
          <a:noFill/>
          <a:ln>
            <a:noFill/>
          </a:ln>
        </p:spPr>
        <p:txBody>
          <a:bodyPr spcFirstLastPara="1" wrap="square" lIns="91425" tIns="91425" rIns="91425" bIns="91425" anchor="t" anchorCtr="0">
            <a:noAutofit/>
          </a:bodyPr>
          <a:lstStyle/>
          <a:p>
            <a:pPr marL="114300" lvl="0" indent="0" algn="just" rtl="0">
              <a:lnSpc>
                <a:spcPct val="100000"/>
              </a:lnSpc>
              <a:spcBef>
                <a:spcPts val="0"/>
              </a:spcBef>
              <a:spcAft>
                <a:spcPts val="0"/>
              </a:spcAft>
              <a:buSzPts val="1800"/>
              <a:buNone/>
            </a:pPr>
            <a:r>
              <a:rPr lang="en-US" sz="1400" b="1">
                <a:solidFill>
                  <a:schemeClr val="dk1"/>
                </a:solidFill>
              </a:rPr>
              <a:t>SCED Course Code</a:t>
            </a:r>
            <a:endParaRPr/>
          </a:p>
          <a:p>
            <a:pPr marL="114300" lvl="0" indent="0" algn="just" rtl="0">
              <a:lnSpc>
                <a:spcPct val="100000"/>
              </a:lnSpc>
              <a:spcBef>
                <a:spcPts val="0"/>
              </a:spcBef>
              <a:spcAft>
                <a:spcPts val="0"/>
              </a:spcAft>
              <a:buSzPts val="1800"/>
              <a:buNone/>
            </a:pPr>
            <a:endParaRPr sz="1400" b="1">
              <a:solidFill>
                <a:schemeClr val="dk1"/>
              </a:solidFill>
            </a:endParaRPr>
          </a:p>
          <a:p>
            <a:pPr marL="482600" lvl="0" indent="-342900" algn="just" rtl="0">
              <a:lnSpc>
                <a:spcPct val="100000"/>
              </a:lnSpc>
              <a:spcBef>
                <a:spcPts val="0"/>
              </a:spcBef>
              <a:spcAft>
                <a:spcPts val="0"/>
              </a:spcAft>
              <a:buSzPts val="1400"/>
              <a:buFont typeface="Arial"/>
              <a:buAutoNum type="arabicPeriod"/>
            </a:pPr>
            <a:r>
              <a:rPr lang="en-US" sz="1400">
                <a:solidFill>
                  <a:schemeClr val="dk1"/>
                </a:solidFill>
              </a:rPr>
              <a:t>9-12 courses used as placeholders for no credit, such as study hall or lunch, may contain a single ‘0’</a:t>
            </a:r>
            <a:endParaRPr/>
          </a:p>
          <a:p>
            <a:pPr marL="482600" lvl="0" indent="-228600" algn="just" rtl="0">
              <a:lnSpc>
                <a:spcPct val="100000"/>
              </a:lnSpc>
              <a:spcBef>
                <a:spcPts val="0"/>
              </a:spcBef>
              <a:spcAft>
                <a:spcPts val="0"/>
              </a:spcAft>
              <a:buSzPts val="1800"/>
              <a:buFont typeface="Arial"/>
              <a:buNone/>
            </a:pPr>
            <a:endParaRPr sz="1400">
              <a:solidFill>
                <a:schemeClr val="dk1"/>
              </a:solidFill>
            </a:endParaRPr>
          </a:p>
          <a:p>
            <a:pPr marL="482600" lvl="0" indent="-342900" algn="just" rtl="0">
              <a:lnSpc>
                <a:spcPct val="100000"/>
              </a:lnSpc>
              <a:spcBef>
                <a:spcPts val="0"/>
              </a:spcBef>
              <a:spcAft>
                <a:spcPts val="0"/>
              </a:spcAft>
              <a:buSzPts val="1400"/>
              <a:buFont typeface="Arial"/>
              <a:buAutoNum type="arabicPeriod"/>
            </a:pPr>
            <a:r>
              <a:rPr lang="en-US" sz="1400">
                <a:solidFill>
                  <a:schemeClr val="dk1"/>
                </a:solidFill>
              </a:rPr>
              <a:t>All 9-12 courses should be assigned a course code generated from the coding manual, Secondary School Course Classification System: School Codes for the Exchange of Data (SCED) from the National Center for Educational Statistics, </a:t>
            </a:r>
            <a:r>
              <a:rPr lang="en-US" sz="1400" u="sng">
                <a:solidFill>
                  <a:srgbClr val="0097A7"/>
                </a:solidFill>
                <a:hlinkClick r:id="rId4">
                  <a:extLst>
                    <a:ext uri="{A12FA001-AC4F-418D-AE19-62706E023703}">
                      <ahyp:hlinkClr xmlns:ahyp="http://schemas.microsoft.com/office/drawing/2018/hyperlinkcolor" val="tx"/>
                    </a:ext>
                  </a:extLst>
                </a:hlinkClick>
              </a:rPr>
              <a:t>School Courses for the Exchange of Data (SCED) v12 </a:t>
            </a:r>
            <a:r>
              <a:rPr lang="en-US" sz="1400">
                <a:solidFill>
                  <a:schemeClr val="dk1"/>
                </a:solidFill>
              </a:rPr>
              <a:t>as modified by the Iowa Department of Education and found on the State Reporting (SRI) website.</a:t>
            </a:r>
            <a:endParaRPr/>
          </a:p>
          <a:p>
            <a:pPr marL="482600" lvl="0" indent="-228600" algn="just" rtl="0">
              <a:lnSpc>
                <a:spcPct val="100000"/>
              </a:lnSpc>
              <a:spcBef>
                <a:spcPts val="0"/>
              </a:spcBef>
              <a:spcAft>
                <a:spcPts val="0"/>
              </a:spcAft>
              <a:buSzPts val="1800"/>
              <a:buFont typeface="Arial"/>
              <a:buNone/>
            </a:pPr>
            <a:endParaRPr sz="1400">
              <a:solidFill>
                <a:schemeClr val="dk1"/>
              </a:solidFill>
            </a:endParaRPr>
          </a:p>
          <a:p>
            <a:pPr marL="482600" lvl="0" indent="-342900" algn="just" rtl="0">
              <a:lnSpc>
                <a:spcPct val="100000"/>
              </a:lnSpc>
              <a:spcBef>
                <a:spcPts val="0"/>
              </a:spcBef>
              <a:spcAft>
                <a:spcPts val="0"/>
              </a:spcAft>
              <a:buSzPts val="1400"/>
              <a:buFont typeface="Arial"/>
              <a:buAutoNum type="arabicPeriod"/>
            </a:pPr>
            <a:r>
              <a:rPr lang="en-US" sz="1400">
                <a:solidFill>
                  <a:schemeClr val="dk1"/>
                </a:solidFill>
              </a:rPr>
              <a:t>The 9-12 SCED course codes are 11 characters in length and have four components:</a:t>
            </a:r>
            <a:endParaRPr/>
          </a:p>
          <a:p>
            <a:pPr marL="939800" lvl="1" indent="-342900" algn="just" rtl="0">
              <a:lnSpc>
                <a:spcPct val="100000"/>
              </a:lnSpc>
              <a:spcBef>
                <a:spcPts val="0"/>
              </a:spcBef>
              <a:spcAft>
                <a:spcPts val="0"/>
              </a:spcAft>
              <a:buSzPts val="1400"/>
              <a:buFont typeface="Arial"/>
              <a:buAutoNum type="alphaLcParenR"/>
            </a:pPr>
            <a:r>
              <a:rPr lang="en-US">
                <a:solidFill>
                  <a:schemeClr val="dk1"/>
                </a:solidFill>
              </a:rPr>
              <a:t>Course Description consisting of a two digit Subject Area and three digit Course Identifier</a:t>
            </a:r>
            <a:endParaRPr/>
          </a:p>
          <a:p>
            <a:pPr marL="939800" lvl="1" indent="-342900" algn="just" rtl="0">
              <a:lnSpc>
                <a:spcPct val="100000"/>
              </a:lnSpc>
              <a:spcBef>
                <a:spcPts val="0"/>
              </a:spcBef>
              <a:spcAft>
                <a:spcPts val="0"/>
              </a:spcAft>
              <a:buSzPts val="1400"/>
              <a:buFont typeface="Arial"/>
              <a:buAutoNum type="alphaLcParenR"/>
            </a:pPr>
            <a:r>
              <a:rPr lang="en-US">
                <a:solidFill>
                  <a:schemeClr val="dk1"/>
                </a:solidFill>
              </a:rPr>
              <a:t>Course Level consisting of one alphabetic character in UPPERCASE</a:t>
            </a:r>
            <a:endParaRPr/>
          </a:p>
          <a:p>
            <a:pPr marL="939800" lvl="1" indent="-342900" algn="just" rtl="0">
              <a:lnSpc>
                <a:spcPct val="100000"/>
              </a:lnSpc>
              <a:spcBef>
                <a:spcPts val="0"/>
              </a:spcBef>
              <a:spcAft>
                <a:spcPts val="0"/>
              </a:spcAft>
              <a:buSzPts val="1400"/>
              <a:buFont typeface="Arial"/>
              <a:buAutoNum type="alphaLcParenR"/>
            </a:pPr>
            <a:r>
              <a:rPr lang="en-US">
                <a:solidFill>
                  <a:schemeClr val="dk1"/>
                </a:solidFill>
              </a:rPr>
              <a:t>Carnegie Units expressed as a three digit number excluding the decimal point (e.g. 0.50 = 050)</a:t>
            </a:r>
            <a:endParaRPr/>
          </a:p>
          <a:p>
            <a:pPr marL="939800" lvl="1" indent="-342900" algn="just" rtl="0">
              <a:lnSpc>
                <a:spcPct val="100000"/>
              </a:lnSpc>
              <a:spcBef>
                <a:spcPts val="0"/>
              </a:spcBef>
              <a:spcAft>
                <a:spcPts val="0"/>
              </a:spcAft>
              <a:buSzPts val="1400"/>
              <a:buFont typeface="Arial"/>
              <a:buAutoNum type="alphaLcParenR"/>
            </a:pPr>
            <a:r>
              <a:rPr lang="en-US">
                <a:solidFill>
                  <a:schemeClr val="dk1"/>
                </a:solidFill>
              </a:rPr>
              <a:t>A two digit sequence representing a count of the number of times you re-use the first 5 digits for courses with different content or used to indicate 1st term/2nd term of a year-long course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txBox="1">
            <a:spLocks noGrp="1"/>
          </p:cNvSpPr>
          <p:nvPr>
            <p:ph type="body" idx="4294967295"/>
          </p:nvPr>
        </p:nvSpPr>
        <p:spPr>
          <a:xfrm>
            <a:off x="106680" y="232410"/>
            <a:ext cx="3910684" cy="46788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800"/>
              <a:buNone/>
            </a:pPr>
            <a:r>
              <a:rPr lang="en-US" sz="1400" b="1" u="sng" dirty="0">
                <a:solidFill>
                  <a:schemeClr val="dk1"/>
                </a:solidFill>
                <a:highlight>
                  <a:srgbClr val="FFFF00"/>
                </a:highlight>
              </a:rPr>
              <a:t>CRITICAL!!! </a:t>
            </a:r>
            <a:endParaRPr sz="1400" dirty="0"/>
          </a:p>
          <a:p>
            <a:pPr marL="114300" lvl="0" indent="0" algn="l" rtl="0">
              <a:lnSpc>
                <a:spcPct val="100000"/>
              </a:lnSpc>
              <a:spcBef>
                <a:spcPts val="0"/>
              </a:spcBef>
              <a:spcAft>
                <a:spcPts val="0"/>
              </a:spcAft>
              <a:buSzPts val="1800"/>
              <a:buNone/>
            </a:pPr>
            <a:r>
              <a:rPr lang="en-US" sz="1400"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Accreditation Program Area, Code = ‘9’ or ’11’ or ’12’ for each SCED/Course that is Career &amp; Technical Education (CTE)</a:t>
            </a:r>
            <a:endParaRPr sz="1400" dirty="0"/>
          </a:p>
          <a:p>
            <a:pPr marL="400050" indent="-285750">
              <a:lnSpc>
                <a:spcPct val="100000"/>
              </a:lnSpc>
            </a:pPr>
            <a:r>
              <a:rPr lang="en-US" sz="1400" i="1" dirty="0">
                <a:solidFill>
                  <a:schemeClr val="dk1"/>
                </a:solidFill>
              </a:rPr>
              <a:t>*Under the right conditions, courses flagged with accreditation program area codes ’11’ or ’12’ will also “flow” into SCTERA.</a:t>
            </a:r>
            <a:endParaRPr sz="1400" i="1" dirty="0">
              <a:solidFill>
                <a:schemeClr val="dk1"/>
              </a:solidFill>
            </a:endParaRPr>
          </a:p>
          <a:p>
            <a:pPr marL="431800" indent="-285750">
              <a:lnSpc>
                <a:spcPct val="100000"/>
              </a:lnSpc>
              <a:buClr>
                <a:schemeClr val="dk1"/>
              </a:buClr>
              <a:buSzPts val="1300"/>
            </a:pPr>
            <a:r>
              <a:rPr lang="en-US" sz="1400" i="1" dirty="0">
                <a:solidFill>
                  <a:schemeClr val="dk1"/>
                </a:solidFill>
              </a:rPr>
              <a:t>‘11’ = Applied STEM for Math (up to 2.0 units)</a:t>
            </a:r>
            <a:endParaRPr sz="1400" i="1" dirty="0">
              <a:solidFill>
                <a:schemeClr val="dk1"/>
              </a:solidFill>
            </a:endParaRPr>
          </a:p>
          <a:p>
            <a:pPr marL="431800" indent="-285750">
              <a:lnSpc>
                <a:spcPct val="100000"/>
              </a:lnSpc>
              <a:buClr>
                <a:schemeClr val="dk1"/>
              </a:buClr>
              <a:buSzPts val="1300"/>
            </a:pPr>
            <a:r>
              <a:rPr lang="en-US" sz="1400" i="1" dirty="0">
                <a:solidFill>
                  <a:schemeClr val="dk1"/>
                </a:solidFill>
              </a:rPr>
              <a:t>‘12’ = Agricultural for Science (up to 2.0 units)</a:t>
            </a:r>
            <a:endParaRPr sz="1400" i="1" dirty="0">
              <a:solidFill>
                <a:schemeClr val="dk1"/>
              </a:solidFill>
            </a:endParaRPr>
          </a:p>
          <a:p>
            <a:pPr marL="114300" indent="0">
              <a:lnSpc>
                <a:spcPct val="100000"/>
              </a:lnSpc>
              <a:buNone/>
            </a:pPr>
            <a:endParaRPr sz="1400" i="1" dirty="0">
              <a:solidFill>
                <a:schemeClr val="dk1"/>
              </a:solidFill>
            </a:endParaRPr>
          </a:p>
          <a:p>
            <a:pPr marL="114300" lvl="0" indent="0" algn="l" rtl="0">
              <a:lnSpc>
                <a:spcPct val="100000"/>
              </a:lnSpc>
              <a:spcBef>
                <a:spcPts val="0"/>
              </a:spcBef>
              <a:spcAft>
                <a:spcPts val="0"/>
              </a:spcAft>
              <a:buSzPts val="1800"/>
              <a:buNone/>
            </a:pPr>
            <a:r>
              <a:rPr lang="en-US" sz="1400" dirty="0">
                <a:solidFill>
                  <a:schemeClr val="dk1"/>
                </a:solidFill>
              </a:rPr>
              <a:t>A critical step for information to “flow” into the IDE’s Secondary CTE Reporting Application (SCTERA) (</a:t>
            </a:r>
            <a:r>
              <a:rPr lang="en-US" sz="1400" u="sng" dirty="0">
                <a:solidFill>
                  <a:schemeClr val="accent5"/>
                </a:solidFill>
                <a:hlinkClick r:id="rId3">
                  <a:extLst>
                    <a:ext uri="{A12FA001-AC4F-418D-AE19-62706E023703}">
                      <ahyp:hlinkClr xmlns:ahyp="http://schemas.microsoft.com/office/drawing/2018/hyperlinkcolor" val="tx"/>
                    </a:ext>
                  </a:extLst>
                </a:hlinkClick>
              </a:rPr>
              <a:t>SRI HANDBOOK, P. 109</a:t>
            </a:r>
            <a:r>
              <a:rPr lang="en-US" sz="1400" dirty="0">
                <a:solidFill>
                  <a:schemeClr val="dk1"/>
                </a:solidFill>
              </a:rPr>
              <a:t>)</a:t>
            </a:r>
            <a:endParaRPr sz="1400" dirty="0"/>
          </a:p>
          <a:p>
            <a:pPr marL="228600" indent="0">
              <a:lnSpc>
                <a:spcPct val="100000"/>
              </a:lnSpc>
              <a:buNone/>
            </a:pPr>
            <a:endParaRPr sz="1400" dirty="0">
              <a:solidFill>
                <a:schemeClr val="dk1"/>
              </a:solidFill>
            </a:endParaRPr>
          </a:p>
          <a:p>
            <a:pPr marL="114300" lvl="0" indent="0" algn="l" rtl="0">
              <a:lnSpc>
                <a:spcPct val="100000"/>
              </a:lnSpc>
              <a:spcBef>
                <a:spcPts val="0"/>
              </a:spcBef>
              <a:spcAft>
                <a:spcPts val="0"/>
              </a:spcAft>
              <a:buSzPts val="1800"/>
              <a:buNone/>
            </a:pPr>
            <a:r>
              <a:rPr lang="en-US" sz="1400" u="sng" dirty="0">
                <a:solidFill>
                  <a:schemeClr val="hlink"/>
                </a:solidFill>
                <a:hlinkClick r:id="rId4"/>
              </a:rPr>
              <a:t>Reporting Assistance for HF 2465</a:t>
            </a:r>
            <a:r>
              <a:rPr lang="en-US" sz="1400" dirty="0"/>
              <a:t> </a:t>
            </a:r>
            <a:r>
              <a:rPr lang="en-US" sz="1400" dirty="0">
                <a:solidFill>
                  <a:schemeClr val="dk1"/>
                </a:solidFill>
              </a:rPr>
              <a:t>(about new accreditation areas ’11’ &amp; ‘12’)</a:t>
            </a:r>
            <a:endParaRPr sz="1400" dirty="0"/>
          </a:p>
          <a:p>
            <a:pPr marL="457200" lvl="0" indent="-228600" algn="l" rtl="0">
              <a:lnSpc>
                <a:spcPct val="100000"/>
              </a:lnSpc>
              <a:spcBef>
                <a:spcPts val="0"/>
              </a:spcBef>
              <a:spcAft>
                <a:spcPts val="0"/>
              </a:spcAft>
              <a:buSzPts val="1800"/>
              <a:buNone/>
            </a:pPr>
            <a:endParaRPr sz="1300" dirty="0">
              <a:solidFill>
                <a:schemeClr val="dk1"/>
              </a:solidFill>
            </a:endParaRPr>
          </a:p>
          <a:p>
            <a:pPr marL="457200" lvl="0" indent="-228600" algn="just" rtl="0">
              <a:lnSpc>
                <a:spcPct val="100000"/>
              </a:lnSpc>
              <a:spcBef>
                <a:spcPts val="0"/>
              </a:spcBef>
              <a:spcAft>
                <a:spcPts val="0"/>
              </a:spcAft>
              <a:buSzPts val="1800"/>
              <a:buNone/>
            </a:pPr>
            <a:endParaRPr sz="1300" dirty="0"/>
          </a:p>
        </p:txBody>
      </p:sp>
      <p:pic>
        <p:nvPicPr>
          <p:cNvPr id="115" name="Google Shape;115;p7" descr="A screenshot of the accreditation program area section of the 2024-2025 SRI Data Dictionary."/>
          <p:cNvPicPr preferRelativeResize="0"/>
          <p:nvPr/>
        </p:nvPicPr>
        <p:blipFill rotWithShape="1">
          <a:blip r:embed="rId5">
            <a:alphaModFix/>
          </a:blip>
          <a:srcRect/>
          <a:stretch/>
        </p:blipFill>
        <p:spPr>
          <a:xfrm>
            <a:off x="4137660" y="111435"/>
            <a:ext cx="4787441" cy="479965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50"/>
              </a:srgbClr>
            </a:outerShdw>
          </a:effectLst>
        </p:spPr>
      </p:pic>
      <p:sp>
        <p:nvSpPr>
          <p:cNvPr id="116" name="Google Shape;116;p7"/>
          <p:cNvSpPr/>
          <p:nvPr/>
        </p:nvSpPr>
        <p:spPr>
          <a:xfrm>
            <a:off x="6000225" y="2375600"/>
            <a:ext cx="2398200" cy="129300"/>
          </a:xfrm>
          <a:prstGeom prst="rect">
            <a:avLst/>
          </a:prstGeom>
          <a:solidFill>
            <a:srgbClr val="C00000"/>
          </a:solidFill>
          <a:ln w="9525" cap="sq" cmpd="sng">
            <a:solidFill>
              <a:schemeClr val="dk1"/>
            </a:solidFill>
            <a:prstDash val="solid"/>
            <a:miter lim="8000"/>
            <a:headEnd type="none" w="sm" len="sm"/>
            <a:tailEnd type="none" w="sm" len="sm"/>
          </a:ln>
          <a:effectLst>
            <a:outerShdw blurRad="50800" dist="38100" dir="2700000" algn="tl" rotWithShape="0">
              <a:srgbClr val="000000">
                <a:alpha val="4275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chemeClr val="lt1"/>
                </a:solidFill>
              </a:rPr>
              <a:t>Applied STEM for Math</a:t>
            </a:r>
            <a:endParaRPr sz="1000">
              <a:solidFill>
                <a:schemeClr val="lt1"/>
              </a:solidFill>
            </a:endParaRPr>
          </a:p>
        </p:txBody>
      </p:sp>
      <p:sp>
        <p:nvSpPr>
          <p:cNvPr id="117" name="Google Shape;117;p7"/>
          <p:cNvSpPr/>
          <p:nvPr/>
        </p:nvSpPr>
        <p:spPr>
          <a:xfrm>
            <a:off x="6000225" y="2507100"/>
            <a:ext cx="2398200" cy="129300"/>
          </a:xfrm>
          <a:prstGeom prst="rect">
            <a:avLst/>
          </a:prstGeom>
          <a:solidFill>
            <a:srgbClr val="C00000"/>
          </a:solidFill>
          <a:ln w="9525" cap="sq" cmpd="sng">
            <a:solidFill>
              <a:schemeClr val="dk1"/>
            </a:solidFill>
            <a:prstDash val="solid"/>
            <a:miter lim="8000"/>
            <a:headEnd type="none" w="sm" len="sm"/>
            <a:tailEnd type="none" w="sm" len="sm"/>
          </a:ln>
          <a:effectLst>
            <a:outerShdw blurRad="50800" dist="38100" dir="2700000" algn="tl" rotWithShape="0">
              <a:srgbClr val="000000">
                <a:alpha val="4275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chemeClr val="lt1"/>
                </a:solidFill>
              </a:rPr>
              <a:t>Agricultural for Science</a:t>
            </a:r>
            <a:endParaRPr sz="1000">
              <a:solidFill>
                <a:schemeClr val="lt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2851</Words>
  <Application>Microsoft Office PowerPoint</Application>
  <PresentationFormat>On-screen Show (16:9)</PresentationFormat>
  <Paragraphs>201</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Wingdings</vt:lpstr>
      <vt:lpstr>Roboto Medium</vt:lpstr>
      <vt:lpstr>Arial</vt:lpstr>
      <vt:lpstr>Calibri</vt:lpstr>
      <vt:lpstr>Georgia</vt:lpstr>
      <vt:lpstr>Roboto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jeffrey.fletcher@iowa.gov</dc:creator>
  <cp:lastModifiedBy>Loder, Amanda [IDOE]</cp:lastModifiedBy>
  <cp:revision>28</cp:revision>
  <dcterms:modified xsi:type="dcterms:W3CDTF">2024-12-19T20:20:30Z</dcterms:modified>
</cp:coreProperties>
</file>