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4" r:id="rId1"/>
    <p:sldMasterId id="2147483665" r:id="rId2"/>
  </p:sldMasterIdLst>
  <p:notesMasterIdLst>
    <p:notesMasterId r:id="rId3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5143500" type="screen16x9"/>
  <p:notesSz cx="6858000" cy="9144000"/>
  <p:embeddedFontLst>
    <p:embeddedFont>
      <p:font typeface="Impact" panose="020B0806030902050204" pitchFamily="34" charset="0"/>
      <p:regular r:id="rId34"/>
    </p:embeddedFont>
    <p:embeddedFont>
      <p:font typeface="Lobster" panose="020B0604020202020204" charset="0"/>
      <p:regular r:id="rId35"/>
    </p:embeddedFont>
    <p:embeddedFont>
      <p:font typeface="Roboto" panose="020B0604020202020204" charset="0"/>
      <p:regular r:id="rId36"/>
      <p:bold r:id="rId37"/>
      <p:italic r:id="rId38"/>
      <p:boldItalic r:id="rId3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4DBD49F-2B99-4B22-9690-2BD284A04846}">
  <a:tblStyle styleId="{24DBD49F-2B99-4B22-9690-2BD284A0484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707" autoAdjust="0"/>
  </p:normalViewPr>
  <p:slideViewPr>
    <p:cSldViewPr snapToGrid="0">
      <p:cViewPr varScale="1">
        <p:scale>
          <a:sx n="76" d="100"/>
          <a:sy n="76" d="100"/>
        </p:scale>
        <p:origin x="1992"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font" Target="fonts/font6.fntdata"/><Relationship Id="rId21" Type="http://schemas.openxmlformats.org/officeDocument/2006/relationships/slide" Target="slides/slide19.xml"/><Relationship Id="rId34" Type="http://schemas.openxmlformats.org/officeDocument/2006/relationships/font" Target="fonts/font1.fntdata"/><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font" Target="fonts/font4.fntdata"/><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3.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2.fntdata"/><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30be41b5f1c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p>
        </p:txBody>
      </p:sp>
      <p:sp>
        <p:nvSpPr>
          <p:cNvPr id="78" name="Google Shape;78;g30be41b5f1c_0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20f00e7e0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2" name="Google Shape;132;g320f00e7e0f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320f00e7e0f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p>
        </p:txBody>
      </p:sp>
      <p:sp>
        <p:nvSpPr>
          <p:cNvPr id="138" name="Google Shape;138;g320f00e7e0f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20f00e7e0f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p>
        </p:txBody>
      </p:sp>
      <p:sp>
        <p:nvSpPr>
          <p:cNvPr id="144" name="Google Shape;144;g320f00e7e0f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20fa797cfd_3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320fa797cfd_3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320fa797cfd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320fa797cfd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dirty="0">
              <a:solidFill>
                <a:schemeClr val="dk1"/>
              </a:solidFill>
            </a:endParaRPr>
          </a:p>
          <a:p>
            <a:pPr marL="0" lvl="0" indent="0" algn="l" rtl="0">
              <a:lnSpc>
                <a:spcPct val="115000"/>
              </a:lnSpc>
              <a:spcBef>
                <a:spcPts val="0"/>
              </a:spcBef>
              <a:spcAft>
                <a:spcPts val="0"/>
              </a:spcAft>
              <a:buNone/>
            </a:pPr>
            <a:endParaRPr sz="1000" dirty="0">
              <a:solidFill>
                <a:schemeClr val="dk1"/>
              </a:solidFill>
            </a:endParaRPr>
          </a:p>
          <a:p>
            <a:pPr marL="0" lvl="0" indent="0" algn="l" rtl="0">
              <a:lnSpc>
                <a:spcPct val="115000"/>
              </a:lnSpc>
              <a:spcBef>
                <a:spcPts val="0"/>
              </a:spcBef>
              <a:spcAft>
                <a:spcPts val="0"/>
              </a:spcAft>
              <a:buNone/>
            </a:pPr>
            <a:endParaRPr sz="1000" dirty="0">
              <a:solidFill>
                <a:schemeClr val="dk1"/>
              </a:solidFill>
            </a:endParaRPr>
          </a:p>
          <a:p>
            <a:pPr marL="0" lvl="0" indent="0" algn="l" rtl="0">
              <a:lnSpc>
                <a:spcPct val="115000"/>
              </a:lnSpc>
              <a:spcBef>
                <a:spcPts val="0"/>
              </a:spcBef>
              <a:spcAft>
                <a:spcPts val="0"/>
              </a:spcAft>
              <a:buNone/>
            </a:pPr>
            <a:endParaRPr sz="1000" dirty="0">
              <a:solidFill>
                <a:schemeClr val="dk1"/>
              </a:solidFill>
              <a:highlight>
                <a:srgbClr val="FFFFFF"/>
              </a:highligh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320fa797cfd_3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320fa797cfd_3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457200" lvl="0" indent="-292100" algn="l" rtl="0">
              <a:spcBef>
                <a:spcPts val="0"/>
              </a:spcBef>
              <a:spcAft>
                <a:spcPts val="0"/>
              </a:spcAft>
              <a:buClr>
                <a:schemeClr val="dk1"/>
              </a:buClr>
              <a:buSzPts val="1000"/>
              <a:buChar char="-"/>
            </a:pPr>
            <a:endParaRPr sz="1000" dirty="0">
              <a:solidFill>
                <a:schemeClr val="dk1"/>
              </a:solidFill>
              <a:highlight>
                <a:srgbClr val="FFFFFF"/>
              </a:highlight>
            </a:endParaRPr>
          </a:p>
          <a:p>
            <a:pPr marL="0" lvl="0" indent="0" algn="l" rtl="0">
              <a:spcBef>
                <a:spcPts val="0"/>
              </a:spcBef>
              <a:spcAft>
                <a:spcPts val="0"/>
              </a:spcAft>
              <a:buNone/>
            </a:pPr>
            <a:endParaRPr sz="1000" dirty="0">
              <a:solidFill>
                <a:schemeClr val="dk1"/>
              </a:solidFill>
              <a:highlight>
                <a:srgbClr val="FFFFFF"/>
              </a:highlight>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20fa797cfd_3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320fa797cfd_3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320f00e7e0f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g320f00e7e0f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199420b621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84" name="Google Shape;184;g3199420b621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2fec9455072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90" name="Google Shape;190;g2fec9455072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1d9f06e0ee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1d9f06e0ee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199420b621_0_8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97" name="Google Shape;197;g3199420b621_0_8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fec9455072_1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4" name="Google Shape;204;g2fec9455072_1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2fec9455072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14" name="Google Shape;214;g2fec9455072_1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3199420b62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25" name="Google Shape;225;g3199420b62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2fec9455072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59" name="Google Shape;259;g2fec9455072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3199420b621_0_8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69" name="Google Shape;269;g3199420b621_0_8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199420b621_0_8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7" name="Google Shape;277;g3199420b621_0_8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31d9f06e0ee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4" name="Google Shape;284;g31d9f06e0ee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31d9f06e0e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31d9f06e0e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3199420b621_0_9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600" dirty="0"/>
          </a:p>
        </p:txBody>
      </p:sp>
      <p:sp>
        <p:nvSpPr>
          <p:cNvPr id="295" name="Google Shape;295;g3199420b621_0_9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0be41b5f1c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g30be41b5f1c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2fec9455072_1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0" name="Google Shape;300;g2fec9455072_1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0be41b5f1c_0_2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endParaRPr sz="1000" dirty="0">
              <a:solidFill>
                <a:schemeClr val="dk1"/>
              </a:solidFill>
            </a:endParaRPr>
          </a:p>
        </p:txBody>
      </p:sp>
      <p:sp>
        <p:nvSpPr>
          <p:cNvPr id="96" name="Google Shape;96;g30be41b5f1c_0_2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20f00e7e0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p>
        </p:txBody>
      </p:sp>
      <p:sp>
        <p:nvSpPr>
          <p:cNvPr id="102" name="Google Shape;102;g320f00e7e0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20f00e7e0f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08" name="Google Shape;108;g320f00e7e0f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20f00e7e0f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4" name="Google Shape;114;g320f00e7e0f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20f00e7e0f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0" name="Google Shape;120;g320f00e7e0f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20f00e7e0f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6" name="Google Shape;126;g320f00e7e0f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53"/>
        <p:cNvGrpSpPr/>
        <p:nvPr/>
      </p:nvGrpSpPr>
      <p:grpSpPr>
        <a:xfrm>
          <a:off x="0" y="0"/>
          <a:ext cx="0" cy="0"/>
          <a:chOff x="0" y="0"/>
          <a:chExt cx="0" cy="0"/>
        </a:xfrm>
      </p:grpSpPr>
      <p:sp>
        <p:nvSpPr>
          <p:cNvPr id="54" name="Google Shape;54;p14"/>
          <p:cNvSpPr txBox="1">
            <a:spLocks noGrp="1"/>
          </p:cNvSpPr>
          <p:nvPr>
            <p:ph type="ctrTitle"/>
          </p:nvPr>
        </p:nvSpPr>
        <p:spPr>
          <a:xfrm>
            <a:off x="216953" y="806021"/>
            <a:ext cx="8727600" cy="16200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lt1"/>
              </a:buClr>
              <a:buSzPts val="3400"/>
              <a:buFont typeface="Arial"/>
              <a:buNone/>
              <a:defRPr sz="3400" b="1">
                <a:solidFill>
                  <a:schemeClr val="lt1"/>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5" name="Google Shape;55;p14"/>
          <p:cNvSpPr txBox="1">
            <a:spLocks noGrp="1"/>
          </p:cNvSpPr>
          <p:nvPr>
            <p:ph type="subTitle" idx="1"/>
          </p:nvPr>
        </p:nvSpPr>
        <p:spPr>
          <a:xfrm>
            <a:off x="216953" y="2878621"/>
            <a:ext cx="8727600" cy="9618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600"/>
              </a:spcBef>
              <a:spcAft>
                <a:spcPts val="0"/>
              </a:spcAft>
              <a:buClr>
                <a:schemeClr val="lt1"/>
              </a:buClr>
              <a:buSzPts val="1800"/>
              <a:buNone/>
              <a:defRPr sz="1800" b="1">
                <a:solidFill>
                  <a:schemeClr val="lt1"/>
                </a:solidFill>
              </a:defRPr>
            </a:lvl1pPr>
            <a:lvl2pPr lvl="1" algn="ctr">
              <a:lnSpc>
                <a:spcPct val="90000"/>
              </a:lnSpc>
              <a:spcBef>
                <a:spcPts val="300"/>
              </a:spcBef>
              <a:spcAft>
                <a:spcPts val="0"/>
              </a:spcAft>
              <a:buClr>
                <a:schemeClr val="dk1"/>
              </a:buClr>
              <a:buSzPts val="1100"/>
              <a:buNone/>
              <a:defRPr sz="1100"/>
            </a:lvl2pPr>
            <a:lvl3pPr lvl="2" algn="ctr">
              <a:lnSpc>
                <a:spcPct val="90000"/>
              </a:lnSpc>
              <a:spcBef>
                <a:spcPts val="300"/>
              </a:spcBef>
              <a:spcAft>
                <a:spcPts val="0"/>
              </a:spcAft>
              <a:buClr>
                <a:schemeClr val="dk1"/>
              </a:buClr>
              <a:buSzPts val="1000"/>
              <a:buNone/>
              <a:defRPr sz="1000"/>
            </a:lvl3pPr>
            <a:lvl4pPr lvl="3" algn="ctr">
              <a:lnSpc>
                <a:spcPct val="90000"/>
              </a:lnSpc>
              <a:spcBef>
                <a:spcPts val="300"/>
              </a:spcBef>
              <a:spcAft>
                <a:spcPts val="0"/>
              </a:spcAft>
              <a:buClr>
                <a:schemeClr val="dk1"/>
              </a:buClr>
              <a:buSzPts val="900"/>
              <a:buNone/>
              <a:defRPr sz="900"/>
            </a:lvl4pPr>
            <a:lvl5pPr lvl="4" algn="ctr">
              <a:lnSpc>
                <a:spcPct val="90000"/>
              </a:lnSpc>
              <a:spcBef>
                <a:spcPts val="300"/>
              </a:spcBef>
              <a:spcAft>
                <a:spcPts val="0"/>
              </a:spcAft>
              <a:buClr>
                <a:schemeClr val="dk1"/>
              </a:buClr>
              <a:buSzPts val="900"/>
              <a:buNone/>
              <a:defRPr sz="900"/>
            </a:lvl5pPr>
            <a:lvl6pPr lvl="5" algn="ctr">
              <a:lnSpc>
                <a:spcPct val="90000"/>
              </a:lnSpc>
              <a:spcBef>
                <a:spcPts val="300"/>
              </a:spcBef>
              <a:spcAft>
                <a:spcPts val="0"/>
              </a:spcAft>
              <a:buClr>
                <a:schemeClr val="dk1"/>
              </a:buClr>
              <a:buSzPts val="900"/>
              <a:buNone/>
              <a:defRPr sz="900"/>
            </a:lvl6pPr>
            <a:lvl7pPr lvl="6" algn="ctr">
              <a:lnSpc>
                <a:spcPct val="90000"/>
              </a:lnSpc>
              <a:spcBef>
                <a:spcPts val="300"/>
              </a:spcBef>
              <a:spcAft>
                <a:spcPts val="0"/>
              </a:spcAft>
              <a:buClr>
                <a:schemeClr val="dk1"/>
              </a:buClr>
              <a:buSzPts val="900"/>
              <a:buNone/>
              <a:defRPr sz="900"/>
            </a:lvl7pPr>
            <a:lvl8pPr lvl="7" algn="ctr">
              <a:lnSpc>
                <a:spcPct val="90000"/>
              </a:lnSpc>
              <a:spcBef>
                <a:spcPts val="300"/>
              </a:spcBef>
              <a:spcAft>
                <a:spcPts val="0"/>
              </a:spcAft>
              <a:buClr>
                <a:schemeClr val="dk1"/>
              </a:buClr>
              <a:buSzPts val="900"/>
              <a:buNone/>
              <a:defRPr sz="900"/>
            </a:lvl8pPr>
            <a:lvl9pPr lvl="8" algn="ctr">
              <a:lnSpc>
                <a:spcPct val="90000"/>
              </a:lnSpc>
              <a:spcBef>
                <a:spcPts val="300"/>
              </a:spcBef>
              <a:spcAft>
                <a:spcPts val="0"/>
              </a:spcAft>
              <a:buClr>
                <a:schemeClr val="dk1"/>
              </a:buClr>
              <a:buSzPts val="900"/>
              <a:buNone/>
              <a:defRPr sz="900"/>
            </a:lvl9pPr>
          </a:lstStyle>
          <a:p>
            <a:endParaRPr/>
          </a:p>
        </p:txBody>
      </p:sp>
      <p:pic>
        <p:nvPicPr>
          <p:cNvPr id="56" name="Google Shape;56;p14"/>
          <p:cNvPicPr preferRelativeResize="0"/>
          <p:nvPr/>
        </p:nvPicPr>
        <p:blipFill rotWithShape="1">
          <a:blip r:embed="rId2">
            <a:alphaModFix/>
          </a:blip>
          <a:srcRect/>
          <a:stretch/>
        </p:blipFill>
        <p:spPr>
          <a:xfrm>
            <a:off x="824913" y="4400095"/>
            <a:ext cx="3747088" cy="34350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57"/>
        <p:cNvGrpSpPr/>
        <p:nvPr/>
      </p:nvGrpSpPr>
      <p:grpSpPr>
        <a:xfrm>
          <a:off x="0" y="0"/>
          <a:ext cx="0" cy="0"/>
          <a:chOff x="0" y="0"/>
          <a:chExt cx="0" cy="0"/>
        </a:xfrm>
      </p:grpSpPr>
      <p:sp>
        <p:nvSpPr>
          <p:cNvPr id="58" name="Google Shape;58;p15"/>
          <p:cNvSpPr/>
          <p:nvPr/>
        </p:nvSpPr>
        <p:spPr>
          <a:xfrm>
            <a:off x="0" y="0"/>
            <a:ext cx="9144000" cy="552900"/>
          </a:xfrm>
          <a:prstGeom prst="rect">
            <a:avLst/>
          </a:prstGeom>
          <a:solidFill>
            <a:srgbClr val="03617A"/>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59" name="Google Shape;59;p15"/>
          <p:cNvSpPr txBox="1">
            <a:spLocks noGrp="1"/>
          </p:cNvSpPr>
          <p:nvPr>
            <p:ph type="title"/>
          </p:nvPr>
        </p:nvSpPr>
        <p:spPr>
          <a:xfrm>
            <a:off x="254410" y="1"/>
            <a:ext cx="8452500" cy="5529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lt1"/>
              </a:buClr>
              <a:buSzPts val="2500"/>
              <a:buFont typeface="Arial"/>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0" name="Google Shape;60;p15"/>
          <p:cNvSpPr txBox="1">
            <a:spLocks noGrp="1"/>
          </p:cNvSpPr>
          <p:nvPr>
            <p:ph type="body" idx="1"/>
          </p:nvPr>
        </p:nvSpPr>
        <p:spPr>
          <a:xfrm>
            <a:off x="516834" y="1095374"/>
            <a:ext cx="81105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600"/>
              </a:spcBef>
              <a:spcAft>
                <a:spcPts val="0"/>
              </a:spcAft>
              <a:buClr>
                <a:schemeClr val="dk1"/>
              </a:buClr>
              <a:buSzPts val="1400"/>
              <a:buChar char="•"/>
              <a:defRPr/>
            </a:lvl1pPr>
            <a:lvl2pPr marL="914400" lvl="1" indent="-317500" algn="l">
              <a:lnSpc>
                <a:spcPct val="90000"/>
              </a:lnSpc>
              <a:spcBef>
                <a:spcPts val="300"/>
              </a:spcBef>
              <a:spcAft>
                <a:spcPts val="0"/>
              </a:spcAft>
              <a:buClr>
                <a:schemeClr val="dk1"/>
              </a:buClr>
              <a:buSzPts val="1400"/>
              <a:buChar char="•"/>
              <a:defRPr/>
            </a:lvl2pPr>
            <a:lvl3pPr marL="1371600" lvl="2" indent="-317500" algn="l">
              <a:lnSpc>
                <a:spcPct val="90000"/>
              </a:lnSpc>
              <a:spcBef>
                <a:spcPts val="300"/>
              </a:spcBef>
              <a:spcAft>
                <a:spcPts val="0"/>
              </a:spcAft>
              <a:buClr>
                <a:schemeClr val="dk1"/>
              </a:buClr>
              <a:buSzPts val="1400"/>
              <a:buChar char="•"/>
              <a:defRPr/>
            </a:lvl3pPr>
            <a:lvl4pPr marL="1828800" lvl="3" indent="-317500" algn="l">
              <a:lnSpc>
                <a:spcPct val="90000"/>
              </a:lnSpc>
              <a:spcBef>
                <a:spcPts val="300"/>
              </a:spcBef>
              <a:spcAft>
                <a:spcPts val="0"/>
              </a:spcAft>
              <a:buClr>
                <a:schemeClr val="dk1"/>
              </a:buClr>
              <a:buSzPts val="1400"/>
              <a:buChar char="•"/>
              <a:defRPr/>
            </a:lvl4pPr>
            <a:lvl5pPr marL="2286000" lvl="4" indent="-317500" algn="l">
              <a:lnSpc>
                <a:spcPct val="90000"/>
              </a:lnSpc>
              <a:spcBef>
                <a:spcPts val="300"/>
              </a:spcBef>
              <a:spcAft>
                <a:spcPts val="0"/>
              </a:spcAft>
              <a:buClr>
                <a:schemeClr val="dk1"/>
              </a:buClr>
              <a:buSzPts val="1400"/>
              <a:buChar char="•"/>
              <a:defRPr/>
            </a:lvl5pPr>
            <a:lvl6pPr marL="2743200" lvl="5" indent="-317500" algn="l">
              <a:lnSpc>
                <a:spcPct val="90000"/>
              </a:lnSpc>
              <a:spcBef>
                <a:spcPts val="300"/>
              </a:spcBef>
              <a:spcAft>
                <a:spcPts val="0"/>
              </a:spcAft>
              <a:buClr>
                <a:schemeClr val="dk1"/>
              </a:buClr>
              <a:buSzPts val="1400"/>
              <a:buChar char="•"/>
              <a:defRPr/>
            </a:lvl6pPr>
            <a:lvl7pPr marL="3200400" lvl="6" indent="-317500" algn="l">
              <a:lnSpc>
                <a:spcPct val="90000"/>
              </a:lnSpc>
              <a:spcBef>
                <a:spcPts val="300"/>
              </a:spcBef>
              <a:spcAft>
                <a:spcPts val="0"/>
              </a:spcAft>
              <a:buClr>
                <a:schemeClr val="dk1"/>
              </a:buClr>
              <a:buSzPts val="1400"/>
              <a:buChar char="•"/>
              <a:defRPr/>
            </a:lvl7pPr>
            <a:lvl8pPr marL="3657600" lvl="7" indent="-317500" algn="l">
              <a:lnSpc>
                <a:spcPct val="90000"/>
              </a:lnSpc>
              <a:spcBef>
                <a:spcPts val="300"/>
              </a:spcBef>
              <a:spcAft>
                <a:spcPts val="0"/>
              </a:spcAft>
              <a:buClr>
                <a:schemeClr val="dk1"/>
              </a:buClr>
              <a:buSzPts val="1400"/>
              <a:buChar char="•"/>
              <a:defRPr/>
            </a:lvl8pPr>
            <a:lvl9pPr marL="4114800" lvl="8" indent="-317500" algn="l">
              <a:lnSpc>
                <a:spcPct val="90000"/>
              </a:lnSpc>
              <a:spcBef>
                <a:spcPts val="300"/>
              </a:spcBef>
              <a:spcAft>
                <a:spcPts val="0"/>
              </a:spcAft>
              <a:buClr>
                <a:schemeClr val="dk1"/>
              </a:buClr>
              <a:buSzPts val="14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61"/>
        <p:cNvGrpSpPr/>
        <p:nvPr/>
      </p:nvGrpSpPr>
      <p:grpSpPr>
        <a:xfrm>
          <a:off x="0" y="0"/>
          <a:ext cx="0" cy="0"/>
          <a:chOff x="0" y="0"/>
          <a:chExt cx="0" cy="0"/>
        </a:xfrm>
      </p:grpSpPr>
      <p:sp>
        <p:nvSpPr>
          <p:cNvPr id="62" name="Google Shape;62;p16"/>
          <p:cNvSpPr/>
          <p:nvPr/>
        </p:nvSpPr>
        <p:spPr>
          <a:xfrm>
            <a:off x="0" y="0"/>
            <a:ext cx="3137100" cy="5143500"/>
          </a:xfrm>
          <a:prstGeom prst="rect">
            <a:avLst/>
          </a:prstGeom>
          <a:solidFill>
            <a:srgbClr val="03617A"/>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63" name="Google Shape;63;p16"/>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lt1"/>
              </a:buClr>
              <a:buSzPts val="2500"/>
              <a:buFont typeface="Arial"/>
              <a:buNone/>
              <a:defRPr>
                <a:solidFill>
                  <a:schemeClr val="lt1"/>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4" name="Google Shape;64;p16"/>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rmAutofit/>
          </a:bodyPr>
          <a:lstStyle>
            <a:lvl1pPr marL="457200" lvl="0" indent="-361950" algn="l">
              <a:lnSpc>
                <a:spcPct val="90000"/>
              </a:lnSpc>
              <a:spcBef>
                <a:spcPts val="600"/>
              </a:spcBef>
              <a:spcAft>
                <a:spcPts val="0"/>
              </a:spcAft>
              <a:buClr>
                <a:schemeClr val="dk1"/>
              </a:buClr>
              <a:buSzPts val="2100"/>
              <a:buChar char="•"/>
              <a:defRPr sz="2100"/>
            </a:lvl1pPr>
            <a:lvl2pPr marL="914400" lvl="1" indent="-342900" algn="l">
              <a:lnSpc>
                <a:spcPct val="90000"/>
              </a:lnSpc>
              <a:spcBef>
                <a:spcPts val="300"/>
              </a:spcBef>
              <a:spcAft>
                <a:spcPts val="0"/>
              </a:spcAft>
              <a:buClr>
                <a:schemeClr val="dk1"/>
              </a:buClr>
              <a:buSzPts val="1800"/>
              <a:buChar char="•"/>
              <a:defRPr sz="1800"/>
            </a:lvl2pPr>
            <a:lvl3pPr marL="1371600" lvl="2" indent="-304800" algn="l">
              <a:lnSpc>
                <a:spcPct val="90000"/>
              </a:lnSpc>
              <a:spcBef>
                <a:spcPts val="300"/>
              </a:spcBef>
              <a:spcAft>
                <a:spcPts val="0"/>
              </a:spcAft>
              <a:buClr>
                <a:schemeClr val="dk1"/>
              </a:buClr>
              <a:buSzPts val="1200"/>
              <a:buChar char="•"/>
              <a:defRPr sz="1200"/>
            </a:lvl3pPr>
            <a:lvl4pPr marL="1828800" lvl="3" indent="-317500" algn="l">
              <a:lnSpc>
                <a:spcPct val="90000"/>
              </a:lnSpc>
              <a:spcBef>
                <a:spcPts val="300"/>
              </a:spcBef>
              <a:spcAft>
                <a:spcPts val="0"/>
              </a:spcAft>
              <a:buClr>
                <a:schemeClr val="dk1"/>
              </a:buClr>
              <a:buSzPts val="1400"/>
              <a:buChar char="•"/>
              <a:defRPr/>
            </a:lvl4pPr>
            <a:lvl5pPr marL="2286000" lvl="4" indent="-317500" algn="l">
              <a:lnSpc>
                <a:spcPct val="90000"/>
              </a:lnSpc>
              <a:spcBef>
                <a:spcPts val="300"/>
              </a:spcBef>
              <a:spcAft>
                <a:spcPts val="0"/>
              </a:spcAft>
              <a:buClr>
                <a:schemeClr val="dk1"/>
              </a:buClr>
              <a:buSzPts val="1400"/>
              <a:buChar char="•"/>
              <a:defRPr/>
            </a:lvl5pPr>
            <a:lvl6pPr marL="2743200" lvl="5" indent="-317500" algn="l">
              <a:lnSpc>
                <a:spcPct val="90000"/>
              </a:lnSpc>
              <a:spcBef>
                <a:spcPts val="300"/>
              </a:spcBef>
              <a:spcAft>
                <a:spcPts val="0"/>
              </a:spcAft>
              <a:buClr>
                <a:schemeClr val="dk1"/>
              </a:buClr>
              <a:buSzPts val="1400"/>
              <a:buChar char="•"/>
              <a:defRPr/>
            </a:lvl6pPr>
            <a:lvl7pPr marL="3200400" lvl="6" indent="-317500" algn="l">
              <a:lnSpc>
                <a:spcPct val="90000"/>
              </a:lnSpc>
              <a:spcBef>
                <a:spcPts val="300"/>
              </a:spcBef>
              <a:spcAft>
                <a:spcPts val="0"/>
              </a:spcAft>
              <a:buClr>
                <a:schemeClr val="dk1"/>
              </a:buClr>
              <a:buSzPts val="1400"/>
              <a:buChar char="•"/>
              <a:defRPr/>
            </a:lvl7pPr>
            <a:lvl8pPr marL="3657600" lvl="7" indent="-317500" algn="l">
              <a:lnSpc>
                <a:spcPct val="90000"/>
              </a:lnSpc>
              <a:spcBef>
                <a:spcPts val="300"/>
              </a:spcBef>
              <a:spcAft>
                <a:spcPts val="0"/>
              </a:spcAft>
              <a:buClr>
                <a:schemeClr val="dk1"/>
              </a:buClr>
              <a:buSzPts val="1400"/>
              <a:buChar char="•"/>
              <a:defRPr/>
            </a:lvl8pPr>
            <a:lvl9pPr marL="4114800" lvl="8" indent="-317500" algn="l">
              <a:lnSpc>
                <a:spcPct val="90000"/>
              </a:lnSpc>
              <a:spcBef>
                <a:spcPts val="300"/>
              </a:spcBef>
              <a:spcAft>
                <a:spcPts val="0"/>
              </a:spcAft>
              <a:buClr>
                <a:schemeClr val="dk1"/>
              </a:buClr>
              <a:buSzPts val="14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65"/>
        <p:cNvGrpSpPr/>
        <p:nvPr/>
      </p:nvGrpSpPr>
      <p:grpSpPr>
        <a:xfrm>
          <a:off x="0" y="0"/>
          <a:ext cx="0" cy="0"/>
          <a:chOff x="0" y="0"/>
          <a:chExt cx="0" cy="0"/>
        </a:xfrm>
      </p:grpSpPr>
      <p:sp>
        <p:nvSpPr>
          <p:cNvPr id="66" name="Google Shape;66;p17"/>
          <p:cNvSpPr/>
          <p:nvPr/>
        </p:nvSpPr>
        <p:spPr>
          <a:xfrm>
            <a:off x="0" y="0"/>
            <a:ext cx="9144000" cy="894600"/>
          </a:xfrm>
          <a:prstGeom prst="rect">
            <a:avLst/>
          </a:prstGeom>
          <a:solidFill>
            <a:srgbClr val="03617A"/>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67" name="Google Shape;67;p17"/>
          <p:cNvSpPr txBox="1">
            <a:spLocks noGrp="1"/>
          </p:cNvSpPr>
          <p:nvPr>
            <p:ph type="title"/>
          </p:nvPr>
        </p:nvSpPr>
        <p:spPr>
          <a:xfrm>
            <a:off x="669598" y="1"/>
            <a:ext cx="7886700" cy="8946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lt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8" name="Google Shape;68;p17"/>
          <p:cNvSpPr txBox="1">
            <a:spLocks noGrp="1"/>
          </p:cNvSpPr>
          <p:nvPr>
            <p:ph type="body" idx="1"/>
          </p:nvPr>
        </p:nvSpPr>
        <p:spPr>
          <a:xfrm>
            <a:off x="669599" y="1161481"/>
            <a:ext cx="38685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600"/>
              </a:spcBef>
              <a:spcAft>
                <a:spcPts val="0"/>
              </a:spcAft>
              <a:buClr>
                <a:schemeClr val="dk1"/>
              </a:buClr>
              <a:buSzPts val="1400"/>
              <a:buNone/>
              <a:defRPr sz="1400" b="1"/>
            </a:lvl1pPr>
            <a:lvl2pPr marL="914400" lvl="1" indent="-228600" algn="l">
              <a:lnSpc>
                <a:spcPct val="90000"/>
              </a:lnSpc>
              <a:spcBef>
                <a:spcPts val="300"/>
              </a:spcBef>
              <a:spcAft>
                <a:spcPts val="0"/>
              </a:spcAft>
              <a:buClr>
                <a:schemeClr val="dk1"/>
              </a:buClr>
              <a:buSzPts val="1100"/>
              <a:buNone/>
              <a:defRPr sz="1100" b="1"/>
            </a:lvl2pPr>
            <a:lvl3pPr marL="1371600" lvl="2" indent="-228600" algn="l">
              <a:lnSpc>
                <a:spcPct val="90000"/>
              </a:lnSpc>
              <a:spcBef>
                <a:spcPts val="300"/>
              </a:spcBef>
              <a:spcAft>
                <a:spcPts val="0"/>
              </a:spcAft>
              <a:buClr>
                <a:schemeClr val="dk1"/>
              </a:buClr>
              <a:buSzPts val="1000"/>
              <a:buNone/>
              <a:defRPr sz="1000" b="1"/>
            </a:lvl3pPr>
            <a:lvl4pPr marL="1828800" lvl="3" indent="-228600" algn="l">
              <a:lnSpc>
                <a:spcPct val="90000"/>
              </a:lnSpc>
              <a:spcBef>
                <a:spcPts val="300"/>
              </a:spcBef>
              <a:spcAft>
                <a:spcPts val="0"/>
              </a:spcAft>
              <a:buClr>
                <a:schemeClr val="dk1"/>
              </a:buClr>
              <a:buSzPts val="900"/>
              <a:buNone/>
              <a:defRPr sz="900" b="1"/>
            </a:lvl4pPr>
            <a:lvl5pPr marL="2286000" lvl="4" indent="-228600" algn="l">
              <a:lnSpc>
                <a:spcPct val="90000"/>
              </a:lnSpc>
              <a:spcBef>
                <a:spcPts val="300"/>
              </a:spcBef>
              <a:spcAft>
                <a:spcPts val="0"/>
              </a:spcAft>
              <a:buClr>
                <a:schemeClr val="dk1"/>
              </a:buClr>
              <a:buSzPts val="900"/>
              <a:buNone/>
              <a:defRPr sz="900" b="1"/>
            </a:lvl5pPr>
            <a:lvl6pPr marL="2743200" lvl="5" indent="-228600" algn="l">
              <a:lnSpc>
                <a:spcPct val="90000"/>
              </a:lnSpc>
              <a:spcBef>
                <a:spcPts val="300"/>
              </a:spcBef>
              <a:spcAft>
                <a:spcPts val="0"/>
              </a:spcAft>
              <a:buClr>
                <a:schemeClr val="dk1"/>
              </a:buClr>
              <a:buSzPts val="900"/>
              <a:buNone/>
              <a:defRPr sz="900" b="1"/>
            </a:lvl6pPr>
            <a:lvl7pPr marL="3200400" lvl="6" indent="-228600" algn="l">
              <a:lnSpc>
                <a:spcPct val="90000"/>
              </a:lnSpc>
              <a:spcBef>
                <a:spcPts val="300"/>
              </a:spcBef>
              <a:spcAft>
                <a:spcPts val="0"/>
              </a:spcAft>
              <a:buClr>
                <a:schemeClr val="dk1"/>
              </a:buClr>
              <a:buSzPts val="900"/>
              <a:buNone/>
              <a:defRPr sz="900" b="1"/>
            </a:lvl7pPr>
            <a:lvl8pPr marL="3657600" lvl="7" indent="-228600" algn="l">
              <a:lnSpc>
                <a:spcPct val="90000"/>
              </a:lnSpc>
              <a:spcBef>
                <a:spcPts val="300"/>
              </a:spcBef>
              <a:spcAft>
                <a:spcPts val="0"/>
              </a:spcAft>
              <a:buClr>
                <a:schemeClr val="dk1"/>
              </a:buClr>
              <a:buSzPts val="900"/>
              <a:buNone/>
              <a:defRPr sz="900" b="1"/>
            </a:lvl8pPr>
            <a:lvl9pPr marL="4114800" lvl="8" indent="-228600" algn="l">
              <a:lnSpc>
                <a:spcPct val="90000"/>
              </a:lnSpc>
              <a:spcBef>
                <a:spcPts val="300"/>
              </a:spcBef>
              <a:spcAft>
                <a:spcPts val="0"/>
              </a:spcAft>
              <a:buClr>
                <a:schemeClr val="dk1"/>
              </a:buClr>
              <a:buSzPts val="900"/>
              <a:buNone/>
              <a:defRPr sz="900" b="1"/>
            </a:lvl9pPr>
          </a:lstStyle>
          <a:p>
            <a:endParaRPr/>
          </a:p>
        </p:txBody>
      </p:sp>
      <p:sp>
        <p:nvSpPr>
          <p:cNvPr id="69" name="Google Shape;69;p17"/>
          <p:cNvSpPr txBox="1">
            <a:spLocks noGrp="1"/>
          </p:cNvSpPr>
          <p:nvPr>
            <p:ph type="body" idx="2"/>
          </p:nvPr>
        </p:nvSpPr>
        <p:spPr>
          <a:xfrm>
            <a:off x="669599" y="1779415"/>
            <a:ext cx="3868500" cy="27636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600"/>
              </a:spcBef>
              <a:spcAft>
                <a:spcPts val="0"/>
              </a:spcAft>
              <a:buClr>
                <a:schemeClr val="dk1"/>
              </a:buClr>
              <a:buSzPts val="1400"/>
              <a:buChar char="•"/>
              <a:defRPr/>
            </a:lvl1pPr>
            <a:lvl2pPr marL="914400" lvl="1" indent="-317500" algn="l">
              <a:lnSpc>
                <a:spcPct val="90000"/>
              </a:lnSpc>
              <a:spcBef>
                <a:spcPts val="300"/>
              </a:spcBef>
              <a:spcAft>
                <a:spcPts val="0"/>
              </a:spcAft>
              <a:buClr>
                <a:schemeClr val="dk1"/>
              </a:buClr>
              <a:buSzPts val="1400"/>
              <a:buChar char="•"/>
              <a:defRPr/>
            </a:lvl2pPr>
            <a:lvl3pPr marL="1371600" lvl="2" indent="-317500" algn="l">
              <a:lnSpc>
                <a:spcPct val="90000"/>
              </a:lnSpc>
              <a:spcBef>
                <a:spcPts val="300"/>
              </a:spcBef>
              <a:spcAft>
                <a:spcPts val="0"/>
              </a:spcAft>
              <a:buClr>
                <a:schemeClr val="dk1"/>
              </a:buClr>
              <a:buSzPts val="1400"/>
              <a:buChar char="•"/>
              <a:defRPr/>
            </a:lvl3pPr>
            <a:lvl4pPr marL="1828800" lvl="3" indent="-317500" algn="l">
              <a:lnSpc>
                <a:spcPct val="90000"/>
              </a:lnSpc>
              <a:spcBef>
                <a:spcPts val="300"/>
              </a:spcBef>
              <a:spcAft>
                <a:spcPts val="0"/>
              </a:spcAft>
              <a:buClr>
                <a:schemeClr val="dk1"/>
              </a:buClr>
              <a:buSzPts val="1400"/>
              <a:buChar char="•"/>
              <a:defRPr/>
            </a:lvl4pPr>
            <a:lvl5pPr marL="2286000" lvl="4" indent="-317500" algn="l">
              <a:lnSpc>
                <a:spcPct val="90000"/>
              </a:lnSpc>
              <a:spcBef>
                <a:spcPts val="300"/>
              </a:spcBef>
              <a:spcAft>
                <a:spcPts val="0"/>
              </a:spcAft>
              <a:buClr>
                <a:schemeClr val="dk1"/>
              </a:buClr>
              <a:buSzPts val="1400"/>
              <a:buChar char="•"/>
              <a:defRPr/>
            </a:lvl5pPr>
            <a:lvl6pPr marL="2743200" lvl="5" indent="-317500" algn="l">
              <a:lnSpc>
                <a:spcPct val="90000"/>
              </a:lnSpc>
              <a:spcBef>
                <a:spcPts val="300"/>
              </a:spcBef>
              <a:spcAft>
                <a:spcPts val="0"/>
              </a:spcAft>
              <a:buClr>
                <a:schemeClr val="dk1"/>
              </a:buClr>
              <a:buSzPts val="1400"/>
              <a:buChar char="•"/>
              <a:defRPr/>
            </a:lvl6pPr>
            <a:lvl7pPr marL="3200400" lvl="6" indent="-317500" algn="l">
              <a:lnSpc>
                <a:spcPct val="90000"/>
              </a:lnSpc>
              <a:spcBef>
                <a:spcPts val="300"/>
              </a:spcBef>
              <a:spcAft>
                <a:spcPts val="0"/>
              </a:spcAft>
              <a:buClr>
                <a:schemeClr val="dk1"/>
              </a:buClr>
              <a:buSzPts val="1400"/>
              <a:buChar char="•"/>
              <a:defRPr/>
            </a:lvl7pPr>
            <a:lvl8pPr marL="3657600" lvl="7" indent="-317500" algn="l">
              <a:lnSpc>
                <a:spcPct val="90000"/>
              </a:lnSpc>
              <a:spcBef>
                <a:spcPts val="300"/>
              </a:spcBef>
              <a:spcAft>
                <a:spcPts val="0"/>
              </a:spcAft>
              <a:buClr>
                <a:schemeClr val="dk1"/>
              </a:buClr>
              <a:buSzPts val="1400"/>
              <a:buChar char="•"/>
              <a:defRPr/>
            </a:lvl8pPr>
            <a:lvl9pPr marL="4114800" lvl="8" indent="-317500" algn="l">
              <a:lnSpc>
                <a:spcPct val="90000"/>
              </a:lnSpc>
              <a:spcBef>
                <a:spcPts val="300"/>
              </a:spcBef>
              <a:spcAft>
                <a:spcPts val="0"/>
              </a:spcAft>
              <a:buClr>
                <a:schemeClr val="dk1"/>
              </a:buClr>
              <a:buSzPts val="1400"/>
              <a:buChar char="•"/>
              <a:defRPr/>
            </a:lvl9pPr>
          </a:lstStyle>
          <a:p>
            <a:endParaRPr/>
          </a:p>
        </p:txBody>
      </p:sp>
      <p:sp>
        <p:nvSpPr>
          <p:cNvPr id="70" name="Google Shape;70;p17"/>
          <p:cNvSpPr txBox="1">
            <a:spLocks noGrp="1"/>
          </p:cNvSpPr>
          <p:nvPr>
            <p:ph type="body" idx="3"/>
          </p:nvPr>
        </p:nvSpPr>
        <p:spPr>
          <a:xfrm>
            <a:off x="4668908" y="1161481"/>
            <a:ext cx="3887400" cy="618000"/>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600"/>
              </a:spcBef>
              <a:spcAft>
                <a:spcPts val="0"/>
              </a:spcAft>
              <a:buClr>
                <a:schemeClr val="dk1"/>
              </a:buClr>
              <a:buSzPts val="1400"/>
              <a:buNone/>
              <a:defRPr sz="1400" b="1"/>
            </a:lvl1pPr>
            <a:lvl2pPr marL="914400" lvl="1" indent="-228600" algn="l">
              <a:lnSpc>
                <a:spcPct val="90000"/>
              </a:lnSpc>
              <a:spcBef>
                <a:spcPts val="300"/>
              </a:spcBef>
              <a:spcAft>
                <a:spcPts val="0"/>
              </a:spcAft>
              <a:buClr>
                <a:schemeClr val="dk1"/>
              </a:buClr>
              <a:buSzPts val="1100"/>
              <a:buNone/>
              <a:defRPr sz="1100" b="1"/>
            </a:lvl2pPr>
            <a:lvl3pPr marL="1371600" lvl="2" indent="-228600" algn="l">
              <a:lnSpc>
                <a:spcPct val="90000"/>
              </a:lnSpc>
              <a:spcBef>
                <a:spcPts val="300"/>
              </a:spcBef>
              <a:spcAft>
                <a:spcPts val="0"/>
              </a:spcAft>
              <a:buClr>
                <a:schemeClr val="dk1"/>
              </a:buClr>
              <a:buSzPts val="1000"/>
              <a:buNone/>
              <a:defRPr sz="1000" b="1"/>
            </a:lvl3pPr>
            <a:lvl4pPr marL="1828800" lvl="3" indent="-228600" algn="l">
              <a:lnSpc>
                <a:spcPct val="90000"/>
              </a:lnSpc>
              <a:spcBef>
                <a:spcPts val="300"/>
              </a:spcBef>
              <a:spcAft>
                <a:spcPts val="0"/>
              </a:spcAft>
              <a:buClr>
                <a:schemeClr val="dk1"/>
              </a:buClr>
              <a:buSzPts val="900"/>
              <a:buNone/>
              <a:defRPr sz="900" b="1"/>
            </a:lvl4pPr>
            <a:lvl5pPr marL="2286000" lvl="4" indent="-228600" algn="l">
              <a:lnSpc>
                <a:spcPct val="90000"/>
              </a:lnSpc>
              <a:spcBef>
                <a:spcPts val="300"/>
              </a:spcBef>
              <a:spcAft>
                <a:spcPts val="0"/>
              </a:spcAft>
              <a:buClr>
                <a:schemeClr val="dk1"/>
              </a:buClr>
              <a:buSzPts val="900"/>
              <a:buNone/>
              <a:defRPr sz="900" b="1"/>
            </a:lvl5pPr>
            <a:lvl6pPr marL="2743200" lvl="5" indent="-228600" algn="l">
              <a:lnSpc>
                <a:spcPct val="90000"/>
              </a:lnSpc>
              <a:spcBef>
                <a:spcPts val="300"/>
              </a:spcBef>
              <a:spcAft>
                <a:spcPts val="0"/>
              </a:spcAft>
              <a:buClr>
                <a:schemeClr val="dk1"/>
              </a:buClr>
              <a:buSzPts val="900"/>
              <a:buNone/>
              <a:defRPr sz="900" b="1"/>
            </a:lvl6pPr>
            <a:lvl7pPr marL="3200400" lvl="6" indent="-228600" algn="l">
              <a:lnSpc>
                <a:spcPct val="90000"/>
              </a:lnSpc>
              <a:spcBef>
                <a:spcPts val="300"/>
              </a:spcBef>
              <a:spcAft>
                <a:spcPts val="0"/>
              </a:spcAft>
              <a:buClr>
                <a:schemeClr val="dk1"/>
              </a:buClr>
              <a:buSzPts val="900"/>
              <a:buNone/>
              <a:defRPr sz="900" b="1"/>
            </a:lvl7pPr>
            <a:lvl8pPr marL="3657600" lvl="7" indent="-228600" algn="l">
              <a:lnSpc>
                <a:spcPct val="90000"/>
              </a:lnSpc>
              <a:spcBef>
                <a:spcPts val="300"/>
              </a:spcBef>
              <a:spcAft>
                <a:spcPts val="0"/>
              </a:spcAft>
              <a:buClr>
                <a:schemeClr val="dk1"/>
              </a:buClr>
              <a:buSzPts val="900"/>
              <a:buNone/>
              <a:defRPr sz="900" b="1"/>
            </a:lvl8pPr>
            <a:lvl9pPr marL="4114800" lvl="8" indent="-228600" algn="l">
              <a:lnSpc>
                <a:spcPct val="90000"/>
              </a:lnSpc>
              <a:spcBef>
                <a:spcPts val="300"/>
              </a:spcBef>
              <a:spcAft>
                <a:spcPts val="0"/>
              </a:spcAft>
              <a:buClr>
                <a:schemeClr val="dk1"/>
              </a:buClr>
              <a:buSzPts val="900"/>
              <a:buNone/>
              <a:defRPr sz="900" b="1"/>
            </a:lvl9pPr>
          </a:lstStyle>
          <a:p>
            <a:endParaRPr/>
          </a:p>
        </p:txBody>
      </p:sp>
      <p:sp>
        <p:nvSpPr>
          <p:cNvPr id="71" name="Google Shape;71;p17"/>
          <p:cNvSpPr txBox="1">
            <a:spLocks noGrp="1"/>
          </p:cNvSpPr>
          <p:nvPr>
            <p:ph type="body" idx="4"/>
          </p:nvPr>
        </p:nvSpPr>
        <p:spPr>
          <a:xfrm>
            <a:off x="4668908" y="1779415"/>
            <a:ext cx="3887400" cy="27636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600"/>
              </a:spcBef>
              <a:spcAft>
                <a:spcPts val="0"/>
              </a:spcAft>
              <a:buClr>
                <a:schemeClr val="dk1"/>
              </a:buClr>
              <a:buSzPts val="1400"/>
              <a:buChar char="•"/>
              <a:defRPr/>
            </a:lvl1pPr>
            <a:lvl2pPr marL="914400" lvl="1" indent="-317500" algn="l">
              <a:lnSpc>
                <a:spcPct val="90000"/>
              </a:lnSpc>
              <a:spcBef>
                <a:spcPts val="300"/>
              </a:spcBef>
              <a:spcAft>
                <a:spcPts val="0"/>
              </a:spcAft>
              <a:buClr>
                <a:schemeClr val="dk1"/>
              </a:buClr>
              <a:buSzPts val="1400"/>
              <a:buChar char="•"/>
              <a:defRPr/>
            </a:lvl2pPr>
            <a:lvl3pPr marL="1371600" lvl="2" indent="-317500" algn="l">
              <a:lnSpc>
                <a:spcPct val="90000"/>
              </a:lnSpc>
              <a:spcBef>
                <a:spcPts val="300"/>
              </a:spcBef>
              <a:spcAft>
                <a:spcPts val="0"/>
              </a:spcAft>
              <a:buClr>
                <a:schemeClr val="dk1"/>
              </a:buClr>
              <a:buSzPts val="1400"/>
              <a:buChar char="•"/>
              <a:defRPr/>
            </a:lvl3pPr>
            <a:lvl4pPr marL="1828800" lvl="3" indent="-317500" algn="l">
              <a:lnSpc>
                <a:spcPct val="90000"/>
              </a:lnSpc>
              <a:spcBef>
                <a:spcPts val="300"/>
              </a:spcBef>
              <a:spcAft>
                <a:spcPts val="0"/>
              </a:spcAft>
              <a:buClr>
                <a:schemeClr val="dk1"/>
              </a:buClr>
              <a:buSzPts val="1400"/>
              <a:buChar char="•"/>
              <a:defRPr/>
            </a:lvl4pPr>
            <a:lvl5pPr marL="2286000" lvl="4" indent="-317500" algn="l">
              <a:lnSpc>
                <a:spcPct val="90000"/>
              </a:lnSpc>
              <a:spcBef>
                <a:spcPts val="300"/>
              </a:spcBef>
              <a:spcAft>
                <a:spcPts val="0"/>
              </a:spcAft>
              <a:buClr>
                <a:schemeClr val="dk1"/>
              </a:buClr>
              <a:buSzPts val="1400"/>
              <a:buChar char="•"/>
              <a:defRPr/>
            </a:lvl5pPr>
            <a:lvl6pPr marL="2743200" lvl="5" indent="-317500" algn="l">
              <a:lnSpc>
                <a:spcPct val="90000"/>
              </a:lnSpc>
              <a:spcBef>
                <a:spcPts val="300"/>
              </a:spcBef>
              <a:spcAft>
                <a:spcPts val="0"/>
              </a:spcAft>
              <a:buClr>
                <a:schemeClr val="dk1"/>
              </a:buClr>
              <a:buSzPts val="1400"/>
              <a:buChar char="•"/>
              <a:defRPr/>
            </a:lvl6pPr>
            <a:lvl7pPr marL="3200400" lvl="6" indent="-317500" algn="l">
              <a:lnSpc>
                <a:spcPct val="90000"/>
              </a:lnSpc>
              <a:spcBef>
                <a:spcPts val="300"/>
              </a:spcBef>
              <a:spcAft>
                <a:spcPts val="0"/>
              </a:spcAft>
              <a:buClr>
                <a:schemeClr val="dk1"/>
              </a:buClr>
              <a:buSzPts val="1400"/>
              <a:buChar char="•"/>
              <a:defRPr/>
            </a:lvl7pPr>
            <a:lvl8pPr marL="3657600" lvl="7" indent="-317500" algn="l">
              <a:lnSpc>
                <a:spcPct val="90000"/>
              </a:lnSpc>
              <a:spcBef>
                <a:spcPts val="300"/>
              </a:spcBef>
              <a:spcAft>
                <a:spcPts val="0"/>
              </a:spcAft>
              <a:buClr>
                <a:schemeClr val="dk1"/>
              </a:buClr>
              <a:buSzPts val="1400"/>
              <a:buChar char="•"/>
              <a:defRPr/>
            </a:lvl8pPr>
            <a:lvl9pPr marL="4114800" lvl="8" indent="-317500" algn="l">
              <a:lnSpc>
                <a:spcPct val="90000"/>
              </a:lnSpc>
              <a:spcBef>
                <a:spcPts val="300"/>
              </a:spcBef>
              <a:spcAft>
                <a:spcPts val="0"/>
              </a:spcAft>
              <a:buClr>
                <a:schemeClr val="dk1"/>
              </a:buClr>
              <a:buSzPts val="1400"/>
              <a:buChar char="•"/>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72"/>
        <p:cNvGrpSpPr/>
        <p:nvPr/>
      </p:nvGrpSpPr>
      <p:grpSpPr>
        <a:xfrm>
          <a:off x="0" y="0"/>
          <a:ext cx="0" cy="0"/>
          <a:chOff x="0" y="0"/>
          <a:chExt cx="0" cy="0"/>
        </a:xfrm>
      </p:grpSpPr>
      <p:sp>
        <p:nvSpPr>
          <p:cNvPr id="73" name="Google Shape;73;p18"/>
          <p:cNvSpPr/>
          <p:nvPr/>
        </p:nvSpPr>
        <p:spPr>
          <a:xfrm>
            <a:off x="0" y="1701401"/>
            <a:ext cx="9144000" cy="2456700"/>
          </a:xfrm>
          <a:prstGeom prst="rect">
            <a:avLst/>
          </a:prstGeom>
          <a:solidFill>
            <a:srgbClr val="03617A"/>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74" name="Google Shape;74;p18"/>
          <p:cNvSpPr txBox="1">
            <a:spLocks noGrp="1"/>
          </p:cNvSpPr>
          <p:nvPr>
            <p:ph type="title"/>
          </p:nvPr>
        </p:nvSpPr>
        <p:spPr>
          <a:xfrm>
            <a:off x="623888" y="1282305"/>
            <a:ext cx="7886700" cy="21396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lt1"/>
              </a:buClr>
              <a:buSzPts val="3400"/>
              <a:buFont typeface="Arial"/>
              <a:buNone/>
              <a:defRPr sz="3400">
                <a:solidFill>
                  <a:schemeClr val="lt1"/>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5" name="Google Shape;75;p18"/>
          <p:cNvSpPr txBox="1">
            <a:spLocks noGrp="1"/>
          </p:cNvSpPr>
          <p:nvPr>
            <p:ph type="body" idx="1"/>
          </p:nvPr>
        </p:nvSpPr>
        <p:spPr>
          <a:xfrm>
            <a:off x="623888" y="3442099"/>
            <a:ext cx="7886700" cy="11253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600"/>
              </a:spcBef>
              <a:spcAft>
                <a:spcPts val="0"/>
              </a:spcAft>
              <a:buClr>
                <a:schemeClr val="lt1"/>
              </a:buClr>
              <a:buSzPts val="1400"/>
              <a:buNone/>
              <a:defRPr sz="1400">
                <a:solidFill>
                  <a:schemeClr val="lt1"/>
                </a:solidFill>
              </a:defRPr>
            </a:lvl1pPr>
            <a:lvl2pPr marL="914400" lvl="1" indent="-228600" algn="l">
              <a:lnSpc>
                <a:spcPct val="90000"/>
              </a:lnSpc>
              <a:spcBef>
                <a:spcPts val="300"/>
              </a:spcBef>
              <a:spcAft>
                <a:spcPts val="0"/>
              </a:spcAft>
              <a:buClr>
                <a:srgbClr val="888888"/>
              </a:buClr>
              <a:buSzPts val="1100"/>
              <a:buNone/>
              <a:defRPr sz="1100">
                <a:solidFill>
                  <a:srgbClr val="888888"/>
                </a:solidFill>
              </a:defRPr>
            </a:lvl2pPr>
            <a:lvl3pPr marL="1371600" lvl="2" indent="-228600" algn="l">
              <a:lnSpc>
                <a:spcPct val="90000"/>
              </a:lnSpc>
              <a:spcBef>
                <a:spcPts val="300"/>
              </a:spcBef>
              <a:spcAft>
                <a:spcPts val="0"/>
              </a:spcAft>
              <a:buClr>
                <a:srgbClr val="888888"/>
              </a:buClr>
              <a:buSzPts val="1000"/>
              <a:buNone/>
              <a:defRPr sz="1000">
                <a:solidFill>
                  <a:srgbClr val="888888"/>
                </a:solidFill>
              </a:defRPr>
            </a:lvl3pPr>
            <a:lvl4pPr marL="1828800" lvl="3" indent="-228600" algn="l">
              <a:lnSpc>
                <a:spcPct val="90000"/>
              </a:lnSpc>
              <a:spcBef>
                <a:spcPts val="300"/>
              </a:spcBef>
              <a:spcAft>
                <a:spcPts val="0"/>
              </a:spcAft>
              <a:buClr>
                <a:srgbClr val="888888"/>
              </a:buClr>
              <a:buSzPts val="900"/>
              <a:buNone/>
              <a:defRPr sz="900">
                <a:solidFill>
                  <a:srgbClr val="888888"/>
                </a:solidFill>
              </a:defRPr>
            </a:lvl4pPr>
            <a:lvl5pPr marL="2286000" lvl="4" indent="-228600" algn="l">
              <a:lnSpc>
                <a:spcPct val="90000"/>
              </a:lnSpc>
              <a:spcBef>
                <a:spcPts val="300"/>
              </a:spcBef>
              <a:spcAft>
                <a:spcPts val="0"/>
              </a:spcAft>
              <a:buClr>
                <a:srgbClr val="888888"/>
              </a:buClr>
              <a:buSzPts val="900"/>
              <a:buNone/>
              <a:defRPr sz="900">
                <a:solidFill>
                  <a:srgbClr val="888888"/>
                </a:solidFill>
              </a:defRPr>
            </a:lvl5pPr>
            <a:lvl6pPr marL="2743200" lvl="5" indent="-228600" algn="l">
              <a:lnSpc>
                <a:spcPct val="90000"/>
              </a:lnSpc>
              <a:spcBef>
                <a:spcPts val="300"/>
              </a:spcBef>
              <a:spcAft>
                <a:spcPts val="0"/>
              </a:spcAft>
              <a:buClr>
                <a:srgbClr val="888888"/>
              </a:buClr>
              <a:buSzPts val="900"/>
              <a:buNone/>
              <a:defRPr sz="900">
                <a:solidFill>
                  <a:srgbClr val="888888"/>
                </a:solidFill>
              </a:defRPr>
            </a:lvl6pPr>
            <a:lvl7pPr marL="3200400" lvl="6" indent="-228600" algn="l">
              <a:lnSpc>
                <a:spcPct val="90000"/>
              </a:lnSpc>
              <a:spcBef>
                <a:spcPts val="300"/>
              </a:spcBef>
              <a:spcAft>
                <a:spcPts val="0"/>
              </a:spcAft>
              <a:buClr>
                <a:srgbClr val="888888"/>
              </a:buClr>
              <a:buSzPts val="900"/>
              <a:buNone/>
              <a:defRPr sz="900">
                <a:solidFill>
                  <a:srgbClr val="888888"/>
                </a:solidFill>
              </a:defRPr>
            </a:lvl7pPr>
            <a:lvl8pPr marL="3657600" lvl="7" indent="-228600" algn="l">
              <a:lnSpc>
                <a:spcPct val="90000"/>
              </a:lnSpc>
              <a:spcBef>
                <a:spcPts val="300"/>
              </a:spcBef>
              <a:spcAft>
                <a:spcPts val="0"/>
              </a:spcAft>
              <a:buClr>
                <a:srgbClr val="888888"/>
              </a:buClr>
              <a:buSzPts val="900"/>
              <a:buNone/>
              <a:defRPr sz="900">
                <a:solidFill>
                  <a:srgbClr val="888888"/>
                </a:solidFill>
              </a:defRPr>
            </a:lvl8pPr>
            <a:lvl9pPr marL="4114800" lvl="8" indent="-228600" algn="l">
              <a:lnSpc>
                <a:spcPct val="90000"/>
              </a:lnSpc>
              <a:spcBef>
                <a:spcPts val="300"/>
              </a:spcBef>
              <a:spcAft>
                <a:spcPts val="0"/>
              </a:spcAft>
              <a:buClr>
                <a:srgbClr val="888888"/>
              </a:buClr>
              <a:buSzPts val="900"/>
              <a:buNone/>
              <a:defRPr sz="900">
                <a:solidFill>
                  <a:srgbClr val="888888"/>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596346" y="1"/>
            <a:ext cx="8110500" cy="874500"/>
          </a:xfrm>
          <a:prstGeom prst="rect">
            <a:avLst/>
          </a:prstGeom>
          <a:noFill/>
          <a:ln>
            <a:noFill/>
          </a:ln>
        </p:spPr>
        <p:txBody>
          <a:bodyPr spcFirstLastPara="1" wrap="square" lIns="68575" tIns="34275" rIns="68575" bIns="34275" anchor="ctr" anchorCtr="0">
            <a:normAutofit/>
          </a:bodyPr>
          <a:lstStyle>
            <a:lvl1pPr marR="0" lvl="0" algn="l">
              <a:lnSpc>
                <a:spcPct val="90000"/>
              </a:lnSpc>
              <a:spcBef>
                <a:spcPts val="0"/>
              </a:spcBef>
              <a:spcAft>
                <a:spcPts val="0"/>
              </a:spcAft>
              <a:buClr>
                <a:schemeClr val="lt1"/>
              </a:buClr>
              <a:buSzPts val="2500"/>
              <a:buFont typeface="Arial"/>
              <a:buNone/>
              <a:defRPr sz="2500" b="1" i="0" u="none" strike="noStrike" cap="none">
                <a:solidFill>
                  <a:schemeClr val="lt1"/>
                </a:solidFill>
                <a:latin typeface="Arial"/>
                <a:ea typeface="Arial"/>
                <a:cs typeface="Arial"/>
                <a:sym typeface="Arial"/>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52" name="Google Shape;52;p13"/>
          <p:cNvSpPr txBox="1">
            <a:spLocks noGrp="1"/>
          </p:cNvSpPr>
          <p:nvPr>
            <p:ph type="body" idx="1"/>
          </p:nvPr>
        </p:nvSpPr>
        <p:spPr>
          <a:xfrm>
            <a:off x="596346" y="1095374"/>
            <a:ext cx="8110500" cy="3263400"/>
          </a:xfrm>
          <a:prstGeom prst="rect">
            <a:avLst/>
          </a:prstGeom>
          <a:noFill/>
          <a:ln>
            <a:noFill/>
          </a:ln>
        </p:spPr>
        <p:txBody>
          <a:bodyPr spcFirstLastPara="1" wrap="square" lIns="68575" tIns="34275" rIns="68575" bIns="34275" anchor="t" anchorCtr="0">
            <a:normAutofit/>
          </a:bodyPr>
          <a:lstStyle>
            <a:lvl1pPr marL="457200" marR="0" lvl="0" indent="-330200" algn="l">
              <a:lnSpc>
                <a:spcPct val="9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17500" algn="l">
              <a:lnSpc>
                <a:spcPct val="90000"/>
              </a:lnSpc>
              <a:spcBef>
                <a:spcPts val="3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298450" algn="l">
              <a:lnSpc>
                <a:spcPct val="90000"/>
              </a:lnSpc>
              <a:spcBef>
                <a:spcPts val="3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2100" algn="l">
              <a:lnSpc>
                <a:spcPct val="90000"/>
              </a:lnSpc>
              <a:spcBef>
                <a:spcPts val="3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4pPr>
            <a:lvl5pPr marL="2286000" marR="0" lvl="4" indent="-292100" algn="l">
              <a:lnSpc>
                <a:spcPct val="90000"/>
              </a:lnSpc>
              <a:spcBef>
                <a:spcPts val="3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5pPr>
            <a:lvl6pPr marL="2743200" marR="0" lvl="5" indent="-292100" algn="l">
              <a:lnSpc>
                <a:spcPct val="90000"/>
              </a:lnSpc>
              <a:spcBef>
                <a:spcPts val="3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6pPr>
            <a:lvl7pPr marL="3200400" marR="0" lvl="6" indent="-292100" algn="l">
              <a:lnSpc>
                <a:spcPct val="90000"/>
              </a:lnSpc>
              <a:spcBef>
                <a:spcPts val="3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7pPr>
            <a:lvl8pPr marL="3657600" marR="0" lvl="7" indent="-292100" algn="l">
              <a:lnSpc>
                <a:spcPct val="90000"/>
              </a:lnSpc>
              <a:spcBef>
                <a:spcPts val="3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8pPr>
            <a:lvl9pPr marL="4114800" marR="0" lvl="8" indent="-292100" algn="l">
              <a:lnSpc>
                <a:spcPct val="90000"/>
              </a:lnSpc>
              <a:spcBef>
                <a:spcPts val="300"/>
              </a:spcBef>
              <a:spcAft>
                <a:spcPts val="0"/>
              </a:spcAft>
              <a:buClr>
                <a:schemeClr val="dk1"/>
              </a:buClr>
              <a:buSzPts val="1000"/>
              <a:buFont typeface="Arial"/>
              <a:buChar char="•"/>
              <a:defRPr sz="10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hyperlink" Target="https://www.specialedconnection.com/LrpSecStoryTool/servlet/GetCase?cite=123+LRP+25009" TargetMode="External"/><Relationship Id="rId4" Type="http://schemas.openxmlformats.org/officeDocument/2006/relationships/hyperlink" Target="https://www.specialedconnection.com/LrpSecStoryTool/servlet/GetCase?cite=58+IDELR+257"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www.legis.iowa.gov/docs/iac/rule/04-17-2024.281.41.321.pdf" TargetMode="External"/><Relationship Id="rId3" Type="http://schemas.openxmlformats.org/officeDocument/2006/relationships/hyperlink" Target="https://www.legis.iowa.gov/docs/iac/rule/04-17-2024.281.41.11.pdf" TargetMode="External"/><Relationship Id="rId7" Type="http://schemas.openxmlformats.org/officeDocument/2006/relationships/hyperlink" Target="https://www.legis.iowa.gov/docs/iac/rule/04-17-2024.281.41.320.pdf" TargetMode="External"/><Relationship Id="rId12" Type="http://schemas.openxmlformats.org/officeDocument/2006/relationships/hyperlink" Target="https://iowaideainformation.org/special-education/individualized-education-programs/discipline-in-an-iep/" TargetMode="External"/><Relationship Id="rId2" Type="http://schemas.openxmlformats.org/officeDocument/2006/relationships/notesSlide" Target="../notesSlides/notesSlide17.xml"/><Relationship Id="rId1" Type="http://schemas.openxmlformats.org/officeDocument/2006/relationships/slideLayout" Target="../slideLayouts/slideLayout15.xml"/><Relationship Id="rId6" Type="http://schemas.openxmlformats.org/officeDocument/2006/relationships/hyperlink" Target="https://www.legis.iowa.gov/docs/iac/rule/12-16-2009.281.41.116.pdf" TargetMode="External"/><Relationship Id="rId11" Type="http://schemas.openxmlformats.org/officeDocument/2006/relationships/hyperlink" Target="https://iowaideainformation.org/special-education/individualized-education-programs/behavior-in-an-iep/" TargetMode="External"/><Relationship Id="rId5" Type="http://schemas.openxmlformats.org/officeDocument/2006/relationships/hyperlink" Target="https://www.legis.iowa.gov/docs/iac/rule/12-16-2009.281.41.115.pdf" TargetMode="External"/><Relationship Id="rId10" Type="http://schemas.openxmlformats.org/officeDocument/2006/relationships/hyperlink" Target="https://iowaideainformation.org/special-education/individualized-education-programs/components-of-an-iep/" TargetMode="External"/><Relationship Id="rId4" Type="http://schemas.openxmlformats.org/officeDocument/2006/relationships/hyperlink" Target="https://www.legis.iowa.gov/docs/iac/rule/04-17-2024.281.41.114.pdf" TargetMode="External"/><Relationship Id="rId9" Type="http://schemas.openxmlformats.org/officeDocument/2006/relationships/hyperlink" Target="https://www.legis.iowa.gov/docs/iac/rule/04-17-2024.281.41.324.pdf"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educate.iowa.gov/pk-12/special-education/state-guidance#policy-amp-practice-webinar-series-amp-recordings"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3.xml"/><Relationship Id="rId5" Type="http://schemas.openxmlformats.org/officeDocument/2006/relationships/hyperlink" Target="https://docs.google.com/document/d/1TiQt8GKYQzKmBqABBayUNdXgKmWFAWuCRSxgnTUGkeU/edit?usp=sharing" TargetMode="Externa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hyperlink" Target="https://docs.google.com/document/d/1MboNCFSwxcvMObCTp1jiL772FV4_Lvrocx9ctbFtdpo/edit?usp=sharing"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hyperlink" Target="https://www.specialedconnection.com/LrpSecStoryTool/index.jsp?topic=Main&amp;results=yes&amp;chunknum=1&amp;listnum=0&amp;query=(Special+Education+within+category)+and+((%7B365.028%7D))+within+indexref+"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9"/>
          <p:cNvSpPr txBox="1">
            <a:spLocks noGrp="1"/>
          </p:cNvSpPr>
          <p:nvPr>
            <p:ph type="ctrTitle"/>
          </p:nvPr>
        </p:nvSpPr>
        <p:spPr>
          <a:xfrm>
            <a:off x="216953" y="806021"/>
            <a:ext cx="8727600" cy="16200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Clr>
                <a:schemeClr val="lt1"/>
              </a:buClr>
              <a:buSzPts val="3400"/>
              <a:buFont typeface="Arial"/>
              <a:buNone/>
            </a:pPr>
            <a:r>
              <a:rPr lang="en"/>
              <a:t>Shortened School Day: Smart Use in Special Education</a:t>
            </a:r>
            <a:endParaRPr/>
          </a:p>
        </p:txBody>
      </p:sp>
      <p:sp>
        <p:nvSpPr>
          <p:cNvPr id="81" name="Google Shape;81;p19"/>
          <p:cNvSpPr txBox="1">
            <a:spLocks noGrp="1"/>
          </p:cNvSpPr>
          <p:nvPr>
            <p:ph type="subTitle" idx="1"/>
          </p:nvPr>
        </p:nvSpPr>
        <p:spPr>
          <a:xfrm>
            <a:off x="216953" y="2878621"/>
            <a:ext cx="8727600" cy="9618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0"/>
              </a:spcBef>
              <a:spcAft>
                <a:spcPts val="0"/>
              </a:spcAft>
              <a:buClr>
                <a:schemeClr val="lt1"/>
              </a:buClr>
              <a:buSzPts val="1800"/>
              <a:buNone/>
            </a:pPr>
            <a:r>
              <a:rPr lang="en"/>
              <a:t>Policy &amp; Practice Webinar</a:t>
            </a:r>
            <a:endParaRPr/>
          </a:p>
          <a:p>
            <a:pPr marL="0" lvl="0" indent="0" algn="ctr" rtl="0">
              <a:lnSpc>
                <a:spcPct val="90000"/>
              </a:lnSpc>
              <a:spcBef>
                <a:spcPts val="0"/>
              </a:spcBef>
              <a:spcAft>
                <a:spcPts val="0"/>
              </a:spcAft>
              <a:buClr>
                <a:schemeClr val="lt1"/>
              </a:buClr>
              <a:buSzPts val="1800"/>
              <a:buNone/>
            </a:pPr>
            <a:r>
              <a:rPr lang="en"/>
              <a:t>December 11, 2024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8"/>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Placements </a:t>
            </a:r>
            <a:r>
              <a:rPr lang="en" b="0" i="1"/>
              <a:t>(con’t)</a:t>
            </a:r>
            <a:endParaRPr b="0" i="1"/>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r>
              <a:rPr lang="en"/>
              <a:t>IAC 281- 41.116</a:t>
            </a:r>
            <a:endParaRPr/>
          </a:p>
        </p:txBody>
      </p:sp>
      <p:sp>
        <p:nvSpPr>
          <p:cNvPr id="135" name="Google Shape;135;p28"/>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Autofit/>
          </a:bodyPr>
          <a:lstStyle/>
          <a:p>
            <a:pPr marL="0" lvl="0" indent="0" algn="l" rtl="0">
              <a:lnSpc>
                <a:spcPct val="124482"/>
              </a:lnSpc>
              <a:spcBef>
                <a:spcPts val="0"/>
              </a:spcBef>
              <a:spcAft>
                <a:spcPts val="0"/>
              </a:spcAft>
              <a:buClr>
                <a:schemeClr val="dk1"/>
              </a:buClr>
              <a:buSzPts val="852"/>
              <a:buFont typeface="Arial"/>
              <a:buNone/>
            </a:pPr>
            <a:r>
              <a:rPr lang="en" sz="1517"/>
              <a:t>The child’s placement shall be:</a:t>
            </a:r>
            <a:endParaRPr sz="1517"/>
          </a:p>
          <a:p>
            <a:pPr marL="0" lvl="0" indent="0" algn="l" rtl="0">
              <a:lnSpc>
                <a:spcPct val="124482"/>
              </a:lnSpc>
              <a:spcBef>
                <a:spcPts val="800"/>
              </a:spcBef>
              <a:spcAft>
                <a:spcPts val="0"/>
              </a:spcAft>
              <a:buClr>
                <a:schemeClr val="dk1"/>
              </a:buClr>
              <a:buSzPts val="852"/>
              <a:buFont typeface="Arial"/>
              <a:buNone/>
            </a:pPr>
            <a:r>
              <a:rPr lang="en" sz="1517"/>
              <a:t>	(1)	Determined at least annually;</a:t>
            </a:r>
            <a:endParaRPr sz="1517"/>
          </a:p>
          <a:p>
            <a:pPr marL="0" lvl="0" indent="0" algn="l" rtl="0">
              <a:lnSpc>
                <a:spcPct val="124482"/>
              </a:lnSpc>
              <a:spcBef>
                <a:spcPts val="800"/>
              </a:spcBef>
              <a:spcAft>
                <a:spcPts val="0"/>
              </a:spcAft>
              <a:buClr>
                <a:schemeClr val="dk1"/>
              </a:buClr>
              <a:buSzPts val="852"/>
              <a:buFont typeface="Arial"/>
              <a:buNone/>
            </a:pPr>
            <a:r>
              <a:rPr lang="en" sz="1517"/>
              <a:t>	(2)	Based on the child’s IEP; and</a:t>
            </a:r>
            <a:endParaRPr sz="1517"/>
          </a:p>
          <a:p>
            <a:pPr marL="0" lvl="0" indent="0" algn="l" rtl="0">
              <a:lnSpc>
                <a:spcPct val="124482"/>
              </a:lnSpc>
              <a:spcBef>
                <a:spcPts val="800"/>
              </a:spcBef>
              <a:spcAft>
                <a:spcPts val="0"/>
              </a:spcAft>
              <a:buClr>
                <a:schemeClr val="dk1"/>
              </a:buClr>
              <a:buSzPts val="852"/>
              <a:buFont typeface="Arial"/>
              <a:buNone/>
            </a:pPr>
            <a:r>
              <a:rPr lang="en" sz="1517"/>
              <a:t>	(3)	Located as close as possible to the child’s home;</a:t>
            </a:r>
            <a:endParaRPr sz="1517"/>
          </a:p>
          <a:p>
            <a:pPr marL="0" lvl="0" indent="0" algn="l" rtl="0">
              <a:lnSpc>
                <a:spcPct val="124482"/>
              </a:lnSpc>
              <a:spcBef>
                <a:spcPts val="800"/>
              </a:spcBef>
              <a:spcAft>
                <a:spcPts val="0"/>
              </a:spcAft>
              <a:buClr>
                <a:schemeClr val="dk1"/>
              </a:buClr>
              <a:buSzPts val="852"/>
              <a:buFont typeface="Arial"/>
              <a:buNone/>
            </a:pPr>
            <a:r>
              <a:rPr lang="en" sz="1517"/>
              <a:t>	c. 	Unless the IEP of a child with a disability requires some other arrangement, the child shall be educated in the school that he or she would attend if nondisabled;</a:t>
            </a:r>
            <a:endParaRPr sz="1517"/>
          </a:p>
          <a:p>
            <a:pPr marL="0" lvl="0" indent="0" algn="l" rtl="0">
              <a:lnSpc>
                <a:spcPct val="124482"/>
              </a:lnSpc>
              <a:spcBef>
                <a:spcPts val="800"/>
              </a:spcBef>
              <a:spcAft>
                <a:spcPts val="0"/>
              </a:spcAft>
              <a:buClr>
                <a:schemeClr val="dk1"/>
              </a:buClr>
              <a:buSzPts val="852"/>
              <a:buFont typeface="Arial"/>
              <a:buNone/>
            </a:pPr>
            <a:r>
              <a:rPr lang="en" sz="1517"/>
              <a:t>	d. 	In selecting the LRE, the agency shall consider any potential harmful effect on the child or on the quality of services that he or she needs; and</a:t>
            </a:r>
            <a:endParaRPr sz="1517"/>
          </a:p>
          <a:p>
            <a:pPr marL="0" lvl="0" indent="0" algn="l" rtl="0">
              <a:lnSpc>
                <a:spcPct val="124482"/>
              </a:lnSpc>
              <a:spcBef>
                <a:spcPts val="800"/>
              </a:spcBef>
              <a:spcAft>
                <a:spcPts val="800"/>
              </a:spcAft>
              <a:buSzPts val="852"/>
              <a:buNone/>
            </a:pPr>
            <a:r>
              <a:rPr lang="en" sz="1517"/>
              <a:t>	e. 	A child with a disability shall not be removed from education in age-appropriate regular classrooms solely because of needed modifications in the general education curriculum.</a:t>
            </a:r>
            <a:endParaRPr sz="1517"/>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9"/>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Determining the LRE</a:t>
            </a:r>
            <a:endParaRPr/>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r>
              <a:rPr lang="en"/>
              <a:t>IAC 41.116(4) Special considerations.</a:t>
            </a:r>
            <a:endParaRPr/>
          </a:p>
        </p:txBody>
      </p:sp>
      <p:sp>
        <p:nvSpPr>
          <p:cNvPr id="141" name="Google Shape;141;p29"/>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Autofit/>
          </a:bodyPr>
          <a:lstStyle/>
          <a:p>
            <a:pPr marL="0" lvl="0" indent="0" algn="l" rtl="0">
              <a:lnSpc>
                <a:spcPct val="115000"/>
              </a:lnSpc>
              <a:spcBef>
                <a:spcPts val="0"/>
              </a:spcBef>
              <a:spcAft>
                <a:spcPts val="0"/>
              </a:spcAft>
              <a:buSzPts val="935"/>
              <a:buNone/>
            </a:pPr>
            <a:r>
              <a:rPr lang="en" sz="1500">
                <a:highlight>
                  <a:srgbClr val="FFFFFF"/>
                </a:highlight>
              </a:rPr>
              <a:t>When making placement decisions the IEP team must take into account:</a:t>
            </a:r>
            <a:endParaRPr sz="1500">
              <a:highlight>
                <a:srgbClr val="FFFFFF"/>
              </a:highlight>
            </a:endParaRPr>
          </a:p>
          <a:p>
            <a:pPr marL="0" lvl="0" indent="0" algn="l" rtl="0">
              <a:lnSpc>
                <a:spcPct val="115000"/>
              </a:lnSpc>
              <a:spcBef>
                <a:spcPts val="0"/>
              </a:spcBef>
              <a:spcAft>
                <a:spcPts val="0"/>
              </a:spcAft>
              <a:buClr>
                <a:schemeClr val="dk1"/>
              </a:buClr>
              <a:buSzPts val="935"/>
              <a:buFont typeface="Arial"/>
              <a:buNone/>
            </a:pPr>
            <a:endParaRPr sz="1500">
              <a:highlight>
                <a:srgbClr val="FFFFFF"/>
              </a:highlight>
            </a:endParaRPr>
          </a:p>
          <a:p>
            <a:pPr marL="457200" lvl="0" indent="-323850" algn="l" rtl="0">
              <a:lnSpc>
                <a:spcPct val="115000"/>
              </a:lnSpc>
              <a:spcBef>
                <a:spcPts val="0"/>
              </a:spcBef>
              <a:spcAft>
                <a:spcPts val="0"/>
              </a:spcAft>
              <a:buSzPts val="1500"/>
              <a:buChar char="●"/>
            </a:pPr>
            <a:r>
              <a:rPr lang="en" sz="1500">
                <a:highlight>
                  <a:srgbClr val="FFFFFF"/>
                </a:highlight>
              </a:rPr>
              <a:t>The accommodations, modifications, and adaptations an individual may require to be successful in a general education environment</a:t>
            </a:r>
            <a:endParaRPr sz="1500">
              <a:highlight>
                <a:srgbClr val="FFFFFF"/>
              </a:highlight>
            </a:endParaRPr>
          </a:p>
          <a:p>
            <a:pPr marL="457200" lvl="0" indent="-323850" algn="l" rtl="0">
              <a:lnSpc>
                <a:spcPct val="115000"/>
              </a:lnSpc>
              <a:spcBef>
                <a:spcPts val="0"/>
              </a:spcBef>
              <a:spcAft>
                <a:spcPts val="0"/>
              </a:spcAft>
              <a:buSzPts val="1500"/>
              <a:buChar char="●"/>
            </a:pPr>
            <a:r>
              <a:rPr lang="en" sz="1500">
                <a:highlight>
                  <a:srgbClr val="FFFFFF"/>
                </a:highlight>
              </a:rPr>
              <a:t>Potential barriers to providing these accommodations, modifications, and adaptations within the general education environment</a:t>
            </a:r>
            <a:endParaRPr sz="1500">
              <a:highlight>
                <a:srgbClr val="FFFFFF"/>
              </a:highlight>
            </a:endParaRPr>
          </a:p>
          <a:p>
            <a:pPr marL="457200" lvl="0" indent="-323850" algn="l" rtl="0">
              <a:lnSpc>
                <a:spcPct val="115000"/>
              </a:lnSpc>
              <a:spcBef>
                <a:spcPts val="0"/>
              </a:spcBef>
              <a:spcAft>
                <a:spcPts val="0"/>
              </a:spcAft>
              <a:buSzPts val="1500"/>
              <a:buChar char="●"/>
            </a:pPr>
            <a:r>
              <a:rPr lang="en" sz="1500">
                <a:highlight>
                  <a:srgbClr val="FFFFFF"/>
                </a:highlight>
              </a:rPr>
              <a:t>The supports needed to assist the teacher and other personnel in providing accommodations, modifications, and adaptations</a:t>
            </a:r>
            <a:endParaRPr sz="1500">
              <a:highlight>
                <a:srgbClr val="FFFFFF"/>
              </a:highlight>
            </a:endParaRPr>
          </a:p>
          <a:p>
            <a:pPr marL="457200" lvl="0" indent="-323850" algn="l" rtl="0">
              <a:lnSpc>
                <a:spcPct val="115000"/>
              </a:lnSpc>
              <a:spcBef>
                <a:spcPts val="0"/>
              </a:spcBef>
              <a:spcAft>
                <a:spcPts val="0"/>
              </a:spcAft>
              <a:buSzPts val="1500"/>
              <a:buChar char="●"/>
            </a:pPr>
            <a:r>
              <a:rPr lang="en" sz="1500">
                <a:highlight>
                  <a:srgbClr val="FFFFFF"/>
                </a:highlight>
              </a:rPr>
              <a:t>The impact on the individual provided special education services and activities in the general education environment</a:t>
            </a:r>
            <a:endParaRPr sz="1500">
              <a:highlight>
                <a:srgbClr val="FFFFFF"/>
              </a:highlight>
            </a:endParaRPr>
          </a:p>
          <a:p>
            <a:pPr marL="457200" lvl="0" indent="-323850" algn="l" rtl="0">
              <a:lnSpc>
                <a:spcPct val="115000"/>
              </a:lnSpc>
              <a:spcBef>
                <a:spcPts val="0"/>
              </a:spcBef>
              <a:spcAft>
                <a:spcPts val="0"/>
              </a:spcAft>
              <a:buSzPts val="1500"/>
              <a:buChar char="●"/>
            </a:pPr>
            <a:r>
              <a:rPr lang="en" sz="1500">
                <a:highlight>
                  <a:srgbClr val="FFFFFF"/>
                </a:highlight>
              </a:rPr>
              <a:t>The impact on other learners when providing special education services and activities in the general education environment</a:t>
            </a:r>
            <a:endParaRPr sz="15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30"/>
          <p:cNvSpPr txBox="1">
            <a:spLocks noGrp="1"/>
          </p:cNvSpPr>
          <p:nvPr>
            <p:ph type="title"/>
          </p:nvPr>
        </p:nvSpPr>
        <p:spPr>
          <a:xfrm>
            <a:off x="254410" y="1"/>
            <a:ext cx="8452500" cy="5529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Checklists to Support IEP Team Conversations</a:t>
            </a:r>
            <a:endParaRPr/>
          </a:p>
        </p:txBody>
      </p:sp>
      <p:sp>
        <p:nvSpPr>
          <p:cNvPr id="147" name="Google Shape;147;p30"/>
          <p:cNvSpPr txBox="1">
            <a:spLocks noGrp="1"/>
          </p:cNvSpPr>
          <p:nvPr>
            <p:ph type="body" idx="1"/>
          </p:nvPr>
        </p:nvSpPr>
        <p:spPr>
          <a:xfrm>
            <a:off x="516834" y="1095374"/>
            <a:ext cx="8110500" cy="32634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None/>
            </a:pPr>
            <a:r>
              <a:rPr lang="en"/>
              <a:t>The checklists below are intended to help IEP teams gather data and information to help the team before, during, and after the IEP team meeting to discuss these topics. </a:t>
            </a:r>
            <a:endParaRPr/>
          </a:p>
          <a:p>
            <a:pPr marL="0" lvl="0" indent="0" algn="l" rtl="0">
              <a:lnSpc>
                <a:spcPct val="90000"/>
              </a:lnSpc>
              <a:spcBef>
                <a:spcPts val="0"/>
              </a:spcBef>
              <a:spcAft>
                <a:spcPts val="0"/>
              </a:spcAft>
              <a:buNone/>
            </a:pPr>
            <a:endParaRPr/>
          </a:p>
          <a:p>
            <a:pPr marL="0" lvl="0" indent="0" algn="l" rtl="0">
              <a:lnSpc>
                <a:spcPct val="90000"/>
              </a:lnSpc>
              <a:spcBef>
                <a:spcPts val="0"/>
              </a:spcBef>
              <a:spcAft>
                <a:spcPts val="0"/>
              </a:spcAft>
              <a:buNone/>
            </a:pPr>
            <a:r>
              <a:rPr lang="en"/>
              <a:t>There is no “one size fits all” approach to these conversations. The checklists are tools that can guide and support, but the focus remains on ensuring FAPE for the individual learner, and the IEP Team making the final determination.</a:t>
            </a:r>
            <a:endParaRPr/>
          </a:p>
          <a:p>
            <a:pPr marL="0" lvl="0" indent="0" algn="l" rtl="0">
              <a:lnSpc>
                <a:spcPct val="90000"/>
              </a:lnSpc>
              <a:spcBef>
                <a:spcPts val="0"/>
              </a:spcBef>
              <a:spcAft>
                <a:spcPts val="0"/>
              </a:spcAft>
              <a:buNone/>
            </a:pPr>
            <a:endParaRPr/>
          </a:p>
          <a:p>
            <a:pPr marL="0" lvl="0" indent="0" algn="l" rtl="0">
              <a:lnSpc>
                <a:spcPct val="90000"/>
              </a:lnSpc>
              <a:spcBef>
                <a:spcPts val="0"/>
              </a:spcBef>
              <a:spcAft>
                <a:spcPts val="0"/>
              </a:spcAft>
              <a:buNone/>
            </a:pPr>
            <a:r>
              <a:rPr lang="en"/>
              <a:t>Checklists Developed:</a:t>
            </a:r>
            <a:endParaRPr/>
          </a:p>
          <a:p>
            <a:pPr marL="0" lvl="0" indent="0" algn="l" rtl="0">
              <a:lnSpc>
                <a:spcPct val="90000"/>
              </a:lnSpc>
              <a:spcBef>
                <a:spcPts val="0"/>
              </a:spcBef>
              <a:spcAft>
                <a:spcPts val="0"/>
              </a:spcAft>
              <a:buNone/>
            </a:pPr>
            <a:endParaRPr/>
          </a:p>
          <a:p>
            <a:pPr marL="457200" lvl="0" indent="-317500" algn="l" rtl="0">
              <a:lnSpc>
                <a:spcPct val="90000"/>
              </a:lnSpc>
              <a:spcBef>
                <a:spcPts val="0"/>
              </a:spcBef>
              <a:spcAft>
                <a:spcPts val="0"/>
              </a:spcAft>
              <a:buSzPts val="1400"/>
              <a:buAutoNum type="arabicPeriod"/>
            </a:pPr>
            <a:r>
              <a:rPr lang="en"/>
              <a:t>Shortened School Day</a:t>
            </a:r>
            <a:endParaRPr/>
          </a:p>
          <a:p>
            <a:pPr marL="457200" lvl="0" indent="-317500" algn="l" rtl="0">
              <a:lnSpc>
                <a:spcPct val="90000"/>
              </a:lnSpc>
              <a:spcBef>
                <a:spcPts val="0"/>
              </a:spcBef>
              <a:spcAft>
                <a:spcPts val="0"/>
              </a:spcAft>
              <a:buSzPts val="1400"/>
              <a:buAutoNum type="arabicPeriod"/>
            </a:pPr>
            <a:r>
              <a:rPr lang="en"/>
              <a:t>Medically Necessary Shortened School Day</a:t>
            </a:r>
            <a:endParaRPr/>
          </a:p>
          <a:p>
            <a:pPr marL="457200" lvl="0" indent="-317500" algn="l" rtl="0">
              <a:lnSpc>
                <a:spcPct val="90000"/>
              </a:lnSpc>
              <a:spcBef>
                <a:spcPts val="0"/>
              </a:spcBef>
              <a:spcAft>
                <a:spcPts val="0"/>
              </a:spcAft>
              <a:buSzPts val="1400"/>
              <a:buAutoNum type="arabicPeriod"/>
            </a:pPr>
            <a:r>
              <a:rPr lang="en"/>
              <a:t>Homebound Instruction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31"/>
          <p:cNvSpPr txBox="1">
            <a:spLocks noGrp="1"/>
          </p:cNvSpPr>
          <p:nvPr>
            <p:ph type="title"/>
          </p:nvPr>
        </p:nvSpPr>
        <p:spPr>
          <a:xfrm>
            <a:off x="623888" y="1282305"/>
            <a:ext cx="7886700" cy="2139600"/>
          </a:xfrm>
          <a:prstGeom prst="rect">
            <a:avLst/>
          </a:prstGeom>
        </p:spPr>
        <p:txBody>
          <a:bodyPr spcFirstLastPara="1" wrap="square" lIns="68575" tIns="34275" rIns="68575" bIns="34275" anchor="b" anchorCtr="0">
            <a:normAutofit/>
          </a:bodyPr>
          <a:lstStyle/>
          <a:p>
            <a:pPr marL="0" lvl="0" indent="0" algn="l" rtl="0">
              <a:spcBef>
                <a:spcPts val="0"/>
              </a:spcBef>
              <a:spcAft>
                <a:spcPts val="0"/>
              </a:spcAft>
              <a:buNone/>
            </a:pPr>
            <a:r>
              <a:rPr lang="en"/>
              <a:t>Red Flags &amp; Missteps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2"/>
          <p:cNvSpPr txBox="1">
            <a:spLocks noGrp="1"/>
          </p:cNvSpPr>
          <p:nvPr>
            <p:ph type="title"/>
          </p:nvPr>
        </p:nvSpPr>
        <p:spPr>
          <a:xfrm>
            <a:off x="254410" y="1"/>
            <a:ext cx="8452500" cy="5529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Documentation </a:t>
            </a:r>
            <a:endParaRPr/>
          </a:p>
        </p:txBody>
      </p:sp>
      <p:sp>
        <p:nvSpPr>
          <p:cNvPr id="159" name="Google Shape;159;p32"/>
          <p:cNvSpPr txBox="1">
            <a:spLocks noGrp="1"/>
          </p:cNvSpPr>
          <p:nvPr>
            <p:ph type="body" idx="1"/>
          </p:nvPr>
        </p:nvSpPr>
        <p:spPr>
          <a:xfrm>
            <a:off x="254400" y="660275"/>
            <a:ext cx="8110500" cy="4400400"/>
          </a:xfrm>
          <a:prstGeom prst="rect">
            <a:avLst/>
          </a:prstGeom>
        </p:spPr>
        <p:txBody>
          <a:bodyPr spcFirstLastPara="1" wrap="square" lIns="68575" tIns="34275" rIns="68575" bIns="34275" anchor="t" anchorCtr="0">
            <a:normAutofit lnSpcReduction="10000"/>
          </a:bodyPr>
          <a:lstStyle/>
          <a:p>
            <a:pPr marL="0" lvl="0" indent="0" algn="l" rtl="0">
              <a:spcBef>
                <a:spcPts val="600"/>
              </a:spcBef>
              <a:spcAft>
                <a:spcPts val="0"/>
              </a:spcAft>
              <a:buNone/>
            </a:pPr>
            <a:r>
              <a:rPr lang="en"/>
              <a:t>🚩 Insufficient Documentation</a:t>
            </a:r>
            <a:endParaRPr/>
          </a:p>
          <a:p>
            <a:pPr marL="0" lvl="0" indent="0" algn="l" rtl="0">
              <a:spcBef>
                <a:spcPts val="600"/>
              </a:spcBef>
              <a:spcAft>
                <a:spcPts val="0"/>
              </a:spcAft>
              <a:buNone/>
            </a:pPr>
            <a:endParaRPr/>
          </a:p>
          <a:p>
            <a:pPr marL="0" lvl="0" indent="0" algn="l" rtl="0">
              <a:spcBef>
                <a:spcPts val="600"/>
              </a:spcBef>
              <a:spcAft>
                <a:spcPts val="0"/>
              </a:spcAft>
              <a:buNone/>
            </a:pPr>
            <a:r>
              <a:rPr lang="en"/>
              <a:t>Documentation must include: </a:t>
            </a:r>
            <a:endParaRPr/>
          </a:p>
          <a:p>
            <a:pPr marL="457200" lvl="0" indent="-317500" algn="l" rtl="0">
              <a:spcBef>
                <a:spcPts val="600"/>
              </a:spcBef>
              <a:spcAft>
                <a:spcPts val="0"/>
              </a:spcAft>
              <a:buSzPts val="1400"/>
              <a:buAutoNum type="arabicPeriod"/>
            </a:pPr>
            <a:r>
              <a:rPr lang="en"/>
              <a:t>The reasons why the student requires a shortened school day to receive FAPE;  </a:t>
            </a:r>
            <a:endParaRPr/>
          </a:p>
          <a:p>
            <a:pPr marL="457200" lvl="0" indent="-317500" algn="l" rtl="0">
              <a:spcBef>
                <a:spcPts val="0"/>
              </a:spcBef>
              <a:spcAft>
                <a:spcPts val="0"/>
              </a:spcAft>
              <a:buSzPts val="1400"/>
              <a:buAutoNum type="arabicPeriod"/>
            </a:pPr>
            <a:r>
              <a:rPr lang="en"/>
              <a:t>The team’s consideration of other services, supports and placements; </a:t>
            </a:r>
            <a:endParaRPr/>
          </a:p>
          <a:p>
            <a:pPr marL="457200" lvl="0" indent="-317500" algn="l" rtl="0">
              <a:spcBef>
                <a:spcPts val="0"/>
              </a:spcBef>
              <a:spcAft>
                <a:spcPts val="0"/>
              </a:spcAft>
              <a:buSzPts val="1400"/>
              <a:buAutoNum type="arabicPeriod"/>
            </a:pPr>
            <a:r>
              <a:rPr lang="en"/>
              <a:t>The reasons why those other options were rejected; and </a:t>
            </a:r>
            <a:endParaRPr/>
          </a:p>
          <a:p>
            <a:pPr marL="457200" lvl="0" indent="-317500" algn="l" rtl="0">
              <a:spcBef>
                <a:spcPts val="0"/>
              </a:spcBef>
              <a:spcAft>
                <a:spcPts val="0"/>
              </a:spcAft>
              <a:buSzPts val="1400"/>
              <a:buAutoNum type="arabicPeriod"/>
            </a:pPr>
            <a:r>
              <a:rPr lang="en" b="1"/>
              <a:t>The plan for reintegration.</a:t>
            </a:r>
            <a:endParaRPr b="1"/>
          </a:p>
          <a:p>
            <a:pPr marL="0" lvl="0" indent="0" algn="l" rtl="0">
              <a:spcBef>
                <a:spcPts val="600"/>
              </a:spcBef>
              <a:spcAft>
                <a:spcPts val="0"/>
              </a:spcAft>
              <a:buNone/>
            </a:pPr>
            <a:endParaRPr/>
          </a:p>
          <a:p>
            <a:pPr marL="0" lvl="0" indent="0" algn="l" rtl="0">
              <a:spcBef>
                <a:spcPts val="600"/>
              </a:spcBef>
              <a:spcAft>
                <a:spcPts val="0"/>
              </a:spcAft>
              <a:buNone/>
            </a:pPr>
            <a:r>
              <a:rPr lang="en" i="1"/>
              <a:t>Mora Independent Sch. Dist.</a:t>
            </a:r>
            <a:r>
              <a:rPr lang="en"/>
              <a:t>, 124 LRP 8387 (SEA NM 2024): In defending against the parent’s allegation that the district violated the IDEA by shortening the student’s school day, the district offered several reasons for the reduction. However, the district had not documented the reasons, considerations, or any plan for reintegration and was therefore found in violation of the IDEA. </a:t>
            </a:r>
            <a:endParaRPr/>
          </a:p>
          <a:p>
            <a:pPr marL="0" lvl="0" indent="0" algn="l" rtl="0">
              <a:spcBef>
                <a:spcPts val="600"/>
              </a:spcBef>
              <a:spcAft>
                <a:spcPts val="0"/>
              </a:spcAft>
              <a:buNone/>
            </a:pPr>
            <a:endParaRPr/>
          </a:p>
          <a:p>
            <a:pPr marL="0" lvl="0" indent="0" algn="l" rtl="0">
              <a:spcBef>
                <a:spcPts val="600"/>
              </a:spcBef>
              <a:spcAft>
                <a:spcPts val="0"/>
              </a:spcAft>
              <a:buNone/>
            </a:pPr>
            <a:r>
              <a:rPr lang="en" i="1"/>
              <a:t>In re: Student with a Disability,</a:t>
            </a:r>
            <a:r>
              <a:rPr lang="en"/>
              <a:t> 121 LRP 7039 (SEA WI 2021): The IEP team determined the student’s school day should be shortened and gradually increased to help build the student’s stamina. While this would have been a reasonable decision, the district failed to document when and how decisions regarding increasing the student’s day would be made and therefore violated the IDEA.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3"/>
          <p:cNvSpPr txBox="1">
            <a:spLocks noGrp="1"/>
          </p:cNvSpPr>
          <p:nvPr>
            <p:ph type="title"/>
          </p:nvPr>
        </p:nvSpPr>
        <p:spPr>
          <a:xfrm>
            <a:off x="254410" y="1"/>
            <a:ext cx="8452500" cy="5529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Administrative Concerns</a:t>
            </a:r>
            <a:endParaRPr/>
          </a:p>
        </p:txBody>
      </p:sp>
      <p:sp>
        <p:nvSpPr>
          <p:cNvPr id="165" name="Google Shape;165;p33"/>
          <p:cNvSpPr txBox="1">
            <a:spLocks noGrp="1"/>
          </p:cNvSpPr>
          <p:nvPr>
            <p:ph type="body" idx="1"/>
          </p:nvPr>
        </p:nvSpPr>
        <p:spPr>
          <a:xfrm>
            <a:off x="254400" y="645650"/>
            <a:ext cx="8110500" cy="42300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🚩Making decisions that impact the length of a student’s school day based on convenience, availability of resources, blanket policies, etc. </a:t>
            </a:r>
            <a:endParaRPr/>
          </a:p>
          <a:p>
            <a:pPr marL="0" lvl="0" indent="0" algn="l" rtl="0">
              <a:spcBef>
                <a:spcPts val="600"/>
              </a:spcBef>
              <a:spcAft>
                <a:spcPts val="0"/>
              </a:spcAft>
              <a:buNone/>
            </a:pPr>
            <a:r>
              <a:rPr lang="en"/>
              <a:t>Staff schedules</a:t>
            </a:r>
            <a:endParaRPr/>
          </a:p>
          <a:p>
            <a:pPr marL="457200" lvl="0" indent="-330200" algn="l" rtl="0">
              <a:spcBef>
                <a:spcPts val="600"/>
              </a:spcBef>
              <a:spcAft>
                <a:spcPts val="0"/>
              </a:spcAft>
              <a:buSzPts val="1600"/>
              <a:buChar char="•"/>
            </a:pPr>
            <a:r>
              <a:rPr lang="en" i="1">
                <a:highlight>
                  <a:srgbClr val="FFFFFF"/>
                </a:highlight>
              </a:rPr>
              <a:t>Osseo Area Schs., Indep. Sch. Dist.</a:t>
            </a:r>
            <a:r>
              <a:rPr lang="en">
                <a:highlight>
                  <a:srgbClr val="FFFFFF"/>
                </a:highlight>
              </a:rPr>
              <a:t> v. </a:t>
            </a:r>
            <a:r>
              <a:rPr lang="en" i="1">
                <a:highlight>
                  <a:srgbClr val="FFFFFF"/>
                </a:highlight>
              </a:rPr>
              <a:t>A.J.T.</a:t>
            </a:r>
            <a:r>
              <a:rPr lang="en">
                <a:highlight>
                  <a:srgbClr val="FFFFFF"/>
                </a:highlight>
              </a:rPr>
              <a:t>, 96 F.4 1062 (8th Cir. 2024): Student’s inability to attend school in the mornings due to seizures did not justify an only 3 hour school day when student was able to learn until 6:00 pm. The district prioritized “maintain[ing] the regular hours of the school’s faculty” over the student’s needs and was order to provide 495 hours of compensatory education and at home instruction from 4:30 to 6:00 every day. </a:t>
            </a:r>
            <a:endParaRPr>
              <a:highlight>
                <a:srgbClr val="FFFFFF"/>
              </a:highlight>
            </a:endParaRPr>
          </a:p>
          <a:p>
            <a:pPr marL="0" lvl="0" indent="0" algn="l" rtl="0">
              <a:spcBef>
                <a:spcPts val="600"/>
              </a:spcBef>
              <a:spcAft>
                <a:spcPts val="0"/>
              </a:spcAft>
              <a:buNone/>
            </a:pPr>
            <a:r>
              <a:rPr lang="en"/>
              <a:t>Transportation</a:t>
            </a:r>
            <a:endParaRPr>
              <a:highlight>
                <a:schemeClr val="lt1"/>
              </a:highlight>
            </a:endParaRPr>
          </a:p>
          <a:p>
            <a:pPr marL="457200" lvl="0" indent="-330200" algn="l" rtl="0">
              <a:spcBef>
                <a:spcPts val="600"/>
              </a:spcBef>
              <a:spcAft>
                <a:spcPts val="0"/>
              </a:spcAft>
              <a:buSzPts val="1600"/>
              <a:buChar char="•"/>
            </a:pPr>
            <a:r>
              <a:rPr lang="en" i="1">
                <a:highlight>
                  <a:schemeClr val="lt1"/>
                </a:highlight>
              </a:rPr>
              <a:t>Cassia Sch. Dist</a:t>
            </a:r>
            <a:r>
              <a:rPr lang="en">
                <a:highlight>
                  <a:schemeClr val="lt1"/>
                </a:highlight>
              </a:rPr>
              <a:t>., 67 IDELR 162 (SEA ID 2016): District violated IDEA by having student leave school 15 - 20 minutes early every day due to bus availability. </a:t>
            </a:r>
            <a:endParaRPr/>
          </a:p>
          <a:p>
            <a:pPr marL="0" lvl="0" indent="0" algn="l" rtl="0">
              <a:spcBef>
                <a:spcPts val="600"/>
              </a:spcBef>
              <a:spcAft>
                <a:spcPts val="0"/>
              </a:spcAft>
              <a:buNone/>
            </a:pPr>
            <a:r>
              <a:rPr lang="en"/>
              <a:t>Blanket Policies </a:t>
            </a:r>
            <a:endParaRPr/>
          </a:p>
          <a:p>
            <a:pPr marL="457200" lvl="0" indent="-330200" algn="l" rtl="0">
              <a:spcBef>
                <a:spcPts val="600"/>
              </a:spcBef>
              <a:spcAft>
                <a:spcPts val="0"/>
              </a:spcAft>
              <a:buSzPts val="1600"/>
              <a:buChar char="•"/>
            </a:pPr>
            <a:r>
              <a:rPr lang="en" i="1"/>
              <a:t>Seminole Cnty. Pub. Schs.</a:t>
            </a:r>
            <a:r>
              <a:rPr lang="en"/>
              <a:t>, 68 IDELR 23 (OCR 2016) - OCR found the district denied a student FAPE when it rejected a parent’s request for a shortened school day based on its mandatory attendance policy.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pic>
        <p:nvPicPr>
          <p:cNvPr id="172" name="Google Shape;172;p3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226725" y="552900"/>
            <a:ext cx="371050" cy="262875"/>
          </a:xfrm>
          <a:prstGeom prst="rect">
            <a:avLst/>
          </a:prstGeom>
          <a:noFill/>
          <a:ln>
            <a:noFill/>
          </a:ln>
        </p:spPr>
      </p:pic>
      <p:sp>
        <p:nvSpPr>
          <p:cNvPr id="171" name="Google Shape;171;p34"/>
          <p:cNvSpPr txBox="1">
            <a:spLocks noGrp="1"/>
          </p:cNvSpPr>
          <p:nvPr>
            <p:ph type="body" idx="1"/>
          </p:nvPr>
        </p:nvSpPr>
        <p:spPr>
          <a:xfrm>
            <a:off x="254400" y="552900"/>
            <a:ext cx="8110500" cy="4530000"/>
          </a:xfrm>
          <a:prstGeom prst="rect">
            <a:avLst/>
          </a:prstGeom>
        </p:spPr>
        <p:txBody>
          <a:bodyPr spcFirstLastPara="1" wrap="square" lIns="68575" tIns="34275" rIns="68575" bIns="34275" anchor="t" anchorCtr="0">
            <a:noAutofit/>
          </a:bodyPr>
          <a:lstStyle/>
          <a:p>
            <a:pPr marL="0" lvl="0" indent="0" algn="l" rtl="0">
              <a:lnSpc>
                <a:spcPct val="100000"/>
              </a:lnSpc>
              <a:spcBef>
                <a:spcPts val="600"/>
              </a:spcBef>
              <a:spcAft>
                <a:spcPts val="0"/>
              </a:spcAft>
              <a:buNone/>
            </a:pPr>
            <a:r>
              <a:rPr lang="en" sz="1150"/>
              <a:t>      Shortening a student’s school day due to behavior is a flag in and of itself…Proceed with caution.</a:t>
            </a:r>
            <a:endParaRPr sz="1150"/>
          </a:p>
          <a:p>
            <a:pPr marL="0" lvl="0" indent="0" algn="l" rtl="0">
              <a:lnSpc>
                <a:spcPct val="100000"/>
              </a:lnSpc>
              <a:spcBef>
                <a:spcPts val="600"/>
              </a:spcBef>
              <a:spcAft>
                <a:spcPts val="0"/>
              </a:spcAft>
              <a:buNone/>
            </a:pPr>
            <a:r>
              <a:rPr lang="en" sz="1150"/>
              <a:t>🚩Shortening a student’s school day as a behavior management tool or discipline. </a:t>
            </a:r>
            <a:endParaRPr sz="1150"/>
          </a:p>
          <a:p>
            <a:pPr marL="0" lvl="0" indent="0" algn="l" rtl="0">
              <a:lnSpc>
                <a:spcPct val="100000"/>
              </a:lnSpc>
              <a:spcBef>
                <a:spcPts val="600"/>
              </a:spcBef>
              <a:spcAft>
                <a:spcPts val="0"/>
              </a:spcAft>
              <a:buNone/>
            </a:pPr>
            <a:r>
              <a:rPr lang="en" sz="1150"/>
              <a:t>Behavior Management: </a:t>
            </a:r>
            <a:endParaRPr sz="1150"/>
          </a:p>
          <a:p>
            <a:pPr marL="457200" lvl="0" indent="-301625" algn="l" rtl="0">
              <a:lnSpc>
                <a:spcPct val="100000"/>
              </a:lnSpc>
              <a:spcBef>
                <a:spcPts val="600"/>
              </a:spcBef>
              <a:spcAft>
                <a:spcPts val="0"/>
              </a:spcAft>
              <a:buSzPts val="1150"/>
              <a:buChar char="•"/>
            </a:pPr>
            <a:r>
              <a:rPr lang="en" sz="1150" i="1">
                <a:highlight>
                  <a:srgbClr val="FFFFFF"/>
                </a:highlight>
              </a:rPr>
              <a:t>Plainville Board of Education v. R.N.</a:t>
            </a:r>
            <a:r>
              <a:rPr lang="en" sz="1150">
                <a:highlight>
                  <a:srgbClr val="FFFFFF"/>
                </a:highlight>
              </a:rPr>
              <a:t>,</a:t>
            </a:r>
            <a:r>
              <a:rPr lang="en" sz="1150" u="sng">
                <a:solidFill>
                  <a:srgbClr val="1155CC"/>
                </a:solidFill>
                <a:highlight>
                  <a:srgbClr val="FFFFFF"/>
                </a:highlight>
                <a:hlinkClick r:id="rId4">
                  <a:extLst>
                    <a:ext uri="{A12FA001-AC4F-418D-AE19-62706E023703}">
                      <ahyp:hlinkClr xmlns:ahyp="http://schemas.microsoft.com/office/drawing/2018/hyperlinkcolor" val="tx"/>
                    </a:ext>
                  </a:extLst>
                </a:hlinkClick>
              </a:rPr>
              <a:t> 58 IDELR 257 </a:t>
            </a:r>
            <a:r>
              <a:rPr lang="en" sz="1150">
                <a:highlight>
                  <a:srgbClr val="FFFFFF"/>
                </a:highlight>
              </a:rPr>
              <a:t>(D. Conn. 2012): Student required intensive direct instruction is several areas and exhibited significant behaviors, including physical aggression and violence towards himself and others. After student was temporarily hospitalized due to a psychiatric episode, the IEP team shortened student’s school day thereby reducing student’s instructional time and counseling services. In finding the district violated the IDEA, the court explained, “the measures taken were simply stopgaps designed to manage his behavior rather than provide him educational benefit.” The court then ordered the district to reimburse the parent for costs of the residential program. </a:t>
            </a:r>
            <a:endParaRPr sz="1150">
              <a:highlight>
                <a:srgbClr val="FFFFFF"/>
              </a:highlight>
            </a:endParaRPr>
          </a:p>
          <a:p>
            <a:pPr marL="457200" lvl="0" indent="-301625" algn="l" rtl="0">
              <a:lnSpc>
                <a:spcPct val="100000"/>
              </a:lnSpc>
              <a:spcBef>
                <a:spcPts val="0"/>
              </a:spcBef>
              <a:spcAft>
                <a:spcPts val="0"/>
              </a:spcAft>
              <a:buSzPts val="1150"/>
              <a:buChar char="•"/>
            </a:pPr>
            <a:r>
              <a:rPr lang="en" sz="1150" i="1"/>
              <a:t>In re: Student with a Disability,</a:t>
            </a:r>
            <a:r>
              <a:rPr lang="en" sz="1150"/>
              <a:t> 123 LRP 30509 (SEA WI 2023): The IEP team shortened the students school day due to an increase in behaviors and safety concerns. As the student’s behaviors continued and increased, the student’s school day was shortened further. The state noted, “</a:t>
            </a:r>
            <a:r>
              <a:rPr lang="en" sz="1150">
                <a:highlight>
                  <a:srgbClr val="FFFFFF"/>
                </a:highlight>
              </a:rPr>
              <a:t>it is not clear that the district considered how shortening the student's day met the student's unique, disability-related needs” and found the district violated the IDEA. (See </a:t>
            </a:r>
            <a:r>
              <a:rPr lang="en" sz="1150" i="1">
                <a:highlight>
                  <a:srgbClr val="FFFFFF"/>
                </a:highlight>
              </a:rPr>
              <a:t>Reynolds</a:t>
            </a:r>
            <a:r>
              <a:rPr lang="en" sz="1150">
                <a:highlight>
                  <a:srgbClr val="FFFFFF"/>
                </a:highlight>
              </a:rPr>
              <a:t> v. </a:t>
            </a:r>
            <a:r>
              <a:rPr lang="en" sz="1150" i="1">
                <a:highlight>
                  <a:srgbClr val="FFFFFF"/>
                </a:highlight>
              </a:rPr>
              <a:t>George Cnty. Sch. Dist.</a:t>
            </a:r>
            <a:r>
              <a:rPr lang="en" sz="1150">
                <a:highlight>
                  <a:srgbClr val="FFFFFF"/>
                </a:highlight>
              </a:rPr>
              <a:t>, 81 IDELR 828 (S.D. Miss.  2022) in which the district was ordered to pay $56,454 in attorneys fees.)</a:t>
            </a:r>
            <a:endParaRPr sz="1150">
              <a:highlight>
                <a:srgbClr val="FFFFFF"/>
              </a:highlight>
            </a:endParaRPr>
          </a:p>
          <a:p>
            <a:pPr marL="0" lvl="0" indent="0" algn="l" rtl="0">
              <a:lnSpc>
                <a:spcPct val="100000"/>
              </a:lnSpc>
              <a:spcBef>
                <a:spcPts val="1200"/>
              </a:spcBef>
              <a:spcAft>
                <a:spcPts val="0"/>
              </a:spcAft>
              <a:buNone/>
            </a:pPr>
            <a:r>
              <a:rPr lang="en" sz="1150">
                <a:highlight>
                  <a:srgbClr val="FFFFFF"/>
                </a:highlight>
              </a:rPr>
              <a:t>“Earn your way back”:</a:t>
            </a:r>
            <a:endParaRPr sz="1150">
              <a:highlight>
                <a:srgbClr val="FFFFFF"/>
              </a:highlight>
            </a:endParaRPr>
          </a:p>
          <a:p>
            <a:pPr marL="457200" lvl="0" indent="-301625" algn="l" rtl="0">
              <a:lnSpc>
                <a:spcPct val="100000"/>
              </a:lnSpc>
              <a:spcBef>
                <a:spcPts val="1200"/>
              </a:spcBef>
              <a:spcAft>
                <a:spcPts val="0"/>
              </a:spcAft>
              <a:buSzPts val="1150"/>
              <a:buChar char="•"/>
            </a:pPr>
            <a:r>
              <a:rPr lang="en" sz="1150" i="1">
                <a:highlight>
                  <a:srgbClr val="FFFFFF"/>
                </a:highlight>
              </a:rPr>
              <a:t>Columbus Collegiate Academy</a:t>
            </a:r>
            <a:r>
              <a:rPr lang="en" sz="1150">
                <a:highlight>
                  <a:srgbClr val="FFFFFF"/>
                </a:highlight>
              </a:rPr>
              <a:t>,</a:t>
            </a:r>
            <a:r>
              <a:rPr lang="en" sz="1150" i="1">
                <a:highlight>
                  <a:srgbClr val="FFFFFF"/>
                </a:highlight>
              </a:rPr>
              <a:t> </a:t>
            </a:r>
            <a:r>
              <a:rPr lang="en" sz="1150" u="sng">
                <a:solidFill>
                  <a:srgbClr val="1155CC"/>
                </a:solidFill>
                <a:highlight>
                  <a:srgbClr val="FFFFFF"/>
                </a:highlight>
                <a:hlinkClick r:id="rId5">
                  <a:extLst>
                    <a:ext uri="{A12FA001-AC4F-418D-AE19-62706E023703}">
                      <ahyp:hlinkClr xmlns:ahyp="http://schemas.microsoft.com/office/drawing/2018/hyperlinkcolor" val="tx"/>
                    </a:ext>
                  </a:extLst>
                </a:hlinkClick>
              </a:rPr>
              <a:t>123 LRP 25009 </a:t>
            </a:r>
            <a:r>
              <a:rPr lang="en" sz="1150">
                <a:highlight>
                  <a:srgbClr val="FFFFFF"/>
                </a:highlight>
              </a:rPr>
              <a:t>(SEA OH 2023): The student’s IEP team shortened the student’s school day due to the student’s behavior. The team did not implement the use of additional supports or strategies to work toward increasing the student’s school day, but instead implemented a “behavior plan” which allowed the student to “earn back” time in school through demonstrating “appropriate behavior”. The district was found in violation of the IDEA. </a:t>
            </a:r>
            <a:endParaRPr sz="1150">
              <a:highlight>
                <a:srgbClr val="FFFFFF"/>
              </a:highlight>
            </a:endParaRPr>
          </a:p>
        </p:txBody>
      </p:sp>
      <p:sp>
        <p:nvSpPr>
          <p:cNvPr id="170" name="Google Shape;170;p34"/>
          <p:cNvSpPr txBox="1">
            <a:spLocks noGrp="1"/>
          </p:cNvSpPr>
          <p:nvPr>
            <p:ph type="title"/>
          </p:nvPr>
        </p:nvSpPr>
        <p:spPr>
          <a:xfrm>
            <a:off x="254410" y="1"/>
            <a:ext cx="8452500" cy="5529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Behavior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5"/>
          <p:cNvSpPr txBox="1">
            <a:spLocks noGrp="1"/>
          </p:cNvSpPr>
          <p:nvPr>
            <p:ph type="title"/>
          </p:nvPr>
        </p:nvSpPr>
        <p:spPr>
          <a:xfrm>
            <a:off x="669598" y="1"/>
            <a:ext cx="7886700" cy="89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Resources</a:t>
            </a:r>
            <a:endParaRPr/>
          </a:p>
        </p:txBody>
      </p:sp>
      <p:sp>
        <p:nvSpPr>
          <p:cNvPr id="178" name="Google Shape;178;p35"/>
          <p:cNvSpPr txBox="1">
            <a:spLocks noGrp="1"/>
          </p:cNvSpPr>
          <p:nvPr>
            <p:ph type="body" idx="1"/>
          </p:nvPr>
        </p:nvSpPr>
        <p:spPr>
          <a:xfrm>
            <a:off x="669599" y="1161481"/>
            <a:ext cx="3868500" cy="618000"/>
          </a:xfrm>
          <a:prstGeom prst="rect">
            <a:avLst/>
          </a:prstGeom>
          <a:noFill/>
          <a:ln>
            <a:noFill/>
          </a:ln>
        </p:spPr>
        <p:txBody>
          <a:bodyPr spcFirstLastPara="1" wrap="square" lIns="68575" tIns="34275" rIns="68575" bIns="34275" anchor="b" anchorCtr="0">
            <a:normAutofit/>
          </a:bodyPr>
          <a:lstStyle/>
          <a:p>
            <a:pPr marL="0" lvl="0" indent="0" algn="l" rtl="0">
              <a:lnSpc>
                <a:spcPct val="90000"/>
              </a:lnSpc>
              <a:spcBef>
                <a:spcPts val="0"/>
              </a:spcBef>
              <a:spcAft>
                <a:spcPts val="0"/>
              </a:spcAft>
              <a:buClr>
                <a:schemeClr val="dk1"/>
              </a:buClr>
              <a:buSzPts val="1400"/>
              <a:buNone/>
            </a:pPr>
            <a:r>
              <a:rPr lang="en" sz="1200"/>
              <a:t>IAC Links</a:t>
            </a:r>
            <a:endParaRPr sz="1200"/>
          </a:p>
        </p:txBody>
      </p:sp>
      <p:sp>
        <p:nvSpPr>
          <p:cNvPr id="179" name="Google Shape;179;p35"/>
          <p:cNvSpPr txBox="1">
            <a:spLocks noGrp="1"/>
          </p:cNvSpPr>
          <p:nvPr>
            <p:ph type="body" idx="2"/>
          </p:nvPr>
        </p:nvSpPr>
        <p:spPr>
          <a:xfrm>
            <a:off x="669599" y="1779415"/>
            <a:ext cx="3868500" cy="2763600"/>
          </a:xfrm>
          <a:prstGeom prst="rect">
            <a:avLst/>
          </a:prstGeom>
          <a:noFill/>
          <a:ln>
            <a:noFill/>
          </a:ln>
        </p:spPr>
        <p:txBody>
          <a:bodyPr spcFirstLastPara="1" wrap="square" lIns="68575" tIns="34275" rIns="68575" bIns="34275" anchor="t" anchorCtr="0">
            <a:noAutofit/>
          </a:bodyPr>
          <a:lstStyle/>
          <a:p>
            <a:pPr marL="457200" lvl="0" indent="-304800" algn="l" rtl="0">
              <a:lnSpc>
                <a:spcPct val="124482"/>
              </a:lnSpc>
              <a:spcBef>
                <a:spcPts val="0"/>
              </a:spcBef>
              <a:spcAft>
                <a:spcPts val="0"/>
              </a:spcAft>
              <a:buSzPts val="1200"/>
              <a:buChar char="•"/>
            </a:pPr>
            <a:r>
              <a:rPr lang="en" sz="1200">
                <a:solidFill>
                  <a:srgbClr val="263F8C"/>
                </a:solidFill>
                <a:highlight>
                  <a:srgbClr val="F5F5F5"/>
                </a:highlight>
                <a:uFill>
                  <a:noFill/>
                </a:uFill>
                <a:hlinkClick r:id="rId3">
                  <a:extLst>
                    <a:ext uri="{A12FA001-AC4F-418D-AE19-62706E023703}">
                      <ahyp:hlinkClr xmlns:ahyp="http://schemas.microsoft.com/office/drawing/2018/hyperlinkcolor" val="tx"/>
                    </a:ext>
                  </a:extLst>
                </a:hlinkClick>
              </a:rPr>
              <a:t>281—41.11(256B,34CFR300) Day; business day; school day</a:t>
            </a:r>
            <a:endParaRPr sz="1200">
              <a:solidFill>
                <a:srgbClr val="263F8C"/>
              </a:solidFill>
              <a:highlight>
                <a:srgbClr val="F5F5F5"/>
              </a:highlight>
            </a:endParaRPr>
          </a:p>
          <a:p>
            <a:pPr marL="457200" lvl="0" indent="-304800" algn="l" rtl="0">
              <a:lnSpc>
                <a:spcPct val="124482"/>
              </a:lnSpc>
              <a:spcBef>
                <a:spcPts val="0"/>
              </a:spcBef>
              <a:spcAft>
                <a:spcPts val="0"/>
              </a:spcAft>
              <a:buSzPts val="1200"/>
              <a:buChar char="•"/>
            </a:pPr>
            <a:r>
              <a:rPr lang="en" sz="1200">
                <a:solidFill>
                  <a:srgbClr val="263F8C"/>
                </a:solidFill>
                <a:highlight>
                  <a:srgbClr val="F5F5F5"/>
                </a:highlight>
                <a:uFill>
                  <a:noFill/>
                </a:uFill>
                <a:hlinkClick r:id="rId4">
                  <a:extLst>
                    <a:ext uri="{A12FA001-AC4F-418D-AE19-62706E023703}">
                      <ahyp:hlinkClr xmlns:ahyp="http://schemas.microsoft.com/office/drawing/2018/hyperlinkcolor" val="tx"/>
                    </a:ext>
                  </a:extLst>
                </a:hlinkClick>
              </a:rPr>
              <a:t>281—41.114 (256B,34CFR300) Least restrictive environment (LRE)</a:t>
            </a:r>
            <a:endParaRPr sz="1200">
              <a:solidFill>
                <a:srgbClr val="263F8C"/>
              </a:solidFill>
              <a:highlight>
                <a:srgbClr val="F5F5F5"/>
              </a:highlight>
            </a:endParaRPr>
          </a:p>
          <a:p>
            <a:pPr marL="457200" lvl="0" indent="-304800" algn="l" rtl="0">
              <a:lnSpc>
                <a:spcPct val="124482"/>
              </a:lnSpc>
              <a:spcBef>
                <a:spcPts val="0"/>
              </a:spcBef>
              <a:spcAft>
                <a:spcPts val="0"/>
              </a:spcAft>
              <a:buSzPts val="1200"/>
              <a:buChar char="•"/>
            </a:pPr>
            <a:r>
              <a:rPr lang="en" sz="1200">
                <a:solidFill>
                  <a:srgbClr val="263F8C"/>
                </a:solidFill>
                <a:highlight>
                  <a:srgbClr val="F5F5F5"/>
                </a:highlight>
                <a:uFill>
                  <a:noFill/>
                </a:uFill>
                <a:hlinkClick r:id="rId5">
                  <a:extLst>
                    <a:ext uri="{A12FA001-AC4F-418D-AE19-62706E023703}">
                      <ahyp:hlinkClr xmlns:ahyp="http://schemas.microsoft.com/office/drawing/2018/hyperlinkcolor" val="tx"/>
                    </a:ext>
                  </a:extLst>
                </a:hlinkClick>
              </a:rPr>
              <a:t>281—41.115 (256B,34CFR300) Continuum of alternative services and placements</a:t>
            </a:r>
            <a:endParaRPr sz="1200">
              <a:solidFill>
                <a:srgbClr val="263F8C"/>
              </a:solidFill>
              <a:highlight>
                <a:srgbClr val="F5F5F5"/>
              </a:highlight>
            </a:endParaRPr>
          </a:p>
          <a:p>
            <a:pPr marL="457200" lvl="0" indent="-304800" algn="l" rtl="0">
              <a:lnSpc>
                <a:spcPct val="124482"/>
              </a:lnSpc>
              <a:spcBef>
                <a:spcPts val="0"/>
              </a:spcBef>
              <a:spcAft>
                <a:spcPts val="0"/>
              </a:spcAft>
              <a:buSzPts val="1200"/>
              <a:buChar char="•"/>
            </a:pPr>
            <a:r>
              <a:rPr lang="en" sz="1200">
                <a:solidFill>
                  <a:srgbClr val="263F8C"/>
                </a:solidFill>
                <a:highlight>
                  <a:srgbClr val="F5F5F5"/>
                </a:highlight>
                <a:uFill>
                  <a:noFill/>
                </a:uFill>
                <a:hlinkClick r:id="rId6">
                  <a:extLst>
                    <a:ext uri="{A12FA001-AC4F-418D-AE19-62706E023703}">
                      <ahyp:hlinkClr xmlns:ahyp="http://schemas.microsoft.com/office/drawing/2018/hyperlinkcolor" val="tx"/>
                    </a:ext>
                  </a:extLst>
                </a:hlinkClick>
              </a:rPr>
              <a:t>281—41.116 (256B,34CFR300) Placements</a:t>
            </a:r>
            <a:endParaRPr sz="1200">
              <a:solidFill>
                <a:srgbClr val="263F8C"/>
              </a:solidFill>
              <a:highlight>
                <a:srgbClr val="F5F5F5"/>
              </a:highlight>
            </a:endParaRPr>
          </a:p>
          <a:p>
            <a:pPr marL="457200" lvl="0" indent="-304800" algn="l" rtl="0">
              <a:lnSpc>
                <a:spcPct val="134482"/>
              </a:lnSpc>
              <a:spcBef>
                <a:spcPts val="0"/>
              </a:spcBef>
              <a:spcAft>
                <a:spcPts val="0"/>
              </a:spcAft>
              <a:buSzPts val="1200"/>
              <a:buChar char="•"/>
            </a:pPr>
            <a:r>
              <a:rPr lang="en" sz="1200">
                <a:solidFill>
                  <a:srgbClr val="263F8C"/>
                </a:solidFill>
                <a:highlight>
                  <a:srgbClr val="F5F5F5"/>
                </a:highlight>
                <a:uFill>
                  <a:noFill/>
                </a:uFill>
                <a:hlinkClick r:id="rId7">
                  <a:extLst>
                    <a:ext uri="{A12FA001-AC4F-418D-AE19-62706E023703}">
                      <ahyp:hlinkClr xmlns:ahyp="http://schemas.microsoft.com/office/drawing/2018/hyperlinkcolor" val="tx"/>
                    </a:ext>
                  </a:extLst>
                </a:hlinkClick>
              </a:rPr>
              <a:t>281—41.320 (256B,34CFR300) Definition of individualized education program</a:t>
            </a:r>
            <a:endParaRPr sz="1200">
              <a:solidFill>
                <a:srgbClr val="263F8C"/>
              </a:solidFill>
              <a:highlight>
                <a:srgbClr val="F5F5F5"/>
              </a:highlight>
            </a:endParaRPr>
          </a:p>
          <a:p>
            <a:pPr marL="457200" lvl="0" indent="-304800" algn="l" rtl="0">
              <a:lnSpc>
                <a:spcPct val="134482"/>
              </a:lnSpc>
              <a:spcBef>
                <a:spcPts val="0"/>
              </a:spcBef>
              <a:spcAft>
                <a:spcPts val="0"/>
              </a:spcAft>
              <a:buSzPts val="1200"/>
              <a:buChar char="•"/>
            </a:pPr>
            <a:r>
              <a:rPr lang="en" sz="1200">
                <a:solidFill>
                  <a:srgbClr val="263F8C"/>
                </a:solidFill>
                <a:highlight>
                  <a:srgbClr val="F5F5F5"/>
                </a:highlight>
                <a:uFill>
                  <a:noFill/>
                </a:uFill>
                <a:hlinkClick r:id="rId8">
                  <a:extLst>
                    <a:ext uri="{A12FA001-AC4F-418D-AE19-62706E023703}">
                      <ahyp:hlinkClr xmlns:ahyp="http://schemas.microsoft.com/office/drawing/2018/hyperlinkcolor" val="tx"/>
                    </a:ext>
                  </a:extLst>
                </a:hlinkClick>
              </a:rPr>
              <a:t>281—41.321 (256B,34CFR300) IEP team</a:t>
            </a:r>
            <a:endParaRPr sz="1200">
              <a:solidFill>
                <a:srgbClr val="263F8C"/>
              </a:solidFill>
              <a:highlight>
                <a:srgbClr val="F5F5F5"/>
              </a:highlight>
            </a:endParaRPr>
          </a:p>
          <a:p>
            <a:pPr marL="457200" lvl="0" indent="-304800" algn="l" rtl="0">
              <a:lnSpc>
                <a:spcPct val="134482"/>
              </a:lnSpc>
              <a:spcBef>
                <a:spcPts val="0"/>
              </a:spcBef>
              <a:spcAft>
                <a:spcPts val="0"/>
              </a:spcAft>
              <a:buSzPts val="1200"/>
              <a:buChar char="•"/>
            </a:pPr>
            <a:r>
              <a:rPr lang="en" sz="1200">
                <a:solidFill>
                  <a:srgbClr val="263F8C"/>
                </a:solidFill>
                <a:highlight>
                  <a:srgbClr val="F5F5F5"/>
                </a:highlight>
                <a:uFill>
                  <a:noFill/>
                </a:uFill>
                <a:hlinkClick r:id="rId9">
                  <a:extLst>
                    <a:ext uri="{A12FA001-AC4F-418D-AE19-62706E023703}">
                      <ahyp:hlinkClr xmlns:ahyp="http://schemas.microsoft.com/office/drawing/2018/hyperlinkcolor" val="tx"/>
                    </a:ext>
                  </a:extLst>
                </a:hlinkClick>
              </a:rPr>
              <a:t>281—41.324 (256B,34CFR300) Development, review, and revision of IEP</a:t>
            </a:r>
            <a:endParaRPr sz="1200"/>
          </a:p>
        </p:txBody>
      </p:sp>
      <p:sp>
        <p:nvSpPr>
          <p:cNvPr id="180" name="Google Shape;180;p35"/>
          <p:cNvSpPr txBox="1">
            <a:spLocks noGrp="1"/>
          </p:cNvSpPr>
          <p:nvPr>
            <p:ph type="body" idx="3"/>
          </p:nvPr>
        </p:nvSpPr>
        <p:spPr>
          <a:xfrm>
            <a:off x="4668908" y="1161481"/>
            <a:ext cx="3887400" cy="618000"/>
          </a:xfrm>
          <a:prstGeom prst="rect">
            <a:avLst/>
          </a:prstGeom>
          <a:noFill/>
          <a:ln>
            <a:noFill/>
          </a:ln>
        </p:spPr>
        <p:txBody>
          <a:bodyPr spcFirstLastPara="1" wrap="square" lIns="68575" tIns="34275" rIns="68575" bIns="34275" anchor="b" anchorCtr="0">
            <a:normAutofit/>
          </a:bodyPr>
          <a:lstStyle/>
          <a:p>
            <a:pPr marL="0" lvl="0" indent="0" algn="l" rtl="0">
              <a:lnSpc>
                <a:spcPct val="90000"/>
              </a:lnSpc>
              <a:spcBef>
                <a:spcPts val="0"/>
              </a:spcBef>
              <a:spcAft>
                <a:spcPts val="0"/>
              </a:spcAft>
              <a:buClr>
                <a:schemeClr val="dk1"/>
              </a:buClr>
              <a:buSzPts val="1400"/>
              <a:buNone/>
            </a:pPr>
            <a:r>
              <a:rPr lang="en" sz="1200"/>
              <a:t>I3 Website Links</a:t>
            </a:r>
            <a:endParaRPr sz="1200"/>
          </a:p>
        </p:txBody>
      </p:sp>
      <p:sp>
        <p:nvSpPr>
          <p:cNvPr id="181" name="Google Shape;181;p35"/>
          <p:cNvSpPr txBox="1">
            <a:spLocks noGrp="1"/>
          </p:cNvSpPr>
          <p:nvPr>
            <p:ph type="body" idx="4"/>
          </p:nvPr>
        </p:nvSpPr>
        <p:spPr>
          <a:xfrm>
            <a:off x="4668908" y="1779415"/>
            <a:ext cx="3887400" cy="2763600"/>
          </a:xfrm>
          <a:prstGeom prst="rect">
            <a:avLst/>
          </a:prstGeom>
          <a:noFill/>
          <a:ln>
            <a:noFill/>
          </a:ln>
        </p:spPr>
        <p:txBody>
          <a:bodyPr spcFirstLastPara="1" wrap="square" lIns="68575" tIns="34275" rIns="68575" bIns="34275" anchor="t" anchorCtr="0">
            <a:normAutofit/>
          </a:bodyPr>
          <a:lstStyle/>
          <a:p>
            <a:pPr marL="457200" lvl="0" indent="-304800" algn="l" rtl="0">
              <a:lnSpc>
                <a:spcPct val="90000"/>
              </a:lnSpc>
              <a:spcBef>
                <a:spcPts val="0"/>
              </a:spcBef>
              <a:spcAft>
                <a:spcPts val="0"/>
              </a:spcAft>
              <a:buSzPts val="1200"/>
              <a:buChar char="•"/>
            </a:pPr>
            <a:r>
              <a:rPr lang="en" sz="1200" u="sng">
                <a:solidFill>
                  <a:schemeClr val="hlink"/>
                </a:solidFill>
                <a:hlinkClick r:id="rId10"/>
              </a:rPr>
              <a:t>Components of an IEP</a:t>
            </a:r>
            <a:endParaRPr sz="1200"/>
          </a:p>
          <a:p>
            <a:pPr marL="914400" lvl="1" indent="-304800" algn="l" rtl="0">
              <a:lnSpc>
                <a:spcPct val="90000"/>
              </a:lnSpc>
              <a:spcBef>
                <a:spcPts val="0"/>
              </a:spcBef>
              <a:spcAft>
                <a:spcPts val="0"/>
              </a:spcAft>
              <a:buSzPts val="1200"/>
              <a:buChar char="•"/>
            </a:pPr>
            <a:r>
              <a:rPr lang="en" sz="1200"/>
              <a:t>Descriptions of Goals, Supports, Services, Activities, LRE, ESY, and more</a:t>
            </a:r>
            <a:endParaRPr sz="1200"/>
          </a:p>
          <a:p>
            <a:pPr marL="457200" lvl="0" indent="-304800" algn="l" rtl="0">
              <a:lnSpc>
                <a:spcPct val="90000"/>
              </a:lnSpc>
              <a:spcBef>
                <a:spcPts val="0"/>
              </a:spcBef>
              <a:spcAft>
                <a:spcPts val="0"/>
              </a:spcAft>
              <a:buSzPts val="1200"/>
              <a:buChar char="•"/>
            </a:pPr>
            <a:r>
              <a:rPr lang="en" sz="1200" u="sng">
                <a:solidFill>
                  <a:schemeClr val="hlink"/>
                </a:solidFill>
                <a:hlinkClick r:id="rId11"/>
              </a:rPr>
              <a:t>Social Emotional Behavior in an IEP</a:t>
            </a:r>
            <a:endParaRPr sz="1200"/>
          </a:p>
          <a:p>
            <a:pPr marL="457200" lvl="0" indent="-304800" algn="l" rtl="0">
              <a:lnSpc>
                <a:spcPct val="90000"/>
              </a:lnSpc>
              <a:spcBef>
                <a:spcPts val="0"/>
              </a:spcBef>
              <a:spcAft>
                <a:spcPts val="0"/>
              </a:spcAft>
              <a:buSzPts val="1200"/>
              <a:buChar char="•"/>
            </a:pPr>
            <a:r>
              <a:rPr lang="en" sz="1200" u="sng">
                <a:solidFill>
                  <a:schemeClr val="hlink"/>
                </a:solidFill>
                <a:hlinkClick r:id="rId12"/>
              </a:rPr>
              <a:t>Discipline in an IEP</a:t>
            </a:r>
            <a:endParaRPr sz="1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6"/>
          <p:cNvSpPr txBox="1">
            <a:spLocks noGrp="1"/>
          </p:cNvSpPr>
          <p:nvPr>
            <p:ph type="title"/>
          </p:nvPr>
        </p:nvSpPr>
        <p:spPr>
          <a:xfrm>
            <a:off x="623888" y="1282305"/>
            <a:ext cx="7886700" cy="2139600"/>
          </a:xfrm>
          <a:prstGeom prst="rect">
            <a:avLst/>
          </a:prstGeom>
          <a:noFill/>
          <a:ln>
            <a:noFill/>
          </a:ln>
        </p:spPr>
        <p:txBody>
          <a:bodyPr spcFirstLastPara="1" wrap="square" lIns="68575" tIns="34275" rIns="68575" bIns="34275" anchor="b" anchorCtr="0">
            <a:normAutofit/>
          </a:bodyPr>
          <a:lstStyle/>
          <a:p>
            <a:pPr marL="0" lvl="0" indent="0" algn="l" rtl="0">
              <a:lnSpc>
                <a:spcPct val="90000"/>
              </a:lnSpc>
              <a:spcBef>
                <a:spcPts val="0"/>
              </a:spcBef>
              <a:spcAft>
                <a:spcPts val="0"/>
              </a:spcAft>
              <a:buClr>
                <a:schemeClr val="lt1"/>
              </a:buClr>
              <a:buSzPts val="3400"/>
              <a:buFont typeface="Arial"/>
              <a:buNone/>
            </a:pPr>
            <a:r>
              <a:rPr lang="en"/>
              <a:t>Practice: </a:t>
            </a:r>
            <a:r>
              <a:rPr lang="en" sz="1900"/>
              <a:t>IEP Team Practices and Administrative Monitoring </a:t>
            </a:r>
            <a:endParaRPr sz="1900"/>
          </a:p>
        </p:txBody>
      </p:sp>
      <p:sp>
        <p:nvSpPr>
          <p:cNvPr id="187" name="Google Shape;187;p36"/>
          <p:cNvSpPr txBox="1">
            <a:spLocks noGrp="1"/>
          </p:cNvSpPr>
          <p:nvPr>
            <p:ph type="body" idx="1"/>
          </p:nvPr>
        </p:nvSpPr>
        <p:spPr>
          <a:xfrm>
            <a:off x="623888" y="3442099"/>
            <a:ext cx="7886700" cy="11253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lt1"/>
              </a:buClr>
              <a:buSzPts val="1400"/>
              <a:buNone/>
            </a:pPr>
            <a:r>
              <a:rPr lang="en"/>
              <a:t>Brittany Beverage, Education Program Consultant</a:t>
            </a:r>
            <a:endParaRPr/>
          </a:p>
          <a:p>
            <a:pPr marL="0" lvl="0" indent="0" algn="l" rtl="0">
              <a:lnSpc>
                <a:spcPct val="90000"/>
              </a:lnSpc>
              <a:spcBef>
                <a:spcPts val="0"/>
              </a:spcBef>
              <a:spcAft>
                <a:spcPts val="0"/>
              </a:spcAft>
              <a:buClr>
                <a:schemeClr val="lt1"/>
              </a:buClr>
              <a:buSzPts val="1400"/>
              <a:buNone/>
            </a:pPr>
            <a:r>
              <a:rPr lang="en"/>
              <a:t>Betsy Lin, Bureau Chief of Student Instruction, Evaluation, and Services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pic>
        <p:nvPicPr>
          <p:cNvPr id="194" name="Google Shape;194;p37">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5376000" y="1778653"/>
            <a:ext cx="3586275" cy="1885675"/>
          </a:xfrm>
          <a:prstGeom prst="rect">
            <a:avLst/>
          </a:prstGeom>
          <a:noFill/>
          <a:ln w="28575" cap="flat" cmpd="sng">
            <a:solidFill>
              <a:schemeClr val="dk2"/>
            </a:solidFill>
            <a:prstDash val="solid"/>
            <a:round/>
            <a:headEnd type="none" w="sm" len="sm"/>
            <a:tailEnd type="none" w="sm" len="sm"/>
          </a:ln>
        </p:spPr>
      </p:pic>
      <p:sp>
        <p:nvSpPr>
          <p:cNvPr id="193" name="Google Shape;193;p37"/>
          <p:cNvSpPr txBox="1">
            <a:spLocks noGrp="1"/>
          </p:cNvSpPr>
          <p:nvPr>
            <p:ph type="body" idx="1"/>
          </p:nvPr>
        </p:nvSpPr>
        <p:spPr>
          <a:xfrm>
            <a:off x="330425" y="952100"/>
            <a:ext cx="4863600" cy="3464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rmAutofit/>
          </a:bodyPr>
          <a:lstStyle/>
          <a:p>
            <a:pPr marL="0" lvl="0" indent="0" algn="l" rtl="0">
              <a:lnSpc>
                <a:spcPct val="100000"/>
              </a:lnSpc>
              <a:spcBef>
                <a:spcPts val="0"/>
              </a:spcBef>
              <a:spcAft>
                <a:spcPts val="0"/>
              </a:spcAft>
              <a:buNone/>
            </a:pPr>
            <a:r>
              <a:rPr lang="en" sz="1800" b="1"/>
              <a:t>Prior to Making Shortened School Day Determination</a:t>
            </a:r>
            <a:endParaRPr sz="1800" b="1"/>
          </a:p>
          <a:p>
            <a:pPr marL="0" lvl="0" indent="0" algn="l" rtl="0">
              <a:lnSpc>
                <a:spcPct val="100000"/>
              </a:lnSpc>
              <a:spcBef>
                <a:spcPts val="1000"/>
              </a:spcBef>
              <a:spcAft>
                <a:spcPts val="0"/>
              </a:spcAft>
              <a:buNone/>
            </a:pPr>
            <a:r>
              <a:rPr lang="en" u="sng"/>
              <a:t>IEP Team Checklists </a:t>
            </a:r>
            <a:r>
              <a:rPr lang="en" sz="1400" u="sng"/>
              <a:t>(to come)</a:t>
            </a:r>
            <a:endParaRPr sz="1400" u="sng"/>
          </a:p>
          <a:p>
            <a:pPr marL="457200" lvl="0" indent="-317500" algn="l" rtl="0">
              <a:lnSpc>
                <a:spcPct val="100000"/>
              </a:lnSpc>
              <a:spcBef>
                <a:spcPts val="0"/>
              </a:spcBef>
              <a:spcAft>
                <a:spcPts val="0"/>
              </a:spcAft>
              <a:buSzPts val="1400"/>
              <a:buChar char="❖"/>
            </a:pPr>
            <a:r>
              <a:rPr lang="en" u="sng"/>
              <a:t>Shortened School Day - Non-Medical</a:t>
            </a:r>
            <a:endParaRPr/>
          </a:p>
          <a:p>
            <a:pPr marL="457200" lvl="0" indent="-317500" algn="l" rtl="0">
              <a:lnSpc>
                <a:spcPct val="100000"/>
              </a:lnSpc>
              <a:spcBef>
                <a:spcPts val="0"/>
              </a:spcBef>
              <a:spcAft>
                <a:spcPts val="0"/>
              </a:spcAft>
              <a:buSzPts val="1400"/>
              <a:buChar char="❖"/>
            </a:pPr>
            <a:r>
              <a:rPr lang="en"/>
              <a:t>Shortened School Day - Medical</a:t>
            </a:r>
            <a:endParaRPr/>
          </a:p>
          <a:p>
            <a:pPr marL="457200" lvl="0" indent="-317500" algn="l" rtl="0">
              <a:lnSpc>
                <a:spcPct val="100000"/>
              </a:lnSpc>
              <a:spcBef>
                <a:spcPts val="0"/>
              </a:spcBef>
              <a:spcAft>
                <a:spcPts val="0"/>
              </a:spcAft>
              <a:buSzPts val="1400"/>
              <a:buChar char="❖"/>
            </a:pPr>
            <a:r>
              <a:rPr lang="en"/>
              <a:t>Homebound Instructional Checklist</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 u="sng"/>
              <a:t>Preparing for the IEP Meeting</a:t>
            </a:r>
            <a:endParaRPr u="sng"/>
          </a:p>
          <a:p>
            <a:pPr marL="457200" lvl="0" indent="-317500" algn="l" rtl="0">
              <a:lnSpc>
                <a:spcPct val="100000"/>
              </a:lnSpc>
              <a:spcBef>
                <a:spcPts val="0"/>
              </a:spcBef>
              <a:spcAft>
                <a:spcPts val="0"/>
              </a:spcAft>
              <a:buSzPts val="1400"/>
              <a:buChar char="❖"/>
            </a:pPr>
            <a:r>
              <a:rPr lang="en"/>
              <a:t>Gather documentation and data</a:t>
            </a:r>
            <a:endParaRPr/>
          </a:p>
          <a:p>
            <a:pPr marL="914400" lvl="1" indent="-317500" algn="l" rtl="0">
              <a:lnSpc>
                <a:spcPct val="100000"/>
              </a:lnSpc>
              <a:spcBef>
                <a:spcPts val="0"/>
              </a:spcBef>
              <a:spcAft>
                <a:spcPts val="0"/>
              </a:spcAft>
              <a:buSzPts val="1400"/>
              <a:buChar char="➢"/>
            </a:pPr>
            <a:r>
              <a:rPr lang="en" sz="1100">
                <a:solidFill>
                  <a:srgbClr val="000000"/>
                </a:solidFill>
              </a:rPr>
              <a:t>Specifies the need, condition, limitations, expected duration, and recommendations for the shortened school day.</a:t>
            </a:r>
            <a:endParaRPr sz="1400">
              <a:solidFill>
                <a:srgbClr val="000000"/>
              </a:solidFill>
            </a:endParaRPr>
          </a:p>
          <a:p>
            <a:pPr marL="457200" lvl="0" indent="-317500" algn="l" rtl="0">
              <a:lnSpc>
                <a:spcPct val="100000"/>
              </a:lnSpc>
              <a:spcBef>
                <a:spcPts val="0"/>
              </a:spcBef>
              <a:spcAft>
                <a:spcPts val="0"/>
              </a:spcAft>
              <a:buSzPts val="1400"/>
              <a:buChar char="❖"/>
            </a:pPr>
            <a:r>
              <a:rPr lang="en"/>
              <a:t>Convene the IEP team</a:t>
            </a:r>
            <a:endParaRPr/>
          </a:p>
          <a:p>
            <a:pPr marL="914400" lvl="1" indent="-298450" algn="l" rtl="0">
              <a:lnSpc>
                <a:spcPct val="100000"/>
              </a:lnSpc>
              <a:spcBef>
                <a:spcPts val="0"/>
              </a:spcBef>
              <a:spcAft>
                <a:spcPts val="0"/>
              </a:spcAft>
              <a:buSzPts val="1100"/>
              <a:buChar char="➢"/>
            </a:pPr>
            <a:r>
              <a:rPr lang="en" sz="1100"/>
              <a:t>Consider the participation of relevant stakeholders</a:t>
            </a:r>
            <a:endParaRPr sz="1100"/>
          </a:p>
          <a:p>
            <a:pPr marL="914400" lvl="1" indent="-298450" algn="l" rtl="0">
              <a:lnSpc>
                <a:spcPct val="100000"/>
              </a:lnSpc>
              <a:spcBef>
                <a:spcPts val="0"/>
              </a:spcBef>
              <a:spcAft>
                <a:spcPts val="0"/>
              </a:spcAft>
              <a:buSzPts val="1100"/>
              <a:buChar char="➢"/>
            </a:pPr>
            <a:r>
              <a:rPr lang="en" sz="1100"/>
              <a:t>Consider meaningful parent participation</a:t>
            </a:r>
            <a:endParaRPr sz="1100"/>
          </a:p>
        </p:txBody>
      </p:sp>
      <p:sp>
        <p:nvSpPr>
          <p:cNvPr id="192" name="Google Shape;192;p37"/>
          <p:cNvSpPr txBox="1">
            <a:spLocks noGrp="1"/>
          </p:cNvSpPr>
          <p:nvPr>
            <p:ph type="title"/>
          </p:nvPr>
        </p:nvSpPr>
        <p:spPr>
          <a:xfrm>
            <a:off x="190799" y="76200"/>
            <a:ext cx="6835200" cy="414600"/>
          </a:xfrm>
          <a:prstGeom prst="rect">
            <a:avLst/>
          </a:prstGeom>
          <a:noFill/>
          <a:ln>
            <a:noFill/>
          </a:ln>
        </p:spPr>
        <p:txBody>
          <a:bodyPr spcFirstLastPara="1" wrap="square" lIns="68575" tIns="34275" rIns="68575" bIns="34275" anchor="ctr"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
              <a:t>IEP Team Decision: Shortened School Day (SSD)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20"/>
          <p:cNvSpPr txBox="1">
            <a:spLocks noGrp="1"/>
          </p:cNvSpPr>
          <p:nvPr>
            <p:ph type="title"/>
          </p:nvPr>
        </p:nvSpPr>
        <p:spPr>
          <a:xfrm>
            <a:off x="254410" y="1"/>
            <a:ext cx="8452500" cy="5529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Welcome</a:t>
            </a:r>
            <a:endParaRPr/>
          </a:p>
        </p:txBody>
      </p:sp>
      <p:sp>
        <p:nvSpPr>
          <p:cNvPr id="87" name="Google Shape;87;p20"/>
          <p:cNvSpPr txBox="1">
            <a:spLocks noGrp="1"/>
          </p:cNvSpPr>
          <p:nvPr>
            <p:ph type="body" idx="1"/>
          </p:nvPr>
        </p:nvSpPr>
        <p:spPr>
          <a:xfrm>
            <a:off x="516834" y="1095374"/>
            <a:ext cx="8110500" cy="32634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68575" tIns="34275" rIns="68575" bIns="34275" anchor="t" anchorCtr="0">
            <a:normAutofit/>
          </a:bodyPr>
          <a:lstStyle/>
          <a:p>
            <a:pPr marL="457200" lvl="0" indent="-355600" algn="l" rtl="0">
              <a:spcBef>
                <a:spcPts val="600"/>
              </a:spcBef>
              <a:spcAft>
                <a:spcPts val="0"/>
              </a:spcAft>
              <a:buSzPts val="2000"/>
              <a:buChar char="•"/>
            </a:pPr>
            <a:r>
              <a:rPr lang="en" sz="2000"/>
              <a:t>Please post your questions in the Q&amp;A</a:t>
            </a:r>
            <a:endParaRPr sz="2000"/>
          </a:p>
          <a:p>
            <a:pPr marL="457200" lvl="0" indent="-355600" algn="l" rtl="0">
              <a:spcBef>
                <a:spcPts val="0"/>
              </a:spcBef>
              <a:spcAft>
                <a:spcPts val="0"/>
              </a:spcAft>
              <a:buSzPts val="2000"/>
              <a:buChar char="•"/>
            </a:pPr>
            <a:r>
              <a:rPr lang="en" sz="2000"/>
              <a:t>Slides and resources will be posted on the DE website after the webinar</a:t>
            </a:r>
            <a:endParaRPr sz="2000"/>
          </a:p>
          <a:p>
            <a:pPr marL="914400" lvl="1" indent="-355600" algn="l" rtl="0">
              <a:lnSpc>
                <a:spcPct val="115000"/>
              </a:lnSpc>
              <a:spcBef>
                <a:spcPts val="0"/>
              </a:spcBef>
              <a:spcAft>
                <a:spcPts val="0"/>
              </a:spcAft>
              <a:buClr>
                <a:srgbClr val="262828"/>
              </a:buClr>
              <a:buSzPts val="2000"/>
              <a:buFont typeface="Times New Roman"/>
              <a:buChar char="•"/>
            </a:pPr>
            <a:r>
              <a:rPr lang="en" sz="2000" u="sng">
                <a:solidFill>
                  <a:schemeClr val="hlink"/>
                </a:solidFill>
                <a:highlight>
                  <a:schemeClr val="lt1"/>
                </a:highlight>
                <a:latin typeface="Times New Roman"/>
                <a:ea typeface="Times New Roman"/>
                <a:cs typeface="Times New Roman"/>
                <a:sym typeface="Times New Roman"/>
                <a:hlinkClick r:id="rId3"/>
              </a:rPr>
              <a:t>Policy &amp; Practice Webinar Series &amp; Recordings</a:t>
            </a:r>
            <a:endParaRPr sz="2000" u="sng">
              <a:solidFill>
                <a:schemeClr val="hlink"/>
              </a:solidFill>
              <a:highlight>
                <a:schemeClr val="lt1"/>
              </a:highlight>
              <a:latin typeface="Times New Roman"/>
              <a:ea typeface="Times New Roman"/>
              <a:cs typeface="Times New Roman"/>
              <a:sym typeface="Times New Roman"/>
            </a:endParaRPr>
          </a:p>
          <a:p>
            <a:pPr marL="0" lvl="0" indent="0" algn="l" rtl="0">
              <a:spcBef>
                <a:spcPts val="600"/>
              </a:spcBef>
              <a:spcAft>
                <a:spcPts val="0"/>
              </a:spcAft>
              <a:buNone/>
            </a:pPr>
            <a:endParaRPr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pic>
        <p:nvPicPr>
          <p:cNvPr id="201" name="Google Shape;201;p38" descr="Image recording FAPE - Free and Appropriate Public Education&#10;"/>
          <p:cNvPicPr preferRelativeResize="0"/>
          <p:nvPr/>
        </p:nvPicPr>
        <p:blipFill>
          <a:blip r:embed="rId3">
            <a:alphaModFix/>
          </a:blip>
          <a:stretch>
            <a:fillRect/>
          </a:stretch>
        </p:blipFill>
        <p:spPr>
          <a:xfrm>
            <a:off x="6386354" y="1521100"/>
            <a:ext cx="2547550" cy="2547550"/>
          </a:xfrm>
          <a:prstGeom prst="rect">
            <a:avLst/>
          </a:prstGeom>
          <a:noFill/>
          <a:ln>
            <a:noFill/>
          </a:ln>
        </p:spPr>
      </p:pic>
      <p:sp>
        <p:nvSpPr>
          <p:cNvPr id="200" name="Google Shape;200;p38"/>
          <p:cNvSpPr txBox="1">
            <a:spLocks noGrp="1"/>
          </p:cNvSpPr>
          <p:nvPr>
            <p:ph type="body" idx="1"/>
          </p:nvPr>
        </p:nvSpPr>
        <p:spPr>
          <a:xfrm>
            <a:off x="338825" y="749625"/>
            <a:ext cx="5931000" cy="41454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rmAutofit fontScale="92500" lnSpcReduction="20000"/>
          </a:bodyPr>
          <a:lstStyle/>
          <a:p>
            <a:pPr marL="0" lvl="0" indent="0" algn="l" rtl="0">
              <a:lnSpc>
                <a:spcPct val="100000"/>
              </a:lnSpc>
              <a:spcBef>
                <a:spcPts val="1000"/>
              </a:spcBef>
              <a:spcAft>
                <a:spcPts val="0"/>
              </a:spcAft>
              <a:buNone/>
            </a:pPr>
            <a:endParaRPr sz="100" b="1"/>
          </a:p>
          <a:p>
            <a:pPr marL="0" lvl="0" indent="0" algn="l" rtl="0">
              <a:lnSpc>
                <a:spcPct val="100000"/>
              </a:lnSpc>
              <a:spcBef>
                <a:spcPts val="1000"/>
              </a:spcBef>
              <a:spcAft>
                <a:spcPts val="0"/>
              </a:spcAft>
              <a:buNone/>
            </a:pPr>
            <a:r>
              <a:rPr lang="en" sz="1800" b="1"/>
              <a:t>IEP Meeting Conversation Points</a:t>
            </a:r>
            <a:endParaRPr sz="1800" b="1"/>
          </a:p>
          <a:p>
            <a:pPr marL="457200" lvl="0" indent="-304165" algn="l" rtl="0">
              <a:lnSpc>
                <a:spcPct val="100000"/>
              </a:lnSpc>
              <a:spcBef>
                <a:spcPts val="1000"/>
              </a:spcBef>
              <a:spcAft>
                <a:spcPts val="0"/>
              </a:spcAft>
              <a:buSzPct val="87500"/>
              <a:buChar char="❖"/>
            </a:pPr>
            <a:r>
              <a:rPr lang="en"/>
              <a:t>Review Procedural Safeguards</a:t>
            </a:r>
            <a:endParaRPr/>
          </a:p>
          <a:p>
            <a:pPr marL="457200" lvl="0" indent="-304165" algn="l" rtl="0">
              <a:lnSpc>
                <a:spcPct val="100000"/>
              </a:lnSpc>
              <a:spcBef>
                <a:spcPts val="1000"/>
              </a:spcBef>
              <a:spcAft>
                <a:spcPts val="0"/>
              </a:spcAft>
              <a:buSzPct val="87500"/>
              <a:buChar char="❖"/>
            </a:pPr>
            <a:r>
              <a:rPr lang="en" u="sng"/>
              <a:t>Discussion Questions</a:t>
            </a:r>
            <a:endParaRPr u="sng"/>
          </a:p>
          <a:p>
            <a:pPr marL="914400" lvl="1" indent="-304165" algn="l" rtl="0">
              <a:lnSpc>
                <a:spcPct val="100000"/>
              </a:lnSpc>
              <a:spcBef>
                <a:spcPts val="0"/>
              </a:spcBef>
              <a:spcAft>
                <a:spcPts val="0"/>
              </a:spcAft>
              <a:buSzPct val="100000"/>
              <a:buChar char="➢"/>
            </a:pPr>
            <a:r>
              <a:rPr lang="en"/>
              <a:t>What data is the IEP team utilizing to make Shortened School Day decisions?</a:t>
            </a:r>
            <a:endParaRPr/>
          </a:p>
          <a:p>
            <a:pPr marL="1371600" lvl="2" indent="-304164" algn="l" rtl="0">
              <a:lnSpc>
                <a:spcPct val="100000"/>
              </a:lnSpc>
              <a:spcBef>
                <a:spcPts val="0"/>
              </a:spcBef>
              <a:spcAft>
                <a:spcPts val="0"/>
              </a:spcAft>
              <a:buSzPct val="127272"/>
              <a:buChar char="■"/>
            </a:pPr>
            <a:r>
              <a:rPr lang="en"/>
              <a:t>Review </a:t>
            </a:r>
            <a:endParaRPr/>
          </a:p>
          <a:p>
            <a:pPr marL="1371600" lvl="2" indent="-304164" algn="l" rtl="0">
              <a:lnSpc>
                <a:spcPct val="100000"/>
              </a:lnSpc>
              <a:spcBef>
                <a:spcPts val="0"/>
              </a:spcBef>
              <a:spcAft>
                <a:spcPts val="0"/>
              </a:spcAft>
              <a:buSzPct val="127272"/>
              <a:buChar char="■"/>
            </a:pPr>
            <a:r>
              <a:rPr lang="en"/>
              <a:t>Interview</a:t>
            </a:r>
            <a:endParaRPr/>
          </a:p>
          <a:p>
            <a:pPr marL="1371600" lvl="2" indent="-304164" algn="l" rtl="0">
              <a:lnSpc>
                <a:spcPct val="100000"/>
              </a:lnSpc>
              <a:spcBef>
                <a:spcPts val="0"/>
              </a:spcBef>
              <a:spcAft>
                <a:spcPts val="0"/>
              </a:spcAft>
              <a:buSzPct val="127272"/>
              <a:buChar char="■"/>
            </a:pPr>
            <a:r>
              <a:rPr lang="en"/>
              <a:t>Observe </a:t>
            </a:r>
            <a:endParaRPr/>
          </a:p>
          <a:p>
            <a:pPr marL="1371600" lvl="2" indent="-304164" algn="l" rtl="0">
              <a:lnSpc>
                <a:spcPct val="100000"/>
              </a:lnSpc>
              <a:spcBef>
                <a:spcPts val="0"/>
              </a:spcBef>
              <a:spcAft>
                <a:spcPts val="0"/>
              </a:spcAft>
              <a:buSzPct val="127272"/>
              <a:buChar char="■"/>
            </a:pPr>
            <a:r>
              <a:rPr lang="en"/>
              <a:t>Test</a:t>
            </a:r>
            <a:endParaRPr/>
          </a:p>
          <a:p>
            <a:pPr marL="1371600" lvl="2" indent="-304164" algn="l" rtl="0">
              <a:lnSpc>
                <a:spcPct val="100000"/>
              </a:lnSpc>
              <a:spcBef>
                <a:spcPts val="0"/>
              </a:spcBef>
              <a:spcAft>
                <a:spcPts val="0"/>
              </a:spcAft>
              <a:buSzPct val="127272"/>
              <a:buChar char="■"/>
            </a:pPr>
            <a:r>
              <a:rPr lang="en"/>
              <a:t>A convergence of data indicates…</a:t>
            </a:r>
            <a:endParaRPr/>
          </a:p>
          <a:p>
            <a:pPr marL="914400" lvl="1" indent="-304165" algn="l" rtl="0">
              <a:lnSpc>
                <a:spcPct val="100000"/>
              </a:lnSpc>
              <a:spcBef>
                <a:spcPts val="1000"/>
              </a:spcBef>
              <a:spcAft>
                <a:spcPts val="0"/>
              </a:spcAft>
              <a:buSzPct val="100000"/>
              <a:buChar char="➢"/>
            </a:pPr>
            <a:r>
              <a:rPr lang="en"/>
              <a:t>What does FAPE include for this student?</a:t>
            </a:r>
            <a:endParaRPr/>
          </a:p>
          <a:p>
            <a:pPr marL="914400" lvl="1" indent="-304165" algn="l" rtl="0">
              <a:lnSpc>
                <a:spcPct val="100000"/>
              </a:lnSpc>
              <a:spcBef>
                <a:spcPts val="1000"/>
              </a:spcBef>
              <a:spcAft>
                <a:spcPts val="0"/>
              </a:spcAft>
              <a:buSzPct val="100000"/>
              <a:buChar char="➢"/>
            </a:pPr>
            <a:r>
              <a:rPr lang="en"/>
              <a:t>What are the reasons the student can not participate in a full-day of school?</a:t>
            </a:r>
            <a:endParaRPr/>
          </a:p>
          <a:p>
            <a:pPr marL="914400" lvl="1" indent="-301466" algn="l" rtl="0">
              <a:lnSpc>
                <a:spcPct val="115000"/>
              </a:lnSpc>
              <a:spcBef>
                <a:spcPts val="1000"/>
              </a:spcBef>
              <a:spcAft>
                <a:spcPts val="0"/>
              </a:spcAft>
              <a:buClr>
                <a:srgbClr val="000000"/>
              </a:buClr>
              <a:buSzPct val="100000"/>
              <a:buChar char="➢"/>
            </a:pPr>
            <a:r>
              <a:rPr lang="en" sz="1350">
                <a:solidFill>
                  <a:srgbClr val="000000"/>
                </a:solidFill>
              </a:rPr>
              <a:t>Evaluate the impact of the shortened school day on the student's ability to access the general education curriculum and meet academic and functional goals. Explore alternative strategies or accommodations.</a:t>
            </a:r>
            <a:endParaRPr sz="1350"/>
          </a:p>
          <a:p>
            <a:pPr marL="914400" lvl="1" indent="-304165" algn="l" rtl="0">
              <a:lnSpc>
                <a:spcPct val="100000"/>
              </a:lnSpc>
              <a:spcBef>
                <a:spcPts val="1000"/>
              </a:spcBef>
              <a:spcAft>
                <a:spcPts val="1000"/>
              </a:spcAft>
              <a:buSzPct val="100000"/>
              <a:buChar char="➢"/>
            </a:pPr>
            <a:r>
              <a:rPr lang="en"/>
              <a:t>What are the continuum of placements and services for the student?</a:t>
            </a:r>
            <a:endParaRPr/>
          </a:p>
        </p:txBody>
      </p:sp>
      <p:sp>
        <p:nvSpPr>
          <p:cNvPr id="199" name="Google Shape;199;p38"/>
          <p:cNvSpPr txBox="1">
            <a:spLocks noGrp="1"/>
          </p:cNvSpPr>
          <p:nvPr>
            <p:ph type="title"/>
          </p:nvPr>
        </p:nvSpPr>
        <p:spPr>
          <a:xfrm>
            <a:off x="190799" y="76200"/>
            <a:ext cx="6835200" cy="414600"/>
          </a:xfrm>
          <a:prstGeom prst="rect">
            <a:avLst/>
          </a:prstGeom>
          <a:noFill/>
          <a:ln>
            <a:noFill/>
          </a:ln>
        </p:spPr>
        <p:txBody>
          <a:bodyPr spcFirstLastPara="1" wrap="square" lIns="68575" tIns="34275" rIns="68575" bIns="34275" anchor="ctr"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
              <a:t>IEP Team Decision: Shortened School Day (SSD)</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cxnSp>
        <p:nvCxnSpPr>
          <p:cNvPr id="211" name="Google Shape;211;p39">
            <a:extLst>
              <a:ext uri="{C183D7F6-B498-43B3-948B-1728B52AA6E4}">
                <adec:decorative xmlns:adec="http://schemas.microsoft.com/office/drawing/2017/decorative" val="1"/>
              </a:ext>
            </a:extLst>
          </p:cNvPr>
          <p:cNvCxnSpPr>
            <a:stCxn id="208" idx="3"/>
          </p:cNvCxnSpPr>
          <p:nvPr/>
        </p:nvCxnSpPr>
        <p:spPr>
          <a:xfrm>
            <a:off x="3218900" y="1790150"/>
            <a:ext cx="2588700" cy="8400"/>
          </a:xfrm>
          <a:prstGeom prst="straightConnector1">
            <a:avLst/>
          </a:prstGeom>
          <a:noFill/>
          <a:ln w="38100" cap="flat" cmpd="sng">
            <a:solidFill>
              <a:schemeClr val="accent1"/>
            </a:solidFill>
            <a:prstDash val="solid"/>
            <a:round/>
            <a:headEnd type="none" w="med" len="med"/>
            <a:tailEnd type="triangle" w="med" len="med"/>
          </a:ln>
        </p:spPr>
      </p:cxnSp>
      <p:graphicFrame>
        <p:nvGraphicFramePr>
          <p:cNvPr id="207" name="Google Shape;207;p39" descr="The table includes a template that the IEP team could utilize to outline the progression of service options prior to considering a SSD."/>
          <p:cNvGraphicFramePr/>
          <p:nvPr>
            <p:extLst>
              <p:ext uri="{D42A27DB-BD31-4B8C-83A1-F6EECF244321}">
                <p14:modId xmlns:p14="http://schemas.microsoft.com/office/powerpoint/2010/main" val="2597676766"/>
              </p:ext>
            </p:extLst>
          </p:nvPr>
        </p:nvGraphicFramePr>
        <p:xfrm>
          <a:off x="958100" y="2223275"/>
          <a:ext cx="7239000" cy="2357225"/>
        </p:xfrm>
        <a:graphic>
          <a:graphicData uri="http://schemas.openxmlformats.org/drawingml/2006/table">
            <a:tbl>
              <a:tblPr firstRow="1">
                <a:noFill/>
                <a:tableStyleId>{24DBD49F-2B99-4B22-9690-2BD284A04846}</a:tableStyleId>
              </a:tblPr>
              <a:tblGrid>
                <a:gridCol w="1809750">
                  <a:extLst>
                    <a:ext uri="{9D8B030D-6E8A-4147-A177-3AD203B41FA5}">
                      <a16:colId xmlns:a16="http://schemas.microsoft.com/office/drawing/2014/main" val="20000"/>
                    </a:ext>
                  </a:extLst>
                </a:gridCol>
                <a:gridCol w="1809750">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430850">
                <a:tc>
                  <a:txBody>
                    <a:bodyPr/>
                    <a:lstStyle/>
                    <a:p>
                      <a:pPr marL="0" lvl="0" indent="0" algn="ctr" rtl="0">
                        <a:spcBef>
                          <a:spcPts val="0"/>
                        </a:spcBef>
                        <a:spcAft>
                          <a:spcPts val="0"/>
                        </a:spcAft>
                        <a:buNone/>
                      </a:pPr>
                      <a:r>
                        <a:rPr lang="en" b="1" u="sng"/>
                        <a:t>Option 1</a:t>
                      </a:r>
                      <a:endParaRPr b="1" u="sng"/>
                    </a:p>
                  </a:txBody>
                  <a:tcPr marL="91425" marR="91425" marT="91425" marB="91425" anchor="b">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tc>
                  <a:txBody>
                    <a:bodyPr/>
                    <a:lstStyle/>
                    <a:p>
                      <a:pPr marL="0" lvl="0" indent="0" algn="ctr" rtl="0">
                        <a:spcBef>
                          <a:spcPts val="0"/>
                        </a:spcBef>
                        <a:spcAft>
                          <a:spcPts val="0"/>
                        </a:spcAft>
                        <a:buNone/>
                      </a:pPr>
                      <a:r>
                        <a:rPr lang="en" b="1" u="sng"/>
                        <a:t>Option 2</a:t>
                      </a:r>
                      <a:endParaRPr b="1" u="sng"/>
                    </a:p>
                  </a:txBody>
                  <a:tcPr marL="91425" marR="91425" marT="91425" marB="91425" anchor="b">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tc>
                  <a:txBody>
                    <a:bodyPr/>
                    <a:lstStyle/>
                    <a:p>
                      <a:pPr marL="0" lvl="0" indent="0" algn="ctr" rtl="0">
                        <a:spcBef>
                          <a:spcPts val="0"/>
                        </a:spcBef>
                        <a:spcAft>
                          <a:spcPts val="0"/>
                        </a:spcAft>
                        <a:buNone/>
                      </a:pPr>
                      <a:r>
                        <a:rPr lang="en" b="1" u="sng"/>
                        <a:t>Option 3</a:t>
                      </a:r>
                      <a:endParaRPr b="1" u="sng"/>
                    </a:p>
                  </a:txBody>
                  <a:tcPr marL="91425" marR="91425" marT="91425" marB="91425" anchor="b">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tc>
                  <a:txBody>
                    <a:bodyPr/>
                    <a:lstStyle/>
                    <a:p>
                      <a:pPr marL="0" lvl="0" indent="0" algn="ctr" rtl="0">
                        <a:spcBef>
                          <a:spcPts val="0"/>
                        </a:spcBef>
                        <a:spcAft>
                          <a:spcPts val="0"/>
                        </a:spcAft>
                        <a:buNone/>
                      </a:pPr>
                      <a:r>
                        <a:rPr lang="en" b="1" u="sng"/>
                        <a:t>Option 4</a:t>
                      </a:r>
                      <a:endParaRPr b="1" u="sng"/>
                    </a:p>
                  </a:txBody>
                  <a:tcPr marL="91425" marR="91425" marT="91425" marB="91425" anchor="b">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extLst>
                  <a:ext uri="{0D108BD9-81ED-4DB2-BD59-A6C34878D82A}">
                    <a16:rowId xmlns:a16="http://schemas.microsoft.com/office/drawing/2014/main" val="10000"/>
                  </a:ext>
                </a:extLst>
              </a:tr>
              <a:tr h="1926375">
                <a:tc>
                  <a:txBody>
                    <a:bodyPr/>
                    <a:lstStyle/>
                    <a:p>
                      <a:pPr marL="0" lvl="0" indent="0" algn="l" rtl="0">
                        <a:spcBef>
                          <a:spcPts val="0"/>
                        </a:spcBef>
                        <a:spcAft>
                          <a:spcPts val="0"/>
                        </a:spcAft>
                        <a:buNone/>
                      </a:pPr>
                      <a:r>
                        <a:rPr lang="en"/>
                        <a:t>Describe the details included within this option, including relevant supports, accommodations, modifications, etc…</a:t>
                      </a:r>
                      <a:endParaRPr/>
                    </a:p>
                  </a:txBody>
                  <a:tcPr marL="91425" marR="91425" marT="91425" marB="91425">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a:solidFill>
                            <a:schemeClr val="dk1"/>
                          </a:solidFill>
                        </a:rPr>
                        <a:t>Describe the details included within this option, including relevant supports, accommodations, modifications, etc…</a:t>
                      </a:r>
                      <a:endParaRPr/>
                    </a:p>
                  </a:txBody>
                  <a:tcPr marL="91425" marR="91425" marT="91425" marB="91425">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Describe the details included within this option, including relevant supports, accommodations, modifications, etc…</a:t>
                      </a:r>
                      <a:endParaRPr dirty="0"/>
                    </a:p>
                  </a:txBody>
                  <a:tcPr marL="91425" marR="91425" marT="91425" marB="91425">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tc>
                  <a:txBody>
                    <a:bodyPr/>
                    <a:lstStyle/>
                    <a:p>
                      <a:pPr marL="0" lvl="0" indent="0" algn="l" rtl="0">
                        <a:spcBef>
                          <a:spcPts val="0"/>
                        </a:spcBef>
                        <a:spcAft>
                          <a:spcPts val="0"/>
                        </a:spcAft>
                        <a:buClr>
                          <a:schemeClr val="dk1"/>
                        </a:buClr>
                        <a:buSzPts val="1100"/>
                        <a:buFont typeface="Arial"/>
                        <a:buNone/>
                      </a:pPr>
                      <a:r>
                        <a:rPr lang="en" dirty="0">
                          <a:solidFill>
                            <a:schemeClr val="dk1"/>
                          </a:solidFill>
                        </a:rPr>
                        <a:t>Describe the details included within this option, including relevant supports, accommodations, modifications, etc…</a:t>
                      </a:r>
                      <a:endParaRPr dirty="0"/>
                    </a:p>
                  </a:txBody>
                  <a:tcPr marL="91425" marR="91425" marT="91425" marB="91425">
                    <a:lnL w="38100" cap="flat" cmpd="sng">
                      <a:solidFill>
                        <a:srgbClr val="595959"/>
                      </a:solidFill>
                      <a:prstDash val="solid"/>
                      <a:round/>
                      <a:headEnd type="none" w="sm" len="sm"/>
                      <a:tailEnd type="none" w="sm" len="sm"/>
                    </a:lnL>
                    <a:lnR w="38100" cap="flat" cmpd="sng">
                      <a:solidFill>
                        <a:srgbClr val="595959"/>
                      </a:solidFill>
                      <a:prstDash val="solid"/>
                      <a:round/>
                      <a:headEnd type="none" w="sm" len="sm"/>
                      <a:tailEnd type="none" w="sm" len="sm"/>
                    </a:lnR>
                    <a:lnT w="38100" cap="flat" cmpd="sng">
                      <a:solidFill>
                        <a:srgbClr val="595959"/>
                      </a:solidFill>
                      <a:prstDash val="solid"/>
                      <a:round/>
                      <a:headEnd type="none" w="sm" len="sm"/>
                      <a:tailEnd type="none" w="sm" len="sm"/>
                    </a:lnT>
                    <a:lnB w="38100" cap="flat" cmpd="sng">
                      <a:solidFill>
                        <a:srgbClr val="595959"/>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209" name="Google Shape;209;p39"/>
          <p:cNvSpPr txBox="1"/>
          <p:nvPr/>
        </p:nvSpPr>
        <p:spPr>
          <a:xfrm>
            <a:off x="6153150" y="1521200"/>
            <a:ext cx="2260800" cy="537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100">
                <a:solidFill>
                  <a:schemeClr val="dk1"/>
                </a:solidFill>
                <a:latin typeface="Impact"/>
                <a:ea typeface="Impact"/>
                <a:cs typeface="Impact"/>
                <a:sym typeface="Impact"/>
              </a:rPr>
              <a:t>Most Restrictive</a:t>
            </a:r>
            <a:endParaRPr sz="2100">
              <a:solidFill>
                <a:schemeClr val="dk1"/>
              </a:solidFill>
              <a:latin typeface="Impact"/>
              <a:ea typeface="Impact"/>
              <a:cs typeface="Impact"/>
              <a:sym typeface="Impact"/>
            </a:endParaRPr>
          </a:p>
        </p:txBody>
      </p:sp>
      <p:sp>
        <p:nvSpPr>
          <p:cNvPr id="208" name="Google Shape;208;p39"/>
          <p:cNvSpPr txBox="1"/>
          <p:nvPr/>
        </p:nvSpPr>
        <p:spPr>
          <a:xfrm>
            <a:off x="958100" y="1521200"/>
            <a:ext cx="2260800" cy="537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100">
                <a:solidFill>
                  <a:schemeClr val="dk1"/>
                </a:solidFill>
                <a:latin typeface="Impact"/>
                <a:ea typeface="Impact"/>
                <a:cs typeface="Impact"/>
                <a:sym typeface="Impact"/>
              </a:rPr>
              <a:t>Least Restrictive</a:t>
            </a:r>
            <a:endParaRPr sz="2100">
              <a:solidFill>
                <a:schemeClr val="dk1"/>
              </a:solidFill>
              <a:latin typeface="Impact"/>
              <a:ea typeface="Impact"/>
              <a:cs typeface="Impact"/>
              <a:sym typeface="Impact"/>
            </a:endParaRPr>
          </a:p>
        </p:txBody>
      </p:sp>
      <p:sp>
        <p:nvSpPr>
          <p:cNvPr id="210" name="Google Shape;210;p39"/>
          <p:cNvSpPr txBox="1"/>
          <p:nvPr/>
        </p:nvSpPr>
        <p:spPr>
          <a:xfrm>
            <a:off x="2528025" y="737050"/>
            <a:ext cx="4058100" cy="5379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2600">
                <a:solidFill>
                  <a:schemeClr val="dk1"/>
                </a:solidFill>
                <a:latin typeface="Lobster"/>
                <a:ea typeface="Lobster"/>
                <a:cs typeface="Lobster"/>
                <a:sym typeface="Lobster"/>
              </a:rPr>
              <a:t>Least Restrictive Environment?</a:t>
            </a:r>
            <a:endParaRPr sz="2600">
              <a:solidFill>
                <a:schemeClr val="dk1"/>
              </a:solidFill>
              <a:latin typeface="Lobster"/>
              <a:ea typeface="Lobster"/>
              <a:cs typeface="Lobster"/>
              <a:sym typeface="Lobster"/>
            </a:endParaRPr>
          </a:p>
        </p:txBody>
      </p:sp>
      <p:sp>
        <p:nvSpPr>
          <p:cNvPr id="206" name="Google Shape;206;p39"/>
          <p:cNvSpPr txBox="1">
            <a:spLocks noGrp="1"/>
          </p:cNvSpPr>
          <p:nvPr>
            <p:ph type="title"/>
          </p:nvPr>
        </p:nvSpPr>
        <p:spPr>
          <a:xfrm>
            <a:off x="190807" y="76201"/>
            <a:ext cx="6339300" cy="41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Consideration of Services Before SSD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40" descr="Screenshot images of ACHIEVE IEP system. The image shows where to adjust the minutes in the school day to represent Shortened School Day. Also, there is place to document the IEP team's rationale for shortened school day."/>
          <p:cNvSpPr/>
          <p:nvPr/>
        </p:nvSpPr>
        <p:spPr>
          <a:xfrm>
            <a:off x="4229100" y="907675"/>
            <a:ext cx="4802700" cy="3714900"/>
          </a:xfrm>
          <a:prstGeom prst="roundRect">
            <a:avLst>
              <a:gd name="adj" fmla="val 16667"/>
            </a:avLst>
          </a:prstGeom>
          <a:solidFill>
            <a:schemeClr val="accent3"/>
          </a:solidFill>
          <a:ln w="9525" cap="flat" cmpd="sng">
            <a:solidFill>
              <a:schemeClr val="dk2"/>
            </a:solidFill>
            <a:prstDash val="solid"/>
            <a:round/>
            <a:headEnd type="none" w="sm" len="sm"/>
            <a:tailEnd type="none" w="sm" len="sm"/>
          </a:ln>
        </p:spPr>
        <p:txBody>
          <a:bodyPr spcFirstLastPara="1" wrap="square" lIns="68575" tIns="68575" rIns="68575" bIns="68575" anchor="ctr" anchorCtr="0">
            <a:noAutofit/>
          </a:bodyPr>
          <a:lstStyle/>
          <a:p>
            <a:pPr marL="0" lvl="0" indent="0" algn="ctr" rtl="0">
              <a:spcBef>
                <a:spcPts val="0"/>
              </a:spcBef>
              <a:spcAft>
                <a:spcPts val="0"/>
              </a:spcAft>
              <a:buNone/>
            </a:pPr>
            <a:endParaRPr sz="1100"/>
          </a:p>
        </p:txBody>
      </p:sp>
      <p:pic>
        <p:nvPicPr>
          <p:cNvPr id="221" name="Google Shape;221;p40">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331975" y="3609925"/>
            <a:ext cx="4638900" cy="779150"/>
          </a:xfrm>
          <a:prstGeom prst="rect">
            <a:avLst/>
          </a:prstGeom>
          <a:noFill/>
          <a:ln>
            <a:noFill/>
          </a:ln>
        </p:spPr>
      </p:pic>
      <p:pic>
        <p:nvPicPr>
          <p:cNvPr id="219" name="Google Shape;219;p40">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4809500" y="983875"/>
            <a:ext cx="3455339" cy="2519674"/>
          </a:xfrm>
          <a:prstGeom prst="rect">
            <a:avLst/>
          </a:prstGeom>
          <a:noFill/>
          <a:ln>
            <a:noFill/>
          </a:ln>
        </p:spPr>
      </p:pic>
      <p:sp>
        <p:nvSpPr>
          <p:cNvPr id="218" name="Google Shape;218;p40"/>
          <p:cNvSpPr txBox="1">
            <a:spLocks noGrp="1"/>
          </p:cNvSpPr>
          <p:nvPr>
            <p:ph type="body" idx="1"/>
          </p:nvPr>
        </p:nvSpPr>
        <p:spPr>
          <a:xfrm>
            <a:off x="114300" y="560075"/>
            <a:ext cx="3989100" cy="448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Autofit/>
          </a:bodyPr>
          <a:lstStyle/>
          <a:p>
            <a:pPr marL="0" lvl="0" indent="0" algn="l" rtl="0">
              <a:lnSpc>
                <a:spcPct val="80000"/>
              </a:lnSpc>
              <a:spcBef>
                <a:spcPts val="0"/>
              </a:spcBef>
              <a:spcAft>
                <a:spcPts val="0"/>
              </a:spcAft>
              <a:buSzPts val="935"/>
              <a:buNone/>
            </a:pPr>
            <a:r>
              <a:rPr lang="en" sz="1715" b="1"/>
              <a:t>IEP Team Work After the Decision</a:t>
            </a:r>
            <a:endParaRPr sz="1715" b="1"/>
          </a:p>
          <a:p>
            <a:pPr marL="457200" lvl="0" indent="-310515" algn="l" rtl="0">
              <a:lnSpc>
                <a:spcPct val="80000"/>
              </a:lnSpc>
              <a:spcBef>
                <a:spcPts val="1000"/>
              </a:spcBef>
              <a:spcAft>
                <a:spcPts val="0"/>
              </a:spcAft>
              <a:buSzPts val="1290"/>
              <a:buChar char="❖"/>
            </a:pPr>
            <a:r>
              <a:rPr lang="en" sz="1460" u="sng"/>
              <a:t>Complete Appropriate IEP Documentation</a:t>
            </a:r>
            <a:endParaRPr sz="1460"/>
          </a:p>
          <a:p>
            <a:pPr marL="914400" lvl="1" indent="-310515" algn="l" rtl="0">
              <a:lnSpc>
                <a:spcPct val="80000"/>
              </a:lnSpc>
              <a:spcBef>
                <a:spcPts val="1000"/>
              </a:spcBef>
              <a:spcAft>
                <a:spcPts val="0"/>
              </a:spcAft>
              <a:buSzPts val="1290"/>
              <a:buChar char="➢"/>
            </a:pPr>
            <a:r>
              <a:rPr lang="en" sz="1290"/>
              <a:t>Determine appropriate IEP type</a:t>
            </a:r>
            <a:endParaRPr sz="1290"/>
          </a:p>
          <a:p>
            <a:pPr marL="1371600" lvl="2" indent="-310514" algn="l" rtl="0">
              <a:lnSpc>
                <a:spcPct val="80000"/>
              </a:lnSpc>
              <a:spcBef>
                <a:spcPts val="0"/>
              </a:spcBef>
              <a:spcAft>
                <a:spcPts val="0"/>
              </a:spcAft>
              <a:buSzPts val="1290"/>
              <a:buChar char="■"/>
            </a:pPr>
            <a:r>
              <a:rPr lang="en" sz="1035"/>
              <a:t>Review</a:t>
            </a:r>
            <a:endParaRPr sz="1035"/>
          </a:p>
          <a:p>
            <a:pPr marL="1371600" lvl="2" indent="-310514" algn="l" rtl="0">
              <a:lnSpc>
                <a:spcPct val="80000"/>
              </a:lnSpc>
              <a:spcBef>
                <a:spcPts val="0"/>
              </a:spcBef>
              <a:spcAft>
                <a:spcPts val="0"/>
              </a:spcAft>
              <a:buSzPts val="1290"/>
              <a:buChar char="■"/>
            </a:pPr>
            <a:r>
              <a:rPr lang="en" sz="1035"/>
              <a:t>Amendment</a:t>
            </a:r>
            <a:endParaRPr sz="1035"/>
          </a:p>
          <a:p>
            <a:pPr marL="1371600" lvl="2" indent="-310514" algn="l" rtl="0">
              <a:lnSpc>
                <a:spcPct val="80000"/>
              </a:lnSpc>
              <a:spcBef>
                <a:spcPts val="0"/>
              </a:spcBef>
              <a:spcAft>
                <a:spcPts val="0"/>
              </a:spcAft>
              <a:buSzPts val="1290"/>
              <a:buChar char="■"/>
            </a:pPr>
            <a:r>
              <a:rPr lang="en" sz="1035"/>
              <a:t>Interim</a:t>
            </a:r>
            <a:endParaRPr sz="1035"/>
          </a:p>
          <a:p>
            <a:pPr marL="1828800" lvl="3" indent="-310514" algn="l" rtl="0">
              <a:lnSpc>
                <a:spcPct val="80000"/>
              </a:lnSpc>
              <a:spcBef>
                <a:spcPts val="0"/>
              </a:spcBef>
              <a:spcAft>
                <a:spcPts val="0"/>
              </a:spcAft>
              <a:buSzPts val="1290"/>
              <a:buChar char="●"/>
            </a:pPr>
            <a:r>
              <a:rPr lang="en" sz="950"/>
              <a:t>30 days of implementation</a:t>
            </a:r>
            <a:endParaRPr sz="950"/>
          </a:p>
          <a:p>
            <a:pPr marL="1371600" lvl="2" indent="-310514" algn="l" rtl="0">
              <a:lnSpc>
                <a:spcPct val="80000"/>
              </a:lnSpc>
              <a:spcBef>
                <a:spcPts val="0"/>
              </a:spcBef>
              <a:spcAft>
                <a:spcPts val="0"/>
              </a:spcAft>
              <a:buSzPts val="1290"/>
              <a:buChar char="■"/>
            </a:pPr>
            <a:r>
              <a:rPr lang="en" sz="1035"/>
              <a:t>Re-evaluation</a:t>
            </a:r>
            <a:endParaRPr sz="1035"/>
          </a:p>
          <a:p>
            <a:pPr marL="1371600" lvl="2" indent="-310514" algn="l" rtl="0">
              <a:lnSpc>
                <a:spcPct val="80000"/>
              </a:lnSpc>
              <a:spcBef>
                <a:spcPts val="0"/>
              </a:spcBef>
              <a:spcAft>
                <a:spcPts val="0"/>
              </a:spcAft>
              <a:buSzPts val="1290"/>
              <a:buChar char="■"/>
            </a:pPr>
            <a:r>
              <a:rPr lang="en" sz="1035"/>
              <a:t>Trial placement</a:t>
            </a:r>
            <a:endParaRPr sz="1035"/>
          </a:p>
          <a:p>
            <a:pPr marL="1371600" lvl="2" indent="-310514" algn="l" rtl="0">
              <a:lnSpc>
                <a:spcPct val="80000"/>
              </a:lnSpc>
              <a:spcBef>
                <a:spcPts val="0"/>
              </a:spcBef>
              <a:spcAft>
                <a:spcPts val="0"/>
              </a:spcAft>
              <a:buSzPts val="1290"/>
              <a:buChar char="■"/>
            </a:pPr>
            <a:r>
              <a:rPr lang="en" sz="1035"/>
              <a:t>Manifestation Determination </a:t>
            </a:r>
            <a:endParaRPr sz="1035"/>
          </a:p>
          <a:p>
            <a:pPr marL="914400" lvl="1" indent="-310515" algn="l" rtl="0">
              <a:lnSpc>
                <a:spcPct val="80000"/>
              </a:lnSpc>
              <a:spcBef>
                <a:spcPts val="1000"/>
              </a:spcBef>
              <a:spcAft>
                <a:spcPts val="0"/>
              </a:spcAft>
              <a:buSzPts val="1290"/>
              <a:buChar char="➢"/>
            </a:pPr>
            <a:r>
              <a:rPr lang="en" sz="1290"/>
              <a:t>Go to LRE and adjust minutes in the school day</a:t>
            </a:r>
            <a:endParaRPr sz="1290"/>
          </a:p>
          <a:p>
            <a:pPr marL="1371600" lvl="2" indent="-310514" algn="l" rtl="0">
              <a:lnSpc>
                <a:spcPct val="80000"/>
              </a:lnSpc>
              <a:spcBef>
                <a:spcPts val="0"/>
              </a:spcBef>
              <a:spcAft>
                <a:spcPts val="0"/>
              </a:spcAft>
              <a:buSzPts val="1290"/>
              <a:buChar char="■"/>
            </a:pPr>
            <a:r>
              <a:rPr lang="en" sz="1035"/>
              <a:t>If a teacher believes minutes inaccurate, reach out to Data Lead</a:t>
            </a:r>
            <a:endParaRPr sz="1035"/>
          </a:p>
          <a:p>
            <a:pPr marL="914400" lvl="1" indent="-310515" algn="l" rtl="0">
              <a:lnSpc>
                <a:spcPct val="80000"/>
              </a:lnSpc>
              <a:spcBef>
                <a:spcPts val="1000"/>
              </a:spcBef>
              <a:spcAft>
                <a:spcPts val="0"/>
              </a:spcAft>
              <a:buSzPts val="1290"/>
              <a:buChar char="➢"/>
            </a:pPr>
            <a:r>
              <a:rPr lang="en" sz="1290"/>
              <a:t>Adjust relevant IEP items - the PLAAFP, Goals, Services +, and other parts of the IEP impacted by the IEP team’s decision</a:t>
            </a:r>
            <a:endParaRPr sz="1290"/>
          </a:p>
          <a:p>
            <a:pPr marL="914400" lvl="1" indent="-310515" algn="l" rtl="0">
              <a:lnSpc>
                <a:spcPct val="80000"/>
              </a:lnSpc>
              <a:spcBef>
                <a:spcPts val="1000"/>
              </a:spcBef>
              <a:spcAft>
                <a:spcPts val="0"/>
              </a:spcAft>
              <a:buSzPts val="1290"/>
              <a:buChar char="➢"/>
            </a:pPr>
            <a:r>
              <a:rPr lang="en" sz="1290" b="1"/>
              <a:t>Complete a Prior Written Notice</a:t>
            </a:r>
            <a:r>
              <a:rPr lang="en" sz="1290"/>
              <a:t> (PWN)</a:t>
            </a:r>
            <a:endParaRPr sz="1290"/>
          </a:p>
          <a:p>
            <a:pPr marL="1371600" lvl="2" indent="-297814" algn="l" rtl="0">
              <a:lnSpc>
                <a:spcPct val="80000"/>
              </a:lnSpc>
              <a:spcBef>
                <a:spcPts val="0"/>
              </a:spcBef>
              <a:spcAft>
                <a:spcPts val="0"/>
              </a:spcAft>
              <a:buSzPts val="1090"/>
              <a:buChar char="■"/>
            </a:pPr>
            <a:r>
              <a:rPr lang="en" sz="1090"/>
              <a:t>Include the reason for the shortened school day and the other options that were considered but rejected</a:t>
            </a:r>
            <a:endParaRPr sz="1090"/>
          </a:p>
        </p:txBody>
      </p:sp>
      <p:cxnSp>
        <p:nvCxnSpPr>
          <p:cNvPr id="222" name="Google Shape;222;p40">
            <a:extLst>
              <a:ext uri="{C183D7F6-B498-43B3-948B-1728B52AA6E4}">
                <adec:decorative xmlns:adec="http://schemas.microsoft.com/office/drawing/2017/decorative" val="1"/>
              </a:ext>
            </a:extLst>
          </p:cNvPr>
          <p:cNvCxnSpPr/>
          <p:nvPr/>
        </p:nvCxnSpPr>
        <p:spPr>
          <a:xfrm rot="10800000">
            <a:off x="6956825" y="4236200"/>
            <a:ext cx="697500" cy="0"/>
          </a:xfrm>
          <a:prstGeom prst="straightConnector1">
            <a:avLst/>
          </a:prstGeom>
          <a:noFill/>
          <a:ln w="28575" cap="flat" cmpd="sng">
            <a:solidFill>
              <a:srgbClr val="FF0000"/>
            </a:solidFill>
            <a:prstDash val="solid"/>
            <a:round/>
            <a:headEnd type="none" w="med" len="med"/>
            <a:tailEnd type="triangle" w="med" len="med"/>
          </a:ln>
        </p:spPr>
      </p:cxnSp>
      <p:cxnSp>
        <p:nvCxnSpPr>
          <p:cNvPr id="220" name="Google Shape;220;p40">
            <a:extLst>
              <a:ext uri="{C183D7F6-B498-43B3-948B-1728B52AA6E4}">
                <adec:decorative xmlns:adec="http://schemas.microsoft.com/office/drawing/2017/decorative" val="1"/>
              </a:ext>
            </a:extLst>
          </p:cNvPr>
          <p:cNvCxnSpPr/>
          <p:nvPr/>
        </p:nvCxnSpPr>
        <p:spPr>
          <a:xfrm rot="10800000">
            <a:off x="5832600" y="2878575"/>
            <a:ext cx="697500" cy="0"/>
          </a:xfrm>
          <a:prstGeom prst="straightConnector1">
            <a:avLst/>
          </a:prstGeom>
          <a:noFill/>
          <a:ln w="28575" cap="flat" cmpd="sng">
            <a:solidFill>
              <a:srgbClr val="FF0000"/>
            </a:solidFill>
            <a:prstDash val="solid"/>
            <a:round/>
            <a:headEnd type="none" w="med" len="med"/>
            <a:tailEnd type="triangle" w="med" len="med"/>
          </a:ln>
        </p:spPr>
      </p:cxnSp>
      <p:sp>
        <p:nvSpPr>
          <p:cNvPr id="217" name="Google Shape;217;p40"/>
          <p:cNvSpPr txBox="1">
            <a:spLocks noGrp="1"/>
          </p:cNvSpPr>
          <p:nvPr>
            <p:ph type="title"/>
          </p:nvPr>
        </p:nvSpPr>
        <p:spPr>
          <a:xfrm>
            <a:off x="190807" y="1"/>
            <a:ext cx="6339300" cy="41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IEP Team Planning</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grpSp>
        <p:nvGrpSpPr>
          <p:cNvPr id="229" name="Google Shape;229;p41" descr="The image indicates information the IEP team should consider including in a Reintegration Plan based upon RIOT. Consider the Review Date, what data will be reviewed and the criterion used, as well as reintegration details."/>
          <p:cNvGrpSpPr/>
          <p:nvPr/>
        </p:nvGrpSpPr>
        <p:grpSpPr>
          <a:xfrm>
            <a:off x="4815622" y="945983"/>
            <a:ext cx="4094303" cy="1193579"/>
            <a:chOff x="3977400" y="946003"/>
            <a:chExt cx="4094303" cy="1193579"/>
          </a:xfrm>
        </p:grpSpPr>
        <p:grpSp>
          <p:nvGrpSpPr>
            <p:cNvPr id="230" name="Google Shape;230;p41"/>
            <p:cNvGrpSpPr/>
            <p:nvPr/>
          </p:nvGrpSpPr>
          <p:grpSpPr>
            <a:xfrm>
              <a:off x="4732925" y="1140987"/>
              <a:ext cx="529800" cy="998596"/>
              <a:chOff x="4318975" y="1083450"/>
              <a:chExt cx="529800" cy="591305"/>
            </a:xfrm>
          </p:grpSpPr>
          <p:sp>
            <p:nvSpPr>
              <p:cNvPr id="231" name="Google Shape;231;p41"/>
              <p:cNvSpPr/>
              <p:nvPr/>
            </p:nvSpPr>
            <p:spPr>
              <a:xfrm>
                <a:off x="4517129" y="1083455"/>
                <a:ext cx="133500" cy="591300"/>
              </a:xfrm>
              <a:prstGeom prst="rect">
                <a:avLst/>
              </a:prstGeom>
              <a:solidFill>
                <a:srgbClr val="155B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32" name="Google Shape;232;p41"/>
              <p:cNvCxnSpPr/>
              <p:nvPr/>
            </p:nvCxnSpPr>
            <p:spPr>
              <a:xfrm rot="10800000">
                <a:off x="4318975" y="1083450"/>
                <a:ext cx="529800" cy="0"/>
              </a:xfrm>
              <a:prstGeom prst="straightConnector1">
                <a:avLst/>
              </a:prstGeom>
              <a:noFill/>
              <a:ln w="9525" cap="flat" cmpd="sng">
                <a:solidFill>
                  <a:srgbClr val="155B55"/>
                </a:solidFill>
                <a:prstDash val="solid"/>
                <a:round/>
                <a:headEnd type="none" w="sm" len="sm"/>
                <a:tailEnd type="none" w="sm" len="sm"/>
              </a:ln>
            </p:spPr>
          </p:cxnSp>
        </p:grpSp>
        <p:sp>
          <p:nvSpPr>
            <p:cNvPr id="233" name="Google Shape;233;p41"/>
            <p:cNvSpPr txBox="1"/>
            <p:nvPr/>
          </p:nvSpPr>
          <p:spPr>
            <a:xfrm>
              <a:off x="5343500" y="946003"/>
              <a:ext cx="2728200" cy="276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b="1">
                  <a:solidFill>
                    <a:srgbClr val="155B55"/>
                  </a:solidFill>
                  <a:latin typeface="Roboto"/>
                  <a:ea typeface="Roboto"/>
                  <a:cs typeface="Roboto"/>
                  <a:sym typeface="Roboto"/>
                </a:rPr>
                <a:t>Data gathered (Consider RIOT)</a:t>
              </a:r>
              <a:endParaRPr b="1">
                <a:solidFill>
                  <a:srgbClr val="155B55"/>
                </a:solidFill>
                <a:latin typeface="Roboto"/>
                <a:ea typeface="Roboto"/>
                <a:cs typeface="Roboto"/>
                <a:sym typeface="Roboto"/>
              </a:endParaRPr>
            </a:p>
          </p:txBody>
        </p:sp>
        <p:sp>
          <p:nvSpPr>
            <p:cNvPr id="234" name="Google Shape;234;p41"/>
            <p:cNvSpPr txBox="1"/>
            <p:nvPr/>
          </p:nvSpPr>
          <p:spPr>
            <a:xfrm>
              <a:off x="5343504" y="1222243"/>
              <a:ext cx="2728200" cy="7245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000">
                  <a:solidFill>
                    <a:srgbClr val="155B55"/>
                  </a:solidFill>
                  <a:latin typeface="Roboto"/>
                  <a:ea typeface="Roboto"/>
                  <a:cs typeface="Roboto"/>
                  <a:sym typeface="Roboto"/>
                </a:rPr>
                <a:t>Data description/Criterion:</a:t>
              </a:r>
              <a:endParaRPr sz="1000">
                <a:solidFill>
                  <a:srgbClr val="155B55"/>
                </a:solidFill>
                <a:latin typeface="Roboto"/>
                <a:ea typeface="Roboto"/>
                <a:cs typeface="Roboto"/>
                <a:sym typeface="Roboto"/>
              </a:endParaRPr>
            </a:p>
            <a:p>
              <a:pPr marL="0" lvl="0" indent="0" algn="l" rtl="0">
                <a:lnSpc>
                  <a:spcPct val="100000"/>
                </a:lnSpc>
                <a:spcBef>
                  <a:spcPts val="1600"/>
                </a:spcBef>
                <a:spcAft>
                  <a:spcPts val="1600"/>
                </a:spcAft>
                <a:buNone/>
              </a:pPr>
              <a:r>
                <a:rPr lang="en" sz="1000">
                  <a:solidFill>
                    <a:srgbClr val="155B55"/>
                  </a:solidFill>
                  <a:latin typeface="Roboto"/>
                  <a:ea typeface="Roboto"/>
                  <a:cs typeface="Roboto"/>
                  <a:sym typeface="Roboto"/>
                </a:rPr>
                <a:t>Reintegration details including timeline:</a:t>
              </a:r>
              <a:endParaRPr sz="1000">
                <a:solidFill>
                  <a:srgbClr val="155B55"/>
                </a:solidFill>
                <a:latin typeface="Roboto"/>
                <a:ea typeface="Roboto"/>
                <a:cs typeface="Roboto"/>
                <a:sym typeface="Roboto"/>
              </a:endParaRPr>
            </a:p>
          </p:txBody>
        </p:sp>
        <p:sp>
          <p:nvSpPr>
            <p:cNvPr id="235" name="Google Shape;235;p41"/>
            <p:cNvSpPr txBox="1"/>
            <p:nvPr/>
          </p:nvSpPr>
          <p:spPr>
            <a:xfrm>
              <a:off x="3977400" y="973693"/>
              <a:ext cx="758400" cy="346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900">
                  <a:solidFill>
                    <a:srgbClr val="155B55"/>
                  </a:solidFill>
                  <a:latin typeface="Roboto"/>
                  <a:ea typeface="Roboto"/>
                  <a:cs typeface="Roboto"/>
                  <a:sym typeface="Roboto"/>
                </a:rPr>
                <a:t>REVIEW DATE</a:t>
              </a:r>
              <a:endParaRPr sz="900">
                <a:solidFill>
                  <a:srgbClr val="155B55"/>
                </a:solidFill>
                <a:latin typeface="Roboto"/>
                <a:ea typeface="Roboto"/>
                <a:cs typeface="Roboto"/>
                <a:sym typeface="Roboto"/>
              </a:endParaRPr>
            </a:p>
          </p:txBody>
        </p:sp>
      </p:grpSp>
      <p:grpSp>
        <p:nvGrpSpPr>
          <p:cNvPr id="236" name="Google Shape;236;p41" descr="The image indicates information the IEP team should consider including in a Reintegration Plan based upon RIOT. Consider the Review Date, what data will be reviewed and the criterion used, as well as reintegration details."/>
          <p:cNvGrpSpPr/>
          <p:nvPr/>
        </p:nvGrpSpPr>
        <p:grpSpPr>
          <a:xfrm>
            <a:off x="4815622" y="1946826"/>
            <a:ext cx="4094300" cy="1193487"/>
            <a:chOff x="3977400" y="946003"/>
            <a:chExt cx="4094300" cy="1193487"/>
          </a:xfrm>
        </p:grpSpPr>
        <p:grpSp>
          <p:nvGrpSpPr>
            <p:cNvPr id="237" name="Google Shape;237;p41"/>
            <p:cNvGrpSpPr/>
            <p:nvPr/>
          </p:nvGrpSpPr>
          <p:grpSpPr>
            <a:xfrm>
              <a:off x="4732925" y="1140987"/>
              <a:ext cx="529800" cy="998503"/>
              <a:chOff x="4318975" y="1083450"/>
              <a:chExt cx="529800" cy="591250"/>
            </a:xfrm>
          </p:grpSpPr>
          <p:sp>
            <p:nvSpPr>
              <p:cNvPr id="238" name="Google Shape;238;p41"/>
              <p:cNvSpPr/>
              <p:nvPr/>
            </p:nvSpPr>
            <p:spPr>
              <a:xfrm>
                <a:off x="4517125" y="1086100"/>
                <a:ext cx="133500" cy="588600"/>
              </a:xfrm>
              <a:prstGeom prst="rect">
                <a:avLst/>
              </a:prstGeom>
              <a:solidFill>
                <a:srgbClr val="155B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39" name="Google Shape;239;p41"/>
              <p:cNvCxnSpPr/>
              <p:nvPr/>
            </p:nvCxnSpPr>
            <p:spPr>
              <a:xfrm rot="10800000">
                <a:off x="4318975" y="1083450"/>
                <a:ext cx="529800" cy="0"/>
              </a:xfrm>
              <a:prstGeom prst="straightConnector1">
                <a:avLst/>
              </a:prstGeom>
              <a:noFill/>
              <a:ln w="9525" cap="flat" cmpd="sng">
                <a:solidFill>
                  <a:srgbClr val="155B55"/>
                </a:solidFill>
                <a:prstDash val="solid"/>
                <a:round/>
                <a:headEnd type="none" w="sm" len="sm"/>
                <a:tailEnd type="none" w="sm" len="sm"/>
              </a:ln>
            </p:spPr>
          </p:cxnSp>
        </p:grpSp>
        <p:sp>
          <p:nvSpPr>
            <p:cNvPr id="240" name="Google Shape;240;p41"/>
            <p:cNvSpPr txBox="1"/>
            <p:nvPr/>
          </p:nvSpPr>
          <p:spPr>
            <a:xfrm>
              <a:off x="5343500" y="946003"/>
              <a:ext cx="2728200" cy="276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b="1">
                  <a:solidFill>
                    <a:srgbClr val="155B55"/>
                  </a:solidFill>
                  <a:latin typeface="Roboto"/>
                  <a:ea typeface="Roboto"/>
                  <a:cs typeface="Roboto"/>
                  <a:sym typeface="Roboto"/>
                </a:rPr>
                <a:t>Data gathered (Consider RIOT)</a:t>
              </a:r>
              <a:endParaRPr sz="1100" b="1">
                <a:solidFill>
                  <a:srgbClr val="155B55"/>
                </a:solidFill>
                <a:latin typeface="Roboto"/>
                <a:ea typeface="Roboto"/>
                <a:cs typeface="Roboto"/>
                <a:sym typeface="Roboto"/>
              </a:endParaRPr>
            </a:p>
          </p:txBody>
        </p:sp>
        <p:sp>
          <p:nvSpPr>
            <p:cNvPr id="241" name="Google Shape;241;p41"/>
            <p:cNvSpPr txBox="1"/>
            <p:nvPr/>
          </p:nvSpPr>
          <p:spPr>
            <a:xfrm>
              <a:off x="5343500" y="1222248"/>
              <a:ext cx="2728200" cy="410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000">
                  <a:solidFill>
                    <a:srgbClr val="155B55"/>
                  </a:solidFill>
                  <a:latin typeface="Roboto"/>
                  <a:ea typeface="Roboto"/>
                  <a:cs typeface="Roboto"/>
                  <a:sym typeface="Roboto"/>
                </a:rPr>
                <a:t>Data description/Criterion:</a:t>
              </a:r>
              <a:endParaRPr sz="1000">
                <a:solidFill>
                  <a:srgbClr val="155B55"/>
                </a:solidFill>
                <a:latin typeface="Roboto"/>
                <a:ea typeface="Roboto"/>
                <a:cs typeface="Roboto"/>
                <a:sym typeface="Roboto"/>
              </a:endParaRPr>
            </a:p>
            <a:p>
              <a:pPr marL="0" lvl="0" indent="0" algn="l" rtl="0">
                <a:spcBef>
                  <a:spcPts val="1600"/>
                </a:spcBef>
                <a:spcAft>
                  <a:spcPts val="1600"/>
                </a:spcAft>
                <a:buClr>
                  <a:schemeClr val="dk1"/>
                </a:buClr>
                <a:buSzPts val="1100"/>
                <a:buFont typeface="Arial"/>
                <a:buNone/>
              </a:pPr>
              <a:r>
                <a:rPr lang="en" sz="1000">
                  <a:solidFill>
                    <a:srgbClr val="155B55"/>
                  </a:solidFill>
                  <a:latin typeface="Roboto"/>
                  <a:ea typeface="Roboto"/>
                  <a:cs typeface="Roboto"/>
                  <a:sym typeface="Roboto"/>
                </a:rPr>
                <a:t>Reintegration details including timeline:</a:t>
              </a:r>
              <a:endParaRPr sz="700">
                <a:solidFill>
                  <a:srgbClr val="155B55"/>
                </a:solidFill>
                <a:latin typeface="Roboto"/>
                <a:ea typeface="Roboto"/>
                <a:cs typeface="Roboto"/>
                <a:sym typeface="Roboto"/>
              </a:endParaRPr>
            </a:p>
          </p:txBody>
        </p:sp>
        <p:sp>
          <p:nvSpPr>
            <p:cNvPr id="242" name="Google Shape;242;p41"/>
            <p:cNvSpPr txBox="1"/>
            <p:nvPr/>
          </p:nvSpPr>
          <p:spPr>
            <a:xfrm>
              <a:off x="3977400" y="973693"/>
              <a:ext cx="758400" cy="346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900">
                  <a:solidFill>
                    <a:srgbClr val="155B55"/>
                  </a:solidFill>
                  <a:latin typeface="Roboto"/>
                  <a:ea typeface="Roboto"/>
                  <a:cs typeface="Roboto"/>
                  <a:sym typeface="Roboto"/>
                </a:rPr>
                <a:t>REVIEW</a:t>
              </a:r>
              <a:endParaRPr sz="900">
                <a:solidFill>
                  <a:srgbClr val="155B55"/>
                </a:solidFill>
                <a:latin typeface="Roboto"/>
                <a:ea typeface="Roboto"/>
                <a:cs typeface="Roboto"/>
                <a:sym typeface="Roboto"/>
              </a:endParaRPr>
            </a:p>
            <a:p>
              <a:pPr marL="0" lvl="0" indent="0" algn="r" rtl="0">
                <a:lnSpc>
                  <a:spcPct val="115000"/>
                </a:lnSpc>
                <a:spcBef>
                  <a:spcPts val="0"/>
                </a:spcBef>
                <a:spcAft>
                  <a:spcPts val="0"/>
                </a:spcAft>
                <a:buNone/>
              </a:pPr>
              <a:r>
                <a:rPr lang="en" sz="900">
                  <a:solidFill>
                    <a:srgbClr val="155B55"/>
                  </a:solidFill>
                  <a:latin typeface="Roboto"/>
                  <a:ea typeface="Roboto"/>
                  <a:cs typeface="Roboto"/>
                  <a:sym typeface="Roboto"/>
                </a:rPr>
                <a:t>DATE</a:t>
              </a:r>
              <a:endParaRPr sz="900">
                <a:solidFill>
                  <a:srgbClr val="155B55"/>
                </a:solidFill>
                <a:latin typeface="Roboto"/>
                <a:ea typeface="Roboto"/>
                <a:cs typeface="Roboto"/>
                <a:sym typeface="Roboto"/>
              </a:endParaRPr>
            </a:p>
          </p:txBody>
        </p:sp>
      </p:grpSp>
      <p:grpSp>
        <p:nvGrpSpPr>
          <p:cNvPr id="243" name="Google Shape;243;p41" descr="The image indicates information the IEP team should consider including in a Reintegration Plan based upon RIOT. Consider the Review Date, what data will be reviewed and the criterion used, as well as reintegration details."/>
          <p:cNvGrpSpPr/>
          <p:nvPr/>
        </p:nvGrpSpPr>
        <p:grpSpPr>
          <a:xfrm>
            <a:off x="4815625" y="3947022"/>
            <a:ext cx="4094300" cy="1102234"/>
            <a:chOff x="3977400" y="946003"/>
            <a:chExt cx="4094300" cy="1196520"/>
          </a:xfrm>
        </p:grpSpPr>
        <p:grpSp>
          <p:nvGrpSpPr>
            <p:cNvPr id="244" name="Google Shape;244;p41"/>
            <p:cNvGrpSpPr/>
            <p:nvPr/>
          </p:nvGrpSpPr>
          <p:grpSpPr>
            <a:xfrm>
              <a:off x="4732925" y="1142460"/>
              <a:ext cx="529800" cy="1000063"/>
              <a:chOff x="4318975" y="1084322"/>
              <a:chExt cx="529800" cy="592174"/>
            </a:xfrm>
          </p:grpSpPr>
          <p:sp>
            <p:nvSpPr>
              <p:cNvPr id="245" name="Google Shape;245;p41"/>
              <p:cNvSpPr/>
              <p:nvPr/>
            </p:nvSpPr>
            <p:spPr>
              <a:xfrm>
                <a:off x="4517129" y="1086096"/>
                <a:ext cx="133500" cy="590400"/>
              </a:xfrm>
              <a:prstGeom prst="rect">
                <a:avLst/>
              </a:prstGeom>
              <a:solidFill>
                <a:srgbClr val="C2C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46" name="Google Shape;246;p41"/>
              <p:cNvCxnSpPr/>
              <p:nvPr/>
            </p:nvCxnSpPr>
            <p:spPr>
              <a:xfrm rot="10800000">
                <a:off x="4318975" y="1084322"/>
                <a:ext cx="529800" cy="0"/>
              </a:xfrm>
              <a:prstGeom prst="straightConnector1">
                <a:avLst/>
              </a:prstGeom>
              <a:noFill/>
              <a:ln w="9525" cap="flat" cmpd="sng">
                <a:solidFill>
                  <a:srgbClr val="C2C2C2"/>
                </a:solidFill>
                <a:prstDash val="solid"/>
                <a:round/>
                <a:headEnd type="none" w="sm" len="sm"/>
                <a:tailEnd type="none" w="sm" len="sm"/>
              </a:ln>
            </p:spPr>
          </p:cxnSp>
        </p:grpSp>
        <p:sp>
          <p:nvSpPr>
            <p:cNvPr id="247" name="Google Shape;247;p41"/>
            <p:cNvSpPr txBox="1"/>
            <p:nvPr/>
          </p:nvSpPr>
          <p:spPr>
            <a:xfrm>
              <a:off x="5343500" y="946003"/>
              <a:ext cx="2728200" cy="276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b="1">
                  <a:solidFill>
                    <a:srgbClr val="5E5E5E"/>
                  </a:solidFill>
                  <a:latin typeface="Roboto"/>
                  <a:ea typeface="Roboto"/>
                  <a:cs typeface="Roboto"/>
                  <a:sym typeface="Roboto"/>
                </a:rPr>
                <a:t>Data gathered (Consider RIOT)</a:t>
              </a:r>
              <a:endParaRPr sz="1100" b="1">
                <a:solidFill>
                  <a:srgbClr val="858585"/>
                </a:solidFill>
                <a:latin typeface="Roboto"/>
                <a:ea typeface="Roboto"/>
                <a:cs typeface="Roboto"/>
                <a:sym typeface="Roboto"/>
              </a:endParaRPr>
            </a:p>
          </p:txBody>
        </p:sp>
        <p:sp>
          <p:nvSpPr>
            <p:cNvPr id="248" name="Google Shape;248;p41"/>
            <p:cNvSpPr txBox="1"/>
            <p:nvPr/>
          </p:nvSpPr>
          <p:spPr>
            <a:xfrm>
              <a:off x="5343500" y="1222248"/>
              <a:ext cx="2728200" cy="410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000">
                  <a:solidFill>
                    <a:srgbClr val="5E5E5E"/>
                  </a:solidFill>
                  <a:latin typeface="Roboto"/>
                  <a:ea typeface="Roboto"/>
                  <a:cs typeface="Roboto"/>
                  <a:sym typeface="Roboto"/>
                </a:rPr>
                <a:t>Data description/Criterion:</a:t>
              </a:r>
              <a:endParaRPr sz="1000">
                <a:solidFill>
                  <a:srgbClr val="5E5E5E"/>
                </a:solidFill>
                <a:latin typeface="Roboto"/>
                <a:ea typeface="Roboto"/>
                <a:cs typeface="Roboto"/>
                <a:sym typeface="Roboto"/>
              </a:endParaRPr>
            </a:p>
            <a:p>
              <a:pPr marL="0" lvl="0" indent="0" algn="l" rtl="0">
                <a:spcBef>
                  <a:spcPts val="1600"/>
                </a:spcBef>
                <a:spcAft>
                  <a:spcPts val="0"/>
                </a:spcAft>
                <a:buClr>
                  <a:schemeClr val="dk1"/>
                </a:buClr>
                <a:buSzPts val="1100"/>
                <a:buFont typeface="Arial"/>
                <a:buNone/>
              </a:pPr>
              <a:r>
                <a:rPr lang="en" sz="1000">
                  <a:solidFill>
                    <a:srgbClr val="5E5E5E"/>
                  </a:solidFill>
                  <a:latin typeface="Roboto"/>
                  <a:ea typeface="Roboto"/>
                  <a:cs typeface="Roboto"/>
                  <a:sym typeface="Roboto"/>
                </a:rPr>
                <a:t>Reintegration details including timeline:</a:t>
              </a:r>
              <a:endParaRPr sz="700">
                <a:solidFill>
                  <a:srgbClr val="5E5E5E"/>
                </a:solidFill>
                <a:latin typeface="Roboto"/>
                <a:ea typeface="Roboto"/>
                <a:cs typeface="Roboto"/>
                <a:sym typeface="Roboto"/>
              </a:endParaRPr>
            </a:p>
            <a:p>
              <a:pPr marL="0" lvl="0" indent="0" algn="l" rtl="0">
                <a:lnSpc>
                  <a:spcPct val="115000"/>
                </a:lnSpc>
                <a:spcBef>
                  <a:spcPts val="1600"/>
                </a:spcBef>
                <a:spcAft>
                  <a:spcPts val="1600"/>
                </a:spcAft>
                <a:buNone/>
              </a:pPr>
              <a:endParaRPr sz="700">
                <a:solidFill>
                  <a:srgbClr val="858585"/>
                </a:solidFill>
                <a:latin typeface="Roboto"/>
                <a:ea typeface="Roboto"/>
                <a:cs typeface="Roboto"/>
                <a:sym typeface="Roboto"/>
              </a:endParaRPr>
            </a:p>
          </p:txBody>
        </p:sp>
        <p:sp>
          <p:nvSpPr>
            <p:cNvPr id="249" name="Google Shape;249;p41"/>
            <p:cNvSpPr txBox="1"/>
            <p:nvPr/>
          </p:nvSpPr>
          <p:spPr>
            <a:xfrm>
              <a:off x="3977400" y="973693"/>
              <a:ext cx="758400" cy="346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900">
                  <a:solidFill>
                    <a:srgbClr val="5E5E5E"/>
                  </a:solidFill>
                  <a:latin typeface="Roboto"/>
                  <a:ea typeface="Roboto"/>
                  <a:cs typeface="Roboto"/>
                  <a:sym typeface="Roboto"/>
                </a:rPr>
                <a:t>REVIEW</a:t>
              </a:r>
              <a:endParaRPr sz="900">
                <a:solidFill>
                  <a:srgbClr val="5E5E5E"/>
                </a:solidFill>
                <a:latin typeface="Roboto"/>
                <a:ea typeface="Roboto"/>
                <a:cs typeface="Roboto"/>
                <a:sym typeface="Roboto"/>
              </a:endParaRPr>
            </a:p>
            <a:p>
              <a:pPr marL="0" lvl="0" indent="0" algn="r" rtl="0">
                <a:lnSpc>
                  <a:spcPct val="115000"/>
                </a:lnSpc>
                <a:spcBef>
                  <a:spcPts val="0"/>
                </a:spcBef>
                <a:spcAft>
                  <a:spcPts val="0"/>
                </a:spcAft>
                <a:buNone/>
              </a:pPr>
              <a:r>
                <a:rPr lang="en" sz="900">
                  <a:solidFill>
                    <a:srgbClr val="5E5E5E"/>
                  </a:solidFill>
                  <a:latin typeface="Roboto"/>
                  <a:ea typeface="Roboto"/>
                  <a:cs typeface="Roboto"/>
                  <a:sym typeface="Roboto"/>
                </a:rPr>
                <a:t>DATE</a:t>
              </a:r>
              <a:endParaRPr sz="900">
                <a:solidFill>
                  <a:srgbClr val="5E5E5E"/>
                </a:solidFill>
                <a:latin typeface="Roboto"/>
                <a:ea typeface="Roboto"/>
                <a:cs typeface="Roboto"/>
                <a:sym typeface="Roboto"/>
              </a:endParaRPr>
            </a:p>
          </p:txBody>
        </p:sp>
      </p:grpSp>
      <p:grpSp>
        <p:nvGrpSpPr>
          <p:cNvPr id="250" name="Google Shape;250;p41" descr="The image indicates information the IEP team should consider including in a Reintegration Plan based upon RIOT. Consider the Review Date, what data will be reviewed and the criterion used, as well as reintegration details."/>
          <p:cNvGrpSpPr/>
          <p:nvPr/>
        </p:nvGrpSpPr>
        <p:grpSpPr>
          <a:xfrm>
            <a:off x="4815622" y="2946170"/>
            <a:ext cx="4094300" cy="1193487"/>
            <a:chOff x="3977400" y="946003"/>
            <a:chExt cx="4094300" cy="1193487"/>
          </a:xfrm>
        </p:grpSpPr>
        <p:grpSp>
          <p:nvGrpSpPr>
            <p:cNvPr id="251" name="Google Shape;251;p41"/>
            <p:cNvGrpSpPr/>
            <p:nvPr/>
          </p:nvGrpSpPr>
          <p:grpSpPr>
            <a:xfrm>
              <a:off x="4732925" y="1142460"/>
              <a:ext cx="529800" cy="997030"/>
              <a:chOff x="4318975" y="1084322"/>
              <a:chExt cx="529800" cy="590378"/>
            </a:xfrm>
          </p:grpSpPr>
          <p:sp>
            <p:nvSpPr>
              <p:cNvPr id="252" name="Google Shape;252;p41"/>
              <p:cNvSpPr/>
              <p:nvPr/>
            </p:nvSpPr>
            <p:spPr>
              <a:xfrm>
                <a:off x="4517125" y="1086100"/>
                <a:ext cx="133500" cy="588600"/>
              </a:xfrm>
              <a:prstGeom prst="rect">
                <a:avLst/>
              </a:prstGeom>
              <a:solidFill>
                <a:srgbClr val="C2C2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53" name="Google Shape;253;p41"/>
              <p:cNvCxnSpPr/>
              <p:nvPr/>
            </p:nvCxnSpPr>
            <p:spPr>
              <a:xfrm rot="10800000">
                <a:off x="4318975" y="1084322"/>
                <a:ext cx="529800" cy="0"/>
              </a:xfrm>
              <a:prstGeom prst="straightConnector1">
                <a:avLst/>
              </a:prstGeom>
              <a:noFill/>
              <a:ln w="9525" cap="flat" cmpd="sng">
                <a:solidFill>
                  <a:srgbClr val="C2C2C2"/>
                </a:solidFill>
                <a:prstDash val="solid"/>
                <a:round/>
                <a:headEnd type="none" w="sm" len="sm"/>
                <a:tailEnd type="none" w="sm" len="sm"/>
              </a:ln>
            </p:spPr>
          </p:cxnSp>
        </p:grpSp>
        <p:sp>
          <p:nvSpPr>
            <p:cNvPr id="254" name="Google Shape;254;p41"/>
            <p:cNvSpPr txBox="1"/>
            <p:nvPr/>
          </p:nvSpPr>
          <p:spPr>
            <a:xfrm>
              <a:off x="5343500" y="946003"/>
              <a:ext cx="2728200" cy="276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b="1">
                  <a:solidFill>
                    <a:srgbClr val="5E5E5E"/>
                  </a:solidFill>
                  <a:latin typeface="Roboto"/>
                  <a:ea typeface="Roboto"/>
                  <a:cs typeface="Roboto"/>
                  <a:sym typeface="Roboto"/>
                </a:rPr>
                <a:t>Data gathered (Consider RIOT)</a:t>
              </a:r>
              <a:endParaRPr sz="1100" b="1">
                <a:solidFill>
                  <a:srgbClr val="5E5E5E"/>
                </a:solidFill>
                <a:latin typeface="Roboto"/>
                <a:ea typeface="Roboto"/>
                <a:cs typeface="Roboto"/>
                <a:sym typeface="Roboto"/>
              </a:endParaRPr>
            </a:p>
          </p:txBody>
        </p:sp>
        <p:sp>
          <p:nvSpPr>
            <p:cNvPr id="255" name="Google Shape;255;p41"/>
            <p:cNvSpPr txBox="1"/>
            <p:nvPr/>
          </p:nvSpPr>
          <p:spPr>
            <a:xfrm>
              <a:off x="5343500" y="1222248"/>
              <a:ext cx="2728200" cy="410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000">
                  <a:solidFill>
                    <a:srgbClr val="5E5E5E"/>
                  </a:solidFill>
                  <a:latin typeface="Roboto"/>
                  <a:ea typeface="Roboto"/>
                  <a:cs typeface="Roboto"/>
                  <a:sym typeface="Roboto"/>
                </a:rPr>
                <a:t>Data description/Criterion:</a:t>
              </a:r>
              <a:endParaRPr sz="1000">
                <a:solidFill>
                  <a:srgbClr val="5E5E5E"/>
                </a:solidFill>
                <a:latin typeface="Roboto"/>
                <a:ea typeface="Roboto"/>
                <a:cs typeface="Roboto"/>
                <a:sym typeface="Roboto"/>
              </a:endParaRPr>
            </a:p>
            <a:p>
              <a:pPr marL="0" lvl="0" indent="0" algn="l" rtl="0">
                <a:spcBef>
                  <a:spcPts val="1600"/>
                </a:spcBef>
                <a:spcAft>
                  <a:spcPts val="1600"/>
                </a:spcAft>
                <a:buClr>
                  <a:schemeClr val="dk1"/>
                </a:buClr>
                <a:buSzPts val="1100"/>
                <a:buFont typeface="Arial"/>
                <a:buNone/>
              </a:pPr>
              <a:r>
                <a:rPr lang="en" sz="1000">
                  <a:solidFill>
                    <a:srgbClr val="5E5E5E"/>
                  </a:solidFill>
                  <a:latin typeface="Roboto"/>
                  <a:ea typeface="Roboto"/>
                  <a:cs typeface="Roboto"/>
                  <a:sym typeface="Roboto"/>
                </a:rPr>
                <a:t>Reintegration details including timeline:</a:t>
              </a:r>
              <a:endParaRPr sz="700">
                <a:solidFill>
                  <a:srgbClr val="5E5E5E"/>
                </a:solidFill>
                <a:latin typeface="Roboto"/>
                <a:ea typeface="Roboto"/>
                <a:cs typeface="Roboto"/>
                <a:sym typeface="Roboto"/>
              </a:endParaRPr>
            </a:p>
          </p:txBody>
        </p:sp>
        <p:sp>
          <p:nvSpPr>
            <p:cNvPr id="256" name="Google Shape;256;p41"/>
            <p:cNvSpPr txBox="1"/>
            <p:nvPr/>
          </p:nvSpPr>
          <p:spPr>
            <a:xfrm>
              <a:off x="3977400" y="973693"/>
              <a:ext cx="758400" cy="346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900">
                  <a:solidFill>
                    <a:srgbClr val="5E5E5E"/>
                  </a:solidFill>
                  <a:latin typeface="Roboto"/>
                  <a:ea typeface="Roboto"/>
                  <a:cs typeface="Roboto"/>
                  <a:sym typeface="Roboto"/>
                </a:rPr>
                <a:t>REVIEW</a:t>
              </a:r>
              <a:endParaRPr sz="900">
                <a:solidFill>
                  <a:srgbClr val="5E5E5E"/>
                </a:solidFill>
                <a:latin typeface="Roboto"/>
                <a:ea typeface="Roboto"/>
                <a:cs typeface="Roboto"/>
                <a:sym typeface="Roboto"/>
              </a:endParaRPr>
            </a:p>
            <a:p>
              <a:pPr marL="0" lvl="0" indent="0" algn="r" rtl="0">
                <a:lnSpc>
                  <a:spcPct val="115000"/>
                </a:lnSpc>
                <a:spcBef>
                  <a:spcPts val="0"/>
                </a:spcBef>
                <a:spcAft>
                  <a:spcPts val="0"/>
                </a:spcAft>
                <a:buNone/>
              </a:pPr>
              <a:r>
                <a:rPr lang="en" sz="900">
                  <a:solidFill>
                    <a:srgbClr val="5E5E5E"/>
                  </a:solidFill>
                  <a:latin typeface="Roboto"/>
                  <a:ea typeface="Roboto"/>
                  <a:cs typeface="Roboto"/>
                  <a:sym typeface="Roboto"/>
                </a:rPr>
                <a:t>DATE</a:t>
              </a:r>
              <a:endParaRPr sz="900">
                <a:solidFill>
                  <a:srgbClr val="5E5E5E"/>
                </a:solidFill>
                <a:latin typeface="Roboto"/>
                <a:ea typeface="Roboto"/>
                <a:cs typeface="Roboto"/>
                <a:sym typeface="Roboto"/>
              </a:endParaRPr>
            </a:p>
          </p:txBody>
        </p:sp>
      </p:grpSp>
      <p:sp>
        <p:nvSpPr>
          <p:cNvPr id="228" name="Google Shape;228;p41"/>
          <p:cNvSpPr txBox="1">
            <a:spLocks noGrp="1"/>
          </p:cNvSpPr>
          <p:nvPr>
            <p:ph type="body" idx="1"/>
          </p:nvPr>
        </p:nvSpPr>
        <p:spPr>
          <a:xfrm>
            <a:off x="477600" y="1140425"/>
            <a:ext cx="4094400" cy="3525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rmAutofit/>
          </a:bodyPr>
          <a:lstStyle/>
          <a:p>
            <a:pPr marL="0" lvl="0" indent="0" algn="l" rtl="0">
              <a:lnSpc>
                <a:spcPct val="100000"/>
              </a:lnSpc>
              <a:spcBef>
                <a:spcPts val="0"/>
              </a:spcBef>
              <a:spcAft>
                <a:spcPts val="0"/>
              </a:spcAft>
              <a:buNone/>
            </a:pPr>
            <a:r>
              <a:rPr lang="en" sz="1800" b="1"/>
              <a:t>IEP Team Work After the Decision</a:t>
            </a:r>
            <a:endParaRPr sz="1800"/>
          </a:p>
          <a:p>
            <a:pPr marL="457200" lvl="0" indent="-317500" algn="l" rtl="0">
              <a:lnSpc>
                <a:spcPct val="100000"/>
              </a:lnSpc>
              <a:spcBef>
                <a:spcPts val="0"/>
              </a:spcBef>
              <a:spcAft>
                <a:spcPts val="0"/>
              </a:spcAft>
              <a:buSzPts val="1400"/>
              <a:buChar char="❖"/>
            </a:pPr>
            <a:r>
              <a:rPr lang="en" u="sng"/>
              <a:t>Write a Reintegration Plan</a:t>
            </a:r>
            <a:endParaRPr u="sng"/>
          </a:p>
          <a:p>
            <a:pPr marL="914400" lvl="1" indent="-317500" algn="l" rtl="0">
              <a:lnSpc>
                <a:spcPct val="100000"/>
              </a:lnSpc>
              <a:spcBef>
                <a:spcPts val="0"/>
              </a:spcBef>
              <a:spcAft>
                <a:spcPts val="0"/>
              </a:spcAft>
              <a:buSzPts val="1400"/>
              <a:buChar char="➢"/>
            </a:pPr>
            <a:r>
              <a:rPr lang="en"/>
              <a:t>Based upon data related to the individual’s IEP or IEP team knowledge</a:t>
            </a:r>
            <a:endParaRPr/>
          </a:p>
          <a:p>
            <a:pPr marL="1371600" lvl="2" indent="-317500" algn="l" rtl="0">
              <a:lnSpc>
                <a:spcPct val="100000"/>
              </a:lnSpc>
              <a:spcBef>
                <a:spcPts val="0"/>
              </a:spcBef>
              <a:spcAft>
                <a:spcPts val="0"/>
              </a:spcAft>
              <a:buSzPts val="1400"/>
              <a:buChar char="■"/>
            </a:pPr>
            <a:r>
              <a:rPr lang="en"/>
              <a:t>Considerations: Timeframe, data indicators including progress monitoring, varying levels of reintegration as appropriate</a:t>
            </a:r>
            <a:endParaRPr/>
          </a:p>
          <a:p>
            <a:pPr marL="914400" lvl="1" indent="-317500" algn="l" rtl="0">
              <a:lnSpc>
                <a:spcPct val="100000"/>
              </a:lnSpc>
              <a:spcBef>
                <a:spcPts val="0"/>
              </a:spcBef>
              <a:spcAft>
                <a:spcPts val="0"/>
              </a:spcAft>
              <a:buSzPts val="1400"/>
              <a:buChar char="➢"/>
            </a:pPr>
            <a:r>
              <a:rPr lang="en"/>
              <a:t>Revisit the reintegration plan regularly (Determined by the IEP team)</a:t>
            </a:r>
            <a:endParaRPr/>
          </a:p>
          <a:p>
            <a:pPr marL="914400" lvl="1" indent="-317500" algn="l" rtl="0">
              <a:lnSpc>
                <a:spcPct val="100000"/>
              </a:lnSpc>
              <a:spcBef>
                <a:spcPts val="0"/>
              </a:spcBef>
              <a:spcAft>
                <a:spcPts val="0"/>
              </a:spcAft>
              <a:buSzPts val="1400"/>
              <a:buChar char="➢"/>
            </a:pPr>
            <a:r>
              <a:rPr lang="en"/>
              <a:t>Discuss when the IEP team will reconvene</a:t>
            </a:r>
            <a:endParaRPr/>
          </a:p>
          <a:p>
            <a:pPr marL="1371600" lvl="2" indent="-317500" algn="l" rtl="0">
              <a:lnSpc>
                <a:spcPct val="100000"/>
              </a:lnSpc>
              <a:spcBef>
                <a:spcPts val="0"/>
              </a:spcBef>
              <a:spcAft>
                <a:spcPts val="0"/>
              </a:spcAft>
              <a:buSzPts val="1400"/>
              <a:buChar char="■"/>
            </a:pPr>
            <a:r>
              <a:rPr lang="en"/>
              <a:t>Meeting considerations</a:t>
            </a:r>
            <a:endParaRPr/>
          </a:p>
          <a:p>
            <a:pPr marL="1828800" lvl="3" indent="-317500" algn="l" rtl="0">
              <a:lnSpc>
                <a:spcPct val="100000"/>
              </a:lnSpc>
              <a:spcBef>
                <a:spcPts val="0"/>
              </a:spcBef>
              <a:spcAft>
                <a:spcPts val="0"/>
              </a:spcAft>
              <a:buSzPts val="1400"/>
              <a:buChar char="●"/>
            </a:pPr>
            <a:r>
              <a:rPr lang="en"/>
              <a:t>IEP-Type</a:t>
            </a:r>
            <a:endParaRPr/>
          </a:p>
          <a:p>
            <a:pPr marL="1828800" lvl="3" indent="-317500" algn="l" rtl="0">
              <a:lnSpc>
                <a:spcPct val="100000"/>
              </a:lnSpc>
              <a:spcBef>
                <a:spcPts val="0"/>
              </a:spcBef>
              <a:spcAft>
                <a:spcPts val="0"/>
              </a:spcAft>
              <a:buSzPts val="1400"/>
              <a:buChar char="●"/>
            </a:pPr>
            <a:r>
              <a:rPr lang="en"/>
              <a:t>Reasonable frequency</a:t>
            </a:r>
            <a:endParaRPr/>
          </a:p>
          <a:p>
            <a:pPr marL="1828800" lvl="3" indent="-317500" algn="l" rtl="0">
              <a:lnSpc>
                <a:spcPct val="100000"/>
              </a:lnSpc>
              <a:spcBef>
                <a:spcPts val="0"/>
              </a:spcBef>
              <a:spcAft>
                <a:spcPts val="0"/>
              </a:spcAft>
              <a:buSzPts val="1400"/>
              <a:buChar char="●"/>
            </a:pPr>
            <a:r>
              <a:rPr lang="en"/>
              <a:t>Measure and determine progress</a:t>
            </a:r>
            <a:endParaRPr/>
          </a:p>
        </p:txBody>
      </p:sp>
      <p:sp>
        <p:nvSpPr>
          <p:cNvPr id="227" name="Google Shape;227;p41"/>
          <p:cNvSpPr txBox="1">
            <a:spLocks noGrp="1"/>
          </p:cNvSpPr>
          <p:nvPr>
            <p:ph type="title"/>
          </p:nvPr>
        </p:nvSpPr>
        <p:spPr>
          <a:xfrm>
            <a:off x="190807" y="76201"/>
            <a:ext cx="6339300" cy="41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IEP Team Planning</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3" name="Google Shape;263;p42">
            <a:extLst>
              <a:ext uri="{C183D7F6-B498-43B3-948B-1728B52AA6E4}">
                <adec:decorative xmlns:adec="http://schemas.microsoft.com/office/drawing/2017/decorative" val="1"/>
              </a:ext>
            </a:extLst>
          </p:cNvPr>
          <p:cNvSpPr/>
          <p:nvPr/>
        </p:nvSpPr>
        <p:spPr>
          <a:xfrm>
            <a:off x="3735150" y="762000"/>
            <a:ext cx="5296800" cy="2461500"/>
          </a:xfrm>
          <a:prstGeom prst="roundRect">
            <a:avLst>
              <a:gd name="adj" fmla="val 16667"/>
            </a:avLst>
          </a:prstGeom>
          <a:solidFill>
            <a:schemeClr val="accent3"/>
          </a:solidFill>
          <a:ln w="9525" cap="flat" cmpd="sng">
            <a:solidFill>
              <a:schemeClr val="dk2"/>
            </a:solidFill>
            <a:prstDash val="solid"/>
            <a:round/>
            <a:headEnd type="none" w="sm" len="sm"/>
            <a:tailEnd type="none" w="sm" len="sm"/>
          </a:ln>
        </p:spPr>
        <p:txBody>
          <a:bodyPr spcFirstLastPara="1" wrap="square" lIns="68575" tIns="68575" rIns="68575" bIns="68575" anchor="ctr" anchorCtr="0">
            <a:noAutofit/>
          </a:bodyPr>
          <a:lstStyle/>
          <a:p>
            <a:pPr marL="0" lvl="0" indent="0" algn="ctr" rtl="0">
              <a:spcBef>
                <a:spcPts val="0"/>
              </a:spcBef>
              <a:spcAft>
                <a:spcPts val="0"/>
              </a:spcAft>
              <a:buNone/>
            </a:pPr>
            <a:endParaRPr sz="1100"/>
          </a:p>
        </p:txBody>
      </p:sp>
      <p:sp>
        <p:nvSpPr>
          <p:cNvPr id="265" name="Google Shape;265;p42">
            <a:extLst>
              <a:ext uri="{C183D7F6-B498-43B3-948B-1728B52AA6E4}">
                <adec:decorative xmlns:adec="http://schemas.microsoft.com/office/drawing/2017/decorative" val="1"/>
              </a:ext>
            </a:extLst>
          </p:cNvPr>
          <p:cNvSpPr/>
          <p:nvPr/>
        </p:nvSpPr>
        <p:spPr>
          <a:xfrm>
            <a:off x="3735150" y="3318775"/>
            <a:ext cx="5296800" cy="1739100"/>
          </a:xfrm>
          <a:prstGeom prst="roundRect">
            <a:avLst>
              <a:gd name="adj" fmla="val 16667"/>
            </a:avLst>
          </a:prstGeom>
          <a:solidFill>
            <a:schemeClr val="accent3"/>
          </a:solidFill>
          <a:ln w="9525" cap="flat" cmpd="sng">
            <a:solidFill>
              <a:schemeClr val="dk2"/>
            </a:solidFill>
            <a:prstDash val="solid"/>
            <a:round/>
            <a:headEnd type="none" w="sm" len="sm"/>
            <a:tailEnd type="none" w="sm" len="sm"/>
          </a:ln>
        </p:spPr>
        <p:txBody>
          <a:bodyPr spcFirstLastPara="1" wrap="square" lIns="68575" tIns="68575" rIns="68575" bIns="68575" anchor="ctr" anchorCtr="0">
            <a:noAutofit/>
          </a:bodyPr>
          <a:lstStyle/>
          <a:p>
            <a:pPr marL="0" lvl="0" indent="0" algn="ctr" rtl="0">
              <a:spcBef>
                <a:spcPts val="0"/>
              </a:spcBef>
              <a:spcAft>
                <a:spcPts val="0"/>
              </a:spcAft>
              <a:buNone/>
            </a:pPr>
            <a:endParaRPr sz="1100"/>
          </a:p>
        </p:txBody>
      </p:sp>
      <p:pic>
        <p:nvPicPr>
          <p:cNvPr id="266" name="Google Shape;266;p42" descr="The image highlights three columns that administrators reviewing Shortened School Day (SSD) data should consider including the building minutes, the minutes the student is receiving instruction, and the SSD rationale."/>
          <p:cNvPicPr preferRelativeResize="0"/>
          <p:nvPr/>
        </p:nvPicPr>
        <p:blipFill>
          <a:blip r:embed="rId3">
            <a:alphaModFix/>
          </a:blip>
          <a:stretch>
            <a:fillRect/>
          </a:stretch>
        </p:blipFill>
        <p:spPr>
          <a:xfrm>
            <a:off x="3842650" y="3512000"/>
            <a:ext cx="5047425" cy="1316000"/>
          </a:xfrm>
          <a:prstGeom prst="rect">
            <a:avLst/>
          </a:prstGeom>
          <a:noFill/>
          <a:ln>
            <a:noFill/>
          </a:ln>
        </p:spPr>
      </p:pic>
      <p:pic>
        <p:nvPicPr>
          <p:cNvPr id="264" name="Google Shape;264;p42" descr="The image indicates where to find the Shortened School Day report within the ACHIEVE IEP system."/>
          <p:cNvPicPr preferRelativeResize="0"/>
          <p:nvPr/>
        </p:nvPicPr>
        <p:blipFill>
          <a:blip r:embed="rId4">
            <a:alphaModFix/>
          </a:blip>
          <a:stretch>
            <a:fillRect/>
          </a:stretch>
        </p:blipFill>
        <p:spPr>
          <a:xfrm>
            <a:off x="3842150" y="1019175"/>
            <a:ext cx="5124124" cy="1996525"/>
          </a:xfrm>
          <a:prstGeom prst="rect">
            <a:avLst/>
          </a:prstGeom>
          <a:noFill/>
          <a:ln>
            <a:noFill/>
          </a:ln>
        </p:spPr>
      </p:pic>
      <p:sp>
        <p:nvSpPr>
          <p:cNvPr id="262" name="Google Shape;262;p42"/>
          <p:cNvSpPr txBox="1">
            <a:spLocks noGrp="1"/>
          </p:cNvSpPr>
          <p:nvPr>
            <p:ph type="body" idx="1"/>
          </p:nvPr>
        </p:nvSpPr>
        <p:spPr>
          <a:xfrm>
            <a:off x="200447" y="679600"/>
            <a:ext cx="3399900" cy="430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rmAutofit/>
          </a:bodyPr>
          <a:lstStyle/>
          <a:p>
            <a:pPr marL="0" lvl="0" indent="0" algn="l" rtl="0">
              <a:lnSpc>
                <a:spcPct val="90000"/>
              </a:lnSpc>
              <a:spcBef>
                <a:spcPts val="0"/>
              </a:spcBef>
              <a:spcAft>
                <a:spcPts val="0"/>
              </a:spcAft>
              <a:buNone/>
            </a:pPr>
            <a:r>
              <a:rPr lang="en" sz="1800" b="1" dirty="0"/>
              <a:t>Administrative Monitoring</a:t>
            </a:r>
            <a:endParaRPr sz="1800" b="1" dirty="0"/>
          </a:p>
          <a:p>
            <a:pPr marL="342900" lvl="0" indent="-254000" algn="l" rtl="0">
              <a:spcBef>
                <a:spcPts val="0"/>
              </a:spcBef>
              <a:spcAft>
                <a:spcPts val="0"/>
              </a:spcAft>
              <a:buSzPts val="1400"/>
              <a:buChar char="❖"/>
            </a:pPr>
            <a:r>
              <a:rPr lang="en" b="1" dirty="0"/>
              <a:t>Where is the report?</a:t>
            </a:r>
            <a:endParaRPr b="1" dirty="0"/>
          </a:p>
          <a:p>
            <a:pPr marL="685800" lvl="1" indent="-254000" algn="l" rtl="0">
              <a:spcBef>
                <a:spcPts val="0"/>
              </a:spcBef>
              <a:spcAft>
                <a:spcPts val="0"/>
              </a:spcAft>
              <a:buSzPts val="1400"/>
              <a:buChar char="➢"/>
            </a:pPr>
            <a:r>
              <a:rPr lang="en" dirty="0"/>
              <a:t>Practice</a:t>
            </a:r>
            <a:endParaRPr dirty="0"/>
          </a:p>
          <a:p>
            <a:pPr marL="685800" lvl="1" indent="-254000" algn="l" rtl="0">
              <a:spcBef>
                <a:spcPts val="0"/>
              </a:spcBef>
              <a:spcAft>
                <a:spcPts val="0"/>
              </a:spcAft>
              <a:buSzPts val="1400"/>
              <a:buChar char="➢"/>
            </a:pPr>
            <a:r>
              <a:rPr lang="en" u="sng" dirty="0">
                <a:solidFill>
                  <a:schemeClr val="hlink"/>
                </a:solidFill>
                <a:hlinkClick r:id="rId5"/>
              </a:rPr>
              <a:t>Screenshot Handout Guide</a:t>
            </a:r>
            <a:endParaRPr dirty="0"/>
          </a:p>
          <a:p>
            <a:pPr marL="0" lvl="0" indent="0" algn="l" rtl="0">
              <a:spcBef>
                <a:spcPts val="0"/>
              </a:spcBef>
              <a:spcAft>
                <a:spcPts val="0"/>
              </a:spcAft>
              <a:buClr>
                <a:schemeClr val="dk1"/>
              </a:buClr>
              <a:buSzPts val="1100"/>
              <a:buFont typeface="Arial"/>
              <a:buNone/>
            </a:pPr>
            <a:endParaRPr b="1" dirty="0"/>
          </a:p>
          <a:p>
            <a:pPr marL="342900" lvl="0" indent="-254000" algn="l" rtl="0">
              <a:spcBef>
                <a:spcPts val="0"/>
              </a:spcBef>
              <a:spcAft>
                <a:spcPts val="0"/>
              </a:spcAft>
              <a:buSzPts val="1400"/>
              <a:buChar char="❖"/>
            </a:pPr>
            <a:r>
              <a:rPr lang="en" b="1" dirty="0"/>
              <a:t>How do I generate the report?</a:t>
            </a:r>
            <a:endParaRPr b="1" dirty="0"/>
          </a:p>
          <a:p>
            <a:pPr marL="685800" lvl="1" indent="-254000" algn="l" rtl="0">
              <a:spcBef>
                <a:spcPts val="0"/>
              </a:spcBef>
              <a:spcAft>
                <a:spcPts val="0"/>
              </a:spcAft>
              <a:buSzPts val="1400"/>
              <a:buChar char="➢"/>
            </a:pPr>
            <a:r>
              <a:rPr lang="en" dirty="0"/>
              <a:t>Practice</a:t>
            </a:r>
            <a:endParaRPr dirty="0"/>
          </a:p>
          <a:p>
            <a:pPr marL="685800" lvl="1" indent="-254000" algn="l" rtl="0">
              <a:spcBef>
                <a:spcPts val="0"/>
              </a:spcBef>
              <a:spcAft>
                <a:spcPts val="0"/>
              </a:spcAft>
              <a:buSzPts val="1400"/>
              <a:buChar char="➢"/>
            </a:pPr>
            <a:r>
              <a:rPr lang="en" u="sng" dirty="0">
                <a:solidFill>
                  <a:schemeClr val="hlink"/>
                </a:solidFill>
                <a:hlinkClick r:id="rId5"/>
              </a:rPr>
              <a:t>Screenshot Handout Guide</a:t>
            </a:r>
            <a:endParaRPr dirty="0"/>
          </a:p>
          <a:p>
            <a:pPr marL="0" lvl="0" indent="0" algn="l" rtl="0">
              <a:spcBef>
                <a:spcPts val="0"/>
              </a:spcBef>
              <a:spcAft>
                <a:spcPts val="0"/>
              </a:spcAft>
              <a:buClr>
                <a:schemeClr val="dk1"/>
              </a:buClr>
              <a:buSzPts val="1100"/>
              <a:buFont typeface="Arial"/>
              <a:buNone/>
            </a:pPr>
            <a:endParaRPr dirty="0"/>
          </a:p>
          <a:p>
            <a:pPr marL="342900" lvl="0" indent="-254000" algn="l" rtl="0">
              <a:spcBef>
                <a:spcPts val="0"/>
              </a:spcBef>
              <a:spcAft>
                <a:spcPts val="0"/>
              </a:spcAft>
              <a:buSzPts val="1400"/>
              <a:buChar char="❖"/>
            </a:pPr>
            <a:r>
              <a:rPr lang="en" b="1" dirty="0"/>
              <a:t>How do I/can I sort the data?</a:t>
            </a:r>
            <a:endParaRPr b="1" dirty="0"/>
          </a:p>
          <a:p>
            <a:pPr marL="685800" lvl="1" indent="-254000" algn="l" rtl="0">
              <a:spcBef>
                <a:spcPts val="0"/>
              </a:spcBef>
              <a:spcAft>
                <a:spcPts val="0"/>
              </a:spcAft>
              <a:buSzPts val="1400"/>
              <a:buChar char="➢"/>
            </a:pPr>
            <a:r>
              <a:rPr lang="en" dirty="0"/>
              <a:t>Practice</a:t>
            </a:r>
            <a:endParaRPr dirty="0"/>
          </a:p>
          <a:p>
            <a:pPr marL="685800" lvl="1" indent="-254000" algn="l" rtl="0">
              <a:spcBef>
                <a:spcPts val="0"/>
              </a:spcBef>
              <a:spcAft>
                <a:spcPts val="0"/>
              </a:spcAft>
              <a:buSzPts val="1400"/>
              <a:buChar char="➢"/>
            </a:pPr>
            <a:r>
              <a:rPr lang="en" u="sng" dirty="0">
                <a:solidFill>
                  <a:schemeClr val="hlink"/>
                </a:solidFill>
                <a:hlinkClick r:id="rId5"/>
              </a:rPr>
              <a:t>Screenshot Handout Guide</a:t>
            </a:r>
            <a:endParaRPr dirty="0"/>
          </a:p>
          <a:p>
            <a:pPr marL="0" lvl="0" indent="0" algn="l" rtl="0">
              <a:spcBef>
                <a:spcPts val="0"/>
              </a:spcBef>
              <a:spcAft>
                <a:spcPts val="0"/>
              </a:spcAft>
              <a:buNone/>
            </a:pPr>
            <a:endParaRPr dirty="0"/>
          </a:p>
        </p:txBody>
      </p:sp>
      <p:sp>
        <p:nvSpPr>
          <p:cNvPr id="261" name="Google Shape;261;p42"/>
          <p:cNvSpPr txBox="1">
            <a:spLocks noGrp="1"/>
          </p:cNvSpPr>
          <p:nvPr>
            <p:ph type="title"/>
          </p:nvPr>
        </p:nvSpPr>
        <p:spPr>
          <a:xfrm>
            <a:off x="190807" y="76201"/>
            <a:ext cx="6339300" cy="41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Report Information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3" name="Google Shape;273;p43">
            <a:extLst>
              <a:ext uri="{C183D7F6-B498-43B3-948B-1728B52AA6E4}">
                <adec:decorative xmlns:adec="http://schemas.microsoft.com/office/drawing/2017/decorative" val="1"/>
              </a:ext>
            </a:extLst>
          </p:cNvPr>
          <p:cNvSpPr/>
          <p:nvPr/>
        </p:nvSpPr>
        <p:spPr>
          <a:xfrm>
            <a:off x="4648613" y="868069"/>
            <a:ext cx="4383300" cy="3561600"/>
          </a:xfrm>
          <a:prstGeom prst="roundRect">
            <a:avLst>
              <a:gd name="adj" fmla="val 16667"/>
            </a:avLst>
          </a:prstGeom>
          <a:solidFill>
            <a:schemeClr val="accent3"/>
          </a:solidFill>
          <a:ln w="9525" cap="flat" cmpd="sng">
            <a:solidFill>
              <a:schemeClr val="dk2"/>
            </a:solidFill>
            <a:prstDash val="solid"/>
            <a:round/>
            <a:headEnd type="none" w="sm" len="sm"/>
            <a:tailEnd type="none" w="sm" len="sm"/>
          </a:ln>
        </p:spPr>
        <p:txBody>
          <a:bodyPr spcFirstLastPara="1" wrap="square" lIns="68575" tIns="68575" rIns="68575" bIns="68575" anchor="ctr" anchorCtr="0">
            <a:noAutofit/>
          </a:bodyPr>
          <a:lstStyle/>
          <a:p>
            <a:pPr marL="0" lvl="0" indent="0" algn="ctr" rtl="0">
              <a:spcBef>
                <a:spcPts val="0"/>
              </a:spcBef>
              <a:spcAft>
                <a:spcPts val="0"/>
              </a:spcAft>
              <a:buNone/>
            </a:pPr>
            <a:endParaRPr sz="1100"/>
          </a:p>
        </p:txBody>
      </p:sp>
      <p:pic>
        <p:nvPicPr>
          <p:cNvPr id="274" name="Google Shape;274;p43" descr="The image displays what an example Data Protocol could include. "/>
          <p:cNvPicPr preferRelativeResize="0"/>
          <p:nvPr/>
        </p:nvPicPr>
        <p:blipFill>
          <a:blip r:embed="rId3">
            <a:alphaModFix/>
          </a:blip>
          <a:stretch>
            <a:fillRect/>
          </a:stretch>
        </p:blipFill>
        <p:spPr>
          <a:xfrm>
            <a:off x="4833047" y="1107281"/>
            <a:ext cx="4014356" cy="3066750"/>
          </a:xfrm>
          <a:prstGeom prst="rect">
            <a:avLst/>
          </a:prstGeom>
          <a:noFill/>
          <a:ln w="19050" cap="flat" cmpd="sng">
            <a:solidFill>
              <a:srgbClr val="002152"/>
            </a:solidFill>
            <a:prstDash val="solid"/>
            <a:round/>
            <a:headEnd type="none" w="sm" len="sm"/>
            <a:tailEnd type="none" w="sm" len="sm"/>
          </a:ln>
        </p:spPr>
      </p:pic>
      <p:sp>
        <p:nvSpPr>
          <p:cNvPr id="272" name="Google Shape;272;p43"/>
          <p:cNvSpPr txBox="1">
            <a:spLocks noGrp="1"/>
          </p:cNvSpPr>
          <p:nvPr>
            <p:ph type="body" idx="1"/>
          </p:nvPr>
        </p:nvSpPr>
        <p:spPr>
          <a:xfrm>
            <a:off x="200450" y="1136798"/>
            <a:ext cx="4383300" cy="3161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rmAutofit/>
          </a:bodyPr>
          <a:lstStyle/>
          <a:p>
            <a:pPr marL="0" lvl="0" indent="0" algn="l" rtl="0">
              <a:lnSpc>
                <a:spcPct val="90000"/>
              </a:lnSpc>
              <a:spcBef>
                <a:spcPts val="0"/>
              </a:spcBef>
              <a:spcAft>
                <a:spcPts val="0"/>
              </a:spcAft>
              <a:buNone/>
            </a:pPr>
            <a:r>
              <a:rPr lang="en" sz="1800" b="1"/>
              <a:t>Administrative Monitoring</a:t>
            </a:r>
            <a:endParaRPr sz="1800" b="1"/>
          </a:p>
          <a:p>
            <a:pPr marL="342900" lvl="0" indent="-254000" algn="l" rtl="0">
              <a:spcBef>
                <a:spcPts val="0"/>
              </a:spcBef>
              <a:spcAft>
                <a:spcPts val="0"/>
              </a:spcAft>
              <a:buSzPts val="1400"/>
              <a:buChar char="❖"/>
            </a:pPr>
            <a:r>
              <a:rPr lang="en" b="1" u="sng">
                <a:solidFill>
                  <a:schemeClr val="hlink"/>
                </a:solidFill>
                <a:hlinkClick r:id="rId4"/>
              </a:rPr>
              <a:t>Sample Data Protocol</a:t>
            </a:r>
            <a:endParaRPr b="1"/>
          </a:p>
          <a:p>
            <a:pPr marL="685800" lvl="1" indent="-254000" algn="l" rtl="0">
              <a:spcBef>
                <a:spcPts val="0"/>
              </a:spcBef>
              <a:spcAft>
                <a:spcPts val="0"/>
              </a:spcAft>
              <a:buSzPts val="1400"/>
              <a:buChar char="➢"/>
            </a:pPr>
            <a:r>
              <a:rPr lang="en"/>
              <a:t>Data pull</a:t>
            </a:r>
            <a:endParaRPr/>
          </a:p>
          <a:p>
            <a:pPr marL="685800" lvl="1" indent="-254000" algn="l" rtl="0">
              <a:spcBef>
                <a:spcPts val="0"/>
              </a:spcBef>
              <a:spcAft>
                <a:spcPts val="0"/>
              </a:spcAft>
              <a:buSzPts val="1400"/>
              <a:buChar char="➢"/>
            </a:pPr>
            <a:r>
              <a:rPr lang="en"/>
              <a:t>Discussion/Questions around data</a:t>
            </a:r>
            <a:endParaRPr/>
          </a:p>
          <a:p>
            <a:pPr marL="685800" lvl="1" indent="-254000" algn="l" rtl="0">
              <a:spcBef>
                <a:spcPts val="0"/>
              </a:spcBef>
              <a:spcAft>
                <a:spcPts val="0"/>
              </a:spcAft>
              <a:buSzPts val="1400"/>
              <a:buChar char="➢"/>
            </a:pPr>
            <a:r>
              <a:rPr lang="en"/>
              <a:t>Action steps</a:t>
            </a:r>
            <a:endParaRPr/>
          </a:p>
          <a:p>
            <a:pPr marL="342900" lvl="0" indent="-254000" algn="l" rtl="0">
              <a:spcBef>
                <a:spcPts val="0"/>
              </a:spcBef>
              <a:spcAft>
                <a:spcPts val="0"/>
              </a:spcAft>
              <a:buSzPts val="1400"/>
              <a:buChar char="❖"/>
            </a:pPr>
            <a:r>
              <a:rPr lang="en" b="1"/>
              <a:t>Focus on the Questions</a:t>
            </a:r>
            <a:endParaRPr b="1"/>
          </a:p>
          <a:p>
            <a:pPr marL="685800" lvl="1" indent="-254000" algn="l" rtl="0">
              <a:spcBef>
                <a:spcPts val="0"/>
              </a:spcBef>
              <a:spcAft>
                <a:spcPts val="0"/>
              </a:spcAft>
              <a:buSzPts val="1400"/>
              <a:buChar char="➢"/>
            </a:pPr>
            <a:r>
              <a:rPr lang="en"/>
              <a:t>What do you notice?</a:t>
            </a:r>
            <a:endParaRPr/>
          </a:p>
          <a:p>
            <a:pPr marL="685800" lvl="1" indent="-254000" algn="l" rtl="0">
              <a:spcBef>
                <a:spcPts val="0"/>
              </a:spcBef>
              <a:spcAft>
                <a:spcPts val="0"/>
              </a:spcAft>
              <a:buSzPts val="1400"/>
              <a:buChar char="➢"/>
            </a:pPr>
            <a:r>
              <a:rPr lang="en"/>
              <a:t>What additional or continued questions do we have?</a:t>
            </a:r>
            <a:endParaRPr/>
          </a:p>
          <a:p>
            <a:pPr marL="685800" lvl="1" indent="-254000" algn="l" rtl="0">
              <a:spcBef>
                <a:spcPts val="0"/>
              </a:spcBef>
              <a:spcAft>
                <a:spcPts val="0"/>
              </a:spcAft>
              <a:buSzPts val="1400"/>
              <a:buChar char="➢"/>
            </a:pPr>
            <a:r>
              <a:rPr lang="en"/>
              <a:t>Are corrective actions needed?</a:t>
            </a:r>
            <a:endParaRPr/>
          </a:p>
          <a:p>
            <a:pPr marL="685800" lvl="1" indent="-254000" algn="l" rtl="0">
              <a:spcBef>
                <a:spcPts val="0"/>
              </a:spcBef>
              <a:spcAft>
                <a:spcPts val="0"/>
              </a:spcAft>
              <a:buSzPts val="1400"/>
              <a:buChar char="➢"/>
            </a:pPr>
            <a:r>
              <a:rPr lang="en"/>
              <a:t>What decisions or actions need to occur based upon the data?</a:t>
            </a:r>
            <a:endParaRPr/>
          </a:p>
          <a:p>
            <a:pPr marL="685800" lvl="1" indent="-254000" algn="l" rtl="0">
              <a:spcBef>
                <a:spcPts val="0"/>
              </a:spcBef>
              <a:spcAft>
                <a:spcPts val="0"/>
              </a:spcAft>
              <a:buSzPts val="1400"/>
              <a:buChar char="➢"/>
            </a:pPr>
            <a:r>
              <a:rPr lang="en"/>
              <a:t>Who do I need to share this information with?</a:t>
            </a:r>
            <a:endParaRPr/>
          </a:p>
          <a:p>
            <a:pPr marL="0" lvl="0" indent="0" algn="l" rtl="0">
              <a:spcBef>
                <a:spcPts val="0"/>
              </a:spcBef>
              <a:spcAft>
                <a:spcPts val="0"/>
              </a:spcAft>
              <a:buNone/>
            </a:pPr>
            <a:endParaRPr/>
          </a:p>
        </p:txBody>
      </p:sp>
      <p:sp>
        <p:nvSpPr>
          <p:cNvPr id="271" name="Google Shape;271;p43"/>
          <p:cNvSpPr txBox="1">
            <a:spLocks noGrp="1"/>
          </p:cNvSpPr>
          <p:nvPr>
            <p:ph type="title"/>
          </p:nvPr>
        </p:nvSpPr>
        <p:spPr>
          <a:xfrm>
            <a:off x="190807" y="76201"/>
            <a:ext cx="6339300" cy="41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Report Information</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pic>
        <p:nvPicPr>
          <p:cNvPr id="281" name="Google Shape;281;p4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6594400" y="1139900"/>
            <a:ext cx="1188100" cy="1188100"/>
          </a:xfrm>
          <a:prstGeom prst="rect">
            <a:avLst/>
          </a:prstGeom>
          <a:noFill/>
          <a:ln>
            <a:noFill/>
          </a:ln>
        </p:spPr>
      </p:pic>
      <p:sp>
        <p:nvSpPr>
          <p:cNvPr id="280" name="Google Shape;280;p44"/>
          <p:cNvSpPr txBox="1">
            <a:spLocks noGrp="1"/>
          </p:cNvSpPr>
          <p:nvPr>
            <p:ph type="body" idx="1"/>
          </p:nvPr>
        </p:nvSpPr>
        <p:spPr>
          <a:xfrm>
            <a:off x="1100825" y="1000675"/>
            <a:ext cx="6964500" cy="3454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68575" tIns="34275" rIns="68575" bIns="34275" anchor="t" anchorCtr="0">
            <a:normAutofit lnSpcReduction="10000"/>
          </a:bodyPr>
          <a:lstStyle/>
          <a:p>
            <a:pPr marL="0" lvl="0" indent="0" algn="l" rtl="0">
              <a:lnSpc>
                <a:spcPct val="100000"/>
              </a:lnSpc>
              <a:spcBef>
                <a:spcPts val="0"/>
              </a:spcBef>
              <a:spcAft>
                <a:spcPts val="0"/>
              </a:spcAft>
              <a:buNone/>
            </a:pPr>
            <a:r>
              <a:rPr lang="en" sz="1800" b="1"/>
              <a:t>Actions to Avoid</a:t>
            </a:r>
            <a:endParaRPr sz="1800" b="1"/>
          </a:p>
          <a:p>
            <a:pPr marL="457200" lvl="0" indent="-317500" algn="l" rtl="0">
              <a:lnSpc>
                <a:spcPct val="100000"/>
              </a:lnSpc>
              <a:spcBef>
                <a:spcPts val="0"/>
              </a:spcBef>
              <a:spcAft>
                <a:spcPts val="0"/>
              </a:spcAft>
              <a:buSzPts val="1400"/>
              <a:buChar char="❖"/>
            </a:pPr>
            <a:r>
              <a:rPr lang="en"/>
              <a:t>Using SSD to respond to disciplinary action</a:t>
            </a:r>
            <a:endParaRPr/>
          </a:p>
          <a:p>
            <a:pPr marL="457200" lvl="0" indent="-317500" algn="l" rtl="0">
              <a:lnSpc>
                <a:spcPct val="100000"/>
              </a:lnSpc>
              <a:spcBef>
                <a:spcPts val="0"/>
              </a:spcBef>
              <a:spcAft>
                <a:spcPts val="0"/>
              </a:spcAft>
              <a:buSzPts val="1400"/>
              <a:buChar char="❖"/>
            </a:pPr>
            <a:r>
              <a:rPr lang="en"/>
              <a:t>Making a unilateral decision outside of the IEP team</a:t>
            </a:r>
            <a:endParaRPr/>
          </a:p>
          <a:p>
            <a:pPr marL="457200" lvl="0" indent="-317500" algn="l" rtl="0">
              <a:lnSpc>
                <a:spcPct val="100000"/>
              </a:lnSpc>
              <a:spcBef>
                <a:spcPts val="0"/>
              </a:spcBef>
              <a:spcAft>
                <a:spcPts val="0"/>
              </a:spcAft>
              <a:buSzPts val="1400"/>
              <a:buChar char="❖"/>
            </a:pPr>
            <a:r>
              <a:rPr lang="en"/>
              <a:t>Using SSD due to lack of personnel, resources, etc… </a:t>
            </a:r>
            <a:endParaRPr/>
          </a:p>
          <a:p>
            <a:pPr marL="457200" lvl="0" indent="-317500" algn="l" rtl="0">
              <a:lnSpc>
                <a:spcPct val="100000"/>
              </a:lnSpc>
              <a:spcBef>
                <a:spcPts val="0"/>
              </a:spcBef>
              <a:spcAft>
                <a:spcPts val="0"/>
              </a:spcAft>
              <a:buSzPts val="1400"/>
              <a:buChar char="❖"/>
            </a:pPr>
            <a:r>
              <a:rPr lang="en"/>
              <a:t>Using SSD out of convenience</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 sz="1800" b="1"/>
              <a:t>Considerations</a:t>
            </a:r>
            <a:endParaRPr sz="1800" b="1"/>
          </a:p>
          <a:p>
            <a:pPr marL="457200" lvl="0" indent="-317500" algn="l" rtl="0">
              <a:lnSpc>
                <a:spcPct val="100000"/>
              </a:lnSpc>
              <a:spcBef>
                <a:spcPts val="0"/>
              </a:spcBef>
              <a:spcAft>
                <a:spcPts val="0"/>
              </a:spcAft>
              <a:buSzPts val="1400"/>
              <a:buChar char="❖"/>
            </a:pPr>
            <a:r>
              <a:rPr lang="en"/>
              <a:t>Student’s access to transportation</a:t>
            </a:r>
            <a:endParaRPr/>
          </a:p>
          <a:p>
            <a:pPr marL="457200" lvl="0" indent="-317500" algn="l" rtl="0">
              <a:lnSpc>
                <a:spcPct val="100000"/>
              </a:lnSpc>
              <a:spcBef>
                <a:spcPts val="0"/>
              </a:spcBef>
              <a:spcAft>
                <a:spcPts val="0"/>
              </a:spcAft>
              <a:buSzPts val="1400"/>
              <a:buChar char="❖"/>
            </a:pPr>
            <a:r>
              <a:rPr lang="en"/>
              <a:t>Explain and support why SSD is the clearest option when reviewing the Consideration of Services</a:t>
            </a:r>
            <a:endParaRPr/>
          </a:p>
          <a:p>
            <a:pPr marL="457200" lvl="0" indent="-317500" algn="l" rtl="0">
              <a:lnSpc>
                <a:spcPct val="100000"/>
              </a:lnSpc>
              <a:spcBef>
                <a:spcPts val="0"/>
              </a:spcBef>
              <a:spcAft>
                <a:spcPts val="0"/>
              </a:spcAft>
              <a:buSzPts val="1400"/>
              <a:buChar char="❖"/>
            </a:pPr>
            <a:r>
              <a:rPr lang="en"/>
              <a:t>Sending a student home is a removal (10 days - Manifestation Determination)</a:t>
            </a:r>
            <a:endParaRPr/>
          </a:p>
          <a:p>
            <a:pPr marL="457200" lvl="0" indent="-317500" algn="l" rtl="0">
              <a:lnSpc>
                <a:spcPct val="100000"/>
              </a:lnSpc>
              <a:spcBef>
                <a:spcPts val="0"/>
              </a:spcBef>
              <a:spcAft>
                <a:spcPts val="0"/>
              </a:spcAft>
              <a:buSzPts val="1400"/>
              <a:buChar char="❖"/>
            </a:pPr>
            <a:r>
              <a:rPr lang="en"/>
              <a:t>Proactive IEP meetings</a:t>
            </a:r>
            <a:endParaRPr/>
          </a:p>
          <a:p>
            <a:pPr marL="0" lvl="0" indent="0" algn="l" rtl="0">
              <a:lnSpc>
                <a:spcPct val="100000"/>
              </a:lnSpc>
              <a:spcBef>
                <a:spcPts val="0"/>
              </a:spcBef>
              <a:spcAft>
                <a:spcPts val="0"/>
              </a:spcAft>
              <a:buNone/>
            </a:pPr>
            <a:endParaRPr/>
          </a:p>
          <a:p>
            <a:pPr marL="457200" lvl="0" indent="0" algn="l" rtl="0">
              <a:lnSpc>
                <a:spcPct val="100000"/>
              </a:lnSpc>
              <a:spcBef>
                <a:spcPts val="0"/>
              </a:spcBef>
              <a:spcAft>
                <a:spcPts val="0"/>
              </a:spcAft>
              <a:buNone/>
            </a:pPr>
            <a:r>
              <a:rPr lang="en" sz="1000"/>
              <a:t>Reference: </a:t>
            </a:r>
            <a:r>
              <a:rPr lang="en" sz="1000" u="sng">
                <a:solidFill>
                  <a:schemeClr val="hlink"/>
                </a:solidFill>
                <a:hlinkClick r:id="rId4"/>
              </a:rPr>
              <a:t>Special Ed Connection</a:t>
            </a:r>
            <a:endParaRPr sz="1000"/>
          </a:p>
        </p:txBody>
      </p:sp>
      <p:sp>
        <p:nvSpPr>
          <p:cNvPr id="279" name="Google Shape;279;p44"/>
          <p:cNvSpPr txBox="1">
            <a:spLocks noGrp="1"/>
          </p:cNvSpPr>
          <p:nvPr>
            <p:ph type="title"/>
          </p:nvPr>
        </p:nvSpPr>
        <p:spPr>
          <a:xfrm>
            <a:off x="190807" y="76201"/>
            <a:ext cx="6339300" cy="4146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Recap of Considerations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45"/>
          <p:cNvSpPr txBox="1">
            <a:spLocks noGrp="1"/>
          </p:cNvSpPr>
          <p:nvPr>
            <p:ph type="body" idx="1"/>
          </p:nvPr>
        </p:nvSpPr>
        <p:spPr>
          <a:xfrm>
            <a:off x="516750" y="1095375"/>
            <a:ext cx="8110500" cy="2061300"/>
          </a:xfrm>
          <a:prstGeom prst="rect">
            <a:avLst/>
          </a:prstGeom>
        </p:spPr>
        <p:txBody>
          <a:bodyPr spcFirstLastPara="1" wrap="square" lIns="68575" tIns="34275" rIns="68575" bIns="34275" anchor="ctr" anchorCtr="0">
            <a:normAutofit/>
          </a:bodyPr>
          <a:lstStyle/>
          <a:p>
            <a:pPr marL="0" lvl="0" indent="0" algn="ctr" rtl="0">
              <a:spcBef>
                <a:spcPts val="600"/>
              </a:spcBef>
              <a:spcAft>
                <a:spcPts val="0"/>
              </a:spcAft>
              <a:buNone/>
            </a:pPr>
            <a:r>
              <a:rPr lang="en" sz="3200"/>
              <a:t>What questions do you have for our presenter panel?</a:t>
            </a:r>
            <a:endParaRPr sz="3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46"/>
          <p:cNvSpPr txBox="1">
            <a:spLocks noGrp="1"/>
          </p:cNvSpPr>
          <p:nvPr>
            <p:ph type="title"/>
          </p:nvPr>
        </p:nvSpPr>
        <p:spPr>
          <a:xfrm>
            <a:off x="254410" y="1"/>
            <a:ext cx="8452500" cy="5529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Future Policy and Practice Webinars</a:t>
            </a:r>
            <a:endParaRPr/>
          </a:p>
        </p:txBody>
      </p:sp>
      <p:sp>
        <p:nvSpPr>
          <p:cNvPr id="292" name="Google Shape;292;p46"/>
          <p:cNvSpPr txBox="1">
            <a:spLocks noGrp="1"/>
          </p:cNvSpPr>
          <p:nvPr>
            <p:ph type="body" idx="1"/>
          </p:nvPr>
        </p:nvSpPr>
        <p:spPr>
          <a:xfrm>
            <a:off x="516834" y="1095374"/>
            <a:ext cx="8110500" cy="3263400"/>
          </a:xfrm>
          <a:prstGeom prst="rect">
            <a:avLst/>
          </a:prstGeom>
        </p:spPr>
        <p:txBody>
          <a:bodyPr spcFirstLastPara="1" wrap="square" lIns="68575" tIns="34275" rIns="68575" bIns="34275" anchor="t" anchorCtr="0">
            <a:normAutofit/>
          </a:bodyPr>
          <a:lstStyle/>
          <a:p>
            <a:pPr marL="457200" lvl="0" indent="-381000" algn="l" rtl="0">
              <a:lnSpc>
                <a:spcPct val="115000"/>
              </a:lnSpc>
              <a:spcBef>
                <a:spcPts val="600"/>
              </a:spcBef>
              <a:spcAft>
                <a:spcPts val="0"/>
              </a:spcAft>
              <a:buSzPts val="2400"/>
              <a:buChar char="•"/>
            </a:pPr>
            <a:r>
              <a:rPr lang="en" sz="2400"/>
              <a:t>January 15 - General Supervision</a:t>
            </a:r>
            <a:endParaRPr sz="2400"/>
          </a:p>
          <a:p>
            <a:pPr marL="457200" lvl="0" indent="-381000" algn="l" rtl="0">
              <a:lnSpc>
                <a:spcPct val="115000"/>
              </a:lnSpc>
              <a:spcBef>
                <a:spcPts val="0"/>
              </a:spcBef>
              <a:spcAft>
                <a:spcPts val="0"/>
              </a:spcAft>
              <a:buSzPts val="2400"/>
              <a:buChar char="•"/>
            </a:pPr>
            <a:r>
              <a:rPr lang="en" sz="2400"/>
              <a:t>February 12 - Functional Behavioral Assessments and Behavior Intervention Plans</a:t>
            </a:r>
            <a:endParaRPr sz="2400"/>
          </a:p>
          <a:p>
            <a:pPr marL="457200" lvl="0" indent="-381000" algn="l" rtl="0">
              <a:lnSpc>
                <a:spcPct val="115000"/>
              </a:lnSpc>
              <a:spcBef>
                <a:spcPts val="0"/>
              </a:spcBef>
              <a:spcAft>
                <a:spcPts val="0"/>
              </a:spcAft>
              <a:buSzPts val="2400"/>
              <a:buChar char="•"/>
            </a:pPr>
            <a:r>
              <a:rPr lang="en" sz="2400"/>
              <a:t>April 9 - Least Restrictive Environment</a:t>
            </a:r>
            <a:endParaRPr sz="2400"/>
          </a:p>
          <a:p>
            <a:pPr marL="457200" lvl="0" indent="-381000" algn="l" rtl="0">
              <a:lnSpc>
                <a:spcPct val="115000"/>
              </a:lnSpc>
              <a:spcBef>
                <a:spcPts val="0"/>
              </a:spcBef>
              <a:spcAft>
                <a:spcPts val="0"/>
              </a:spcAft>
              <a:buSzPts val="2400"/>
              <a:buChar char="•"/>
            </a:pPr>
            <a:r>
              <a:rPr lang="en" sz="2400"/>
              <a:t>May 14 - FAPE Considerations</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47"/>
          <p:cNvSpPr txBox="1"/>
          <p:nvPr/>
        </p:nvSpPr>
        <p:spPr>
          <a:xfrm>
            <a:off x="1353675" y="1219200"/>
            <a:ext cx="6521700" cy="2311200"/>
          </a:xfrm>
          <a:prstGeom prst="rect">
            <a:avLst/>
          </a:prstGeom>
          <a:noFill/>
          <a:ln w="19050"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2600" b="1">
                <a:solidFill>
                  <a:schemeClr val="lt1"/>
                </a:solidFill>
                <a:latin typeface="Courier New"/>
                <a:ea typeface="Courier New"/>
                <a:cs typeface="Courier New"/>
                <a:sym typeface="Courier New"/>
              </a:rPr>
              <a:t>“Our greatest weakness lies in giving up. The most certain way to succeed is always to try just one more time.”</a:t>
            </a:r>
            <a:endParaRPr sz="2600" b="1">
              <a:solidFill>
                <a:schemeClr val="lt1"/>
              </a:solidFill>
              <a:latin typeface="Courier New"/>
              <a:ea typeface="Courier New"/>
              <a:cs typeface="Courier New"/>
              <a:sym typeface="Courier New"/>
            </a:endParaRPr>
          </a:p>
          <a:p>
            <a:pPr marL="0" lvl="0" indent="0" algn="ctr" rtl="0">
              <a:spcBef>
                <a:spcPts val="0"/>
              </a:spcBef>
              <a:spcAft>
                <a:spcPts val="0"/>
              </a:spcAft>
              <a:buNone/>
            </a:pPr>
            <a:endParaRPr sz="1600">
              <a:solidFill>
                <a:schemeClr val="lt1"/>
              </a:solidFill>
            </a:endParaRPr>
          </a:p>
          <a:p>
            <a:pPr marL="0" lvl="0" indent="0" algn="ctr" rtl="0">
              <a:spcBef>
                <a:spcPts val="0"/>
              </a:spcBef>
              <a:spcAft>
                <a:spcPts val="0"/>
              </a:spcAft>
              <a:buNone/>
            </a:pPr>
            <a:r>
              <a:rPr lang="en" sz="1600">
                <a:solidFill>
                  <a:schemeClr val="lt1"/>
                </a:solidFill>
              </a:rPr>
              <a:t>Thomas Edison</a:t>
            </a:r>
            <a:endParaRPr sz="16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21"/>
          <p:cNvSpPr txBox="1">
            <a:spLocks noGrp="1"/>
          </p:cNvSpPr>
          <p:nvPr>
            <p:ph type="title"/>
          </p:nvPr>
        </p:nvSpPr>
        <p:spPr>
          <a:xfrm>
            <a:off x="623888" y="1282305"/>
            <a:ext cx="7886700" cy="2139600"/>
          </a:xfrm>
          <a:prstGeom prst="rect">
            <a:avLst/>
          </a:prstGeom>
          <a:noFill/>
          <a:ln>
            <a:noFill/>
          </a:ln>
        </p:spPr>
        <p:txBody>
          <a:bodyPr spcFirstLastPara="1" wrap="square" lIns="68575" tIns="34275" rIns="68575" bIns="34275" anchor="b" anchorCtr="0">
            <a:normAutofit/>
          </a:bodyPr>
          <a:lstStyle/>
          <a:p>
            <a:pPr marL="0" lvl="0" indent="0" algn="l" rtl="0">
              <a:lnSpc>
                <a:spcPct val="90000"/>
              </a:lnSpc>
              <a:spcBef>
                <a:spcPts val="0"/>
              </a:spcBef>
              <a:spcAft>
                <a:spcPts val="0"/>
              </a:spcAft>
              <a:buClr>
                <a:schemeClr val="lt1"/>
              </a:buClr>
              <a:buSzPts val="3400"/>
              <a:buFont typeface="Arial"/>
              <a:buNone/>
            </a:pPr>
            <a:r>
              <a:rPr lang="en"/>
              <a:t>Policy</a:t>
            </a:r>
            <a:endParaRPr/>
          </a:p>
        </p:txBody>
      </p:sp>
      <p:sp>
        <p:nvSpPr>
          <p:cNvPr id="93" name="Google Shape;93;p21"/>
          <p:cNvSpPr txBox="1">
            <a:spLocks noGrp="1"/>
          </p:cNvSpPr>
          <p:nvPr>
            <p:ph type="body" idx="1"/>
          </p:nvPr>
        </p:nvSpPr>
        <p:spPr>
          <a:xfrm>
            <a:off x="623888" y="3442099"/>
            <a:ext cx="7886700" cy="1125300"/>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lt1"/>
              </a:buClr>
              <a:buSzPts val="1400"/>
              <a:buNone/>
            </a:pPr>
            <a:r>
              <a:rPr lang="en"/>
              <a:t>Rachel Bosovich, Attorney II</a:t>
            </a:r>
            <a:endParaRPr/>
          </a:p>
          <a:p>
            <a:pPr marL="0" lvl="0" indent="0" algn="l" rtl="0">
              <a:lnSpc>
                <a:spcPct val="90000"/>
              </a:lnSpc>
              <a:spcBef>
                <a:spcPts val="0"/>
              </a:spcBef>
              <a:spcAft>
                <a:spcPts val="0"/>
              </a:spcAft>
              <a:buClr>
                <a:schemeClr val="lt1"/>
              </a:buClr>
              <a:buSzPts val="1400"/>
              <a:buNone/>
            </a:pPr>
            <a:r>
              <a:rPr lang="en"/>
              <a:t>Ivan Gentry, Regional Special Education Director - Green Hills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8"/>
          <p:cNvSpPr txBox="1">
            <a:spLocks noGrp="1"/>
          </p:cNvSpPr>
          <p:nvPr>
            <p:ph type="title"/>
          </p:nvPr>
        </p:nvSpPr>
        <p:spPr>
          <a:xfrm>
            <a:off x="623888" y="1695582"/>
            <a:ext cx="7886700" cy="13533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Clr>
                <a:schemeClr val="lt1"/>
              </a:buClr>
              <a:buSzPts val="3400"/>
              <a:buFont typeface="Arial"/>
              <a:buNone/>
            </a:pPr>
            <a:r>
              <a:rPr lang="en"/>
              <a:t>Thank You!!</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2"/>
          <p:cNvSpPr txBox="1">
            <a:spLocks noGrp="1"/>
          </p:cNvSpPr>
          <p:nvPr>
            <p:ph type="title"/>
          </p:nvPr>
        </p:nvSpPr>
        <p:spPr>
          <a:xfrm>
            <a:off x="254410" y="1"/>
            <a:ext cx="8452500" cy="5529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Participants will understand:</a:t>
            </a:r>
            <a:endParaRPr/>
          </a:p>
        </p:txBody>
      </p:sp>
      <p:sp>
        <p:nvSpPr>
          <p:cNvPr id="99" name="Google Shape;99;p22"/>
          <p:cNvSpPr txBox="1">
            <a:spLocks noGrp="1"/>
          </p:cNvSpPr>
          <p:nvPr>
            <p:ph type="body" idx="1"/>
          </p:nvPr>
        </p:nvSpPr>
        <p:spPr>
          <a:xfrm>
            <a:off x="516834" y="1095374"/>
            <a:ext cx="8110500" cy="3263400"/>
          </a:xfrm>
          <a:prstGeom prst="rect">
            <a:avLst/>
          </a:prstGeom>
          <a:noFill/>
          <a:ln>
            <a:noFill/>
          </a:ln>
        </p:spPr>
        <p:txBody>
          <a:bodyPr spcFirstLastPara="1" wrap="square" lIns="68575" tIns="34275" rIns="68575" bIns="34275" anchor="t" anchorCtr="0">
            <a:normAutofit fontScale="85000" lnSpcReduction="10000"/>
          </a:bodyPr>
          <a:lstStyle/>
          <a:p>
            <a:pPr marL="457200" lvl="0" indent="-381317" algn="l" rtl="0">
              <a:lnSpc>
                <a:spcPct val="115000"/>
              </a:lnSpc>
              <a:spcBef>
                <a:spcPts val="0"/>
              </a:spcBef>
              <a:spcAft>
                <a:spcPts val="0"/>
              </a:spcAft>
              <a:buClr>
                <a:schemeClr val="dk1"/>
              </a:buClr>
              <a:buSzPct val="108333"/>
              <a:buAutoNum type="arabicPeriod"/>
            </a:pPr>
            <a:r>
              <a:rPr lang="en" sz="2400"/>
              <a:t>Appropriate and inappropriate uses of a shortened school day for learners in special education</a:t>
            </a:r>
            <a:endParaRPr sz="2400"/>
          </a:p>
          <a:p>
            <a:pPr marL="457200" lvl="0" indent="-369570" algn="l" rtl="0">
              <a:lnSpc>
                <a:spcPct val="115000"/>
              </a:lnSpc>
              <a:spcBef>
                <a:spcPts val="1000"/>
              </a:spcBef>
              <a:spcAft>
                <a:spcPts val="0"/>
              </a:spcAft>
              <a:buClr>
                <a:srgbClr val="595959"/>
              </a:buClr>
              <a:buSzPct val="100000"/>
              <a:buAutoNum type="arabicPeriod"/>
            </a:pPr>
            <a:r>
              <a:rPr lang="en" sz="2400"/>
              <a:t>How to use provided checklists to help guide their thinking for learners with medical versus behavioral needs to help IEP teams make decisions about shortened school days and homebound instruction</a:t>
            </a:r>
            <a:endParaRPr sz="2400"/>
          </a:p>
          <a:p>
            <a:pPr marL="457200" lvl="0" indent="-369570" algn="l" rtl="0">
              <a:lnSpc>
                <a:spcPct val="115000"/>
              </a:lnSpc>
              <a:spcBef>
                <a:spcPts val="1000"/>
              </a:spcBef>
              <a:spcAft>
                <a:spcPts val="1000"/>
              </a:spcAft>
              <a:buClr>
                <a:srgbClr val="595959"/>
              </a:buClr>
              <a:buSzPct val="100000"/>
              <a:buAutoNum type="arabicPeriod"/>
            </a:pPr>
            <a:r>
              <a:rPr lang="en" sz="2400"/>
              <a:t>How to access and utilize ACHIEVE data to make data-driven decisions about systems and learners in special education</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School Day:</a:t>
            </a:r>
            <a:endParaRPr/>
          </a:p>
          <a:p>
            <a:pPr marL="0" lvl="0" indent="0" algn="l" rtl="0">
              <a:lnSpc>
                <a:spcPct val="90000"/>
              </a:lnSpc>
              <a:spcBef>
                <a:spcPts val="0"/>
              </a:spcBef>
              <a:spcAft>
                <a:spcPts val="0"/>
              </a:spcAft>
              <a:buClr>
                <a:schemeClr val="lt1"/>
              </a:buClr>
              <a:buSzPts val="2500"/>
              <a:buFont typeface="Arial"/>
              <a:buNone/>
            </a:pPr>
            <a:r>
              <a:rPr lang="en"/>
              <a:t>IA Admin Code</a:t>
            </a:r>
            <a:endParaRPr/>
          </a:p>
          <a:p>
            <a:pPr marL="0" lvl="0" indent="0" algn="l" rtl="0">
              <a:lnSpc>
                <a:spcPct val="90000"/>
              </a:lnSpc>
              <a:spcBef>
                <a:spcPts val="0"/>
              </a:spcBef>
              <a:spcAft>
                <a:spcPts val="0"/>
              </a:spcAft>
              <a:buClr>
                <a:schemeClr val="lt1"/>
              </a:buClr>
              <a:buSzPts val="2500"/>
              <a:buFont typeface="Arial"/>
              <a:buNone/>
            </a:pPr>
            <a:r>
              <a:rPr lang="en"/>
              <a:t>281-41.11(2)</a:t>
            </a:r>
            <a:endParaRPr/>
          </a:p>
        </p:txBody>
      </p:sp>
      <p:sp>
        <p:nvSpPr>
          <p:cNvPr id="105" name="Google Shape;105;p23"/>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rmAutofit lnSpcReduction="10000"/>
          </a:bodyPr>
          <a:lstStyle/>
          <a:p>
            <a:pPr marL="127000" lvl="0" indent="0" algn="l" rtl="0">
              <a:lnSpc>
                <a:spcPct val="90000"/>
              </a:lnSpc>
              <a:spcBef>
                <a:spcPts val="0"/>
              </a:spcBef>
              <a:spcAft>
                <a:spcPts val="0"/>
              </a:spcAft>
              <a:buClr>
                <a:schemeClr val="dk1"/>
              </a:buClr>
              <a:buSzPts val="2100"/>
              <a:buNone/>
            </a:pPr>
            <a:r>
              <a:rPr lang="en"/>
              <a:t>“School day” means any day, including a partial day, when children are in attendance at school for instructional purposes. School day has the same meaning for all children in school, including children with and without disabilities. </a:t>
            </a:r>
            <a:endParaRPr/>
          </a:p>
          <a:p>
            <a:pPr marL="127000" lvl="0" indent="0" algn="l" rtl="0">
              <a:lnSpc>
                <a:spcPct val="90000"/>
              </a:lnSpc>
              <a:spcBef>
                <a:spcPts val="0"/>
              </a:spcBef>
              <a:spcAft>
                <a:spcPts val="0"/>
              </a:spcAft>
              <a:buClr>
                <a:schemeClr val="dk1"/>
              </a:buClr>
              <a:buSzPts val="2100"/>
              <a:buNone/>
            </a:pPr>
            <a:endParaRPr/>
          </a:p>
          <a:p>
            <a:pPr marL="127000" lvl="0" indent="0" algn="l" rtl="0">
              <a:lnSpc>
                <a:spcPct val="90000"/>
              </a:lnSpc>
              <a:spcBef>
                <a:spcPts val="0"/>
              </a:spcBef>
              <a:spcAft>
                <a:spcPts val="0"/>
              </a:spcAft>
              <a:buClr>
                <a:schemeClr val="dk1"/>
              </a:buClr>
              <a:buSzPts val="2100"/>
              <a:buNone/>
            </a:pPr>
            <a:r>
              <a:rPr lang="en"/>
              <a:t>The length of the school day for an eligible individual shall be the same as that determined by the local educational agency’s board of directors for all other individuals, unless a shorter day or longer day is prescribed in the eligible individual’s individualized education program.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4"/>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Least Restrictive Environment</a:t>
            </a:r>
            <a:endParaRPr/>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r>
              <a:rPr lang="en"/>
              <a:t>IAC 281—41.114(2)</a:t>
            </a:r>
            <a:endParaRPr/>
          </a:p>
        </p:txBody>
      </p:sp>
      <p:sp>
        <p:nvSpPr>
          <p:cNvPr id="111" name="Google Shape;111;p24"/>
          <p:cNvSpPr txBox="1">
            <a:spLocks noGrp="1"/>
          </p:cNvSpPr>
          <p:nvPr>
            <p:ph type="body" idx="1"/>
          </p:nvPr>
        </p:nvSpPr>
        <p:spPr>
          <a:xfrm>
            <a:off x="3443600" y="321025"/>
            <a:ext cx="5443200" cy="4429800"/>
          </a:xfrm>
          <a:prstGeom prst="rect">
            <a:avLst/>
          </a:prstGeom>
          <a:noFill/>
          <a:ln>
            <a:noFill/>
          </a:ln>
        </p:spPr>
        <p:txBody>
          <a:bodyPr spcFirstLastPara="1" wrap="square" lIns="68575" tIns="34275" rIns="68575" bIns="34275" anchor="ctr" anchorCtr="0">
            <a:noAutofit/>
          </a:bodyPr>
          <a:lstStyle/>
          <a:p>
            <a:pPr marL="0" lvl="0" indent="0" algn="l" rtl="0">
              <a:lnSpc>
                <a:spcPct val="105000"/>
              </a:lnSpc>
              <a:spcBef>
                <a:spcPts val="0"/>
              </a:spcBef>
              <a:spcAft>
                <a:spcPts val="0"/>
              </a:spcAft>
              <a:buClr>
                <a:schemeClr val="dk1"/>
              </a:buClr>
              <a:buSzPts val="1100"/>
              <a:buNone/>
            </a:pPr>
            <a:r>
              <a:rPr lang="en" sz="1900">
                <a:highlight>
                  <a:srgbClr val="FFFFFF"/>
                </a:highlight>
              </a:rPr>
              <a:t>To the maximum extent appropriate, children with disabilities, including children in public or private institutions or other care facilities, are educated with children who are nondisabled;</a:t>
            </a:r>
            <a:endParaRPr sz="1900">
              <a:highlight>
                <a:srgbClr val="FFFFFF"/>
              </a:highlight>
            </a:endParaRPr>
          </a:p>
          <a:p>
            <a:pPr marL="0" lvl="0" indent="0" algn="l" rtl="0">
              <a:lnSpc>
                <a:spcPct val="105000"/>
              </a:lnSpc>
              <a:spcBef>
                <a:spcPts val="0"/>
              </a:spcBef>
              <a:spcAft>
                <a:spcPts val="0"/>
              </a:spcAft>
              <a:buClr>
                <a:schemeClr val="dk1"/>
              </a:buClr>
              <a:buSzPts val="1100"/>
              <a:buNone/>
            </a:pPr>
            <a:endParaRPr sz="1900">
              <a:highlight>
                <a:srgbClr val="FFFFFF"/>
              </a:highlight>
            </a:endParaRPr>
          </a:p>
          <a:p>
            <a:pPr marL="0" lvl="0" indent="0" algn="l" rtl="0">
              <a:lnSpc>
                <a:spcPct val="105000"/>
              </a:lnSpc>
              <a:spcBef>
                <a:spcPts val="0"/>
              </a:spcBef>
              <a:spcAft>
                <a:spcPts val="0"/>
              </a:spcAft>
              <a:buClr>
                <a:schemeClr val="dk1"/>
              </a:buClr>
              <a:buSzPts val="1100"/>
              <a:buNone/>
            </a:pPr>
            <a:r>
              <a:rPr lang="en" sz="1900">
                <a:highlight>
                  <a:srgbClr val="FFFFFF"/>
                </a:highlight>
              </a:rPr>
              <a:t>Special classes, separate schooling, or other removal of children with disabilities from the general education environment occurs only if the nature or severity of the disability is such that education in regular classes with the use of supplementary aids and services cannot be achieved satisfactorily.</a:t>
            </a:r>
            <a:endParaRPr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5"/>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Least Restrictive Environment</a:t>
            </a:r>
            <a:endParaRPr/>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r>
              <a:rPr lang="en"/>
              <a:t>-taken from i3</a:t>
            </a:r>
            <a:endParaRPr/>
          </a:p>
        </p:txBody>
      </p:sp>
      <p:sp>
        <p:nvSpPr>
          <p:cNvPr id="117" name="Google Shape;117;p25"/>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rmAutofit/>
          </a:bodyPr>
          <a:lstStyle/>
          <a:p>
            <a:pPr marL="0" lvl="0" indent="0" algn="l" rtl="0">
              <a:lnSpc>
                <a:spcPct val="115000"/>
              </a:lnSpc>
              <a:spcBef>
                <a:spcPts val="0"/>
              </a:spcBef>
              <a:spcAft>
                <a:spcPts val="0"/>
              </a:spcAft>
              <a:buClr>
                <a:schemeClr val="dk1"/>
              </a:buClr>
              <a:buSzPts val="1100"/>
              <a:buNone/>
            </a:pPr>
            <a:r>
              <a:rPr lang="en" sz="1900">
                <a:highlight>
                  <a:srgbClr val="FFFFFF"/>
                </a:highlight>
              </a:rPr>
              <a:t>The least restrictive environment (LRE) is the educational environment that enables learners with disabilities, including those in public and private institutions and care facilities, to receive appropriate education and provides the learners with maximum opportunities for interaction with peers without disabilities.</a:t>
            </a:r>
            <a:endParaRPr sz="1900">
              <a:highlight>
                <a:srgbClr val="FFFFFF"/>
              </a:highlight>
            </a:endParaRPr>
          </a:p>
          <a:p>
            <a:pPr marL="0" lvl="0" indent="0" algn="l" rtl="0">
              <a:lnSpc>
                <a:spcPct val="115000"/>
              </a:lnSpc>
              <a:spcBef>
                <a:spcPts val="0"/>
              </a:spcBef>
              <a:spcAft>
                <a:spcPts val="0"/>
              </a:spcAft>
              <a:buClr>
                <a:schemeClr val="dk1"/>
              </a:buClr>
              <a:buSzPts val="1100"/>
              <a:buNone/>
            </a:pPr>
            <a:endParaRPr sz="1900">
              <a:highlight>
                <a:srgbClr val="FFFFFF"/>
              </a:highlight>
            </a:endParaRPr>
          </a:p>
          <a:p>
            <a:pPr marL="0" lvl="0" indent="0" algn="l" rtl="0">
              <a:lnSpc>
                <a:spcPct val="115000"/>
              </a:lnSpc>
              <a:spcBef>
                <a:spcPts val="0"/>
              </a:spcBef>
              <a:spcAft>
                <a:spcPts val="0"/>
              </a:spcAft>
              <a:buClr>
                <a:schemeClr val="dk1"/>
              </a:buClr>
              <a:buSzPts val="1100"/>
              <a:buNone/>
            </a:pPr>
            <a:endParaRPr sz="19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6"/>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Continuum of Alternative Services and Placements</a:t>
            </a:r>
            <a:endParaRPr/>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r>
              <a:rPr lang="en"/>
              <a:t>IAC 281—41.115</a:t>
            </a:r>
            <a:endParaRPr/>
          </a:p>
        </p:txBody>
      </p:sp>
      <p:sp>
        <p:nvSpPr>
          <p:cNvPr id="123" name="Google Shape;123;p26"/>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Autofit/>
          </a:bodyPr>
          <a:lstStyle/>
          <a:p>
            <a:pPr marL="0" lvl="0" indent="0" algn="l" rtl="0">
              <a:lnSpc>
                <a:spcPct val="115000"/>
              </a:lnSpc>
              <a:spcBef>
                <a:spcPts val="0"/>
              </a:spcBef>
              <a:spcAft>
                <a:spcPts val="0"/>
              </a:spcAft>
              <a:buClr>
                <a:schemeClr val="dk1"/>
              </a:buClr>
              <a:buSzPts val="1100"/>
              <a:buNone/>
            </a:pPr>
            <a:r>
              <a:rPr lang="en" sz="1800">
                <a:highlight>
                  <a:srgbClr val="FFFFFF"/>
                </a:highlight>
              </a:rPr>
              <a:t>Each public agency must ensure that a continuum of alternative services and placements is available to meet the needs of children with disabilities for special education and related services.</a:t>
            </a:r>
            <a:endParaRPr sz="1800">
              <a:highlight>
                <a:srgbClr val="FFFFFF"/>
              </a:highlight>
            </a:endParaRPr>
          </a:p>
          <a:p>
            <a:pPr marL="0" lvl="0" indent="0" algn="l" rtl="0">
              <a:lnSpc>
                <a:spcPct val="115000"/>
              </a:lnSpc>
              <a:spcBef>
                <a:spcPts val="0"/>
              </a:spcBef>
              <a:spcAft>
                <a:spcPts val="0"/>
              </a:spcAft>
              <a:buClr>
                <a:schemeClr val="dk1"/>
              </a:buClr>
              <a:buSzPts val="1100"/>
              <a:buNone/>
            </a:pPr>
            <a:endParaRPr sz="1800">
              <a:highlight>
                <a:srgbClr val="FFFFFF"/>
              </a:highlight>
            </a:endParaRPr>
          </a:p>
          <a:p>
            <a:pPr marL="0" lvl="0" indent="0" algn="l" rtl="0">
              <a:lnSpc>
                <a:spcPct val="115000"/>
              </a:lnSpc>
              <a:spcBef>
                <a:spcPts val="0"/>
              </a:spcBef>
              <a:spcAft>
                <a:spcPts val="0"/>
              </a:spcAft>
              <a:buClr>
                <a:schemeClr val="dk1"/>
              </a:buClr>
              <a:buSzPts val="1100"/>
              <a:buNone/>
            </a:pPr>
            <a:r>
              <a:rPr lang="en" sz="1800">
                <a:highlight>
                  <a:srgbClr val="FFFFFF"/>
                </a:highlight>
              </a:rPr>
              <a:t>A district's continuum of services and placements includes the implementation of special education services in:</a:t>
            </a:r>
            <a:endParaRPr sz="1800">
              <a:highlight>
                <a:srgbClr val="FFFFFF"/>
              </a:highlight>
            </a:endParaRPr>
          </a:p>
          <a:p>
            <a:pPr marL="457200" lvl="0" indent="-342900" algn="l" rtl="0">
              <a:lnSpc>
                <a:spcPct val="134482"/>
              </a:lnSpc>
              <a:spcBef>
                <a:spcPts val="0"/>
              </a:spcBef>
              <a:spcAft>
                <a:spcPts val="0"/>
              </a:spcAft>
              <a:buSzPts val="1800"/>
              <a:buChar char="●"/>
            </a:pPr>
            <a:r>
              <a:rPr lang="en" sz="1800">
                <a:highlight>
                  <a:srgbClr val="FFFFFF"/>
                </a:highlight>
              </a:rPr>
              <a:t>General education setting</a:t>
            </a:r>
            <a:endParaRPr sz="1800">
              <a:highlight>
                <a:srgbClr val="FFFFFF"/>
              </a:highlight>
            </a:endParaRPr>
          </a:p>
          <a:p>
            <a:pPr marL="457200" lvl="0" indent="-342900" algn="l" rtl="0">
              <a:lnSpc>
                <a:spcPct val="134482"/>
              </a:lnSpc>
              <a:spcBef>
                <a:spcPts val="0"/>
              </a:spcBef>
              <a:spcAft>
                <a:spcPts val="0"/>
              </a:spcAft>
              <a:buSzPts val="1800"/>
              <a:buChar char="●"/>
            </a:pPr>
            <a:r>
              <a:rPr lang="en" sz="1800">
                <a:highlight>
                  <a:srgbClr val="FFFFFF"/>
                </a:highlight>
              </a:rPr>
              <a:t>Special classes</a:t>
            </a:r>
            <a:endParaRPr sz="1800">
              <a:highlight>
                <a:srgbClr val="FFFFFF"/>
              </a:highlight>
            </a:endParaRPr>
          </a:p>
          <a:p>
            <a:pPr marL="457200" lvl="0" indent="-342900" algn="l" rtl="0">
              <a:lnSpc>
                <a:spcPct val="134482"/>
              </a:lnSpc>
              <a:spcBef>
                <a:spcPts val="0"/>
              </a:spcBef>
              <a:spcAft>
                <a:spcPts val="0"/>
              </a:spcAft>
              <a:buSzPts val="1800"/>
              <a:buChar char="●"/>
            </a:pPr>
            <a:r>
              <a:rPr lang="en" sz="1800">
                <a:highlight>
                  <a:srgbClr val="FFFFFF"/>
                </a:highlight>
              </a:rPr>
              <a:t>Special schools</a:t>
            </a:r>
            <a:endParaRPr sz="1800">
              <a:highlight>
                <a:srgbClr val="FFFFFF"/>
              </a:highlight>
            </a:endParaRPr>
          </a:p>
          <a:p>
            <a:pPr marL="457200" lvl="0" indent="-342900" algn="l" rtl="0">
              <a:lnSpc>
                <a:spcPct val="134482"/>
              </a:lnSpc>
              <a:spcBef>
                <a:spcPts val="0"/>
              </a:spcBef>
              <a:spcAft>
                <a:spcPts val="0"/>
              </a:spcAft>
              <a:buSzPts val="1800"/>
              <a:buChar char="●"/>
            </a:pPr>
            <a:r>
              <a:rPr lang="en" sz="1800">
                <a:highlight>
                  <a:srgbClr val="FFFFFF"/>
                </a:highlight>
              </a:rPr>
              <a:t>Home instruction</a:t>
            </a:r>
            <a:endParaRPr sz="1800">
              <a:highlight>
                <a:srgbClr val="FFFFFF"/>
              </a:highlight>
            </a:endParaRPr>
          </a:p>
          <a:p>
            <a:pPr marL="457200" lvl="0" indent="-342900" algn="l" rtl="0">
              <a:lnSpc>
                <a:spcPct val="134482"/>
              </a:lnSpc>
              <a:spcBef>
                <a:spcPts val="0"/>
              </a:spcBef>
              <a:spcAft>
                <a:spcPts val="0"/>
              </a:spcAft>
              <a:buSzPts val="1800"/>
              <a:buChar char="●"/>
            </a:pPr>
            <a:r>
              <a:rPr lang="en" sz="1800">
                <a:highlight>
                  <a:srgbClr val="FFFFFF"/>
                </a:highlight>
              </a:rPr>
              <a:t>Instruction in hospitals and institutions</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7"/>
          <p:cNvSpPr txBox="1">
            <a:spLocks noGrp="1"/>
          </p:cNvSpPr>
          <p:nvPr>
            <p:ph type="title"/>
          </p:nvPr>
        </p:nvSpPr>
        <p:spPr>
          <a:xfrm>
            <a:off x="306421" y="321013"/>
            <a:ext cx="2655600" cy="4429800"/>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lt1"/>
              </a:buClr>
              <a:buSzPts val="2500"/>
              <a:buFont typeface="Arial"/>
              <a:buNone/>
            </a:pPr>
            <a:r>
              <a:rPr lang="en"/>
              <a:t>Placements</a:t>
            </a:r>
            <a:endParaRPr/>
          </a:p>
          <a:p>
            <a:pPr marL="0" lvl="0" indent="0" algn="l" rtl="0">
              <a:lnSpc>
                <a:spcPct val="90000"/>
              </a:lnSpc>
              <a:spcBef>
                <a:spcPts val="0"/>
              </a:spcBef>
              <a:spcAft>
                <a:spcPts val="0"/>
              </a:spcAft>
              <a:buClr>
                <a:schemeClr val="lt1"/>
              </a:buClr>
              <a:buSzPts val="2500"/>
              <a:buFont typeface="Arial"/>
              <a:buNone/>
            </a:pPr>
            <a:endParaRPr/>
          </a:p>
          <a:p>
            <a:pPr marL="0" lvl="0" indent="0" algn="l" rtl="0">
              <a:lnSpc>
                <a:spcPct val="90000"/>
              </a:lnSpc>
              <a:spcBef>
                <a:spcPts val="0"/>
              </a:spcBef>
              <a:spcAft>
                <a:spcPts val="0"/>
              </a:spcAft>
              <a:buClr>
                <a:schemeClr val="lt1"/>
              </a:buClr>
              <a:buSzPts val="2500"/>
              <a:buFont typeface="Arial"/>
              <a:buNone/>
            </a:pPr>
            <a:r>
              <a:rPr lang="en"/>
              <a:t>IAC 281- 41.116</a:t>
            </a:r>
            <a:endParaRPr/>
          </a:p>
        </p:txBody>
      </p:sp>
      <p:sp>
        <p:nvSpPr>
          <p:cNvPr id="129" name="Google Shape;129;p27"/>
          <p:cNvSpPr txBox="1">
            <a:spLocks noGrp="1"/>
          </p:cNvSpPr>
          <p:nvPr>
            <p:ph type="body" idx="1"/>
          </p:nvPr>
        </p:nvSpPr>
        <p:spPr>
          <a:xfrm>
            <a:off x="3443591" y="321013"/>
            <a:ext cx="5262900" cy="4429800"/>
          </a:xfrm>
          <a:prstGeom prst="rect">
            <a:avLst/>
          </a:prstGeom>
          <a:noFill/>
          <a:ln>
            <a:noFill/>
          </a:ln>
        </p:spPr>
        <p:txBody>
          <a:bodyPr spcFirstLastPara="1" wrap="square" lIns="68575" tIns="34275" rIns="68575" bIns="34275" anchor="ctr" anchorCtr="0">
            <a:normAutofit/>
          </a:bodyPr>
          <a:lstStyle/>
          <a:p>
            <a:pPr marL="0" lvl="0" indent="0" algn="l" rtl="0">
              <a:lnSpc>
                <a:spcPct val="134482"/>
              </a:lnSpc>
              <a:spcBef>
                <a:spcPts val="0"/>
              </a:spcBef>
              <a:spcAft>
                <a:spcPts val="0"/>
              </a:spcAft>
              <a:buNone/>
            </a:pPr>
            <a:r>
              <a:rPr lang="en" sz="1900"/>
              <a:t>	The placement decision shall be made:</a:t>
            </a:r>
            <a:endParaRPr sz="1900"/>
          </a:p>
          <a:p>
            <a:pPr marL="0" lvl="0" indent="0" algn="l" rtl="0">
              <a:lnSpc>
                <a:spcPct val="134482"/>
              </a:lnSpc>
              <a:spcBef>
                <a:spcPts val="800"/>
              </a:spcBef>
              <a:spcAft>
                <a:spcPts val="0"/>
              </a:spcAft>
              <a:buNone/>
            </a:pPr>
            <a:r>
              <a:rPr lang="en" sz="1900"/>
              <a:t>	(1)	By a group of persons, including the parents and other persons knowledgeable about the child, the meaning of the evaluation data, and the placement options; and</a:t>
            </a:r>
            <a:endParaRPr sz="1900"/>
          </a:p>
          <a:p>
            <a:pPr marL="0" lvl="0" indent="0" algn="l" rtl="0">
              <a:lnSpc>
                <a:spcPct val="134482"/>
              </a:lnSpc>
              <a:spcBef>
                <a:spcPts val="800"/>
              </a:spcBef>
              <a:spcAft>
                <a:spcPts val="0"/>
              </a:spcAft>
              <a:buNone/>
            </a:pPr>
            <a:r>
              <a:rPr lang="en" sz="1900"/>
              <a:t>	(2)	In conformity with the LRE provisions of this chapter, including rules 281—41.114</a:t>
            </a:r>
            <a:endParaRPr sz="1900"/>
          </a:p>
          <a:p>
            <a:pPr marL="0" lvl="0" indent="0" algn="l" rtl="0">
              <a:lnSpc>
                <a:spcPct val="134482"/>
              </a:lnSpc>
              <a:spcBef>
                <a:spcPts val="800"/>
              </a:spcBef>
              <a:spcAft>
                <a:spcPts val="800"/>
              </a:spcAft>
              <a:buNone/>
            </a:pPr>
            <a:endParaRPr sz="19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2523</Words>
  <Application>Microsoft Office PowerPoint</Application>
  <PresentationFormat>On-screen Show (16:9)</PresentationFormat>
  <Paragraphs>268</Paragraphs>
  <Slides>30</Slides>
  <Notes>30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30</vt:i4>
      </vt:variant>
    </vt:vector>
  </HeadingPairs>
  <TitlesOfParts>
    <vt:vector size="38" baseType="lpstr">
      <vt:lpstr>Arial</vt:lpstr>
      <vt:lpstr>Courier New</vt:lpstr>
      <vt:lpstr>Lobster</vt:lpstr>
      <vt:lpstr>Times New Roman</vt:lpstr>
      <vt:lpstr>Impact</vt:lpstr>
      <vt:lpstr>Roboto</vt:lpstr>
      <vt:lpstr>Simple Light</vt:lpstr>
      <vt:lpstr>Theme1</vt:lpstr>
      <vt:lpstr>Shortened School Day: Smart Use in Special Education</vt:lpstr>
      <vt:lpstr>Welcome</vt:lpstr>
      <vt:lpstr>Policy</vt:lpstr>
      <vt:lpstr>Participants will understand:</vt:lpstr>
      <vt:lpstr>School Day: IA Admin Code 281-41.11(2)</vt:lpstr>
      <vt:lpstr>Least Restrictive Environment  IAC 281—41.114(2)</vt:lpstr>
      <vt:lpstr>Least Restrictive Environment   -taken from i3</vt:lpstr>
      <vt:lpstr>Continuum of Alternative Services and Placements  IAC 281—41.115</vt:lpstr>
      <vt:lpstr>Placements  IAC 281- 41.116</vt:lpstr>
      <vt:lpstr>Placements (con’t)  IAC 281- 41.116</vt:lpstr>
      <vt:lpstr>Determining the LRE  IAC 41.116(4) Special considerations.</vt:lpstr>
      <vt:lpstr>Checklists to Support IEP Team Conversations</vt:lpstr>
      <vt:lpstr>Red Flags &amp; Missteps</vt:lpstr>
      <vt:lpstr>Documentation </vt:lpstr>
      <vt:lpstr>Administrative Concerns</vt:lpstr>
      <vt:lpstr>Behavior </vt:lpstr>
      <vt:lpstr>Resources</vt:lpstr>
      <vt:lpstr>Practice: IEP Team Practices and Administrative Monitoring </vt:lpstr>
      <vt:lpstr>IEP Team Decision: Shortened School Day (SSD)</vt:lpstr>
      <vt:lpstr>IEP Team Decision: Shortened School Day (SSD)</vt:lpstr>
      <vt:lpstr>Consideration of Services Before SSD </vt:lpstr>
      <vt:lpstr>IEP Team Planning</vt:lpstr>
      <vt:lpstr>IEP Team Planning</vt:lpstr>
      <vt:lpstr>Report Information</vt:lpstr>
      <vt:lpstr>Report Information</vt:lpstr>
      <vt:lpstr>Recap of Considerations</vt:lpstr>
      <vt:lpstr>PowerPoint Presentation</vt:lpstr>
      <vt:lpstr>Future Policy and Practice Webinars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Shortened School Day: Smart Use in Special Education</dc:title>
  <dc:creator>Beverage, Brittany [IDOE]</dc:creator>
  <cp:lastModifiedBy>Albers, Lisa [IDOE]</cp:lastModifiedBy>
  <cp:revision>4</cp:revision>
  <dcterms:modified xsi:type="dcterms:W3CDTF">2024-12-13T22:05:34Z</dcterms:modified>
</cp:coreProperties>
</file>