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4YcG3XJecTuZi9hojzTaxNuOC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A3060C-A09E-40A4-B961-57205264A422}">
  <a:tblStyle styleId="{EAA3060C-A09E-40A4-B961-57205264A42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7122A3B-0CF1-4980-9BB1-94430E633E7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1c6a31a06a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g31c6a31a06a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c6a31a06a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1c6a31a06a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c6a31a06a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31c6a31a06a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1c6a31a06a_3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1c6a31a06a_3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1c6a31a06a_3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1c6a31a06a_3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c6a31a06a_3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1c6a31a06a_3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c6a31a06a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1c6a31a06a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c6a31a06a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1c6a31a06a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You will need to mention during the webinar that this is the specific timeline starting in 2025-2026 and that we did not follow the timeline this year because of the delay in ESSA plan revisions and waiting for the new designations to be released.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c6a31a06a_3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31c6a31a06a_3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1c6a31a06a_3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31c6a31a06a_3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1c6a31a06a_3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1c6a31a06a_3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c6a31a06a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g31c6a31a06a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1c6a31a06a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31c6a31a06a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c6a31a06a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1c6a31a06a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c6a31a06a_3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31c6a31a06a_3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c6a31a06a_3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1c6a31a06a_3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c6a31a06a_3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1c6a31a06a_3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c6a31a06a_3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31c6a31a06a_3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c6a31a06a_3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1c6a31a06a_3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884" y="5866793"/>
            <a:ext cx="4996116" cy="4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1c6a31a06a_3_22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1c6a31a06a_3_22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31c6a31a06a_3_22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0" y="2268535"/>
            <a:ext cx="12192000" cy="3275783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3617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1c6a31a06a_3_3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31c6a31a06a_3_3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7" name="Google Shape;37;g31c6a31a06a_3_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9884" y="5866793"/>
            <a:ext cx="4996116" cy="4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1c6a31a06a_3_7"/>
          <p:cNvSpPr/>
          <p:nvPr/>
        </p:nvSpPr>
        <p:spPr>
          <a:xfrm>
            <a:off x="0" y="0"/>
            <a:ext cx="4182894" cy="6858000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1c6a31a06a_3_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31c6a31a06a_3_7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1c6a31a06a_3_11"/>
          <p:cNvSpPr/>
          <p:nvPr/>
        </p:nvSpPr>
        <p:spPr>
          <a:xfrm>
            <a:off x="0" y="0"/>
            <a:ext cx="12192000" cy="737419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31c6a31a06a_3_1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31c6a31a06a_3_11"/>
          <p:cNvSpPr txBox="1">
            <a:spLocks noGrp="1"/>
          </p:cNvSpPr>
          <p:nvPr>
            <p:ph type="body" idx="1"/>
          </p:nvPr>
        </p:nvSpPr>
        <p:spPr>
          <a:xfrm>
            <a:off x="689112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1c6a31a06a_3_15"/>
          <p:cNvSpPr/>
          <p:nvPr/>
        </p:nvSpPr>
        <p:spPr>
          <a:xfrm>
            <a:off x="0" y="0"/>
            <a:ext cx="12192000" cy="1192696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g31c6a31a06a_3_15"/>
          <p:cNvSpPr txBox="1">
            <a:spLocks noGrp="1"/>
          </p:cNvSpPr>
          <p:nvPr>
            <p:ph type="title"/>
          </p:nvPr>
        </p:nvSpPr>
        <p:spPr>
          <a:xfrm>
            <a:off x="892797" y="1"/>
            <a:ext cx="10515600" cy="11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1c6a31a06a_3_15"/>
          <p:cNvSpPr txBox="1">
            <a:spLocks noGrp="1"/>
          </p:cNvSpPr>
          <p:nvPr>
            <p:ph type="body" idx="1"/>
          </p:nvPr>
        </p:nvSpPr>
        <p:spPr>
          <a:xfrm>
            <a:off x="892799" y="15486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g31c6a31a06a_3_15"/>
          <p:cNvSpPr txBox="1">
            <a:spLocks noGrp="1"/>
          </p:cNvSpPr>
          <p:nvPr>
            <p:ph type="body" idx="2"/>
          </p:nvPr>
        </p:nvSpPr>
        <p:spPr>
          <a:xfrm>
            <a:off x="892799" y="237255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31c6a31a06a_3_15"/>
          <p:cNvSpPr txBox="1">
            <a:spLocks noGrp="1"/>
          </p:cNvSpPr>
          <p:nvPr>
            <p:ph type="body" idx="3"/>
          </p:nvPr>
        </p:nvSpPr>
        <p:spPr>
          <a:xfrm>
            <a:off x="6225210" y="15486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g31c6a31a06a_3_15"/>
          <p:cNvSpPr txBox="1">
            <a:spLocks noGrp="1"/>
          </p:cNvSpPr>
          <p:nvPr>
            <p:ph type="body" idx="4"/>
          </p:nvPr>
        </p:nvSpPr>
        <p:spPr>
          <a:xfrm>
            <a:off x="6225210" y="2372553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1c6a31a06a_3_0"/>
          <p:cNvSpPr txBox="1">
            <a:spLocks noGrp="1"/>
          </p:cNvSpPr>
          <p:nvPr>
            <p:ph type="title"/>
          </p:nvPr>
        </p:nvSpPr>
        <p:spPr>
          <a:xfrm>
            <a:off x="795128" y="1"/>
            <a:ext cx="10813776" cy="1166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g31c6a31a06a_3_0"/>
          <p:cNvSpPr txBox="1">
            <a:spLocks noGrp="1"/>
          </p:cNvSpPr>
          <p:nvPr>
            <p:ph type="body" idx="1"/>
          </p:nvPr>
        </p:nvSpPr>
        <p:spPr>
          <a:xfrm>
            <a:off x="795128" y="1460499"/>
            <a:ext cx="108137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e.iowa.gov/pk-12/essa/guidance-allocations#title-ii-part-a-supporting-effective-instruc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cfr.gov/current/title-2/subtitle-A/chapter-II/part-200" TargetMode="External"/><Relationship Id="rId4" Type="http://schemas.openxmlformats.org/officeDocument/2006/relationships/hyperlink" Target="https://www.govinfo.gov/content/pkg/BILLS-114s1177enr/pdf/BILLS-114s1177enr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c6a31a06a_3_26"/>
          <p:cNvSpPr txBox="1">
            <a:spLocks noGrp="1"/>
          </p:cNvSpPr>
          <p:nvPr>
            <p:ph type="ctrTitle"/>
          </p:nvPr>
        </p:nvSpPr>
        <p:spPr>
          <a:xfrm>
            <a:off x="289270" y="1074695"/>
            <a:ext cx="11636841" cy="2160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Federal Programs Compliance Review and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Monitoring Plan</a:t>
            </a:r>
            <a:endParaRPr/>
          </a:p>
        </p:txBody>
      </p:sp>
      <p:sp>
        <p:nvSpPr>
          <p:cNvPr id="62" name="Google Shape;62;g31c6a31a06a_3_26"/>
          <p:cNvSpPr txBox="1">
            <a:spLocks noGrp="1"/>
          </p:cNvSpPr>
          <p:nvPr>
            <p:ph type="subTitle" idx="1"/>
          </p:nvPr>
        </p:nvSpPr>
        <p:spPr>
          <a:xfrm>
            <a:off x="289270" y="3838162"/>
            <a:ext cx="11636841" cy="128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Teresa Garc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US"/>
              <a:t>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Bureau of Federal Programs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6a31a06a_3_7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Risk Assessment Criteria: Performance</a:t>
            </a:r>
            <a:endParaRPr/>
          </a:p>
        </p:txBody>
      </p:sp>
      <p:graphicFrame>
        <p:nvGraphicFramePr>
          <p:cNvPr id="120" name="Google Shape;120;g31c6a31a06a_3_75"/>
          <p:cNvGraphicFramePr/>
          <p:nvPr>
            <p:extLst>
              <p:ext uri="{D42A27DB-BD31-4B8C-83A1-F6EECF244321}">
                <p14:modId xmlns:p14="http://schemas.microsoft.com/office/powerpoint/2010/main" val="2434363580"/>
              </p:ext>
            </p:extLst>
          </p:nvPr>
        </p:nvGraphicFramePr>
        <p:xfrm>
          <a:off x="619125" y="1282600"/>
          <a:ext cx="10972800" cy="1609886"/>
        </p:xfrm>
        <a:graphic>
          <a:graphicData uri="http://schemas.openxmlformats.org/drawingml/2006/table">
            <a:tbl>
              <a:tblPr firstRow="1">
                <a:noFill/>
                <a:tableStyleId>{EAA3060C-A09E-40A4-B961-57205264A422}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Criteria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Measure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Risk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12. Needs improvement/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      Priority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 school rating of Needs Improvement or Priority was assigned to one or more of Subrecipient’s schools.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Needs Improvement and Priority ratings may indicate the capacity to effectively manage support for student learning is compromised.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c6a31a06a_3_8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Sample Risk assessment Rubric</a:t>
            </a:r>
            <a:endParaRPr/>
          </a:p>
        </p:txBody>
      </p:sp>
      <p:graphicFrame>
        <p:nvGraphicFramePr>
          <p:cNvPr id="127" name="Google Shape;127;g31c6a31a06a_3_80"/>
          <p:cNvGraphicFramePr/>
          <p:nvPr>
            <p:extLst>
              <p:ext uri="{D42A27DB-BD31-4B8C-83A1-F6EECF244321}">
                <p14:modId xmlns:p14="http://schemas.microsoft.com/office/powerpoint/2010/main" val="4194231198"/>
              </p:ext>
            </p:extLst>
          </p:nvPr>
        </p:nvGraphicFramePr>
        <p:xfrm>
          <a:off x="1162577" y="2101165"/>
          <a:ext cx="2966475" cy="3032820"/>
        </p:xfrm>
        <a:graphic>
          <a:graphicData uri="http://schemas.openxmlformats.org/drawingml/2006/table">
            <a:tbl>
              <a:tblPr firstRow="1" bandRow="1">
                <a:noFill/>
                <a:tableStyleId>{EAA3060C-A09E-40A4-B961-57205264A422}</a:tableStyleId>
              </a:tblPr>
              <a:tblGrid>
                <a:gridCol w="251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Subtotal 1-2: Expenditures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0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Subtotal 3-7: Compliance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1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Subtotal 8-9: Staffing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1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Subtotal 10-11: Size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3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Subtotal 12: Performance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0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TOTAL</a:t>
                      </a: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5</a:t>
                      </a:r>
                      <a:endParaRPr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6" name="Google Shape;126;g31c6a31a06a_3_80" descr="Sample Risk assessment Rubic"/>
          <p:cNvPicPr preferRelativeResize="0"/>
          <p:nvPr/>
        </p:nvPicPr>
        <p:blipFill rotWithShape="1">
          <a:blip r:embed="rId3">
            <a:alphaModFix/>
          </a:blip>
          <a:srcRect l="10147" t="15451" r="8967" b="21191"/>
          <a:stretch/>
        </p:blipFill>
        <p:spPr>
          <a:xfrm>
            <a:off x="5105400" y="737406"/>
            <a:ext cx="6343650" cy="58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1c6a31a06a_3_86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691" cy="73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Risk Levels and Monitoring Strategies</a:t>
            </a:r>
            <a:endParaRPr/>
          </a:p>
        </p:txBody>
      </p:sp>
      <p:graphicFrame>
        <p:nvGraphicFramePr>
          <p:cNvPr id="133" name="Google Shape;133;g31c6a31a06a_3_86"/>
          <p:cNvGraphicFramePr/>
          <p:nvPr>
            <p:extLst>
              <p:ext uri="{D42A27DB-BD31-4B8C-83A1-F6EECF244321}">
                <p14:modId xmlns:p14="http://schemas.microsoft.com/office/powerpoint/2010/main" val="3812669888"/>
              </p:ext>
            </p:extLst>
          </p:nvPr>
        </p:nvGraphicFramePr>
        <p:xfrm>
          <a:off x="1626499" y="1566805"/>
          <a:ext cx="9184375" cy="1955925"/>
        </p:xfrm>
        <a:graphic>
          <a:graphicData uri="http://schemas.openxmlformats.org/drawingml/2006/table">
            <a:tbl>
              <a:tblPr firstRow="1">
                <a:noFill/>
                <a:tableStyleId>{E7122A3B-0CF1-4980-9BB1-94430E633E78}</a:tableStyleId>
              </a:tblPr>
              <a:tblGrid>
                <a:gridCol w="299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Risk Level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Score (0-20)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Monitoring Strategy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Tier 1: Low Risk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0-7 points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 additional monitoring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Tier 2: Moderate Risk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8-14 points</a:t>
                      </a:r>
                      <a:endParaRPr sz="1800"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Technical assistance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Tier 3: High Risk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15-20 points</a:t>
                      </a:r>
                      <a:endParaRPr sz="180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09854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Enhanced technical assistance</a:t>
                      </a:r>
                      <a:endParaRPr sz="1800" dirty="0"/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c6a31a06a_3_9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Summary of Recommendations	and Findings</a:t>
            </a:r>
            <a:endParaRPr/>
          </a:p>
        </p:txBody>
      </p:sp>
      <p:sp>
        <p:nvSpPr>
          <p:cNvPr id="139" name="Google Shape;139;g31c6a31a06a_3_91"/>
          <p:cNvSpPr txBox="1">
            <a:spLocks noGrp="1"/>
          </p:cNvSpPr>
          <p:nvPr>
            <p:ph type="body" idx="1"/>
          </p:nvPr>
        </p:nvSpPr>
        <p:spPr>
          <a:xfrm>
            <a:off x="971793" y="1724905"/>
            <a:ext cx="4338337" cy="458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71"/>
              <a:buNone/>
            </a:pPr>
            <a:r>
              <a:rPr lang="en-US" sz="1800" b="1" dirty="0"/>
              <a:t>Summary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Summarizes risk assessment and outcome (tier level)</a:t>
            </a:r>
            <a:endParaRPr sz="1800"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1"/>
              <a:buNone/>
            </a:pPr>
            <a:endParaRPr sz="1800"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1"/>
              <a:buNone/>
            </a:pPr>
            <a:r>
              <a:rPr lang="en-US" sz="1800" b="1" dirty="0"/>
              <a:t>Recommendations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Lists recommended actions for LEA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1"/>
              <a:buNone/>
            </a:pPr>
            <a:endParaRPr sz="1800" dirty="0"/>
          </a:p>
          <a:p>
            <a:pPr marL="1143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71"/>
              <a:buNone/>
            </a:pPr>
            <a:r>
              <a:rPr lang="en-US" sz="1800" b="1" dirty="0"/>
              <a:t>Findings and Required Actions</a:t>
            </a:r>
            <a:endParaRPr sz="1800" b="1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Lists findings of noncompliance and required next steps</a:t>
            </a:r>
            <a:endParaRPr sz="18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571"/>
              <a:buNone/>
            </a:pPr>
            <a:endParaRPr sz="2200" dirty="0"/>
          </a:p>
        </p:txBody>
      </p:sp>
      <p:pic>
        <p:nvPicPr>
          <p:cNvPr id="140" name="Google Shape;140;g31c6a31a06a_3_91" descr="Summary of Recommendations and Findings"/>
          <p:cNvPicPr preferRelativeResize="0"/>
          <p:nvPr/>
        </p:nvPicPr>
        <p:blipFill rotWithShape="1">
          <a:blip r:embed="rId3">
            <a:alphaModFix/>
          </a:blip>
          <a:srcRect t="7571"/>
          <a:stretch/>
        </p:blipFill>
        <p:spPr>
          <a:xfrm>
            <a:off x="6175566" y="737402"/>
            <a:ext cx="5137292" cy="6037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c6a31a06a_3_9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Noncompliance</a:t>
            </a:r>
            <a:endParaRPr/>
          </a:p>
        </p:txBody>
      </p:sp>
      <p:sp>
        <p:nvSpPr>
          <p:cNvPr id="146" name="Google Shape;146;g31c6a31a06a_3_97"/>
          <p:cNvSpPr txBox="1">
            <a:spLocks noGrp="1"/>
          </p:cNvSpPr>
          <p:nvPr>
            <p:ph type="body" idx="1"/>
          </p:nvPr>
        </p:nvSpPr>
        <p:spPr>
          <a:xfrm>
            <a:off x="4570883" y="194468"/>
            <a:ext cx="7343316" cy="281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27"/>
              <a:buNone/>
            </a:pPr>
            <a:r>
              <a:rPr lang="en-US" sz="1800" dirty="0"/>
              <a:t>Findings of noncompliance will be documented as citations in CASA: Corrective Actions</a:t>
            </a:r>
            <a:endParaRPr sz="1800" dirty="0"/>
          </a:p>
          <a:p>
            <a:pPr marL="34290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-US" sz="1800" dirty="0"/>
              <a:t>Subrecipient will be required to complete corrective action to address the issue(s).</a:t>
            </a:r>
            <a:endParaRPr sz="1800" dirty="0"/>
          </a:p>
          <a:p>
            <a:pPr marL="34290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-US" sz="1800" dirty="0"/>
              <a:t>Additional monitoring may be necessary depending on the nature of the noncompliance.</a:t>
            </a:r>
            <a:endParaRPr sz="1800" dirty="0"/>
          </a:p>
          <a:p>
            <a:pPr marL="342900" lvl="0" indent="-2857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900"/>
              <a:buChar char="•"/>
            </a:pPr>
            <a:r>
              <a:rPr lang="en-US" sz="1800" dirty="0"/>
              <a:t>Citations will be considered resolved when Department receives sufficient evidence that noncompliance has been corrected.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27"/>
              <a:buNone/>
            </a:pPr>
            <a:endParaRPr sz="2100" dirty="0"/>
          </a:p>
        </p:txBody>
      </p:sp>
      <p:sp>
        <p:nvSpPr>
          <p:cNvPr id="148" name="Google Shape;148;g31c6a31a06a_3_97"/>
          <p:cNvSpPr txBox="1"/>
          <p:nvPr/>
        </p:nvSpPr>
        <p:spPr>
          <a:xfrm>
            <a:off x="4168336" y="3755791"/>
            <a:ext cx="14762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Corrective Actions Dashboard</a:t>
            </a:r>
            <a:endParaRPr dirty="0"/>
          </a:p>
        </p:txBody>
      </p:sp>
      <p:pic>
        <p:nvPicPr>
          <p:cNvPr id="147" name="Google Shape;147;g31c6a31a06a_3_97" descr="Sample Corrective Actions Dashboard"/>
          <p:cNvPicPr preferRelativeResize="0"/>
          <p:nvPr/>
        </p:nvPicPr>
        <p:blipFill rotWithShape="1">
          <a:blip r:embed="rId3">
            <a:alphaModFix/>
          </a:blip>
          <a:srcRect r="1188" b="22199"/>
          <a:stretch/>
        </p:blipFill>
        <p:spPr>
          <a:xfrm>
            <a:off x="5442333" y="2908453"/>
            <a:ext cx="6601294" cy="358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c6a31a06a_3_104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Noncompliance</a:t>
            </a:r>
            <a:endParaRPr/>
          </a:p>
        </p:txBody>
      </p:sp>
      <p:sp>
        <p:nvSpPr>
          <p:cNvPr id="155" name="Google Shape;155;g31c6a31a06a_3_104"/>
          <p:cNvSpPr txBox="1"/>
          <p:nvPr/>
        </p:nvSpPr>
        <p:spPr>
          <a:xfrm>
            <a:off x="4329631" y="352589"/>
            <a:ext cx="2561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Findings of noncompliance will be documented as citations in CASA: Corrective Actions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1c6a31a06a_3_104"/>
          <p:cNvSpPr txBox="1"/>
          <p:nvPr/>
        </p:nvSpPr>
        <p:spPr>
          <a:xfrm>
            <a:off x="4329631" y="3239084"/>
            <a:ext cx="3040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Action Steps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31c6a31a06a_3_104" descr="Sample Action Steps"/>
          <p:cNvPicPr preferRelativeResize="0"/>
          <p:nvPr/>
        </p:nvPicPr>
        <p:blipFill rotWithShape="1">
          <a:blip r:embed="rId3">
            <a:alphaModFix/>
          </a:blip>
          <a:srcRect b="16251"/>
          <a:stretch/>
        </p:blipFill>
        <p:spPr>
          <a:xfrm>
            <a:off x="7067617" y="212010"/>
            <a:ext cx="4881075" cy="633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c6a31a06a_3_111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162" name="Google Shape;162;g31c6a31a06a_3_111"/>
          <p:cNvSpPr txBox="1">
            <a:spLocks noGrp="1"/>
          </p:cNvSpPr>
          <p:nvPr>
            <p:ph type="body" idx="1"/>
          </p:nvPr>
        </p:nvSpPr>
        <p:spPr>
          <a:xfrm>
            <a:off x="1297337" y="1110525"/>
            <a:ext cx="975166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Timeline for implementing the annual risk analysis and monitoring process: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1143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2200"/>
          </a:p>
        </p:txBody>
      </p:sp>
      <p:graphicFrame>
        <p:nvGraphicFramePr>
          <p:cNvPr id="163" name="Google Shape;163;g31c6a31a06a_3_111"/>
          <p:cNvGraphicFramePr/>
          <p:nvPr/>
        </p:nvGraphicFramePr>
        <p:xfrm>
          <a:off x="1535112" y="1834091"/>
          <a:ext cx="9121775" cy="2021880"/>
        </p:xfrm>
        <a:graphic>
          <a:graphicData uri="http://schemas.openxmlformats.org/drawingml/2006/table">
            <a:tbl>
              <a:tblPr firstRow="1" bandRow="1">
                <a:noFill/>
                <a:tableStyleId>{EAA3060C-A09E-40A4-B961-57205264A422}</a:tableStyleId>
              </a:tblPr>
              <a:tblGrid>
                <a:gridCol w="138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October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Bureau conducts risk assessment using prior year data.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November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Subrecipients are notified of risk assessment results and next steps.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January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Bureau begins follow-up monitoring activities as determined by risk assessment.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May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Bureau reviews previous monitoring cycle to determine possible improvements to risk assessment and monitoring process.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c6a31a06a_3_117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Monitoring Cycle</a:t>
            </a:r>
            <a:endParaRPr/>
          </a:p>
        </p:txBody>
      </p:sp>
      <p:sp>
        <p:nvSpPr>
          <p:cNvPr id="169" name="Google Shape;169;g31c6a31a06a_3_117"/>
          <p:cNvSpPr txBox="1">
            <a:spLocks noGrp="1"/>
          </p:cNvSpPr>
          <p:nvPr>
            <p:ph type="body" idx="1"/>
          </p:nvPr>
        </p:nvSpPr>
        <p:spPr>
          <a:xfrm>
            <a:off x="209320" y="1008806"/>
            <a:ext cx="3638208" cy="499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1800" b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Five-year cycle</a:t>
            </a:r>
            <a:endParaRPr sz="18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800" b="1"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Each year selected subrecipients will participate in appropriate monitoring activities as determined by the annual risk assessment.</a:t>
            </a:r>
            <a:endParaRPr sz="1800"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Subrecipients will have access to the risk assessment results during off-cycle years so they can take steps to improve their scores by the next cycle.</a:t>
            </a:r>
            <a:endParaRPr sz="1800" dirty="0"/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Adjustments to the schedule may be necessary in future years.</a:t>
            </a:r>
            <a:endParaRPr sz="1800" dirty="0"/>
          </a:p>
        </p:txBody>
      </p:sp>
      <p:sp>
        <p:nvSpPr>
          <p:cNvPr id="170" name="Google Shape;170;g31c6a31a06a_3_117"/>
          <p:cNvSpPr txBox="1"/>
          <p:nvPr/>
        </p:nvSpPr>
        <p:spPr>
          <a:xfrm>
            <a:off x="10011145" y="1464946"/>
            <a:ext cx="13110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◄ Page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▼ Page 2</a:t>
            </a:r>
            <a:endParaRPr/>
          </a:p>
        </p:txBody>
      </p:sp>
      <p:pic>
        <p:nvPicPr>
          <p:cNvPr id="171" name="Google Shape;171;g31c6a31a06a_3_117" descr="Five year cycle Page 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650" y="812875"/>
            <a:ext cx="5977874" cy="44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1c6a31a06a_3_117" descr="Five year cycle Page 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1150" y="2968094"/>
            <a:ext cx="5977876" cy="3741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c6a31a06a_3_125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178" name="Google Shape;178;g31c6a31a06a_3_125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3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/>
              <a:t>Iowa Department of Education Federal Programs Webpage -ESSA Guidance &amp; Allocations - </a:t>
            </a:r>
            <a:r>
              <a:rPr lang="en-US" sz="1800" u="sng" dirty="0">
                <a:solidFill>
                  <a:schemeClr val="hlink"/>
                </a:solidFill>
                <a:hlinkClick r:id="rId3"/>
              </a:rPr>
              <a:t>ESSA Guidance &amp; Allocations </a:t>
            </a:r>
            <a:r>
              <a:rPr lang="en-US" sz="1800" dirty="0"/>
              <a:t> </a:t>
            </a:r>
            <a:endParaRPr sz="1800" dirty="0"/>
          </a:p>
          <a:p>
            <a:pPr marL="914400" lvl="1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Federal</a:t>
            </a:r>
            <a:r>
              <a:rPr lang="en-US" sz="1800" dirty="0"/>
              <a:t> Programs Compliance Review and Monitoring Plan</a:t>
            </a:r>
            <a:endParaRPr sz="1800" dirty="0"/>
          </a:p>
          <a:p>
            <a:pPr marL="914400" lvl="1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ESSA 5-Year Monitoring Schedule: 2024-2025 to 2028-2029</a:t>
            </a:r>
            <a:endParaRPr sz="1800" dirty="0"/>
          </a:p>
          <a:p>
            <a:pPr marL="914400" lvl="1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Example School District Risk Assessment Results</a:t>
            </a:r>
            <a:endParaRPr sz="1800" dirty="0"/>
          </a:p>
          <a:p>
            <a:pPr marL="914400" lvl="1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</a:pPr>
            <a:r>
              <a:rPr lang="en-US" sz="1800" dirty="0"/>
              <a:t>Example School District Summary of Recommendations and Findings</a:t>
            </a:r>
            <a:endParaRPr sz="1800" dirty="0"/>
          </a:p>
          <a:p>
            <a:pPr marL="45720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1800" dirty="0"/>
              <a:t>Sources of Authority for Monitoring</a:t>
            </a:r>
            <a:endParaRPr sz="1800" dirty="0"/>
          </a:p>
          <a:p>
            <a: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Every Student Succeeds Act (ESSA)</a:t>
            </a:r>
            <a:endParaRPr sz="1800" dirty="0"/>
          </a:p>
          <a:p>
            <a:pPr marL="91440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2 CFR 200 Uniform Administrative Requirements, Cost Principles, and Audit Requirements for Federal Awards</a:t>
            </a: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1c6a31a06a_3_130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Contact</a:t>
            </a:r>
            <a:endParaRPr/>
          </a:p>
        </p:txBody>
      </p:sp>
      <p:sp>
        <p:nvSpPr>
          <p:cNvPr id="184" name="Google Shape;184;g31c6a31a06a_3_130"/>
          <p:cNvSpPr txBox="1">
            <a:spLocks noGrp="1"/>
          </p:cNvSpPr>
          <p:nvPr>
            <p:ph type="body" idx="1"/>
          </p:nvPr>
        </p:nvSpPr>
        <p:spPr>
          <a:xfrm>
            <a:off x="4705350" y="428017"/>
            <a:ext cx="6903404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080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Teresa Garc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US" sz="1800" dirty="0"/>
              <a:t>a, JD, PhD</a:t>
            </a:r>
            <a:endParaRPr sz="1800" dirty="0"/>
          </a:p>
          <a:p>
            <a:pPr marL="5080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Education Program Consultant</a:t>
            </a:r>
            <a:endParaRPr sz="1800"/>
          </a:p>
          <a:p>
            <a:pPr marL="5080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Bureau of Federal Programs</a:t>
            </a:r>
            <a:endParaRPr sz="1800" dirty="0"/>
          </a:p>
          <a:p>
            <a:pPr marL="5080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1800" u="sng" dirty="0"/>
              <a:t>teresa.garcia@iowa.gov</a:t>
            </a:r>
            <a:endParaRPr sz="1800" dirty="0"/>
          </a:p>
          <a:p>
            <a:pPr marL="50800" lvl="0" indent="0" algn="ctr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n-US" sz="1800" dirty="0"/>
              <a:t>(515) 210-6340</a:t>
            </a:r>
            <a:br>
              <a:rPr lang="en-US" sz="2200" dirty="0"/>
            </a:br>
            <a:endParaRPr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c6a31a06a_3_32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86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68" name="Google Shape;68;g31c6a31a06a_3_32"/>
          <p:cNvSpPr txBox="1">
            <a:spLocks noGrp="1"/>
          </p:cNvSpPr>
          <p:nvPr>
            <p:ph type="body" idx="1"/>
          </p:nvPr>
        </p:nvSpPr>
        <p:spPr>
          <a:xfrm>
            <a:off x="4591454" y="428017"/>
            <a:ext cx="7017449" cy="590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Introduction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Compliance Review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Rubric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Monitoring and Non-Compliance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Resources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Contact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c6a31a06a_3_3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74" name="Google Shape;74;g31c6a31a06a_3_37"/>
          <p:cNvSpPr txBox="1">
            <a:spLocks noGrp="1"/>
          </p:cNvSpPr>
          <p:nvPr>
            <p:ph type="body" idx="1"/>
          </p:nvPr>
        </p:nvSpPr>
        <p:spPr>
          <a:xfrm>
            <a:off x="4492301" y="428017"/>
            <a:ext cx="7438966" cy="616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r>
              <a:rPr lang="en-US" sz="1800" dirty="0"/>
              <a:t>The Bureau of Federal Programs (Bureau) monitors the activities of recipients of federal funds under the </a:t>
            </a:r>
            <a:r>
              <a:rPr lang="en-US" sz="1800" i="1" dirty="0"/>
              <a:t>Every Student Succeeds Act </a:t>
            </a:r>
            <a:r>
              <a:rPr lang="en-US" sz="1800" dirty="0"/>
              <a:t>(ESSA), which amended and reauthorized the </a:t>
            </a:r>
            <a:r>
              <a:rPr lang="en-US" sz="1800" i="1" dirty="0"/>
              <a:t>Elementary and Secondary Education Act of 1965 </a:t>
            </a:r>
            <a:r>
              <a:rPr lang="en-US" sz="1800" dirty="0"/>
              <a:t>(ESEA).</a:t>
            </a:r>
            <a:endParaRPr sz="1800" dirty="0"/>
          </a:p>
          <a:p>
            <a:pPr marL="508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4480"/>
              <a:buNone/>
            </a:pPr>
            <a:r>
              <a:rPr lang="en-US" sz="1800" dirty="0"/>
              <a:t>Purpose of monitoring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Assess compliance with state and federal requirements,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Determine program effectiveness and improvement, and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Identify information needed for strategic planning.</a:t>
            </a:r>
            <a:endParaRPr sz="1800" dirty="0"/>
          </a:p>
          <a:p>
            <a:pPr marL="508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4480"/>
              <a:buNone/>
            </a:pPr>
            <a:r>
              <a:rPr lang="en-US" sz="1800" dirty="0"/>
              <a:t>The Bureau’s two-fold approach to monitoring</a:t>
            </a:r>
            <a:endParaRPr sz="1800" dirty="0"/>
          </a:p>
          <a:p>
            <a:pPr marL="457200" lvl="0" indent="-3857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 dirty="0"/>
              <a:t>Monitor various data sources on an </a:t>
            </a:r>
            <a:r>
              <a:rPr lang="en-US" sz="1800" u="sng" dirty="0"/>
              <a:t>ongoing</a:t>
            </a:r>
            <a:r>
              <a:rPr lang="en-US" sz="1800" dirty="0"/>
              <a:t> basis, which helps determine technical assistance needs of Local Education Agencies (LEAs), or districts, for fiscal and programmatic planning and implementation of title program services.</a:t>
            </a:r>
            <a:endParaRPr sz="1800" dirty="0"/>
          </a:p>
          <a:p>
            <a:pPr marL="457200" lvl="0" indent="-3857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1800" u="sng" dirty="0"/>
              <a:t>Additional</a:t>
            </a:r>
            <a:r>
              <a:rPr lang="en-US" sz="1800" dirty="0"/>
              <a:t> monitoring determined by annual risk assessment</a:t>
            </a:r>
            <a:endParaRPr sz="1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c6a31a06a_3_42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Compliance</a:t>
            </a:r>
            <a:endParaRPr/>
          </a:p>
        </p:txBody>
      </p:sp>
      <p:sp>
        <p:nvSpPr>
          <p:cNvPr id="80" name="Google Shape;80;g31c6a31a06a_3_42"/>
          <p:cNvSpPr txBox="1">
            <a:spLocks noGrp="1"/>
          </p:cNvSpPr>
          <p:nvPr>
            <p:ph type="body" idx="1"/>
          </p:nvPr>
        </p:nvSpPr>
        <p:spPr>
          <a:xfrm>
            <a:off x="4591454" y="333375"/>
            <a:ext cx="7017300" cy="61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-US" sz="1800" dirty="0"/>
              <a:t>The Iowa Department of Education (Department) must…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 dirty="0"/>
              <a:t>Evaluate each subrecipient's risk of noncompliance </a:t>
            </a:r>
            <a:r>
              <a:rPr lang="en-US" sz="1800" dirty="0"/>
              <a:t>with a subaward </a:t>
            </a:r>
            <a:r>
              <a:rPr lang="en-US" sz="1800" u="sng" dirty="0"/>
              <a:t>to determine the appropriate subrecipient monitoring</a:t>
            </a:r>
            <a:r>
              <a:rPr lang="en-US" sz="1800" dirty="0"/>
              <a:t>, and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u="sng" dirty="0"/>
              <a:t>Monitor the activities of a subrecipient to ensure compliance</a:t>
            </a:r>
            <a:r>
              <a:rPr lang="en-US" sz="1800" dirty="0"/>
              <a:t> with statutes, regulations, and the terms and conditions of the subaward.</a:t>
            </a:r>
            <a:endParaRPr sz="1800" dirty="0"/>
          </a:p>
          <a:p>
            <a:pPr marL="508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-US" sz="1800" dirty="0"/>
              <a:t>                                                         (CFR § 200.332)</a:t>
            </a:r>
            <a:endParaRPr sz="1800" dirty="0"/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endParaRPr sz="1800" dirty="0"/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-US" sz="1800" dirty="0"/>
              <a:t>Assessing risk refers to the </a:t>
            </a:r>
            <a:r>
              <a:rPr lang="en-US" sz="1800" i="1" dirty="0"/>
              <a:t>possibility</a:t>
            </a:r>
            <a:r>
              <a:rPr lang="en-US" sz="1800" dirty="0"/>
              <a:t> that a subrecipient may not comply with applicable rules.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High risk does not necessarily mean an LEA failed to comply</a:t>
            </a:r>
            <a:endParaRPr sz="1800" dirty="0"/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Low risk does not necessarily mean an LEA is compliant with all rules</a:t>
            </a:r>
            <a:endParaRPr sz="1800" dirty="0"/>
          </a:p>
          <a:p>
            <a:pPr marL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-US" sz="1800" dirty="0"/>
              <a:t>Risk level can change from year to year.</a:t>
            </a:r>
            <a:endParaRPr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c6a31a06a_3_47"/>
          <p:cNvSpPr txBox="1">
            <a:spLocks noGrp="1"/>
          </p:cNvSpPr>
          <p:nvPr>
            <p:ph type="title"/>
          </p:nvPr>
        </p:nvSpPr>
        <p:spPr>
          <a:xfrm>
            <a:off x="408561" y="428017"/>
            <a:ext cx="3540900" cy="5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Rubric</a:t>
            </a:r>
            <a:endParaRPr/>
          </a:p>
        </p:txBody>
      </p:sp>
      <p:sp>
        <p:nvSpPr>
          <p:cNvPr id="86" name="Google Shape;86;g31c6a31a06a_3_47"/>
          <p:cNvSpPr txBox="1">
            <a:spLocks noGrp="1"/>
          </p:cNvSpPr>
          <p:nvPr>
            <p:ph type="body" idx="1"/>
          </p:nvPr>
        </p:nvSpPr>
        <p:spPr>
          <a:xfrm>
            <a:off x="4610504" y="561817"/>
            <a:ext cx="7017300" cy="5266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Risk factors may include, but are not limited to prior experience, previous audits, and personnel changes.</a:t>
            </a: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Rubric includes 12 criteria across five categories:</a:t>
            </a:r>
            <a:endParaRPr sz="180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5080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  <a:p>
            <a:pPr marL="4572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Data sources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Prior year data available through CASA</a:t>
            </a:r>
            <a:endParaRPr sz="1800"/>
          </a:p>
          <a:p>
            <a:pPr marL="91440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Other reports</a:t>
            </a:r>
            <a:endParaRPr sz="1800"/>
          </a:p>
        </p:txBody>
      </p:sp>
      <p:graphicFrame>
        <p:nvGraphicFramePr>
          <p:cNvPr id="87" name="Google Shape;87;g31c6a31a06a_3_47"/>
          <p:cNvGraphicFramePr/>
          <p:nvPr/>
        </p:nvGraphicFramePr>
        <p:xfrm>
          <a:off x="5085586" y="2238640"/>
          <a:ext cx="5905100" cy="2123490"/>
        </p:xfrm>
        <a:graphic>
          <a:graphicData uri="http://schemas.openxmlformats.org/drawingml/2006/table">
            <a:tbl>
              <a:tblPr firstRow="1" bandRow="1">
                <a:noFill/>
                <a:tableStyleId>{EAA3060C-A09E-40A4-B961-57205264A422}</a:tableStyleId>
              </a:tblPr>
              <a:tblGrid>
                <a:gridCol w="197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1. Expenditures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  80% of possible risk points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  (16 of 20 total possible points)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2. Compliance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3. Staffing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4. Size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5. Performance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  20% of possible risk points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  (4 of 20 total possible points)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8" name="Google Shape;88;g31c6a31a06a_3_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1324" y="2367280"/>
            <a:ext cx="323849" cy="1385873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31c6a31a06a_3_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0848" y="3850474"/>
            <a:ext cx="323849" cy="371475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c6a31a06a_3_5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Risk Assessment Criteria: Expenditures</a:t>
            </a:r>
            <a:endParaRPr/>
          </a:p>
        </p:txBody>
      </p:sp>
      <p:graphicFrame>
        <p:nvGraphicFramePr>
          <p:cNvPr id="96" name="Google Shape;96;g31c6a31a06a_3_55"/>
          <p:cNvGraphicFramePr/>
          <p:nvPr>
            <p:extLst>
              <p:ext uri="{D42A27DB-BD31-4B8C-83A1-F6EECF244321}">
                <p14:modId xmlns:p14="http://schemas.microsoft.com/office/powerpoint/2010/main" val="3585776126"/>
              </p:ext>
            </p:extLst>
          </p:nvPr>
        </p:nvGraphicFramePr>
        <p:xfrm>
          <a:off x="590550" y="1362075"/>
          <a:ext cx="11018475" cy="2469105"/>
        </p:xfrm>
        <a:graphic>
          <a:graphicData uri="http://schemas.openxmlformats.org/drawingml/2006/table">
            <a:tbl>
              <a:tblPr firstRow="1">
                <a:noFill/>
                <a:tableStyleId>{EAA3060C-A09E-40A4-B961-57205264A422}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Criteria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Measure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Risk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1. Expenditures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claimed less than 50% of the current year allocation by the end of the third quarter.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Low reimbursement levels may reflect lack of expenditures and the possibility that program activities are not being fully implemented.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2. Carryover</a:t>
                      </a:r>
                      <a:endParaRPr sz="18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forfeited funds that were carried forward from the previous year but remained unspent.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The loss of carryover funds despite having additional time to expend the resources may indicate program activities are not being sufficiently implemented.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c6a31a06a_3_6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Risk Assessment Criteria: Compliance</a:t>
            </a:r>
            <a:endParaRPr/>
          </a:p>
        </p:txBody>
      </p:sp>
      <p:graphicFrame>
        <p:nvGraphicFramePr>
          <p:cNvPr id="102" name="Google Shape;102;g31c6a31a06a_3_60"/>
          <p:cNvGraphicFramePr/>
          <p:nvPr>
            <p:extLst>
              <p:ext uri="{D42A27DB-BD31-4B8C-83A1-F6EECF244321}">
                <p14:modId xmlns:p14="http://schemas.microsoft.com/office/powerpoint/2010/main" val="3584577889"/>
              </p:ext>
            </p:extLst>
          </p:nvPr>
        </p:nvGraphicFramePr>
        <p:xfrm>
          <a:off x="679200" y="851974"/>
          <a:ext cx="11044225" cy="5381625"/>
        </p:xfrm>
        <a:graphic>
          <a:graphicData uri="http://schemas.openxmlformats.org/drawingml/2006/table">
            <a:tbl>
              <a:tblPr firstRow="1">
                <a:noFill/>
                <a:tableStyleId>{EAA3060C-A09E-40A4-B961-57205264A422}</a:tableStyleId>
              </a:tblPr>
              <a:tblGrid>
                <a:gridCol w="18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Criteria</a:t>
                      </a:r>
                      <a:endParaRPr sz="16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Measure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Risk</a:t>
                      </a:r>
                      <a:endParaRPr sz="16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3. Citations</a:t>
                      </a:r>
                      <a:endParaRPr sz="16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had one or more citations for noncompliance with federal program requirements.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History of citations for noncompliance with federal program requirements poses a risk of continued noncompliance.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4. Unresolved</a:t>
                      </a:r>
                      <a:endParaRPr sz="1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    citations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had one or more unresolved citations for noncompliance with federal program requirements.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Lack of adherence to state guidance on resolving citations poses a risk of continued noncompliance.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5. Application and</a:t>
                      </a:r>
                      <a:endParaRPr sz="1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    report</a:t>
                      </a:r>
                      <a:endParaRPr sz="16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    submissions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did not meet a deadline for submitting required reports, data, or applications or received more than two action required.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History of noncompliance with submission deadlines and/or inaccuracies in reports, data, and applications may reflect insufficient grant compliance oversight and poses a risk of continued noncompliance.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6. Claims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    submissions</a:t>
                      </a:r>
                      <a:endParaRPr sz="16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failed to submit a claim or received more than two action required notices for claims across all programs.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History of noncompliance with submission deadlines and/or inaccuracies in claims may reflect insufficient grant compliance oversight and poses a risk of continued noncompliance.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7. Nonpublic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    consultation</a:t>
                      </a:r>
                      <a:endParaRPr sz="1600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did not meet the deadline for submitting non-public consulting agreement(s) and/or all equitable shares were not used.</a:t>
                      </a:r>
                      <a:endParaRPr sz="16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The potential impact on Iowa learners and opportunities for error increase with the additional requirements of timely and meaningful consultation and equitable services for nonpublic schools.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1c6a31a06a_3_65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Risk Assessment Criteria: Staffing</a:t>
            </a:r>
            <a:endParaRPr/>
          </a:p>
        </p:txBody>
      </p:sp>
      <p:graphicFrame>
        <p:nvGraphicFramePr>
          <p:cNvPr id="108" name="Google Shape;108;g31c6a31a06a_3_65"/>
          <p:cNvGraphicFramePr/>
          <p:nvPr>
            <p:extLst>
              <p:ext uri="{D42A27DB-BD31-4B8C-83A1-F6EECF244321}">
                <p14:modId xmlns:p14="http://schemas.microsoft.com/office/powerpoint/2010/main" val="1269433272"/>
              </p:ext>
            </p:extLst>
          </p:nvPr>
        </p:nvGraphicFramePr>
        <p:xfrm>
          <a:off x="609600" y="1343025"/>
          <a:ext cx="10982325" cy="2762602"/>
        </p:xfrm>
        <a:graphic>
          <a:graphicData uri="http://schemas.openxmlformats.org/drawingml/2006/table">
            <a:tbl>
              <a:tblPr firstRow="1">
                <a:noFill/>
                <a:tableStyleId>{EAA3060C-A09E-40A4-B961-57205264A422}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Criteria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Measure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Risk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8. Personnel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   (administration)</a:t>
                      </a:r>
                      <a:endParaRPr sz="18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Subrecipient’s superintendent or school business official changed from the previous year.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loss of institutional knowledge, continuity, and understanding of local initiatives may jeopardize effective federal grant management.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9. Personnel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  (Title programs)</a:t>
                      </a:r>
                      <a:endParaRPr sz="18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Subrecipient’s designee for the consolidated application or one or more title programs changed from the previous year.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Lack of prior experience serving as designee for the consolidated application or title programs increases the possible risk of error due to loss of institutional knowledge, continuity, and/or understanding of local initiatives.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c6a31a06a_3_70"/>
          <p:cNvSpPr txBox="1">
            <a:spLocks noGrp="1"/>
          </p:cNvSpPr>
          <p:nvPr>
            <p:ph type="title"/>
          </p:nvPr>
        </p:nvSpPr>
        <p:spPr>
          <a:xfrm>
            <a:off x="339213" y="2"/>
            <a:ext cx="112698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Risk Assessment Criteria: Size</a:t>
            </a:r>
            <a:endParaRPr/>
          </a:p>
        </p:txBody>
      </p:sp>
      <p:graphicFrame>
        <p:nvGraphicFramePr>
          <p:cNvPr id="114" name="Google Shape;114;g31c6a31a06a_3_70"/>
          <p:cNvGraphicFramePr/>
          <p:nvPr>
            <p:extLst>
              <p:ext uri="{D42A27DB-BD31-4B8C-83A1-F6EECF244321}">
                <p14:modId xmlns:p14="http://schemas.microsoft.com/office/powerpoint/2010/main" val="3453952469"/>
              </p:ext>
            </p:extLst>
          </p:nvPr>
        </p:nvGraphicFramePr>
        <p:xfrm>
          <a:off x="619125" y="1352550"/>
          <a:ext cx="10953750" cy="3513299"/>
        </p:xfrm>
        <a:graphic>
          <a:graphicData uri="http://schemas.openxmlformats.org/drawingml/2006/table">
            <a:tbl>
              <a:tblPr firstRow="1">
                <a:noFill/>
                <a:tableStyleId>{EAA3060C-A09E-40A4-B961-57205264A422}</a:tableStyleId>
              </a:tblPr>
              <a:tblGrid>
                <a:gridCol w="233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Criteria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Measure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Risk</a:t>
                      </a:r>
                      <a:endParaRPr sz="1800" b="1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10. Award amount</a:t>
                      </a:r>
                      <a:endParaRPr sz="18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Subrecipient allocation is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a) &lt;$50,000,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b) $50,000-250,000, or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c) &gt;$250,000.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The more federal funds there are to manage, the greater the potential fiscal impact if the funds are mismanaged or otherwise compromised.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11. Grant programs</a:t>
                      </a:r>
                      <a:endParaRPr sz="1800" u="none" strike="noStrike" cap="none" dirty="0"/>
                    </a:p>
                  </a:txBody>
                  <a:tcPr marL="91425" marR="91425" marT="91425" marB="914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Total number of program grants awarded to Subrecipient is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a) &lt;4,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b) 4-6, or</a:t>
                      </a:r>
                      <a:endParaRPr sz="1800"/>
                    </a:p>
                    <a:p>
                      <a:pPr marL="247650" marR="0" lvl="0" indent="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c) &gt;6.</a:t>
                      </a:r>
                      <a:endParaRPr sz="180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589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The number of compliance requirements increases with the number of federal program awards, thereby also increasing opportunities for error.</a:t>
                      </a:r>
                      <a:endParaRPr sz="1800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Iowa Department of Education">
      <a:dk1>
        <a:srgbClr val="000000"/>
      </a:dk1>
      <a:lt1>
        <a:srgbClr val="FFFFFF"/>
      </a:lt1>
      <a:dk2>
        <a:srgbClr val="002152"/>
      </a:dk2>
      <a:lt2>
        <a:srgbClr val="E6E6E6"/>
      </a:lt2>
      <a:accent1>
        <a:srgbClr val="005CA3"/>
      </a:accent1>
      <a:accent2>
        <a:srgbClr val="FDE263"/>
      </a:accent2>
      <a:accent3>
        <a:srgbClr val="96BCDE"/>
      </a:accent3>
      <a:accent4>
        <a:srgbClr val="A5A5A5"/>
      </a:accent4>
      <a:accent5>
        <a:srgbClr val="DC6400"/>
      </a:accent5>
      <a:accent6>
        <a:srgbClr val="FFC2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1393</Words>
  <Application>Microsoft Office PowerPoint</Application>
  <PresentationFormat>Widescreen</PresentationFormat>
  <Paragraphs>205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Roboto</vt:lpstr>
      <vt:lpstr>Theme1</vt:lpstr>
      <vt:lpstr>Theme1</vt:lpstr>
      <vt:lpstr>Federal Programs Compliance Review and  Monitoring Plan</vt:lpstr>
      <vt:lpstr>Overview</vt:lpstr>
      <vt:lpstr>Introduction</vt:lpstr>
      <vt:lpstr>Compliance</vt:lpstr>
      <vt:lpstr>Rubric</vt:lpstr>
      <vt:lpstr>Risk Assessment Criteria: Expenditures</vt:lpstr>
      <vt:lpstr>Risk Assessment Criteria: Compliance</vt:lpstr>
      <vt:lpstr>Risk Assessment Criteria: Staffing</vt:lpstr>
      <vt:lpstr>Risk Assessment Criteria: Size</vt:lpstr>
      <vt:lpstr>Risk Assessment Criteria: Performance</vt:lpstr>
      <vt:lpstr>Sample Risk assessment Rubric</vt:lpstr>
      <vt:lpstr>Risk Levels and Monitoring Strategies</vt:lpstr>
      <vt:lpstr>Summary of Recommendations and Findings</vt:lpstr>
      <vt:lpstr>Noncompliance</vt:lpstr>
      <vt:lpstr>Noncompliance</vt:lpstr>
      <vt:lpstr>Timeline</vt:lpstr>
      <vt:lpstr>Monitoring Cycle</vt:lpstr>
      <vt:lpstr>Resources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Programs Compliance Review and  Monitoring Plan</dc:title>
  <dc:creator>Iowa Department of Education</dc:creator>
  <cp:lastModifiedBy>Albers, Lisa [IDOE]</cp:lastModifiedBy>
  <cp:revision>2</cp:revision>
  <dcterms:created xsi:type="dcterms:W3CDTF">2022-10-28T01:47:54Z</dcterms:created>
  <dcterms:modified xsi:type="dcterms:W3CDTF">2024-12-13T15:59:53Z</dcterms:modified>
</cp:coreProperties>
</file>