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embeddedFontLst>
    <p:embeddedFont>
      <p:font typeface="Lora"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30" autoAdjust="0"/>
  </p:normalViewPr>
  <p:slideViewPr>
    <p:cSldViewPr snapToGrid="0">
      <p:cViewPr varScale="1">
        <p:scale>
          <a:sx n="118" d="100"/>
          <a:sy n="118" d="100"/>
        </p:scale>
        <p:origin x="140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0be41b5f1c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78" name="Google Shape;78;g30be41b5f1c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fec945507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i="1" dirty="0">
              <a:solidFill>
                <a:schemeClr val="dk1"/>
              </a:solidFill>
            </a:endParaRPr>
          </a:p>
        </p:txBody>
      </p:sp>
      <p:sp>
        <p:nvSpPr>
          <p:cNvPr id="136" name="Google Shape;136;g2fec9455072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0be41b5f1c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2" name="Google Shape;142;g30be41b5f1c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0d52b56d2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0d52b56d2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99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0d52b56d2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0d52b56d2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fec945507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60" name="Google Shape;160;g2fec945507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fec94550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6" name="Google Shape;166;g2fec94550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0be41b5f1c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500" dirty="0">
              <a:solidFill>
                <a:schemeClr val="dk1"/>
              </a:solidFill>
              <a:latin typeface="Times New Roman"/>
              <a:ea typeface="Times New Roman"/>
              <a:cs typeface="Times New Roman"/>
              <a:sym typeface="Times New Roman"/>
            </a:endParaRPr>
          </a:p>
        </p:txBody>
      </p:sp>
      <p:sp>
        <p:nvSpPr>
          <p:cNvPr id="172" name="Google Shape;172;g30be41b5f1c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0be41b5f1c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chemeClr val="dk1"/>
              </a:solidFill>
              <a:latin typeface="Times New Roman"/>
              <a:ea typeface="Times New Roman"/>
              <a:cs typeface="Times New Roman"/>
              <a:sym typeface="Times New Roman"/>
            </a:endParaRPr>
          </a:p>
        </p:txBody>
      </p:sp>
      <p:sp>
        <p:nvSpPr>
          <p:cNvPr id="178" name="Google Shape;178;g30be41b5f1c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0be41b5f1c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187" name="Google Shape;187;g30be41b5f1c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0be41b5f1c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194" name="Google Shape;194;g30be41b5f1c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0be41b5f1c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g30be41b5f1c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0be41b5f1c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201" name="Google Shape;201;g30be41b5f1c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0be41b5f1c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sp>
        <p:nvSpPr>
          <p:cNvPr id="208" name="Google Shape;208;g30be41b5f1c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0be41b5f1c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30be41b5f1c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fec945507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8" name="Google Shape;228;g2fec945507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fec945507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
        <p:nvSpPr>
          <p:cNvPr id="234" name="Google Shape;234;g2fec945507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fec9455072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
        <p:nvSpPr>
          <p:cNvPr id="240" name="Google Shape;240;g2fec9455072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fec9455072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8" name="Google Shape;248;g2fec9455072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fec9455072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8" name="Google Shape;258;g2fec9455072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fec9455072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
        <p:nvSpPr>
          <p:cNvPr id="267" name="Google Shape;267;g2fec9455072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fec945507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6" name="Google Shape;276;g2fec9455072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0be41b5f1c_0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dirty="0">
              <a:solidFill>
                <a:schemeClr val="dk1"/>
              </a:solidFill>
            </a:endParaRPr>
          </a:p>
        </p:txBody>
      </p:sp>
      <p:sp>
        <p:nvSpPr>
          <p:cNvPr id="90" name="Google Shape;90;g30be41b5f1c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0be41b5f1c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96" name="Google Shape;96;g30be41b5f1c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0be41b5f1c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500" dirty="0">
              <a:solidFill>
                <a:schemeClr val="dk1"/>
              </a:solidFill>
              <a:highlight>
                <a:srgbClr val="FFFFFF"/>
              </a:highlight>
            </a:endParaRPr>
          </a:p>
        </p:txBody>
      </p:sp>
      <p:sp>
        <p:nvSpPr>
          <p:cNvPr id="104" name="Google Shape;104;g30be41b5f1c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be41b5f1c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10" name="Google Shape;110;g30be41b5f1c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0be41b5f1c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500" dirty="0">
              <a:solidFill>
                <a:schemeClr val="dk1"/>
              </a:solidFill>
              <a:highlight>
                <a:srgbClr val="FFFFFF"/>
              </a:highlight>
            </a:endParaRPr>
          </a:p>
        </p:txBody>
      </p:sp>
      <p:sp>
        <p:nvSpPr>
          <p:cNvPr id="116" name="Google Shape;116;g30be41b5f1c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0be41b5f1c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
        <p:nvSpPr>
          <p:cNvPr id="124" name="Google Shape;124;g30be41b5f1c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fec9455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50" dirty="0">
              <a:solidFill>
                <a:srgbClr val="990000"/>
              </a:solidFill>
              <a:highlight>
                <a:srgbClr val="FFFFFF"/>
              </a:highlight>
            </a:endParaRPr>
          </a:p>
          <a:p>
            <a:pPr marL="0" lvl="0" indent="0" algn="l" rtl="0">
              <a:spcBef>
                <a:spcPts val="0"/>
              </a:spcBef>
              <a:spcAft>
                <a:spcPts val="0"/>
              </a:spcAft>
              <a:buNone/>
            </a:pPr>
            <a:endParaRPr sz="1250" dirty="0">
              <a:solidFill>
                <a:srgbClr val="990000"/>
              </a:solidFill>
              <a:highlight>
                <a:srgbClr val="FFFFFF"/>
              </a:highlight>
            </a:endParaRPr>
          </a:p>
          <a:p>
            <a:pPr marL="0" lvl="0" indent="0" algn="l" rtl="0">
              <a:spcBef>
                <a:spcPts val="0"/>
              </a:spcBef>
              <a:spcAft>
                <a:spcPts val="0"/>
              </a:spcAft>
              <a:buNone/>
            </a:pPr>
            <a:endParaRPr sz="1000" dirty="0">
              <a:solidFill>
                <a:srgbClr val="990000"/>
              </a:solidFill>
              <a:highlight>
                <a:srgbClr val="FFFFFF"/>
              </a:highlight>
            </a:endParaRPr>
          </a:p>
          <a:p>
            <a:pPr marL="0" lvl="0" indent="0" algn="l" rtl="0">
              <a:spcBef>
                <a:spcPts val="0"/>
              </a:spcBef>
              <a:spcAft>
                <a:spcPts val="0"/>
              </a:spcAft>
              <a:buNone/>
            </a:pPr>
            <a:endParaRPr sz="1000" dirty="0">
              <a:solidFill>
                <a:srgbClr val="990000"/>
              </a:solidFill>
              <a:highlight>
                <a:srgbClr val="FFFFFF"/>
              </a:highlight>
            </a:endParaRPr>
          </a:p>
          <a:p>
            <a:pPr marL="0" lvl="0" indent="0" algn="l" rtl="0">
              <a:spcBef>
                <a:spcPts val="0"/>
              </a:spcBef>
              <a:spcAft>
                <a:spcPts val="0"/>
              </a:spcAft>
              <a:buNone/>
            </a:pPr>
            <a:endParaRPr sz="1000" dirty="0">
              <a:solidFill>
                <a:srgbClr val="990000"/>
              </a:solidFill>
              <a:highlight>
                <a:srgbClr val="FFFFFF"/>
              </a:highlight>
            </a:endParaRPr>
          </a:p>
          <a:p>
            <a:pPr marL="0" lvl="0" indent="0" algn="l" rtl="0">
              <a:spcBef>
                <a:spcPts val="0"/>
              </a:spcBef>
              <a:spcAft>
                <a:spcPts val="0"/>
              </a:spcAft>
              <a:buNone/>
            </a:pPr>
            <a:endParaRPr sz="1400" dirty="0">
              <a:solidFill>
                <a:schemeClr val="dk1"/>
              </a:solidFill>
            </a:endParaRPr>
          </a:p>
        </p:txBody>
      </p:sp>
      <p:sp>
        <p:nvSpPr>
          <p:cNvPr id="130" name="Google Shape;130;g2fec9455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3617A"/>
        </a:solid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216953" y="806021"/>
            <a:ext cx="8727600" cy="16200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400"/>
              <a:buFont typeface="Arial"/>
              <a:buNone/>
              <a:defRPr sz="3400" b="1">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5" name="Google Shape;55;p14"/>
          <p:cNvSpPr txBox="1">
            <a:spLocks noGrp="1"/>
          </p:cNvSpPr>
          <p:nvPr>
            <p:ph type="subTitle" idx="1"/>
          </p:nvPr>
        </p:nvSpPr>
        <p:spPr>
          <a:xfrm>
            <a:off x="216953" y="2878621"/>
            <a:ext cx="8727600" cy="961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600"/>
              </a:spcBef>
              <a:spcAft>
                <a:spcPts val="0"/>
              </a:spcAft>
              <a:buClr>
                <a:schemeClr val="lt1"/>
              </a:buClr>
              <a:buSzPts val="1800"/>
              <a:buNone/>
              <a:defRPr sz="1800" b="1">
                <a:solidFill>
                  <a:schemeClr val="lt1"/>
                </a:solidFill>
              </a:defRPr>
            </a:lvl1pPr>
            <a:lvl2pPr lvl="1" algn="ctr">
              <a:lnSpc>
                <a:spcPct val="90000"/>
              </a:lnSpc>
              <a:spcBef>
                <a:spcPts val="300"/>
              </a:spcBef>
              <a:spcAft>
                <a:spcPts val="0"/>
              </a:spcAft>
              <a:buClr>
                <a:schemeClr val="dk1"/>
              </a:buClr>
              <a:buSzPts val="1100"/>
              <a:buNone/>
              <a:defRPr sz="1100"/>
            </a:lvl2pPr>
            <a:lvl3pPr lvl="2" algn="ctr">
              <a:lnSpc>
                <a:spcPct val="90000"/>
              </a:lnSpc>
              <a:spcBef>
                <a:spcPts val="300"/>
              </a:spcBef>
              <a:spcAft>
                <a:spcPts val="0"/>
              </a:spcAft>
              <a:buClr>
                <a:schemeClr val="dk1"/>
              </a:buClr>
              <a:buSzPts val="1000"/>
              <a:buNone/>
              <a:defRPr sz="1000"/>
            </a:lvl3pPr>
            <a:lvl4pPr lvl="3" algn="ctr">
              <a:lnSpc>
                <a:spcPct val="90000"/>
              </a:lnSpc>
              <a:spcBef>
                <a:spcPts val="300"/>
              </a:spcBef>
              <a:spcAft>
                <a:spcPts val="0"/>
              </a:spcAft>
              <a:buClr>
                <a:schemeClr val="dk1"/>
              </a:buClr>
              <a:buSzPts val="900"/>
              <a:buNone/>
              <a:defRPr sz="900"/>
            </a:lvl4pPr>
            <a:lvl5pPr lvl="4" algn="ctr">
              <a:lnSpc>
                <a:spcPct val="90000"/>
              </a:lnSpc>
              <a:spcBef>
                <a:spcPts val="300"/>
              </a:spcBef>
              <a:spcAft>
                <a:spcPts val="0"/>
              </a:spcAft>
              <a:buClr>
                <a:schemeClr val="dk1"/>
              </a:buClr>
              <a:buSzPts val="900"/>
              <a:buNone/>
              <a:defRPr sz="900"/>
            </a:lvl5pPr>
            <a:lvl6pPr lvl="5" algn="ctr">
              <a:lnSpc>
                <a:spcPct val="90000"/>
              </a:lnSpc>
              <a:spcBef>
                <a:spcPts val="300"/>
              </a:spcBef>
              <a:spcAft>
                <a:spcPts val="0"/>
              </a:spcAft>
              <a:buClr>
                <a:schemeClr val="dk1"/>
              </a:buClr>
              <a:buSzPts val="900"/>
              <a:buNone/>
              <a:defRPr sz="900"/>
            </a:lvl6pPr>
            <a:lvl7pPr lvl="6" algn="ctr">
              <a:lnSpc>
                <a:spcPct val="90000"/>
              </a:lnSpc>
              <a:spcBef>
                <a:spcPts val="300"/>
              </a:spcBef>
              <a:spcAft>
                <a:spcPts val="0"/>
              </a:spcAft>
              <a:buClr>
                <a:schemeClr val="dk1"/>
              </a:buClr>
              <a:buSzPts val="900"/>
              <a:buNone/>
              <a:defRPr sz="900"/>
            </a:lvl7pPr>
            <a:lvl8pPr lvl="7" algn="ctr">
              <a:lnSpc>
                <a:spcPct val="90000"/>
              </a:lnSpc>
              <a:spcBef>
                <a:spcPts val="300"/>
              </a:spcBef>
              <a:spcAft>
                <a:spcPts val="0"/>
              </a:spcAft>
              <a:buClr>
                <a:schemeClr val="dk1"/>
              </a:buClr>
              <a:buSzPts val="900"/>
              <a:buNone/>
              <a:defRPr sz="900"/>
            </a:lvl8pPr>
            <a:lvl9pPr lvl="8" algn="ctr">
              <a:lnSpc>
                <a:spcPct val="90000"/>
              </a:lnSpc>
              <a:spcBef>
                <a:spcPts val="300"/>
              </a:spcBef>
              <a:spcAft>
                <a:spcPts val="0"/>
              </a:spcAft>
              <a:buClr>
                <a:schemeClr val="dk1"/>
              </a:buClr>
              <a:buSzPts val="900"/>
              <a:buNone/>
              <a:defRPr sz="900"/>
            </a:lvl9pPr>
          </a:lstStyle>
          <a:p>
            <a:endParaRPr/>
          </a:p>
        </p:txBody>
      </p:sp>
      <p:pic>
        <p:nvPicPr>
          <p:cNvPr id="56" name="Google Shape;56;p14"/>
          <p:cNvPicPr preferRelativeResize="0"/>
          <p:nvPr/>
        </p:nvPicPr>
        <p:blipFill rotWithShape="1">
          <a:blip r:embed="rId2">
            <a:alphaModFix/>
          </a:blip>
          <a:srcRect/>
          <a:stretch/>
        </p:blipFill>
        <p:spPr>
          <a:xfrm>
            <a:off x="824913" y="4400095"/>
            <a:ext cx="3747088" cy="34350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57"/>
        <p:cNvGrpSpPr/>
        <p:nvPr/>
      </p:nvGrpSpPr>
      <p:grpSpPr>
        <a:xfrm>
          <a:off x="0" y="0"/>
          <a:ext cx="0" cy="0"/>
          <a:chOff x="0" y="0"/>
          <a:chExt cx="0" cy="0"/>
        </a:xfrm>
      </p:grpSpPr>
      <p:sp>
        <p:nvSpPr>
          <p:cNvPr id="58" name="Google Shape;58;p15"/>
          <p:cNvSpPr/>
          <p:nvPr/>
        </p:nvSpPr>
        <p:spPr>
          <a:xfrm>
            <a:off x="0" y="0"/>
            <a:ext cx="9144000" cy="5529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 name="Google Shape;59;p15"/>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 name="Google Shape;60;p15"/>
          <p:cNvSpPr txBox="1">
            <a:spLocks noGrp="1"/>
          </p:cNvSpPr>
          <p:nvPr>
            <p:ph type="body" idx="1"/>
          </p:nvPr>
        </p:nvSpPr>
        <p:spPr>
          <a:xfrm>
            <a:off x="516834" y="1095374"/>
            <a:ext cx="81105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lt1"/>
        </a:solidFill>
        <a:effectLst/>
      </p:bgPr>
    </p:bg>
    <p:spTree>
      <p:nvGrpSpPr>
        <p:cNvPr id="1" name="Shape 61"/>
        <p:cNvGrpSpPr/>
        <p:nvPr/>
      </p:nvGrpSpPr>
      <p:grpSpPr>
        <a:xfrm>
          <a:off x="0" y="0"/>
          <a:ext cx="0" cy="0"/>
          <a:chOff x="0" y="0"/>
          <a:chExt cx="0" cy="0"/>
        </a:xfrm>
      </p:grpSpPr>
      <p:sp>
        <p:nvSpPr>
          <p:cNvPr id="62" name="Google Shape;62;p16"/>
          <p:cNvSpPr/>
          <p:nvPr/>
        </p:nvSpPr>
        <p:spPr>
          <a:xfrm>
            <a:off x="0" y="0"/>
            <a:ext cx="3137100" cy="51435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3" name="Google Shape;63;p16"/>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500"/>
              <a:buFont typeface="Arial"/>
              <a:buNone/>
              <a:defRPr>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6"/>
          <p:cNvSpPr txBox="1">
            <a:spLocks noGrp="1"/>
          </p:cNvSpPr>
          <p:nvPr>
            <p:ph type="body" idx="1"/>
          </p:nvPr>
        </p:nvSpPr>
        <p:spPr>
          <a:xfrm>
            <a:off x="3443591" y="321013"/>
            <a:ext cx="5262900" cy="4429800"/>
          </a:xfrm>
          <a:prstGeom prst="rect">
            <a:avLst/>
          </a:prstGeom>
          <a:noFill/>
          <a:ln>
            <a:noFill/>
          </a:ln>
        </p:spPr>
        <p:txBody>
          <a:bodyPr spcFirstLastPara="1" wrap="square" lIns="68575" tIns="34275" rIns="68575" bIns="34275" anchor="ctr" anchorCtr="0">
            <a:normAutofit/>
          </a:bodyPr>
          <a:lstStyle>
            <a:lvl1pPr marL="457200" lvl="0" indent="-361950" algn="l">
              <a:lnSpc>
                <a:spcPct val="90000"/>
              </a:lnSpc>
              <a:spcBef>
                <a:spcPts val="600"/>
              </a:spcBef>
              <a:spcAft>
                <a:spcPts val="0"/>
              </a:spcAft>
              <a:buClr>
                <a:schemeClr val="dk1"/>
              </a:buClr>
              <a:buSzPts val="2100"/>
              <a:buChar char="•"/>
              <a:defRPr sz="2100"/>
            </a:lvl1pPr>
            <a:lvl2pPr marL="914400" lvl="1" indent="-342900" algn="l">
              <a:lnSpc>
                <a:spcPct val="90000"/>
              </a:lnSpc>
              <a:spcBef>
                <a:spcPts val="300"/>
              </a:spcBef>
              <a:spcAft>
                <a:spcPts val="0"/>
              </a:spcAft>
              <a:buClr>
                <a:schemeClr val="dk1"/>
              </a:buClr>
              <a:buSzPts val="1800"/>
              <a:buChar char="•"/>
              <a:defRPr sz="1800"/>
            </a:lvl2pPr>
            <a:lvl3pPr marL="1371600" lvl="2" indent="-304800" algn="l">
              <a:lnSpc>
                <a:spcPct val="90000"/>
              </a:lnSpc>
              <a:spcBef>
                <a:spcPts val="300"/>
              </a:spcBef>
              <a:spcAft>
                <a:spcPts val="0"/>
              </a:spcAft>
              <a:buClr>
                <a:schemeClr val="dk1"/>
              </a:buClr>
              <a:buSzPts val="1200"/>
              <a:buChar char="•"/>
              <a:defRPr sz="12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solidFill>
          <a:schemeClr val="lt1"/>
        </a:solidFill>
        <a:effectLst/>
      </p:bgPr>
    </p:bg>
    <p:spTree>
      <p:nvGrpSpPr>
        <p:cNvPr id="1" name="Shape 65"/>
        <p:cNvGrpSpPr/>
        <p:nvPr/>
      </p:nvGrpSpPr>
      <p:grpSpPr>
        <a:xfrm>
          <a:off x="0" y="0"/>
          <a:ext cx="0" cy="0"/>
          <a:chOff x="0" y="0"/>
          <a:chExt cx="0" cy="0"/>
        </a:xfrm>
      </p:grpSpPr>
      <p:sp>
        <p:nvSpPr>
          <p:cNvPr id="66" name="Google Shape;66;p17"/>
          <p:cNvSpPr/>
          <p:nvPr/>
        </p:nvSpPr>
        <p:spPr>
          <a:xfrm>
            <a:off x="0" y="0"/>
            <a:ext cx="9144000" cy="8946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67" name="Google Shape;67;p17"/>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 name="Google Shape;68;p17"/>
          <p:cNvSpPr txBox="1">
            <a:spLocks noGrp="1"/>
          </p:cNvSpPr>
          <p:nvPr>
            <p:ph type="body" idx="1"/>
          </p:nvPr>
        </p:nvSpPr>
        <p:spPr>
          <a:xfrm>
            <a:off x="669599" y="1161481"/>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69" name="Google Shape;69;p17"/>
          <p:cNvSpPr txBox="1">
            <a:spLocks noGrp="1"/>
          </p:cNvSpPr>
          <p:nvPr>
            <p:ph type="body" idx="2"/>
          </p:nvPr>
        </p:nvSpPr>
        <p:spPr>
          <a:xfrm>
            <a:off x="669599" y="1779415"/>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
        <p:nvSpPr>
          <p:cNvPr id="70" name="Google Shape;70;p17"/>
          <p:cNvSpPr txBox="1">
            <a:spLocks noGrp="1"/>
          </p:cNvSpPr>
          <p:nvPr>
            <p:ph type="body" idx="3"/>
          </p:nvPr>
        </p:nvSpPr>
        <p:spPr>
          <a:xfrm>
            <a:off x="4668908" y="1161481"/>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600"/>
              </a:spcBef>
              <a:spcAft>
                <a:spcPts val="0"/>
              </a:spcAft>
              <a:buClr>
                <a:schemeClr val="dk1"/>
              </a:buClr>
              <a:buSzPts val="1400"/>
              <a:buNone/>
              <a:defRPr sz="1400" b="1"/>
            </a:lvl1pPr>
            <a:lvl2pPr marL="914400" lvl="1" indent="-228600" algn="l">
              <a:lnSpc>
                <a:spcPct val="90000"/>
              </a:lnSpc>
              <a:spcBef>
                <a:spcPts val="300"/>
              </a:spcBef>
              <a:spcAft>
                <a:spcPts val="0"/>
              </a:spcAft>
              <a:buClr>
                <a:schemeClr val="dk1"/>
              </a:buClr>
              <a:buSzPts val="1100"/>
              <a:buNone/>
              <a:defRPr sz="1100" b="1"/>
            </a:lvl2pPr>
            <a:lvl3pPr marL="1371600" lvl="2" indent="-228600" algn="l">
              <a:lnSpc>
                <a:spcPct val="90000"/>
              </a:lnSpc>
              <a:spcBef>
                <a:spcPts val="300"/>
              </a:spcBef>
              <a:spcAft>
                <a:spcPts val="0"/>
              </a:spcAft>
              <a:buClr>
                <a:schemeClr val="dk1"/>
              </a:buClr>
              <a:buSzPts val="1000"/>
              <a:buNone/>
              <a:defRPr sz="1000" b="1"/>
            </a:lvl3pPr>
            <a:lvl4pPr marL="1828800" lvl="3" indent="-228600" algn="l">
              <a:lnSpc>
                <a:spcPct val="90000"/>
              </a:lnSpc>
              <a:spcBef>
                <a:spcPts val="300"/>
              </a:spcBef>
              <a:spcAft>
                <a:spcPts val="0"/>
              </a:spcAft>
              <a:buClr>
                <a:schemeClr val="dk1"/>
              </a:buClr>
              <a:buSzPts val="900"/>
              <a:buNone/>
              <a:defRPr sz="900" b="1"/>
            </a:lvl4pPr>
            <a:lvl5pPr marL="2286000" lvl="4" indent="-228600" algn="l">
              <a:lnSpc>
                <a:spcPct val="90000"/>
              </a:lnSpc>
              <a:spcBef>
                <a:spcPts val="300"/>
              </a:spcBef>
              <a:spcAft>
                <a:spcPts val="0"/>
              </a:spcAft>
              <a:buClr>
                <a:schemeClr val="dk1"/>
              </a:buClr>
              <a:buSzPts val="900"/>
              <a:buNone/>
              <a:defRPr sz="900" b="1"/>
            </a:lvl5pPr>
            <a:lvl6pPr marL="2743200" lvl="5" indent="-228600" algn="l">
              <a:lnSpc>
                <a:spcPct val="90000"/>
              </a:lnSpc>
              <a:spcBef>
                <a:spcPts val="300"/>
              </a:spcBef>
              <a:spcAft>
                <a:spcPts val="0"/>
              </a:spcAft>
              <a:buClr>
                <a:schemeClr val="dk1"/>
              </a:buClr>
              <a:buSzPts val="900"/>
              <a:buNone/>
              <a:defRPr sz="900" b="1"/>
            </a:lvl6pPr>
            <a:lvl7pPr marL="3200400" lvl="6" indent="-228600" algn="l">
              <a:lnSpc>
                <a:spcPct val="90000"/>
              </a:lnSpc>
              <a:spcBef>
                <a:spcPts val="300"/>
              </a:spcBef>
              <a:spcAft>
                <a:spcPts val="0"/>
              </a:spcAft>
              <a:buClr>
                <a:schemeClr val="dk1"/>
              </a:buClr>
              <a:buSzPts val="900"/>
              <a:buNone/>
              <a:defRPr sz="900" b="1"/>
            </a:lvl7pPr>
            <a:lvl8pPr marL="3657600" lvl="7" indent="-228600" algn="l">
              <a:lnSpc>
                <a:spcPct val="90000"/>
              </a:lnSpc>
              <a:spcBef>
                <a:spcPts val="300"/>
              </a:spcBef>
              <a:spcAft>
                <a:spcPts val="0"/>
              </a:spcAft>
              <a:buClr>
                <a:schemeClr val="dk1"/>
              </a:buClr>
              <a:buSzPts val="900"/>
              <a:buNone/>
              <a:defRPr sz="900" b="1"/>
            </a:lvl8pPr>
            <a:lvl9pPr marL="4114800" lvl="8" indent="-228600" algn="l">
              <a:lnSpc>
                <a:spcPct val="90000"/>
              </a:lnSpc>
              <a:spcBef>
                <a:spcPts val="300"/>
              </a:spcBef>
              <a:spcAft>
                <a:spcPts val="0"/>
              </a:spcAft>
              <a:buClr>
                <a:schemeClr val="dk1"/>
              </a:buClr>
              <a:buSzPts val="900"/>
              <a:buNone/>
              <a:defRPr sz="900" b="1"/>
            </a:lvl9pPr>
          </a:lstStyle>
          <a:p>
            <a:endParaRPr/>
          </a:p>
        </p:txBody>
      </p:sp>
      <p:sp>
        <p:nvSpPr>
          <p:cNvPr id="71" name="Google Shape;71;p17"/>
          <p:cNvSpPr txBox="1">
            <a:spLocks noGrp="1"/>
          </p:cNvSpPr>
          <p:nvPr>
            <p:ph type="body" idx="4"/>
          </p:nvPr>
        </p:nvSpPr>
        <p:spPr>
          <a:xfrm>
            <a:off x="4668908" y="1779415"/>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600"/>
              </a:spcBef>
              <a:spcAft>
                <a:spcPts val="0"/>
              </a:spcAft>
              <a:buClr>
                <a:schemeClr val="dk1"/>
              </a:buClr>
              <a:buSzPts val="1400"/>
              <a:buChar char="•"/>
              <a:defRPr/>
            </a:lvl1pPr>
            <a:lvl2pPr marL="914400" lvl="1" indent="-317500" algn="l">
              <a:lnSpc>
                <a:spcPct val="90000"/>
              </a:lnSpc>
              <a:spcBef>
                <a:spcPts val="300"/>
              </a:spcBef>
              <a:spcAft>
                <a:spcPts val="0"/>
              </a:spcAft>
              <a:buClr>
                <a:schemeClr val="dk1"/>
              </a:buClr>
              <a:buSzPts val="1400"/>
              <a:buChar char="•"/>
              <a:defRPr/>
            </a:lvl2pPr>
            <a:lvl3pPr marL="1371600" lvl="2" indent="-317500" algn="l">
              <a:lnSpc>
                <a:spcPct val="90000"/>
              </a:lnSpc>
              <a:spcBef>
                <a:spcPts val="300"/>
              </a:spcBef>
              <a:spcAft>
                <a:spcPts val="0"/>
              </a:spcAft>
              <a:buClr>
                <a:schemeClr val="dk1"/>
              </a:buClr>
              <a:buSzPts val="1400"/>
              <a:buChar char="•"/>
              <a:defRPr/>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72"/>
        <p:cNvGrpSpPr/>
        <p:nvPr/>
      </p:nvGrpSpPr>
      <p:grpSpPr>
        <a:xfrm>
          <a:off x="0" y="0"/>
          <a:ext cx="0" cy="0"/>
          <a:chOff x="0" y="0"/>
          <a:chExt cx="0" cy="0"/>
        </a:xfrm>
      </p:grpSpPr>
      <p:sp>
        <p:nvSpPr>
          <p:cNvPr id="73" name="Google Shape;73;p18"/>
          <p:cNvSpPr/>
          <p:nvPr/>
        </p:nvSpPr>
        <p:spPr>
          <a:xfrm>
            <a:off x="0" y="1701401"/>
            <a:ext cx="9144000" cy="2456700"/>
          </a:xfrm>
          <a:prstGeom prst="rect">
            <a:avLst/>
          </a:prstGeom>
          <a:solidFill>
            <a:srgbClr val="03617A"/>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4" name="Google Shape;74;p18"/>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3400"/>
              <a:buFont typeface="Arial"/>
              <a:buNone/>
              <a:defRPr sz="34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 name="Google Shape;75;p18"/>
          <p:cNvSpPr txBox="1">
            <a:spLocks noGrp="1"/>
          </p:cNvSpPr>
          <p:nvPr>
            <p:ph type="body" idx="1"/>
          </p:nvPr>
        </p:nvSpPr>
        <p:spPr>
          <a:xfrm>
            <a:off x="623888" y="3442099"/>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600"/>
              </a:spcBef>
              <a:spcAft>
                <a:spcPts val="0"/>
              </a:spcAft>
              <a:buClr>
                <a:schemeClr val="lt1"/>
              </a:buClr>
              <a:buSzPts val="1400"/>
              <a:buNone/>
              <a:defRPr sz="1400">
                <a:solidFill>
                  <a:schemeClr val="lt1"/>
                </a:solidFill>
              </a:defRPr>
            </a:lvl1pPr>
            <a:lvl2pPr marL="914400" lvl="1" indent="-228600" algn="l">
              <a:lnSpc>
                <a:spcPct val="90000"/>
              </a:lnSpc>
              <a:spcBef>
                <a:spcPts val="300"/>
              </a:spcBef>
              <a:spcAft>
                <a:spcPts val="0"/>
              </a:spcAft>
              <a:buClr>
                <a:srgbClr val="888888"/>
              </a:buClr>
              <a:buSzPts val="1100"/>
              <a:buNone/>
              <a:defRPr sz="1100">
                <a:solidFill>
                  <a:srgbClr val="888888"/>
                </a:solidFill>
              </a:defRPr>
            </a:lvl2pPr>
            <a:lvl3pPr marL="1371600" lvl="2" indent="-228600" algn="l">
              <a:lnSpc>
                <a:spcPct val="90000"/>
              </a:lnSpc>
              <a:spcBef>
                <a:spcPts val="300"/>
              </a:spcBef>
              <a:spcAft>
                <a:spcPts val="0"/>
              </a:spcAft>
              <a:buClr>
                <a:srgbClr val="888888"/>
              </a:buClr>
              <a:buSzPts val="1000"/>
              <a:buNone/>
              <a:defRPr sz="1000">
                <a:solidFill>
                  <a:srgbClr val="888888"/>
                </a:solidFill>
              </a:defRPr>
            </a:lvl3pPr>
            <a:lvl4pPr marL="1828800" lvl="3" indent="-228600" algn="l">
              <a:lnSpc>
                <a:spcPct val="90000"/>
              </a:lnSpc>
              <a:spcBef>
                <a:spcPts val="300"/>
              </a:spcBef>
              <a:spcAft>
                <a:spcPts val="0"/>
              </a:spcAft>
              <a:buClr>
                <a:srgbClr val="888888"/>
              </a:buClr>
              <a:buSzPts val="900"/>
              <a:buNone/>
              <a:defRPr sz="900">
                <a:solidFill>
                  <a:srgbClr val="888888"/>
                </a:solidFill>
              </a:defRPr>
            </a:lvl4pPr>
            <a:lvl5pPr marL="2286000" lvl="4" indent="-228600" algn="l">
              <a:lnSpc>
                <a:spcPct val="90000"/>
              </a:lnSpc>
              <a:spcBef>
                <a:spcPts val="300"/>
              </a:spcBef>
              <a:spcAft>
                <a:spcPts val="0"/>
              </a:spcAft>
              <a:buClr>
                <a:srgbClr val="888888"/>
              </a:buClr>
              <a:buSzPts val="900"/>
              <a:buNone/>
              <a:defRPr sz="900">
                <a:solidFill>
                  <a:srgbClr val="888888"/>
                </a:solidFill>
              </a:defRPr>
            </a:lvl5pPr>
            <a:lvl6pPr marL="2743200" lvl="5" indent="-228600" algn="l">
              <a:lnSpc>
                <a:spcPct val="90000"/>
              </a:lnSpc>
              <a:spcBef>
                <a:spcPts val="300"/>
              </a:spcBef>
              <a:spcAft>
                <a:spcPts val="0"/>
              </a:spcAft>
              <a:buClr>
                <a:srgbClr val="888888"/>
              </a:buClr>
              <a:buSzPts val="900"/>
              <a:buNone/>
              <a:defRPr sz="900">
                <a:solidFill>
                  <a:srgbClr val="888888"/>
                </a:solidFill>
              </a:defRPr>
            </a:lvl6pPr>
            <a:lvl7pPr marL="3200400" lvl="6" indent="-228600" algn="l">
              <a:lnSpc>
                <a:spcPct val="90000"/>
              </a:lnSpc>
              <a:spcBef>
                <a:spcPts val="300"/>
              </a:spcBef>
              <a:spcAft>
                <a:spcPts val="0"/>
              </a:spcAft>
              <a:buClr>
                <a:srgbClr val="888888"/>
              </a:buClr>
              <a:buSzPts val="900"/>
              <a:buNone/>
              <a:defRPr sz="900">
                <a:solidFill>
                  <a:srgbClr val="888888"/>
                </a:solidFill>
              </a:defRPr>
            </a:lvl7pPr>
            <a:lvl8pPr marL="3657600" lvl="7" indent="-228600" algn="l">
              <a:lnSpc>
                <a:spcPct val="90000"/>
              </a:lnSpc>
              <a:spcBef>
                <a:spcPts val="300"/>
              </a:spcBef>
              <a:spcAft>
                <a:spcPts val="0"/>
              </a:spcAft>
              <a:buClr>
                <a:srgbClr val="888888"/>
              </a:buClr>
              <a:buSzPts val="900"/>
              <a:buNone/>
              <a:defRPr sz="900">
                <a:solidFill>
                  <a:srgbClr val="888888"/>
                </a:solidFill>
              </a:defRPr>
            </a:lvl8pPr>
            <a:lvl9pPr marL="4114800" lvl="8" indent="-228600" algn="l">
              <a:lnSpc>
                <a:spcPct val="90000"/>
              </a:lnSpc>
              <a:spcBef>
                <a:spcPts val="300"/>
              </a:spcBef>
              <a:spcAft>
                <a:spcPts val="0"/>
              </a:spcAft>
              <a:buClr>
                <a:srgbClr val="888888"/>
              </a:buClr>
              <a:buSzPts val="900"/>
              <a:buNone/>
              <a:defRPr sz="9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96346" y="1"/>
            <a:ext cx="8110500" cy="8745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lt1"/>
              </a:buClr>
              <a:buSzPts val="2500"/>
              <a:buFont typeface="Arial"/>
              <a:buNone/>
              <a:defRPr sz="2500" b="1"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596346" y="1095374"/>
            <a:ext cx="8110500" cy="3263400"/>
          </a:xfrm>
          <a:prstGeom prst="rect">
            <a:avLst/>
          </a:prstGeom>
          <a:noFill/>
          <a:ln>
            <a:noFill/>
          </a:ln>
        </p:spPr>
        <p:txBody>
          <a:bodyPr spcFirstLastPara="1" wrap="square" lIns="68575" tIns="34275" rIns="68575" bIns="34275" anchor="t" anchorCtr="0">
            <a:normAutofit/>
          </a:bodyPr>
          <a:lstStyle>
            <a:lvl1pPr marL="457200" marR="0" lvl="0" indent="-330200" algn="l">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6pPr>
            <a:lvl7pPr marL="3200400" marR="0" lvl="6"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7pPr>
            <a:lvl8pPr marL="3657600" marR="0" lvl="7"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8pPr>
            <a:lvl9pPr marL="4114800" marR="0" lvl="8" indent="-292100" algn="l">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e.iowa.gov/media/3867/download?inline="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iowaideainformation.org/special-education/evaluations-eligibility/child-find-process-for-special-education/defining-a-disability-and-eligible-individual/" TargetMode="External"/><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hyperlink" Target="https://educate.iowa.gov/pk-12/special-education/state-guidance/eligibility-evaluation"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educate.iowa.gov/pk-12/special-education/state-guidance/eligibility-evaluation" TargetMode="External"/><Relationship Id="rId7" Type="http://schemas.openxmlformats.org/officeDocument/2006/relationships/hyperlink" Target="https://educate.iowa.gov/media/5011/download?inline"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7.png"/><Relationship Id="rId11" Type="http://schemas.openxmlformats.org/officeDocument/2006/relationships/hyperlink" Target="https://iowaideainformation.org/special-education/evaluations-eligibility/exiting-special-education/" TargetMode="External"/><Relationship Id="rId5" Type="http://schemas.openxmlformats.org/officeDocument/2006/relationships/hyperlink" Target="https://iowaideainformation.org/special-education/evaluations-eligibility/child-find-process-for-special-education/defining-a-disability-and-eligible-individual/" TargetMode="External"/><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hyperlink" Target="https://educate.iowa.gov/media/3867/download?inlin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8" Type="http://schemas.openxmlformats.org/officeDocument/2006/relationships/hyperlink" Target="https://iowaideainformation.org/wp-content/uploads/2020/10/Codes-and-Definitions-in-ACHIEVE-May-2023-508-reviewed.pdf" TargetMode="External"/><Relationship Id="rId3" Type="http://schemas.openxmlformats.org/officeDocument/2006/relationships/image" Target="../media/image18.png"/><Relationship Id="rId7" Type="http://schemas.openxmlformats.org/officeDocument/2006/relationships/hyperlink" Target="https://iowaideainformation.org/special-education/evaluations-eligibility/exiting-special-education/"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docs.google.com/document/d/1Qwa0nyrLTrPtnlKqwFNJNpIF7fMwto0Ykq3j1zSQa3Y/edit?usp=sharing"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s://docs.google.com/document/d/1MboNCFSwxcvMObCTp1jiL772FV4_Lvrocx9ctbFtdpo/edit?usp=sharing" TargetMode="Externa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specialedconnection.com/LrpSecStoryTool/servlet/GetCase?cite=55+IDELR+172"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specialedconnection.com/LrpSecStoryTool/servlet/GetCase?cite=65+IDELR+18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9"/>
          <p:cNvSpPr txBox="1">
            <a:spLocks noGrp="1"/>
          </p:cNvSpPr>
          <p:nvPr>
            <p:ph type="ctrTitle"/>
          </p:nvPr>
        </p:nvSpPr>
        <p:spPr>
          <a:xfrm>
            <a:off x="216953" y="806021"/>
            <a:ext cx="8727600" cy="16200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400"/>
              <a:buFont typeface="Arial"/>
              <a:buNone/>
            </a:pPr>
            <a:r>
              <a:rPr lang="en"/>
              <a:t>Considerations for Exiting: </a:t>
            </a:r>
            <a:endParaRPr/>
          </a:p>
          <a:p>
            <a:pPr marL="0" lvl="0" indent="0" algn="ctr" rtl="0">
              <a:lnSpc>
                <a:spcPct val="90000"/>
              </a:lnSpc>
              <a:spcBef>
                <a:spcPts val="0"/>
              </a:spcBef>
              <a:spcAft>
                <a:spcPts val="0"/>
              </a:spcAft>
              <a:buClr>
                <a:schemeClr val="lt1"/>
              </a:buClr>
              <a:buSzPts val="3400"/>
              <a:buFont typeface="Arial"/>
              <a:buNone/>
            </a:pPr>
            <a:r>
              <a:rPr lang="en"/>
              <a:t>One data point is not enough.</a:t>
            </a:r>
            <a:endParaRPr/>
          </a:p>
        </p:txBody>
      </p:sp>
      <p:sp>
        <p:nvSpPr>
          <p:cNvPr id="81" name="Google Shape;81;p19"/>
          <p:cNvSpPr txBox="1">
            <a:spLocks noGrp="1"/>
          </p:cNvSpPr>
          <p:nvPr>
            <p:ph type="subTitle" idx="1"/>
          </p:nvPr>
        </p:nvSpPr>
        <p:spPr>
          <a:xfrm>
            <a:off x="216953" y="2878621"/>
            <a:ext cx="8727600" cy="9618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1800"/>
              <a:buNone/>
            </a:pPr>
            <a:r>
              <a:rPr lang="en"/>
              <a:t>Policy &amp; Practice Webinar</a:t>
            </a:r>
            <a:endParaRPr/>
          </a:p>
          <a:p>
            <a:pPr marL="0" lvl="0" indent="0" algn="ctr" rtl="0">
              <a:lnSpc>
                <a:spcPct val="90000"/>
              </a:lnSpc>
              <a:spcBef>
                <a:spcPts val="0"/>
              </a:spcBef>
              <a:spcAft>
                <a:spcPts val="0"/>
              </a:spcAft>
              <a:buClr>
                <a:schemeClr val="lt1"/>
              </a:buClr>
              <a:buSzPts val="1800"/>
              <a:buNone/>
            </a:pPr>
            <a:r>
              <a:rPr lang="en"/>
              <a:t>October 30,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2500"/>
              <a:buFont typeface="Arial"/>
              <a:buNone/>
            </a:pPr>
            <a:r>
              <a:rPr lang="en"/>
              <a:t>Evaluation Required</a:t>
            </a:r>
            <a:endParaRPr/>
          </a:p>
        </p:txBody>
      </p:sp>
      <p:sp>
        <p:nvSpPr>
          <p:cNvPr id="139" name="Google Shape;139;p28"/>
          <p:cNvSpPr txBox="1">
            <a:spLocks noGrp="1"/>
          </p:cNvSpPr>
          <p:nvPr>
            <p:ph type="body" idx="1"/>
          </p:nvPr>
        </p:nvSpPr>
        <p:spPr>
          <a:xfrm>
            <a:off x="516825" y="666925"/>
            <a:ext cx="8110500" cy="42234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1200"/>
              </a:spcBef>
              <a:spcAft>
                <a:spcPts val="0"/>
              </a:spcAft>
              <a:buNone/>
            </a:pPr>
            <a:endParaRPr b="1"/>
          </a:p>
          <a:p>
            <a:pPr marL="0" lvl="0" indent="0" algn="ctr" rtl="0">
              <a:lnSpc>
                <a:spcPct val="115000"/>
              </a:lnSpc>
              <a:spcBef>
                <a:spcPts val="1200"/>
              </a:spcBef>
              <a:spcAft>
                <a:spcPts val="0"/>
              </a:spcAft>
              <a:buNone/>
            </a:pPr>
            <a:r>
              <a:rPr lang="en" b="1">
                <a:solidFill>
                  <a:srgbClr val="000000"/>
                </a:solidFill>
              </a:rPr>
              <a:t>No single measure/assessment may be the sole criterion for determining eligibility </a:t>
            </a:r>
            <a:endParaRPr b="1">
              <a:solidFill>
                <a:srgbClr val="000000"/>
              </a:solidFill>
            </a:endParaRPr>
          </a:p>
          <a:p>
            <a:pPr marL="0" lvl="0" indent="0" algn="l" rtl="0">
              <a:lnSpc>
                <a:spcPct val="115000"/>
              </a:lnSpc>
              <a:spcBef>
                <a:spcPts val="1200"/>
              </a:spcBef>
              <a:spcAft>
                <a:spcPts val="0"/>
              </a:spcAft>
              <a:buNone/>
            </a:pPr>
            <a:endParaRPr sz="1400">
              <a:solidFill>
                <a:srgbClr val="000000"/>
              </a:solidFill>
            </a:endParaRPr>
          </a:p>
          <a:p>
            <a:pPr marL="0" lvl="0" indent="0" algn="l" rtl="0">
              <a:lnSpc>
                <a:spcPct val="115000"/>
              </a:lnSpc>
              <a:spcBef>
                <a:spcPts val="1200"/>
              </a:spcBef>
              <a:spcAft>
                <a:spcPts val="0"/>
              </a:spcAft>
              <a:buNone/>
            </a:pPr>
            <a:r>
              <a:rPr lang="en" sz="1400">
                <a:solidFill>
                  <a:srgbClr val="000000"/>
                </a:solidFill>
              </a:rPr>
              <a:t>IAC § 300.305(5)(a) a public agency must evaluate a child with a disability in accordance with [§§ 300.304 through 300.311] before determining that the child is no longer a child with a disability.</a:t>
            </a:r>
            <a:endParaRPr sz="1400">
              <a:solidFill>
                <a:srgbClr val="000000"/>
              </a:solidFill>
            </a:endParaRPr>
          </a:p>
          <a:p>
            <a:pPr marL="0" lvl="0" indent="0" algn="l" rtl="0">
              <a:lnSpc>
                <a:spcPct val="115000"/>
              </a:lnSpc>
              <a:spcBef>
                <a:spcPts val="1200"/>
              </a:spcBef>
              <a:spcAft>
                <a:spcPts val="0"/>
              </a:spcAft>
              <a:buClr>
                <a:schemeClr val="dk1"/>
              </a:buClr>
              <a:buSzPts val="1100"/>
              <a:buNone/>
            </a:pPr>
            <a:endParaRPr sz="1400">
              <a:solidFill>
                <a:srgbClr val="000000"/>
              </a:solidFill>
            </a:endParaRPr>
          </a:p>
          <a:p>
            <a:pPr marL="0" lvl="0" indent="0" algn="l" rtl="0">
              <a:lnSpc>
                <a:spcPct val="115000"/>
              </a:lnSpc>
              <a:spcBef>
                <a:spcPts val="1200"/>
              </a:spcBef>
              <a:spcAft>
                <a:spcPts val="0"/>
              </a:spcAft>
              <a:buClr>
                <a:schemeClr val="dk1"/>
              </a:buClr>
              <a:buSzPts val="1100"/>
              <a:buNone/>
            </a:pPr>
            <a:r>
              <a:rPr lang="en" sz="1400">
                <a:solidFill>
                  <a:srgbClr val="000000"/>
                </a:solidFill>
              </a:rPr>
              <a:t>Example: </a:t>
            </a:r>
            <a:r>
              <a:rPr lang="en" sz="1400" i="1">
                <a:solidFill>
                  <a:srgbClr val="000000"/>
                </a:solidFill>
              </a:rPr>
              <a:t>Urbana City School District,</a:t>
            </a:r>
            <a:r>
              <a:rPr lang="en" sz="1400">
                <a:solidFill>
                  <a:srgbClr val="000000"/>
                </a:solidFill>
              </a:rPr>
              <a:t> (SEA OH 07/17/19) - Finding district violated the IDEA by failing to review and collect sufficient data to comprehensively evaluate a student with autism before exiting the student.</a:t>
            </a:r>
            <a:r>
              <a:rPr lang="en" sz="1400">
                <a:solidFill>
                  <a:srgbClr val="990000"/>
                </a:solidFill>
              </a:rPr>
              <a:t> </a:t>
            </a:r>
            <a:endParaRPr sz="1400">
              <a:solidFill>
                <a:srgbClr val="990000"/>
              </a:solidFill>
            </a:endParaRPr>
          </a:p>
          <a:p>
            <a:pPr marL="0" lvl="0" indent="0" algn="l" rtl="0">
              <a:lnSpc>
                <a:spcPct val="115000"/>
              </a:lnSpc>
              <a:spcBef>
                <a:spcPts val="1200"/>
              </a:spcBef>
              <a:spcAft>
                <a:spcPts val="0"/>
              </a:spcAft>
              <a:buClr>
                <a:schemeClr val="dk1"/>
              </a:buClr>
              <a:buSzPts val="11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a:solidFill>
                  <a:srgbClr val="FFFFFF"/>
                </a:solidFill>
              </a:rPr>
              <a:t>This point was reinforced by Administrative Law Judge Scase’s decision in </a:t>
            </a:r>
            <a:r>
              <a:rPr lang="en" u="sng">
                <a:solidFill>
                  <a:srgbClr val="FFFFFF"/>
                </a:solidFill>
                <a:hlinkClick r:id="rId3">
                  <a:extLst>
                    <a:ext uri="{A12FA001-AC4F-418D-AE19-62706E023703}">
                      <ahyp:hlinkClr xmlns:ahyp="http://schemas.microsoft.com/office/drawing/2018/hyperlinkcolor" val="tx"/>
                    </a:ext>
                  </a:extLst>
                </a:hlinkClick>
              </a:rPr>
              <a:t>A.W. vs Urbandale C.S.D., HAEA, IDOE, 2018</a:t>
            </a:r>
            <a:r>
              <a:rPr lang="en">
                <a:solidFill>
                  <a:srgbClr val="FFFFFF"/>
                </a:solidFill>
              </a:rPr>
              <a:t>:</a:t>
            </a:r>
            <a:endParaRPr>
              <a:solidFill>
                <a:srgbClr val="FFFFFF"/>
              </a:solidFill>
            </a:endParaRPr>
          </a:p>
        </p:txBody>
      </p:sp>
      <p:sp>
        <p:nvSpPr>
          <p:cNvPr id="145" name="Google Shape;145;p29"/>
          <p:cNvSpPr txBox="1">
            <a:spLocks noGrp="1"/>
          </p:cNvSpPr>
          <p:nvPr>
            <p:ph type="body" idx="1"/>
          </p:nvPr>
        </p:nvSpPr>
        <p:spPr>
          <a:xfrm>
            <a:off x="3443591" y="321013"/>
            <a:ext cx="5262900" cy="4429800"/>
          </a:xfrm>
          <a:prstGeom prst="rect">
            <a:avLst/>
          </a:prstGeom>
          <a:noFill/>
          <a:ln>
            <a:noFill/>
          </a:ln>
        </p:spPr>
        <p:txBody>
          <a:bodyPr spcFirstLastPara="1" wrap="square" lIns="68575" tIns="34275" rIns="68575" bIns="34275" anchor="ctr" anchorCtr="0">
            <a:normAutofit lnSpcReduction="10000"/>
          </a:bodyPr>
          <a:lstStyle/>
          <a:p>
            <a:pPr marL="457200" lvl="0" indent="0" algn="l" rtl="0">
              <a:lnSpc>
                <a:spcPct val="115000"/>
              </a:lnSpc>
              <a:spcBef>
                <a:spcPts val="0"/>
              </a:spcBef>
              <a:spcAft>
                <a:spcPts val="0"/>
              </a:spcAft>
              <a:buClr>
                <a:schemeClr val="dk1"/>
              </a:buClr>
              <a:buSzPts val="1100"/>
              <a:buFont typeface="Arial"/>
              <a:buNone/>
            </a:pPr>
            <a:r>
              <a:rPr lang="en" sz="3000">
                <a:solidFill>
                  <a:srgbClr val="222222"/>
                </a:solidFill>
                <a:highlight>
                  <a:schemeClr val="lt1"/>
                </a:highlight>
              </a:rPr>
              <a:t>“A determination that a student is eligible for special education cannot be based on “any single measure or assessment as the sole criterion for determining whether a child is [eligible].” 34 CFR § 300.304(b)(3).” ( p. 54)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254410" y="1"/>
            <a:ext cx="8452500" cy="5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Considerations</a:t>
            </a:r>
            <a:endParaRPr/>
          </a:p>
        </p:txBody>
      </p:sp>
      <p:sp>
        <p:nvSpPr>
          <p:cNvPr id="151" name="Google Shape;151;p30"/>
          <p:cNvSpPr txBox="1">
            <a:spLocks noGrp="1"/>
          </p:cNvSpPr>
          <p:nvPr>
            <p:ph type="body" idx="1"/>
          </p:nvPr>
        </p:nvSpPr>
        <p:spPr>
          <a:xfrm>
            <a:off x="372100" y="744250"/>
            <a:ext cx="8255100" cy="3337800"/>
          </a:xfrm>
          <a:prstGeom prst="rect">
            <a:avLst/>
          </a:prstGeom>
        </p:spPr>
        <p:txBody>
          <a:bodyPr spcFirstLastPara="1" wrap="square" lIns="68575" tIns="34275" rIns="68575" bIns="34275" anchor="ctr" anchorCtr="0">
            <a:noAutofit/>
          </a:bodyPr>
          <a:lstStyle/>
          <a:p>
            <a:pPr marL="0" lvl="0" indent="0" algn="l" rtl="0">
              <a:spcBef>
                <a:spcPts val="600"/>
              </a:spcBef>
              <a:spcAft>
                <a:spcPts val="0"/>
              </a:spcAft>
              <a:buNone/>
            </a:pPr>
            <a:endParaRPr sz="2300" b="1"/>
          </a:p>
          <a:p>
            <a:pPr marL="0" lvl="0" indent="0" algn="l" rtl="0">
              <a:spcBef>
                <a:spcPts val="600"/>
              </a:spcBef>
              <a:spcAft>
                <a:spcPts val="0"/>
              </a:spcAft>
              <a:buNone/>
            </a:pPr>
            <a:endParaRPr sz="2300" b="1"/>
          </a:p>
          <a:p>
            <a:pPr marL="0" lvl="0" indent="0" algn="l" rtl="0">
              <a:spcBef>
                <a:spcPts val="600"/>
              </a:spcBef>
              <a:spcAft>
                <a:spcPts val="0"/>
              </a:spcAft>
              <a:buNone/>
            </a:pPr>
            <a:endParaRPr sz="2300" b="1"/>
          </a:p>
          <a:p>
            <a:pPr marL="0" lvl="0" indent="0" algn="l" rtl="0">
              <a:spcBef>
                <a:spcPts val="600"/>
              </a:spcBef>
              <a:spcAft>
                <a:spcPts val="0"/>
              </a:spcAft>
              <a:buNone/>
            </a:pPr>
            <a:r>
              <a:rPr lang="en" sz="2300">
                <a:solidFill>
                  <a:srgbClr val="000000"/>
                </a:solidFill>
              </a:rPr>
              <a:t>There are a number of important considerations that are frequently overlooked by teams when evaluating students for eligibility, or continued eligibility,  who have demonstrated proficiency or adequate academic performance. Courts have found districts violated the IDEA by failing to include these considerations in evaluations.</a:t>
            </a:r>
            <a:r>
              <a:rPr lang="en" sz="2300">
                <a:solidFill>
                  <a:srgbClr val="990000"/>
                </a:solidFill>
              </a:rPr>
              <a:t> </a:t>
            </a:r>
            <a:endParaRPr sz="2300">
              <a:solidFill>
                <a:srgbClr val="990000"/>
              </a:solidFill>
            </a:endParaRPr>
          </a:p>
          <a:p>
            <a:pPr marL="0" lvl="0" indent="0" algn="l" rtl="0">
              <a:lnSpc>
                <a:spcPct val="115000"/>
              </a:lnSpc>
              <a:spcBef>
                <a:spcPts val="0"/>
              </a:spcBef>
              <a:spcAft>
                <a:spcPts val="0"/>
              </a:spcAft>
              <a:buNone/>
            </a:pPr>
            <a:endParaRPr sz="2300"/>
          </a:p>
          <a:p>
            <a:pPr marL="0" lvl="0" indent="0" algn="l" rtl="0">
              <a:spcBef>
                <a:spcPts val="600"/>
              </a:spcBef>
              <a:spcAft>
                <a:spcPts val="0"/>
              </a:spcAft>
              <a:buNone/>
            </a:pP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254410" y="1"/>
            <a:ext cx="8452500" cy="5529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Ability</a:t>
            </a:r>
            <a:endParaRPr/>
          </a:p>
        </p:txBody>
      </p:sp>
      <p:sp>
        <p:nvSpPr>
          <p:cNvPr id="157" name="Google Shape;157;p31"/>
          <p:cNvSpPr txBox="1">
            <a:spLocks noGrp="1"/>
          </p:cNvSpPr>
          <p:nvPr>
            <p:ph type="body" idx="1"/>
          </p:nvPr>
        </p:nvSpPr>
        <p:spPr>
          <a:xfrm>
            <a:off x="516834" y="1095374"/>
            <a:ext cx="8110500" cy="3263400"/>
          </a:xfrm>
          <a:prstGeom prst="rect">
            <a:avLst/>
          </a:prstGeom>
        </p:spPr>
        <p:txBody>
          <a:bodyPr spcFirstLastPara="1" wrap="square" lIns="68575" tIns="34275" rIns="68575" bIns="34275" anchor="t" anchorCtr="0">
            <a:normAutofit/>
          </a:bodyPr>
          <a:lstStyle/>
          <a:p>
            <a:pPr marL="0" lvl="0" indent="0" algn="l" rtl="0">
              <a:spcBef>
                <a:spcPts val="600"/>
              </a:spcBef>
              <a:spcAft>
                <a:spcPts val="0"/>
              </a:spcAft>
              <a:buClr>
                <a:schemeClr val="dk1"/>
              </a:buClr>
              <a:buSzPts val="1100"/>
              <a:buFont typeface="Arial"/>
              <a:buNone/>
            </a:pPr>
            <a:r>
              <a:rPr lang="en" sz="1700" b="1">
                <a:solidFill>
                  <a:srgbClr val="000000"/>
                </a:solidFill>
              </a:rPr>
              <a:t>Ability: Teams should consider academic abilities, in comparison to academic achievement,  when assessing the need for specialized instruction.</a:t>
            </a:r>
            <a:endParaRPr sz="1700" b="1">
              <a:solidFill>
                <a:srgbClr val="000000"/>
              </a:solidFill>
            </a:endParaRPr>
          </a:p>
          <a:p>
            <a:pPr marL="457200" lvl="0" indent="0" algn="l" rtl="0">
              <a:lnSpc>
                <a:spcPct val="115000"/>
              </a:lnSpc>
              <a:spcBef>
                <a:spcPts val="0"/>
              </a:spcBef>
              <a:spcAft>
                <a:spcPts val="0"/>
              </a:spcAft>
              <a:buClr>
                <a:schemeClr val="dk1"/>
              </a:buClr>
              <a:buSzPts val="1100"/>
              <a:buFont typeface="Arial"/>
              <a:buNone/>
            </a:pPr>
            <a:endParaRPr sz="1700">
              <a:solidFill>
                <a:srgbClr val="000000"/>
              </a:solidFill>
            </a:endParaRPr>
          </a:p>
          <a:p>
            <a:pPr marL="0" lvl="0" indent="0" algn="l" rtl="0">
              <a:lnSpc>
                <a:spcPct val="115000"/>
              </a:lnSpc>
              <a:spcBef>
                <a:spcPts val="0"/>
              </a:spcBef>
              <a:spcAft>
                <a:spcPts val="0"/>
              </a:spcAft>
              <a:buClr>
                <a:schemeClr val="dk1"/>
              </a:buClr>
              <a:buSzPts val="1100"/>
              <a:buFont typeface="Arial"/>
              <a:buNone/>
            </a:pPr>
            <a:r>
              <a:rPr lang="en" sz="1700">
                <a:solidFill>
                  <a:srgbClr val="000000"/>
                </a:solidFill>
              </a:rPr>
              <a:t>Example: </a:t>
            </a:r>
            <a:r>
              <a:rPr lang="en" sz="1700" i="1">
                <a:solidFill>
                  <a:srgbClr val="000000"/>
                </a:solidFill>
              </a:rPr>
              <a:t>Special Sch. Dist. of St. Louis County</a:t>
            </a:r>
            <a:r>
              <a:rPr lang="en" sz="1700">
                <a:solidFill>
                  <a:srgbClr val="000000"/>
                </a:solidFill>
              </a:rPr>
              <a:t> (SEA MO 2019) - Finding teacher observations and records demonstrating that the student was capable of better grades supported the conclusion that the student was eligible.</a:t>
            </a:r>
            <a:endParaRPr sz="1700">
              <a:solidFill>
                <a:srgbClr val="000000"/>
              </a:solidFill>
            </a:endParaRPr>
          </a:p>
          <a:p>
            <a:pPr marL="0" lvl="0" indent="0" algn="l" rtl="0">
              <a:spcBef>
                <a:spcPts val="600"/>
              </a:spcBef>
              <a:spcAft>
                <a:spcPts val="0"/>
              </a:spcAft>
              <a:buNone/>
            </a:pP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a:t>Absences</a:t>
            </a:r>
            <a:endParaRPr/>
          </a:p>
        </p:txBody>
      </p:sp>
      <p:sp>
        <p:nvSpPr>
          <p:cNvPr id="163" name="Google Shape;163;p32"/>
          <p:cNvSpPr txBox="1">
            <a:spLocks noGrp="1"/>
          </p:cNvSpPr>
          <p:nvPr>
            <p:ph type="body" idx="1"/>
          </p:nvPr>
        </p:nvSpPr>
        <p:spPr>
          <a:xfrm>
            <a:off x="516825" y="1036075"/>
            <a:ext cx="8110500" cy="38661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en" sz="1700" b="1">
                <a:solidFill>
                  <a:srgbClr val="000000"/>
                </a:solidFill>
              </a:rPr>
              <a:t>Absences: Teams should consider factors like frequent absences and the student's ability to access the general education curriculum.</a:t>
            </a:r>
            <a:endParaRPr sz="1700" b="1">
              <a:solidFill>
                <a:srgbClr val="000000"/>
              </a:solidFill>
            </a:endParaRPr>
          </a:p>
          <a:p>
            <a:pPr marL="0" lvl="0" indent="0" algn="l" rtl="0">
              <a:lnSpc>
                <a:spcPct val="115000"/>
              </a:lnSpc>
              <a:spcBef>
                <a:spcPts val="1200"/>
              </a:spcBef>
              <a:spcAft>
                <a:spcPts val="0"/>
              </a:spcAft>
              <a:buClr>
                <a:schemeClr val="dk1"/>
              </a:buClr>
              <a:buSzPts val="1100"/>
              <a:buNone/>
            </a:pPr>
            <a:r>
              <a:rPr lang="en" sz="1500">
                <a:solidFill>
                  <a:srgbClr val="000000"/>
                </a:solidFill>
              </a:rPr>
              <a:t>Example: </a:t>
            </a:r>
            <a:r>
              <a:rPr lang="en" sz="1500" i="1">
                <a:solidFill>
                  <a:srgbClr val="000000"/>
                </a:solidFill>
              </a:rPr>
              <a:t>Independent School District v. E.M.D.H., </a:t>
            </a:r>
            <a:r>
              <a:rPr lang="en" sz="1500">
                <a:solidFill>
                  <a:srgbClr val="000000"/>
                </a:solidFill>
              </a:rPr>
              <a:t>960 F.3d 1073, (8th Cir. 2020) - District was aware student's absences stemmed from mental illness and resulted in student earning very few credits; but argued student did not have a need for special education given student’s above-average standardized test scores and high-level performance on the days student attended school. The court found the district denied FAPE. </a:t>
            </a:r>
            <a:endParaRPr sz="1500">
              <a:solidFill>
                <a:srgbClr val="000000"/>
              </a:solidFill>
            </a:endParaRPr>
          </a:p>
          <a:p>
            <a:pPr marL="0" lvl="0" indent="0" algn="l" rtl="0">
              <a:lnSpc>
                <a:spcPct val="115000"/>
              </a:lnSpc>
              <a:spcBef>
                <a:spcPts val="1200"/>
              </a:spcBef>
              <a:spcAft>
                <a:spcPts val="0"/>
              </a:spcAft>
              <a:buClr>
                <a:schemeClr val="dk1"/>
              </a:buClr>
              <a:buSzPts val="1100"/>
              <a:buNone/>
            </a:pPr>
            <a:r>
              <a:rPr lang="en" sz="1500"/>
              <a:t>Example: </a:t>
            </a:r>
            <a:r>
              <a:rPr lang="en" sz="1500" i="1"/>
              <a:t>Rose Tree Media Sch. Dist. v. M.J.</a:t>
            </a:r>
            <a:r>
              <a:rPr lang="en" sz="1500"/>
              <a:t>, (E.D. Pa. 2019) - Court found the district failed its obligations when it "seemingly made no effort to explore a causal relationship" between a student's emotional function and attendance because the student earned "almost exclusively" A's and demonstrated advanced performance on classroom-based assessments and standardized tests.  </a:t>
            </a:r>
            <a:endParaRPr sz="1500">
              <a:solidFill>
                <a:srgbClr val="000000"/>
              </a:solidFill>
            </a:endParaRPr>
          </a:p>
          <a:p>
            <a:pPr marL="0" lvl="0" indent="0" algn="l" rtl="0">
              <a:lnSpc>
                <a:spcPct val="115000"/>
              </a:lnSpc>
              <a:spcBef>
                <a:spcPts val="1200"/>
              </a:spcBef>
              <a:spcAft>
                <a:spcPts val="0"/>
              </a:spcAft>
              <a:buClr>
                <a:schemeClr val="dk1"/>
              </a:buClr>
              <a:buSzPts val="1100"/>
              <a:buNone/>
            </a:pPr>
            <a:endParaRPr sz="1500"/>
          </a:p>
          <a:p>
            <a:pPr marL="101600" lvl="0" indent="0" algn="l" rtl="0">
              <a:lnSpc>
                <a:spcPct val="90000"/>
              </a:lnSpc>
              <a:spcBef>
                <a:spcPts val="1200"/>
              </a:spcBef>
              <a:spcAft>
                <a:spcPts val="0"/>
              </a:spcAft>
              <a:buClr>
                <a:schemeClr val="dk1"/>
              </a:buClr>
              <a:buSzPts val="16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lt1"/>
              </a:buClr>
              <a:buSzPts val="2500"/>
              <a:buFont typeface="Arial"/>
              <a:buNone/>
            </a:pPr>
            <a:r>
              <a:rPr lang="en"/>
              <a:t>Result of Services </a:t>
            </a:r>
            <a:endParaRPr/>
          </a:p>
        </p:txBody>
      </p:sp>
      <p:sp>
        <p:nvSpPr>
          <p:cNvPr id="169" name="Google Shape;169;p33"/>
          <p:cNvSpPr txBox="1">
            <a:spLocks noGrp="1"/>
          </p:cNvSpPr>
          <p:nvPr>
            <p:ph type="body" idx="1"/>
          </p:nvPr>
        </p:nvSpPr>
        <p:spPr>
          <a:xfrm>
            <a:off x="516834" y="1095374"/>
            <a:ext cx="8110500" cy="3263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0"/>
              </a:spcAft>
              <a:buNone/>
            </a:pPr>
            <a:r>
              <a:rPr lang="en" sz="1700" b="1">
                <a:solidFill>
                  <a:srgbClr val="000000"/>
                </a:solidFill>
              </a:rPr>
              <a:t>Teams should consider whether a student's educational improvements resulted from the student receiving services. </a:t>
            </a:r>
            <a:endParaRPr sz="1700" b="1">
              <a:solidFill>
                <a:srgbClr val="000000"/>
              </a:solidFill>
            </a:endParaRPr>
          </a:p>
          <a:p>
            <a:pPr marL="0" lvl="0" indent="0" algn="l" rtl="0">
              <a:lnSpc>
                <a:spcPct val="115000"/>
              </a:lnSpc>
              <a:spcBef>
                <a:spcPts val="1200"/>
              </a:spcBef>
              <a:spcAft>
                <a:spcPts val="0"/>
              </a:spcAft>
              <a:buClr>
                <a:schemeClr val="dk1"/>
              </a:buClr>
              <a:buSzPts val="1100"/>
              <a:buNone/>
            </a:pPr>
            <a:r>
              <a:rPr lang="en" sz="1700" i="1">
                <a:solidFill>
                  <a:srgbClr val="000000"/>
                </a:solidFill>
              </a:rPr>
              <a:t>Example: L.J. v. Pittsburg Unified Sch. Dist.</a:t>
            </a:r>
            <a:r>
              <a:rPr lang="en" sz="1700">
                <a:solidFill>
                  <a:srgbClr val="000000"/>
                </a:solidFill>
              </a:rPr>
              <a:t>, 68 IDELR 121 (9th Cir. 2016) - Finding that the student made educational progress (with specially designed mental health services, a one-to-one behavioral aide, and accommodations that were not provided to his classmates) because of the specialized services he received, the court held that the district erred in finding the child ineligible.</a:t>
            </a:r>
            <a:endParaRPr sz="1700">
              <a:solidFill>
                <a:srgbClr val="000000"/>
              </a:solidFill>
            </a:endParaRPr>
          </a:p>
          <a:p>
            <a:pPr marL="127000" lvl="0" indent="-25400" algn="l" rtl="0">
              <a:lnSpc>
                <a:spcPct val="90000"/>
              </a:lnSpc>
              <a:spcBef>
                <a:spcPts val="0"/>
              </a:spcBef>
              <a:spcAft>
                <a:spcPts val="0"/>
              </a:spcAft>
              <a:buClr>
                <a:schemeClr val="dk1"/>
              </a:buClr>
              <a:buSzPts val="16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5" name="Google Shape;175;p3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141700" y="0"/>
            <a:ext cx="6002300" cy="2992075"/>
          </a:xfrm>
          <a:prstGeom prst="rect">
            <a:avLst/>
          </a:prstGeom>
          <a:noFill/>
          <a:ln>
            <a:noFill/>
          </a:ln>
        </p:spPr>
      </p:pic>
      <p:sp>
        <p:nvSpPr>
          <p:cNvPr id="174" name="Google Shape;174;p34"/>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p>
            <a:pPr marL="0" lvl="0" indent="0" algn="l" rtl="0">
              <a:lnSpc>
                <a:spcPct val="100000"/>
              </a:lnSpc>
              <a:spcBef>
                <a:spcPts val="0"/>
              </a:spcBef>
              <a:spcAft>
                <a:spcPts val="0"/>
              </a:spcAft>
              <a:buClr>
                <a:schemeClr val="dk1"/>
              </a:buClr>
              <a:buSzPts val="1100"/>
              <a:buFont typeface="Arial"/>
              <a:buNone/>
            </a:pPr>
            <a:r>
              <a:rPr lang="en" sz="2800"/>
              <a:t>Ask:</a:t>
            </a:r>
            <a:endParaRPr sz="2800"/>
          </a:p>
          <a:p>
            <a:pPr marL="0" lvl="0" indent="0" algn="l" rtl="0">
              <a:lnSpc>
                <a:spcPct val="100000"/>
              </a:lnSpc>
              <a:spcBef>
                <a:spcPts val="0"/>
              </a:spcBef>
              <a:spcAft>
                <a:spcPts val="0"/>
              </a:spcAft>
              <a:buClr>
                <a:schemeClr val="dk1"/>
              </a:buClr>
              <a:buSzPts val="1100"/>
              <a:buFont typeface="Arial"/>
              <a:buNone/>
            </a:pPr>
            <a:r>
              <a:rPr lang="en" sz="2800"/>
              <a:t>“Does this single data point align with the constellation of data we have for this learner?”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1" name="Google Shape;181;p35">
            <a:extLst>
              <a:ext uri="{C183D7F6-B498-43B3-948B-1728B52AA6E4}">
                <adec:decorative xmlns:adec="http://schemas.microsoft.com/office/drawing/2017/decorative" val="1"/>
              </a:ext>
            </a:extLst>
          </p:cNvPr>
          <p:cNvSpPr txBox="1">
            <a:spLocks noGrp="1"/>
          </p:cNvSpPr>
          <p:nvPr>
            <p:ph type="body" idx="1"/>
          </p:nvPr>
        </p:nvSpPr>
        <p:spPr>
          <a:xfrm>
            <a:off x="3443591" y="321013"/>
            <a:ext cx="5262900" cy="4429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endParaRPr sz="2600"/>
          </a:p>
        </p:txBody>
      </p:sp>
      <p:pic>
        <p:nvPicPr>
          <p:cNvPr id="183" name="Google Shape;183;p35">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786500" y="4229763"/>
            <a:ext cx="1657350" cy="752475"/>
          </a:xfrm>
          <a:prstGeom prst="rect">
            <a:avLst/>
          </a:prstGeom>
          <a:noFill/>
          <a:ln>
            <a:noFill/>
          </a:ln>
        </p:spPr>
      </p:pic>
      <p:pic>
        <p:nvPicPr>
          <p:cNvPr id="184" name="Google Shape;184;p35">
            <a:hlinkClick r:id="rId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590000" y="4320250"/>
            <a:ext cx="2000250" cy="571500"/>
          </a:xfrm>
          <a:prstGeom prst="rect">
            <a:avLst/>
          </a:prstGeom>
          <a:noFill/>
          <a:ln>
            <a:noFill/>
          </a:ln>
        </p:spPr>
      </p:pic>
      <p:pic>
        <p:nvPicPr>
          <p:cNvPr id="182" name="Google Shape;182;p35" descr="The Breadth of the Federal IDEA Mandate includes 13 disability categories, which are equivalent to Iowa's Eligible Individual"/>
          <p:cNvPicPr preferRelativeResize="0"/>
          <p:nvPr/>
        </p:nvPicPr>
        <p:blipFill>
          <a:blip r:embed="rId7">
            <a:alphaModFix/>
          </a:blip>
          <a:stretch>
            <a:fillRect/>
          </a:stretch>
        </p:blipFill>
        <p:spPr>
          <a:xfrm>
            <a:off x="3205975" y="112625"/>
            <a:ext cx="5886450" cy="4010025"/>
          </a:xfrm>
          <a:prstGeom prst="rect">
            <a:avLst/>
          </a:prstGeom>
          <a:noFill/>
          <a:ln>
            <a:noFill/>
          </a:ln>
        </p:spPr>
      </p:pic>
      <p:sp>
        <p:nvSpPr>
          <p:cNvPr id="180" name="Google Shape;180;p35"/>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a:t>Ask: </a:t>
            </a:r>
            <a:endParaRPr/>
          </a:p>
          <a:p>
            <a:pPr marL="0" lvl="0" indent="0" algn="l" rtl="0">
              <a:lnSpc>
                <a:spcPct val="90000"/>
              </a:lnSpc>
              <a:spcBef>
                <a:spcPts val="0"/>
              </a:spcBef>
              <a:spcAft>
                <a:spcPts val="0"/>
              </a:spcAft>
              <a:buClr>
                <a:schemeClr val="lt1"/>
              </a:buClr>
              <a:buSzPts val="2500"/>
              <a:buFont typeface="Arial"/>
              <a:buNone/>
            </a:pPr>
            <a:r>
              <a:rPr lang="en"/>
              <a:t>“Does the learner continue to have a disability?”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36" descr="The Specially Designed Instructional pyramid indicates the intensity of instruction increasing as you move up the triangle. There are fewer individuals receiving this intensified instruction."/>
          <p:cNvSpPr txBox="1">
            <a:spLocks noGrp="1"/>
          </p:cNvSpPr>
          <p:nvPr>
            <p:ph type="body" idx="1"/>
          </p:nvPr>
        </p:nvSpPr>
        <p:spPr>
          <a:xfrm>
            <a:off x="3443591" y="321013"/>
            <a:ext cx="5262900" cy="4429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endParaRPr sz="2600"/>
          </a:p>
        </p:txBody>
      </p:sp>
      <p:pic>
        <p:nvPicPr>
          <p:cNvPr id="191" name="Google Shape;191;p3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163388" y="376225"/>
            <a:ext cx="3648075" cy="4391025"/>
          </a:xfrm>
          <a:prstGeom prst="rect">
            <a:avLst/>
          </a:prstGeom>
          <a:noFill/>
          <a:ln>
            <a:noFill/>
          </a:ln>
        </p:spPr>
      </p:pic>
      <p:sp>
        <p:nvSpPr>
          <p:cNvPr id="189" name="Google Shape;189;p36"/>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500"/>
              <a:buFont typeface="Arial"/>
              <a:buNone/>
            </a:pPr>
            <a:r>
              <a:rPr lang="en" sz="2400"/>
              <a:t>Ask: </a:t>
            </a:r>
            <a:endParaRPr sz="2400"/>
          </a:p>
          <a:p>
            <a:pPr marL="0" lvl="0" indent="0" algn="l" rtl="0">
              <a:lnSpc>
                <a:spcPct val="90000"/>
              </a:lnSpc>
              <a:spcBef>
                <a:spcPts val="0"/>
              </a:spcBef>
              <a:spcAft>
                <a:spcPts val="0"/>
              </a:spcAft>
              <a:buClr>
                <a:schemeClr val="lt1"/>
              </a:buClr>
              <a:buSzPts val="2500"/>
              <a:buFont typeface="Arial"/>
              <a:buNone/>
            </a:pPr>
            <a:r>
              <a:rPr lang="en" sz="2400"/>
              <a:t>“Does the learner continue to need specially designed instruction (adaptations to content, methodology or delivery) to meet their disability-related needs?”</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37">
            <a:extLst>
              <a:ext uri="{C183D7F6-B498-43B3-948B-1728B52AA6E4}">
                <adec:decorative xmlns:adec="http://schemas.microsoft.com/office/drawing/2017/decorative" val="1"/>
              </a:ext>
            </a:extLst>
          </p:cNvPr>
          <p:cNvSpPr txBox="1">
            <a:spLocks noGrp="1"/>
          </p:cNvSpPr>
          <p:nvPr>
            <p:ph type="body" idx="1"/>
          </p:nvPr>
        </p:nvSpPr>
        <p:spPr>
          <a:xfrm>
            <a:off x="3443591" y="321013"/>
            <a:ext cx="5262900" cy="4429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endParaRPr sz="2600"/>
          </a:p>
        </p:txBody>
      </p:sp>
      <p:pic>
        <p:nvPicPr>
          <p:cNvPr id="198" name="Google Shape;198;p37" descr="School Buildings Images | Free Photos, PNG Stickers, Wallpapers ..."/>
          <p:cNvPicPr preferRelativeResize="0"/>
          <p:nvPr/>
        </p:nvPicPr>
        <p:blipFill>
          <a:blip r:embed="rId3">
            <a:alphaModFix/>
          </a:blip>
          <a:stretch>
            <a:fillRect/>
          </a:stretch>
        </p:blipFill>
        <p:spPr>
          <a:xfrm>
            <a:off x="3277550" y="787750"/>
            <a:ext cx="5743250" cy="3826450"/>
          </a:xfrm>
          <a:prstGeom prst="rect">
            <a:avLst/>
          </a:prstGeom>
          <a:noFill/>
          <a:ln>
            <a:noFill/>
          </a:ln>
        </p:spPr>
      </p:pic>
      <p:sp>
        <p:nvSpPr>
          <p:cNvPr id="196" name="Google Shape;196;p37"/>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500"/>
              <a:buFont typeface="Arial"/>
              <a:buNone/>
            </a:pPr>
            <a:r>
              <a:rPr lang="en" sz="2400"/>
              <a:t>Ask: </a:t>
            </a:r>
            <a:endParaRPr sz="2400"/>
          </a:p>
          <a:p>
            <a:pPr marL="0" lvl="0" indent="0" algn="l" rtl="0">
              <a:lnSpc>
                <a:spcPct val="90000"/>
              </a:lnSpc>
              <a:spcBef>
                <a:spcPts val="0"/>
              </a:spcBef>
              <a:spcAft>
                <a:spcPts val="0"/>
              </a:spcAft>
              <a:buClr>
                <a:schemeClr val="lt1"/>
              </a:buClr>
              <a:buSzPts val="2500"/>
              <a:buFont typeface="Arial"/>
              <a:buNone/>
            </a:pPr>
            <a:r>
              <a:rPr lang="en" sz="2400"/>
              <a:t>“Are there any outside factors that may be contributing to the child’s achievement?”</a:t>
            </a:r>
            <a:endParaRPr sz="2400"/>
          </a:p>
          <a:p>
            <a:pPr marL="0" lvl="0" indent="0" algn="l" rtl="0">
              <a:lnSpc>
                <a:spcPct val="90000"/>
              </a:lnSpc>
              <a:spcBef>
                <a:spcPts val="0"/>
              </a:spcBef>
              <a:spcAft>
                <a:spcPts val="0"/>
              </a:spcAft>
              <a:buClr>
                <a:schemeClr val="lt1"/>
              </a:buClr>
              <a:buSzPts val="2500"/>
              <a:buFont typeface="Arial"/>
              <a:buNone/>
            </a:pPr>
            <a:endParaRPr sz="2400"/>
          </a:p>
          <a:p>
            <a:pPr marL="0" lvl="0" indent="0" algn="l" rtl="0">
              <a:lnSpc>
                <a:spcPct val="90000"/>
              </a:lnSpc>
              <a:spcBef>
                <a:spcPts val="0"/>
              </a:spcBef>
              <a:spcAft>
                <a:spcPts val="0"/>
              </a:spcAft>
              <a:buClr>
                <a:schemeClr val="lt1"/>
              </a:buClr>
              <a:buSzPts val="2500"/>
              <a:buFont typeface="Arial"/>
              <a:buNone/>
            </a:pPr>
            <a:r>
              <a:rPr lang="en" sz="2400"/>
              <a:t> </a:t>
            </a:r>
            <a:endParaRPr sz="2400"/>
          </a:p>
          <a:p>
            <a:pPr marL="0" lvl="0" indent="0" algn="l" rtl="0">
              <a:lnSpc>
                <a:spcPct val="90000"/>
              </a:lnSpc>
              <a:spcBef>
                <a:spcPts val="0"/>
              </a:spcBef>
              <a:spcAft>
                <a:spcPts val="0"/>
              </a:spcAft>
              <a:buClr>
                <a:schemeClr val="lt1"/>
              </a:buClr>
              <a:buSzPts val="2500"/>
              <a:buFont typeface="Arial"/>
              <a:buNone/>
            </a:pPr>
            <a:r>
              <a:rPr lang="en" sz="2400"/>
              <a:t>“How does the child’s independence generalize into other settings?”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3400"/>
              <a:buFont typeface="Arial"/>
              <a:buNone/>
            </a:pPr>
            <a:r>
              <a:rPr lang="en"/>
              <a:t>Policy</a:t>
            </a:r>
            <a:endParaRPr/>
          </a:p>
        </p:txBody>
      </p:sp>
      <p:sp>
        <p:nvSpPr>
          <p:cNvPr id="87" name="Google Shape;87;p20"/>
          <p:cNvSpPr txBox="1">
            <a:spLocks noGrp="1"/>
          </p:cNvSpPr>
          <p:nvPr>
            <p:ph type="body" idx="1"/>
          </p:nvPr>
        </p:nvSpPr>
        <p:spPr>
          <a:xfrm>
            <a:off x="623888" y="3442099"/>
            <a:ext cx="7886700" cy="11253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1400"/>
              <a:buNone/>
            </a:pPr>
            <a:r>
              <a:rPr lang="en"/>
              <a:t>Rachel Bosovich, Attorney II</a:t>
            </a:r>
            <a:endParaRPr/>
          </a:p>
          <a:p>
            <a:pPr marL="0" lvl="0" indent="0" algn="l" rtl="0">
              <a:lnSpc>
                <a:spcPct val="90000"/>
              </a:lnSpc>
              <a:spcBef>
                <a:spcPts val="0"/>
              </a:spcBef>
              <a:spcAft>
                <a:spcPts val="0"/>
              </a:spcAft>
              <a:buClr>
                <a:schemeClr val="lt1"/>
              </a:buClr>
              <a:buSzPts val="1400"/>
              <a:buNone/>
            </a:pPr>
            <a:r>
              <a:rPr lang="en"/>
              <a:t>Seth Piro, Regional Special Education Director — Northwest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38">
            <a:extLst>
              <a:ext uri="{C183D7F6-B498-43B3-948B-1728B52AA6E4}">
                <adec:decorative xmlns:adec="http://schemas.microsoft.com/office/drawing/2017/decorative" val="1"/>
              </a:ext>
            </a:extLst>
          </p:cNvPr>
          <p:cNvSpPr txBox="1">
            <a:spLocks noGrp="1"/>
          </p:cNvSpPr>
          <p:nvPr>
            <p:ph type="body" idx="1"/>
          </p:nvPr>
        </p:nvSpPr>
        <p:spPr>
          <a:xfrm>
            <a:off x="3443591" y="321013"/>
            <a:ext cx="5262900" cy="4429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endParaRPr sz="2600"/>
          </a:p>
        </p:txBody>
      </p:sp>
      <p:pic>
        <p:nvPicPr>
          <p:cNvPr id="205" name="Google Shape;205;p38" descr="File:Tree cross section.jpg - Wikimedia Commons"/>
          <p:cNvPicPr preferRelativeResize="0"/>
          <p:nvPr/>
        </p:nvPicPr>
        <p:blipFill>
          <a:blip r:embed="rId3">
            <a:alphaModFix/>
          </a:blip>
          <a:stretch>
            <a:fillRect/>
          </a:stretch>
        </p:blipFill>
        <p:spPr>
          <a:xfrm>
            <a:off x="4965499" y="491313"/>
            <a:ext cx="2655601" cy="4089236"/>
          </a:xfrm>
          <a:prstGeom prst="rect">
            <a:avLst/>
          </a:prstGeom>
          <a:noFill/>
          <a:ln>
            <a:noFill/>
          </a:ln>
        </p:spPr>
      </p:pic>
      <p:sp>
        <p:nvSpPr>
          <p:cNvPr id="203" name="Google Shape;203;p38"/>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500"/>
              <a:buFont typeface="Arial"/>
              <a:buNone/>
            </a:pPr>
            <a:r>
              <a:rPr lang="en" sz="2400"/>
              <a:t>Ask: </a:t>
            </a:r>
            <a:endParaRPr sz="2400"/>
          </a:p>
          <a:p>
            <a:pPr marL="0" lvl="0" indent="0" algn="l" rtl="0">
              <a:lnSpc>
                <a:spcPct val="90000"/>
              </a:lnSpc>
              <a:spcBef>
                <a:spcPts val="0"/>
              </a:spcBef>
              <a:spcAft>
                <a:spcPts val="0"/>
              </a:spcAft>
              <a:buClr>
                <a:schemeClr val="lt1"/>
              </a:buClr>
              <a:buSzPts val="2500"/>
              <a:buFont typeface="Arial"/>
              <a:buNone/>
            </a:pPr>
            <a:r>
              <a:rPr lang="en" sz="2400"/>
              <a:t>“Does the learner continue to need specially designed instruction (adaptations to content, methodology or delivery) to meet their disability-related needs?”</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39">
            <a:extLst>
              <a:ext uri="{C183D7F6-B498-43B3-948B-1728B52AA6E4}">
                <adec:decorative xmlns:adec="http://schemas.microsoft.com/office/drawing/2017/decorative" val="1"/>
              </a:ext>
            </a:extLst>
          </p:cNvPr>
          <p:cNvSpPr txBox="1">
            <a:spLocks noGrp="1"/>
          </p:cNvSpPr>
          <p:nvPr>
            <p:ph type="body" idx="1"/>
          </p:nvPr>
        </p:nvSpPr>
        <p:spPr>
          <a:xfrm>
            <a:off x="3443591" y="321013"/>
            <a:ext cx="5262900" cy="4429800"/>
          </a:xfrm>
          <a:prstGeom prst="rect">
            <a:avLst/>
          </a:prstGeom>
          <a:noFill/>
          <a:ln>
            <a:noFill/>
          </a:ln>
        </p:spPr>
        <p:txBody>
          <a:bodyPr spcFirstLastPara="1" wrap="square" lIns="68575" tIns="34275" rIns="68575" bIns="34275" anchor="ctr" anchorCtr="0">
            <a:noAutofit/>
          </a:bodyPr>
          <a:lstStyle/>
          <a:p>
            <a:pPr marL="0" lvl="0" indent="0" algn="l" rtl="0">
              <a:lnSpc>
                <a:spcPct val="115000"/>
              </a:lnSpc>
              <a:spcBef>
                <a:spcPts val="0"/>
              </a:spcBef>
              <a:spcAft>
                <a:spcPts val="0"/>
              </a:spcAft>
              <a:buNone/>
            </a:pPr>
            <a:endParaRPr sz="1300"/>
          </a:p>
          <a:p>
            <a:pPr marL="0" lvl="0" indent="0" algn="l" rtl="0">
              <a:lnSpc>
                <a:spcPct val="115000"/>
              </a:lnSpc>
              <a:spcBef>
                <a:spcPts val="0"/>
              </a:spcBef>
              <a:spcAft>
                <a:spcPts val="0"/>
              </a:spcAft>
              <a:buNone/>
            </a:pPr>
            <a:endParaRPr sz="2600"/>
          </a:p>
        </p:txBody>
      </p:sp>
      <p:pic>
        <p:nvPicPr>
          <p:cNvPr id="212" name="Google Shape;212;p39" descr="Tree branches and root vector drawing | Free SVG"/>
          <p:cNvPicPr preferRelativeResize="0"/>
          <p:nvPr/>
        </p:nvPicPr>
        <p:blipFill>
          <a:blip r:embed="rId3">
            <a:alphaModFix/>
          </a:blip>
          <a:stretch>
            <a:fillRect/>
          </a:stretch>
        </p:blipFill>
        <p:spPr>
          <a:xfrm>
            <a:off x="3755838" y="252538"/>
            <a:ext cx="4638424" cy="4638424"/>
          </a:xfrm>
          <a:prstGeom prst="rect">
            <a:avLst/>
          </a:prstGeom>
          <a:noFill/>
          <a:ln>
            <a:noFill/>
          </a:ln>
        </p:spPr>
      </p:pic>
      <p:sp>
        <p:nvSpPr>
          <p:cNvPr id="210" name="Google Shape;210;p39"/>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500"/>
              <a:buFont typeface="Arial"/>
              <a:buNone/>
            </a:pPr>
            <a:r>
              <a:rPr lang="en" sz="3100"/>
              <a:t>Ask: </a:t>
            </a:r>
            <a:endParaRPr sz="3100"/>
          </a:p>
          <a:p>
            <a:pPr marL="0" lvl="0" indent="0" algn="l" rtl="0">
              <a:lnSpc>
                <a:spcPct val="90000"/>
              </a:lnSpc>
              <a:spcBef>
                <a:spcPts val="0"/>
              </a:spcBef>
              <a:spcAft>
                <a:spcPts val="0"/>
              </a:spcAft>
              <a:buClr>
                <a:schemeClr val="lt1"/>
              </a:buClr>
              <a:buSzPts val="2500"/>
              <a:buFont typeface="Arial"/>
              <a:buNone/>
            </a:pPr>
            <a:r>
              <a:rPr lang="en" sz="3100"/>
              <a:t>“Will the learner sustain proficiency without special education services?”</a:t>
            </a:r>
            <a:endParaRPr sz="3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20" name="Google Shape;220;p40">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5775" y="1899850"/>
            <a:ext cx="3306550" cy="944725"/>
          </a:xfrm>
          <a:prstGeom prst="rect">
            <a:avLst/>
          </a:prstGeom>
          <a:noFill/>
          <a:ln>
            <a:noFill/>
          </a:ln>
        </p:spPr>
      </p:pic>
      <p:pic>
        <p:nvPicPr>
          <p:cNvPr id="221" name="Google Shape;221;p40">
            <a:hlinkClick r:id="rId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767150" y="1779475"/>
            <a:ext cx="2300489" cy="1044475"/>
          </a:xfrm>
          <a:prstGeom prst="rect">
            <a:avLst/>
          </a:prstGeom>
          <a:noFill/>
          <a:ln>
            <a:noFill/>
          </a:ln>
        </p:spPr>
      </p:pic>
      <p:pic>
        <p:nvPicPr>
          <p:cNvPr id="224" name="Google Shape;224;p40">
            <a:hlinkClick r:id="rId7"/>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1773300" y="3656200"/>
            <a:ext cx="1051525" cy="1352925"/>
          </a:xfrm>
          <a:prstGeom prst="rect">
            <a:avLst/>
          </a:prstGeom>
          <a:noFill/>
          <a:ln>
            <a:noFill/>
          </a:ln>
        </p:spPr>
      </p:pic>
      <p:pic>
        <p:nvPicPr>
          <p:cNvPr id="225" name="Google Shape;225;p40">
            <a:hlinkClick r:id="rId9"/>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6391637" y="3708825"/>
            <a:ext cx="1051525" cy="1348631"/>
          </a:xfrm>
          <a:prstGeom prst="rect">
            <a:avLst/>
          </a:prstGeom>
          <a:noFill/>
          <a:ln>
            <a:noFill/>
          </a:ln>
        </p:spPr>
      </p:pic>
      <p:sp>
        <p:nvSpPr>
          <p:cNvPr id="223" name="Google Shape;223;p40"/>
          <p:cNvSpPr txBox="1">
            <a:spLocks noGrp="1"/>
          </p:cNvSpPr>
          <p:nvPr>
            <p:ph type="body" idx="3"/>
          </p:nvPr>
        </p:nvSpPr>
        <p:spPr>
          <a:xfrm>
            <a:off x="4790849" y="3090825"/>
            <a:ext cx="4253100" cy="618000"/>
          </a:xfrm>
          <a:prstGeom prst="rect">
            <a:avLst/>
          </a:prstGeom>
          <a:noFill/>
          <a:ln>
            <a:noFill/>
          </a:ln>
        </p:spPr>
        <p:txBody>
          <a:bodyPr spcFirstLastPara="1" wrap="square" lIns="68575" tIns="34275" rIns="68575" bIns="34275"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
                <a:highlight>
                  <a:schemeClr val="lt1"/>
                </a:highlight>
              </a:rPr>
              <a:t>A.W. vs Urbandale C.S.D., HAEA, IDOE, 2018</a:t>
            </a:r>
            <a:endParaRPr>
              <a:highlight>
                <a:schemeClr val="lt1"/>
              </a:highlight>
            </a:endParaRPr>
          </a:p>
          <a:p>
            <a:pPr marL="0" lvl="0" indent="0" algn="ctr" rtl="0">
              <a:lnSpc>
                <a:spcPct val="115000"/>
              </a:lnSpc>
              <a:spcBef>
                <a:spcPts val="0"/>
              </a:spcBef>
              <a:spcAft>
                <a:spcPts val="0"/>
              </a:spcAft>
              <a:buClr>
                <a:schemeClr val="dk1"/>
              </a:buClr>
              <a:buSzPts val="1100"/>
              <a:buFont typeface="Arial"/>
              <a:buNone/>
            </a:pPr>
            <a:endParaRPr>
              <a:highlight>
                <a:schemeClr val="lt1"/>
              </a:highlight>
            </a:endParaRPr>
          </a:p>
        </p:txBody>
      </p:sp>
      <p:sp>
        <p:nvSpPr>
          <p:cNvPr id="222" name="Google Shape;222;p40"/>
          <p:cNvSpPr txBox="1">
            <a:spLocks noGrp="1"/>
          </p:cNvSpPr>
          <p:nvPr>
            <p:ph type="body" idx="1"/>
          </p:nvPr>
        </p:nvSpPr>
        <p:spPr>
          <a:xfrm>
            <a:off x="413962" y="3038206"/>
            <a:ext cx="3868500" cy="618000"/>
          </a:xfrm>
          <a:prstGeom prst="rect">
            <a:avLst/>
          </a:prstGeom>
          <a:noFill/>
          <a:ln>
            <a:noFill/>
          </a:ln>
        </p:spPr>
        <p:txBody>
          <a:bodyPr spcFirstLastPara="1" wrap="square" lIns="68575" tIns="34275" rIns="68575" bIns="34275" anchor="b" anchorCtr="0">
            <a:normAutofit/>
          </a:bodyPr>
          <a:lstStyle/>
          <a:p>
            <a:pPr marL="0" lvl="0" indent="0" algn="ctr" rtl="0">
              <a:lnSpc>
                <a:spcPct val="115000"/>
              </a:lnSpc>
              <a:spcBef>
                <a:spcPts val="0"/>
              </a:spcBef>
              <a:spcAft>
                <a:spcPts val="0"/>
              </a:spcAft>
              <a:buClr>
                <a:schemeClr val="dk1"/>
              </a:buClr>
              <a:buSzPts val="1100"/>
              <a:buFont typeface="Arial"/>
              <a:buNone/>
            </a:pPr>
            <a:r>
              <a:rPr lang="en">
                <a:solidFill>
                  <a:srgbClr val="222222"/>
                </a:solidFill>
                <a:highlight>
                  <a:schemeClr val="lt1"/>
                </a:highlight>
              </a:rPr>
              <a:t>Questions and Answers Issue 4: Eligibility for Special Education (April 9, 2019)</a:t>
            </a:r>
            <a:endParaRPr/>
          </a:p>
        </p:txBody>
      </p:sp>
      <p:sp>
        <p:nvSpPr>
          <p:cNvPr id="219" name="Google Shape;219;p40"/>
          <p:cNvSpPr txBox="1">
            <a:spLocks noGrp="1"/>
          </p:cNvSpPr>
          <p:nvPr>
            <p:ph type="body" idx="3"/>
          </p:nvPr>
        </p:nvSpPr>
        <p:spPr>
          <a:xfrm>
            <a:off x="4973708" y="1161481"/>
            <a:ext cx="3887400" cy="6180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1400"/>
              <a:buNone/>
            </a:pPr>
            <a:r>
              <a:rPr lang="en"/>
              <a:t>Iowa IDEA Information: </a:t>
            </a:r>
            <a:r>
              <a:rPr lang="en" u="sng">
                <a:solidFill>
                  <a:schemeClr val="hlink"/>
                </a:solidFill>
                <a:hlinkClick r:id="rId5"/>
              </a:rPr>
              <a:t>Defining a Disability</a:t>
            </a:r>
            <a:r>
              <a:rPr lang="en"/>
              <a:t> and </a:t>
            </a:r>
            <a:r>
              <a:rPr lang="en" u="sng">
                <a:solidFill>
                  <a:schemeClr val="hlink"/>
                </a:solidFill>
                <a:hlinkClick r:id="rId11"/>
              </a:rPr>
              <a:t>Exiting Special Education</a:t>
            </a:r>
            <a:endParaRPr/>
          </a:p>
        </p:txBody>
      </p:sp>
      <p:sp>
        <p:nvSpPr>
          <p:cNvPr id="218" name="Google Shape;218;p40"/>
          <p:cNvSpPr txBox="1">
            <a:spLocks noGrp="1"/>
          </p:cNvSpPr>
          <p:nvPr>
            <p:ph type="body" idx="1"/>
          </p:nvPr>
        </p:nvSpPr>
        <p:spPr>
          <a:xfrm>
            <a:off x="364799" y="1161481"/>
            <a:ext cx="3868500" cy="6180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1400"/>
              <a:buNone/>
            </a:pPr>
            <a:r>
              <a:rPr lang="en"/>
              <a:t>Iowa’s Eligibility and Evaluation Standards</a:t>
            </a:r>
            <a:endParaRPr/>
          </a:p>
          <a:p>
            <a:pPr marL="0" lvl="0" indent="0" algn="ctr" rtl="0">
              <a:lnSpc>
                <a:spcPct val="90000"/>
              </a:lnSpc>
              <a:spcBef>
                <a:spcPts val="0"/>
              </a:spcBef>
              <a:spcAft>
                <a:spcPts val="0"/>
              </a:spcAft>
              <a:buClr>
                <a:schemeClr val="dk1"/>
              </a:buClr>
              <a:buSzPts val="1400"/>
              <a:buNone/>
            </a:pPr>
            <a:endParaRPr/>
          </a:p>
        </p:txBody>
      </p:sp>
      <p:sp>
        <p:nvSpPr>
          <p:cNvPr id="217" name="Google Shape;217;p40"/>
          <p:cNvSpPr txBox="1">
            <a:spLocks noGrp="1"/>
          </p:cNvSpPr>
          <p:nvPr>
            <p:ph type="title"/>
          </p:nvPr>
        </p:nvSpPr>
        <p:spPr>
          <a:xfrm>
            <a:off x="669598" y="1"/>
            <a:ext cx="7886700" cy="894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a:t>Resources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1"/>
          <p:cNvSpPr txBox="1">
            <a:spLocks noGrp="1"/>
          </p:cNvSpPr>
          <p:nvPr>
            <p:ph type="ctrTitle"/>
          </p:nvPr>
        </p:nvSpPr>
        <p:spPr>
          <a:xfrm>
            <a:off x="216953" y="977471"/>
            <a:ext cx="8727600" cy="16200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400"/>
              <a:buFont typeface="Arial"/>
              <a:buNone/>
            </a:pPr>
            <a:r>
              <a:rPr lang="en"/>
              <a:t>Practice: Exiting Students from Special Education</a:t>
            </a:r>
            <a:endParaRPr/>
          </a:p>
        </p:txBody>
      </p:sp>
      <p:sp>
        <p:nvSpPr>
          <p:cNvPr id="231" name="Google Shape;231;p41"/>
          <p:cNvSpPr txBox="1">
            <a:spLocks noGrp="1"/>
          </p:cNvSpPr>
          <p:nvPr>
            <p:ph type="subTitle" idx="1"/>
          </p:nvPr>
        </p:nvSpPr>
        <p:spPr>
          <a:xfrm>
            <a:off x="1347189" y="2686291"/>
            <a:ext cx="6545700" cy="7215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lt1"/>
              </a:buClr>
              <a:buSzPts val="1800"/>
              <a:buNone/>
            </a:pPr>
            <a:r>
              <a:rPr lang="en"/>
              <a:t>A focus on accessing and analyzing data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2"/>
          <p:cNvSpPr txBox="1">
            <a:spLocks noGrp="1"/>
          </p:cNvSpPr>
          <p:nvPr>
            <p:ph type="title"/>
          </p:nvPr>
        </p:nvSpPr>
        <p:spPr>
          <a:xfrm>
            <a:off x="467916" y="961729"/>
            <a:ext cx="5915100" cy="16047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3400"/>
              <a:buFont typeface="Arial"/>
              <a:buNone/>
            </a:pPr>
            <a:r>
              <a:rPr lang="en"/>
              <a:t>Practice</a:t>
            </a:r>
            <a:endParaRPr/>
          </a:p>
        </p:txBody>
      </p:sp>
      <p:sp>
        <p:nvSpPr>
          <p:cNvPr id="237" name="Google Shape;237;p42"/>
          <p:cNvSpPr txBox="1">
            <a:spLocks noGrp="1"/>
          </p:cNvSpPr>
          <p:nvPr>
            <p:ph type="body" idx="1"/>
          </p:nvPr>
        </p:nvSpPr>
        <p:spPr>
          <a:xfrm>
            <a:off x="467916" y="2581574"/>
            <a:ext cx="5915100" cy="8439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1400"/>
              <a:buNone/>
            </a:pPr>
            <a:r>
              <a:rPr lang="en"/>
              <a:t>Amy Thoms-Starr, Regional Special Education Director - Central Rivers</a:t>
            </a:r>
            <a:endParaRPr/>
          </a:p>
          <a:p>
            <a:pPr marL="0" lvl="0" indent="0" algn="l" rtl="0">
              <a:lnSpc>
                <a:spcPct val="90000"/>
              </a:lnSpc>
              <a:spcBef>
                <a:spcPts val="0"/>
              </a:spcBef>
              <a:spcAft>
                <a:spcPts val="0"/>
              </a:spcAft>
              <a:buClr>
                <a:schemeClr val="lt1"/>
              </a:buClr>
              <a:buSzPts val="1400"/>
              <a:buNone/>
            </a:pPr>
            <a:r>
              <a:rPr lang="en"/>
              <a:t>Brittany Beverage, Education Program Consultant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4" name="Google Shape;244;p4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605931" y="1735238"/>
            <a:ext cx="3178838" cy="1956207"/>
          </a:xfrm>
          <a:prstGeom prst="rect">
            <a:avLst/>
          </a:prstGeom>
          <a:noFill/>
          <a:ln w="19050" cap="flat" cmpd="sng">
            <a:solidFill>
              <a:schemeClr val="dk2"/>
            </a:solidFill>
            <a:prstDash val="solid"/>
            <a:round/>
            <a:headEnd type="none" w="sm" len="sm"/>
            <a:tailEnd type="none" w="sm" len="sm"/>
          </a:ln>
        </p:spPr>
      </p:pic>
      <p:pic>
        <p:nvPicPr>
          <p:cNvPr id="245" name="Google Shape;245;p4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796106" y="2764294"/>
            <a:ext cx="1209469" cy="1209469"/>
          </a:xfrm>
          <a:prstGeom prst="rect">
            <a:avLst/>
          </a:prstGeom>
          <a:noFill/>
          <a:ln w="9525" cap="flat" cmpd="sng">
            <a:solidFill>
              <a:schemeClr val="dk2"/>
            </a:solidFill>
            <a:prstDash val="solid"/>
            <a:round/>
            <a:headEnd type="none" w="sm" len="sm"/>
            <a:tailEnd type="none" w="sm" len="sm"/>
          </a:ln>
        </p:spPr>
      </p:pic>
      <p:sp>
        <p:nvSpPr>
          <p:cNvPr id="243" name="Google Shape;243;p43"/>
          <p:cNvSpPr txBox="1">
            <a:spLocks noGrp="1"/>
          </p:cNvSpPr>
          <p:nvPr>
            <p:ph type="body" idx="1"/>
          </p:nvPr>
        </p:nvSpPr>
        <p:spPr>
          <a:xfrm>
            <a:off x="338813" y="900525"/>
            <a:ext cx="5096700" cy="37887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68575" tIns="34275" rIns="68575" bIns="34275" anchor="t" anchorCtr="0">
            <a:normAutofit fontScale="92500" lnSpcReduction="20000"/>
          </a:bodyPr>
          <a:lstStyle/>
          <a:p>
            <a:pPr marL="342900" lvl="0" indent="0" algn="l" rtl="0">
              <a:lnSpc>
                <a:spcPct val="90000"/>
              </a:lnSpc>
              <a:spcBef>
                <a:spcPts val="0"/>
              </a:spcBef>
              <a:spcAft>
                <a:spcPts val="0"/>
              </a:spcAft>
              <a:buNone/>
            </a:pPr>
            <a:endParaRPr b="1"/>
          </a:p>
          <a:p>
            <a:pPr marL="342900" lvl="0" indent="-247332" algn="l" rtl="0">
              <a:lnSpc>
                <a:spcPct val="90000"/>
              </a:lnSpc>
              <a:spcBef>
                <a:spcPts val="0"/>
              </a:spcBef>
              <a:spcAft>
                <a:spcPts val="0"/>
              </a:spcAft>
              <a:buSzPct val="87500"/>
              <a:buChar char="❖"/>
            </a:pPr>
            <a:r>
              <a:rPr lang="en" b="1"/>
              <a:t>What is the data going to tell me? What question/s are going to be answered as a result?</a:t>
            </a:r>
            <a:endParaRPr b="1"/>
          </a:p>
          <a:p>
            <a:pPr marL="685800" lvl="0" indent="0" algn="l" rtl="0">
              <a:lnSpc>
                <a:spcPct val="90000"/>
              </a:lnSpc>
              <a:spcBef>
                <a:spcPts val="0"/>
              </a:spcBef>
              <a:spcAft>
                <a:spcPts val="0"/>
              </a:spcAft>
              <a:buNone/>
            </a:pPr>
            <a:endParaRPr/>
          </a:p>
          <a:p>
            <a:pPr marL="685800" lvl="1" indent="-247332" algn="l" rtl="0">
              <a:lnSpc>
                <a:spcPct val="90000"/>
              </a:lnSpc>
              <a:spcBef>
                <a:spcPts val="0"/>
              </a:spcBef>
              <a:spcAft>
                <a:spcPts val="0"/>
              </a:spcAft>
              <a:buSzPct val="100000"/>
              <a:buChar char="➢"/>
            </a:pPr>
            <a:r>
              <a:rPr lang="en"/>
              <a:t>How many children/students have been exited</a:t>
            </a:r>
            <a:endParaRPr/>
          </a:p>
          <a:p>
            <a:pPr marL="685800" lvl="1" indent="-247332" algn="l" rtl="0">
              <a:lnSpc>
                <a:spcPct val="90000"/>
              </a:lnSpc>
              <a:spcBef>
                <a:spcPts val="0"/>
              </a:spcBef>
              <a:spcAft>
                <a:spcPts val="0"/>
              </a:spcAft>
              <a:buSzPct val="100000"/>
              <a:buChar char="➢"/>
            </a:pPr>
            <a:r>
              <a:rPr lang="en"/>
              <a:t>Which grade level/s or age have students been exited</a:t>
            </a:r>
            <a:endParaRPr/>
          </a:p>
          <a:p>
            <a:pPr marL="685800" lvl="1" indent="-247332" algn="l" rtl="0">
              <a:lnSpc>
                <a:spcPct val="90000"/>
              </a:lnSpc>
              <a:spcBef>
                <a:spcPts val="0"/>
              </a:spcBef>
              <a:spcAft>
                <a:spcPts val="0"/>
              </a:spcAft>
              <a:buSzPct val="100000"/>
              <a:buChar char="➢"/>
            </a:pPr>
            <a:r>
              <a:rPr lang="en"/>
              <a:t>What are the reasons why students have been exited</a:t>
            </a:r>
            <a:endParaRPr/>
          </a:p>
          <a:p>
            <a:pPr marL="0" lvl="0" indent="0" algn="l" rtl="0">
              <a:lnSpc>
                <a:spcPct val="90000"/>
              </a:lnSpc>
              <a:spcBef>
                <a:spcPts val="0"/>
              </a:spcBef>
              <a:spcAft>
                <a:spcPts val="0"/>
              </a:spcAft>
              <a:buNone/>
            </a:pPr>
            <a:endParaRPr/>
          </a:p>
          <a:p>
            <a:pPr marL="342900" lvl="0" indent="-247332" algn="l" rtl="0">
              <a:lnSpc>
                <a:spcPct val="90000"/>
              </a:lnSpc>
              <a:spcBef>
                <a:spcPts val="0"/>
              </a:spcBef>
              <a:spcAft>
                <a:spcPts val="0"/>
              </a:spcAft>
              <a:buSzPct val="87500"/>
              <a:buChar char="❖"/>
            </a:pPr>
            <a:r>
              <a:rPr lang="en" b="1"/>
              <a:t>Why is this information important?</a:t>
            </a:r>
            <a:endParaRPr b="1"/>
          </a:p>
          <a:p>
            <a:pPr marL="342900" lvl="0" indent="0" algn="l" rtl="0">
              <a:lnSpc>
                <a:spcPct val="90000"/>
              </a:lnSpc>
              <a:spcBef>
                <a:spcPts val="0"/>
              </a:spcBef>
              <a:spcAft>
                <a:spcPts val="0"/>
              </a:spcAft>
              <a:buNone/>
            </a:pPr>
            <a:endParaRPr b="1"/>
          </a:p>
          <a:p>
            <a:pPr marL="685800" lvl="1" indent="-247332" algn="l" rtl="0">
              <a:lnSpc>
                <a:spcPct val="90000"/>
              </a:lnSpc>
              <a:spcBef>
                <a:spcPts val="0"/>
              </a:spcBef>
              <a:spcAft>
                <a:spcPts val="0"/>
              </a:spcAft>
              <a:buSzPct val="100000"/>
              <a:buChar char="➢"/>
            </a:pPr>
            <a:r>
              <a:rPr lang="en"/>
              <a:t>Ongoing knowledge of the number of students being served</a:t>
            </a:r>
            <a:endParaRPr/>
          </a:p>
          <a:p>
            <a:pPr marL="1028700" lvl="2" indent="-247332" algn="l" rtl="0">
              <a:lnSpc>
                <a:spcPct val="90000"/>
              </a:lnSpc>
              <a:spcBef>
                <a:spcPts val="0"/>
              </a:spcBef>
              <a:spcAft>
                <a:spcPts val="0"/>
              </a:spcAft>
              <a:buSzPct val="127272"/>
              <a:buChar char="■"/>
            </a:pPr>
            <a:r>
              <a:rPr lang="en"/>
              <a:t>Roster impacts</a:t>
            </a:r>
            <a:endParaRPr/>
          </a:p>
          <a:p>
            <a:pPr marL="1028700" lvl="0" indent="0" algn="l" rtl="0">
              <a:lnSpc>
                <a:spcPct val="90000"/>
              </a:lnSpc>
              <a:spcBef>
                <a:spcPts val="0"/>
              </a:spcBef>
              <a:spcAft>
                <a:spcPts val="0"/>
              </a:spcAft>
              <a:buNone/>
            </a:pPr>
            <a:endParaRPr/>
          </a:p>
          <a:p>
            <a:pPr marL="685800" lvl="1" indent="-247332" algn="l" rtl="0">
              <a:lnSpc>
                <a:spcPct val="90000"/>
              </a:lnSpc>
              <a:spcBef>
                <a:spcPts val="0"/>
              </a:spcBef>
              <a:spcAft>
                <a:spcPts val="0"/>
              </a:spcAft>
              <a:buSzPct val="100000"/>
              <a:buChar char="➢"/>
            </a:pPr>
            <a:r>
              <a:rPr lang="en"/>
              <a:t>Celebrations</a:t>
            </a:r>
            <a:endParaRPr/>
          </a:p>
          <a:p>
            <a:pPr marL="1028700" lvl="2" indent="-247332" algn="l" rtl="0">
              <a:lnSpc>
                <a:spcPct val="90000"/>
              </a:lnSpc>
              <a:spcBef>
                <a:spcPts val="0"/>
              </a:spcBef>
              <a:spcAft>
                <a:spcPts val="0"/>
              </a:spcAft>
              <a:buSzPct val="127272"/>
              <a:buChar char="■"/>
            </a:pPr>
            <a:r>
              <a:rPr lang="en"/>
              <a:t>Student</a:t>
            </a:r>
            <a:endParaRPr/>
          </a:p>
          <a:p>
            <a:pPr marL="1028700" lvl="2" indent="-247332" algn="l" rtl="0">
              <a:lnSpc>
                <a:spcPct val="90000"/>
              </a:lnSpc>
              <a:spcBef>
                <a:spcPts val="0"/>
              </a:spcBef>
              <a:spcAft>
                <a:spcPts val="0"/>
              </a:spcAft>
              <a:buSzPct val="127272"/>
              <a:buChar char="■"/>
            </a:pPr>
            <a:r>
              <a:rPr lang="en"/>
              <a:t>Teacher</a:t>
            </a:r>
            <a:endParaRPr/>
          </a:p>
          <a:p>
            <a:pPr marL="1028700" lvl="2" indent="-247332" algn="l" rtl="0">
              <a:lnSpc>
                <a:spcPct val="90000"/>
              </a:lnSpc>
              <a:spcBef>
                <a:spcPts val="0"/>
              </a:spcBef>
              <a:spcAft>
                <a:spcPts val="0"/>
              </a:spcAft>
              <a:buSzPct val="127272"/>
              <a:buChar char="■"/>
            </a:pPr>
            <a:r>
              <a:rPr lang="en"/>
              <a:t>Building</a:t>
            </a:r>
            <a:endParaRPr/>
          </a:p>
          <a:p>
            <a:pPr marL="1028700" lvl="2" indent="-247332" algn="l" rtl="0">
              <a:lnSpc>
                <a:spcPct val="90000"/>
              </a:lnSpc>
              <a:spcBef>
                <a:spcPts val="0"/>
              </a:spcBef>
              <a:spcAft>
                <a:spcPts val="0"/>
              </a:spcAft>
              <a:buSzPct val="127272"/>
              <a:buChar char="■"/>
            </a:pPr>
            <a:r>
              <a:rPr lang="en"/>
              <a:t>Department</a:t>
            </a:r>
            <a:endParaRPr/>
          </a:p>
          <a:p>
            <a:pPr marL="1028700" lvl="0" indent="0" algn="l" rtl="0">
              <a:lnSpc>
                <a:spcPct val="90000"/>
              </a:lnSpc>
              <a:spcBef>
                <a:spcPts val="0"/>
              </a:spcBef>
              <a:spcAft>
                <a:spcPts val="0"/>
              </a:spcAft>
              <a:buNone/>
            </a:pPr>
            <a:endParaRPr/>
          </a:p>
          <a:p>
            <a:pPr marL="685800" lvl="1" indent="-247332" algn="l" rtl="0">
              <a:lnSpc>
                <a:spcPct val="90000"/>
              </a:lnSpc>
              <a:spcBef>
                <a:spcPts val="0"/>
              </a:spcBef>
              <a:spcAft>
                <a:spcPts val="0"/>
              </a:spcAft>
              <a:buSzPct val="100000"/>
              <a:buChar char="➢"/>
            </a:pPr>
            <a:r>
              <a:rPr lang="en"/>
              <a:t>Understanding of trends </a:t>
            </a:r>
            <a:endParaRPr/>
          </a:p>
          <a:p>
            <a:pPr marL="1028700" lvl="2" indent="-247332" algn="l" rtl="0">
              <a:lnSpc>
                <a:spcPct val="90000"/>
              </a:lnSpc>
              <a:spcBef>
                <a:spcPts val="0"/>
              </a:spcBef>
              <a:spcAft>
                <a:spcPts val="0"/>
              </a:spcAft>
              <a:buSzPct val="127272"/>
              <a:buChar char="■"/>
            </a:pPr>
            <a:r>
              <a:rPr lang="en"/>
              <a:t>Connections to instruction?</a:t>
            </a:r>
            <a:endParaRPr/>
          </a:p>
          <a:p>
            <a:pPr marL="1028700" lvl="0" indent="0" algn="l" rtl="0">
              <a:lnSpc>
                <a:spcPct val="90000"/>
              </a:lnSpc>
              <a:spcBef>
                <a:spcPts val="0"/>
              </a:spcBef>
              <a:spcAft>
                <a:spcPts val="0"/>
              </a:spcAft>
              <a:buNone/>
            </a:pPr>
            <a:endParaRPr/>
          </a:p>
          <a:p>
            <a:pPr marL="685800" lvl="1" indent="-247332" algn="l" rtl="0">
              <a:lnSpc>
                <a:spcPct val="90000"/>
              </a:lnSpc>
              <a:spcBef>
                <a:spcPts val="0"/>
              </a:spcBef>
              <a:spcAft>
                <a:spcPts val="0"/>
              </a:spcAft>
              <a:buSzPct val="100000"/>
              <a:buChar char="➢"/>
            </a:pPr>
            <a:r>
              <a:rPr lang="en"/>
              <a:t>Areas of concern, correction, or growth</a:t>
            </a:r>
            <a:endParaRPr/>
          </a:p>
        </p:txBody>
      </p:sp>
      <p:sp>
        <p:nvSpPr>
          <p:cNvPr id="242" name="Google Shape;242;p43"/>
          <p:cNvSpPr txBox="1">
            <a:spLocks noGrp="1"/>
          </p:cNvSpPr>
          <p:nvPr>
            <p:ph type="title"/>
          </p:nvPr>
        </p:nvSpPr>
        <p:spPr>
          <a:xfrm>
            <a:off x="190807" y="1"/>
            <a:ext cx="6339300" cy="414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u="sng"/>
              <a:t>Step One:</a:t>
            </a:r>
            <a:r>
              <a:rPr lang="en"/>
              <a:t> Review the What and Why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2" name="Google Shape;252;p44">
            <a:extLst>
              <a:ext uri="{C183D7F6-B498-43B3-948B-1728B52AA6E4}">
                <adec:decorative xmlns:adec="http://schemas.microsoft.com/office/drawing/2017/decorative" val="1"/>
              </a:ext>
            </a:extLst>
          </p:cNvPr>
          <p:cNvSpPr/>
          <p:nvPr/>
        </p:nvSpPr>
        <p:spPr>
          <a:xfrm>
            <a:off x="4437694" y="632794"/>
            <a:ext cx="4593900" cy="44460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55" name="Google Shape;255;p44" descr="Public Domain Clip Art Image | Magnifying Glass Color | ID ..."/>
          <p:cNvPicPr preferRelativeResize="0"/>
          <p:nvPr/>
        </p:nvPicPr>
        <p:blipFill>
          <a:blip r:embed="rId3">
            <a:alphaModFix/>
          </a:blip>
          <a:stretch>
            <a:fillRect/>
          </a:stretch>
        </p:blipFill>
        <p:spPr>
          <a:xfrm rot="5936601">
            <a:off x="3271219" y="1119543"/>
            <a:ext cx="769104" cy="770719"/>
          </a:xfrm>
          <a:prstGeom prst="rect">
            <a:avLst/>
          </a:prstGeom>
          <a:noFill/>
          <a:ln>
            <a:noFill/>
          </a:ln>
        </p:spPr>
      </p:pic>
      <p:pic>
        <p:nvPicPr>
          <p:cNvPr id="254" name="Google Shape;254;p44" descr="Screenshot of the Iowa IDEA i3 website Exiting Special Education page"/>
          <p:cNvPicPr preferRelativeResize="0"/>
          <p:nvPr/>
        </p:nvPicPr>
        <p:blipFill>
          <a:blip r:embed="rId4">
            <a:alphaModFix/>
          </a:blip>
          <a:stretch>
            <a:fillRect/>
          </a:stretch>
        </p:blipFill>
        <p:spPr>
          <a:xfrm>
            <a:off x="4958316" y="2858007"/>
            <a:ext cx="3623750" cy="2073863"/>
          </a:xfrm>
          <a:prstGeom prst="rect">
            <a:avLst/>
          </a:prstGeom>
          <a:noFill/>
          <a:ln w="19050" cap="flat" cmpd="sng">
            <a:solidFill>
              <a:schemeClr val="dk2"/>
            </a:solidFill>
            <a:prstDash val="solid"/>
            <a:round/>
            <a:headEnd type="none" w="sm" len="sm"/>
            <a:tailEnd type="none" w="sm" len="sm"/>
          </a:ln>
        </p:spPr>
      </p:pic>
      <p:pic>
        <p:nvPicPr>
          <p:cNvPr id="253" name="Google Shape;253;p44" descr="Screenshot of ACHIEVE Reports screen"/>
          <p:cNvPicPr preferRelativeResize="0"/>
          <p:nvPr/>
        </p:nvPicPr>
        <p:blipFill rotWithShape="1">
          <a:blip r:embed="rId5">
            <a:alphaModFix/>
          </a:blip>
          <a:srcRect r="-5752" b="7749"/>
          <a:stretch/>
        </p:blipFill>
        <p:spPr>
          <a:xfrm>
            <a:off x="4862644" y="769556"/>
            <a:ext cx="3815102" cy="1871943"/>
          </a:xfrm>
          <a:prstGeom prst="rect">
            <a:avLst/>
          </a:prstGeom>
          <a:noFill/>
          <a:ln w="19050" cap="flat" cmpd="sng">
            <a:solidFill>
              <a:schemeClr val="dk2"/>
            </a:solidFill>
            <a:prstDash val="solid"/>
            <a:round/>
            <a:headEnd type="none" w="sm" len="sm"/>
            <a:tailEnd type="none" w="sm" len="sm"/>
          </a:ln>
        </p:spPr>
      </p:pic>
      <p:sp>
        <p:nvSpPr>
          <p:cNvPr id="251" name="Google Shape;251;p44"/>
          <p:cNvSpPr txBox="1">
            <a:spLocks noGrp="1"/>
          </p:cNvSpPr>
          <p:nvPr>
            <p:ph type="body" idx="1"/>
          </p:nvPr>
        </p:nvSpPr>
        <p:spPr>
          <a:xfrm>
            <a:off x="338813" y="1014825"/>
            <a:ext cx="3855600" cy="35373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68575" tIns="34275" rIns="68575" bIns="34275" anchor="t" anchorCtr="0">
            <a:normAutofit lnSpcReduction="10000"/>
          </a:bodyPr>
          <a:lstStyle/>
          <a:p>
            <a:pPr marL="342900" lvl="0" indent="0" algn="l" rtl="0">
              <a:lnSpc>
                <a:spcPct val="90000"/>
              </a:lnSpc>
              <a:spcBef>
                <a:spcPts val="0"/>
              </a:spcBef>
              <a:spcAft>
                <a:spcPts val="0"/>
              </a:spcAft>
              <a:buNone/>
            </a:pPr>
            <a:endParaRPr b="1"/>
          </a:p>
          <a:p>
            <a:pPr marL="342900" lvl="0" indent="-254000" algn="l" rtl="0">
              <a:lnSpc>
                <a:spcPct val="90000"/>
              </a:lnSpc>
              <a:spcBef>
                <a:spcPts val="0"/>
              </a:spcBef>
              <a:spcAft>
                <a:spcPts val="0"/>
              </a:spcAft>
              <a:buSzPts val="1400"/>
              <a:buChar char="❖"/>
            </a:pPr>
            <a:r>
              <a:rPr lang="en" b="1"/>
              <a:t>Where is the report?</a:t>
            </a:r>
            <a:endParaRPr b="1"/>
          </a:p>
          <a:p>
            <a:pPr marL="685800" lvl="1" indent="-254000" algn="l" rtl="0">
              <a:lnSpc>
                <a:spcPct val="90000"/>
              </a:lnSpc>
              <a:spcBef>
                <a:spcPts val="0"/>
              </a:spcBef>
              <a:spcAft>
                <a:spcPts val="0"/>
              </a:spcAft>
              <a:buSzPts val="1400"/>
              <a:buChar char="➢"/>
            </a:pPr>
            <a:r>
              <a:rPr lang="en"/>
              <a:t>Practice</a:t>
            </a:r>
            <a:endParaRPr/>
          </a:p>
          <a:p>
            <a:pPr marL="685800" lvl="1" indent="-254000" algn="l" rtl="0">
              <a:lnSpc>
                <a:spcPct val="90000"/>
              </a:lnSpc>
              <a:spcBef>
                <a:spcPts val="0"/>
              </a:spcBef>
              <a:spcAft>
                <a:spcPts val="0"/>
              </a:spcAft>
              <a:buSzPts val="1400"/>
              <a:buChar char="➢"/>
            </a:pPr>
            <a:r>
              <a:rPr lang="en" u="sng">
                <a:solidFill>
                  <a:schemeClr val="hlink"/>
                </a:solidFill>
                <a:hlinkClick r:id="rId6"/>
              </a:rPr>
              <a:t>Screenshot Handout Guide</a:t>
            </a:r>
            <a:endParaRPr/>
          </a:p>
          <a:p>
            <a:pPr marL="0" lvl="0" indent="0" algn="l" rtl="0">
              <a:lnSpc>
                <a:spcPct val="90000"/>
              </a:lnSpc>
              <a:spcBef>
                <a:spcPts val="0"/>
              </a:spcBef>
              <a:spcAft>
                <a:spcPts val="0"/>
              </a:spcAft>
              <a:buNone/>
            </a:pPr>
            <a:endParaRPr b="1"/>
          </a:p>
          <a:p>
            <a:pPr marL="342900" lvl="0" indent="-254000" algn="l" rtl="0">
              <a:lnSpc>
                <a:spcPct val="90000"/>
              </a:lnSpc>
              <a:spcBef>
                <a:spcPts val="0"/>
              </a:spcBef>
              <a:spcAft>
                <a:spcPts val="0"/>
              </a:spcAft>
              <a:buSzPts val="1400"/>
              <a:buChar char="❖"/>
            </a:pPr>
            <a:r>
              <a:rPr lang="en" b="1"/>
              <a:t>How do I generate the report?</a:t>
            </a:r>
            <a:endParaRPr b="1"/>
          </a:p>
          <a:p>
            <a:pPr marL="685800" lvl="1" indent="-254000" algn="l" rtl="0">
              <a:lnSpc>
                <a:spcPct val="90000"/>
              </a:lnSpc>
              <a:spcBef>
                <a:spcPts val="0"/>
              </a:spcBef>
              <a:spcAft>
                <a:spcPts val="0"/>
              </a:spcAft>
              <a:buSzPts val="1400"/>
              <a:buChar char="➢"/>
            </a:pPr>
            <a:r>
              <a:rPr lang="en"/>
              <a:t>Practice</a:t>
            </a:r>
            <a:endParaRPr/>
          </a:p>
          <a:p>
            <a:pPr marL="685800" lvl="1" indent="-254000" algn="l" rtl="0">
              <a:lnSpc>
                <a:spcPct val="90000"/>
              </a:lnSpc>
              <a:spcBef>
                <a:spcPts val="0"/>
              </a:spcBef>
              <a:spcAft>
                <a:spcPts val="0"/>
              </a:spcAft>
              <a:buSzPts val="1400"/>
              <a:buChar char="➢"/>
            </a:pPr>
            <a:r>
              <a:rPr lang="en" u="sng">
                <a:solidFill>
                  <a:schemeClr val="hlink"/>
                </a:solidFill>
                <a:hlinkClick r:id="rId6"/>
              </a:rPr>
              <a:t>Screenshot Handout Guide</a:t>
            </a:r>
            <a:endParaRPr/>
          </a:p>
          <a:p>
            <a:pPr marL="0" lvl="0" indent="0" algn="l" rtl="0">
              <a:lnSpc>
                <a:spcPct val="90000"/>
              </a:lnSpc>
              <a:spcBef>
                <a:spcPts val="0"/>
              </a:spcBef>
              <a:spcAft>
                <a:spcPts val="0"/>
              </a:spcAft>
              <a:buNone/>
            </a:pPr>
            <a:endParaRPr/>
          </a:p>
          <a:p>
            <a:pPr marL="342900" lvl="0" indent="-254000" algn="l" rtl="0">
              <a:lnSpc>
                <a:spcPct val="90000"/>
              </a:lnSpc>
              <a:spcBef>
                <a:spcPts val="0"/>
              </a:spcBef>
              <a:spcAft>
                <a:spcPts val="0"/>
              </a:spcAft>
              <a:buSzPts val="1400"/>
              <a:buChar char="❖"/>
            </a:pPr>
            <a:r>
              <a:rPr lang="en" b="1"/>
              <a:t>How do I/can I sort the data?</a:t>
            </a:r>
            <a:endParaRPr b="1"/>
          </a:p>
          <a:p>
            <a:pPr marL="685800" lvl="1" indent="-254000" algn="l" rtl="0">
              <a:lnSpc>
                <a:spcPct val="90000"/>
              </a:lnSpc>
              <a:spcBef>
                <a:spcPts val="0"/>
              </a:spcBef>
              <a:spcAft>
                <a:spcPts val="0"/>
              </a:spcAft>
              <a:buSzPts val="1400"/>
              <a:buChar char="➢"/>
            </a:pPr>
            <a:r>
              <a:rPr lang="en"/>
              <a:t>Practice</a:t>
            </a:r>
            <a:endParaRPr/>
          </a:p>
          <a:p>
            <a:pPr marL="685800" lvl="1" indent="-254000" algn="l" rtl="0">
              <a:lnSpc>
                <a:spcPct val="90000"/>
              </a:lnSpc>
              <a:spcBef>
                <a:spcPts val="0"/>
              </a:spcBef>
              <a:spcAft>
                <a:spcPts val="0"/>
              </a:spcAft>
              <a:buSzPts val="1400"/>
              <a:buChar char="➢"/>
            </a:pPr>
            <a:r>
              <a:rPr lang="en" u="sng">
                <a:solidFill>
                  <a:schemeClr val="hlink"/>
                </a:solidFill>
                <a:hlinkClick r:id="rId6"/>
              </a:rPr>
              <a:t>Screenshot Handout Guide</a:t>
            </a:r>
            <a:endParaRPr/>
          </a:p>
          <a:p>
            <a:pPr marL="685800" lvl="0" indent="0" algn="l" rtl="0">
              <a:lnSpc>
                <a:spcPct val="90000"/>
              </a:lnSpc>
              <a:spcBef>
                <a:spcPts val="0"/>
              </a:spcBef>
              <a:spcAft>
                <a:spcPts val="0"/>
              </a:spcAft>
              <a:buNone/>
            </a:pPr>
            <a:endParaRPr b="1"/>
          </a:p>
          <a:p>
            <a:pPr marL="342900" lvl="0" indent="-254000" algn="l" rtl="0">
              <a:lnSpc>
                <a:spcPct val="90000"/>
              </a:lnSpc>
              <a:spcBef>
                <a:spcPts val="0"/>
              </a:spcBef>
              <a:spcAft>
                <a:spcPts val="0"/>
              </a:spcAft>
              <a:buSzPts val="1400"/>
              <a:buChar char="❖"/>
            </a:pPr>
            <a:r>
              <a:rPr lang="en" b="1"/>
              <a:t>Detailed Exit Information</a:t>
            </a:r>
            <a:endParaRPr b="1"/>
          </a:p>
          <a:p>
            <a:pPr marL="685800" lvl="1" indent="-254000" algn="l" rtl="0">
              <a:lnSpc>
                <a:spcPct val="90000"/>
              </a:lnSpc>
              <a:spcBef>
                <a:spcPts val="0"/>
              </a:spcBef>
              <a:spcAft>
                <a:spcPts val="0"/>
              </a:spcAft>
              <a:buSzPts val="1400"/>
              <a:buChar char="➢"/>
            </a:pPr>
            <a:r>
              <a:rPr lang="en"/>
              <a:t>For detailed exit description information, visit </a:t>
            </a:r>
            <a:r>
              <a:rPr lang="en" u="sng">
                <a:solidFill>
                  <a:schemeClr val="hlink"/>
                </a:solidFill>
                <a:hlinkClick r:id="rId7"/>
              </a:rPr>
              <a:t>i3 Iowa’s IDEA Hub</a:t>
            </a:r>
            <a:endParaRPr/>
          </a:p>
          <a:p>
            <a:pPr marL="685800" lvl="1" indent="-254000" algn="l" rtl="0">
              <a:lnSpc>
                <a:spcPct val="90000"/>
              </a:lnSpc>
              <a:spcBef>
                <a:spcPts val="0"/>
              </a:spcBef>
              <a:spcAft>
                <a:spcPts val="0"/>
              </a:spcAft>
              <a:buSzPts val="1400"/>
              <a:buChar char="➢"/>
            </a:pPr>
            <a:r>
              <a:rPr lang="en"/>
              <a:t>For a summary of </a:t>
            </a:r>
            <a:r>
              <a:rPr lang="en" u="sng">
                <a:solidFill>
                  <a:schemeClr val="hlink"/>
                </a:solidFill>
                <a:hlinkClick r:id="rId8"/>
              </a:rPr>
              <a:t>Exit Codes</a:t>
            </a:r>
            <a:r>
              <a:rPr lang="en"/>
              <a:t>, visit Exit Resources on i3 </a:t>
            </a:r>
            <a:endParaRPr/>
          </a:p>
        </p:txBody>
      </p:sp>
      <p:sp>
        <p:nvSpPr>
          <p:cNvPr id="250" name="Google Shape;250;p44"/>
          <p:cNvSpPr txBox="1">
            <a:spLocks noGrp="1"/>
          </p:cNvSpPr>
          <p:nvPr>
            <p:ph type="title"/>
          </p:nvPr>
        </p:nvSpPr>
        <p:spPr>
          <a:xfrm>
            <a:off x="190807" y="1"/>
            <a:ext cx="6339300" cy="414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u="sng"/>
              <a:t>Step Two:</a:t>
            </a:r>
            <a:r>
              <a:rPr lang="en"/>
              <a:t> Accessing the Data</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2" name="Google Shape;262;p45">
            <a:extLst>
              <a:ext uri="{C183D7F6-B498-43B3-948B-1728B52AA6E4}">
                <adec:decorative xmlns:adec="http://schemas.microsoft.com/office/drawing/2017/decorative" val="1"/>
              </a:ext>
            </a:extLst>
          </p:cNvPr>
          <p:cNvSpPr/>
          <p:nvPr/>
        </p:nvSpPr>
        <p:spPr>
          <a:xfrm>
            <a:off x="4648613" y="868069"/>
            <a:ext cx="4383300" cy="3561600"/>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pPr marL="0" lvl="0" indent="0" algn="ctr" rtl="0">
              <a:spcBef>
                <a:spcPts val="0"/>
              </a:spcBef>
              <a:spcAft>
                <a:spcPts val="0"/>
              </a:spcAft>
              <a:buNone/>
            </a:pPr>
            <a:endParaRPr sz="1100"/>
          </a:p>
        </p:txBody>
      </p:sp>
      <p:pic>
        <p:nvPicPr>
          <p:cNvPr id="264" name="Google Shape;264;p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29488" y="3548525"/>
            <a:ext cx="2351326" cy="1385025"/>
          </a:xfrm>
          <a:prstGeom prst="rect">
            <a:avLst/>
          </a:prstGeom>
          <a:noFill/>
          <a:ln>
            <a:noFill/>
          </a:ln>
        </p:spPr>
      </p:pic>
      <p:pic>
        <p:nvPicPr>
          <p:cNvPr id="263" name="Google Shape;263;p45" descr="Screenshot of a Sample Data Protocol form that can be utilized to analyze district or system-wide information."/>
          <p:cNvPicPr preferRelativeResize="0"/>
          <p:nvPr/>
        </p:nvPicPr>
        <p:blipFill>
          <a:blip r:embed="rId4">
            <a:alphaModFix/>
          </a:blip>
          <a:stretch>
            <a:fillRect/>
          </a:stretch>
        </p:blipFill>
        <p:spPr>
          <a:xfrm>
            <a:off x="4833047" y="1107281"/>
            <a:ext cx="4014356" cy="3066750"/>
          </a:xfrm>
          <a:prstGeom prst="rect">
            <a:avLst/>
          </a:prstGeom>
          <a:noFill/>
          <a:ln w="19050" cap="flat" cmpd="sng">
            <a:solidFill>
              <a:schemeClr val="dk2"/>
            </a:solidFill>
            <a:prstDash val="solid"/>
            <a:round/>
            <a:headEnd type="none" w="sm" len="sm"/>
            <a:tailEnd type="none" w="sm" len="sm"/>
          </a:ln>
        </p:spPr>
      </p:pic>
      <p:sp>
        <p:nvSpPr>
          <p:cNvPr id="261" name="Google Shape;261;p45"/>
          <p:cNvSpPr txBox="1">
            <a:spLocks noGrp="1"/>
          </p:cNvSpPr>
          <p:nvPr>
            <p:ph type="body" idx="1"/>
          </p:nvPr>
        </p:nvSpPr>
        <p:spPr>
          <a:xfrm>
            <a:off x="200438" y="679594"/>
            <a:ext cx="4383300" cy="43008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68575" tIns="34275" rIns="68575" bIns="34275" anchor="t" anchorCtr="0">
            <a:normAutofit/>
          </a:bodyPr>
          <a:lstStyle/>
          <a:p>
            <a:pPr marL="0" lvl="0" indent="0" algn="l" rtl="0">
              <a:lnSpc>
                <a:spcPct val="90000"/>
              </a:lnSpc>
              <a:spcBef>
                <a:spcPts val="0"/>
              </a:spcBef>
              <a:spcAft>
                <a:spcPts val="0"/>
              </a:spcAft>
              <a:buNone/>
            </a:pPr>
            <a:endParaRPr/>
          </a:p>
          <a:p>
            <a:pPr marL="342900" lvl="0" indent="-254000" algn="l" rtl="0">
              <a:lnSpc>
                <a:spcPct val="90000"/>
              </a:lnSpc>
              <a:spcBef>
                <a:spcPts val="0"/>
              </a:spcBef>
              <a:spcAft>
                <a:spcPts val="0"/>
              </a:spcAft>
              <a:buSzPts val="1400"/>
              <a:buChar char="❖"/>
            </a:pPr>
            <a:r>
              <a:rPr lang="en" b="1" u="sng">
                <a:solidFill>
                  <a:schemeClr val="hlink"/>
                </a:solidFill>
                <a:hlinkClick r:id="rId5"/>
              </a:rPr>
              <a:t>Sample Data Protocol</a:t>
            </a:r>
            <a:endParaRPr b="1"/>
          </a:p>
          <a:p>
            <a:pPr marL="685800" lvl="1" indent="-254000" algn="l" rtl="0">
              <a:lnSpc>
                <a:spcPct val="90000"/>
              </a:lnSpc>
              <a:spcBef>
                <a:spcPts val="0"/>
              </a:spcBef>
              <a:spcAft>
                <a:spcPts val="0"/>
              </a:spcAft>
              <a:buSzPts val="1400"/>
              <a:buChar char="➢"/>
            </a:pPr>
            <a:r>
              <a:rPr lang="en"/>
              <a:t>Data pull</a:t>
            </a:r>
            <a:endParaRPr/>
          </a:p>
          <a:p>
            <a:pPr marL="685800" lvl="1" indent="-254000" algn="l" rtl="0">
              <a:lnSpc>
                <a:spcPct val="90000"/>
              </a:lnSpc>
              <a:spcBef>
                <a:spcPts val="0"/>
              </a:spcBef>
              <a:spcAft>
                <a:spcPts val="0"/>
              </a:spcAft>
              <a:buSzPts val="1400"/>
              <a:buChar char="➢"/>
            </a:pPr>
            <a:r>
              <a:rPr lang="en"/>
              <a:t>Discussion/Questions around data</a:t>
            </a:r>
            <a:endParaRPr/>
          </a:p>
          <a:p>
            <a:pPr marL="685800" lvl="1" indent="-254000" algn="l" rtl="0">
              <a:lnSpc>
                <a:spcPct val="90000"/>
              </a:lnSpc>
              <a:spcBef>
                <a:spcPts val="0"/>
              </a:spcBef>
              <a:spcAft>
                <a:spcPts val="0"/>
              </a:spcAft>
              <a:buSzPts val="1400"/>
              <a:buChar char="➢"/>
            </a:pPr>
            <a:r>
              <a:rPr lang="en"/>
              <a:t>Action steps</a:t>
            </a:r>
            <a:endParaRPr/>
          </a:p>
          <a:p>
            <a:pPr marL="0" lvl="0" indent="0" algn="l" rtl="0">
              <a:lnSpc>
                <a:spcPct val="90000"/>
              </a:lnSpc>
              <a:spcBef>
                <a:spcPts val="0"/>
              </a:spcBef>
              <a:spcAft>
                <a:spcPts val="0"/>
              </a:spcAft>
              <a:buNone/>
            </a:pPr>
            <a:endParaRPr/>
          </a:p>
          <a:p>
            <a:pPr marL="342900" lvl="0" indent="-254000" algn="l" rtl="0">
              <a:lnSpc>
                <a:spcPct val="90000"/>
              </a:lnSpc>
              <a:spcBef>
                <a:spcPts val="0"/>
              </a:spcBef>
              <a:spcAft>
                <a:spcPts val="0"/>
              </a:spcAft>
              <a:buSzPts val="1400"/>
              <a:buChar char="❖"/>
            </a:pPr>
            <a:r>
              <a:rPr lang="en" b="1"/>
              <a:t>Focus on the Questions</a:t>
            </a:r>
            <a:endParaRPr b="1"/>
          </a:p>
          <a:p>
            <a:pPr marL="685800" lvl="1" indent="-254000" algn="l" rtl="0">
              <a:lnSpc>
                <a:spcPct val="90000"/>
              </a:lnSpc>
              <a:spcBef>
                <a:spcPts val="0"/>
              </a:spcBef>
              <a:spcAft>
                <a:spcPts val="0"/>
              </a:spcAft>
              <a:buSzPts val="1400"/>
              <a:buChar char="➢"/>
            </a:pPr>
            <a:r>
              <a:rPr lang="en"/>
              <a:t>What can we celebrate?</a:t>
            </a:r>
            <a:endParaRPr/>
          </a:p>
          <a:p>
            <a:pPr marL="685800" lvl="1" indent="-254000" algn="l" rtl="0">
              <a:lnSpc>
                <a:spcPct val="90000"/>
              </a:lnSpc>
              <a:spcBef>
                <a:spcPts val="0"/>
              </a:spcBef>
              <a:spcAft>
                <a:spcPts val="0"/>
              </a:spcAft>
              <a:buSzPts val="1400"/>
              <a:buChar char="➢"/>
            </a:pPr>
            <a:r>
              <a:rPr lang="en"/>
              <a:t>What additional or continued questions do we have?</a:t>
            </a:r>
            <a:endParaRPr/>
          </a:p>
          <a:p>
            <a:pPr marL="685800" lvl="1" indent="-254000" algn="l" rtl="0">
              <a:lnSpc>
                <a:spcPct val="90000"/>
              </a:lnSpc>
              <a:spcBef>
                <a:spcPts val="0"/>
              </a:spcBef>
              <a:spcAft>
                <a:spcPts val="0"/>
              </a:spcAft>
              <a:buSzPts val="1400"/>
              <a:buChar char="➢"/>
            </a:pPr>
            <a:r>
              <a:rPr lang="en"/>
              <a:t>Are corrective actions needed?</a:t>
            </a:r>
            <a:endParaRPr/>
          </a:p>
          <a:p>
            <a:pPr marL="685800" lvl="1" indent="-254000" algn="l" rtl="0">
              <a:lnSpc>
                <a:spcPct val="90000"/>
              </a:lnSpc>
              <a:spcBef>
                <a:spcPts val="0"/>
              </a:spcBef>
              <a:spcAft>
                <a:spcPts val="0"/>
              </a:spcAft>
              <a:buSzPts val="1400"/>
              <a:buChar char="➢"/>
            </a:pPr>
            <a:r>
              <a:rPr lang="en"/>
              <a:t>What decisions need to be made as a result of this data?</a:t>
            </a:r>
            <a:endParaRPr/>
          </a:p>
          <a:p>
            <a:pPr marL="685800" lvl="1" indent="-254000" algn="l" rtl="0">
              <a:lnSpc>
                <a:spcPct val="90000"/>
              </a:lnSpc>
              <a:spcBef>
                <a:spcPts val="0"/>
              </a:spcBef>
              <a:spcAft>
                <a:spcPts val="0"/>
              </a:spcAft>
              <a:buSzPts val="1400"/>
              <a:buChar char="➢"/>
            </a:pPr>
            <a:r>
              <a:rPr lang="en"/>
              <a:t>Who do I need to share this information with?</a:t>
            </a:r>
            <a:endParaRPr/>
          </a:p>
        </p:txBody>
      </p:sp>
      <p:sp>
        <p:nvSpPr>
          <p:cNvPr id="260" name="Google Shape;260;p45"/>
          <p:cNvSpPr txBox="1">
            <a:spLocks noGrp="1"/>
          </p:cNvSpPr>
          <p:nvPr>
            <p:ph type="title"/>
          </p:nvPr>
        </p:nvSpPr>
        <p:spPr>
          <a:xfrm>
            <a:off x="190807" y="1"/>
            <a:ext cx="6339300" cy="414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u="sng"/>
              <a:t>Step Three:</a:t>
            </a:r>
            <a:r>
              <a:rPr lang="en"/>
              <a:t> Analyzing the Data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70" name="Google Shape;270;p4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2569" y="632982"/>
            <a:ext cx="1632300" cy="1162800"/>
          </a:xfrm>
          <a:prstGeom prst="roundRect">
            <a:avLst>
              <a:gd name="adj" fmla="val 16667"/>
            </a:avLst>
          </a:prstGeom>
          <a:noFill/>
          <a:ln>
            <a:noFill/>
          </a:ln>
        </p:spPr>
      </p:pic>
      <p:pic>
        <p:nvPicPr>
          <p:cNvPr id="273" name="Google Shape;273;p4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89062" y="2040369"/>
            <a:ext cx="3002376" cy="1997925"/>
          </a:xfrm>
          <a:prstGeom prst="rect">
            <a:avLst/>
          </a:prstGeom>
          <a:noFill/>
          <a:ln>
            <a:noFill/>
          </a:ln>
        </p:spPr>
      </p:pic>
      <p:sp>
        <p:nvSpPr>
          <p:cNvPr id="271" name="Google Shape;271;p46"/>
          <p:cNvSpPr txBox="1">
            <a:spLocks noGrp="1"/>
          </p:cNvSpPr>
          <p:nvPr>
            <p:ph type="body" idx="1"/>
          </p:nvPr>
        </p:nvSpPr>
        <p:spPr>
          <a:xfrm>
            <a:off x="679088" y="1946700"/>
            <a:ext cx="4569900" cy="2945100"/>
          </a:xfrm>
          <a:prstGeom prst="rect">
            <a:avLst/>
          </a:prstGeom>
          <a:solidFill>
            <a:schemeClr val="lt2"/>
          </a:solidFill>
          <a:ln w="38100" cap="flat" cmpd="sng">
            <a:solidFill>
              <a:schemeClr val="dk2"/>
            </a:solidFill>
            <a:prstDash val="solid"/>
            <a:round/>
            <a:headEnd type="none" w="sm" len="sm"/>
            <a:tailEnd type="none" w="sm" len="sm"/>
          </a:ln>
        </p:spPr>
        <p:txBody>
          <a:bodyPr spcFirstLastPara="1" wrap="square" lIns="68575" tIns="34275" rIns="68575" bIns="34275" anchor="t" anchorCtr="0">
            <a:normAutofit fontScale="92500" lnSpcReduction="20000"/>
          </a:bodyPr>
          <a:lstStyle/>
          <a:p>
            <a:pPr marL="342900" lvl="0" indent="0" algn="l" rtl="0">
              <a:lnSpc>
                <a:spcPct val="90000"/>
              </a:lnSpc>
              <a:spcBef>
                <a:spcPts val="0"/>
              </a:spcBef>
              <a:spcAft>
                <a:spcPts val="0"/>
              </a:spcAft>
              <a:buNone/>
            </a:pPr>
            <a:endParaRPr b="1"/>
          </a:p>
          <a:p>
            <a:pPr marL="342900" lvl="0" indent="-240665" algn="l" rtl="0">
              <a:lnSpc>
                <a:spcPct val="90000"/>
              </a:lnSpc>
              <a:spcBef>
                <a:spcPts val="0"/>
              </a:spcBef>
              <a:spcAft>
                <a:spcPts val="0"/>
              </a:spcAft>
              <a:buSzPct val="87500"/>
              <a:buChar char="❖"/>
            </a:pPr>
            <a:r>
              <a:rPr lang="en" b="1"/>
              <a:t>Consider the whole picture (environment)</a:t>
            </a:r>
            <a:endParaRPr b="1"/>
          </a:p>
          <a:p>
            <a:pPr marL="342900" lvl="0" indent="0" algn="l" rtl="0">
              <a:lnSpc>
                <a:spcPct val="90000"/>
              </a:lnSpc>
              <a:spcBef>
                <a:spcPts val="0"/>
              </a:spcBef>
              <a:spcAft>
                <a:spcPts val="0"/>
              </a:spcAft>
              <a:buNone/>
            </a:pPr>
            <a:endParaRPr b="1"/>
          </a:p>
          <a:p>
            <a:pPr marL="685800" lvl="1" indent="-240665" algn="l" rtl="0">
              <a:lnSpc>
                <a:spcPct val="90000"/>
              </a:lnSpc>
              <a:spcBef>
                <a:spcPts val="0"/>
              </a:spcBef>
              <a:spcAft>
                <a:spcPts val="0"/>
              </a:spcAft>
              <a:buSzPct val="100000"/>
              <a:buChar char="➢"/>
            </a:pPr>
            <a:r>
              <a:rPr lang="en"/>
              <a:t>Corroborate with other data sources</a:t>
            </a:r>
            <a:endParaRPr/>
          </a:p>
          <a:p>
            <a:pPr marL="685800" lvl="0" indent="0" algn="l" rtl="0">
              <a:lnSpc>
                <a:spcPct val="90000"/>
              </a:lnSpc>
              <a:spcBef>
                <a:spcPts val="0"/>
              </a:spcBef>
              <a:spcAft>
                <a:spcPts val="0"/>
              </a:spcAft>
              <a:buNone/>
            </a:pPr>
            <a:endParaRPr/>
          </a:p>
          <a:p>
            <a:pPr marL="685800" lvl="1" indent="-240665" algn="l" rtl="0">
              <a:lnSpc>
                <a:spcPct val="90000"/>
              </a:lnSpc>
              <a:spcBef>
                <a:spcPts val="0"/>
              </a:spcBef>
              <a:spcAft>
                <a:spcPts val="0"/>
              </a:spcAft>
              <a:buSzPct val="100000"/>
              <a:buChar char="➢"/>
            </a:pPr>
            <a:r>
              <a:rPr lang="en"/>
              <a:t>Use Review, Observe, Interview, and Test (RIOT) to assist</a:t>
            </a:r>
            <a:endParaRPr/>
          </a:p>
          <a:p>
            <a:pPr marL="1028700" lvl="2" indent="-240665" algn="l" rtl="0">
              <a:lnSpc>
                <a:spcPct val="90000"/>
              </a:lnSpc>
              <a:spcBef>
                <a:spcPts val="0"/>
              </a:spcBef>
              <a:spcAft>
                <a:spcPts val="0"/>
              </a:spcAft>
              <a:buSzPct val="127272"/>
              <a:buChar char="■"/>
            </a:pPr>
            <a:r>
              <a:rPr lang="en"/>
              <a:t>What are other sources of data you have access to that may impact exiting?</a:t>
            </a:r>
            <a:endParaRPr/>
          </a:p>
          <a:p>
            <a:pPr marL="1028700" lvl="2" indent="-240665" algn="l" rtl="0">
              <a:lnSpc>
                <a:spcPct val="90000"/>
              </a:lnSpc>
              <a:spcBef>
                <a:spcPts val="0"/>
              </a:spcBef>
              <a:spcAft>
                <a:spcPts val="0"/>
              </a:spcAft>
              <a:buSzPct val="127272"/>
              <a:buChar char="■"/>
            </a:pPr>
            <a:r>
              <a:rPr lang="en"/>
              <a:t>Who could you interview in order to get additional information (families, teachers, administrators)?</a:t>
            </a:r>
            <a:endParaRPr/>
          </a:p>
          <a:p>
            <a:pPr marL="1028700" lvl="2" indent="-240665" algn="l" rtl="0">
              <a:lnSpc>
                <a:spcPct val="90000"/>
              </a:lnSpc>
              <a:spcBef>
                <a:spcPts val="0"/>
              </a:spcBef>
              <a:spcAft>
                <a:spcPts val="0"/>
              </a:spcAft>
              <a:buSzPct val="127272"/>
              <a:buChar char="■"/>
            </a:pPr>
            <a:r>
              <a:rPr lang="en"/>
              <a:t>Is an exit survey necessary?</a:t>
            </a:r>
            <a:endParaRPr/>
          </a:p>
          <a:p>
            <a:pPr marL="1371600" lvl="3" indent="-240664" algn="l" rtl="0">
              <a:lnSpc>
                <a:spcPct val="90000"/>
              </a:lnSpc>
              <a:spcBef>
                <a:spcPts val="0"/>
              </a:spcBef>
              <a:spcAft>
                <a:spcPts val="0"/>
              </a:spcAft>
              <a:buSzPct val="140000"/>
              <a:buChar char="●"/>
            </a:pPr>
            <a:r>
              <a:rPr lang="en"/>
              <a:t>Requirement when students exit services</a:t>
            </a:r>
            <a:endParaRPr/>
          </a:p>
          <a:p>
            <a:pPr marL="1714500" lvl="4" indent="-240664" algn="l" rtl="0">
              <a:lnSpc>
                <a:spcPct val="90000"/>
              </a:lnSpc>
              <a:spcBef>
                <a:spcPts val="0"/>
              </a:spcBef>
              <a:spcAft>
                <a:spcPts val="0"/>
              </a:spcAft>
              <a:buSzPct val="140000"/>
              <a:buChar char="◆"/>
            </a:pPr>
            <a:r>
              <a:rPr lang="en"/>
              <a:t>Reason why the student exited services</a:t>
            </a:r>
            <a:endParaRPr/>
          </a:p>
          <a:p>
            <a:pPr marL="1714500" lvl="4" indent="-240664" algn="l" rtl="0">
              <a:lnSpc>
                <a:spcPct val="90000"/>
              </a:lnSpc>
              <a:spcBef>
                <a:spcPts val="0"/>
              </a:spcBef>
              <a:spcAft>
                <a:spcPts val="0"/>
              </a:spcAft>
              <a:buSzPct val="140000"/>
              <a:buChar char="◆"/>
            </a:pPr>
            <a:r>
              <a:rPr lang="en"/>
              <a:t>Data used to determine</a:t>
            </a:r>
            <a:endParaRPr/>
          </a:p>
          <a:p>
            <a:pPr marL="1714500" lvl="4" indent="-240664" algn="l" rtl="0">
              <a:lnSpc>
                <a:spcPct val="90000"/>
              </a:lnSpc>
              <a:spcBef>
                <a:spcPts val="0"/>
              </a:spcBef>
              <a:spcAft>
                <a:spcPts val="0"/>
              </a:spcAft>
              <a:buSzPct val="140000"/>
              <a:buChar char="◆"/>
            </a:pPr>
            <a:r>
              <a:rPr lang="en"/>
              <a:t>When services end</a:t>
            </a:r>
            <a:endParaRPr/>
          </a:p>
          <a:p>
            <a:pPr marL="0" lvl="0" indent="0" algn="l" rtl="0">
              <a:lnSpc>
                <a:spcPct val="90000"/>
              </a:lnSpc>
              <a:spcBef>
                <a:spcPts val="0"/>
              </a:spcBef>
              <a:spcAft>
                <a:spcPts val="0"/>
              </a:spcAft>
              <a:buNone/>
            </a:pPr>
            <a:endParaRPr/>
          </a:p>
          <a:p>
            <a:pPr marL="685800" lvl="1" indent="-240665" algn="l" rtl="0">
              <a:lnSpc>
                <a:spcPct val="90000"/>
              </a:lnSpc>
              <a:spcBef>
                <a:spcPts val="0"/>
              </a:spcBef>
              <a:spcAft>
                <a:spcPts val="0"/>
              </a:spcAft>
              <a:buSzPct val="100000"/>
              <a:buChar char="➢"/>
            </a:pPr>
            <a:r>
              <a:rPr lang="en"/>
              <a:t>How do we continue to monitor students who have exited from services?</a:t>
            </a:r>
            <a:endParaRPr/>
          </a:p>
          <a:p>
            <a:pPr marL="1028700" lvl="2" indent="-240665" algn="l" rtl="0">
              <a:lnSpc>
                <a:spcPct val="90000"/>
              </a:lnSpc>
              <a:spcBef>
                <a:spcPts val="0"/>
              </a:spcBef>
              <a:spcAft>
                <a:spcPts val="0"/>
              </a:spcAft>
              <a:buSzPct val="127272"/>
              <a:buChar char="■"/>
            </a:pPr>
            <a:r>
              <a:rPr lang="en"/>
              <a:t>Schedule times to revisit as an admin, team?</a:t>
            </a:r>
            <a:endParaRPr/>
          </a:p>
          <a:p>
            <a:pPr marL="1028700" lvl="2" indent="-240665" algn="l" rtl="0">
              <a:lnSpc>
                <a:spcPct val="90000"/>
              </a:lnSpc>
              <a:spcBef>
                <a:spcPts val="0"/>
              </a:spcBef>
              <a:spcAft>
                <a:spcPts val="0"/>
              </a:spcAft>
              <a:buSzPct val="127272"/>
              <a:buChar char="■"/>
            </a:pPr>
            <a:r>
              <a:rPr lang="en"/>
              <a:t>How do we communicate with staff when exits occur?</a:t>
            </a:r>
            <a:endParaRPr/>
          </a:p>
        </p:txBody>
      </p:sp>
      <p:sp>
        <p:nvSpPr>
          <p:cNvPr id="272" name="Google Shape;272;p46"/>
          <p:cNvSpPr txBox="1"/>
          <p:nvPr/>
        </p:nvSpPr>
        <p:spPr>
          <a:xfrm>
            <a:off x="1671581" y="903656"/>
            <a:ext cx="7403100" cy="621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1300" b="1" i="1">
                <a:solidFill>
                  <a:srgbClr val="373D3F"/>
                </a:solidFill>
                <a:latin typeface="Lora"/>
                <a:ea typeface="Lora"/>
                <a:cs typeface="Lora"/>
                <a:sym typeface="Lora"/>
              </a:rPr>
              <a:t>“Without context, a piece of information is just a dot. It floats in your brain with a lot of other dots. . . . Knowledge is information-in-context–connecting the dots.” –Michael Ventura</a:t>
            </a:r>
            <a:endParaRPr sz="1900" b="1">
              <a:solidFill>
                <a:schemeClr val="dk1"/>
              </a:solidFill>
            </a:endParaRPr>
          </a:p>
        </p:txBody>
      </p:sp>
      <p:sp>
        <p:nvSpPr>
          <p:cNvPr id="269" name="Google Shape;269;p46"/>
          <p:cNvSpPr txBox="1">
            <a:spLocks noGrp="1"/>
          </p:cNvSpPr>
          <p:nvPr>
            <p:ph type="title"/>
          </p:nvPr>
        </p:nvSpPr>
        <p:spPr>
          <a:xfrm>
            <a:off x="190807" y="1"/>
            <a:ext cx="6339300" cy="4146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u="sng"/>
              <a:t>Step Four:</a:t>
            </a:r>
            <a:r>
              <a:rPr lang="en"/>
              <a:t> Establish Context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7"/>
          <p:cNvSpPr txBox="1">
            <a:spLocks noGrp="1"/>
          </p:cNvSpPr>
          <p:nvPr>
            <p:ph type="title"/>
          </p:nvPr>
        </p:nvSpPr>
        <p:spPr>
          <a:xfrm>
            <a:off x="623888" y="1695582"/>
            <a:ext cx="7886700" cy="13533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lt1"/>
              </a:buClr>
              <a:buSzPts val="3400"/>
              <a:buFont typeface="Arial"/>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a:t>Participants will understand:</a:t>
            </a:r>
            <a:endParaRPr/>
          </a:p>
        </p:txBody>
      </p:sp>
      <p:sp>
        <p:nvSpPr>
          <p:cNvPr id="93" name="Google Shape;93;p21"/>
          <p:cNvSpPr txBox="1">
            <a:spLocks noGrp="1"/>
          </p:cNvSpPr>
          <p:nvPr>
            <p:ph type="body" idx="1"/>
          </p:nvPr>
        </p:nvSpPr>
        <p:spPr>
          <a:xfrm>
            <a:off x="516834" y="1095374"/>
            <a:ext cx="81105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400">
                <a:solidFill>
                  <a:srgbClr val="000000"/>
                </a:solidFill>
              </a:rPr>
              <a:t>1. Appropriate exit policies and practices;</a:t>
            </a:r>
            <a:endParaRPr sz="2400">
              <a:solidFill>
                <a:srgbClr val="000000"/>
              </a:solidFill>
            </a:endParaRPr>
          </a:p>
          <a:p>
            <a:pPr marL="0" lvl="0" indent="0" algn="l" rtl="0">
              <a:lnSpc>
                <a:spcPct val="100000"/>
              </a:lnSpc>
              <a:spcBef>
                <a:spcPts val="1200"/>
              </a:spcBef>
              <a:spcAft>
                <a:spcPts val="0"/>
              </a:spcAft>
              <a:buNone/>
            </a:pPr>
            <a:r>
              <a:rPr lang="en" sz="2400">
                <a:solidFill>
                  <a:srgbClr val="000000"/>
                </a:solidFill>
              </a:rPr>
              <a:t>2. Decisions regarding whether a child is, or continues to be, an eligible individual under the IDEA must be based on multiple sources of information; </a:t>
            </a:r>
            <a:endParaRPr sz="2400">
              <a:solidFill>
                <a:srgbClr val="000000"/>
              </a:solidFill>
            </a:endParaRPr>
          </a:p>
          <a:p>
            <a:pPr marL="0" lvl="0" indent="0" algn="l" rtl="0">
              <a:lnSpc>
                <a:spcPct val="100000"/>
              </a:lnSpc>
              <a:spcBef>
                <a:spcPts val="1200"/>
              </a:spcBef>
              <a:spcAft>
                <a:spcPts val="1200"/>
              </a:spcAft>
              <a:buNone/>
            </a:pPr>
            <a:r>
              <a:rPr lang="en" sz="2400">
                <a:solidFill>
                  <a:srgbClr val="000000"/>
                </a:solidFill>
              </a:rPr>
              <a:t>3. A learner who demonstrates proficiency on an assessment may still be eligible for special education services.</a:t>
            </a:r>
            <a:endParaRPr sz="24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99" name="Google Shape;99;p22">
            <a:extLst>
              <a:ext uri="{C183D7F6-B498-43B3-948B-1728B52AA6E4}">
                <adec:decorative xmlns:adec="http://schemas.microsoft.com/office/drawing/2017/decorative" val="1"/>
              </a:ext>
            </a:extLst>
          </p:cNvPr>
          <p:cNvGrpSpPr/>
          <p:nvPr/>
        </p:nvGrpSpPr>
        <p:grpSpPr>
          <a:xfrm>
            <a:off x="5060807" y="1161486"/>
            <a:ext cx="3868413" cy="3659821"/>
            <a:chOff x="3847138" y="471650"/>
            <a:chExt cx="4852500" cy="4681275"/>
          </a:xfrm>
        </p:grpSpPr>
        <p:pic>
          <p:nvPicPr>
            <p:cNvPr id="100" name="Google Shape;100;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847200" y="471650"/>
              <a:ext cx="4852374" cy="3440775"/>
            </a:xfrm>
            <a:prstGeom prst="rect">
              <a:avLst/>
            </a:prstGeom>
            <a:noFill/>
            <a:ln>
              <a:noFill/>
            </a:ln>
          </p:spPr>
        </p:pic>
        <p:sp>
          <p:nvSpPr>
            <p:cNvPr id="101" name="Google Shape;101;p22"/>
            <p:cNvSpPr/>
            <p:nvPr/>
          </p:nvSpPr>
          <p:spPr>
            <a:xfrm>
              <a:off x="3847138" y="3912425"/>
              <a:ext cx="4852500" cy="1240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rgbClr val="595959"/>
                  </a:solidFill>
                </a:rPr>
                <a:t>Wesley Jarnigan celebrates with Iowa state football team after a touchdown in the Victory Day at Jack Trice Stadium on Friday, Aug. 23, 2024, in Ames, Iowa.</a:t>
              </a:r>
              <a:endParaRPr sz="1100">
                <a:solidFill>
                  <a:srgbClr val="595959"/>
                </a:solidFill>
              </a:endParaRPr>
            </a:p>
            <a:p>
              <a:pPr marL="0" lvl="0" indent="0" algn="ctr" rtl="0">
                <a:spcBef>
                  <a:spcPts val="800"/>
                </a:spcBef>
                <a:spcAft>
                  <a:spcPts val="0"/>
                </a:spcAft>
                <a:buNone/>
              </a:pPr>
              <a:r>
                <a:rPr lang="en" sz="1100">
                  <a:solidFill>
                    <a:srgbClr val="595959"/>
                  </a:solidFill>
                </a:rPr>
                <a:t>Nirmalendu Majumdar/Ames Tribune</a:t>
              </a:r>
              <a:endParaRPr sz="100">
                <a:solidFill>
                  <a:schemeClr val="dk1"/>
                </a:solidFill>
              </a:endParaRPr>
            </a:p>
          </p:txBody>
        </p:sp>
      </p:grpSp>
      <p:sp>
        <p:nvSpPr>
          <p:cNvPr id="98" name="Google Shape;98;p22"/>
          <p:cNvSpPr txBox="1">
            <a:spLocks noGrp="1"/>
          </p:cNvSpPr>
          <p:nvPr>
            <p:ph type="body" idx="2"/>
          </p:nvPr>
        </p:nvSpPr>
        <p:spPr>
          <a:xfrm>
            <a:off x="669600" y="1161477"/>
            <a:ext cx="3868500" cy="3381600"/>
          </a:xfrm>
          <a:prstGeom prst="rect">
            <a:avLst/>
          </a:prstGeom>
          <a:noFill/>
          <a:ln>
            <a:noFill/>
          </a:ln>
        </p:spPr>
        <p:txBody>
          <a:bodyPr spcFirstLastPara="1" wrap="square" lIns="68575" tIns="34275" rIns="68575" bIns="34275" anchor="t" anchorCtr="0">
            <a:normAutofit/>
          </a:bodyPr>
          <a:lstStyle/>
          <a:p>
            <a:pPr marL="0" lvl="0" indent="0" algn="l" rtl="0">
              <a:lnSpc>
                <a:spcPct val="115000"/>
              </a:lnSpc>
              <a:spcBef>
                <a:spcPts val="0"/>
              </a:spcBef>
              <a:spcAft>
                <a:spcPts val="0"/>
              </a:spcAft>
              <a:buClr>
                <a:schemeClr val="dk1"/>
              </a:buClr>
              <a:buSzPts val="1100"/>
              <a:buFont typeface="Arial"/>
              <a:buNone/>
            </a:pPr>
            <a:r>
              <a:rPr lang="en" sz="2800">
                <a:solidFill>
                  <a:srgbClr val="595959"/>
                </a:solidFill>
              </a:rPr>
              <a:t>Congratulations, a learner you are working with has reached a proficiency target or a goal!</a:t>
            </a:r>
            <a:endParaRPr sz="2800">
              <a:solidFill>
                <a:srgbClr val="595959"/>
              </a:solidFill>
            </a:endParaRPr>
          </a:p>
          <a:p>
            <a:pPr marL="0" lvl="0" indent="0" algn="l" rtl="0">
              <a:lnSpc>
                <a:spcPct val="115000"/>
              </a:lnSpc>
              <a:spcBef>
                <a:spcPts val="1200"/>
              </a:spcBef>
              <a:spcAft>
                <a:spcPts val="1200"/>
              </a:spcAft>
              <a:buClr>
                <a:schemeClr val="dk1"/>
              </a:buClr>
              <a:buSzPts val="1100"/>
              <a:buFont typeface="Arial"/>
              <a:buNone/>
            </a:pPr>
            <a:r>
              <a:rPr lang="en" sz="2800" b="1">
                <a:solidFill>
                  <a:srgbClr val="595959"/>
                </a:solidFill>
              </a:rPr>
              <a:t>Now what?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7" name="Google Shape;107;p23" title="Points scored"/>
          <p:cNvPicPr preferRelativeResize="0"/>
          <p:nvPr/>
        </p:nvPicPr>
        <p:blipFill>
          <a:blip r:embed="rId3">
            <a:alphaModFix/>
          </a:blip>
          <a:stretch>
            <a:fillRect/>
          </a:stretch>
        </p:blipFill>
        <p:spPr>
          <a:xfrm>
            <a:off x="793175" y="552900"/>
            <a:ext cx="7434180" cy="4590601"/>
          </a:xfrm>
          <a:prstGeom prst="rect">
            <a:avLst/>
          </a:prstGeom>
          <a:noFill/>
          <a:ln>
            <a:noFill/>
          </a:ln>
        </p:spPr>
      </p:pic>
      <p:sp>
        <p:nvSpPr>
          <p:cNvPr id="106" name="Google Shape;106;p23"/>
          <p:cNvSpPr txBox="1">
            <a:spLocks noGrp="1"/>
          </p:cNvSpPr>
          <p:nvPr>
            <p:ph type="title"/>
          </p:nvPr>
        </p:nvSpPr>
        <p:spPr>
          <a:xfrm>
            <a:off x="0" y="0"/>
            <a:ext cx="9144000" cy="5529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lt1"/>
              </a:buClr>
              <a:buSzPts val="2250"/>
              <a:buFont typeface="Arial"/>
              <a:buNone/>
            </a:pPr>
            <a:r>
              <a:rPr lang="en" sz="2050"/>
              <a:t>How many learners with IEPs were proficient on ISASP ELA in 2022-23?</a:t>
            </a:r>
            <a:endParaRPr sz="205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3" name="Google Shape;113;p24" title="Chart"/>
          <p:cNvPicPr preferRelativeResize="0"/>
          <p:nvPr/>
        </p:nvPicPr>
        <p:blipFill>
          <a:blip r:embed="rId3">
            <a:alphaModFix/>
          </a:blip>
          <a:stretch>
            <a:fillRect/>
          </a:stretch>
        </p:blipFill>
        <p:spPr>
          <a:xfrm>
            <a:off x="0" y="633175"/>
            <a:ext cx="9144000" cy="4327068"/>
          </a:xfrm>
          <a:prstGeom prst="rect">
            <a:avLst/>
          </a:prstGeom>
          <a:noFill/>
          <a:ln>
            <a:noFill/>
          </a:ln>
        </p:spPr>
      </p:pic>
      <p:sp>
        <p:nvSpPr>
          <p:cNvPr id="112" name="Google Shape;112;p24"/>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a:t>Does proficiency align with exit data?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0" name="Google Shape;120;p25"/>
          <p:cNvSpPr/>
          <p:nvPr/>
        </p:nvSpPr>
        <p:spPr>
          <a:xfrm>
            <a:off x="5922425" y="1231975"/>
            <a:ext cx="1680600" cy="49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UNK = 0.5%</a:t>
            </a:r>
            <a:endParaRPr/>
          </a:p>
        </p:txBody>
      </p:sp>
      <p:cxnSp>
        <p:nvCxnSpPr>
          <p:cNvPr id="121" name="Google Shape;121;p25">
            <a:extLst>
              <a:ext uri="{C183D7F6-B498-43B3-948B-1728B52AA6E4}">
                <adec:decorative xmlns:adec="http://schemas.microsoft.com/office/drawing/2017/decorative" val="1"/>
              </a:ext>
            </a:extLst>
          </p:cNvPr>
          <p:cNvCxnSpPr/>
          <p:nvPr/>
        </p:nvCxnSpPr>
        <p:spPr>
          <a:xfrm rot="10800000">
            <a:off x="4553125" y="1449450"/>
            <a:ext cx="1695300" cy="21600"/>
          </a:xfrm>
          <a:prstGeom prst="straightConnector1">
            <a:avLst/>
          </a:prstGeom>
          <a:noFill/>
          <a:ln w="9525" cap="flat" cmpd="sng">
            <a:solidFill>
              <a:schemeClr val="dk2"/>
            </a:solidFill>
            <a:prstDash val="solid"/>
            <a:round/>
            <a:headEnd type="none" w="med" len="med"/>
            <a:tailEnd type="none" w="med" len="med"/>
          </a:ln>
        </p:spPr>
      </p:cxnSp>
      <p:pic>
        <p:nvPicPr>
          <p:cNvPr id="119" name="Google Shape;119;p25" title="Chart"/>
          <p:cNvPicPr preferRelativeResize="0"/>
          <p:nvPr/>
        </p:nvPicPr>
        <p:blipFill>
          <a:blip r:embed="rId3">
            <a:alphaModFix/>
          </a:blip>
          <a:stretch>
            <a:fillRect/>
          </a:stretch>
        </p:blipFill>
        <p:spPr>
          <a:xfrm>
            <a:off x="1772013" y="552900"/>
            <a:ext cx="5599984" cy="4590601"/>
          </a:xfrm>
          <a:prstGeom prst="rect">
            <a:avLst/>
          </a:prstGeom>
          <a:noFill/>
          <a:ln>
            <a:noFill/>
          </a:ln>
        </p:spPr>
      </p:pic>
      <p:sp>
        <p:nvSpPr>
          <p:cNvPr id="118" name="Google Shape;118;p25"/>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
              <a:t>What code was used when learners who were proficient were exited from special education?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6"/>
          <p:cNvSpPr txBox="1">
            <a:spLocks noGrp="1"/>
          </p:cNvSpPr>
          <p:nvPr>
            <p:ph type="title"/>
          </p:nvPr>
        </p:nvSpPr>
        <p:spPr>
          <a:xfrm>
            <a:off x="306421" y="321013"/>
            <a:ext cx="2655600" cy="4429800"/>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endParaRPr sz="3000">
              <a:solidFill>
                <a:srgbClr val="FFFFFF"/>
              </a:solidFill>
            </a:endParaRPr>
          </a:p>
          <a:p>
            <a:pPr marL="0" lvl="0" indent="0" algn="ctr" rtl="0">
              <a:lnSpc>
                <a:spcPct val="90000"/>
              </a:lnSpc>
              <a:spcBef>
                <a:spcPts val="0"/>
              </a:spcBef>
              <a:spcAft>
                <a:spcPts val="0"/>
              </a:spcAft>
              <a:buClr>
                <a:schemeClr val="lt1"/>
              </a:buClr>
              <a:buSzPts val="2500"/>
              <a:buFont typeface="Arial"/>
              <a:buNone/>
            </a:pPr>
            <a:r>
              <a:rPr lang="en" sz="8900"/>
              <a:t>Yes.</a:t>
            </a:r>
            <a:endParaRPr sz="8900"/>
          </a:p>
        </p:txBody>
      </p:sp>
      <p:sp>
        <p:nvSpPr>
          <p:cNvPr id="127" name="Google Shape;127;p26"/>
          <p:cNvSpPr txBox="1">
            <a:spLocks noGrp="1"/>
          </p:cNvSpPr>
          <p:nvPr>
            <p:ph type="body" idx="1"/>
          </p:nvPr>
        </p:nvSpPr>
        <p:spPr>
          <a:xfrm>
            <a:off x="3443591" y="321013"/>
            <a:ext cx="5262900" cy="4429800"/>
          </a:xfrm>
          <a:prstGeom prst="rect">
            <a:avLst/>
          </a:prstGeom>
          <a:noFill/>
          <a:ln>
            <a:noFill/>
          </a:ln>
        </p:spPr>
        <p:txBody>
          <a:bodyPr spcFirstLastPara="1" wrap="square" lIns="68575" tIns="34275" rIns="68575" bIns="34275" anchor="ctr" anchorCtr="0">
            <a:normAutofit/>
          </a:bodyPr>
          <a:lstStyle/>
          <a:p>
            <a:pPr marL="0" lvl="0" indent="0" algn="l" rtl="0">
              <a:lnSpc>
                <a:spcPct val="115000"/>
              </a:lnSpc>
              <a:spcBef>
                <a:spcPts val="0"/>
              </a:spcBef>
              <a:spcAft>
                <a:spcPts val="0"/>
              </a:spcAft>
              <a:buClr>
                <a:schemeClr val="dk1"/>
              </a:buClr>
              <a:buSzPts val="1100"/>
              <a:buFont typeface="Arial"/>
              <a:buNone/>
            </a:pPr>
            <a:r>
              <a:rPr lang="en" sz="3700"/>
              <a:t>A child may be eligible for special education if they are performing adequately in academics such as reading and math.</a:t>
            </a:r>
            <a:endParaRPr sz="3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254410" y="1"/>
            <a:ext cx="8452500" cy="5529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chemeClr val="lt1"/>
              </a:buClr>
              <a:buSzPts val="2500"/>
              <a:buFont typeface="Arial"/>
              <a:buNone/>
            </a:pPr>
            <a:r>
              <a:rPr lang="en"/>
              <a:t>Eligibility &amp; Proficiency</a:t>
            </a:r>
            <a:endParaRPr sz="2400" b="0" u="sng">
              <a:solidFill>
                <a:srgbClr val="FFFFFF"/>
              </a:solidFill>
            </a:endParaRPr>
          </a:p>
        </p:txBody>
      </p:sp>
      <p:sp>
        <p:nvSpPr>
          <p:cNvPr id="133" name="Google Shape;133;p27"/>
          <p:cNvSpPr txBox="1">
            <a:spLocks noGrp="1"/>
          </p:cNvSpPr>
          <p:nvPr>
            <p:ph type="body" idx="1"/>
          </p:nvPr>
        </p:nvSpPr>
        <p:spPr>
          <a:xfrm>
            <a:off x="324225" y="616175"/>
            <a:ext cx="8452500" cy="44046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None/>
            </a:pPr>
            <a:r>
              <a:rPr lang="en" sz="1400" b="1"/>
              <a:t>Overarching Rule: A "student with a disability" is eligible under the IDEA regardless of the student's academic success when the student otherwise meets the eligibility criteria.</a:t>
            </a:r>
            <a:endParaRPr sz="1400">
              <a:solidFill>
                <a:srgbClr val="990000"/>
              </a:solidFill>
            </a:endParaRPr>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400">
                <a:solidFill>
                  <a:srgbClr val="000000"/>
                </a:solidFill>
              </a:rPr>
              <a:t>Intellectually Gifted Students: The fact that a student is intellectuality gifted does not disqualify the student from eligibility for special education and related services under the IDEA.</a:t>
            </a:r>
            <a:endParaRPr sz="1400">
              <a:solidFill>
                <a:srgbClr val="000000"/>
              </a:solidFill>
            </a:endParaRPr>
          </a:p>
          <a:p>
            <a:pPr marL="0" lvl="0" indent="0" algn="l" rtl="0">
              <a:lnSpc>
                <a:spcPct val="115000"/>
              </a:lnSpc>
              <a:spcBef>
                <a:spcPts val="1200"/>
              </a:spcBef>
              <a:spcAft>
                <a:spcPts val="0"/>
              </a:spcAft>
              <a:buClr>
                <a:schemeClr val="dk1"/>
              </a:buClr>
              <a:buSzPts val="1100"/>
              <a:buFont typeface="Arial"/>
              <a:buNone/>
            </a:pPr>
            <a:r>
              <a:rPr lang="en" sz="1400" i="1">
                <a:solidFill>
                  <a:srgbClr val="000000"/>
                </a:solidFill>
              </a:rPr>
              <a:t>Letter to Anonymous</a:t>
            </a:r>
            <a:r>
              <a:rPr lang="en" sz="1400">
                <a:solidFill>
                  <a:srgbClr val="000000"/>
                </a:solidFill>
              </a:rPr>
              <a:t>,</a:t>
            </a:r>
            <a:r>
              <a:rPr lang="en" sz="1400">
                <a:solidFill>
                  <a:srgbClr val="000000"/>
                </a:solidFill>
                <a:uFill>
                  <a:noFill/>
                </a:uFill>
                <a:hlinkClick r:id="rId3">
                  <a:extLst>
                    <a:ext uri="{A12FA001-AC4F-418D-AE19-62706E023703}">
                      <ahyp:hlinkClr xmlns:ahyp="http://schemas.microsoft.com/office/drawing/2018/hyperlinkcolor" val="tx"/>
                    </a:ext>
                  </a:extLst>
                </a:hlinkClick>
              </a:rPr>
              <a:t> 55 IDELR 172 </a:t>
            </a:r>
            <a:r>
              <a:rPr lang="en" sz="1400">
                <a:solidFill>
                  <a:srgbClr val="000000"/>
                </a:solidFill>
              </a:rPr>
              <a:t>(OSEP 2010) - (stating that a gifted student with Asperger syndrome could be eligible and require services to address behavioral or social challenges). </a:t>
            </a:r>
            <a:r>
              <a:rPr lang="en" sz="1400" i="1">
                <a:solidFill>
                  <a:srgbClr val="000000"/>
                </a:solidFill>
              </a:rPr>
              <a:t>See also</a:t>
            </a:r>
            <a:r>
              <a:rPr lang="en" sz="1400">
                <a:solidFill>
                  <a:srgbClr val="000000"/>
                </a:solidFill>
              </a:rPr>
              <a:t> </a:t>
            </a:r>
            <a:r>
              <a:rPr lang="en" sz="1400" i="1">
                <a:solidFill>
                  <a:srgbClr val="000000"/>
                </a:solidFill>
              </a:rPr>
              <a:t>Memorandum to State Dirs. of Special Educ</a:t>
            </a:r>
            <a:r>
              <a:rPr lang="en" sz="1400">
                <a:solidFill>
                  <a:srgbClr val="000000"/>
                </a:solidFill>
              </a:rPr>
              <a:t>.,</a:t>
            </a:r>
            <a:r>
              <a:rPr lang="en" sz="1400">
                <a:solidFill>
                  <a:srgbClr val="000000"/>
                </a:solidFill>
                <a:uFill>
                  <a:noFill/>
                </a:uFill>
                <a:hlinkClick r:id="rId4">
                  <a:extLst>
                    <a:ext uri="{A12FA001-AC4F-418D-AE19-62706E023703}">
                      <ahyp:hlinkClr xmlns:ahyp="http://schemas.microsoft.com/office/drawing/2018/hyperlinkcolor" val="tx"/>
                    </a:ext>
                  </a:extLst>
                </a:hlinkClick>
              </a:rPr>
              <a:t> 65 IDELR 181 </a:t>
            </a:r>
            <a:r>
              <a:rPr lang="en" sz="1400">
                <a:solidFill>
                  <a:srgbClr val="000000"/>
                </a:solidFill>
              </a:rPr>
              <a:t>(OSEP 2015) (high cognition is not a bar to eligibility).</a:t>
            </a:r>
            <a:endParaRPr sz="1400">
              <a:solidFill>
                <a:srgbClr val="000000"/>
              </a:solidFill>
            </a:endParaRPr>
          </a:p>
          <a:p>
            <a:pPr marL="0" lvl="0" indent="0" algn="l" rtl="0">
              <a:lnSpc>
                <a:spcPct val="115000"/>
              </a:lnSpc>
              <a:spcBef>
                <a:spcPts val="0"/>
              </a:spcBef>
              <a:spcAft>
                <a:spcPts val="0"/>
              </a:spcAft>
              <a:buNone/>
            </a:pPr>
            <a:endParaRPr sz="1400">
              <a:solidFill>
                <a:srgbClr val="000000"/>
              </a:solidFill>
            </a:endParaRPr>
          </a:p>
          <a:p>
            <a:pPr marL="0" lvl="0" indent="0" algn="l" rtl="0">
              <a:lnSpc>
                <a:spcPct val="115000"/>
              </a:lnSpc>
              <a:spcBef>
                <a:spcPts val="0"/>
              </a:spcBef>
              <a:spcAft>
                <a:spcPts val="0"/>
              </a:spcAft>
              <a:buNone/>
            </a:pPr>
            <a:r>
              <a:rPr lang="en" sz="1400" i="1">
                <a:solidFill>
                  <a:srgbClr val="000000"/>
                </a:solidFill>
              </a:rPr>
              <a:t>Williamson County Bd. of Educ. v. C.K.</a:t>
            </a:r>
            <a:r>
              <a:rPr lang="en" sz="1400">
                <a:solidFill>
                  <a:srgbClr val="000000"/>
                </a:solidFill>
              </a:rPr>
              <a:t>, (M.D. Tenn. 2009) - Court held despite a 143 IQ and passing grades, the student's ADHD adversely impacted his educational performance, qualifying the student for special education.</a:t>
            </a:r>
            <a:endParaRPr sz="1400">
              <a:solidFill>
                <a:srgbClr val="000000"/>
              </a:solidFill>
            </a:endParaRPr>
          </a:p>
          <a:p>
            <a:pPr marL="457200" lvl="0" indent="0" algn="l" rtl="0">
              <a:lnSpc>
                <a:spcPct val="115000"/>
              </a:lnSpc>
              <a:spcBef>
                <a:spcPts val="0"/>
              </a:spcBef>
              <a:spcAft>
                <a:spcPts val="0"/>
              </a:spcAft>
              <a:buNone/>
            </a:pPr>
            <a:endParaRPr sz="1400">
              <a:solidFill>
                <a:srgbClr val="000000"/>
              </a:solidFill>
            </a:endParaRPr>
          </a:p>
          <a:p>
            <a:pPr marL="0" lvl="0" indent="0" algn="l" rtl="0">
              <a:lnSpc>
                <a:spcPct val="115000"/>
              </a:lnSpc>
              <a:spcBef>
                <a:spcPts val="0"/>
              </a:spcBef>
              <a:spcAft>
                <a:spcPts val="0"/>
              </a:spcAft>
              <a:buNone/>
            </a:pPr>
            <a:r>
              <a:rPr lang="en" sz="1400" i="1">
                <a:solidFill>
                  <a:srgbClr val="000000"/>
                </a:solidFill>
              </a:rPr>
              <a:t>R.B. and S.R.B. v. North East Indep. Sch. Dist.</a:t>
            </a:r>
            <a:r>
              <a:rPr lang="en" sz="1400">
                <a:solidFill>
                  <a:srgbClr val="000000"/>
                </a:solidFill>
              </a:rPr>
              <a:t> (W.D. Tex. 2022) - Court held although a gifted student excelled in academics, the student’s increasing anxiety, depression, unusual behavior, and excessive absences triggered the district's duty to evaluate.</a:t>
            </a:r>
            <a:endParaRPr sz="1400">
              <a:solidFill>
                <a:srgbClr val="000000"/>
              </a:solidFill>
            </a:endParaRPr>
          </a:p>
          <a:p>
            <a:pPr marL="101600" lvl="0" indent="0" algn="l" rtl="0">
              <a:lnSpc>
                <a:spcPct val="90000"/>
              </a:lnSpc>
              <a:spcBef>
                <a:spcPts val="0"/>
              </a:spcBef>
              <a:spcAft>
                <a:spcPts val="0"/>
              </a:spcAft>
              <a:buClr>
                <a:schemeClr val="dk1"/>
              </a:buClr>
              <a:buSzPts val="1600"/>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Iowa Department of Education">
      <a:dk1>
        <a:srgbClr val="000000"/>
      </a:dk1>
      <a:lt1>
        <a:srgbClr val="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4423</TotalTime>
  <Words>1594</Words>
  <Application>Microsoft Office PowerPoint</Application>
  <PresentationFormat>On-screen Show (16:9)</PresentationFormat>
  <Paragraphs>158</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Lora</vt:lpstr>
      <vt:lpstr>Times New Roman</vt:lpstr>
      <vt:lpstr>Arial</vt:lpstr>
      <vt:lpstr>Simple Light</vt:lpstr>
      <vt:lpstr>Theme1</vt:lpstr>
      <vt:lpstr>Considerations for Exiting:  One data point is not enough.</vt:lpstr>
      <vt:lpstr>Policy</vt:lpstr>
      <vt:lpstr>Participants will understand:</vt:lpstr>
      <vt:lpstr>PowerPoint Presentation</vt:lpstr>
      <vt:lpstr>How many learners with IEPs were proficient on ISASP ELA in 2022-23?</vt:lpstr>
      <vt:lpstr>Does proficiency align with exit data?</vt:lpstr>
      <vt:lpstr>What code was used when learners who were proficient were exited from special education?</vt:lpstr>
      <vt:lpstr> Yes.</vt:lpstr>
      <vt:lpstr>Eligibility &amp; Proficiency</vt:lpstr>
      <vt:lpstr>Evaluation Required</vt:lpstr>
      <vt:lpstr>This point was reinforced by Administrative Law Judge Scase’s decision in A.W. vs Urbandale C.S.D., HAEA, IDOE, 2018:</vt:lpstr>
      <vt:lpstr>Considerations</vt:lpstr>
      <vt:lpstr>Ability</vt:lpstr>
      <vt:lpstr>Absences</vt:lpstr>
      <vt:lpstr>Result of Services </vt:lpstr>
      <vt:lpstr>Ask: “Does this single data point align with the constellation of data we have for this learner?”</vt:lpstr>
      <vt:lpstr>Ask:  “Does the learner continue to have a disability?”</vt:lpstr>
      <vt:lpstr>Ask:  “Does the learner continue to need specially designed instruction (adaptations to content, methodology or delivery) to meet their disability-related needs?”</vt:lpstr>
      <vt:lpstr>Ask:  “Are there any outside factors that may be contributing to the child’s achievement?”    “How does the child’s independence generalize into other settings?”</vt:lpstr>
      <vt:lpstr>Ask:  “Does the learner continue to need specially designed instruction (adaptations to content, methodology or delivery) to meet their disability-related needs?”</vt:lpstr>
      <vt:lpstr>Ask:  “Will the learner sustain proficiency without special education services?”</vt:lpstr>
      <vt:lpstr>Resources</vt:lpstr>
      <vt:lpstr>Practice: Exiting Students from Special Education</vt:lpstr>
      <vt:lpstr>Practice</vt:lpstr>
      <vt:lpstr>Step One: Review the What and Why</vt:lpstr>
      <vt:lpstr>Step Two: Accessing the Data</vt:lpstr>
      <vt:lpstr>Step Three: Analyzing the Data</vt:lpstr>
      <vt:lpstr>Step Four: Establish Context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Considerations for Exiting:  One data point is not enough.</dc:title>
  <dc:creator>Beverage, Brittany [IDOE]</dc:creator>
  <cp:lastModifiedBy>Albers, Lisa [IDOE]</cp:lastModifiedBy>
  <cp:revision>4</cp:revision>
  <dcterms:modified xsi:type="dcterms:W3CDTF">2024-11-04T17:09:28Z</dcterms:modified>
</cp:coreProperties>
</file>