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64"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4" r:id="rId20"/>
    <p:sldId id="285" r:id="rId21"/>
    <p:sldId id="286" r:id="rId22"/>
    <p:sldId id="287" r:id="rId23"/>
    <p:sldId id="288" r:id="rId24"/>
    <p:sldId id="289" r:id="rId25"/>
    <p:sldId id="290" r:id="rId26"/>
    <p:sldId id="291" r:id="rId27"/>
    <p:sldId id="292" r:id="rId28"/>
    <p:sldId id="294"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00"/>
    <a:srgbClr val="336600"/>
    <a:srgbClr val="03617A"/>
    <a:srgbClr val="002C50"/>
    <a:srgbClr val="005BA3"/>
    <a:srgbClr val="002A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113" d="100"/>
          <a:sy n="113" d="100"/>
        </p:scale>
        <p:origin x="222" y="114"/>
      </p:cViewPr>
      <p:guideLst/>
    </p:cSldViewPr>
  </p:slideViewPr>
  <p:notesTextViewPr>
    <p:cViewPr>
      <p:scale>
        <a:sx n="1" d="1"/>
        <a:sy n="1" d="1"/>
      </p:scale>
      <p:origin x="0" y="0"/>
    </p:cViewPr>
  </p:notesTextViewPr>
  <p:notesViewPr>
    <p:cSldViewPr snapToGrid="0">
      <p:cViewPr varScale="1">
        <p:scale>
          <a:sx n="131" d="100"/>
          <a:sy n="131" d="100"/>
        </p:scale>
        <p:origin x="120" y="248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C305F5-F0DD-4300-8F2D-570062903B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74C44F-0A5B-40B1-AAC2-735C4F1F0B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AF9197-5DDD-4AE4-95A0-BF30D5F3130D}" type="datetimeFigureOut">
              <a:rPr lang="en-US" smtClean="0"/>
              <a:t>9/23/2024</a:t>
            </a:fld>
            <a:endParaRPr lang="en-US"/>
          </a:p>
        </p:txBody>
      </p:sp>
      <p:sp>
        <p:nvSpPr>
          <p:cNvPr id="4" name="Footer Placeholder 3">
            <a:extLst>
              <a:ext uri="{FF2B5EF4-FFF2-40B4-BE49-F238E27FC236}">
                <a16:creationId xmlns:a16="http://schemas.microsoft.com/office/drawing/2014/main" id="{58D3E2B1-4E03-4462-80FA-87624E50F8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6FC4EE-A805-4114-8480-925C907E5B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5A2215-B781-43D0-B5B5-C2C79FDCC25A}" type="slidenum">
              <a:rPr lang="en-US" smtClean="0"/>
              <a:t>‹#›</a:t>
            </a:fld>
            <a:endParaRPr lang="en-US"/>
          </a:p>
        </p:txBody>
      </p:sp>
    </p:spTree>
    <p:extLst>
      <p:ext uri="{BB962C8B-B14F-4D97-AF65-F5344CB8AC3E}">
        <p14:creationId xmlns:p14="http://schemas.microsoft.com/office/powerpoint/2010/main" val="14868467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3617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270" y="1074695"/>
            <a:ext cx="11636841" cy="2160104"/>
          </a:xfrm>
        </p:spPr>
        <p:txBody>
          <a:bodyPr anchor="b"/>
          <a:lstStyle>
            <a:lvl1pPr algn="ctr">
              <a:defRPr sz="45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9270" y="3838162"/>
            <a:ext cx="11636841" cy="1282148"/>
          </a:xfrm>
        </p:spPr>
        <p:txBody>
          <a:bodyPr>
            <a:normAutofit/>
          </a:bodyPr>
          <a:lstStyle>
            <a:lvl1pPr marL="0" indent="0" algn="ctr">
              <a:buNone/>
              <a:defRPr sz="24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9E449C12-D024-40FB-BD36-751317A1B6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884" y="5866793"/>
            <a:ext cx="4996116" cy="458004"/>
          </a:xfrm>
          <a:prstGeom prst="rect">
            <a:avLst/>
          </a:prstGeom>
        </p:spPr>
      </p:pic>
    </p:spTree>
    <p:extLst>
      <p:ext uri="{BB962C8B-B14F-4D97-AF65-F5344CB8AC3E}">
        <p14:creationId xmlns:p14="http://schemas.microsoft.com/office/powerpoint/2010/main" val="60800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74E76C-7E8E-4A34-94C9-4F7AB65D5B60}"/>
              </a:ext>
            </a:extLst>
          </p:cNvPr>
          <p:cNvSpPr/>
          <p:nvPr userDrawn="1"/>
        </p:nvSpPr>
        <p:spPr>
          <a:xfrm>
            <a:off x="0" y="0"/>
            <a:ext cx="12192000" cy="737419"/>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213" y="2"/>
            <a:ext cx="11269691" cy="737417"/>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689112" y="1460499"/>
            <a:ext cx="10813776" cy="4351338"/>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6004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20607-4DEF-431C-A44B-C8511C6D22E3}"/>
              </a:ext>
            </a:extLst>
          </p:cNvPr>
          <p:cNvSpPr/>
          <p:nvPr userDrawn="1"/>
        </p:nvSpPr>
        <p:spPr>
          <a:xfrm>
            <a:off x="0" y="0"/>
            <a:ext cx="4182894" cy="6858000"/>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561" y="428017"/>
            <a:ext cx="3540869" cy="5906522"/>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91454" y="428017"/>
            <a:ext cx="7017449" cy="5906522"/>
          </a:xfrm>
        </p:spPr>
        <p:txBody>
          <a:bodyPr anchor="ctr"/>
          <a:lstStyle>
            <a:lvl1pPr>
              <a:defRPr sz="2800"/>
            </a:lvl1pPr>
            <a:lvl2pPr>
              <a:defRPr sz="2400"/>
            </a:lvl2pPr>
            <a:lvl3pPr>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2540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3A049F-0AA7-42BB-B95E-DA2BBB2C9B46}"/>
              </a:ext>
            </a:extLst>
          </p:cNvPr>
          <p:cNvSpPr/>
          <p:nvPr userDrawn="1"/>
        </p:nvSpPr>
        <p:spPr>
          <a:xfrm>
            <a:off x="0" y="2268535"/>
            <a:ext cx="12192000" cy="3275783"/>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1" y="1709740"/>
            <a:ext cx="105156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4157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679B5E-A9C9-4BC4-A0E5-5A7B616E1B2A}"/>
              </a:ext>
            </a:extLst>
          </p:cNvPr>
          <p:cNvSpPr/>
          <p:nvPr userDrawn="1"/>
        </p:nvSpPr>
        <p:spPr>
          <a:xfrm>
            <a:off x="0" y="0"/>
            <a:ext cx="12192000" cy="1192696"/>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2797" y="1"/>
            <a:ext cx="10515600" cy="1192696"/>
          </a:xfrm>
        </p:spPr>
        <p:txBody>
          <a:bodyPr/>
          <a:lstStyle/>
          <a:p>
            <a:r>
              <a:rPr lang="en-US"/>
              <a:t>Click to edit Master title style</a:t>
            </a:r>
          </a:p>
        </p:txBody>
      </p:sp>
      <p:sp>
        <p:nvSpPr>
          <p:cNvPr id="3" name="Text Placeholder 2"/>
          <p:cNvSpPr>
            <a:spLocks noGrp="1"/>
          </p:cNvSpPr>
          <p:nvPr>
            <p:ph type="body" idx="1"/>
          </p:nvPr>
        </p:nvSpPr>
        <p:spPr>
          <a:xfrm>
            <a:off x="892799" y="1548641"/>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92799" y="2372553"/>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225210" y="1548641"/>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225210" y="2372553"/>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7277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5128" y="1"/>
            <a:ext cx="10813776" cy="11661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5128" y="1460499"/>
            <a:ext cx="1081377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4634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3" r:id="rId5"/>
  </p:sldLayoutIdLst>
  <p:txStyles>
    <p:titleStyle>
      <a:lvl1pPr algn="l" defTabSz="685800" rtl="0" eaLnBrk="1" latinLnBrk="0" hangingPunct="1">
        <a:lnSpc>
          <a:spcPct val="90000"/>
        </a:lnSpc>
        <a:spcBef>
          <a:spcPct val="0"/>
        </a:spcBef>
        <a:buNone/>
        <a:defRPr sz="3300" b="1"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ducate.iowa.gov/educator-licensure"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4660-1ACE-4DA1-82E3-FB71D75C282A}"/>
              </a:ext>
            </a:extLst>
          </p:cNvPr>
          <p:cNvSpPr>
            <a:spLocks noGrp="1"/>
          </p:cNvSpPr>
          <p:nvPr>
            <p:ph type="ctrTitle"/>
          </p:nvPr>
        </p:nvSpPr>
        <p:spPr/>
        <p:txBody>
          <a:bodyPr/>
          <a:lstStyle/>
          <a:p>
            <a:r>
              <a:rPr lang="en-US" dirty="0"/>
              <a:t>First Application for an </a:t>
            </a:r>
            <a:br>
              <a:rPr lang="en-US" dirty="0"/>
            </a:br>
            <a:r>
              <a:rPr lang="en-US" dirty="0"/>
              <a:t>Initial CTE Authorization</a:t>
            </a:r>
          </a:p>
        </p:txBody>
      </p:sp>
      <p:sp>
        <p:nvSpPr>
          <p:cNvPr id="3" name="Subtitle 2">
            <a:extLst>
              <a:ext uri="{FF2B5EF4-FFF2-40B4-BE49-F238E27FC236}">
                <a16:creationId xmlns:a16="http://schemas.microsoft.com/office/drawing/2014/main" id="{57B61A98-2BF3-417C-A882-51BFC7A4D869}"/>
              </a:ext>
            </a:extLst>
          </p:cNvPr>
          <p:cNvSpPr>
            <a:spLocks noGrp="1"/>
          </p:cNvSpPr>
          <p:nvPr>
            <p:ph type="subTitle" idx="1"/>
          </p:nvPr>
        </p:nvSpPr>
        <p:spPr/>
        <p:txBody>
          <a:bodyPr/>
          <a:lstStyle/>
          <a:p>
            <a:r>
              <a:rPr lang="en-US" dirty="0"/>
              <a:t>Iowa Bureau of Educational Examiners</a:t>
            </a:r>
          </a:p>
        </p:txBody>
      </p:sp>
    </p:spTree>
    <p:extLst>
      <p:ext uri="{BB962C8B-B14F-4D97-AF65-F5344CB8AC3E}">
        <p14:creationId xmlns:p14="http://schemas.microsoft.com/office/powerpoint/2010/main" val="79044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497F-A648-4E01-9EE7-4101A828C197}"/>
              </a:ext>
            </a:extLst>
          </p:cNvPr>
          <p:cNvSpPr>
            <a:spLocks noGrp="1"/>
          </p:cNvSpPr>
          <p:nvPr>
            <p:ph type="title"/>
          </p:nvPr>
        </p:nvSpPr>
        <p:spPr/>
        <p:txBody>
          <a:bodyPr>
            <a:normAutofit fontScale="90000"/>
          </a:bodyPr>
          <a:lstStyle/>
          <a:p>
            <a:r>
              <a:rPr lang="en-US" sz="3600" dirty="0"/>
              <a:t>You will have a few screens of verifying your demographic information. If all is correct, click on the “Next Button.”  This should all be ok if this is your first application ever.</a:t>
            </a:r>
            <a:endParaRPr lang="en-US" dirty="0"/>
          </a:p>
        </p:txBody>
      </p:sp>
      <p:pic>
        <p:nvPicPr>
          <p:cNvPr id="4" name="Content Placeholder 6">
            <a:extLst>
              <a:ext uri="{FF2B5EF4-FFF2-40B4-BE49-F238E27FC236}">
                <a16:creationId xmlns:a16="http://schemas.microsoft.com/office/drawing/2014/main" id="{88FC8887-9AFA-4ABC-990B-853764FAF492}"/>
              </a:ext>
              <a:ext uri="{C183D7F6-B498-43B3-948B-1728B52AA6E4}">
                <adec:decorative xmlns:adec="http://schemas.microsoft.com/office/drawing/2017/decorative" val="1"/>
              </a:ext>
            </a:extLst>
          </p:cNvPr>
          <p:cNvPicPr>
            <a:picLocks noGrp="1"/>
          </p:cNvPicPr>
          <p:nvPr>
            <p:ph idx="1"/>
          </p:nvPr>
        </p:nvPicPr>
        <p:blipFill>
          <a:blip r:embed="rId2"/>
          <a:stretch>
            <a:fillRect/>
          </a:stretch>
        </p:blipFill>
        <p:spPr>
          <a:xfrm>
            <a:off x="4340984" y="1705592"/>
            <a:ext cx="7851015" cy="3276320"/>
          </a:xfrm>
          <a:prstGeom prst="rect">
            <a:avLst/>
          </a:prstGeom>
        </p:spPr>
      </p:pic>
    </p:spTree>
    <p:extLst>
      <p:ext uri="{BB962C8B-B14F-4D97-AF65-F5344CB8AC3E}">
        <p14:creationId xmlns:p14="http://schemas.microsoft.com/office/powerpoint/2010/main" val="91381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4FBA6-D58F-43F4-9F08-8AEEC8BDE584}"/>
              </a:ext>
            </a:extLst>
          </p:cNvPr>
          <p:cNvSpPr>
            <a:spLocks noGrp="1"/>
          </p:cNvSpPr>
          <p:nvPr>
            <p:ph type="title"/>
          </p:nvPr>
        </p:nvSpPr>
        <p:spPr/>
        <p:txBody>
          <a:bodyPr/>
          <a:lstStyle/>
          <a:p>
            <a:r>
              <a:rPr lang="en-US" sz="3600" dirty="0"/>
              <a:t>If you need to make a change, click the “No” radio button and make the appropriate changes.</a:t>
            </a:r>
            <a:endParaRPr lang="en-US" dirty="0"/>
          </a:p>
        </p:txBody>
      </p:sp>
      <p:pic>
        <p:nvPicPr>
          <p:cNvPr id="4" name="Content Placeholder 4">
            <a:extLst>
              <a:ext uri="{FF2B5EF4-FFF2-40B4-BE49-F238E27FC236}">
                <a16:creationId xmlns:a16="http://schemas.microsoft.com/office/drawing/2014/main" id="{AE3F9EF9-9608-4E67-98E7-7A00FF4697B5}"/>
              </a:ext>
              <a:ext uri="{C183D7F6-B498-43B3-948B-1728B52AA6E4}">
                <adec:decorative xmlns:adec="http://schemas.microsoft.com/office/drawing/2017/decorative" val="1"/>
              </a:ext>
            </a:extLst>
          </p:cNvPr>
          <p:cNvPicPr>
            <a:picLocks noGrp="1"/>
          </p:cNvPicPr>
          <p:nvPr>
            <p:ph idx="1"/>
          </p:nvPr>
        </p:nvPicPr>
        <p:blipFill>
          <a:blip r:embed="rId2"/>
          <a:stretch>
            <a:fillRect/>
          </a:stretch>
        </p:blipFill>
        <p:spPr>
          <a:xfrm>
            <a:off x="4277124" y="1498582"/>
            <a:ext cx="7930896" cy="3860836"/>
          </a:xfrm>
          <a:prstGeom prst="rect">
            <a:avLst/>
          </a:prstGeom>
        </p:spPr>
      </p:pic>
    </p:spTree>
    <p:extLst>
      <p:ext uri="{BB962C8B-B14F-4D97-AF65-F5344CB8AC3E}">
        <p14:creationId xmlns:p14="http://schemas.microsoft.com/office/powerpoint/2010/main" val="270524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D3540-9E65-499A-8152-AF6C9B279A10}"/>
              </a:ext>
            </a:extLst>
          </p:cNvPr>
          <p:cNvSpPr>
            <a:spLocks noGrp="1"/>
          </p:cNvSpPr>
          <p:nvPr>
            <p:ph type="title"/>
          </p:nvPr>
        </p:nvSpPr>
        <p:spPr/>
        <p:txBody>
          <a:bodyPr/>
          <a:lstStyle/>
          <a:p>
            <a:r>
              <a:rPr lang="en-US" sz="3600" dirty="0"/>
              <a:t>You now need to choose what you will be applying for. Select the “Apply for a new license” option. Then click “Next”</a:t>
            </a:r>
            <a:endParaRPr lang="en-US" dirty="0"/>
          </a:p>
        </p:txBody>
      </p:sp>
      <p:pic>
        <p:nvPicPr>
          <p:cNvPr id="4" name="Content Placeholder 4">
            <a:extLst>
              <a:ext uri="{FF2B5EF4-FFF2-40B4-BE49-F238E27FC236}">
                <a16:creationId xmlns:a16="http://schemas.microsoft.com/office/drawing/2014/main" id="{E610C2EB-F6EA-49F6-B669-329FE138F4A8}"/>
              </a:ext>
              <a:ext uri="{C183D7F6-B498-43B3-948B-1728B52AA6E4}">
                <adec:decorative xmlns:adec="http://schemas.microsoft.com/office/drawing/2017/decorative" val="1"/>
              </a:ext>
            </a:extLst>
          </p:cNvPr>
          <p:cNvPicPr>
            <a:picLocks noGrp="1"/>
          </p:cNvPicPr>
          <p:nvPr>
            <p:ph idx="1"/>
          </p:nvPr>
        </p:nvPicPr>
        <p:blipFill>
          <a:blip r:embed="rId2"/>
          <a:stretch>
            <a:fillRect/>
          </a:stretch>
        </p:blipFill>
        <p:spPr>
          <a:xfrm>
            <a:off x="4250315" y="1371600"/>
            <a:ext cx="7875322" cy="3931920"/>
          </a:xfrm>
          <a:prstGeom prst="rect">
            <a:avLst/>
          </a:prstGeom>
        </p:spPr>
      </p:pic>
      <p:cxnSp>
        <p:nvCxnSpPr>
          <p:cNvPr id="5" name="Straight Arrow Connector 4">
            <a:extLst>
              <a:ext uri="{FF2B5EF4-FFF2-40B4-BE49-F238E27FC236}">
                <a16:creationId xmlns:a16="http://schemas.microsoft.com/office/drawing/2014/main" id="{DF55B5E6-07CF-438C-8140-8C52AAE634DD}"/>
              </a:ext>
              <a:ext uri="{C183D7F6-B498-43B3-948B-1728B52AA6E4}">
                <adec:decorative xmlns:adec="http://schemas.microsoft.com/office/drawing/2017/decorative" val="1"/>
              </a:ext>
            </a:extLst>
          </p:cNvPr>
          <p:cNvCxnSpPr>
            <a:cxnSpLocks/>
          </p:cNvCxnSpPr>
          <p:nvPr/>
        </p:nvCxnSpPr>
        <p:spPr>
          <a:xfrm flipH="1">
            <a:off x="6882384" y="932688"/>
            <a:ext cx="853440" cy="1243584"/>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09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DA82-AB19-4B11-BB53-A60BE84DA1A8}"/>
              </a:ext>
            </a:extLst>
          </p:cNvPr>
          <p:cNvSpPr>
            <a:spLocks noGrp="1"/>
          </p:cNvSpPr>
          <p:nvPr>
            <p:ph type="title"/>
          </p:nvPr>
        </p:nvSpPr>
        <p:spPr>
          <a:xfrm>
            <a:off x="225681" y="428017"/>
            <a:ext cx="3923430" cy="5906522"/>
          </a:xfrm>
        </p:spPr>
        <p:txBody>
          <a:bodyPr/>
          <a:lstStyle/>
          <a:p>
            <a:r>
              <a:rPr lang="en-US" sz="3600" dirty="0"/>
              <a:t>Use the pull down menu to choose the “Authorizations” option, then click “Next”</a:t>
            </a:r>
            <a:endParaRPr lang="en-US" dirty="0"/>
          </a:p>
        </p:txBody>
      </p:sp>
      <p:pic>
        <p:nvPicPr>
          <p:cNvPr id="4" name="Content Placeholder 2">
            <a:extLst>
              <a:ext uri="{FF2B5EF4-FFF2-40B4-BE49-F238E27FC236}">
                <a16:creationId xmlns:a16="http://schemas.microsoft.com/office/drawing/2014/main" id="{5878BB2F-0425-48FE-8EF8-03C9B4EC8310}"/>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331991" y="2163376"/>
            <a:ext cx="7683225" cy="2390336"/>
          </a:xfrm>
          <a:prstGeom prst="rect">
            <a:avLst/>
          </a:prstGeom>
        </p:spPr>
      </p:pic>
    </p:spTree>
    <p:extLst>
      <p:ext uri="{BB962C8B-B14F-4D97-AF65-F5344CB8AC3E}">
        <p14:creationId xmlns:p14="http://schemas.microsoft.com/office/powerpoint/2010/main" val="270711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06AAB-DF0F-41B5-9F18-8E3FBF9A8AAE}"/>
              </a:ext>
            </a:extLst>
          </p:cNvPr>
          <p:cNvSpPr>
            <a:spLocks noGrp="1"/>
          </p:cNvSpPr>
          <p:nvPr>
            <p:ph type="title"/>
          </p:nvPr>
        </p:nvSpPr>
        <p:spPr/>
        <p:txBody>
          <a:bodyPr/>
          <a:lstStyle/>
          <a:p>
            <a:r>
              <a:rPr lang="en-US" sz="3600" dirty="0"/>
              <a:t>Use the pull down menu to choose your </a:t>
            </a:r>
            <a:br>
              <a:rPr lang="en-US" sz="3600" dirty="0"/>
            </a:br>
            <a:r>
              <a:rPr lang="en-US" sz="3600" dirty="0"/>
              <a:t>“First Career and Technical Authorization.” and click “Next”</a:t>
            </a:r>
            <a:endParaRPr lang="en-US" dirty="0"/>
          </a:p>
        </p:txBody>
      </p:sp>
      <p:pic>
        <p:nvPicPr>
          <p:cNvPr id="4" name="Content Placeholder 5">
            <a:extLst>
              <a:ext uri="{FF2B5EF4-FFF2-40B4-BE49-F238E27FC236}">
                <a16:creationId xmlns:a16="http://schemas.microsoft.com/office/drawing/2014/main" id="{6087D438-E499-447E-A1F3-B0F233623174}"/>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391345" y="2406181"/>
            <a:ext cx="7702453" cy="2045637"/>
          </a:xfrm>
          <a:prstGeom prst="rect">
            <a:avLst/>
          </a:prstGeom>
        </p:spPr>
      </p:pic>
    </p:spTree>
    <p:extLst>
      <p:ext uri="{BB962C8B-B14F-4D97-AF65-F5344CB8AC3E}">
        <p14:creationId xmlns:p14="http://schemas.microsoft.com/office/powerpoint/2010/main" val="1257308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64FC-7A1D-4B2D-953B-2439B7CD1337}"/>
              </a:ext>
            </a:extLst>
          </p:cNvPr>
          <p:cNvSpPr>
            <a:spLocks noGrp="1"/>
          </p:cNvSpPr>
          <p:nvPr>
            <p:ph type="title"/>
          </p:nvPr>
        </p:nvSpPr>
        <p:spPr/>
        <p:txBody>
          <a:bodyPr/>
          <a:lstStyle/>
          <a:p>
            <a:r>
              <a:rPr lang="en-US" sz="3600" dirty="0"/>
              <a:t>Your application has been Created, click “Finish” to complete the setup and begin the application.</a:t>
            </a:r>
            <a:br>
              <a:rPr lang="en-US" sz="3600" dirty="0"/>
            </a:br>
            <a:endParaRPr lang="en-US" sz="3600" dirty="0"/>
          </a:p>
        </p:txBody>
      </p:sp>
      <p:pic>
        <p:nvPicPr>
          <p:cNvPr id="4" name="Content Placeholder 5">
            <a:extLst>
              <a:ext uri="{FF2B5EF4-FFF2-40B4-BE49-F238E27FC236}">
                <a16:creationId xmlns:a16="http://schemas.microsoft.com/office/drawing/2014/main" id="{C8A59086-D5C7-453D-A4E1-2666A067D034}"/>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393630" y="2035973"/>
            <a:ext cx="7697883" cy="2786053"/>
          </a:xfrm>
          <a:prstGeom prst="rect">
            <a:avLst/>
          </a:prstGeom>
        </p:spPr>
      </p:pic>
    </p:spTree>
    <p:extLst>
      <p:ext uri="{BB962C8B-B14F-4D97-AF65-F5344CB8AC3E}">
        <p14:creationId xmlns:p14="http://schemas.microsoft.com/office/powerpoint/2010/main" val="859543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5">
            <a:extLst>
              <a:ext uri="{FF2B5EF4-FFF2-40B4-BE49-F238E27FC236}">
                <a16:creationId xmlns:a16="http://schemas.microsoft.com/office/drawing/2014/main" id="{9FEF1FAB-C61A-4BBA-8FE9-4D2FD2B2449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2300" y="2209309"/>
            <a:ext cx="10087400" cy="4542504"/>
          </a:xfrm>
          <a:prstGeom prst="rect">
            <a:avLst/>
          </a:prstGeom>
        </p:spPr>
      </p:pic>
      <p:sp>
        <p:nvSpPr>
          <p:cNvPr id="2" name="Title 1">
            <a:extLst>
              <a:ext uri="{FF2B5EF4-FFF2-40B4-BE49-F238E27FC236}">
                <a16:creationId xmlns:a16="http://schemas.microsoft.com/office/drawing/2014/main" id="{443DD270-8920-4575-A348-4DBA5BF79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5893A-FF42-46E4-A983-F7E93585435D}"/>
              </a:ext>
            </a:extLst>
          </p:cNvPr>
          <p:cNvSpPr>
            <a:spLocks noGrp="1"/>
          </p:cNvSpPr>
          <p:nvPr>
            <p:ph idx="1"/>
          </p:nvPr>
        </p:nvSpPr>
        <p:spPr>
          <a:xfrm>
            <a:off x="1237752" y="930147"/>
            <a:ext cx="9369288" cy="1447293"/>
          </a:xfrm>
        </p:spPr>
        <p:txBody>
          <a:bodyPr>
            <a:noAutofit/>
          </a:bodyPr>
          <a:lstStyle/>
          <a:p>
            <a:pPr marL="0" indent="0">
              <a:buNone/>
            </a:pPr>
            <a:r>
              <a:rPr lang="en-US" sz="2400" dirty="0"/>
              <a:t>You will see general requirements, and necessary fees: $85 for the processing, $35 for a Background check, and $3 for credit card fee. Scroll down to the “Application” section and click on the “Complete Checklist” button.</a:t>
            </a:r>
          </a:p>
        </p:txBody>
      </p:sp>
      <p:cxnSp>
        <p:nvCxnSpPr>
          <p:cNvPr id="5" name="Straight Arrow Connector 4">
            <a:extLst>
              <a:ext uri="{FF2B5EF4-FFF2-40B4-BE49-F238E27FC236}">
                <a16:creationId xmlns:a16="http://schemas.microsoft.com/office/drawing/2014/main" id="{400FA427-5973-43E7-ACCB-545066B3DD41}"/>
              </a:ext>
              <a:ext uri="{C183D7F6-B498-43B3-948B-1728B52AA6E4}">
                <adec:decorative xmlns:adec="http://schemas.microsoft.com/office/drawing/2017/decorative" val="1"/>
              </a:ext>
            </a:extLst>
          </p:cNvPr>
          <p:cNvCxnSpPr>
            <a:cxnSpLocks/>
          </p:cNvCxnSpPr>
          <p:nvPr/>
        </p:nvCxnSpPr>
        <p:spPr>
          <a:xfrm flipH="1">
            <a:off x="5779008" y="2029968"/>
            <a:ext cx="3566160" cy="4187952"/>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713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9D7225A9-8924-40FD-9F66-44C68AECCD58}"/>
              </a:ext>
              <a:ext uri="{C183D7F6-B498-43B3-948B-1728B52AA6E4}">
                <adec:decorative xmlns:adec="http://schemas.microsoft.com/office/drawing/2017/decorative" val="1"/>
              </a:ext>
            </a:extLst>
          </p:cNvPr>
          <p:cNvPicPr>
            <a:picLocks/>
          </p:cNvPicPr>
          <p:nvPr/>
        </p:nvPicPr>
        <p:blipFill>
          <a:blip r:embed="rId2"/>
          <a:stretch>
            <a:fillRect/>
          </a:stretch>
        </p:blipFill>
        <p:spPr>
          <a:xfrm>
            <a:off x="62237" y="2924770"/>
            <a:ext cx="12067526" cy="3393211"/>
          </a:xfrm>
          <a:prstGeom prst="rect">
            <a:avLst/>
          </a:prstGeom>
        </p:spPr>
      </p:pic>
      <p:sp>
        <p:nvSpPr>
          <p:cNvPr id="2" name="Title 1">
            <a:extLst>
              <a:ext uri="{FF2B5EF4-FFF2-40B4-BE49-F238E27FC236}">
                <a16:creationId xmlns:a16="http://schemas.microsoft.com/office/drawing/2014/main" id="{443DD270-8920-4575-A348-4DBA5BF79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5893A-FF42-46E4-A983-F7E93585435D}"/>
              </a:ext>
            </a:extLst>
          </p:cNvPr>
          <p:cNvSpPr>
            <a:spLocks noGrp="1"/>
          </p:cNvSpPr>
          <p:nvPr>
            <p:ph idx="1"/>
          </p:nvPr>
        </p:nvSpPr>
        <p:spPr>
          <a:xfrm>
            <a:off x="1237752" y="930147"/>
            <a:ext cx="9369288" cy="916941"/>
          </a:xfrm>
        </p:spPr>
        <p:txBody>
          <a:bodyPr>
            <a:noAutofit/>
          </a:bodyPr>
          <a:lstStyle/>
          <a:p>
            <a:pPr marL="0" indent="0">
              <a:buNone/>
            </a:pPr>
            <a:r>
              <a:rPr lang="en-US" sz="2400" dirty="0"/>
              <a:t>As you respond to each checklist question, click the “Save &amp; Next” button and you will advance to the next section.</a:t>
            </a:r>
            <a:br>
              <a:rPr lang="en-US" sz="2400" dirty="0"/>
            </a:br>
            <a:endParaRPr lang="en-US" sz="2400" dirty="0"/>
          </a:p>
        </p:txBody>
      </p:sp>
      <p:cxnSp>
        <p:nvCxnSpPr>
          <p:cNvPr id="5" name="Straight Arrow Connector 4">
            <a:extLst>
              <a:ext uri="{FF2B5EF4-FFF2-40B4-BE49-F238E27FC236}">
                <a16:creationId xmlns:a16="http://schemas.microsoft.com/office/drawing/2014/main" id="{400FA427-5973-43E7-ACCB-545066B3DD41}"/>
              </a:ext>
              <a:ext uri="{C183D7F6-B498-43B3-948B-1728B52AA6E4}">
                <adec:decorative xmlns:adec="http://schemas.microsoft.com/office/drawing/2017/decorative" val="1"/>
              </a:ext>
            </a:extLst>
          </p:cNvPr>
          <p:cNvCxnSpPr>
            <a:cxnSpLocks/>
          </p:cNvCxnSpPr>
          <p:nvPr/>
        </p:nvCxnSpPr>
        <p:spPr>
          <a:xfrm flipH="1">
            <a:off x="804672" y="1388617"/>
            <a:ext cx="4572000" cy="3622296"/>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0404D2-06DA-479B-ACA8-89370106C402}"/>
              </a:ext>
              <a:ext uri="{C183D7F6-B498-43B3-948B-1728B52AA6E4}">
                <adec:decorative xmlns:adec="http://schemas.microsoft.com/office/drawing/2017/decorative" val="1"/>
              </a:ext>
            </a:extLst>
          </p:cNvPr>
          <p:cNvCxnSpPr>
            <a:cxnSpLocks/>
          </p:cNvCxnSpPr>
          <p:nvPr/>
        </p:nvCxnSpPr>
        <p:spPr>
          <a:xfrm>
            <a:off x="9454896" y="1388617"/>
            <a:ext cx="1152144" cy="4390391"/>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395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75D5-9EB8-4420-B186-58CAF6B30C83}"/>
              </a:ext>
            </a:extLst>
          </p:cNvPr>
          <p:cNvSpPr>
            <a:spLocks noGrp="1"/>
          </p:cNvSpPr>
          <p:nvPr>
            <p:ph type="title"/>
          </p:nvPr>
        </p:nvSpPr>
        <p:spPr/>
        <p:txBody>
          <a:bodyPr>
            <a:normAutofit fontScale="90000"/>
          </a:bodyPr>
          <a:lstStyle/>
          <a:p>
            <a:r>
              <a:rPr lang="en-US" dirty="0"/>
              <a:t>This page notifies you of the required courses you must take during the 3 years of your Initial CTE Auth.  Please check ‘No’ to all the questions unless you have taken a comparable course.</a:t>
            </a:r>
          </a:p>
        </p:txBody>
      </p:sp>
      <p:pic>
        <p:nvPicPr>
          <p:cNvPr id="4" name="Content Placeholder 3">
            <a:extLst>
              <a:ext uri="{FF2B5EF4-FFF2-40B4-BE49-F238E27FC236}">
                <a16:creationId xmlns:a16="http://schemas.microsoft.com/office/drawing/2014/main" id="{48C8241E-D03E-4DB8-889D-76FE8AAFCB8B}"/>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743312" y="305752"/>
            <a:ext cx="6739839" cy="6246495"/>
          </a:xfrm>
          <a:prstGeom prst="rect">
            <a:avLst/>
          </a:prstGeom>
        </p:spPr>
      </p:pic>
    </p:spTree>
    <p:extLst>
      <p:ext uri="{BB962C8B-B14F-4D97-AF65-F5344CB8AC3E}">
        <p14:creationId xmlns:p14="http://schemas.microsoft.com/office/powerpoint/2010/main" val="213227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675A73C3-463C-42CF-8244-841A7F1C5BD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64224" y="3116771"/>
            <a:ext cx="9263552" cy="3576637"/>
          </a:xfrm>
          <a:prstGeom prst="rect">
            <a:avLst/>
          </a:prstGeom>
        </p:spPr>
      </p:pic>
      <p:sp>
        <p:nvSpPr>
          <p:cNvPr id="2" name="Title 1">
            <a:extLst>
              <a:ext uri="{FF2B5EF4-FFF2-40B4-BE49-F238E27FC236}">
                <a16:creationId xmlns:a16="http://schemas.microsoft.com/office/drawing/2014/main" id="{443DD270-8920-4575-A348-4DBA5BF79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5893A-FF42-46E4-A983-F7E93585435D}"/>
              </a:ext>
            </a:extLst>
          </p:cNvPr>
          <p:cNvSpPr>
            <a:spLocks noGrp="1"/>
          </p:cNvSpPr>
          <p:nvPr>
            <p:ph idx="1"/>
          </p:nvPr>
        </p:nvSpPr>
        <p:spPr>
          <a:xfrm>
            <a:off x="971230" y="930147"/>
            <a:ext cx="10249539" cy="2186624"/>
          </a:xfrm>
        </p:spPr>
        <p:txBody>
          <a:bodyPr>
            <a:noAutofit/>
          </a:bodyPr>
          <a:lstStyle/>
          <a:p>
            <a:pPr marL="0" indent="0">
              <a:buNone/>
            </a:pPr>
            <a:r>
              <a:rPr lang="en-US" sz="2400" dirty="0"/>
              <a:t>A form verifying your vocational experience will need to be downloaded, by Clicking on the Blue “</a:t>
            </a:r>
            <a:r>
              <a:rPr lang="en-US" sz="2400" dirty="0">
                <a:solidFill>
                  <a:schemeClr val="accent1">
                    <a:lumMod val="75000"/>
                  </a:schemeClr>
                </a:solidFill>
              </a:rPr>
              <a:t>CTE Work Experience</a:t>
            </a:r>
            <a:r>
              <a:rPr lang="en-US" sz="2400" dirty="0"/>
              <a:t>” link Highlighted below. After you have completed the form, it will be uploaded in Step 2: Upload- Attachments. Then Click the box “I agree.” </a:t>
            </a:r>
            <a:br>
              <a:rPr lang="en-US" sz="2400" dirty="0"/>
            </a:br>
            <a:r>
              <a:rPr lang="en-US" sz="2400" dirty="0"/>
              <a:t>You may Also upload a copy of your official transcripts. We do not accept Unofficial transcripts</a:t>
            </a:r>
            <a:r>
              <a:rPr lang="en-US" sz="2800" dirty="0"/>
              <a:t>. </a:t>
            </a:r>
            <a:endParaRPr lang="en-US" sz="2400" dirty="0"/>
          </a:p>
        </p:txBody>
      </p:sp>
      <p:cxnSp>
        <p:nvCxnSpPr>
          <p:cNvPr id="5" name="Straight Arrow Connector 4">
            <a:extLst>
              <a:ext uri="{FF2B5EF4-FFF2-40B4-BE49-F238E27FC236}">
                <a16:creationId xmlns:a16="http://schemas.microsoft.com/office/drawing/2014/main" id="{400FA427-5973-43E7-ACCB-545066B3DD41}"/>
              </a:ext>
              <a:ext uri="{C183D7F6-B498-43B3-948B-1728B52AA6E4}">
                <adec:decorative xmlns:adec="http://schemas.microsoft.com/office/drawing/2017/decorative" val="1"/>
              </a:ext>
            </a:extLst>
          </p:cNvPr>
          <p:cNvCxnSpPr>
            <a:cxnSpLocks/>
          </p:cNvCxnSpPr>
          <p:nvPr/>
        </p:nvCxnSpPr>
        <p:spPr>
          <a:xfrm>
            <a:off x="339213" y="5559552"/>
            <a:ext cx="1544451" cy="201168"/>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2A22-7A63-4FCF-8B14-29E97F05ED6F}"/>
              </a:ext>
            </a:extLst>
          </p:cNvPr>
          <p:cNvSpPr>
            <a:spLocks noGrp="1"/>
          </p:cNvSpPr>
          <p:nvPr>
            <p:ph type="title"/>
          </p:nvPr>
        </p:nvSpPr>
        <p:spPr/>
        <p:txBody>
          <a:bodyPr/>
          <a:lstStyle/>
          <a:p>
            <a:r>
              <a:rPr lang="en-US" dirty="0"/>
              <a:t>Career and Technical Authorization</a:t>
            </a:r>
          </a:p>
        </p:txBody>
      </p:sp>
      <p:sp>
        <p:nvSpPr>
          <p:cNvPr id="3" name="Content Placeholder 2">
            <a:extLst>
              <a:ext uri="{FF2B5EF4-FFF2-40B4-BE49-F238E27FC236}">
                <a16:creationId xmlns:a16="http://schemas.microsoft.com/office/drawing/2014/main" id="{34825F99-9D3D-40B1-AF01-CDA2AAB019F3}"/>
              </a:ext>
            </a:extLst>
          </p:cNvPr>
          <p:cNvSpPr>
            <a:spLocks noGrp="1"/>
          </p:cNvSpPr>
          <p:nvPr>
            <p:ph idx="1"/>
          </p:nvPr>
        </p:nvSpPr>
        <p:spPr>
          <a:xfrm>
            <a:off x="4773168" y="1197457"/>
            <a:ext cx="7010270" cy="5614857"/>
          </a:xfrm>
        </p:spPr>
        <p:txBody>
          <a:bodyPr>
            <a:normAutofit/>
          </a:bodyPr>
          <a:lstStyle/>
          <a:p>
            <a:pPr marL="346075" indent="-346075">
              <a:buFont typeface="+mj-lt"/>
              <a:buAutoNum type="arabicPeriod"/>
            </a:pPr>
            <a:r>
              <a:rPr lang="en-US" sz="2400" dirty="0"/>
              <a:t>6,000 hours of recent and relevant experience</a:t>
            </a:r>
          </a:p>
          <a:p>
            <a:pPr marL="346075" indent="-346075">
              <a:buFont typeface="+mj-lt"/>
              <a:buAutoNum type="arabicPeriod"/>
            </a:pPr>
            <a:r>
              <a:rPr lang="en-US" sz="2400" dirty="0"/>
              <a:t>4,000 hours of recent and relevant experience if the applicant holds a BA/BS degree</a:t>
            </a:r>
          </a:p>
          <a:p>
            <a:pPr marL="346075" indent="-346075">
              <a:buFont typeface="+mj-lt"/>
              <a:buAutoNum type="arabicPeriod"/>
            </a:pPr>
            <a:r>
              <a:rPr lang="en-US" sz="2400" dirty="0"/>
              <a:t>3,000 hours of recent and relevant experience if the applicant holds an AA/AS degree in the teaching endorsement area sought, if such a degree is considered terminal for that field of instruction</a:t>
            </a:r>
          </a:p>
          <a:p>
            <a:pPr marL="346075" indent="-346075">
              <a:buFont typeface="+mj-lt"/>
              <a:buAutoNum type="arabicPeriod"/>
            </a:pPr>
            <a:r>
              <a:rPr lang="en-US" sz="2400" dirty="0"/>
              <a:t>Hold a BA or graduate degree or closely related degree in the teaching endorsement area sought; or</a:t>
            </a:r>
          </a:p>
          <a:p>
            <a:pPr marL="346075" indent="-346075">
              <a:buFont typeface="+mj-lt"/>
              <a:buAutoNum type="arabicPeriod"/>
            </a:pPr>
            <a:r>
              <a:rPr lang="en-US" sz="2400" dirty="0"/>
              <a:t>Hold a BA degree in any area of study if at least 18 of the credit hours were completed in the teaching endorsement area sought</a:t>
            </a:r>
          </a:p>
        </p:txBody>
      </p:sp>
      <p:sp>
        <p:nvSpPr>
          <p:cNvPr id="4" name="Rectangle 3">
            <a:extLst>
              <a:ext uri="{FF2B5EF4-FFF2-40B4-BE49-F238E27FC236}">
                <a16:creationId xmlns:a16="http://schemas.microsoft.com/office/drawing/2014/main" id="{9A3413D4-4FB9-4269-A1EE-70A4CEAF32AE}"/>
              </a:ext>
            </a:extLst>
          </p:cNvPr>
          <p:cNvSpPr/>
          <p:nvPr/>
        </p:nvSpPr>
        <p:spPr>
          <a:xfrm>
            <a:off x="4447309" y="428017"/>
            <a:ext cx="7336128" cy="954107"/>
          </a:xfrm>
          <a:prstGeom prst="rect">
            <a:avLst/>
          </a:prstGeom>
        </p:spPr>
        <p:txBody>
          <a:bodyPr wrap="square">
            <a:spAutoFit/>
          </a:bodyPr>
          <a:lstStyle/>
          <a:p>
            <a:r>
              <a:rPr lang="en-US" sz="2800" dirty="0"/>
              <a:t>Qualification for the CTE authorization is one of the options below:</a:t>
            </a:r>
          </a:p>
        </p:txBody>
      </p:sp>
    </p:spTree>
    <p:extLst>
      <p:ext uri="{BB962C8B-B14F-4D97-AF65-F5344CB8AC3E}">
        <p14:creationId xmlns:p14="http://schemas.microsoft.com/office/powerpoint/2010/main" val="2775882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D270-8920-4575-A348-4DBA5BF79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5893A-FF42-46E4-A983-F7E93585435D}"/>
              </a:ext>
            </a:extLst>
          </p:cNvPr>
          <p:cNvSpPr>
            <a:spLocks noGrp="1"/>
          </p:cNvSpPr>
          <p:nvPr>
            <p:ph idx="1"/>
          </p:nvPr>
        </p:nvSpPr>
        <p:spPr>
          <a:xfrm>
            <a:off x="1424399" y="930147"/>
            <a:ext cx="9343202" cy="1721613"/>
          </a:xfrm>
        </p:spPr>
        <p:txBody>
          <a:bodyPr>
            <a:noAutofit/>
          </a:bodyPr>
          <a:lstStyle/>
          <a:p>
            <a:pPr marL="0" indent="0">
              <a:buNone/>
            </a:pPr>
            <a:r>
              <a:rPr lang="en-US" sz="2400" dirty="0"/>
              <a:t>In some sections, your response may open another text box for you to provide more information. Many of these are freeform text boxes. Just type the information requested. In the case of past convictions, please list all and be specific. Failure to do so, may delay the processing of your application.</a:t>
            </a:r>
          </a:p>
        </p:txBody>
      </p:sp>
      <p:pic>
        <p:nvPicPr>
          <p:cNvPr id="7" name="Content Placeholder 3">
            <a:extLst>
              <a:ext uri="{FF2B5EF4-FFF2-40B4-BE49-F238E27FC236}">
                <a16:creationId xmlns:a16="http://schemas.microsoft.com/office/drawing/2014/main" id="{BFFDBBDC-4298-4C16-9438-4BDEDCF94F5E}"/>
              </a:ext>
              <a:ext uri="{C183D7F6-B498-43B3-948B-1728B52AA6E4}">
                <adec:decorative xmlns:adec="http://schemas.microsoft.com/office/drawing/2017/decorative" val="1"/>
              </a:ext>
            </a:extLst>
          </p:cNvPr>
          <p:cNvPicPr>
            <a:picLocks/>
          </p:cNvPicPr>
          <p:nvPr/>
        </p:nvPicPr>
        <p:blipFill>
          <a:blip r:embed="rId2"/>
          <a:stretch>
            <a:fillRect/>
          </a:stretch>
        </p:blipFill>
        <p:spPr>
          <a:xfrm>
            <a:off x="1083422" y="2844488"/>
            <a:ext cx="9781271" cy="3675249"/>
          </a:xfrm>
          <a:prstGeom prst="rect">
            <a:avLst/>
          </a:prstGeom>
        </p:spPr>
      </p:pic>
    </p:spTree>
    <p:extLst>
      <p:ext uri="{BB962C8B-B14F-4D97-AF65-F5344CB8AC3E}">
        <p14:creationId xmlns:p14="http://schemas.microsoft.com/office/powerpoint/2010/main" val="1295134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F26A2C7-1DC1-4788-BC4D-22576E43D28E}"/>
              </a:ext>
            </a:extLst>
          </p:cNvPr>
          <p:cNvPicPr>
            <a:picLocks noChangeAspect="1"/>
          </p:cNvPicPr>
          <p:nvPr/>
        </p:nvPicPr>
        <p:blipFill>
          <a:blip r:embed="rId2"/>
          <a:stretch>
            <a:fillRect/>
          </a:stretch>
        </p:blipFill>
        <p:spPr>
          <a:xfrm>
            <a:off x="1624050" y="1993392"/>
            <a:ext cx="9057316" cy="4701718"/>
          </a:xfrm>
          <a:prstGeom prst="rect">
            <a:avLst/>
          </a:prstGeom>
        </p:spPr>
      </p:pic>
      <p:sp>
        <p:nvSpPr>
          <p:cNvPr id="2" name="Title 1">
            <a:extLst>
              <a:ext uri="{FF2B5EF4-FFF2-40B4-BE49-F238E27FC236}">
                <a16:creationId xmlns:a16="http://schemas.microsoft.com/office/drawing/2014/main" id="{443DD270-8920-4575-A348-4DBA5BF79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5893A-FF42-46E4-A983-F7E93585435D}"/>
              </a:ext>
            </a:extLst>
          </p:cNvPr>
          <p:cNvSpPr>
            <a:spLocks noGrp="1"/>
          </p:cNvSpPr>
          <p:nvPr>
            <p:ph idx="1"/>
          </p:nvPr>
        </p:nvSpPr>
        <p:spPr>
          <a:xfrm>
            <a:off x="971230" y="930147"/>
            <a:ext cx="10249539" cy="1063245"/>
          </a:xfrm>
        </p:spPr>
        <p:txBody>
          <a:bodyPr>
            <a:noAutofit/>
          </a:bodyPr>
          <a:lstStyle/>
          <a:p>
            <a:pPr marL="0" indent="0">
              <a:buNone/>
            </a:pPr>
            <a:r>
              <a:rPr lang="en-US" sz="2400" dirty="0"/>
              <a:t>If you have not held a Substitute or Coaching Authorization, you will need to answer the question in Section 5: “No” and then select your preferred method to complete fingerprinting for your Iowa background check.</a:t>
            </a:r>
          </a:p>
        </p:txBody>
      </p:sp>
      <p:cxnSp>
        <p:nvCxnSpPr>
          <p:cNvPr id="5" name="Straight Arrow Connector 4">
            <a:extLst>
              <a:ext uri="{FF2B5EF4-FFF2-40B4-BE49-F238E27FC236}">
                <a16:creationId xmlns:a16="http://schemas.microsoft.com/office/drawing/2014/main" id="{400FA427-5973-43E7-ACCB-545066B3DD41}"/>
              </a:ext>
              <a:ext uri="{C183D7F6-B498-43B3-948B-1728B52AA6E4}">
                <adec:decorative xmlns:adec="http://schemas.microsoft.com/office/drawing/2017/decorative" val="1"/>
              </a:ext>
            </a:extLst>
          </p:cNvPr>
          <p:cNvCxnSpPr>
            <a:cxnSpLocks/>
          </p:cNvCxnSpPr>
          <p:nvPr/>
        </p:nvCxnSpPr>
        <p:spPr>
          <a:xfrm>
            <a:off x="525415" y="5340096"/>
            <a:ext cx="1544451" cy="201168"/>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062F91D-0401-4C2E-AFB0-14553777E90D}"/>
              </a:ext>
              <a:ext uri="{C183D7F6-B498-43B3-948B-1728B52AA6E4}">
                <adec:decorative xmlns:adec="http://schemas.microsoft.com/office/drawing/2017/decorative" val="1"/>
              </a:ext>
            </a:extLst>
          </p:cNvPr>
          <p:cNvCxnSpPr>
            <a:cxnSpLocks/>
          </p:cNvCxnSpPr>
          <p:nvPr/>
        </p:nvCxnSpPr>
        <p:spPr>
          <a:xfrm>
            <a:off x="525414" y="6394901"/>
            <a:ext cx="1544451" cy="201168"/>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290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CDEE-812B-4E90-B787-31CA58DC12F5}"/>
              </a:ext>
            </a:extLst>
          </p:cNvPr>
          <p:cNvSpPr>
            <a:spLocks noGrp="1"/>
          </p:cNvSpPr>
          <p:nvPr>
            <p:ph type="title"/>
          </p:nvPr>
        </p:nvSpPr>
        <p:spPr/>
        <p:txBody>
          <a:bodyPr/>
          <a:lstStyle/>
          <a:p>
            <a:r>
              <a:rPr lang="en-US" dirty="0"/>
              <a:t>Reciprocity of the CTE Authorization</a:t>
            </a:r>
          </a:p>
        </p:txBody>
      </p:sp>
      <p:pic>
        <p:nvPicPr>
          <p:cNvPr id="4" name="Content Placeholder 3">
            <a:extLst>
              <a:ext uri="{FF2B5EF4-FFF2-40B4-BE49-F238E27FC236}">
                <a16:creationId xmlns:a16="http://schemas.microsoft.com/office/drawing/2014/main" id="{3CE24414-10F0-403C-B15F-8454C527B881}"/>
              </a:ext>
            </a:extLst>
          </p:cNvPr>
          <p:cNvPicPr>
            <a:picLocks noGrp="1" noChangeAspect="1"/>
          </p:cNvPicPr>
          <p:nvPr>
            <p:ph idx="1"/>
          </p:nvPr>
        </p:nvPicPr>
        <p:blipFill>
          <a:blip r:embed="rId2"/>
          <a:stretch>
            <a:fillRect/>
          </a:stretch>
        </p:blipFill>
        <p:spPr>
          <a:xfrm>
            <a:off x="4331444" y="3429000"/>
            <a:ext cx="7600950" cy="2302210"/>
          </a:xfrm>
          <a:prstGeom prst="rect">
            <a:avLst/>
          </a:prstGeom>
        </p:spPr>
      </p:pic>
      <p:sp>
        <p:nvSpPr>
          <p:cNvPr id="5" name="Rectangle 4">
            <a:extLst>
              <a:ext uri="{FF2B5EF4-FFF2-40B4-BE49-F238E27FC236}">
                <a16:creationId xmlns:a16="http://schemas.microsoft.com/office/drawing/2014/main" id="{3C5E3BA4-5610-41A0-BE43-9786681F23FC}"/>
              </a:ext>
            </a:extLst>
          </p:cNvPr>
          <p:cNvSpPr/>
          <p:nvPr/>
        </p:nvSpPr>
        <p:spPr>
          <a:xfrm>
            <a:off x="4529328" y="1126790"/>
            <a:ext cx="6937248" cy="1938992"/>
          </a:xfrm>
          <a:prstGeom prst="rect">
            <a:avLst/>
          </a:prstGeom>
        </p:spPr>
        <p:txBody>
          <a:bodyPr wrap="square">
            <a:spAutoFit/>
          </a:bodyPr>
          <a:lstStyle/>
          <a:p>
            <a:r>
              <a:rPr lang="en-US" sz="2400" dirty="0"/>
              <a:t>If you have held a CTE Auth./license from another State, you may qualify for Reciprocity of your license.  If so, check the Box to verify this.</a:t>
            </a:r>
            <a:br>
              <a:rPr lang="en-US" sz="2400" dirty="0"/>
            </a:br>
            <a:r>
              <a:rPr lang="en-US" sz="2400" dirty="0"/>
              <a:t>If not, click on ‘Save &amp; Next’ to move to the next page: </a:t>
            </a:r>
          </a:p>
        </p:txBody>
      </p:sp>
    </p:spTree>
    <p:extLst>
      <p:ext uri="{BB962C8B-B14F-4D97-AF65-F5344CB8AC3E}">
        <p14:creationId xmlns:p14="http://schemas.microsoft.com/office/powerpoint/2010/main" val="2468375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C2829B5C-8CB1-48FA-A9AF-59D4EAD96B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16895" y="2180177"/>
            <a:ext cx="7407265" cy="4315308"/>
          </a:xfrm>
          <a:prstGeom prst="rect">
            <a:avLst/>
          </a:prstGeom>
        </p:spPr>
      </p:pic>
      <p:sp>
        <p:nvSpPr>
          <p:cNvPr id="2" name="Title 1">
            <a:extLst>
              <a:ext uri="{FF2B5EF4-FFF2-40B4-BE49-F238E27FC236}">
                <a16:creationId xmlns:a16="http://schemas.microsoft.com/office/drawing/2014/main" id="{443DD270-8920-4575-A348-4DBA5BF79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5893A-FF42-46E4-A983-F7E93585435D}"/>
              </a:ext>
            </a:extLst>
          </p:cNvPr>
          <p:cNvSpPr>
            <a:spLocks noGrp="1"/>
          </p:cNvSpPr>
          <p:nvPr>
            <p:ph idx="1"/>
          </p:nvPr>
        </p:nvSpPr>
        <p:spPr>
          <a:xfrm>
            <a:off x="971230" y="930147"/>
            <a:ext cx="10249539" cy="1063245"/>
          </a:xfrm>
        </p:spPr>
        <p:txBody>
          <a:bodyPr>
            <a:noAutofit/>
          </a:bodyPr>
          <a:lstStyle/>
          <a:p>
            <a:pPr marL="0" indent="0">
              <a:buNone/>
            </a:pPr>
            <a:r>
              <a:rPr lang="en-US" sz="2400" dirty="0"/>
              <a:t>There are several other pages with questions about payment, release of information and fraud questions. Then electronically sign your name in the blank Textbox at the bottom:</a:t>
            </a:r>
          </a:p>
        </p:txBody>
      </p:sp>
      <p:cxnSp>
        <p:nvCxnSpPr>
          <p:cNvPr id="5" name="Straight Arrow Connector 4">
            <a:extLst>
              <a:ext uri="{FF2B5EF4-FFF2-40B4-BE49-F238E27FC236}">
                <a16:creationId xmlns:a16="http://schemas.microsoft.com/office/drawing/2014/main" id="{400FA427-5973-43E7-ACCB-545066B3DD41}"/>
              </a:ext>
              <a:ext uri="{C183D7F6-B498-43B3-948B-1728B52AA6E4}">
                <adec:decorative xmlns:adec="http://schemas.microsoft.com/office/drawing/2017/decorative" val="1"/>
              </a:ext>
            </a:extLst>
          </p:cNvPr>
          <p:cNvCxnSpPr>
            <a:cxnSpLocks/>
          </p:cNvCxnSpPr>
          <p:nvPr/>
        </p:nvCxnSpPr>
        <p:spPr>
          <a:xfrm>
            <a:off x="1687198" y="3429000"/>
            <a:ext cx="1544451" cy="201168"/>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062F91D-0401-4C2E-AFB0-14553777E90D}"/>
              </a:ext>
              <a:ext uri="{C183D7F6-B498-43B3-948B-1728B52AA6E4}">
                <adec:decorative xmlns:adec="http://schemas.microsoft.com/office/drawing/2017/decorative" val="1"/>
              </a:ext>
            </a:extLst>
          </p:cNvPr>
          <p:cNvCxnSpPr>
            <a:cxnSpLocks/>
          </p:cNvCxnSpPr>
          <p:nvPr/>
        </p:nvCxnSpPr>
        <p:spPr>
          <a:xfrm>
            <a:off x="1687198" y="5370773"/>
            <a:ext cx="1544451" cy="201168"/>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B83E91C-7D48-4866-BCE6-CDD58D28DE29}"/>
              </a:ext>
              <a:ext uri="{C183D7F6-B498-43B3-948B-1728B52AA6E4}">
                <adec:decorative xmlns:adec="http://schemas.microsoft.com/office/drawing/2017/decorative" val="1"/>
              </a:ext>
            </a:extLst>
          </p:cNvPr>
          <p:cNvSpPr/>
          <p:nvPr/>
        </p:nvSpPr>
        <p:spPr>
          <a:xfrm>
            <a:off x="3231649" y="6291072"/>
            <a:ext cx="4815071" cy="391198"/>
          </a:xfrm>
          <a:prstGeom prst="rect">
            <a:avLst/>
          </a:pr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77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a:extLst>
              <a:ext uri="{FF2B5EF4-FFF2-40B4-BE49-F238E27FC236}">
                <a16:creationId xmlns:a16="http://schemas.microsoft.com/office/drawing/2014/main" id="{0294B092-7C0A-4C8D-908F-348BBEC51F8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6500" y="2375413"/>
            <a:ext cx="10364450" cy="3915069"/>
          </a:xfrm>
          <a:prstGeom prst="rect">
            <a:avLst/>
          </a:prstGeom>
        </p:spPr>
      </p:pic>
      <p:sp>
        <p:nvSpPr>
          <p:cNvPr id="2" name="Title 1">
            <a:extLst>
              <a:ext uri="{FF2B5EF4-FFF2-40B4-BE49-F238E27FC236}">
                <a16:creationId xmlns:a16="http://schemas.microsoft.com/office/drawing/2014/main" id="{443DD270-8920-4575-A348-4DBA5BF79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5893A-FF42-46E4-A983-F7E93585435D}"/>
              </a:ext>
            </a:extLst>
          </p:cNvPr>
          <p:cNvSpPr>
            <a:spLocks noGrp="1"/>
          </p:cNvSpPr>
          <p:nvPr>
            <p:ph idx="1"/>
          </p:nvPr>
        </p:nvSpPr>
        <p:spPr>
          <a:xfrm>
            <a:off x="971230" y="930147"/>
            <a:ext cx="10249539" cy="1063245"/>
          </a:xfrm>
        </p:spPr>
        <p:txBody>
          <a:bodyPr>
            <a:noAutofit/>
          </a:bodyPr>
          <a:lstStyle/>
          <a:p>
            <a:pPr marL="0" indent="0">
              <a:buNone/>
            </a:pPr>
            <a:r>
              <a:rPr lang="en-US" sz="2400" dirty="0"/>
              <a:t>The </a:t>
            </a:r>
            <a:r>
              <a:rPr lang="en-US" sz="2400" b="1" dirty="0"/>
              <a:t>Attachments</a:t>
            </a:r>
            <a:r>
              <a:rPr lang="en-US" sz="2400" dirty="0"/>
              <a:t> Section is where you will upload a PDF of the forms, and Official transcripts (IF applicable). Click on “Upload Attachments” to access the next page.</a:t>
            </a:r>
          </a:p>
        </p:txBody>
      </p:sp>
      <p:cxnSp>
        <p:nvCxnSpPr>
          <p:cNvPr id="5" name="Straight Arrow Connector 4">
            <a:extLst>
              <a:ext uri="{FF2B5EF4-FFF2-40B4-BE49-F238E27FC236}">
                <a16:creationId xmlns:a16="http://schemas.microsoft.com/office/drawing/2014/main" id="{400FA427-5973-43E7-ACCB-545066B3DD41}"/>
              </a:ext>
              <a:ext uri="{C183D7F6-B498-43B3-948B-1728B52AA6E4}">
                <adec:decorative xmlns:adec="http://schemas.microsoft.com/office/drawing/2017/decorative" val="1"/>
              </a:ext>
            </a:extLst>
          </p:cNvPr>
          <p:cNvCxnSpPr>
            <a:cxnSpLocks/>
          </p:cNvCxnSpPr>
          <p:nvPr/>
        </p:nvCxnSpPr>
        <p:spPr>
          <a:xfrm flipH="1">
            <a:off x="9404931" y="4023360"/>
            <a:ext cx="2203973" cy="410171"/>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352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a:extLst>
              <a:ext uri="{FF2B5EF4-FFF2-40B4-BE49-F238E27FC236}">
                <a16:creationId xmlns:a16="http://schemas.microsoft.com/office/drawing/2014/main" id="{D945B240-A633-4C67-827D-FD137DB53E1B}"/>
              </a:ext>
            </a:extLst>
          </p:cNvPr>
          <p:cNvPicPr>
            <a:picLocks noChangeAspect="1"/>
          </p:cNvPicPr>
          <p:nvPr/>
        </p:nvPicPr>
        <p:blipFill>
          <a:blip r:embed="rId2"/>
          <a:stretch>
            <a:fillRect/>
          </a:stretch>
        </p:blipFill>
        <p:spPr>
          <a:xfrm>
            <a:off x="1408176" y="2032334"/>
            <a:ext cx="10363200" cy="3539607"/>
          </a:xfrm>
          <a:prstGeom prst="rect">
            <a:avLst/>
          </a:prstGeom>
        </p:spPr>
      </p:pic>
      <p:sp>
        <p:nvSpPr>
          <p:cNvPr id="2" name="Title 1">
            <a:extLst>
              <a:ext uri="{FF2B5EF4-FFF2-40B4-BE49-F238E27FC236}">
                <a16:creationId xmlns:a16="http://schemas.microsoft.com/office/drawing/2014/main" id="{443DD270-8920-4575-A348-4DBA5BF79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5893A-FF42-46E4-A983-F7E93585435D}"/>
              </a:ext>
            </a:extLst>
          </p:cNvPr>
          <p:cNvSpPr>
            <a:spLocks noGrp="1"/>
          </p:cNvSpPr>
          <p:nvPr>
            <p:ph idx="1"/>
          </p:nvPr>
        </p:nvSpPr>
        <p:spPr>
          <a:xfrm>
            <a:off x="971230" y="930147"/>
            <a:ext cx="10249539" cy="1063245"/>
          </a:xfrm>
        </p:spPr>
        <p:txBody>
          <a:bodyPr>
            <a:noAutofit/>
          </a:bodyPr>
          <a:lstStyle/>
          <a:p>
            <a:pPr marL="0" indent="0">
              <a:buNone/>
            </a:pPr>
            <a:r>
              <a:rPr lang="en-US" sz="2400" dirty="0"/>
              <a:t>Click the ”Upload file” button to attach the CTE work Experience Form and Transcripts or other Documents can be added by clicking on the “Add More” button. </a:t>
            </a:r>
          </a:p>
        </p:txBody>
      </p:sp>
      <p:cxnSp>
        <p:nvCxnSpPr>
          <p:cNvPr id="5" name="Straight Arrow Connector 4">
            <a:extLst>
              <a:ext uri="{FF2B5EF4-FFF2-40B4-BE49-F238E27FC236}">
                <a16:creationId xmlns:a16="http://schemas.microsoft.com/office/drawing/2014/main" id="{400FA427-5973-43E7-ACCB-545066B3DD41}"/>
              </a:ext>
              <a:ext uri="{C183D7F6-B498-43B3-948B-1728B52AA6E4}">
                <adec:decorative xmlns:adec="http://schemas.microsoft.com/office/drawing/2017/decorative" val="1"/>
              </a:ext>
            </a:extLst>
          </p:cNvPr>
          <p:cNvCxnSpPr>
            <a:cxnSpLocks/>
          </p:cNvCxnSpPr>
          <p:nvPr/>
        </p:nvCxnSpPr>
        <p:spPr>
          <a:xfrm>
            <a:off x="0" y="3328416"/>
            <a:ext cx="1544451" cy="201168"/>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062F91D-0401-4C2E-AFB0-14553777E90D}"/>
              </a:ext>
              <a:ext uri="{C183D7F6-B498-43B3-948B-1728B52AA6E4}">
                <adec:decorative xmlns:adec="http://schemas.microsoft.com/office/drawing/2017/decorative" val="1"/>
              </a:ext>
            </a:extLst>
          </p:cNvPr>
          <p:cNvCxnSpPr>
            <a:cxnSpLocks/>
          </p:cNvCxnSpPr>
          <p:nvPr/>
        </p:nvCxnSpPr>
        <p:spPr>
          <a:xfrm>
            <a:off x="142747" y="4145477"/>
            <a:ext cx="1544451" cy="201168"/>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043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extLst>
              <a:ext uri="{FF2B5EF4-FFF2-40B4-BE49-F238E27FC236}">
                <a16:creationId xmlns:a16="http://schemas.microsoft.com/office/drawing/2014/main" id="{3054EC64-3C1D-44D7-A30C-ABD2DB5500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45704" y="2848798"/>
            <a:ext cx="10363200" cy="3750955"/>
          </a:xfrm>
          <a:prstGeom prst="rect">
            <a:avLst/>
          </a:prstGeom>
        </p:spPr>
      </p:pic>
      <p:sp>
        <p:nvSpPr>
          <p:cNvPr id="2" name="Title 1">
            <a:extLst>
              <a:ext uri="{FF2B5EF4-FFF2-40B4-BE49-F238E27FC236}">
                <a16:creationId xmlns:a16="http://schemas.microsoft.com/office/drawing/2014/main" id="{443DD270-8920-4575-A348-4DBA5BF79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5893A-FF42-46E4-A983-F7E93585435D}"/>
              </a:ext>
            </a:extLst>
          </p:cNvPr>
          <p:cNvSpPr>
            <a:spLocks noGrp="1"/>
          </p:cNvSpPr>
          <p:nvPr>
            <p:ph idx="1"/>
          </p:nvPr>
        </p:nvSpPr>
        <p:spPr>
          <a:xfrm>
            <a:off x="2119343" y="1005454"/>
            <a:ext cx="7408705" cy="1063245"/>
          </a:xfrm>
        </p:spPr>
        <p:txBody>
          <a:bodyPr>
            <a:noAutofit/>
          </a:bodyPr>
          <a:lstStyle/>
          <a:p>
            <a:pPr marL="0" indent="0">
              <a:buNone/>
            </a:pPr>
            <a:r>
              <a:rPr lang="en-US" sz="2400" dirty="0"/>
              <a:t>Next, make sure you have all the required boxes checked and documents needed. If so you can click on the “Pay Fees” box to proceed to that step.</a:t>
            </a:r>
            <a:br>
              <a:rPr lang="en-US" sz="2400" dirty="0"/>
            </a:br>
            <a:endParaRPr lang="en-US" sz="2400" dirty="0"/>
          </a:p>
        </p:txBody>
      </p:sp>
      <p:cxnSp>
        <p:nvCxnSpPr>
          <p:cNvPr id="8" name="Straight Arrow Connector 7">
            <a:extLst>
              <a:ext uri="{FF2B5EF4-FFF2-40B4-BE49-F238E27FC236}">
                <a16:creationId xmlns:a16="http://schemas.microsoft.com/office/drawing/2014/main" id="{F062F91D-0401-4C2E-AFB0-14553777E90D}"/>
              </a:ext>
              <a:ext uri="{C183D7F6-B498-43B3-948B-1728B52AA6E4}">
                <adec:decorative xmlns:adec="http://schemas.microsoft.com/office/drawing/2017/decorative" val="1"/>
              </a:ext>
            </a:extLst>
          </p:cNvPr>
          <p:cNvCxnSpPr>
            <a:cxnSpLocks/>
          </p:cNvCxnSpPr>
          <p:nvPr/>
        </p:nvCxnSpPr>
        <p:spPr>
          <a:xfrm>
            <a:off x="3822192" y="2068699"/>
            <a:ext cx="1540894" cy="3009466"/>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472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A9C1F0A-A330-42B4-9D8F-043E2060CA1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14400" y="2882016"/>
            <a:ext cx="10363200" cy="3259394"/>
          </a:xfrm>
          <a:prstGeom prst="rect">
            <a:avLst/>
          </a:prstGeom>
        </p:spPr>
      </p:pic>
      <p:sp>
        <p:nvSpPr>
          <p:cNvPr id="2" name="Title 1">
            <a:extLst>
              <a:ext uri="{FF2B5EF4-FFF2-40B4-BE49-F238E27FC236}">
                <a16:creationId xmlns:a16="http://schemas.microsoft.com/office/drawing/2014/main" id="{443DD270-8920-4575-A348-4DBA5BF79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5893A-FF42-46E4-A983-F7E93585435D}"/>
              </a:ext>
            </a:extLst>
          </p:cNvPr>
          <p:cNvSpPr>
            <a:spLocks noGrp="1"/>
          </p:cNvSpPr>
          <p:nvPr>
            <p:ph idx="1"/>
          </p:nvPr>
        </p:nvSpPr>
        <p:spPr>
          <a:xfrm>
            <a:off x="1998455" y="1272286"/>
            <a:ext cx="8195089" cy="1609730"/>
          </a:xfrm>
        </p:spPr>
        <p:txBody>
          <a:bodyPr>
            <a:noAutofit/>
          </a:bodyPr>
          <a:lstStyle/>
          <a:p>
            <a:pPr marL="0" indent="0">
              <a:buNone/>
            </a:pPr>
            <a:r>
              <a:rPr lang="en-US" sz="2400" dirty="0"/>
              <a:t>Choose the fees you are wanting to pay. All fees for a specific application must be paid for the application to be submitted. You may pay with A credit card online now, or select the option to print an invoice and mail in a check.</a:t>
            </a:r>
            <a:br>
              <a:rPr lang="en-US" sz="2400" dirty="0"/>
            </a:br>
            <a:endParaRPr lang="en-US" sz="2400" dirty="0"/>
          </a:p>
        </p:txBody>
      </p:sp>
    </p:spTree>
    <p:extLst>
      <p:ext uri="{BB962C8B-B14F-4D97-AF65-F5344CB8AC3E}">
        <p14:creationId xmlns:p14="http://schemas.microsoft.com/office/powerpoint/2010/main" val="811886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253A6743-8A8D-4CF9-BBE2-18E00405F5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9213" y="3290643"/>
            <a:ext cx="11609388" cy="3142777"/>
          </a:xfrm>
          <a:prstGeom prst="rect">
            <a:avLst/>
          </a:prstGeom>
        </p:spPr>
      </p:pic>
      <p:sp>
        <p:nvSpPr>
          <p:cNvPr id="2" name="Title 1">
            <a:extLst>
              <a:ext uri="{FF2B5EF4-FFF2-40B4-BE49-F238E27FC236}">
                <a16:creationId xmlns:a16="http://schemas.microsoft.com/office/drawing/2014/main" id="{443DD270-8920-4575-A348-4DBA5BF79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5893A-FF42-46E4-A983-F7E93585435D}"/>
              </a:ext>
            </a:extLst>
          </p:cNvPr>
          <p:cNvSpPr>
            <a:spLocks noGrp="1"/>
          </p:cNvSpPr>
          <p:nvPr>
            <p:ph idx="1"/>
          </p:nvPr>
        </p:nvSpPr>
        <p:spPr>
          <a:xfrm>
            <a:off x="2781769" y="1671094"/>
            <a:ext cx="6384577" cy="953909"/>
          </a:xfrm>
        </p:spPr>
        <p:txBody>
          <a:bodyPr>
            <a:noAutofit/>
          </a:bodyPr>
          <a:lstStyle/>
          <a:p>
            <a:pPr marL="0" indent="0">
              <a:buNone/>
            </a:pPr>
            <a:r>
              <a:rPr lang="en-US" sz="2400" dirty="0"/>
              <a:t>You are now ready to pay fees and submit your application.</a:t>
            </a:r>
          </a:p>
        </p:txBody>
      </p:sp>
      <p:cxnSp>
        <p:nvCxnSpPr>
          <p:cNvPr id="8" name="Straight Arrow Connector 7">
            <a:extLst>
              <a:ext uri="{FF2B5EF4-FFF2-40B4-BE49-F238E27FC236}">
                <a16:creationId xmlns:a16="http://schemas.microsoft.com/office/drawing/2014/main" id="{F062F91D-0401-4C2E-AFB0-14553777E90D}"/>
              </a:ext>
              <a:ext uri="{C183D7F6-B498-43B3-948B-1728B52AA6E4}">
                <adec:decorative xmlns:adec="http://schemas.microsoft.com/office/drawing/2017/decorative" val="1"/>
              </a:ext>
            </a:extLst>
          </p:cNvPr>
          <p:cNvCxnSpPr>
            <a:cxnSpLocks/>
          </p:cNvCxnSpPr>
          <p:nvPr/>
        </p:nvCxnSpPr>
        <p:spPr>
          <a:xfrm flipH="1">
            <a:off x="3025654" y="2379595"/>
            <a:ext cx="1070858" cy="3381125"/>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174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08EC-71D0-49F4-BBF0-4A3970436DBC}"/>
              </a:ext>
            </a:extLst>
          </p:cNvPr>
          <p:cNvSpPr>
            <a:spLocks noGrp="1"/>
          </p:cNvSpPr>
          <p:nvPr>
            <p:ph type="title"/>
          </p:nvPr>
        </p:nvSpPr>
        <p:spPr>
          <a:xfrm>
            <a:off x="978155" y="2890435"/>
            <a:ext cx="10515600" cy="2852737"/>
          </a:xfrm>
        </p:spPr>
        <p:txBody>
          <a:bodyPr>
            <a:normAutofit fontScale="90000"/>
          </a:bodyPr>
          <a:lstStyle/>
          <a:p>
            <a:r>
              <a:rPr lang="en-US" dirty="0"/>
              <a:t>Please note, Federal background checks take 3-5 weeks to clear. You will get A PDF by email of your CTE Authorization when it is processed.</a:t>
            </a:r>
            <a:br>
              <a:rPr lang="en-US" dirty="0"/>
            </a:br>
            <a:endParaRPr lang="en-US" dirty="0"/>
          </a:p>
        </p:txBody>
      </p:sp>
      <p:sp>
        <p:nvSpPr>
          <p:cNvPr id="4" name="Rectangle 3">
            <a:extLst>
              <a:ext uri="{FF2B5EF4-FFF2-40B4-BE49-F238E27FC236}">
                <a16:creationId xmlns:a16="http://schemas.microsoft.com/office/drawing/2014/main" id="{58C7FEBB-D57B-430B-A5FD-65894982BD2B}"/>
              </a:ext>
            </a:extLst>
          </p:cNvPr>
          <p:cNvSpPr/>
          <p:nvPr/>
        </p:nvSpPr>
        <p:spPr>
          <a:xfrm>
            <a:off x="2289048" y="514663"/>
            <a:ext cx="7613904" cy="1200329"/>
          </a:xfrm>
          <a:prstGeom prst="rect">
            <a:avLst/>
          </a:prstGeom>
        </p:spPr>
        <p:txBody>
          <a:bodyPr wrap="square">
            <a:spAutoFit/>
          </a:bodyPr>
          <a:lstStyle/>
          <a:p>
            <a:r>
              <a:rPr lang="en-US" sz="2400" dirty="0"/>
              <a:t>Once all steps have been completed, your application will be submitted to the Bureau of Educational Examiners for evaluation and issuance.</a:t>
            </a:r>
          </a:p>
        </p:txBody>
      </p:sp>
      <p:sp>
        <p:nvSpPr>
          <p:cNvPr id="5" name="Rectangle 4">
            <a:extLst>
              <a:ext uri="{FF2B5EF4-FFF2-40B4-BE49-F238E27FC236}">
                <a16:creationId xmlns:a16="http://schemas.microsoft.com/office/drawing/2014/main" id="{E71B5759-77B0-4695-9A2D-33252E56505D}"/>
              </a:ext>
            </a:extLst>
          </p:cNvPr>
          <p:cNvSpPr/>
          <p:nvPr/>
        </p:nvSpPr>
        <p:spPr>
          <a:xfrm>
            <a:off x="2633472" y="5743172"/>
            <a:ext cx="6096000" cy="830997"/>
          </a:xfrm>
          <a:prstGeom prst="rect">
            <a:avLst/>
          </a:prstGeom>
        </p:spPr>
        <p:txBody>
          <a:bodyPr>
            <a:spAutoFit/>
          </a:bodyPr>
          <a:lstStyle/>
          <a:p>
            <a:r>
              <a:rPr lang="en-US" sz="2400" dirty="0"/>
              <a:t>Please email if you have any problems or questions: David.Wempen@iowa.gov</a:t>
            </a:r>
          </a:p>
        </p:txBody>
      </p:sp>
    </p:spTree>
    <p:extLst>
      <p:ext uri="{BB962C8B-B14F-4D97-AF65-F5344CB8AC3E}">
        <p14:creationId xmlns:p14="http://schemas.microsoft.com/office/powerpoint/2010/main" val="113927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AB5F-9185-492B-9965-B8B11A74ACC3}"/>
              </a:ext>
            </a:extLst>
          </p:cNvPr>
          <p:cNvSpPr>
            <a:spLocks noGrp="1"/>
          </p:cNvSpPr>
          <p:nvPr>
            <p:ph type="title"/>
          </p:nvPr>
        </p:nvSpPr>
        <p:spPr/>
        <p:txBody>
          <a:bodyPr/>
          <a:lstStyle/>
          <a:p>
            <a:r>
              <a:rPr lang="en-US" dirty="0"/>
              <a:t>Educator Licensure Landing Page</a:t>
            </a:r>
          </a:p>
        </p:txBody>
      </p:sp>
      <p:sp>
        <p:nvSpPr>
          <p:cNvPr id="3" name="Text Placeholder 2">
            <a:extLst>
              <a:ext uri="{FF2B5EF4-FFF2-40B4-BE49-F238E27FC236}">
                <a16:creationId xmlns:a16="http://schemas.microsoft.com/office/drawing/2014/main" id="{670CC1DA-C982-4E0A-8537-600272E62BD2}"/>
              </a:ext>
            </a:extLst>
          </p:cNvPr>
          <p:cNvSpPr>
            <a:spLocks noGrp="1"/>
          </p:cNvSpPr>
          <p:nvPr>
            <p:ph type="body" idx="1"/>
          </p:nvPr>
        </p:nvSpPr>
        <p:spPr>
          <a:xfrm>
            <a:off x="368107" y="1492851"/>
            <a:ext cx="4975383" cy="1936149"/>
          </a:xfrm>
        </p:spPr>
        <p:txBody>
          <a:bodyPr anchor="t">
            <a:noAutofit/>
          </a:bodyPr>
          <a:lstStyle/>
          <a:p>
            <a:r>
              <a:rPr lang="en-US" dirty="0"/>
              <a:t>Start on the Educator Licensure landing page:</a:t>
            </a:r>
          </a:p>
          <a:p>
            <a:r>
              <a:rPr lang="en-US" dirty="0">
                <a:hlinkClick r:id="rId2"/>
              </a:rPr>
              <a:t>https://educate.iowa.gov/educator-licensure</a:t>
            </a:r>
            <a:endParaRPr lang="en-US" dirty="0"/>
          </a:p>
          <a:p>
            <a:endParaRPr lang="en-US" dirty="0"/>
          </a:p>
          <a:p>
            <a:r>
              <a:rPr lang="en-US" dirty="0"/>
              <a:t>Next select Apply for an Educator License or Authorization</a:t>
            </a:r>
          </a:p>
        </p:txBody>
      </p:sp>
      <p:sp>
        <p:nvSpPr>
          <p:cNvPr id="5" name="Text Placeholder 4">
            <a:extLst>
              <a:ext uri="{FF2B5EF4-FFF2-40B4-BE49-F238E27FC236}">
                <a16:creationId xmlns:a16="http://schemas.microsoft.com/office/drawing/2014/main" id="{419A1C0B-8594-459A-8226-FF51654CE2E4}"/>
              </a:ext>
            </a:extLst>
          </p:cNvPr>
          <p:cNvSpPr>
            <a:spLocks noGrp="1"/>
          </p:cNvSpPr>
          <p:nvPr>
            <p:ph type="body" sz="quarter" idx="3"/>
          </p:nvPr>
        </p:nvSpPr>
        <p:spPr>
          <a:xfrm>
            <a:off x="6096000" y="1492851"/>
            <a:ext cx="5588000" cy="2015067"/>
          </a:xfrm>
        </p:spPr>
        <p:txBody>
          <a:bodyPr anchor="t">
            <a:noAutofit/>
          </a:bodyPr>
          <a:lstStyle/>
          <a:p>
            <a:r>
              <a:rPr lang="en-US" dirty="0"/>
              <a:t>Then choose one of the following:</a:t>
            </a:r>
          </a:p>
          <a:p>
            <a:pPr marL="342900" indent="-342900">
              <a:buFont typeface="+mj-lt"/>
              <a:buAutoNum type="arabicPeriod"/>
            </a:pPr>
            <a:r>
              <a:rPr lang="en-US" dirty="0"/>
              <a:t>Create a New Account – For new users to the online application system since March 28, 2019</a:t>
            </a:r>
          </a:p>
          <a:p>
            <a:pPr marL="342900" indent="-342900">
              <a:buFont typeface="+mj-lt"/>
              <a:buAutoNum type="arabicPeriod"/>
            </a:pPr>
            <a:endParaRPr lang="en-US" dirty="0"/>
          </a:p>
          <a:p>
            <a:pPr marL="342900" indent="-342900">
              <a:buFont typeface="+mj-lt"/>
              <a:buAutoNum type="arabicPeriod"/>
            </a:pPr>
            <a:r>
              <a:rPr lang="en-US" dirty="0"/>
              <a:t>Log In – If you have an account</a:t>
            </a:r>
          </a:p>
          <a:p>
            <a:endParaRPr lang="en-US" dirty="0"/>
          </a:p>
        </p:txBody>
      </p:sp>
      <p:pic>
        <p:nvPicPr>
          <p:cNvPr id="17" name="Content Placeholder 16" descr="Apply for an Educator License or Authorization">
            <a:extLst>
              <a:ext uri="{FF2B5EF4-FFF2-40B4-BE49-F238E27FC236}">
                <a16:creationId xmlns:a16="http://schemas.microsoft.com/office/drawing/2014/main" id="{B12D8144-2A02-400B-A345-6AABBBB356B4}"/>
              </a:ext>
            </a:extLst>
          </p:cNvPr>
          <p:cNvPicPr>
            <a:picLocks noGrp="1" noChangeAspect="1"/>
          </p:cNvPicPr>
          <p:nvPr>
            <p:ph sz="half" idx="2"/>
          </p:nvPr>
        </p:nvPicPr>
        <p:blipFill>
          <a:blip r:embed="rId3"/>
          <a:stretch>
            <a:fillRect/>
          </a:stretch>
        </p:blipFill>
        <p:spPr>
          <a:xfrm>
            <a:off x="2687736" y="3815748"/>
            <a:ext cx="2524863" cy="2607769"/>
          </a:xfrm>
          <a:prstGeom prst="rect">
            <a:avLst/>
          </a:prstGeom>
        </p:spPr>
      </p:pic>
      <p:cxnSp>
        <p:nvCxnSpPr>
          <p:cNvPr id="9" name="Straight Arrow Connector 8">
            <a:extLst>
              <a:ext uri="{FF2B5EF4-FFF2-40B4-BE49-F238E27FC236}">
                <a16:creationId xmlns:a16="http://schemas.microsoft.com/office/drawing/2014/main" id="{1962F79C-C9AA-4357-A793-530B22F4459D}"/>
              </a:ext>
              <a:ext uri="{C183D7F6-B498-43B3-948B-1728B52AA6E4}">
                <adec:decorative xmlns:adec="http://schemas.microsoft.com/office/drawing/2017/decorative" val="1"/>
              </a:ext>
            </a:extLst>
          </p:cNvPr>
          <p:cNvCxnSpPr>
            <a:cxnSpLocks/>
          </p:cNvCxnSpPr>
          <p:nvPr/>
        </p:nvCxnSpPr>
        <p:spPr>
          <a:xfrm>
            <a:off x="1227667" y="3429000"/>
            <a:ext cx="1628132" cy="1935339"/>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76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F6AFF2D-4790-4170-9688-9A881BB535E2}"/>
              </a:ext>
            </a:extLst>
          </p:cNvPr>
          <p:cNvSpPr>
            <a:spLocks noGrp="1"/>
          </p:cNvSpPr>
          <p:nvPr>
            <p:ph sz="half" idx="2"/>
          </p:nvPr>
        </p:nvSpPr>
        <p:spPr>
          <a:xfrm>
            <a:off x="337345" y="1586706"/>
            <a:ext cx="3686015" cy="5271294"/>
          </a:xfrm>
        </p:spPr>
        <p:txBody>
          <a:bodyPr>
            <a:normAutofit/>
          </a:bodyPr>
          <a:lstStyle/>
          <a:p>
            <a:r>
              <a:rPr lang="en-US" sz="2400" dirty="0"/>
              <a:t>If you already hold a Substitute or Coaching Authorization, you will choose “Yes” </a:t>
            </a:r>
          </a:p>
          <a:p>
            <a:r>
              <a:rPr lang="en-US" sz="2400" dirty="0"/>
              <a:t>If you do not remember your folder number, you may look it up here by Clicking on “</a:t>
            </a:r>
            <a:r>
              <a:rPr lang="en-US" sz="2400" b="1" dirty="0"/>
              <a:t>Iowa </a:t>
            </a:r>
            <a:r>
              <a:rPr lang="en-US" sz="2400" b="1" dirty="0" err="1"/>
              <a:t>BoEE</a:t>
            </a:r>
            <a:r>
              <a:rPr lang="en-US" sz="2400" b="1" dirty="0"/>
              <a:t> License Search</a:t>
            </a:r>
            <a:r>
              <a:rPr lang="en-US" sz="2400" dirty="0"/>
              <a:t>.”</a:t>
            </a:r>
          </a:p>
          <a:p>
            <a:r>
              <a:rPr lang="en-US" sz="2400" dirty="0"/>
              <a:t>You will </a:t>
            </a:r>
            <a:r>
              <a:rPr lang="en-US" sz="2400" b="1" dirty="0"/>
              <a:t>NEED</a:t>
            </a:r>
            <a:r>
              <a:rPr lang="en-US" sz="2400" dirty="0"/>
              <a:t> your folder number to complete the application.</a:t>
            </a:r>
          </a:p>
          <a:p>
            <a:pPr marL="0" indent="0">
              <a:buNone/>
            </a:pPr>
            <a:endParaRPr lang="en-US" sz="2400" dirty="0"/>
          </a:p>
        </p:txBody>
      </p:sp>
      <p:pic>
        <p:nvPicPr>
          <p:cNvPr id="7" name="Content Placeholder 6">
            <a:extLst>
              <a:ext uri="{FF2B5EF4-FFF2-40B4-BE49-F238E27FC236}">
                <a16:creationId xmlns:a16="http://schemas.microsoft.com/office/drawing/2014/main" id="{77DE1A7F-CF7C-4A5E-8D2F-BEEF3AF48C28}"/>
              </a:ext>
              <a:ext uri="{C183D7F6-B498-43B3-948B-1728B52AA6E4}">
                <adec:decorative xmlns:adec="http://schemas.microsoft.com/office/drawing/2017/decorative" val="1"/>
              </a:ext>
            </a:extLst>
          </p:cNvPr>
          <p:cNvPicPr>
            <a:picLocks noGrp="1"/>
          </p:cNvPicPr>
          <p:nvPr>
            <p:ph sz="quarter" idx="4"/>
          </p:nvPr>
        </p:nvPicPr>
        <p:blipFill>
          <a:blip r:embed="rId2"/>
          <a:stretch>
            <a:fillRect/>
          </a:stretch>
        </p:blipFill>
        <p:spPr>
          <a:xfrm>
            <a:off x="4443985" y="976876"/>
            <a:ext cx="7113302" cy="5498822"/>
          </a:xfrm>
          <a:prstGeom prst="rect">
            <a:avLst/>
          </a:prstGeom>
        </p:spPr>
      </p:pic>
    </p:spTree>
    <p:extLst>
      <p:ext uri="{BB962C8B-B14F-4D97-AF65-F5344CB8AC3E}">
        <p14:creationId xmlns:p14="http://schemas.microsoft.com/office/powerpoint/2010/main" val="1700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105C-E89F-455A-9559-2FCD0B565DAC}"/>
              </a:ext>
            </a:extLst>
          </p:cNvPr>
          <p:cNvSpPr>
            <a:spLocks noGrp="1"/>
          </p:cNvSpPr>
          <p:nvPr>
            <p:ph type="title"/>
          </p:nvPr>
        </p:nvSpPr>
        <p:spPr/>
        <p:txBody>
          <a:bodyPr/>
          <a:lstStyle/>
          <a:p>
            <a:r>
              <a:rPr lang="en-US" sz="3600" dirty="0"/>
              <a:t>Existing folder Number “Yes”</a:t>
            </a:r>
            <a:br>
              <a:rPr lang="en-US" sz="3600" dirty="0"/>
            </a:br>
            <a:br>
              <a:rPr lang="en-US" dirty="0"/>
            </a:br>
            <a:r>
              <a:rPr lang="en-US" sz="2800" b="0" dirty="0"/>
              <a:t>Enter email that you will use as a login user name for this account and folder number</a:t>
            </a:r>
            <a:br>
              <a:rPr lang="en-US" sz="2800" b="0" dirty="0"/>
            </a:br>
            <a:br>
              <a:rPr lang="en-US" sz="2800" b="0" dirty="0"/>
            </a:br>
            <a:r>
              <a:rPr lang="en-US" sz="2800" b="0" dirty="0"/>
              <a:t>Click “Sign Up”</a:t>
            </a:r>
            <a:br>
              <a:rPr lang="en-US" sz="2800" b="0" dirty="0"/>
            </a:br>
            <a:r>
              <a:rPr lang="en-US" sz="2800" b="0" dirty="0"/>
              <a:t>(Skip to Slide 8)</a:t>
            </a:r>
            <a:endParaRPr lang="en-US" b="0" dirty="0"/>
          </a:p>
        </p:txBody>
      </p:sp>
      <p:pic>
        <p:nvPicPr>
          <p:cNvPr id="4" name="Content Placeholder 4">
            <a:extLst>
              <a:ext uri="{FF2B5EF4-FFF2-40B4-BE49-F238E27FC236}">
                <a16:creationId xmlns:a16="http://schemas.microsoft.com/office/drawing/2014/main" id="{E499F56A-ABEC-42BE-8A52-E4BE133313CF}"/>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5724144" y="-12701"/>
            <a:ext cx="5779008" cy="6784946"/>
          </a:xfrm>
          <a:prstGeom prst="rect">
            <a:avLst/>
          </a:prstGeom>
        </p:spPr>
      </p:pic>
    </p:spTree>
    <p:extLst>
      <p:ext uri="{BB962C8B-B14F-4D97-AF65-F5344CB8AC3E}">
        <p14:creationId xmlns:p14="http://schemas.microsoft.com/office/powerpoint/2010/main" val="290230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83F9-F180-49E7-AB66-DEB1844C1A01}"/>
              </a:ext>
            </a:extLst>
          </p:cNvPr>
          <p:cNvSpPr>
            <a:spLocks noGrp="1"/>
          </p:cNvSpPr>
          <p:nvPr>
            <p:ph type="title"/>
          </p:nvPr>
        </p:nvSpPr>
        <p:spPr>
          <a:xfrm>
            <a:off x="766318" y="428017"/>
            <a:ext cx="2755263" cy="5906522"/>
          </a:xfrm>
        </p:spPr>
        <p:txBody>
          <a:bodyPr/>
          <a:lstStyle/>
          <a:p>
            <a:r>
              <a:rPr lang="en-US" dirty="0"/>
              <a:t>An email will be sent to the address provided.</a:t>
            </a:r>
          </a:p>
        </p:txBody>
      </p:sp>
      <p:pic>
        <p:nvPicPr>
          <p:cNvPr id="4" name="Content Placeholder 8">
            <a:extLst>
              <a:ext uri="{FF2B5EF4-FFF2-40B4-BE49-F238E27FC236}">
                <a16:creationId xmlns:a16="http://schemas.microsoft.com/office/drawing/2014/main" id="{0D3B3946-67E7-4EB8-AF9C-E643D6BC211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591050" y="2464685"/>
            <a:ext cx="7018338" cy="4393315"/>
          </a:xfrm>
          <a:prstGeom prst="rect">
            <a:avLst/>
          </a:prstGeom>
        </p:spPr>
      </p:pic>
      <p:sp>
        <p:nvSpPr>
          <p:cNvPr id="5" name="Rectangle 4">
            <a:extLst>
              <a:ext uri="{FF2B5EF4-FFF2-40B4-BE49-F238E27FC236}">
                <a16:creationId xmlns:a16="http://schemas.microsoft.com/office/drawing/2014/main" id="{A951FFA2-7554-4293-A85B-404CFC291EDC}"/>
              </a:ext>
            </a:extLst>
          </p:cNvPr>
          <p:cNvSpPr/>
          <p:nvPr/>
        </p:nvSpPr>
        <p:spPr>
          <a:xfrm>
            <a:off x="4832241" y="1002715"/>
            <a:ext cx="6820662" cy="830997"/>
          </a:xfrm>
          <a:prstGeom prst="rect">
            <a:avLst/>
          </a:prstGeom>
        </p:spPr>
        <p:txBody>
          <a:bodyPr wrap="square">
            <a:spAutoFit/>
          </a:bodyPr>
          <a:lstStyle/>
          <a:p>
            <a:r>
              <a:rPr lang="en-US" sz="2400" dirty="0"/>
              <a:t>Click the link in the email to setup your new password and start your account. </a:t>
            </a:r>
          </a:p>
        </p:txBody>
      </p:sp>
      <p:cxnSp>
        <p:nvCxnSpPr>
          <p:cNvPr id="6" name="Straight Arrow Connector 5">
            <a:extLst>
              <a:ext uri="{FF2B5EF4-FFF2-40B4-BE49-F238E27FC236}">
                <a16:creationId xmlns:a16="http://schemas.microsoft.com/office/drawing/2014/main" id="{7DC55F86-2ADD-413A-A2CC-8CEAF936A897}"/>
              </a:ext>
              <a:ext uri="{C183D7F6-B498-43B3-948B-1728B52AA6E4}">
                <adec:decorative xmlns:adec="http://schemas.microsoft.com/office/drawing/2017/decorative" val="1"/>
              </a:ext>
            </a:extLst>
          </p:cNvPr>
          <p:cNvCxnSpPr>
            <a:cxnSpLocks/>
          </p:cNvCxnSpPr>
          <p:nvPr/>
        </p:nvCxnSpPr>
        <p:spPr>
          <a:xfrm flipH="1">
            <a:off x="8100219" y="1833712"/>
            <a:ext cx="1062069" cy="1860464"/>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59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1710-5C51-42CE-933F-C9265A66504F}"/>
              </a:ext>
            </a:extLst>
          </p:cNvPr>
          <p:cNvSpPr>
            <a:spLocks noGrp="1"/>
          </p:cNvSpPr>
          <p:nvPr>
            <p:ph type="title"/>
          </p:nvPr>
        </p:nvSpPr>
        <p:spPr/>
        <p:txBody>
          <a:bodyPr/>
          <a:lstStyle/>
          <a:p>
            <a:r>
              <a:rPr lang="en-US" dirty="0"/>
              <a:t>Password</a:t>
            </a:r>
            <a:br>
              <a:rPr lang="en-US" dirty="0"/>
            </a:br>
            <a:br>
              <a:rPr lang="en-US" dirty="0"/>
            </a:br>
            <a:r>
              <a:rPr lang="en-US" sz="2800" b="0" dirty="0"/>
              <a:t>A request for a password will be sent to the email provided. Remember this password for future use.</a:t>
            </a:r>
            <a:br>
              <a:rPr lang="en-US" sz="3600" dirty="0"/>
            </a:br>
            <a:endParaRPr lang="en-US" dirty="0"/>
          </a:p>
        </p:txBody>
      </p:sp>
      <p:pic>
        <p:nvPicPr>
          <p:cNvPr id="4" name="Content Placeholder 4">
            <a:extLst>
              <a:ext uri="{FF2B5EF4-FFF2-40B4-BE49-F238E27FC236}">
                <a16:creationId xmlns:a16="http://schemas.microsoft.com/office/drawing/2014/main" id="{E616B898-9506-4D57-84BA-F98434F9975A}"/>
              </a:ext>
              <a:ext uri="{C183D7F6-B498-43B3-948B-1728B52AA6E4}">
                <adec:decorative xmlns:adec="http://schemas.microsoft.com/office/drawing/2017/decorative" val="1"/>
              </a:ext>
            </a:extLst>
          </p:cNvPr>
          <p:cNvPicPr>
            <a:picLocks noGrp="1"/>
          </p:cNvPicPr>
          <p:nvPr>
            <p:ph idx="1"/>
          </p:nvPr>
        </p:nvPicPr>
        <p:blipFill>
          <a:blip r:embed="rId2"/>
          <a:stretch>
            <a:fillRect/>
          </a:stretch>
        </p:blipFill>
        <p:spPr>
          <a:xfrm>
            <a:off x="5669280" y="428624"/>
            <a:ext cx="4878056" cy="6361383"/>
          </a:xfrm>
          <a:prstGeom prst="rect">
            <a:avLst/>
          </a:prstGeom>
        </p:spPr>
      </p:pic>
    </p:spTree>
    <p:extLst>
      <p:ext uri="{BB962C8B-B14F-4D97-AF65-F5344CB8AC3E}">
        <p14:creationId xmlns:p14="http://schemas.microsoft.com/office/powerpoint/2010/main" val="421617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6495-3D34-4726-AD2A-7E31F0BDB1DD}"/>
              </a:ext>
            </a:extLst>
          </p:cNvPr>
          <p:cNvSpPr>
            <a:spLocks noGrp="1"/>
          </p:cNvSpPr>
          <p:nvPr>
            <p:ph type="title"/>
          </p:nvPr>
        </p:nvSpPr>
        <p:spPr/>
        <p:txBody>
          <a:bodyPr>
            <a:normAutofit fontScale="90000"/>
          </a:bodyPr>
          <a:lstStyle/>
          <a:p>
            <a:r>
              <a:rPr lang="en-US" dirty="0"/>
              <a:t>Logging in with existing account</a:t>
            </a:r>
            <a:br>
              <a:rPr lang="en-US" dirty="0"/>
            </a:br>
            <a:br>
              <a:rPr lang="en-US" dirty="0"/>
            </a:br>
            <a:r>
              <a:rPr lang="en-US" sz="3100" b="0" dirty="0"/>
              <a:t>Use the email you used to set up your account previously</a:t>
            </a:r>
            <a:br>
              <a:rPr lang="en-US" sz="3100" b="0" dirty="0"/>
            </a:br>
            <a:br>
              <a:rPr lang="en-US" sz="3100" b="0" dirty="0"/>
            </a:br>
            <a:r>
              <a:rPr lang="en-US" sz="3100" b="0" dirty="0"/>
              <a:t>If you forgot your Password &amp; click on “forgot you password,” an email will be sent to the username email originally used to set up the account</a:t>
            </a:r>
          </a:p>
        </p:txBody>
      </p:sp>
      <p:pic>
        <p:nvPicPr>
          <p:cNvPr id="4" name="Content Placeholder 6">
            <a:extLst>
              <a:ext uri="{FF2B5EF4-FFF2-40B4-BE49-F238E27FC236}">
                <a16:creationId xmlns:a16="http://schemas.microsoft.com/office/drawing/2014/main" id="{31E89C68-153E-425A-9DE0-0D8110FF9D8D}"/>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5720978" y="428625"/>
            <a:ext cx="4758482" cy="5905500"/>
          </a:xfrm>
          <a:prstGeom prst="rect">
            <a:avLst/>
          </a:prstGeom>
        </p:spPr>
      </p:pic>
    </p:spTree>
    <p:extLst>
      <p:ext uri="{BB962C8B-B14F-4D97-AF65-F5344CB8AC3E}">
        <p14:creationId xmlns:p14="http://schemas.microsoft.com/office/powerpoint/2010/main" val="214797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70D9-2EE0-4CE6-B74C-069D5CCAD057}"/>
              </a:ext>
            </a:extLst>
          </p:cNvPr>
          <p:cNvSpPr>
            <a:spLocks noGrp="1"/>
          </p:cNvSpPr>
          <p:nvPr>
            <p:ph type="title"/>
          </p:nvPr>
        </p:nvSpPr>
        <p:spPr/>
        <p:txBody>
          <a:bodyPr/>
          <a:lstStyle/>
          <a:p>
            <a:r>
              <a:rPr lang="en-US" dirty="0"/>
              <a:t>You are now logged in to the application system.</a:t>
            </a:r>
          </a:p>
        </p:txBody>
      </p:sp>
      <p:sp>
        <p:nvSpPr>
          <p:cNvPr id="3" name="Content Placeholder 2">
            <a:extLst>
              <a:ext uri="{FF2B5EF4-FFF2-40B4-BE49-F238E27FC236}">
                <a16:creationId xmlns:a16="http://schemas.microsoft.com/office/drawing/2014/main" id="{EBF494D6-915B-493F-850B-DAF18A870B8D}"/>
              </a:ext>
            </a:extLst>
          </p:cNvPr>
          <p:cNvSpPr>
            <a:spLocks noGrp="1"/>
          </p:cNvSpPr>
          <p:nvPr>
            <p:ph idx="1"/>
          </p:nvPr>
        </p:nvSpPr>
        <p:spPr/>
        <p:txBody>
          <a:bodyPr/>
          <a:lstStyle/>
          <a:p>
            <a:pPr marL="0" indent="0">
              <a:buNone/>
            </a:pPr>
            <a:r>
              <a:rPr lang="en-US" sz="2400" dirty="0"/>
              <a:t>Click the “New application or renew” to start an application. </a:t>
            </a:r>
          </a:p>
          <a:p>
            <a:endParaRPr lang="en-US" dirty="0"/>
          </a:p>
        </p:txBody>
      </p:sp>
      <p:pic>
        <p:nvPicPr>
          <p:cNvPr id="4" name="Picture 3">
            <a:extLst>
              <a:ext uri="{FF2B5EF4-FFF2-40B4-BE49-F238E27FC236}">
                <a16:creationId xmlns:a16="http://schemas.microsoft.com/office/drawing/2014/main" id="{7F80DE68-337C-41C4-B33A-A56C37B281E0}"/>
              </a:ext>
              <a:ext uri="{C183D7F6-B498-43B3-948B-1728B52AA6E4}">
                <adec:decorative xmlns:adec="http://schemas.microsoft.com/office/drawing/2017/decorative" val="1"/>
              </a:ext>
            </a:extLst>
          </p:cNvPr>
          <p:cNvPicPr/>
          <p:nvPr/>
        </p:nvPicPr>
        <p:blipFill>
          <a:blip r:embed="rId2"/>
          <a:stretch>
            <a:fillRect/>
          </a:stretch>
        </p:blipFill>
        <p:spPr>
          <a:xfrm>
            <a:off x="616069" y="2540000"/>
            <a:ext cx="10715978" cy="3495980"/>
          </a:xfrm>
          <a:prstGeom prst="rect">
            <a:avLst/>
          </a:prstGeom>
        </p:spPr>
      </p:pic>
      <p:cxnSp>
        <p:nvCxnSpPr>
          <p:cNvPr id="5" name="Straight Arrow Connector 4">
            <a:extLst>
              <a:ext uri="{FF2B5EF4-FFF2-40B4-BE49-F238E27FC236}">
                <a16:creationId xmlns:a16="http://schemas.microsoft.com/office/drawing/2014/main" id="{9C0D3E59-2486-4A4B-A5FE-2420D9F0A851}"/>
              </a:ext>
              <a:ext uri="{C183D7F6-B498-43B3-948B-1728B52AA6E4}">
                <adec:decorative xmlns:adec="http://schemas.microsoft.com/office/drawing/2017/decorative" val="1"/>
              </a:ext>
            </a:extLst>
          </p:cNvPr>
          <p:cNvCxnSpPr>
            <a:cxnSpLocks/>
          </p:cNvCxnSpPr>
          <p:nvPr/>
        </p:nvCxnSpPr>
        <p:spPr>
          <a:xfrm>
            <a:off x="4041648" y="1920240"/>
            <a:ext cx="786384" cy="2029968"/>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791218"/>
      </p:ext>
    </p:extLst>
  </p:cSld>
  <p:clrMapOvr>
    <a:masterClrMapping/>
  </p:clrMapOvr>
</p:sld>
</file>

<file path=ppt/theme/theme1.xml><?xml version="1.0" encoding="utf-8"?>
<a:theme xmlns:a="http://schemas.openxmlformats.org/drawingml/2006/main" name="Theme1">
  <a:themeElements>
    <a:clrScheme name="Iowa Department of Education">
      <a:dk1>
        <a:sysClr val="windowText" lastClr="000000"/>
      </a:dk1>
      <a:lt1>
        <a:sysClr val="window" lastClr="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branded template.pptx" id="{0B40A654-340A-4A68-9D90-F00228971883}" vid="{24737E32-622D-436C-8DD0-DB597522B2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Department branded template</Template>
  <TotalTime>275</TotalTime>
  <Words>1148</Words>
  <Application>Microsoft Office PowerPoint</Application>
  <PresentationFormat>Widescreen</PresentationFormat>
  <Paragraphs>51</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Theme1</vt:lpstr>
      <vt:lpstr>First Application for an  Initial CTE Authorization</vt:lpstr>
      <vt:lpstr>Career and Technical Authorization</vt:lpstr>
      <vt:lpstr>Educator Licensure Landing Page</vt:lpstr>
      <vt:lpstr>PowerPoint Presentation</vt:lpstr>
      <vt:lpstr>Existing folder Number “Yes”  Enter email that you will use as a login user name for this account and folder number  Click “Sign Up” (Skip to Slide 8)</vt:lpstr>
      <vt:lpstr>An email will be sent to the address provided.</vt:lpstr>
      <vt:lpstr>Password  A request for a password will be sent to the email provided. Remember this password for future use. </vt:lpstr>
      <vt:lpstr>Logging in with existing account  Use the email you used to set up your account previously  If you forgot your Password &amp; click on “forgot you password,” an email will be sent to the username email originally used to set up the account</vt:lpstr>
      <vt:lpstr>You are now logged in to the application system.</vt:lpstr>
      <vt:lpstr>You will have a few screens of verifying your demographic information. If all is correct, click on the “Next Button.”  This should all be ok if this is your first application ever.</vt:lpstr>
      <vt:lpstr>If you need to make a change, click the “No” radio button and make the appropriate changes.</vt:lpstr>
      <vt:lpstr>You now need to choose what you will be applying for. Select the “Apply for a new license” option. Then click “Next”</vt:lpstr>
      <vt:lpstr>Use the pull down menu to choose the “Authorizations” option, then click “Next”</vt:lpstr>
      <vt:lpstr>Use the pull down menu to choose your  “First Career and Technical Authorization.” and click “Next”</vt:lpstr>
      <vt:lpstr>Your application has been Created, click “Finish” to complete the setup and begin the application. </vt:lpstr>
      <vt:lpstr>PowerPoint Presentation</vt:lpstr>
      <vt:lpstr>PowerPoint Presentation</vt:lpstr>
      <vt:lpstr>This page notifies you of the required courses you must take during the 3 years of your Initial CTE Auth.  Please check ‘No’ to all the questions unless you have taken a comparable course.</vt:lpstr>
      <vt:lpstr>PowerPoint Presentation</vt:lpstr>
      <vt:lpstr>PowerPoint Presentation</vt:lpstr>
      <vt:lpstr>PowerPoint Presentation</vt:lpstr>
      <vt:lpstr>Reciprocity of the CTE Authorization</vt:lpstr>
      <vt:lpstr>PowerPoint Presentation</vt:lpstr>
      <vt:lpstr>PowerPoint Presentation</vt:lpstr>
      <vt:lpstr>PowerPoint Presentation</vt:lpstr>
      <vt:lpstr>PowerPoint Presentation</vt:lpstr>
      <vt:lpstr>PowerPoint Presentation</vt:lpstr>
      <vt:lpstr>PowerPoint Presentation</vt:lpstr>
      <vt:lpstr>Please note, Federal background checks take 3-5 weeks to clear. You will get A PDF by email of your CTE Authorization when it is processed. </vt:lpstr>
    </vt:vector>
  </TitlesOfParts>
  <Company>Iowa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Application for an  Initial CTE Authorization</dc:title>
  <dc:creator>Iowa Department of Education</dc:creator>
  <cp:lastModifiedBy>Albers, Lisa [IDOE]</cp:lastModifiedBy>
  <cp:revision>17</cp:revision>
  <dcterms:created xsi:type="dcterms:W3CDTF">2024-09-19T18:04:47Z</dcterms:created>
  <dcterms:modified xsi:type="dcterms:W3CDTF">2024-09-23T13:26:25Z</dcterms:modified>
</cp:coreProperties>
</file>