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2"/>
  </p:notesMasterIdLst>
  <p:sldIdLst>
    <p:sldId id="266" r:id="rId2"/>
    <p:sldId id="257" r:id="rId3"/>
    <p:sldId id="258" r:id="rId4"/>
    <p:sldId id="267"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A6F1A6-BD75-478A-AF08-6248CBD960D9}">
  <a:tblStyle styleId="{18A6F1A6-BD75-478A-AF08-6248CBD960D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811" autoAdjust="0"/>
  </p:normalViewPr>
  <p:slideViewPr>
    <p:cSldViewPr snapToGrid="0">
      <p:cViewPr varScale="1">
        <p:scale>
          <a:sx n="60" d="100"/>
          <a:sy n="60" d="100"/>
        </p:scale>
        <p:origin x="78" y="4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webinar will be on Item 10: Families &amp; Communities.</a:t>
            </a: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70ec5909b2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70ec5909b2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10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942214a4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942214a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e83bd1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e83bd1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7b93aa7d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f77b93aa7d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000">
                <a:solidFill>
                  <a:schemeClr val="dk1"/>
                </a:solidFill>
              </a:rPr>
              <a:t>As mentioned, the preschool desk audit requires evidence to be submitted for a total of ten items. This webinar specifically addresses item 10: Families &amp; Communities which is aligned to IQPPS Standard 7, Criteria 7.2 and 7.7, and Standard 8, Criterion 8.1.</a:t>
            </a: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Criterion 7.2 ensures programs share opportunities to volunteer with all families and take into consideration when a family’s skills or traditions would be a good fit for a volunteer opportunity.  Criterion 7.7 addresses how programs use the relationships they have with other early education programs and elementary schools to support transitions to other programs</a:t>
            </a:r>
            <a:endParaRPr sz="1000">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Criterion 8.1 requires programs to create a list of community resources families may need and then ensure families have access to the list.  Programs should assist families in accessing these resources if needed.</a:t>
            </a:r>
            <a:endParaRPr>
              <a:solidFill>
                <a:schemeClr val="dk1"/>
              </a:solidFill>
            </a:endParaRPr>
          </a:p>
        </p:txBody>
      </p:sp>
      <p:sp>
        <p:nvSpPr>
          <p:cNvPr id="58" name="Google Shape;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45c74b639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45c74b639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Examples of evidence would be any documentation of the </a:t>
            </a:r>
            <a:r>
              <a:rPr lang="en-US" u="sng">
                <a:solidFill>
                  <a:schemeClr val="dk1"/>
                </a:solidFill>
              </a:rPr>
              <a:t>process</a:t>
            </a:r>
            <a:r>
              <a:rPr lang="en-US">
                <a:solidFill>
                  <a:schemeClr val="dk1"/>
                </a:solidFill>
              </a:rPr>
              <a:t> used by the district to </a:t>
            </a:r>
            <a:r>
              <a:rPr lang="en-US" u="sng">
                <a:solidFill>
                  <a:schemeClr val="dk1"/>
                </a:solidFill>
              </a:rPr>
              <a:t>confirm that all families receive information on using community resources, connecting with the program/school and volunteering in their child’s classroom</a:t>
            </a:r>
            <a:r>
              <a:rPr lang="en-US">
                <a:solidFill>
                  <a:schemeClr val="dk1"/>
                </a:solidFill>
              </a:rPr>
              <a:t>. Evidence may include a link to a district web page including this information, excerpts from the family handbook, or artifacts of other ways this information is shared. Each bullet must be addressed.</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Any evidence submitted should clearly indicate the school year it was used and the mode of communication.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fdeb4f9a1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fdeb4f9a1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This table contains specific items that may be used as evidence for each criteria.  Each criteria must be addressed in the evidence submitted.  Multiple pieces of evidence may be submitted.</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000">
                <a:solidFill>
                  <a:schemeClr val="dk1"/>
                </a:solidFill>
              </a:rPr>
              <a:t>It’s important to mention some additional considerations related to Item 10 that will assist with submission of evidence.  Consider what the local community offers as resources to aid families in meeting their basic needs.  Ensure a variety of resources are available to families without reliable transportation and not have to leave town.  Families need to be able to access information easily.  Develop routines the program can use to communicate upcoming volunteer opportunities with families. </a:t>
            </a:r>
            <a:endParaRPr sz="1000">
              <a:solidFill>
                <a:schemeClr val="dk1"/>
              </a:solidFill>
              <a:highlight>
                <a:srgbClr val="FFFF00"/>
              </a:highlight>
            </a:endParaRPr>
          </a:p>
          <a:p>
            <a:pPr marL="0" lvl="0" indent="0" algn="l" rtl="0">
              <a:lnSpc>
                <a:spcPct val="90000"/>
              </a:lnSpc>
              <a:spcBef>
                <a:spcPts val="1200"/>
              </a:spcBef>
              <a:spcAft>
                <a:spcPts val="0"/>
              </a:spcAft>
              <a:buClr>
                <a:schemeClr val="dk1"/>
              </a:buClr>
              <a:buSzPts val="1100"/>
              <a:buFont typeface="Arial"/>
              <a:buNone/>
            </a:pPr>
            <a:endParaRPr sz="10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f7942214a4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f7942214a4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10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10: Families &amp; Communities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6" name="Google Shape;96;p16"/>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dirty="0">
                <a:solidFill>
                  <a:srgbClr val="000000"/>
                </a:solidFill>
              </a:rPr>
              <a:t>Central Rivers AEA - </a:t>
            </a:r>
            <a:r>
              <a:rPr lang="en-US" sz="2350" dirty="0">
                <a:solidFill>
                  <a:srgbClr val="000000"/>
                </a:solidFill>
              </a:rPr>
              <a:t>Amy Stegeman, </a:t>
            </a:r>
            <a:r>
              <a:rPr lang="en-US" sz="2350" u="sng" dirty="0">
                <a:solidFill>
                  <a:srgbClr val="0563C1"/>
                </a:solidFill>
                <a:hlinkClick r:id="rId3">
                  <a:extLst>
                    <a:ext uri="{A12FA001-AC4F-418D-AE19-62706E023703}">
                      <ahyp:hlinkClr xmlns:ahyp="http://schemas.microsoft.com/office/drawing/2018/hyperlinkcolor" val="tx"/>
                    </a:ext>
                  </a:extLst>
                </a:hlinkClick>
              </a:rPr>
              <a:t>amy.stegeman@iowa.gov</a:t>
            </a:r>
            <a:r>
              <a:rPr lang="en-US" sz="2350" dirty="0">
                <a:solidFill>
                  <a:srgbClr val="000000"/>
                </a:solidFill>
              </a:rPr>
              <a:t>, 515-868-1675</a:t>
            </a:r>
            <a:endParaRPr sz="2350" dirty="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Grant Wood AEA - </a:t>
            </a:r>
            <a:r>
              <a:rPr lang="en-US" sz="2350" dirty="0">
                <a:solidFill>
                  <a:schemeClr val="dk1"/>
                </a:solidFill>
              </a:rPr>
              <a:t>Mary Breyfogle, </a:t>
            </a:r>
            <a:r>
              <a:rPr lang="en-US" sz="2350" u="sng" dirty="0">
                <a:solidFill>
                  <a:schemeClr val="hlink"/>
                </a:solidFill>
                <a:hlinkClick r:id="rId4"/>
              </a:rPr>
              <a:t>mary.breyfogle@iowa.gov</a:t>
            </a:r>
            <a:r>
              <a:rPr lang="en-US" sz="2350" dirty="0">
                <a:solidFill>
                  <a:schemeClr val="dk1"/>
                </a:solidFill>
              </a:rPr>
              <a:t>, 515-326-1030</a:t>
            </a:r>
            <a:endParaRPr sz="2350" dirty="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Great Prairie AEA</a:t>
            </a:r>
            <a:r>
              <a:rPr lang="en-US" sz="2350" dirty="0">
                <a:solidFill>
                  <a:srgbClr val="000000"/>
                </a:solidFill>
              </a:rPr>
              <a:t> - </a:t>
            </a:r>
            <a:r>
              <a:rPr lang="en-US" sz="2350" dirty="0">
                <a:solidFill>
                  <a:schemeClr val="dk1"/>
                </a:solidFill>
              </a:rPr>
              <a:t>Celeste </a:t>
            </a:r>
            <a:r>
              <a:rPr lang="en-US" sz="2350" dirty="0" err="1">
                <a:solidFill>
                  <a:schemeClr val="dk1"/>
                </a:solidFill>
              </a:rPr>
              <a:t>Mortvedt</a:t>
            </a:r>
            <a:r>
              <a:rPr lang="en-US" sz="2350" dirty="0">
                <a:solidFill>
                  <a:schemeClr val="dk1"/>
                </a:solidFill>
              </a:rPr>
              <a:t>, </a:t>
            </a:r>
            <a:r>
              <a:rPr lang="en-US" sz="2350" u="sng" dirty="0">
                <a:solidFill>
                  <a:schemeClr val="hlink"/>
                </a:solidFill>
                <a:hlinkClick r:id="rId5"/>
              </a:rPr>
              <a:t>celeste.mortvedt@iowa.gov</a:t>
            </a:r>
            <a:r>
              <a:rPr lang="en-US" sz="2350" dirty="0">
                <a:solidFill>
                  <a:schemeClr val="dk1"/>
                </a:solidFill>
              </a:rPr>
              <a:t>, 515-210-4208</a:t>
            </a:r>
            <a:endParaRPr sz="2350" dirty="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Green Hills AEA </a:t>
            </a:r>
            <a:r>
              <a:rPr lang="en-US" sz="2350" dirty="0">
                <a:solidFill>
                  <a:srgbClr val="000000"/>
                </a:solidFill>
              </a:rPr>
              <a:t>- Marianne </a:t>
            </a:r>
            <a:r>
              <a:rPr lang="en-US" sz="2350" dirty="0"/>
              <a:t>Adams</a:t>
            </a:r>
            <a:r>
              <a:rPr lang="en-US" sz="2350" dirty="0">
                <a:solidFill>
                  <a:srgbClr val="000000"/>
                </a:solidFill>
              </a:rPr>
              <a:t> </a:t>
            </a:r>
            <a:r>
              <a:rPr lang="en-US" sz="2350" u="sng" dirty="0">
                <a:solidFill>
                  <a:srgbClr val="0563C1"/>
                </a:solidFill>
                <a:hlinkClick r:id="rId6">
                  <a:extLst>
                    <a:ext uri="{A12FA001-AC4F-418D-AE19-62706E023703}">
                      <ahyp:hlinkClr xmlns:ahyp="http://schemas.microsoft.com/office/drawing/2018/hyperlinkcolor" val="tx"/>
                    </a:ext>
                  </a:extLst>
                </a:hlinkClick>
              </a:rPr>
              <a:t>marianne.adams@iowa.gov</a:t>
            </a:r>
            <a:r>
              <a:rPr lang="en-US" sz="2350" dirty="0">
                <a:solidFill>
                  <a:srgbClr val="000000"/>
                </a:solidFill>
              </a:rPr>
              <a:t>, 515-326-2653</a:t>
            </a:r>
            <a:endParaRPr sz="2350" dirty="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Heartland AEA </a:t>
            </a:r>
            <a:r>
              <a:rPr lang="en-US" sz="2350" dirty="0">
                <a:solidFill>
                  <a:srgbClr val="000000"/>
                </a:solidFill>
              </a:rPr>
              <a:t>- </a:t>
            </a:r>
            <a:r>
              <a:rPr lang="en-US" sz="2350" dirty="0">
                <a:solidFill>
                  <a:schemeClr val="dk1"/>
                </a:solidFill>
              </a:rPr>
              <a:t>Marcie </a:t>
            </a:r>
            <a:r>
              <a:rPr lang="en-US" sz="2350" dirty="0" err="1">
                <a:solidFill>
                  <a:schemeClr val="dk1"/>
                </a:solidFill>
              </a:rPr>
              <a:t>Lentsch</a:t>
            </a:r>
            <a:r>
              <a:rPr lang="en-US" sz="2350" dirty="0">
                <a:solidFill>
                  <a:schemeClr val="dk1"/>
                </a:solidFill>
              </a:rPr>
              <a:t>, </a:t>
            </a:r>
            <a:r>
              <a:rPr lang="en-US" sz="2350" u="sng" dirty="0">
                <a:solidFill>
                  <a:schemeClr val="hlink"/>
                </a:solidFill>
                <a:hlinkClick r:id="rId7"/>
              </a:rPr>
              <a:t>marcie.lentsch@iowa.gov</a:t>
            </a:r>
            <a:r>
              <a:rPr lang="en-US" sz="2350" dirty="0">
                <a:solidFill>
                  <a:schemeClr val="dk1"/>
                </a:solidFill>
              </a:rPr>
              <a:t>, 515-419-2088</a:t>
            </a:r>
            <a:endParaRPr sz="2350" dirty="0"/>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Keystone AEA</a:t>
            </a:r>
            <a:r>
              <a:rPr lang="en-US" sz="2350" dirty="0">
                <a:solidFill>
                  <a:srgbClr val="000000"/>
                </a:solidFill>
              </a:rPr>
              <a:t> - </a:t>
            </a:r>
            <a:r>
              <a:rPr lang="en-US" sz="2350" dirty="0">
                <a:solidFill>
                  <a:schemeClr val="dk1"/>
                </a:solidFill>
              </a:rPr>
              <a:t>Celeste </a:t>
            </a:r>
            <a:r>
              <a:rPr lang="en-US" sz="2350" dirty="0" err="1">
                <a:solidFill>
                  <a:schemeClr val="dk1"/>
                </a:solidFill>
              </a:rPr>
              <a:t>Mortvedt</a:t>
            </a:r>
            <a:r>
              <a:rPr lang="en-US" sz="2350" dirty="0">
                <a:solidFill>
                  <a:schemeClr val="dk1"/>
                </a:solidFill>
              </a:rPr>
              <a:t>, </a:t>
            </a:r>
            <a:r>
              <a:rPr lang="en-US" sz="2350" u="sng" dirty="0">
                <a:solidFill>
                  <a:schemeClr val="hlink"/>
                </a:solidFill>
                <a:hlinkClick r:id="rId5"/>
              </a:rPr>
              <a:t>celeste.mortvedt@iowa.gov</a:t>
            </a:r>
            <a:r>
              <a:rPr lang="en-US" sz="2350" dirty="0">
                <a:solidFill>
                  <a:schemeClr val="dk1"/>
                </a:solidFill>
              </a:rPr>
              <a:t>, 515-210-4208</a:t>
            </a:r>
            <a:endParaRPr sz="2350" dirty="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dirty="0">
                <a:solidFill>
                  <a:srgbClr val="000000"/>
                </a:solidFill>
              </a:rPr>
              <a:t>Mississippi Bend AEA </a:t>
            </a:r>
            <a:r>
              <a:rPr lang="en-US" sz="2300" dirty="0">
                <a:solidFill>
                  <a:srgbClr val="000000"/>
                </a:solidFill>
              </a:rPr>
              <a:t>- </a:t>
            </a:r>
            <a:r>
              <a:rPr lang="en-US" sz="2300" dirty="0">
                <a:solidFill>
                  <a:schemeClr val="dk1"/>
                </a:solidFill>
              </a:rPr>
              <a:t>Marianne Adams </a:t>
            </a:r>
            <a:r>
              <a:rPr lang="en-US" sz="2300" u="sng" dirty="0">
                <a:solidFill>
                  <a:schemeClr val="hlink"/>
                </a:solidFill>
                <a:hlinkClick r:id="rId6"/>
              </a:rPr>
              <a:t>marianne.adams@iowa.gov</a:t>
            </a:r>
            <a:r>
              <a:rPr lang="en-US" sz="2300" dirty="0">
                <a:solidFill>
                  <a:schemeClr val="dk1"/>
                </a:solidFill>
              </a:rPr>
              <a:t>, 515-326-2653</a:t>
            </a:r>
            <a:endParaRPr sz="2300" dirty="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Northwest AEA</a:t>
            </a:r>
            <a:r>
              <a:rPr lang="en-US" sz="2350" dirty="0">
                <a:solidFill>
                  <a:srgbClr val="000000"/>
                </a:solidFill>
              </a:rPr>
              <a:t> - </a:t>
            </a:r>
            <a:r>
              <a:rPr lang="en-US" sz="2350" dirty="0"/>
              <a:t>Jessie </a:t>
            </a:r>
            <a:r>
              <a:rPr lang="en-US" sz="2350" dirty="0" err="1"/>
              <a:t>Blohm</a:t>
            </a:r>
            <a:r>
              <a:rPr lang="en-US" sz="2350" dirty="0"/>
              <a:t>, </a:t>
            </a:r>
            <a:r>
              <a:rPr lang="en-US" sz="2350" u="sng" dirty="0">
                <a:solidFill>
                  <a:schemeClr val="hlink"/>
                </a:solidFill>
                <a:hlinkClick r:id="rId8"/>
              </a:rPr>
              <a:t>jessica.blohm@iowa.gov</a:t>
            </a:r>
            <a:r>
              <a:rPr lang="en-US" sz="2350" dirty="0"/>
              <a:t>, 515-250-3406</a:t>
            </a:r>
            <a:endParaRPr sz="2350" dirty="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dirty="0">
                <a:solidFill>
                  <a:srgbClr val="000000"/>
                </a:solidFill>
              </a:rPr>
              <a:t>Prairie Lakes AEA </a:t>
            </a:r>
            <a:r>
              <a:rPr lang="en-US" sz="2350" dirty="0">
                <a:solidFill>
                  <a:srgbClr val="000000"/>
                </a:solidFill>
              </a:rPr>
              <a:t>- </a:t>
            </a:r>
            <a:r>
              <a:rPr lang="en-US" sz="2350" dirty="0">
                <a:solidFill>
                  <a:schemeClr val="dk1"/>
                </a:solidFill>
              </a:rPr>
              <a:t>Denise Kepner, </a:t>
            </a:r>
            <a:r>
              <a:rPr lang="en-US" sz="2350" u="sng" dirty="0">
                <a:solidFill>
                  <a:schemeClr val="hlink"/>
                </a:solidFill>
                <a:hlinkClick r:id="rId9"/>
              </a:rPr>
              <a:t>denise.kepner@iowa.gov</a:t>
            </a:r>
            <a:r>
              <a:rPr lang="en-US" sz="2350" dirty="0">
                <a:solidFill>
                  <a:schemeClr val="dk1"/>
                </a:solidFill>
              </a:rPr>
              <a:t>, 515-669-3169</a:t>
            </a:r>
            <a:endParaRPr sz="235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lnSpcReduction="100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a:t>Item 10: Overview of Program Standards</a:t>
            </a:r>
            <a:endParaRPr/>
          </a:p>
        </p:txBody>
      </p:sp>
      <p:sp>
        <p:nvSpPr>
          <p:cNvPr id="61" name="Google Shape;61;p11"/>
          <p:cNvSpPr txBox="1">
            <a:spLocks noGrp="1"/>
          </p:cNvSpPr>
          <p:nvPr>
            <p:ph type="body" idx="1"/>
          </p:nvPr>
        </p:nvSpPr>
        <p:spPr>
          <a:xfrm>
            <a:off x="2953975" y="961825"/>
            <a:ext cx="9122400" cy="4323300"/>
          </a:xfrm>
          <a:prstGeom prst="rect">
            <a:avLst/>
          </a:prstGeom>
          <a:noFill/>
          <a:ln>
            <a:noFill/>
          </a:ln>
        </p:spPr>
        <p:txBody>
          <a:bodyPr spcFirstLastPara="1" wrap="square" lIns="91425" tIns="45700" rIns="91425" bIns="45700" anchor="t" anchorCtr="0">
            <a:normAutofit fontScale="25000" lnSpcReduction="20000"/>
          </a:bodyPr>
          <a:lstStyle/>
          <a:p>
            <a:pPr marL="0" lvl="0" indent="0" algn="ctr" rtl="0">
              <a:lnSpc>
                <a:spcPct val="90000"/>
              </a:lnSpc>
              <a:spcBef>
                <a:spcPts val="0"/>
              </a:spcBef>
              <a:spcAft>
                <a:spcPts val="0"/>
              </a:spcAft>
              <a:buNone/>
            </a:pPr>
            <a:r>
              <a:rPr lang="en-US" sz="6800" b="1"/>
              <a:t>Standard 7: Families</a:t>
            </a:r>
            <a:endParaRPr sz="6800" b="1"/>
          </a:p>
          <a:p>
            <a:pPr marL="0" lvl="0" indent="0" algn="l" rtl="0">
              <a:lnSpc>
                <a:spcPct val="90000"/>
              </a:lnSpc>
              <a:spcBef>
                <a:spcPts val="0"/>
              </a:spcBef>
              <a:spcAft>
                <a:spcPts val="0"/>
              </a:spcAft>
              <a:buNone/>
            </a:pPr>
            <a:endParaRPr sz="6800"/>
          </a:p>
          <a:p>
            <a:pPr marL="0" lvl="0" indent="0" algn="l" rtl="0">
              <a:lnSpc>
                <a:spcPct val="100000"/>
              </a:lnSpc>
              <a:spcBef>
                <a:spcPts val="0"/>
              </a:spcBef>
              <a:spcAft>
                <a:spcPts val="0"/>
              </a:spcAft>
              <a:buClr>
                <a:schemeClr val="dk1"/>
              </a:buClr>
              <a:buSzPts val="213"/>
              <a:buFont typeface="Arial"/>
              <a:buNone/>
            </a:pPr>
            <a:r>
              <a:rPr lang="en-US" sz="6800" b="1"/>
              <a:t>Criterion 7.2:</a:t>
            </a:r>
            <a:endParaRPr sz="6800"/>
          </a:p>
          <a:p>
            <a:pPr marL="457200" lvl="0" indent="-336550" algn="l" rtl="0">
              <a:lnSpc>
                <a:spcPct val="100000"/>
              </a:lnSpc>
              <a:spcBef>
                <a:spcPts val="0"/>
              </a:spcBef>
              <a:spcAft>
                <a:spcPts val="0"/>
              </a:spcAft>
              <a:buSzPct val="100000"/>
              <a:buChar char="•"/>
            </a:pPr>
            <a:r>
              <a:rPr lang="en-US" sz="6800"/>
              <a:t>Program staff ensure that all families regardless of family structure, socioeconomic, racial, religious, and cultural backgrounds; gender; abilities; or preferred language are included in all aspects of the program, including volunteer opportunities. </a:t>
            </a:r>
            <a:endParaRPr sz="6800"/>
          </a:p>
          <a:p>
            <a:pPr marL="457200" lvl="0" indent="-336550" algn="l" rtl="0">
              <a:lnSpc>
                <a:spcPct val="100000"/>
              </a:lnSpc>
              <a:spcBef>
                <a:spcPts val="0"/>
              </a:spcBef>
              <a:spcAft>
                <a:spcPts val="0"/>
              </a:spcAft>
              <a:buSzPct val="100000"/>
              <a:buChar char="•"/>
            </a:pPr>
            <a:r>
              <a:rPr lang="en-US" sz="6800"/>
              <a:t>These opportunities consider family’s interests and skills and the needs of program staff.</a:t>
            </a:r>
            <a:endParaRPr sz="6800"/>
          </a:p>
          <a:p>
            <a:pPr marL="0" lvl="0" indent="0" algn="l" rtl="0">
              <a:lnSpc>
                <a:spcPct val="100000"/>
              </a:lnSpc>
              <a:spcBef>
                <a:spcPts val="0"/>
              </a:spcBef>
              <a:spcAft>
                <a:spcPts val="0"/>
              </a:spcAft>
              <a:buClr>
                <a:schemeClr val="dk1"/>
              </a:buClr>
              <a:buSzPts val="213"/>
              <a:buFont typeface="Arial"/>
              <a:buNone/>
            </a:pPr>
            <a:endParaRPr sz="6800"/>
          </a:p>
          <a:p>
            <a:pPr marL="0" lvl="0" indent="0" algn="l" rtl="0">
              <a:lnSpc>
                <a:spcPct val="100000"/>
              </a:lnSpc>
              <a:spcBef>
                <a:spcPts val="0"/>
              </a:spcBef>
              <a:spcAft>
                <a:spcPts val="0"/>
              </a:spcAft>
              <a:buClr>
                <a:schemeClr val="dk1"/>
              </a:buClr>
              <a:buSzPts val="213"/>
              <a:buFont typeface="Arial"/>
              <a:buNone/>
            </a:pPr>
            <a:r>
              <a:rPr lang="en-US" sz="6800" b="1"/>
              <a:t>Criterion 7.7:</a:t>
            </a:r>
            <a:endParaRPr sz="6800"/>
          </a:p>
          <a:p>
            <a:pPr marL="457200" lvl="0" indent="-336550" algn="l" rtl="0">
              <a:lnSpc>
                <a:spcPct val="100000"/>
              </a:lnSpc>
              <a:spcBef>
                <a:spcPts val="0"/>
              </a:spcBef>
              <a:spcAft>
                <a:spcPts val="0"/>
              </a:spcAft>
              <a:buSzPct val="100000"/>
              <a:buChar char="•"/>
            </a:pPr>
            <a:r>
              <a:rPr lang="en-US" sz="6800"/>
              <a:t>Program staff use established linkages with other early education programs and local elementary schools to help families prepare for and manage their children’s transitions between programs, including special education programs. </a:t>
            </a:r>
            <a:endParaRPr sz="6800"/>
          </a:p>
          <a:p>
            <a:pPr marL="457200" lvl="0" indent="-336550" algn="l" rtl="0">
              <a:lnSpc>
                <a:spcPct val="100000"/>
              </a:lnSpc>
              <a:spcBef>
                <a:spcPts val="0"/>
              </a:spcBef>
              <a:spcAft>
                <a:spcPts val="0"/>
              </a:spcAft>
              <a:buSzPct val="100000"/>
              <a:buChar char="•"/>
            </a:pPr>
            <a:r>
              <a:rPr lang="en-US" sz="6800"/>
              <a:t>Staff provide information to families that can assist them in communicating with other programs.</a:t>
            </a:r>
            <a:endParaRPr sz="6800"/>
          </a:p>
          <a:p>
            <a:pPr marL="0" lvl="0" indent="0" algn="ctr" rtl="0">
              <a:lnSpc>
                <a:spcPct val="90000"/>
              </a:lnSpc>
              <a:spcBef>
                <a:spcPts val="0"/>
              </a:spcBef>
              <a:spcAft>
                <a:spcPts val="0"/>
              </a:spcAft>
              <a:buNone/>
            </a:pPr>
            <a:endParaRPr sz="6800"/>
          </a:p>
          <a:p>
            <a:pPr marL="0" lvl="0" indent="0" algn="ctr" rtl="0">
              <a:lnSpc>
                <a:spcPct val="90000"/>
              </a:lnSpc>
              <a:spcBef>
                <a:spcPts val="0"/>
              </a:spcBef>
              <a:spcAft>
                <a:spcPts val="0"/>
              </a:spcAft>
              <a:buNone/>
            </a:pPr>
            <a:endParaRPr sz="6800"/>
          </a:p>
          <a:p>
            <a:pPr marL="0" lvl="0" indent="0" algn="ctr" rtl="0">
              <a:lnSpc>
                <a:spcPct val="90000"/>
              </a:lnSpc>
              <a:spcBef>
                <a:spcPts val="0"/>
              </a:spcBef>
              <a:spcAft>
                <a:spcPts val="0"/>
              </a:spcAft>
              <a:buNone/>
            </a:pPr>
            <a:r>
              <a:rPr lang="en-US" sz="6800" b="1"/>
              <a:t>Standard 8: Community Relationships</a:t>
            </a:r>
            <a:endParaRPr sz="6800" b="1"/>
          </a:p>
          <a:p>
            <a:pPr marL="0" lvl="0" indent="0" algn="l" rtl="0">
              <a:lnSpc>
                <a:spcPct val="90000"/>
              </a:lnSpc>
              <a:spcBef>
                <a:spcPts val="0"/>
              </a:spcBef>
              <a:spcAft>
                <a:spcPts val="0"/>
              </a:spcAft>
              <a:buNone/>
            </a:pPr>
            <a:endParaRPr sz="6800"/>
          </a:p>
          <a:p>
            <a:pPr marL="0" lvl="0" indent="0" algn="l" rtl="0">
              <a:spcBef>
                <a:spcPts val="0"/>
              </a:spcBef>
              <a:spcAft>
                <a:spcPts val="0"/>
              </a:spcAft>
              <a:buClr>
                <a:schemeClr val="dk1"/>
              </a:buClr>
              <a:buSzPts val="275"/>
              <a:buFont typeface="Arial"/>
              <a:buNone/>
            </a:pPr>
            <a:r>
              <a:rPr lang="en-US" sz="6800" b="1"/>
              <a:t>Criterion 8.1: </a:t>
            </a:r>
            <a:endParaRPr sz="6800"/>
          </a:p>
          <a:p>
            <a:pPr marL="457200" lvl="0" indent="-336550" algn="l" rtl="0">
              <a:spcBef>
                <a:spcPts val="0"/>
              </a:spcBef>
              <a:spcAft>
                <a:spcPts val="0"/>
              </a:spcAft>
              <a:buSzPct val="100000"/>
              <a:buChar char="•"/>
            </a:pPr>
            <a:r>
              <a:rPr lang="en-US" sz="6800"/>
              <a:t>Program staff maintain a current list of child and family support services available in the community based on the pattern of needs they observe among families and based on what families request (e.g., health, mental health, oral health, nutrition, child welfare, parenting programs, early intervention/special education screening and assessment services, and basic needs such as housing and child care subsidies).  </a:t>
            </a:r>
            <a:endParaRPr sz="6800"/>
          </a:p>
          <a:p>
            <a:pPr marL="0" lvl="0" indent="0" algn="l" rtl="0">
              <a:spcBef>
                <a:spcPts val="0"/>
              </a:spcBef>
              <a:spcAft>
                <a:spcPts val="0"/>
              </a:spcAft>
              <a:buClr>
                <a:schemeClr val="dk1"/>
              </a:buClr>
              <a:buSzPts val="275"/>
              <a:buFont typeface="Arial"/>
              <a:buNone/>
            </a:pPr>
            <a:endParaRPr sz="6800"/>
          </a:p>
          <a:p>
            <a:pPr marL="457200" lvl="0" indent="-336550" algn="l" rtl="0">
              <a:spcBef>
                <a:spcPts val="0"/>
              </a:spcBef>
              <a:spcAft>
                <a:spcPts val="0"/>
              </a:spcAft>
              <a:buSzPct val="100000"/>
              <a:buChar char="•"/>
            </a:pPr>
            <a:r>
              <a:rPr lang="en-US" sz="6800"/>
              <a:t>Share the list with families and assist them in locating, contacting, and using community resources that support children’s and families’ well-being and development.</a:t>
            </a:r>
            <a:endParaRPr sz="6800"/>
          </a:p>
          <a:p>
            <a:pPr marL="0" lvl="0" indent="457200" algn="l" rtl="0">
              <a:lnSpc>
                <a:spcPct val="90000"/>
              </a:lnSpc>
              <a:spcBef>
                <a:spcPts val="0"/>
              </a:spcBef>
              <a:spcAft>
                <a:spcPts val="0"/>
              </a:spcAft>
              <a:buNone/>
            </a:pPr>
            <a:r>
              <a:rPr lang="en-US" sz="6800"/>
              <a:t>	</a:t>
            </a:r>
            <a:endParaRPr sz="6800"/>
          </a:p>
          <a:p>
            <a:pPr marL="0" lvl="0" indent="457200" algn="l" rtl="0">
              <a:lnSpc>
                <a:spcPct val="90000"/>
              </a:lnSpc>
              <a:spcBef>
                <a:spcPts val="0"/>
              </a:spcBef>
              <a:spcAft>
                <a:spcPts val="0"/>
              </a:spcAft>
              <a:buNone/>
            </a:pPr>
            <a:r>
              <a:rPr lang="en-US"/>
              <a:t>	</a:t>
            </a:r>
            <a:endParaRPr/>
          </a:p>
          <a:p>
            <a:pPr marL="171450" lvl="0" indent="-38100" algn="l" rtl="0">
              <a:lnSpc>
                <a:spcPct val="90000"/>
              </a:lnSpc>
              <a:spcBef>
                <a:spcPts val="0"/>
              </a:spcBef>
              <a:spcAft>
                <a:spcPts val="0"/>
              </a:spcAft>
              <a:buClr>
                <a:schemeClr val="dk1"/>
              </a:buClr>
              <a:buSzPct val="100000"/>
              <a:buNone/>
            </a:pPr>
            <a:endParaRPr/>
          </a:p>
          <a:p>
            <a:pPr marL="0" lvl="0" indent="0" algn="l" rtl="0">
              <a:spcBef>
                <a:spcPts val="750"/>
              </a:spcBef>
              <a:spcAft>
                <a:spcPts val="0"/>
              </a:spcAft>
              <a:buClr>
                <a:schemeClr val="dk1"/>
              </a:buClr>
              <a:buSzPct val="45833"/>
              <a:buFont typeface="Arial"/>
              <a:buNone/>
            </a:pPr>
            <a:endParaRPr sz="2400"/>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73950" y="2049575"/>
            <a:ext cx="2758851" cy="275885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356597" y="1371600"/>
            <a:ext cx="3691200" cy="1166100"/>
          </a:xfrm>
          <a:prstGeom prst="rect">
            <a:avLst/>
          </a:prstGeom>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en-US"/>
              <a:t>Item 10: Evidence to Submit</a:t>
            </a:r>
            <a:endParaRPr/>
          </a:p>
        </p:txBody>
      </p:sp>
      <p:sp>
        <p:nvSpPr>
          <p:cNvPr id="68" name="Google Shape;68;p12"/>
          <p:cNvSpPr txBox="1">
            <a:spLocks noGrp="1"/>
          </p:cNvSpPr>
          <p:nvPr>
            <p:ph type="body" idx="1"/>
          </p:nvPr>
        </p:nvSpPr>
        <p:spPr>
          <a:xfrm>
            <a:off x="4445150" y="354875"/>
            <a:ext cx="7374900" cy="5906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100"/>
              <a:buFont typeface="Arial"/>
              <a:buNone/>
            </a:pPr>
            <a:r>
              <a:rPr lang="en-US" sz="2900"/>
              <a:t>Provide evidence of the process used to ensure program staff connect with all families to share information about:</a:t>
            </a:r>
            <a:endParaRPr sz="2900"/>
          </a:p>
          <a:p>
            <a:pPr marL="857250" lvl="0" indent="-412750" algn="l" rtl="0">
              <a:lnSpc>
                <a:spcPct val="100000"/>
              </a:lnSpc>
              <a:spcBef>
                <a:spcPts val="0"/>
              </a:spcBef>
              <a:spcAft>
                <a:spcPts val="0"/>
              </a:spcAft>
              <a:buSzPts val="2900"/>
              <a:buChar char="●"/>
            </a:pPr>
            <a:r>
              <a:rPr lang="en-US" sz="2900"/>
              <a:t>community resources</a:t>
            </a:r>
            <a:endParaRPr sz="2900"/>
          </a:p>
          <a:p>
            <a:pPr marL="857250" lvl="0" indent="-412750" algn="l" rtl="0">
              <a:lnSpc>
                <a:spcPct val="100000"/>
              </a:lnSpc>
              <a:spcBef>
                <a:spcPts val="0"/>
              </a:spcBef>
              <a:spcAft>
                <a:spcPts val="0"/>
              </a:spcAft>
              <a:buSzPts val="2900"/>
              <a:buChar char="●"/>
            </a:pPr>
            <a:r>
              <a:rPr lang="en-US" sz="2900"/>
              <a:t>ways to connect with the program/school </a:t>
            </a:r>
            <a:endParaRPr sz="2900"/>
          </a:p>
          <a:p>
            <a:pPr marL="857250" lvl="0" indent="-412750" algn="l" rtl="0">
              <a:lnSpc>
                <a:spcPct val="100000"/>
              </a:lnSpc>
              <a:spcBef>
                <a:spcPts val="0"/>
              </a:spcBef>
              <a:spcAft>
                <a:spcPts val="0"/>
              </a:spcAft>
              <a:buSzPts val="2900"/>
              <a:buChar char="●"/>
            </a:pPr>
            <a:r>
              <a:rPr lang="en-US" sz="2900"/>
              <a:t>opportunities to volunteer in/for their child’s classroom</a:t>
            </a:r>
            <a:endParaRPr sz="2900"/>
          </a:p>
          <a:p>
            <a:pPr marL="0" lvl="0" indent="0" algn="l" rtl="0">
              <a:lnSpc>
                <a:spcPct val="100000"/>
              </a:lnSpc>
              <a:spcBef>
                <a:spcPts val="0"/>
              </a:spcBef>
              <a:spcAft>
                <a:spcPts val="0"/>
              </a:spcAft>
              <a:buClr>
                <a:schemeClr val="dk1"/>
              </a:buClr>
              <a:buSzPts val="1100"/>
              <a:buFont typeface="Arial"/>
              <a:buNone/>
            </a:pPr>
            <a:endParaRPr sz="2900"/>
          </a:p>
          <a:p>
            <a:pPr marL="0" lvl="0" indent="0" algn="l" rtl="0">
              <a:lnSpc>
                <a:spcPct val="100000"/>
              </a:lnSpc>
              <a:spcBef>
                <a:spcPts val="0"/>
              </a:spcBef>
              <a:spcAft>
                <a:spcPts val="0"/>
              </a:spcAft>
              <a:buClr>
                <a:schemeClr val="dk1"/>
              </a:buClr>
              <a:buSzPts val="1100"/>
              <a:buFont typeface="Arial"/>
              <a:buNone/>
            </a:pPr>
            <a:endParaRPr sz="2900"/>
          </a:p>
          <a:p>
            <a:pPr marL="0" lvl="0" indent="0" algn="l" rtl="0">
              <a:spcBef>
                <a:spcPts val="750"/>
              </a:spcBef>
              <a:spcAft>
                <a:spcPts val="0"/>
              </a:spcAft>
              <a:buClr>
                <a:schemeClr val="dk1"/>
              </a:buClr>
              <a:buSzPts val="1100"/>
              <a:buFont typeface="Arial"/>
              <a:buNone/>
            </a:pPr>
            <a:r>
              <a:rPr lang="en-US" sz="2600"/>
              <a:t>*Evidence must address all three of these areas.</a:t>
            </a:r>
            <a:endParaRPr sz="2900"/>
          </a:p>
          <a:p>
            <a:pPr marL="0" lvl="0" indent="0" algn="l" rtl="0">
              <a:spcBef>
                <a:spcPts val="750"/>
              </a:spcBef>
              <a:spcAft>
                <a:spcPts val="0"/>
              </a:spcAft>
              <a:buNone/>
            </a:pPr>
            <a:endParaRPr/>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65973" y="2160300"/>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137172" y="1280175"/>
            <a:ext cx="38922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graphicFrame>
        <p:nvGraphicFramePr>
          <p:cNvPr id="75" name="Google Shape;75;p13"/>
          <p:cNvGraphicFramePr/>
          <p:nvPr>
            <p:extLst>
              <p:ext uri="{D42A27DB-BD31-4B8C-83A1-F6EECF244321}">
                <p14:modId xmlns:p14="http://schemas.microsoft.com/office/powerpoint/2010/main" val="605424067"/>
              </p:ext>
            </p:extLst>
          </p:nvPr>
        </p:nvGraphicFramePr>
        <p:xfrm>
          <a:off x="4379350" y="564375"/>
          <a:ext cx="7668575" cy="5902495"/>
        </p:xfrm>
        <a:graphic>
          <a:graphicData uri="http://schemas.openxmlformats.org/drawingml/2006/table">
            <a:tbl>
              <a:tblPr firstRow="1">
                <a:noFill/>
                <a:tableStyleId>{18A6F1A6-BD75-478A-AF08-6248CBD960D9}</a:tableStyleId>
              </a:tblPr>
              <a:tblGrid>
                <a:gridCol w="2504525">
                  <a:extLst>
                    <a:ext uri="{9D8B030D-6E8A-4147-A177-3AD203B41FA5}">
                      <a16:colId xmlns:a16="http://schemas.microsoft.com/office/drawing/2014/main" val="20000"/>
                    </a:ext>
                  </a:extLst>
                </a:gridCol>
                <a:gridCol w="5164050">
                  <a:extLst>
                    <a:ext uri="{9D8B030D-6E8A-4147-A177-3AD203B41FA5}">
                      <a16:colId xmlns:a16="http://schemas.microsoft.com/office/drawing/2014/main" val="20001"/>
                    </a:ext>
                  </a:extLst>
                </a:gridCol>
              </a:tblGrid>
              <a:tr h="612784">
                <a:tc>
                  <a:txBody>
                    <a:bodyPr/>
                    <a:lstStyle/>
                    <a:p>
                      <a:pPr marL="0" lvl="0" indent="0" algn="ctr" rtl="0">
                        <a:spcBef>
                          <a:spcPts val="0"/>
                        </a:spcBef>
                        <a:spcAft>
                          <a:spcPts val="0"/>
                        </a:spcAft>
                        <a:buNone/>
                      </a:pPr>
                      <a:r>
                        <a:rPr lang="en-US" sz="2100" b="1" dirty="0"/>
                        <a:t>Topic</a:t>
                      </a:r>
                      <a:endParaRPr sz="2100" b="1" dirty="0"/>
                    </a:p>
                  </a:txBody>
                  <a:tcPr marL="91425" marR="91425" marT="91425" marB="91425" anchor="ctr">
                    <a:lnL w="19050" cap="flat" cmpd="sng">
                      <a:solidFill>
                        <a:srgbClr val="666666"/>
                      </a:solidFill>
                      <a:prstDash val="solid"/>
                      <a:round/>
                      <a:headEnd type="none" w="sm" len="sm"/>
                      <a:tailEnd type="none" w="sm" len="sm"/>
                    </a:lnL>
                    <a:lnR w="19050" cap="flat" cmpd="sng" algn="ctr">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tc>
                  <a:txBody>
                    <a:bodyPr/>
                    <a:lstStyle/>
                    <a:p>
                      <a:pPr marL="95250" lvl="0" indent="0" algn="ctr" rtl="0">
                        <a:spcBef>
                          <a:spcPts val="0"/>
                        </a:spcBef>
                        <a:spcAft>
                          <a:spcPts val="0"/>
                        </a:spcAft>
                        <a:buSzPts val="2100"/>
                        <a:buNone/>
                      </a:pPr>
                      <a:r>
                        <a:rPr lang="en-US" sz="2100" b="1" dirty="0"/>
                        <a:t>Evidence Examples</a:t>
                      </a:r>
                      <a:endParaRPr sz="2100" b="1" dirty="0"/>
                    </a:p>
                  </a:txBody>
                  <a:tcPr marL="91425" marR="91425" marT="91425" marB="91425" anchor="ctr">
                    <a:lnL w="19050" cap="flat" cmpd="sng" algn="ctr">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extLst>
                  <a:ext uri="{0D108BD9-81ED-4DB2-BD59-A6C34878D82A}">
                    <a16:rowId xmlns:a16="http://schemas.microsoft.com/office/drawing/2014/main" val="3292452825"/>
                  </a:ext>
                </a:extLst>
              </a:tr>
              <a:tr h="801004">
                <a:tc>
                  <a:txBody>
                    <a:bodyPr/>
                    <a:lstStyle/>
                    <a:p>
                      <a:pPr marL="0" lvl="0" indent="0" algn="l" rtl="0">
                        <a:spcBef>
                          <a:spcPts val="0"/>
                        </a:spcBef>
                        <a:spcAft>
                          <a:spcPts val="0"/>
                        </a:spcAft>
                        <a:buNone/>
                      </a:pPr>
                      <a:r>
                        <a:rPr lang="en-US" sz="2100" b="1" dirty="0"/>
                        <a:t>Community Resources</a:t>
                      </a:r>
                      <a:endParaRPr sz="2100" b="1"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457200" lvl="0" indent="-361950" algn="l" rtl="0">
                        <a:spcBef>
                          <a:spcPts val="0"/>
                        </a:spcBef>
                        <a:spcAft>
                          <a:spcPts val="0"/>
                        </a:spcAft>
                        <a:buSzPts val="2100"/>
                        <a:buChar char="●"/>
                      </a:pPr>
                      <a:r>
                        <a:rPr lang="en-US" sz="2100" dirty="0"/>
                        <a:t>Link to posting on district website</a:t>
                      </a:r>
                      <a:endParaRPr sz="2100" dirty="0"/>
                    </a:p>
                    <a:p>
                      <a:pPr marL="457200" lvl="0" indent="-361950" algn="l" rtl="0">
                        <a:spcBef>
                          <a:spcPts val="0"/>
                        </a:spcBef>
                        <a:spcAft>
                          <a:spcPts val="0"/>
                        </a:spcAft>
                        <a:buSzPts val="2100"/>
                        <a:buChar char="●"/>
                      </a:pPr>
                      <a:r>
                        <a:rPr lang="en-US" sz="2100" dirty="0"/>
                        <a:t>List given to families at home visits</a:t>
                      </a:r>
                      <a:endParaRPr sz="21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r h="1430342">
                <a:tc>
                  <a:txBody>
                    <a:bodyPr/>
                    <a:lstStyle/>
                    <a:p>
                      <a:pPr marL="0" lvl="0" indent="0" algn="l" rtl="0">
                        <a:spcBef>
                          <a:spcPts val="0"/>
                        </a:spcBef>
                        <a:spcAft>
                          <a:spcPts val="0"/>
                        </a:spcAft>
                        <a:buNone/>
                      </a:pPr>
                      <a:r>
                        <a:rPr lang="en-US" sz="2100" b="1"/>
                        <a:t>Ways to Connect with the Program/School</a:t>
                      </a:r>
                      <a:endParaRPr sz="2100" b="1"/>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457200" lvl="0" indent="-361950" algn="l" rtl="0">
                        <a:spcBef>
                          <a:spcPts val="0"/>
                        </a:spcBef>
                        <a:spcAft>
                          <a:spcPts val="0"/>
                        </a:spcAft>
                        <a:buSzPts val="2100"/>
                        <a:buChar char="●"/>
                      </a:pPr>
                      <a:r>
                        <a:rPr lang="en-US" sz="2100"/>
                        <a:t>Handbook excerpt with contact information</a:t>
                      </a:r>
                      <a:endParaRPr sz="2100"/>
                    </a:p>
                    <a:p>
                      <a:pPr marL="457200" lvl="0" indent="-361950" algn="l" rtl="0">
                        <a:spcBef>
                          <a:spcPts val="0"/>
                        </a:spcBef>
                        <a:spcAft>
                          <a:spcPts val="0"/>
                        </a:spcAft>
                        <a:buSzPts val="2100"/>
                        <a:buChar char="●"/>
                      </a:pPr>
                      <a:r>
                        <a:rPr lang="en-US" sz="2100"/>
                        <a:t>Contact information included in newsletter</a:t>
                      </a:r>
                      <a:endParaRPr sz="210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1"/>
                  </a:ext>
                </a:extLst>
              </a:tr>
              <a:tr h="3003771">
                <a:tc>
                  <a:txBody>
                    <a:bodyPr/>
                    <a:lstStyle/>
                    <a:p>
                      <a:pPr marL="0" lvl="0" indent="0" algn="l" rtl="0">
                        <a:spcBef>
                          <a:spcPts val="0"/>
                        </a:spcBef>
                        <a:spcAft>
                          <a:spcPts val="0"/>
                        </a:spcAft>
                        <a:buNone/>
                      </a:pPr>
                      <a:r>
                        <a:rPr lang="en-US" sz="2100" b="1"/>
                        <a:t>Opportunities to Volunteer in/for their child’s classroom</a:t>
                      </a:r>
                      <a:endParaRPr sz="2100" b="1"/>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457200" lvl="0" indent="-361950" algn="l" rtl="0">
                        <a:spcBef>
                          <a:spcPts val="0"/>
                        </a:spcBef>
                        <a:spcAft>
                          <a:spcPts val="0"/>
                        </a:spcAft>
                        <a:buSzPts val="2100"/>
                        <a:buChar char="●"/>
                      </a:pPr>
                      <a:r>
                        <a:rPr lang="en-US" sz="2100" dirty="0"/>
                        <a:t>Handbook excerpt with volunteer procedures</a:t>
                      </a:r>
                      <a:endParaRPr sz="2100" dirty="0"/>
                    </a:p>
                    <a:p>
                      <a:pPr marL="457200" lvl="0" indent="-361950" algn="l" rtl="0">
                        <a:spcBef>
                          <a:spcPts val="0"/>
                        </a:spcBef>
                        <a:spcAft>
                          <a:spcPts val="0"/>
                        </a:spcAft>
                        <a:buSzPts val="2100"/>
                        <a:buChar char="●"/>
                      </a:pPr>
                      <a:r>
                        <a:rPr lang="en-US" sz="2100" dirty="0"/>
                        <a:t>Beginning of the year form asking how families would like to volunteer</a:t>
                      </a:r>
                      <a:endParaRPr sz="2100" dirty="0"/>
                    </a:p>
                    <a:p>
                      <a:pPr marL="457200" lvl="0" indent="-361950" algn="l" rtl="0">
                        <a:spcBef>
                          <a:spcPts val="0"/>
                        </a:spcBef>
                        <a:spcAft>
                          <a:spcPts val="0"/>
                        </a:spcAft>
                        <a:buSzPts val="2100"/>
                        <a:buChar char="●"/>
                      </a:pPr>
                      <a:r>
                        <a:rPr lang="en-US" sz="2100" dirty="0"/>
                        <a:t>Volunteer opportunities included in newsletter</a:t>
                      </a:r>
                      <a:endParaRPr sz="2100" dirty="0"/>
                    </a:p>
                    <a:p>
                      <a:pPr marL="457200" lvl="0" indent="-361950" algn="l" rtl="0">
                        <a:spcBef>
                          <a:spcPts val="0"/>
                        </a:spcBef>
                        <a:spcAft>
                          <a:spcPts val="0"/>
                        </a:spcAft>
                        <a:buSzPts val="2100"/>
                        <a:buChar char="●"/>
                      </a:pPr>
                      <a:r>
                        <a:rPr lang="en-US" sz="2100" dirty="0"/>
                        <a:t>Example email asking for volunteers for an activity or event</a:t>
                      </a:r>
                      <a:endParaRPr sz="21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36323" y="2446275"/>
            <a:ext cx="3693900" cy="369392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173747" y="1079000"/>
            <a:ext cx="38373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82" name="Google Shape;82;p14"/>
          <p:cNvSpPr txBox="1">
            <a:spLocks noGrp="1"/>
          </p:cNvSpPr>
          <p:nvPr>
            <p:ph type="body" idx="1"/>
          </p:nvPr>
        </p:nvSpPr>
        <p:spPr>
          <a:xfrm>
            <a:off x="4298850" y="209950"/>
            <a:ext cx="7667700" cy="6484800"/>
          </a:xfrm>
          <a:prstGeom prst="rect">
            <a:avLst/>
          </a:prstGeom>
        </p:spPr>
        <p:txBody>
          <a:bodyPr spcFirstLastPara="1" wrap="square" lIns="91425" tIns="45700" rIns="91425" bIns="45700" anchor="ctr" anchorCtr="0">
            <a:normAutofit/>
          </a:bodyPr>
          <a:lstStyle/>
          <a:p>
            <a:pPr marL="457200" lvl="0" indent="-450850" algn="l" rtl="0">
              <a:spcBef>
                <a:spcPts val="750"/>
              </a:spcBef>
              <a:spcAft>
                <a:spcPts val="0"/>
              </a:spcAft>
              <a:buSzPts val="3500"/>
              <a:buChar char="•"/>
            </a:pPr>
            <a:r>
              <a:rPr lang="en-US" sz="3500"/>
              <a:t>Local community should be represented</a:t>
            </a:r>
            <a:endParaRPr sz="3500"/>
          </a:p>
          <a:p>
            <a:pPr marL="457200" lvl="0" indent="-450850" algn="l" rtl="0">
              <a:spcBef>
                <a:spcPts val="0"/>
              </a:spcBef>
              <a:spcAft>
                <a:spcPts val="0"/>
              </a:spcAft>
              <a:buSzPts val="3500"/>
              <a:buChar char="•"/>
            </a:pPr>
            <a:r>
              <a:rPr lang="en-US" sz="3500"/>
              <a:t>Community resources to assist families in meeting their basic needs </a:t>
            </a:r>
            <a:endParaRPr sz="3500"/>
          </a:p>
          <a:p>
            <a:pPr marL="457200" lvl="0" indent="-450850" algn="l" rtl="0">
              <a:spcBef>
                <a:spcPts val="0"/>
              </a:spcBef>
              <a:spcAft>
                <a:spcPts val="0"/>
              </a:spcAft>
              <a:buSzPts val="3500"/>
              <a:buChar char="•"/>
            </a:pPr>
            <a:r>
              <a:rPr lang="en-US" sz="3500"/>
              <a:t>Consider where information is easily accessible to families or is routinely communicated</a:t>
            </a:r>
            <a:endParaRPr sz="3500"/>
          </a:p>
          <a:p>
            <a:pPr marL="457200" lvl="0" indent="-450850" algn="l" rtl="0">
              <a:spcBef>
                <a:spcPts val="0"/>
              </a:spcBef>
              <a:spcAft>
                <a:spcPts val="0"/>
              </a:spcAft>
              <a:buSzPts val="3500"/>
              <a:buChar char="•"/>
            </a:pPr>
            <a:r>
              <a:rPr lang="en-US" sz="3500"/>
              <a:t>Routine for sharing volunteer opportunities</a:t>
            </a:r>
            <a:endParaRPr sz="350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9" name="Google Shape;89;p15"/>
          <p:cNvSpPr txBox="1">
            <a:spLocks noGrp="1"/>
          </p:cNvSpPr>
          <p:nvPr>
            <p:ph type="body" idx="1"/>
          </p:nvPr>
        </p:nvSpPr>
        <p:spPr>
          <a:xfrm>
            <a:off x="216225" y="1334814"/>
            <a:ext cx="11422200" cy="5045861"/>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90" name="Google Shape;90;p15">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1652</Words>
  <Application>Microsoft Office PowerPoint</Application>
  <PresentationFormat>Widescreen</PresentationFormat>
  <Paragraphs>110</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Theme1</vt:lpstr>
      <vt:lpstr>IQPPS Desk Audit 25-26</vt:lpstr>
      <vt:lpstr>Purpose of the Preschool Desk Audit  </vt:lpstr>
      <vt:lpstr>Guidelines for the Desk Audit </vt:lpstr>
      <vt:lpstr>IQPPS (2017 Version) and IQPPS Web Page</vt:lpstr>
      <vt:lpstr>Item 10: Overview of Program Standards</vt:lpstr>
      <vt:lpstr>Item 10: Evidence to Submit</vt:lpstr>
      <vt:lpstr>Examples of Evidence</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3</cp:revision>
  <dcterms:modified xsi:type="dcterms:W3CDTF">2025-09-12T16:55:07Z</dcterms:modified>
</cp:coreProperties>
</file>