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9" roundtripDataSignature="AMtx7mg3yJZlA3VxW5QUpKVL5ajdUE1yx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88BF66D-3D2A-4DB9-ACE6-E96B11162638}">
  <a:tblStyle styleId="{788BF66D-3D2A-4DB9-ACE6-E96B11162638}"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customschemas.google.com/relationships/presentationmetadata" Target="meta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ducate.iowa.gov/media/7266/download?inline=" TargetMode="External"/><Relationship Id="rId3" Type="http://schemas.openxmlformats.org/officeDocument/2006/relationships/hyperlink" Target="https://educateiowa.gov/pk-12/early-childhood/early-childhood-standards"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 name="Shape 31"/>
        <p:cNvGrpSpPr/>
        <p:nvPr/>
      </p:nvGrpSpPr>
      <p:grpSpPr>
        <a:xfrm>
          <a:off x="0" y="0"/>
          <a:ext cx="0" cy="0"/>
          <a:chOff x="0" y="0"/>
          <a:chExt cx="0" cy="0"/>
        </a:xfrm>
      </p:grpSpPr>
      <p:sp>
        <p:nvSpPr>
          <p:cNvPr id="32" name="Google Shape;3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1200"/>
              </a:spcBef>
              <a:spcAft>
                <a:spcPts val="0"/>
              </a:spcAft>
              <a:buClr>
                <a:schemeClr val="dk1"/>
              </a:buClr>
              <a:buSzPts val="1100"/>
              <a:buFont typeface="Arial"/>
              <a:buNone/>
            </a:pPr>
            <a:r>
              <a:rPr lang="en-US">
                <a:solidFill>
                  <a:schemeClr val="dk1"/>
                </a:solidFill>
              </a:rPr>
              <a:t>Welcome! Information covered in this slide deck will include a brief overview of the Universal Preschool Desk Audit which requires submission of evidence for ten items related to the implementation of the Iowa Quality Preschool Program Standards or IQPPS. The main focus for this webinar will be on Item 10: Families &amp; Communities.   </a:t>
            </a:r>
            <a:endParaRPr>
              <a:solidFill>
                <a:schemeClr val="dk1"/>
              </a:solidFill>
            </a:endParaRPr>
          </a:p>
          <a:p>
            <a:pPr indent="0" lvl="0" marL="0" rtl="0" algn="l">
              <a:lnSpc>
                <a:spcPct val="100000"/>
              </a:lnSpc>
              <a:spcBef>
                <a:spcPts val="1200"/>
              </a:spcBef>
              <a:spcAft>
                <a:spcPts val="0"/>
              </a:spcAft>
              <a:buSzPts val="1100"/>
              <a:buNone/>
            </a:pPr>
            <a:r>
              <a:t/>
            </a:r>
            <a:endParaRPr>
              <a:solidFill>
                <a:schemeClr val="dk1"/>
              </a:solidFill>
            </a:endParaRPr>
          </a:p>
        </p:txBody>
      </p:sp>
      <p:sp>
        <p:nvSpPr>
          <p:cNvPr id="33" name="Google Shape;33;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8" name="Google Shape;88;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US">
                <a:solidFill>
                  <a:schemeClr val="dk1"/>
                </a:solidFill>
              </a:rPr>
              <a:t>This table contains specific items that may be used as evidence for each criteria.  Each criteria must be addressed in the evidence submitted.  Multiple pieces of evidence may be submitted.</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4" name="Google Shape;94;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 </a:t>
            </a:r>
            <a:r>
              <a:rPr lang="en-US" sz="1000">
                <a:solidFill>
                  <a:schemeClr val="dk1"/>
                </a:solidFill>
              </a:rPr>
              <a:t>It’s important to mention some additional considerations related to Item 10 that will assist with submission of evidence.  Consider what the local community offers as resources to aid families in meeting their basic needs.  What could families without reliable transportation access without leaving town?  Think about where information is kept so families can access it easily.  What are the routine ways the program uses to communicate upcoming volunteer opportunities with families?</a:t>
            </a:r>
            <a:endParaRPr sz="1000">
              <a:solidFill>
                <a:schemeClr val="dk1"/>
              </a:solidFill>
              <a:highlight>
                <a:srgbClr val="FFFF00"/>
              </a:highlight>
            </a:endParaRPr>
          </a:p>
          <a:p>
            <a:pPr indent="0" lvl="0" marL="0" rtl="0" algn="l">
              <a:lnSpc>
                <a:spcPct val="90000"/>
              </a:lnSpc>
              <a:spcBef>
                <a:spcPts val="1200"/>
              </a:spcBef>
              <a:spcAft>
                <a:spcPts val="0"/>
              </a:spcAft>
              <a:buClr>
                <a:schemeClr val="dk1"/>
              </a:buClr>
              <a:buSzPts val="1100"/>
              <a:buFont typeface="Arial"/>
              <a:buNone/>
            </a:pPr>
            <a:r>
              <a:t/>
            </a:r>
            <a:endParaRPr sz="1000">
              <a:solidFill>
                <a:schemeClr val="dk1"/>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1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0" name="Google Shape;100;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US">
                <a:solidFill>
                  <a:schemeClr val="dk1"/>
                </a:solidFill>
              </a:rPr>
              <a:t>Now that we have covered the details related to item 1 of the desk audit, we will review the due dates and related timeline for the entire desk audit process.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a:solidFill>
                  <a:schemeClr val="dk1"/>
                </a:solidFill>
              </a:rPr>
              <a:t>The desk audit opens in CASA on September 15 and the initial desk audit submission is due on or before December 15. Department consultants will complete the initial state review no later than March 15. If additional information or follow up is needed, districts have until end of the business day on April 15 to submit a final district submission. The desk audit closes in CASA on this day and no further submissions or corrections can be made. Department consultants will then complete a final state review by April 30. The District Status will be identified and additional follow-up actions will be completed as applicable. </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Please note the importance of adhering to all due dates throughout the preschool desk audit. </a:t>
            </a:r>
            <a:endParaRPr>
              <a:solidFill>
                <a:schemeClr val="dk1"/>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1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6" name="Google Shape;106;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US">
                <a:solidFill>
                  <a:schemeClr val="dk1"/>
                </a:solidFill>
              </a:rPr>
              <a:t>An Iowa Department of Education consultant is assigned to each AEA specifically for preschool desk audits. The assigned consultant, as shown on this slide, will serve as the contact for districts in that area throughout the desk audit timeline. Districts are encouraged to reach out to the assigned consultant with any questions.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Thank you for viewing this slide deck related to Item 1 of the preschool desk audit. There are additional slide decks available with each addressing one of the ten preschool desk audit items. </a:t>
            </a:r>
            <a:endParaRPr>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 name="Shape 37"/>
        <p:cNvGrpSpPr/>
        <p:nvPr/>
      </p:nvGrpSpPr>
      <p:grpSpPr>
        <a:xfrm>
          <a:off x="0" y="0"/>
          <a:ext cx="0" cy="0"/>
          <a:chOff x="0" y="0"/>
          <a:chExt cx="0" cy="0"/>
        </a:xfrm>
      </p:grpSpPr>
      <p:sp>
        <p:nvSpPr>
          <p:cNvPr id="38" name="Google Shape;3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t/>
            </a:r>
            <a:endParaRPr sz="1000">
              <a:solidFill>
                <a:schemeClr val="dk1"/>
              </a:solidFill>
            </a:endParaRPr>
          </a:p>
          <a:p>
            <a:pPr indent="0" lvl="0" marL="0" rtl="0" algn="l">
              <a:lnSpc>
                <a:spcPct val="100000"/>
              </a:lnSpc>
              <a:spcBef>
                <a:spcPts val="1200"/>
              </a:spcBef>
              <a:spcAft>
                <a:spcPts val="0"/>
              </a:spcAft>
              <a:buClr>
                <a:schemeClr val="dk1"/>
              </a:buClr>
              <a:buSzPts val="1100"/>
              <a:buFont typeface="Arial"/>
              <a:buNone/>
            </a:pPr>
            <a:r>
              <a:rPr lang="en-US">
                <a:solidFill>
                  <a:schemeClr val="dk1"/>
                </a:solidFill>
              </a:rPr>
              <a:t>The purpose of the preschool desk audit is to provide a process for </a:t>
            </a:r>
            <a:r>
              <a:rPr b="1" lang="en-US">
                <a:solidFill>
                  <a:schemeClr val="dk1"/>
                </a:solidFill>
              </a:rPr>
              <a:t>accreditation</a:t>
            </a:r>
            <a:r>
              <a:rPr lang="en-US">
                <a:solidFill>
                  <a:schemeClr val="dk1"/>
                </a:solidFill>
              </a:rPr>
              <a:t> and </a:t>
            </a:r>
            <a:r>
              <a:rPr b="1" lang="en-US">
                <a:solidFill>
                  <a:schemeClr val="dk1"/>
                </a:solidFill>
              </a:rPr>
              <a:t>monitoring</a:t>
            </a:r>
            <a:r>
              <a:rPr lang="en-US">
                <a:solidFill>
                  <a:schemeClr val="dk1"/>
                </a:solidFill>
              </a:rPr>
              <a:t> which requires a comprehensive desk audit. In addition, based on the requirement to implement program standards, the desk audit provides districts a method for submitting evidence of implementation of IQPPS. </a:t>
            </a:r>
            <a:endParaRPr>
              <a:solidFill>
                <a:schemeClr val="dk1"/>
              </a:solidFill>
            </a:endParaRPr>
          </a:p>
          <a:p>
            <a:pPr indent="0" lvl="0" marL="0" rtl="0" algn="l">
              <a:lnSpc>
                <a:spcPct val="100000"/>
              </a:lnSpc>
              <a:spcBef>
                <a:spcPts val="1200"/>
              </a:spcBef>
              <a:spcAft>
                <a:spcPts val="0"/>
              </a:spcAft>
              <a:buSzPts val="1100"/>
              <a:buNone/>
            </a:pPr>
            <a:r>
              <a:t/>
            </a:r>
            <a:endParaRPr/>
          </a:p>
        </p:txBody>
      </p:sp>
      <p:sp>
        <p:nvSpPr>
          <p:cNvPr id="39" name="Google Shape;39;p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 name="Shape 43"/>
        <p:cNvGrpSpPr/>
        <p:nvPr/>
      </p:nvGrpSpPr>
      <p:grpSpPr>
        <a:xfrm>
          <a:off x="0" y="0"/>
          <a:ext cx="0" cy="0"/>
          <a:chOff x="0" y="0"/>
          <a:chExt cx="0" cy="0"/>
        </a:xfrm>
      </p:grpSpPr>
      <p:sp>
        <p:nvSpPr>
          <p:cNvPr id="44" name="Google Shape;44;g2fdad9aa0d4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When completing the preschool desk audit, there are several factors to consider.  Preschool program administrators collect and submit evidence at a district level; classroom level evidence will not be accepted. Evidence must reflect a completed practice occurring within the past year.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The evidence should represent a process of how the district ensures the program standards are implemented across all classrooms, including in community partner sites (as applicable). This applies to all classrooms following IQPPS including the Statewide Voluntary Preschool Program, Shared Visions Preschool, and early childhood special education programs. Evidence should also address any existing variations across preschool program locations.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Preschool program administrators collect and submit evidence at a district level; classroom level evidence will not be accepted. Evidence must reflect a completed practice occurring within the past year. </a:t>
            </a:r>
            <a:endParaRPr>
              <a:solidFill>
                <a:schemeClr val="dk1"/>
              </a:solidFill>
            </a:endParaRPr>
          </a:p>
          <a:p>
            <a:pPr indent="0" lvl="0" marL="0" rtl="0" algn="l">
              <a:lnSpc>
                <a:spcPct val="115000"/>
              </a:lnSpc>
              <a:spcBef>
                <a:spcPts val="1200"/>
              </a:spcBef>
              <a:spcAft>
                <a:spcPts val="1200"/>
              </a:spcAft>
              <a:buClr>
                <a:schemeClr val="dk1"/>
              </a:buClr>
              <a:buSzPts val="1100"/>
              <a:buFont typeface="Arial"/>
              <a:buNone/>
            </a:pPr>
            <a:r>
              <a:rPr lang="en-US">
                <a:solidFill>
                  <a:schemeClr val="dk1"/>
                </a:solidFill>
              </a:rPr>
              <a:t>The evidence should represent a process of how the district ensures the program standards are implemented across all classrooms, including in community partner sites (as applicable). This applies to all classrooms following IQPPS including the Statewide Voluntary Preschool Program, Shared Visions Preschool, and early childhood special education programs. Evidence should also address any existing variations across preschool program locations.</a:t>
            </a:r>
            <a:endParaRPr/>
          </a:p>
        </p:txBody>
      </p:sp>
      <p:sp>
        <p:nvSpPr>
          <p:cNvPr id="45" name="Google Shape;45;g2fdad9aa0d4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 name="Shape 49"/>
        <p:cNvGrpSpPr/>
        <p:nvPr/>
      </p:nvGrpSpPr>
      <p:grpSpPr>
        <a:xfrm>
          <a:off x="0" y="0"/>
          <a:ext cx="0" cy="0"/>
          <a:chOff x="0" y="0"/>
          <a:chExt cx="0" cy="0"/>
        </a:xfrm>
      </p:grpSpPr>
      <p:sp>
        <p:nvSpPr>
          <p:cNvPr id="50" name="Google Shape;50;p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1" name="Google Shape;5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It is important to note that desk audit submissions must align to the current version of the </a:t>
            </a:r>
            <a:r>
              <a:rPr lang="en-US" u="sng">
                <a:solidFill>
                  <a:schemeClr val="hlink"/>
                </a:solidFill>
                <a:hlinkClick r:id="rId2"/>
              </a:rPr>
              <a:t>Iowa Quality Preschool Program Standards and Criteria (2017)</a:t>
            </a:r>
            <a:r>
              <a:rPr lang="en-US">
                <a:solidFill>
                  <a:schemeClr val="dk1"/>
                </a:solidFill>
              </a:rPr>
              <a:t>. Keep in mind that multiple standards and criteria may be addressed within each of the ten desk audit items.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The Iowa Department of Education’s website contains additional information related to IQPPS on the </a:t>
            </a:r>
            <a:r>
              <a:rPr lang="en-US" u="sng">
                <a:solidFill>
                  <a:schemeClr val="hlink"/>
                </a:solidFill>
                <a:hlinkClick r:id="rId3"/>
              </a:rPr>
              <a:t>Early Childhood Standards</a:t>
            </a:r>
            <a:r>
              <a:rPr lang="en-US">
                <a:solidFill>
                  <a:schemeClr val="dk1"/>
                </a:solidFill>
              </a:rPr>
              <a:t> webpage.</a:t>
            </a:r>
            <a:endParaRPr>
              <a:solidFill>
                <a:schemeClr val="dk1"/>
              </a:solidFill>
            </a:endParaRPr>
          </a:p>
          <a:p>
            <a:pPr indent="0" lvl="0" marL="0" rtl="0" algn="l">
              <a:lnSpc>
                <a:spcPct val="100000"/>
              </a:lnSpc>
              <a:spcBef>
                <a:spcPts val="120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2fdad9aa0d4_1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7" name="Google Shape;57;g2fdad9aa0d4_1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US">
                <a:solidFill>
                  <a:schemeClr val="dk1"/>
                </a:solidFill>
              </a:rPr>
              <a:t>The Department will be facilitating monthly zoom sessions in order to best help you prepare and complete your preschool desk audit.  Dates and times are listed for each of the zooms as well as which standards will be addressed at the zoom meeting.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sz="1000">
                <a:solidFill>
                  <a:schemeClr val="dk1"/>
                </a:solidFill>
              </a:rPr>
              <a:t>As mentioned, the preschool desk audit requires evidence to be submitted for a total of ten items. This webinar specifically addresses item 10: Families &amp; Communities which is aligned to IQPPS Standard 7, Criteria 7.2 and 7.7, and Standard 8, Criterion 8.1.</a:t>
            </a:r>
            <a:endParaRPr>
              <a:solidFill>
                <a:schemeClr val="dk1"/>
              </a:solidFill>
            </a:endParaRPr>
          </a:p>
          <a:p>
            <a:pPr indent="0" lvl="0" marL="0" rtl="0" algn="l">
              <a:lnSpc>
                <a:spcPct val="100000"/>
              </a:lnSpc>
              <a:spcBef>
                <a:spcPts val="1200"/>
              </a:spcBef>
              <a:spcAft>
                <a:spcPts val="0"/>
              </a:spcAft>
              <a:buClr>
                <a:schemeClr val="dk1"/>
              </a:buClr>
              <a:buSzPts val="1100"/>
              <a:buFont typeface="Arial"/>
              <a:buNone/>
            </a:pPr>
            <a:r>
              <a:t/>
            </a:r>
            <a:endParaRPr>
              <a:solidFill>
                <a:schemeClr val="dk1"/>
              </a:solidFill>
            </a:endParaRPr>
          </a:p>
        </p:txBody>
      </p:sp>
      <p:sp>
        <p:nvSpPr>
          <p:cNvPr id="64" name="Google Shape;64;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0" name="Google Shape;70;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US">
                <a:solidFill>
                  <a:schemeClr val="dk1"/>
                </a:solidFill>
              </a:rPr>
              <a:t>Criterion 7.2 ensures programs share opportunities to volunteer with all families and take into consideration when a family’s skills or traditions would be a good fit for a volunteer opportunity.  Criterion 7.7 addresses how programs use the relationships they have with other early education programs and elementary schools to support transitions to other programs</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US">
                <a:solidFill>
                  <a:schemeClr val="dk1"/>
                </a:solidFill>
              </a:rPr>
              <a:t> Criterion 8.1 requires programs to create a list of community resources families may need and then ensure families have access to the list.  Programs should assist families in accessing these resources if needed.</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2" name="Google Shape;82;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US">
                <a:solidFill>
                  <a:schemeClr val="dk1"/>
                </a:solidFill>
              </a:rPr>
              <a:t>Examples of evidence would be any documentation of the </a:t>
            </a:r>
            <a:r>
              <a:rPr lang="en-US" u="sng">
                <a:solidFill>
                  <a:schemeClr val="dk1"/>
                </a:solidFill>
              </a:rPr>
              <a:t>process</a:t>
            </a:r>
            <a:r>
              <a:rPr lang="en-US">
                <a:solidFill>
                  <a:schemeClr val="dk1"/>
                </a:solidFill>
              </a:rPr>
              <a:t> used by the district to </a:t>
            </a:r>
            <a:r>
              <a:rPr lang="en-US" u="sng">
                <a:solidFill>
                  <a:schemeClr val="dk1"/>
                </a:solidFill>
              </a:rPr>
              <a:t>confirm that all families receive information on using community resources, connecting with the program/school and volunteering in their child’s classroom</a:t>
            </a:r>
            <a:r>
              <a:rPr lang="en-US">
                <a:solidFill>
                  <a:schemeClr val="dk1"/>
                </a:solidFill>
              </a:rPr>
              <a:t>. Evidence may include a link to a district web page including this information, excerpts from the family handbook, or artifacts of other ways this information is shared. Each bullet must be addressed.</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Any evidence submitted should clearly indicate the school year it was used and the mode of communication. </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03617A"/>
        </a:solidFill>
      </p:bgPr>
    </p:bg>
    <p:spTree>
      <p:nvGrpSpPr>
        <p:cNvPr id="8" name="Shape 8"/>
        <p:cNvGrpSpPr/>
        <p:nvPr/>
      </p:nvGrpSpPr>
      <p:grpSpPr>
        <a:xfrm>
          <a:off x="0" y="0"/>
          <a:ext cx="0" cy="0"/>
          <a:chOff x="0" y="0"/>
          <a:chExt cx="0" cy="0"/>
        </a:xfrm>
      </p:grpSpPr>
      <p:sp>
        <p:nvSpPr>
          <p:cNvPr id="9" name="Google Shape;9;p15"/>
          <p:cNvSpPr txBox="1"/>
          <p:nvPr>
            <p:ph type="ctrTitle"/>
          </p:nvPr>
        </p:nvSpPr>
        <p:spPr>
          <a:xfrm>
            <a:off x="289270" y="1074695"/>
            <a:ext cx="11636700" cy="21600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lt1"/>
              </a:buClr>
              <a:buSzPts val="4500"/>
              <a:buFont typeface="Arial"/>
              <a:buNone/>
              <a:defRPr b="1" sz="45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 name="Google Shape;10;p15"/>
          <p:cNvSpPr txBox="1"/>
          <p:nvPr>
            <p:ph idx="1" type="subTitle"/>
          </p:nvPr>
        </p:nvSpPr>
        <p:spPr>
          <a:xfrm>
            <a:off x="289270" y="3838162"/>
            <a:ext cx="11636700" cy="12822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lt1"/>
              </a:buClr>
              <a:buSzPts val="2400"/>
              <a:buNone/>
              <a:defRPr b="1" sz="2400">
                <a:solidFill>
                  <a:schemeClr val="lt1"/>
                </a:solidFill>
              </a:defRPr>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pic>
        <p:nvPicPr>
          <p:cNvPr id="11" name="Google Shape;11;p15"/>
          <p:cNvPicPr preferRelativeResize="0"/>
          <p:nvPr/>
        </p:nvPicPr>
        <p:blipFill rotWithShape="1">
          <a:blip r:embed="rId2">
            <a:alphaModFix/>
          </a:blip>
          <a:srcRect b="0" l="0" r="0" t="0"/>
          <a:stretch/>
        </p:blipFill>
        <p:spPr>
          <a:xfrm>
            <a:off x="1099884" y="5866793"/>
            <a:ext cx="4996116" cy="45800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bg>
      <p:bgPr>
        <a:solidFill>
          <a:schemeClr val="lt1"/>
        </a:solidFill>
      </p:bgPr>
    </p:bg>
    <p:spTree>
      <p:nvGrpSpPr>
        <p:cNvPr id="12" name="Shape 12"/>
        <p:cNvGrpSpPr/>
        <p:nvPr/>
      </p:nvGrpSpPr>
      <p:grpSpPr>
        <a:xfrm>
          <a:off x="0" y="0"/>
          <a:ext cx="0" cy="0"/>
          <a:chOff x="0" y="0"/>
          <a:chExt cx="0" cy="0"/>
        </a:xfrm>
      </p:grpSpPr>
      <p:sp>
        <p:nvSpPr>
          <p:cNvPr id="13" name="Google Shape;13;p16"/>
          <p:cNvSpPr/>
          <p:nvPr/>
        </p:nvSpPr>
        <p:spPr>
          <a:xfrm>
            <a:off x="0" y="0"/>
            <a:ext cx="12192000" cy="11928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4" name="Google Shape;14;p16"/>
          <p:cNvSpPr txBox="1"/>
          <p:nvPr>
            <p:ph type="title"/>
          </p:nvPr>
        </p:nvSpPr>
        <p:spPr>
          <a:xfrm>
            <a:off x="892797" y="1"/>
            <a:ext cx="10515600" cy="11928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16"/>
          <p:cNvSpPr txBox="1"/>
          <p:nvPr>
            <p:ph idx="1" type="body"/>
          </p:nvPr>
        </p:nvSpPr>
        <p:spPr>
          <a:xfrm>
            <a:off x="892799" y="1548641"/>
            <a:ext cx="5157900" cy="8238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16" name="Google Shape;16;p16"/>
          <p:cNvSpPr txBox="1"/>
          <p:nvPr>
            <p:ph idx="2" type="body"/>
          </p:nvPr>
        </p:nvSpPr>
        <p:spPr>
          <a:xfrm>
            <a:off x="892799" y="2372553"/>
            <a:ext cx="5157900" cy="3684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7" name="Google Shape;17;p16"/>
          <p:cNvSpPr txBox="1"/>
          <p:nvPr>
            <p:ph idx="3" type="body"/>
          </p:nvPr>
        </p:nvSpPr>
        <p:spPr>
          <a:xfrm>
            <a:off x="6225210" y="1548641"/>
            <a:ext cx="5183100" cy="8238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18" name="Google Shape;18;p16"/>
          <p:cNvSpPr txBox="1"/>
          <p:nvPr>
            <p:ph idx="4" type="body"/>
          </p:nvPr>
        </p:nvSpPr>
        <p:spPr>
          <a:xfrm>
            <a:off x="6225210" y="2372553"/>
            <a:ext cx="5183100" cy="3684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bg>
      <p:bgPr>
        <a:solidFill>
          <a:schemeClr val="lt1"/>
        </a:solidFill>
      </p:bgPr>
    </p:bg>
    <p:spTree>
      <p:nvGrpSpPr>
        <p:cNvPr id="19" name="Shape 19"/>
        <p:cNvGrpSpPr/>
        <p:nvPr/>
      </p:nvGrpSpPr>
      <p:grpSpPr>
        <a:xfrm>
          <a:off x="0" y="0"/>
          <a:ext cx="0" cy="0"/>
          <a:chOff x="0" y="0"/>
          <a:chExt cx="0" cy="0"/>
        </a:xfrm>
      </p:grpSpPr>
      <p:sp>
        <p:nvSpPr>
          <p:cNvPr id="20" name="Google Shape;20;p17"/>
          <p:cNvSpPr/>
          <p:nvPr/>
        </p:nvSpPr>
        <p:spPr>
          <a:xfrm>
            <a:off x="0" y="0"/>
            <a:ext cx="12192000" cy="7374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1" name="Google Shape;21;p17"/>
          <p:cNvSpPr txBox="1"/>
          <p:nvPr>
            <p:ph type="title"/>
          </p:nvPr>
        </p:nvSpPr>
        <p:spPr>
          <a:xfrm>
            <a:off x="339213" y="2"/>
            <a:ext cx="11269800" cy="7374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3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7"/>
          <p:cNvSpPr txBox="1"/>
          <p:nvPr>
            <p:ph idx="1" type="body"/>
          </p:nvPr>
        </p:nvSpPr>
        <p:spPr>
          <a:xfrm>
            <a:off x="689112" y="1460499"/>
            <a:ext cx="10813800" cy="43512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bg>
      <p:bgPr>
        <a:solidFill>
          <a:schemeClr val="lt1"/>
        </a:solidFill>
      </p:bgPr>
    </p:bg>
    <p:spTree>
      <p:nvGrpSpPr>
        <p:cNvPr id="23" name="Shape 23"/>
        <p:cNvGrpSpPr/>
        <p:nvPr/>
      </p:nvGrpSpPr>
      <p:grpSpPr>
        <a:xfrm>
          <a:off x="0" y="0"/>
          <a:ext cx="0" cy="0"/>
          <a:chOff x="0" y="0"/>
          <a:chExt cx="0" cy="0"/>
        </a:xfrm>
      </p:grpSpPr>
      <p:sp>
        <p:nvSpPr>
          <p:cNvPr id="24" name="Google Shape;24;p18"/>
          <p:cNvSpPr/>
          <p:nvPr/>
        </p:nvSpPr>
        <p:spPr>
          <a:xfrm>
            <a:off x="0" y="0"/>
            <a:ext cx="4182900" cy="68580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5" name="Google Shape;25;p18"/>
          <p:cNvSpPr txBox="1"/>
          <p:nvPr>
            <p:ph type="title"/>
          </p:nvPr>
        </p:nvSpPr>
        <p:spPr>
          <a:xfrm>
            <a:off x="408561" y="428017"/>
            <a:ext cx="3540900" cy="59064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300"/>
              <a:buFont typeface="Arial"/>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8"/>
          <p:cNvSpPr txBox="1"/>
          <p:nvPr>
            <p:ph idx="1" type="body"/>
          </p:nvPr>
        </p:nvSpPr>
        <p:spPr>
          <a:xfrm>
            <a:off x="4591454" y="428017"/>
            <a:ext cx="7017300" cy="5906400"/>
          </a:xfrm>
          <a:prstGeom prst="rect">
            <a:avLst/>
          </a:prstGeom>
          <a:noFill/>
          <a:ln>
            <a:noFill/>
          </a:ln>
        </p:spPr>
        <p:txBody>
          <a:bodyPr anchorCtr="0" anchor="ctr" bIns="45700" lIns="91425" spcFirstLastPara="1" rIns="91425" wrap="square" tIns="45700">
            <a:normAutofit/>
          </a:bodyPr>
          <a:lstStyle>
            <a:lvl1pPr indent="-406400" lvl="0" marL="457200" algn="l">
              <a:lnSpc>
                <a:spcPct val="90000"/>
              </a:lnSpc>
              <a:spcBef>
                <a:spcPts val="750"/>
              </a:spcBef>
              <a:spcAft>
                <a:spcPts val="0"/>
              </a:spcAft>
              <a:buClr>
                <a:schemeClr val="dk1"/>
              </a:buClr>
              <a:buSzPts val="2800"/>
              <a:buChar char="•"/>
              <a:defRPr sz="2800"/>
            </a:lvl1pPr>
            <a:lvl2pPr indent="-381000" lvl="1" marL="914400" algn="l">
              <a:lnSpc>
                <a:spcPct val="90000"/>
              </a:lnSpc>
              <a:spcBef>
                <a:spcPts val="375"/>
              </a:spcBef>
              <a:spcAft>
                <a:spcPts val="0"/>
              </a:spcAft>
              <a:buClr>
                <a:schemeClr val="dk1"/>
              </a:buClr>
              <a:buSzPts val="2400"/>
              <a:buChar char="•"/>
              <a:defRPr sz="2400"/>
            </a:lvl2pPr>
            <a:lvl3pPr indent="-330200" lvl="2" marL="1371600" algn="l">
              <a:lnSpc>
                <a:spcPct val="90000"/>
              </a:lnSpc>
              <a:spcBef>
                <a:spcPts val="375"/>
              </a:spcBef>
              <a:spcAft>
                <a:spcPts val="0"/>
              </a:spcAft>
              <a:buClr>
                <a:schemeClr val="dk1"/>
              </a:buClr>
              <a:buSzPts val="1600"/>
              <a:buChar char="•"/>
              <a:defRPr sz="1600"/>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lt1"/>
        </a:solidFill>
      </p:bgPr>
    </p:bg>
    <p:spTree>
      <p:nvGrpSpPr>
        <p:cNvPr id="27" name="Shape 27"/>
        <p:cNvGrpSpPr/>
        <p:nvPr/>
      </p:nvGrpSpPr>
      <p:grpSpPr>
        <a:xfrm>
          <a:off x="0" y="0"/>
          <a:ext cx="0" cy="0"/>
          <a:chOff x="0" y="0"/>
          <a:chExt cx="0" cy="0"/>
        </a:xfrm>
      </p:grpSpPr>
      <p:sp>
        <p:nvSpPr>
          <p:cNvPr id="28" name="Google Shape;28;p19"/>
          <p:cNvSpPr/>
          <p:nvPr/>
        </p:nvSpPr>
        <p:spPr>
          <a:xfrm>
            <a:off x="0" y="2268535"/>
            <a:ext cx="12192000" cy="32757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9" name="Google Shape;29;p19"/>
          <p:cNvSpPr txBox="1"/>
          <p:nvPr>
            <p:ph type="title"/>
          </p:nvPr>
        </p:nvSpPr>
        <p:spPr>
          <a:xfrm>
            <a:off x="831851" y="1709740"/>
            <a:ext cx="10515600" cy="28527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4500"/>
              <a:buFont typeface="Arial"/>
              <a:buNone/>
              <a:defRPr sz="45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9"/>
          <p:cNvSpPr txBox="1"/>
          <p:nvPr>
            <p:ph idx="1" type="body"/>
          </p:nvPr>
        </p:nvSpPr>
        <p:spPr>
          <a:xfrm>
            <a:off x="831851" y="4589465"/>
            <a:ext cx="10515600" cy="15003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lt1"/>
              </a:buClr>
              <a:buSzPts val="1800"/>
              <a:buNone/>
              <a:defRPr sz="1800">
                <a:solidFill>
                  <a:schemeClr val="lt1"/>
                </a:solidFill>
              </a:defRPr>
            </a:lvl1pPr>
            <a:lvl2pPr indent="-228600" lvl="1" marL="914400" algn="l">
              <a:lnSpc>
                <a:spcPct val="90000"/>
              </a:lnSpc>
              <a:spcBef>
                <a:spcPts val="375"/>
              </a:spcBef>
              <a:spcAft>
                <a:spcPts val="0"/>
              </a:spcAft>
              <a:buClr>
                <a:srgbClr val="888888"/>
              </a:buClr>
              <a:buSzPts val="1500"/>
              <a:buNone/>
              <a:defRPr sz="1500">
                <a:solidFill>
                  <a:srgbClr val="888888"/>
                </a:solidFill>
              </a:defRPr>
            </a:lvl2pPr>
            <a:lvl3pPr indent="-228600" lvl="2" marL="1371600" algn="l">
              <a:lnSpc>
                <a:spcPct val="90000"/>
              </a:lnSpc>
              <a:spcBef>
                <a:spcPts val="375"/>
              </a:spcBef>
              <a:spcAft>
                <a:spcPts val="0"/>
              </a:spcAft>
              <a:buClr>
                <a:srgbClr val="888888"/>
              </a:buClr>
              <a:buSzPts val="1350"/>
              <a:buNone/>
              <a:defRPr sz="1350">
                <a:solidFill>
                  <a:srgbClr val="888888"/>
                </a:solidFill>
              </a:defRPr>
            </a:lvl3pPr>
            <a:lvl4pPr indent="-228600" lvl="3" marL="1828800" algn="l">
              <a:lnSpc>
                <a:spcPct val="90000"/>
              </a:lnSpc>
              <a:spcBef>
                <a:spcPts val="375"/>
              </a:spcBef>
              <a:spcAft>
                <a:spcPts val="0"/>
              </a:spcAft>
              <a:buClr>
                <a:srgbClr val="888888"/>
              </a:buClr>
              <a:buSzPts val="1200"/>
              <a:buNone/>
              <a:defRPr sz="1200">
                <a:solidFill>
                  <a:srgbClr val="888888"/>
                </a:solidFill>
              </a:defRPr>
            </a:lvl4pPr>
            <a:lvl5pPr indent="-228600" lvl="4" marL="2286000" algn="l">
              <a:lnSpc>
                <a:spcPct val="90000"/>
              </a:lnSpc>
              <a:spcBef>
                <a:spcPts val="375"/>
              </a:spcBef>
              <a:spcAft>
                <a:spcPts val="0"/>
              </a:spcAft>
              <a:buClr>
                <a:srgbClr val="888888"/>
              </a:buClr>
              <a:buSzPts val="1200"/>
              <a:buNone/>
              <a:defRPr sz="1200">
                <a:solidFill>
                  <a:srgbClr val="888888"/>
                </a:solidFill>
              </a:defRPr>
            </a:lvl5pPr>
            <a:lvl6pPr indent="-228600" lvl="5" marL="2743200" algn="l">
              <a:lnSpc>
                <a:spcPct val="90000"/>
              </a:lnSpc>
              <a:spcBef>
                <a:spcPts val="375"/>
              </a:spcBef>
              <a:spcAft>
                <a:spcPts val="0"/>
              </a:spcAft>
              <a:buClr>
                <a:srgbClr val="888888"/>
              </a:buClr>
              <a:buSzPts val="1200"/>
              <a:buNone/>
              <a:defRPr sz="1200">
                <a:solidFill>
                  <a:srgbClr val="888888"/>
                </a:solidFill>
              </a:defRPr>
            </a:lvl6pPr>
            <a:lvl7pPr indent="-228600" lvl="6" marL="3200400" algn="l">
              <a:lnSpc>
                <a:spcPct val="90000"/>
              </a:lnSpc>
              <a:spcBef>
                <a:spcPts val="375"/>
              </a:spcBef>
              <a:spcAft>
                <a:spcPts val="0"/>
              </a:spcAft>
              <a:buClr>
                <a:srgbClr val="888888"/>
              </a:buClr>
              <a:buSzPts val="1200"/>
              <a:buNone/>
              <a:defRPr sz="1200">
                <a:solidFill>
                  <a:srgbClr val="888888"/>
                </a:solidFill>
              </a:defRPr>
            </a:lvl7pPr>
            <a:lvl8pPr indent="-228600" lvl="7" marL="3657600" algn="l">
              <a:lnSpc>
                <a:spcPct val="90000"/>
              </a:lnSpc>
              <a:spcBef>
                <a:spcPts val="375"/>
              </a:spcBef>
              <a:spcAft>
                <a:spcPts val="0"/>
              </a:spcAft>
              <a:buClr>
                <a:srgbClr val="888888"/>
              </a:buClr>
              <a:buSzPts val="1200"/>
              <a:buNone/>
              <a:defRPr sz="1200">
                <a:solidFill>
                  <a:srgbClr val="888888"/>
                </a:solidFill>
              </a:defRPr>
            </a:lvl8pPr>
            <a:lvl9pPr indent="-228600" lvl="8" marL="4114800" algn="l">
              <a:lnSpc>
                <a:spcPct val="90000"/>
              </a:lnSpc>
              <a:spcBef>
                <a:spcPts val="375"/>
              </a:spcBef>
              <a:spcAft>
                <a:spcPts val="0"/>
              </a:spcAft>
              <a:buClr>
                <a:srgbClr val="888888"/>
              </a:buClr>
              <a:buSzPts val="1200"/>
              <a:buNone/>
              <a:defRPr sz="1200">
                <a:solidFill>
                  <a:srgbClr val="888888"/>
                </a:solidFil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4"/>
          <p:cNvSpPr txBox="1"/>
          <p:nvPr>
            <p:ph type="title"/>
          </p:nvPr>
        </p:nvSpPr>
        <p:spPr>
          <a:xfrm>
            <a:off x="795128" y="1"/>
            <a:ext cx="10813800" cy="11661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3300"/>
              <a:buFont typeface="Arial"/>
              <a:buNone/>
              <a:defRPr b="1" i="0" sz="33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4"/>
          <p:cNvSpPr txBox="1"/>
          <p:nvPr>
            <p:ph idx="1" type="body"/>
          </p:nvPr>
        </p:nvSpPr>
        <p:spPr>
          <a:xfrm>
            <a:off x="795128" y="1460499"/>
            <a:ext cx="10813800" cy="4351200"/>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mailto:amy.stegeman@iowa.gov" TargetMode="External"/><Relationship Id="rId4" Type="http://schemas.openxmlformats.org/officeDocument/2006/relationships/hyperlink" Target="mailto:amy.stegeman@iowa.gov" TargetMode="External"/><Relationship Id="rId11" Type="http://schemas.openxmlformats.org/officeDocument/2006/relationships/hyperlink" Target="mailto:marianne.rodrigues@iowa.gov" TargetMode="External"/><Relationship Id="rId10" Type="http://schemas.openxmlformats.org/officeDocument/2006/relationships/hyperlink" Target="mailto:marcie.lentsch@iowa.gov" TargetMode="External"/><Relationship Id="rId9" Type="http://schemas.openxmlformats.org/officeDocument/2006/relationships/hyperlink" Target="mailto:mary.breyfogle@iowa.gov" TargetMode="External"/><Relationship Id="rId5" Type="http://schemas.openxmlformats.org/officeDocument/2006/relationships/hyperlink" Target="mailto:marcie.lentsch@iowa.gov" TargetMode="External"/><Relationship Id="rId6" Type="http://schemas.openxmlformats.org/officeDocument/2006/relationships/hyperlink" Target="mailto:marianne.rodrigues@iowa.gov" TargetMode="External"/><Relationship Id="rId7" Type="http://schemas.openxmlformats.org/officeDocument/2006/relationships/hyperlink" Target="mailto:mary.breyfogle@iowa.gov" TargetMode="External"/><Relationship Id="rId8" Type="http://schemas.openxmlformats.org/officeDocument/2006/relationships/hyperlink" Target="mailto:marianne.rodrigues@iowa.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educate.iowa.gov/media/7266/download?inline=" TargetMode="External"/><Relationship Id="rId4" Type="http://schemas.openxmlformats.org/officeDocument/2006/relationships/hyperlink" Target="https://educateiowa.gov/pk-12/early-childhood/early-childhood-standard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idoe.zoom.us/j/95823765427?pwd=1DXiSnHvomPPL4eTTiR2V3MsyKPaQb.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 name="Shape 34"/>
        <p:cNvGrpSpPr/>
        <p:nvPr/>
      </p:nvGrpSpPr>
      <p:grpSpPr>
        <a:xfrm>
          <a:off x="0" y="0"/>
          <a:ext cx="0" cy="0"/>
          <a:chOff x="0" y="0"/>
          <a:chExt cx="0" cy="0"/>
        </a:xfrm>
      </p:grpSpPr>
      <p:sp>
        <p:nvSpPr>
          <p:cNvPr id="35" name="Google Shape;35;p1"/>
          <p:cNvSpPr txBox="1"/>
          <p:nvPr>
            <p:ph type="ctrTitle"/>
          </p:nvPr>
        </p:nvSpPr>
        <p:spPr>
          <a:xfrm>
            <a:off x="399020" y="252695"/>
            <a:ext cx="11636700" cy="21600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2"/>
              </a:buClr>
              <a:buSzPts val="4500"/>
              <a:buFont typeface="Arial"/>
              <a:buNone/>
            </a:pPr>
            <a:r>
              <a:rPr lang="en-US" sz="4600"/>
              <a:t>IQPPS Desk Audit 24-25</a:t>
            </a:r>
            <a:endParaRPr sz="4600"/>
          </a:p>
        </p:txBody>
      </p:sp>
      <p:sp>
        <p:nvSpPr>
          <p:cNvPr id="36" name="Google Shape;36;p1"/>
          <p:cNvSpPr txBox="1"/>
          <p:nvPr/>
        </p:nvSpPr>
        <p:spPr>
          <a:xfrm>
            <a:off x="2394174" y="2559000"/>
            <a:ext cx="7646400" cy="1467000"/>
          </a:xfrm>
          <a:prstGeom prst="rect">
            <a:avLst/>
          </a:prstGeom>
          <a:noFill/>
          <a:ln>
            <a:noFill/>
          </a:ln>
        </p:spPr>
        <p:txBody>
          <a:bodyPr anchorCtr="0" anchor="t"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2800"/>
              <a:buFont typeface="Arial"/>
              <a:buNone/>
            </a:pPr>
            <a:r>
              <a:rPr b="1" i="0" lang="en-US" sz="2800" u="none" cap="none" strike="noStrike">
                <a:solidFill>
                  <a:schemeClr val="lt1"/>
                </a:solidFill>
                <a:latin typeface="Arial"/>
                <a:ea typeface="Arial"/>
                <a:cs typeface="Arial"/>
                <a:sym typeface="Arial"/>
              </a:rPr>
              <a:t>Item 10: Families &amp; </a:t>
            </a:r>
            <a:r>
              <a:rPr b="1" i="0" lang="en-US" sz="2800" u="none" cap="none" strike="noStrike">
                <a:solidFill>
                  <a:schemeClr val="lt1"/>
                </a:solidFill>
                <a:latin typeface="Arial"/>
                <a:ea typeface="Arial"/>
                <a:cs typeface="Arial"/>
                <a:sym typeface="Arial"/>
                <a:extLst>
                  <a:ext uri="http://customooxmlschemas.google.com/">
                    <go:slidesCustomData xmlns:go="http://customooxmlschemas.google.com/" textRoundtripDataId="0"/>
                  </a:ext>
                </a:extLst>
              </a:rPr>
              <a:t>Communities</a:t>
            </a:r>
            <a:endParaRPr b="1" i="0" sz="2800" u="none" cap="none" strike="noStrike">
              <a:solidFill>
                <a:schemeClr val="lt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0"/>
          <p:cNvSpPr txBox="1"/>
          <p:nvPr>
            <p:ph type="title"/>
          </p:nvPr>
        </p:nvSpPr>
        <p:spPr>
          <a:xfrm>
            <a:off x="137172" y="1280175"/>
            <a:ext cx="3892200" cy="11661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3300"/>
              <a:buNone/>
            </a:pPr>
            <a:r>
              <a:rPr lang="en-US"/>
              <a:t>Examples of Evidence</a:t>
            </a:r>
            <a:endParaRPr/>
          </a:p>
        </p:txBody>
      </p:sp>
      <p:graphicFrame>
        <p:nvGraphicFramePr>
          <p:cNvPr id="91" name="Google Shape;91;p10"/>
          <p:cNvGraphicFramePr/>
          <p:nvPr/>
        </p:nvGraphicFramePr>
        <p:xfrm>
          <a:off x="4379350" y="564375"/>
          <a:ext cx="3000000" cy="3000000"/>
        </p:xfrm>
        <a:graphic>
          <a:graphicData uri="http://schemas.openxmlformats.org/drawingml/2006/table">
            <a:tbl>
              <a:tblPr>
                <a:noFill/>
                <a:tableStyleId>{788BF66D-3D2A-4DB9-ACE6-E96B11162638}</a:tableStyleId>
              </a:tblPr>
              <a:tblGrid>
                <a:gridCol w="2504525"/>
                <a:gridCol w="5164050"/>
              </a:tblGrid>
              <a:tr h="845025">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t>Community Resources</a:t>
                      </a:r>
                      <a:endParaRPr b="1" sz="2100" u="none" cap="none" strike="noStrike"/>
                    </a:p>
                  </a:txBody>
                  <a:tcPr marT="91425" marB="91425" marR="91425" marL="91425">
                    <a:lnL cap="flat" cmpd="sng" w="19050">
                      <a:solidFill>
                        <a:srgbClr val="666666"/>
                      </a:solidFill>
                      <a:prstDash val="solid"/>
                      <a:round/>
                      <a:headEnd len="sm" w="sm" type="none"/>
                      <a:tailEnd len="sm" w="sm" type="none"/>
                    </a:lnL>
                    <a:lnR cap="flat" cmpd="sng" w="19050">
                      <a:solidFill>
                        <a:srgbClr val="666666"/>
                      </a:solidFill>
                      <a:prstDash val="solid"/>
                      <a:round/>
                      <a:headEnd len="sm" w="sm" type="none"/>
                      <a:tailEnd len="sm" w="sm" type="none"/>
                    </a:lnR>
                    <a:lnT cap="flat" cmpd="sng" w="19050">
                      <a:solidFill>
                        <a:srgbClr val="666666"/>
                      </a:solidFill>
                      <a:prstDash val="solid"/>
                      <a:round/>
                      <a:headEnd len="sm" w="sm" type="none"/>
                      <a:tailEnd len="sm" w="sm" type="none"/>
                    </a:lnT>
                    <a:lnB cap="flat" cmpd="sng" w="19050">
                      <a:solidFill>
                        <a:srgbClr val="666666"/>
                      </a:solidFill>
                      <a:prstDash val="solid"/>
                      <a:round/>
                      <a:headEnd len="sm" w="sm" type="none"/>
                      <a:tailEnd len="sm" w="sm" type="none"/>
                    </a:lnB>
                  </a:tcPr>
                </a:tc>
                <a:tc>
                  <a:txBody>
                    <a:bodyPr/>
                    <a:lstStyle/>
                    <a:p>
                      <a:pPr indent="-361950" lvl="0" marL="457200" marR="0" rtl="0" algn="l">
                        <a:lnSpc>
                          <a:spcPct val="100000"/>
                        </a:lnSpc>
                        <a:spcBef>
                          <a:spcPts val="0"/>
                        </a:spcBef>
                        <a:spcAft>
                          <a:spcPts val="0"/>
                        </a:spcAft>
                        <a:buClr>
                          <a:srgbClr val="000000"/>
                        </a:buClr>
                        <a:buSzPts val="2100"/>
                        <a:buFont typeface="Arial"/>
                        <a:buChar char="●"/>
                      </a:pPr>
                      <a:r>
                        <a:rPr lang="en-US" sz="2100" u="none" cap="none" strike="noStrike"/>
                        <a:t>Link to posting on district website</a:t>
                      </a:r>
                      <a:endParaRPr sz="2100" u="none" cap="none" strike="noStrike"/>
                    </a:p>
                    <a:p>
                      <a:pPr indent="-361950" lvl="0" marL="457200" marR="0" rtl="0" algn="l">
                        <a:lnSpc>
                          <a:spcPct val="100000"/>
                        </a:lnSpc>
                        <a:spcBef>
                          <a:spcPts val="0"/>
                        </a:spcBef>
                        <a:spcAft>
                          <a:spcPts val="0"/>
                        </a:spcAft>
                        <a:buClr>
                          <a:srgbClr val="000000"/>
                        </a:buClr>
                        <a:buSzPts val="2100"/>
                        <a:buFont typeface="Arial"/>
                        <a:buChar char="●"/>
                      </a:pPr>
                      <a:r>
                        <a:rPr lang="en-US" sz="2100" u="none" cap="none" strike="noStrike"/>
                        <a:t>List given to families at home visits</a:t>
                      </a:r>
                      <a:endParaRPr sz="2100" u="none" cap="none" strike="noStrike"/>
                    </a:p>
                  </a:txBody>
                  <a:tcPr marT="91425" marB="91425" marR="91425" marL="91425">
                    <a:lnL cap="flat" cmpd="sng" w="19050">
                      <a:solidFill>
                        <a:srgbClr val="666666"/>
                      </a:solidFill>
                      <a:prstDash val="solid"/>
                      <a:round/>
                      <a:headEnd len="sm" w="sm" type="none"/>
                      <a:tailEnd len="sm" w="sm" type="none"/>
                    </a:lnL>
                    <a:lnR cap="flat" cmpd="sng" w="19050">
                      <a:solidFill>
                        <a:srgbClr val="666666"/>
                      </a:solidFill>
                      <a:prstDash val="solid"/>
                      <a:round/>
                      <a:headEnd len="sm" w="sm" type="none"/>
                      <a:tailEnd len="sm" w="sm" type="none"/>
                    </a:lnR>
                    <a:lnT cap="flat" cmpd="sng" w="19050">
                      <a:solidFill>
                        <a:srgbClr val="666666"/>
                      </a:solidFill>
                      <a:prstDash val="solid"/>
                      <a:round/>
                      <a:headEnd len="sm" w="sm" type="none"/>
                      <a:tailEnd len="sm" w="sm" type="none"/>
                    </a:lnT>
                    <a:lnB cap="flat" cmpd="sng" w="19050">
                      <a:solidFill>
                        <a:srgbClr val="666666"/>
                      </a:solidFill>
                      <a:prstDash val="solid"/>
                      <a:round/>
                      <a:headEnd len="sm" w="sm" type="none"/>
                      <a:tailEnd len="sm" w="sm" type="none"/>
                    </a:lnB>
                  </a:tcPr>
                </a:tc>
              </a:tr>
              <a:tr h="150895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t>Ways to Connect with the Program/School</a:t>
                      </a:r>
                      <a:endParaRPr b="1" sz="2100" u="none" cap="none" strike="noStrike"/>
                    </a:p>
                  </a:txBody>
                  <a:tcPr marT="91425" marB="91425" marR="91425" marL="91425">
                    <a:lnL cap="flat" cmpd="sng" w="19050">
                      <a:solidFill>
                        <a:srgbClr val="666666"/>
                      </a:solidFill>
                      <a:prstDash val="solid"/>
                      <a:round/>
                      <a:headEnd len="sm" w="sm" type="none"/>
                      <a:tailEnd len="sm" w="sm" type="none"/>
                    </a:lnL>
                    <a:lnR cap="flat" cmpd="sng" w="19050">
                      <a:solidFill>
                        <a:srgbClr val="666666"/>
                      </a:solidFill>
                      <a:prstDash val="solid"/>
                      <a:round/>
                      <a:headEnd len="sm" w="sm" type="none"/>
                      <a:tailEnd len="sm" w="sm" type="none"/>
                    </a:lnR>
                    <a:lnT cap="flat" cmpd="sng" w="19050">
                      <a:solidFill>
                        <a:srgbClr val="666666"/>
                      </a:solidFill>
                      <a:prstDash val="solid"/>
                      <a:round/>
                      <a:headEnd len="sm" w="sm" type="none"/>
                      <a:tailEnd len="sm" w="sm" type="none"/>
                    </a:lnT>
                    <a:lnB cap="flat" cmpd="sng" w="19050">
                      <a:solidFill>
                        <a:srgbClr val="666666"/>
                      </a:solidFill>
                      <a:prstDash val="solid"/>
                      <a:round/>
                      <a:headEnd len="sm" w="sm" type="none"/>
                      <a:tailEnd len="sm" w="sm" type="none"/>
                    </a:lnB>
                  </a:tcPr>
                </a:tc>
                <a:tc>
                  <a:txBody>
                    <a:bodyPr/>
                    <a:lstStyle/>
                    <a:p>
                      <a:pPr indent="-361950" lvl="0" marL="457200" marR="0" rtl="0" algn="l">
                        <a:lnSpc>
                          <a:spcPct val="100000"/>
                        </a:lnSpc>
                        <a:spcBef>
                          <a:spcPts val="0"/>
                        </a:spcBef>
                        <a:spcAft>
                          <a:spcPts val="0"/>
                        </a:spcAft>
                        <a:buClr>
                          <a:srgbClr val="000000"/>
                        </a:buClr>
                        <a:buSzPts val="2100"/>
                        <a:buFont typeface="Arial"/>
                        <a:buChar char="●"/>
                      </a:pPr>
                      <a:r>
                        <a:rPr lang="en-US" sz="2100" u="none" cap="none" strike="noStrike"/>
                        <a:t>Handbook excerpt with contact information</a:t>
                      </a:r>
                      <a:endParaRPr sz="2100" u="none" cap="none" strike="noStrike"/>
                    </a:p>
                    <a:p>
                      <a:pPr indent="-361950" lvl="0" marL="457200" marR="0" rtl="0" algn="l">
                        <a:lnSpc>
                          <a:spcPct val="100000"/>
                        </a:lnSpc>
                        <a:spcBef>
                          <a:spcPts val="0"/>
                        </a:spcBef>
                        <a:spcAft>
                          <a:spcPts val="0"/>
                        </a:spcAft>
                        <a:buClr>
                          <a:srgbClr val="000000"/>
                        </a:buClr>
                        <a:buSzPts val="2100"/>
                        <a:buFont typeface="Arial"/>
                        <a:buChar char="●"/>
                      </a:pPr>
                      <a:r>
                        <a:rPr lang="en-US" sz="2100" u="none" cap="none" strike="noStrike"/>
                        <a:t>Contact information included in newsletter</a:t>
                      </a:r>
                      <a:endParaRPr sz="2100" u="none" cap="none" strike="noStrike"/>
                    </a:p>
                  </a:txBody>
                  <a:tcPr marT="91425" marB="91425" marR="91425" marL="91425">
                    <a:lnL cap="flat" cmpd="sng" w="19050">
                      <a:solidFill>
                        <a:srgbClr val="666666"/>
                      </a:solidFill>
                      <a:prstDash val="solid"/>
                      <a:round/>
                      <a:headEnd len="sm" w="sm" type="none"/>
                      <a:tailEnd len="sm" w="sm" type="none"/>
                    </a:lnL>
                    <a:lnR cap="flat" cmpd="sng" w="19050">
                      <a:solidFill>
                        <a:srgbClr val="666666"/>
                      </a:solidFill>
                      <a:prstDash val="solid"/>
                      <a:round/>
                      <a:headEnd len="sm" w="sm" type="none"/>
                      <a:tailEnd len="sm" w="sm" type="none"/>
                    </a:lnR>
                    <a:lnT cap="flat" cmpd="sng" w="19050">
                      <a:solidFill>
                        <a:srgbClr val="666666"/>
                      </a:solidFill>
                      <a:prstDash val="solid"/>
                      <a:round/>
                      <a:headEnd len="sm" w="sm" type="none"/>
                      <a:tailEnd len="sm" w="sm" type="none"/>
                    </a:lnT>
                    <a:lnB cap="flat" cmpd="sng" w="19050">
                      <a:solidFill>
                        <a:srgbClr val="666666"/>
                      </a:solidFill>
                      <a:prstDash val="solid"/>
                      <a:round/>
                      <a:headEnd len="sm" w="sm" type="none"/>
                      <a:tailEnd len="sm" w="sm" type="none"/>
                    </a:lnB>
                  </a:tcPr>
                </a:tc>
              </a:tr>
              <a:tr h="316885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t>Opportunities to Volunteer in/for their child’s classroom</a:t>
                      </a:r>
                      <a:endParaRPr b="1" sz="2100" u="none" cap="none" strike="noStrike"/>
                    </a:p>
                  </a:txBody>
                  <a:tcPr marT="91425" marB="91425" marR="91425" marL="91425">
                    <a:lnL cap="flat" cmpd="sng" w="19050">
                      <a:solidFill>
                        <a:srgbClr val="666666"/>
                      </a:solidFill>
                      <a:prstDash val="solid"/>
                      <a:round/>
                      <a:headEnd len="sm" w="sm" type="none"/>
                      <a:tailEnd len="sm" w="sm" type="none"/>
                    </a:lnL>
                    <a:lnR cap="flat" cmpd="sng" w="19050">
                      <a:solidFill>
                        <a:srgbClr val="666666"/>
                      </a:solidFill>
                      <a:prstDash val="solid"/>
                      <a:round/>
                      <a:headEnd len="sm" w="sm" type="none"/>
                      <a:tailEnd len="sm" w="sm" type="none"/>
                    </a:lnR>
                    <a:lnT cap="flat" cmpd="sng" w="19050">
                      <a:solidFill>
                        <a:srgbClr val="666666"/>
                      </a:solidFill>
                      <a:prstDash val="solid"/>
                      <a:round/>
                      <a:headEnd len="sm" w="sm" type="none"/>
                      <a:tailEnd len="sm" w="sm" type="none"/>
                    </a:lnT>
                    <a:lnB cap="flat" cmpd="sng" w="19050">
                      <a:solidFill>
                        <a:srgbClr val="666666"/>
                      </a:solidFill>
                      <a:prstDash val="solid"/>
                      <a:round/>
                      <a:headEnd len="sm" w="sm" type="none"/>
                      <a:tailEnd len="sm" w="sm" type="none"/>
                    </a:lnB>
                  </a:tcPr>
                </a:tc>
                <a:tc>
                  <a:txBody>
                    <a:bodyPr/>
                    <a:lstStyle/>
                    <a:p>
                      <a:pPr indent="-361950" lvl="0" marL="457200" marR="0" rtl="0" algn="l">
                        <a:lnSpc>
                          <a:spcPct val="100000"/>
                        </a:lnSpc>
                        <a:spcBef>
                          <a:spcPts val="0"/>
                        </a:spcBef>
                        <a:spcAft>
                          <a:spcPts val="0"/>
                        </a:spcAft>
                        <a:buClr>
                          <a:srgbClr val="000000"/>
                        </a:buClr>
                        <a:buSzPts val="2100"/>
                        <a:buFont typeface="Arial"/>
                        <a:buChar char="●"/>
                      </a:pPr>
                      <a:r>
                        <a:rPr lang="en-US" sz="2100" u="none" cap="none" strike="noStrike"/>
                        <a:t>Handbook excerpt with volunteer procedures</a:t>
                      </a:r>
                      <a:endParaRPr sz="2100" u="none" cap="none" strike="noStrike"/>
                    </a:p>
                    <a:p>
                      <a:pPr indent="-361950" lvl="0" marL="457200" marR="0" rtl="0" algn="l">
                        <a:lnSpc>
                          <a:spcPct val="100000"/>
                        </a:lnSpc>
                        <a:spcBef>
                          <a:spcPts val="0"/>
                        </a:spcBef>
                        <a:spcAft>
                          <a:spcPts val="0"/>
                        </a:spcAft>
                        <a:buClr>
                          <a:srgbClr val="000000"/>
                        </a:buClr>
                        <a:buSzPts val="2100"/>
                        <a:buFont typeface="Arial"/>
                        <a:buChar char="●"/>
                      </a:pPr>
                      <a:r>
                        <a:rPr lang="en-US" sz="2100" u="none" cap="none" strike="noStrike"/>
                        <a:t>Beginning of the year form asking how families would like to volunteer</a:t>
                      </a:r>
                      <a:endParaRPr sz="2100" u="none" cap="none" strike="noStrike"/>
                    </a:p>
                    <a:p>
                      <a:pPr indent="-361950" lvl="0" marL="457200" marR="0" rtl="0" algn="l">
                        <a:lnSpc>
                          <a:spcPct val="100000"/>
                        </a:lnSpc>
                        <a:spcBef>
                          <a:spcPts val="0"/>
                        </a:spcBef>
                        <a:spcAft>
                          <a:spcPts val="0"/>
                        </a:spcAft>
                        <a:buClr>
                          <a:srgbClr val="000000"/>
                        </a:buClr>
                        <a:buSzPts val="2100"/>
                        <a:buFont typeface="Arial"/>
                        <a:buChar char="●"/>
                      </a:pPr>
                      <a:r>
                        <a:rPr lang="en-US" sz="2100" u="none" cap="none" strike="noStrike"/>
                        <a:t>Volunteer opportunities included in newsletter</a:t>
                      </a:r>
                      <a:endParaRPr sz="2100" u="none" cap="none" strike="noStrike"/>
                    </a:p>
                    <a:p>
                      <a:pPr indent="-361950" lvl="0" marL="457200" marR="0" rtl="0" algn="l">
                        <a:lnSpc>
                          <a:spcPct val="100000"/>
                        </a:lnSpc>
                        <a:spcBef>
                          <a:spcPts val="0"/>
                        </a:spcBef>
                        <a:spcAft>
                          <a:spcPts val="0"/>
                        </a:spcAft>
                        <a:buClr>
                          <a:srgbClr val="000000"/>
                        </a:buClr>
                        <a:buSzPts val="2100"/>
                        <a:buFont typeface="Arial"/>
                        <a:buChar char="●"/>
                      </a:pPr>
                      <a:r>
                        <a:rPr lang="en-US" sz="2100" u="none" cap="none" strike="noStrike"/>
                        <a:t>Example email asking for volunteers for an activity or event</a:t>
                      </a:r>
                      <a:endParaRPr sz="2100" u="none" cap="none" strike="noStrike"/>
                    </a:p>
                  </a:txBody>
                  <a:tcPr marT="91425" marB="91425" marR="91425" marL="91425">
                    <a:lnL cap="flat" cmpd="sng" w="19050">
                      <a:solidFill>
                        <a:srgbClr val="666666"/>
                      </a:solidFill>
                      <a:prstDash val="solid"/>
                      <a:round/>
                      <a:headEnd len="sm" w="sm" type="none"/>
                      <a:tailEnd len="sm" w="sm" type="none"/>
                    </a:lnL>
                    <a:lnR cap="flat" cmpd="sng" w="19050">
                      <a:solidFill>
                        <a:srgbClr val="666666"/>
                      </a:solidFill>
                      <a:prstDash val="solid"/>
                      <a:round/>
                      <a:headEnd len="sm" w="sm" type="none"/>
                      <a:tailEnd len="sm" w="sm" type="none"/>
                    </a:lnR>
                    <a:lnT cap="flat" cmpd="sng" w="19050">
                      <a:solidFill>
                        <a:srgbClr val="666666"/>
                      </a:solidFill>
                      <a:prstDash val="solid"/>
                      <a:round/>
                      <a:headEnd len="sm" w="sm" type="none"/>
                      <a:tailEnd len="sm" w="sm" type="none"/>
                    </a:lnT>
                    <a:lnB cap="flat" cmpd="sng" w="19050">
                      <a:solidFill>
                        <a:srgbClr val="666666"/>
                      </a:solidFill>
                      <a:prstDash val="solid"/>
                      <a:round/>
                      <a:headEnd len="sm" w="sm" type="none"/>
                      <a:tailEnd len="sm" w="sm" type="none"/>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1"/>
          <p:cNvSpPr txBox="1"/>
          <p:nvPr>
            <p:ph type="title"/>
          </p:nvPr>
        </p:nvSpPr>
        <p:spPr>
          <a:xfrm>
            <a:off x="173747" y="1079000"/>
            <a:ext cx="3837300" cy="11661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3300"/>
              <a:buNone/>
            </a:pPr>
            <a:r>
              <a:rPr lang="en-US"/>
              <a:t>Additional Considerations</a:t>
            </a:r>
            <a:endParaRPr/>
          </a:p>
        </p:txBody>
      </p:sp>
      <p:sp>
        <p:nvSpPr>
          <p:cNvPr id="97" name="Google Shape;97;p11"/>
          <p:cNvSpPr txBox="1"/>
          <p:nvPr>
            <p:ph idx="1" type="body"/>
          </p:nvPr>
        </p:nvSpPr>
        <p:spPr>
          <a:xfrm>
            <a:off x="4298850" y="556050"/>
            <a:ext cx="7667700" cy="5838600"/>
          </a:xfrm>
          <a:prstGeom prst="rect">
            <a:avLst/>
          </a:prstGeom>
          <a:noFill/>
          <a:ln>
            <a:noFill/>
          </a:ln>
        </p:spPr>
        <p:txBody>
          <a:bodyPr anchorCtr="0" anchor="ctr" bIns="45700" lIns="91425" spcFirstLastPara="1" rIns="91425" wrap="square" tIns="45700">
            <a:normAutofit/>
          </a:bodyPr>
          <a:lstStyle/>
          <a:p>
            <a:pPr indent="-450850" lvl="0" marL="457200" rtl="0" algn="l">
              <a:lnSpc>
                <a:spcPct val="90000"/>
              </a:lnSpc>
              <a:spcBef>
                <a:spcPts val="750"/>
              </a:spcBef>
              <a:spcAft>
                <a:spcPts val="0"/>
              </a:spcAft>
              <a:buSzPts val="3500"/>
              <a:buChar char="•"/>
            </a:pPr>
            <a:r>
              <a:rPr lang="en-US" sz="3500"/>
              <a:t>Local community should be represented</a:t>
            </a:r>
            <a:endParaRPr sz="3500"/>
          </a:p>
          <a:p>
            <a:pPr indent="-450850" lvl="0" marL="457200" rtl="0" algn="l">
              <a:lnSpc>
                <a:spcPct val="90000"/>
              </a:lnSpc>
              <a:spcBef>
                <a:spcPts val="0"/>
              </a:spcBef>
              <a:spcAft>
                <a:spcPts val="0"/>
              </a:spcAft>
              <a:buSzPts val="3500"/>
              <a:buChar char="•"/>
            </a:pPr>
            <a:r>
              <a:rPr lang="en-US" sz="3500"/>
              <a:t>Community resources to assist families in meeting their basic needs </a:t>
            </a:r>
            <a:endParaRPr sz="3500"/>
          </a:p>
          <a:p>
            <a:pPr indent="-450850" lvl="0" marL="457200" rtl="0" algn="l">
              <a:lnSpc>
                <a:spcPct val="90000"/>
              </a:lnSpc>
              <a:spcBef>
                <a:spcPts val="0"/>
              </a:spcBef>
              <a:spcAft>
                <a:spcPts val="0"/>
              </a:spcAft>
              <a:buSzPts val="3500"/>
              <a:buChar char="•"/>
            </a:pPr>
            <a:r>
              <a:rPr lang="en-US" sz="3500"/>
              <a:t>Consider where information is easily accessible to families or is routinely communicated</a:t>
            </a:r>
            <a:endParaRPr sz="3500"/>
          </a:p>
          <a:p>
            <a:pPr indent="-450850" lvl="0" marL="457200" rtl="0" algn="l">
              <a:lnSpc>
                <a:spcPct val="90000"/>
              </a:lnSpc>
              <a:spcBef>
                <a:spcPts val="0"/>
              </a:spcBef>
              <a:spcAft>
                <a:spcPts val="0"/>
              </a:spcAft>
              <a:buSzPts val="3500"/>
              <a:buChar char="•"/>
            </a:pPr>
            <a:r>
              <a:rPr lang="en-US" sz="3500"/>
              <a:t>Routine for sharing volunteer opportunities</a:t>
            </a:r>
            <a:endParaRPr sz="35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2"/>
          <p:cNvSpPr txBox="1"/>
          <p:nvPr>
            <p:ph type="title"/>
          </p:nvPr>
        </p:nvSpPr>
        <p:spPr>
          <a:xfrm>
            <a:off x="406247" y="1"/>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sz="4300"/>
              <a:t>Timeline</a:t>
            </a:r>
            <a:r>
              <a:rPr lang="en-US" sz="4200"/>
              <a:t> </a:t>
            </a:r>
            <a:endParaRPr sz="4200"/>
          </a:p>
        </p:txBody>
      </p:sp>
      <p:sp>
        <p:nvSpPr>
          <p:cNvPr id="103" name="Google Shape;103;p12"/>
          <p:cNvSpPr txBox="1"/>
          <p:nvPr>
            <p:ph idx="1" type="body"/>
          </p:nvPr>
        </p:nvSpPr>
        <p:spPr>
          <a:xfrm>
            <a:off x="216225" y="5556875"/>
            <a:ext cx="11422200" cy="823800"/>
          </a:xfrm>
          <a:prstGeom prst="rect">
            <a:avLst/>
          </a:prstGeom>
          <a:noFill/>
          <a:ln>
            <a:noFill/>
          </a:ln>
        </p:spPr>
        <p:txBody>
          <a:bodyPr anchorCtr="0" anchor="b" bIns="45700" lIns="91425" spcFirstLastPara="1" rIns="91425" wrap="square" tIns="45700">
            <a:noAutofit/>
          </a:bodyPr>
          <a:lstStyle/>
          <a:p>
            <a:pPr indent="-406400" lvl="0" marL="457200" rtl="0" algn="l">
              <a:lnSpc>
                <a:spcPct val="115000"/>
              </a:lnSpc>
              <a:spcBef>
                <a:spcPts val="0"/>
              </a:spcBef>
              <a:spcAft>
                <a:spcPts val="0"/>
              </a:spcAft>
              <a:buSzPts val="2800"/>
              <a:buChar char="●"/>
            </a:pPr>
            <a:r>
              <a:rPr b="1" lang="en-US" sz="2800"/>
              <a:t>September 15:</a:t>
            </a:r>
            <a:r>
              <a:rPr lang="en-US" sz="2800"/>
              <a:t> </a:t>
            </a:r>
            <a:r>
              <a:rPr b="0" lang="en-US" sz="2800"/>
              <a:t>Desk audit opens in CASA </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t>December 15:</a:t>
            </a:r>
            <a:r>
              <a:rPr lang="en-US" sz="2800"/>
              <a:t> </a:t>
            </a:r>
            <a:r>
              <a:rPr b="0" lang="en-US" sz="2800"/>
              <a:t>Initial district desk audit submission due </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t>March 15:</a:t>
            </a:r>
            <a:r>
              <a:rPr b="0" lang="en-US" sz="2800"/>
              <a:t> Initial state review completed </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t>April 15:</a:t>
            </a:r>
            <a:r>
              <a:rPr lang="en-US" sz="2800"/>
              <a:t> </a:t>
            </a:r>
            <a:r>
              <a:rPr b="0" lang="en-US" sz="2800"/>
              <a:t>Final district submission due; Desk audit closes</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highlight>
                  <a:schemeClr val="lt1"/>
                </a:highlight>
              </a:rPr>
              <a:t>April 30:</a:t>
            </a:r>
            <a:r>
              <a:rPr b="1" lang="en-US" sz="2800"/>
              <a:t> </a:t>
            </a:r>
            <a:r>
              <a:rPr b="0" lang="en-US" sz="2800"/>
              <a:t>Final state review completed; District status identified and follow-up action as applicable</a:t>
            </a:r>
            <a:endParaRPr b="0" sz="28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3"/>
          <p:cNvSpPr txBox="1"/>
          <p:nvPr>
            <p:ph type="title"/>
          </p:nvPr>
        </p:nvSpPr>
        <p:spPr>
          <a:xfrm>
            <a:off x="244072" y="1"/>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sz="4000"/>
              <a:t>Reviewer Contacts</a:t>
            </a:r>
            <a:endParaRPr sz="4000"/>
          </a:p>
        </p:txBody>
      </p:sp>
      <p:sp>
        <p:nvSpPr>
          <p:cNvPr id="109" name="Google Shape;109;p13"/>
          <p:cNvSpPr txBox="1"/>
          <p:nvPr/>
        </p:nvSpPr>
        <p:spPr>
          <a:xfrm>
            <a:off x="93450" y="1350150"/>
            <a:ext cx="12005100" cy="4760100"/>
          </a:xfrm>
          <a:prstGeom prst="rect">
            <a:avLst/>
          </a:prstGeom>
          <a:noFill/>
          <a:ln>
            <a:noFill/>
          </a:ln>
        </p:spPr>
        <p:txBody>
          <a:bodyPr anchorCtr="0" anchor="t" bIns="45700" lIns="91425" spcFirstLastPara="1" rIns="91425" wrap="square" tIns="45700">
            <a:noAutofit/>
          </a:bodyPr>
          <a:lstStyle/>
          <a:p>
            <a:pPr indent="-377825" lvl="0" marL="457200" marR="0" rtl="0" algn="l">
              <a:lnSpc>
                <a:spcPct val="130000"/>
              </a:lnSpc>
              <a:spcBef>
                <a:spcPts val="75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Central Rivers AEA - </a:t>
            </a:r>
            <a:r>
              <a:rPr b="0" i="0" lang="en-US" sz="2350" u="none" cap="none" strike="noStrike">
                <a:solidFill>
                  <a:srgbClr val="000000"/>
                </a:solidFill>
                <a:latin typeface="Arial"/>
                <a:ea typeface="Arial"/>
                <a:cs typeface="Arial"/>
                <a:sym typeface="Arial"/>
              </a:rPr>
              <a:t>Amy Stegeman, </a:t>
            </a:r>
            <a:r>
              <a:rPr b="0" i="0" lang="en-US" sz="2350" u="sng" cap="none" strike="noStrike">
                <a:solidFill>
                  <a:srgbClr val="0563C1"/>
                </a:solidFill>
                <a:latin typeface="Arial"/>
                <a:ea typeface="Arial"/>
                <a:cs typeface="Arial"/>
                <a:sym typeface="Arial"/>
                <a:hlinkClick r:id="rId3">
                  <a:extLst>
                    <a:ext uri="{A12FA001-AC4F-418D-AE19-62706E023703}">
                      <ahyp:hlinkClr val="tx"/>
                    </a:ext>
                  </a:extLst>
                </a:hlinkClick>
              </a:rPr>
              <a:t>amy.stegeman@iowa.gov</a:t>
            </a:r>
            <a:r>
              <a:rPr b="0" i="0" lang="en-US" sz="2350" u="none" cap="none" strike="noStrike">
                <a:solidFill>
                  <a:srgbClr val="000000"/>
                </a:solidFill>
                <a:latin typeface="Arial"/>
                <a:ea typeface="Arial"/>
                <a:cs typeface="Arial"/>
                <a:sym typeface="Arial"/>
              </a:rPr>
              <a:t>, 515-868-1675</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Grant Wood AEA - </a:t>
            </a:r>
            <a:r>
              <a:rPr b="0" i="0" lang="en-US" sz="2350" u="none" cap="none" strike="noStrike">
                <a:solidFill>
                  <a:schemeClr val="dk1"/>
                </a:solidFill>
                <a:latin typeface="Arial"/>
                <a:ea typeface="Arial"/>
                <a:cs typeface="Arial"/>
                <a:sym typeface="Arial"/>
              </a:rPr>
              <a:t>Amy Stegeman, </a:t>
            </a:r>
            <a:r>
              <a:rPr b="0" i="0" lang="en-US" sz="2350" u="sng" cap="none" strike="noStrike">
                <a:solidFill>
                  <a:schemeClr val="hlink"/>
                </a:solidFill>
                <a:latin typeface="Arial"/>
                <a:ea typeface="Arial"/>
                <a:cs typeface="Arial"/>
                <a:sym typeface="Arial"/>
                <a:hlinkClick r:id="rId4"/>
              </a:rPr>
              <a:t>amy.stegeman@iowa.gov</a:t>
            </a:r>
            <a:r>
              <a:rPr b="0" i="0" lang="en-US" sz="2350" u="none" cap="none" strike="noStrike">
                <a:solidFill>
                  <a:schemeClr val="dk1"/>
                </a:solidFill>
                <a:latin typeface="Arial"/>
                <a:ea typeface="Arial"/>
                <a:cs typeface="Arial"/>
                <a:sym typeface="Arial"/>
              </a:rPr>
              <a:t>, 515-868-1675</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Great Prairie AEA</a:t>
            </a:r>
            <a:r>
              <a:rPr b="0" i="0" lang="en-US" sz="2350" u="none" cap="none" strike="noStrike">
                <a:solidFill>
                  <a:srgbClr val="000000"/>
                </a:solidFill>
                <a:latin typeface="Arial"/>
                <a:ea typeface="Arial"/>
                <a:cs typeface="Arial"/>
                <a:sym typeface="Arial"/>
              </a:rPr>
              <a:t> - </a:t>
            </a:r>
            <a:r>
              <a:rPr b="0" i="0" lang="en-US" sz="2350" u="none" cap="none" strike="noStrike">
                <a:solidFill>
                  <a:schemeClr val="dk1"/>
                </a:solidFill>
                <a:latin typeface="Arial"/>
                <a:ea typeface="Arial"/>
                <a:cs typeface="Arial"/>
                <a:sym typeface="Arial"/>
              </a:rPr>
              <a:t>Marcie Lentsch, </a:t>
            </a:r>
            <a:r>
              <a:rPr b="0" i="0" lang="en-US" sz="2350" u="sng" cap="none" strike="noStrike">
                <a:solidFill>
                  <a:schemeClr val="hlink"/>
                </a:solidFill>
                <a:latin typeface="Arial"/>
                <a:ea typeface="Arial"/>
                <a:cs typeface="Arial"/>
                <a:sym typeface="Arial"/>
                <a:hlinkClick r:id="rId5"/>
              </a:rPr>
              <a:t>marcie.lentsch@iowa.gov</a:t>
            </a:r>
            <a:r>
              <a:rPr b="0" i="0" lang="en-US" sz="2350" u="none" cap="none" strike="noStrike">
                <a:solidFill>
                  <a:schemeClr val="dk1"/>
                </a:solidFill>
                <a:latin typeface="Arial"/>
                <a:ea typeface="Arial"/>
                <a:cs typeface="Arial"/>
                <a:sym typeface="Arial"/>
              </a:rPr>
              <a:t>, 515-419-2088</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Green Hills AEA </a:t>
            </a:r>
            <a:r>
              <a:rPr b="0" i="0" lang="en-US" sz="2350" u="none" cap="none" strike="noStrike">
                <a:solidFill>
                  <a:srgbClr val="000000"/>
                </a:solidFill>
                <a:latin typeface="Arial"/>
                <a:ea typeface="Arial"/>
                <a:cs typeface="Arial"/>
                <a:sym typeface="Arial"/>
              </a:rPr>
              <a:t>- Marianne Rodrigues, </a:t>
            </a:r>
            <a:r>
              <a:rPr b="0" i="0" lang="en-US" sz="2350" u="sng" cap="none" strike="noStrike">
                <a:solidFill>
                  <a:srgbClr val="0563C1"/>
                </a:solidFill>
                <a:latin typeface="Arial"/>
                <a:ea typeface="Arial"/>
                <a:cs typeface="Arial"/>
                <a:sym typeface="Arial"/>
                <a:hlinkClick r:id="rId6">
                  <a:extLst>
                    <a:ext uri="{A12FA001-AC4F-418D-AE19-62706E023703}">
                      <ahyp:hlinkClr val="tx"/>
                    </a:ext>
                  </a:extLst>
                </a:hlinkClick>
              </a:rPr>
              <a:t>marianne.rodrigues@iowa.gov</a:t>
            </a:r>
            <a:r>
              <a:rPr b="0" i="0" lang="en-US" sz="2350" u="none" cap="none" strike="noStrike">
                <a:solidFill>
                  <a:srgbClr val="000000"/>
                </a:solidFill>
                <a:latin typeface="Arial"/>
                <a:ea typeface="Arial"/>
                <a:cs typeface="Arial"/>
                <a:sym typeface="Arial"/>
              </a:rPr>
              <a:t>, 515-326-2653</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Heartland AEA </a:t>
            </a:r>
            <a:r>
              <a:rPr b="0" i="0" lang="en-US" sz="2350" u="none" cap="none" strike="noStrike">
                <a:solidFill>
                  <a:srgbClr val="000000"/>
                </a:solidFill>
                <a:latin typeface="Arial"/>
                <a:ea typeface="Arial"/>
                <a:cs typeface="Arial"/>
                <a:sym typeface="Arial"/>
              </a:rPr>
              <a:t>- Mary Breyfogle, </a:t>
            </a:r>
            <a:r>
              <a:rPr b="0" i="0" lang="en-US" sz="2350" u="sng" cap="none" strike="noStrike">
                <a:solidFill>
                  <a:srgbClr val="0563C1"/>
                </a:solidFill>
                <a:latin typeface="Arial"/>
                <a:ea typeface="Arial"/>
                <a:cs typeface="Arial"/>
                <a:sym typeface="Arial"/>
                <a:hlinkClick r:id="rId7">
                  <a:extLst>
                    <a:ext uri="{A12FA001-AC4F-418D-AE19-62706E023703}">
                      <ahyp:hlinkClr val="tx"/>
                    </a:ext>
                  </a:extLst>
                </a:hlinkClick>
              </a:rPr>
              <a:t>mary.breyfogle@iowa.gov</a:t>
            </a:r>
            <a:r>
              <a:rPr b="0" i="0" lang="en-US" sz="2350" u="none" cap="none" strike="noStrike">
                <a:solidFill>
                  <a:srgbClr val="000000"/>
                </a:solidFill>
                <a:latin typeface="Arial"/>
                <a:ea typeface="Arial"/>
                <a:cs typeface="Arial"/>
                <a:sym typeface="Arial"/>
              </a:rPr>
              <a:t>, 515-326-1030</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Keystone AEA</a:t>
            </a:r>
            <a:r>
              <a:rPr b="0" i="0" lang="en-US" sz="2350" u="none" cap="none" strike="noStrike">
                <a:solidFill>
                  <a:srgbClr val="000000"/>
                </a:solidFill>
                <a:latin typeface="Arial"/>
                <a:ea typeface="Arial"/>
                <a:cs typeface="Arial"/>
                <a:sym typeface="Arial"/>
              </a:rPr>
              <a:t> - </a:t>
            </a:r>
            <a:r>
              <a:rPr b="0" i="0" lang="en-US" sz="2350" u="none" cap="none" strike="noStrike">
                <a:solidFill>
                  <a:schemeClr val="dk1"/>
                </a:solidFill>
                <a:latin typeface="Arial"/>
                <a:ea typeface="Arial"/>
                <a:cs typeface="Arial"/>
                <a:sym typeface="Arial"/>
              </a:rPr>
              <a:t>Marianne Rodrigues, </a:t>
            </a:r>
            <a:r>
              <a:rPr b="0" i="0" lang="en-US" sz="2350" u="sng" cap="none" strike="noStrike">
                <a:solidFill>
                  <a:schemeClr val="hlink"/>
                </a:solidFill>
                <a:latin typeface="Arial"/>
                <a:ea typeface="Arial"/>
                <a:cs typeface="Arial"/>
                <a:sym typeface="Arial"/>
                <a:hlinkClick r:id="rId8"/>
              </a:rPr>
              <a:t>marianne.rodrigues@iowa.gov</a:t>
            </a:r>
            <a:r>
              <a:rPr b="0" i="0" lang="en-US" sz="2350" u="none" cap="none" strike="noStrike">
                <a:solidFill>
                  <a:schemeClr val="dk1"/>
                </a:solidFill>
                <a:latin typeface="Arial"/>
                <a:ea typeface="Arial"/>
                <a:cs typeface="Arial"/>
                <a:sym typeface="Arial"/>
              </a:rPr>
              <a:t>, 515-326-2653</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Mississippi Bend AEA </a:t>
            </a:r>
            <a:r>
              <a:rPr b="0" i="0" lang="en-US" sz="2350" u="none" cap="none" strike="noStrike">
                <a:solidFill>
                  <a:srgbClr val="000000"/>
                </a:solidFill>
                <a:latin typeface="Arial"/>
                <a:ea typeface="Arial"/>
                <a:cs typeface="Arial"/>
                <a:sym typeface="Arial"/>
              </a:rPr>
              <a:t>- Mary Breyfogle, </a:t>
            </a:r>
            <a:r>
              <a:rPr b="0" i="0" lang="en-US" sz="2350" u="sng" cap="none" strike="noStrike">
                <a:solidFill>
                  <a:srgbClr val="0563C1"/>
                </a:solidFill>
                <a:latin typeface="Arial"/>
                <a:ea typeface="Arial"/>
                <a:cs typeface="Arial"/>
                <a:sym typeface="Arial"/>
                <a:hlinkClick r:id="rId9">
                  <a:extLst>
                    <a:ext uri="{A12FA001-AC4F-418D-AE19-62706E023703}">
                      <ahyp:hlinkClr val="tx"/>
                    </a:ext>
                  </a:extLst>
                </a:hlinkClick>
              </a:rPr>
              <a:t>mary.breyfogle@iowa.gov</a:t>
            </a:r>
            <a:r>
              <a:rPr b="0" i="0" lang="en-US" sz="2350" u="none" cap="none" strike="noStrike">
                <a:solidFill>
                  <a:srgbClr val="000000"/>
                </a:solidFill>
                <a:latin typeface="Arial"/>
                <a:ea typeface="Arial"/>
                <a:cs typeface="Arial"/>
                <a:sym typeface="Arial"/>
              </a:rPr>
              <a:t>, 515-326-1030</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Northwest AEA</a:t>
            </a:r>
            <a:r>
              <a:rPr b="0" i="0" lang="en-US" sz="2350" u="none" cap="none" strike="noStrike">
                <a:solidFill>
                  <a:srgbClr val="000000"/>
                </a:solidFill>
                <a:latin typeface="Arial"/>
                <a:ea typeface="Arial"/>
                <a:cs typeface="Arial"/>
                <a:sym typeface="Arial"/>
              </a:rPr>
              <a:t> - Marcie Lentsch, </a:t>
            </a:r>
            <a:r>
              <a:rPr b="0" i="0" lang="en-US" sz="2350" u="sng" cap="none" strike="noStrike">
                <a:solidFill>
                  <a:schemeClr val="hlink"/>
                </a:solidFill>
                <a:latin typeface="Arial"/>
                <a:ea typeface="Arial"/>
                <a:cs typeface="Arial"/>
                <a:sym typeface="Arial"/>
                <a:hlinkClick r:id="rId10"/>
              </a:rPr>
              <a:t>marcie.lentsch@iowa.gov</a:t>
            </a:r>
            <a:r>
              <a:rPr b="0" i="0" lang="en-US" sz="2350" u="none" cap="none" strike="noStrike">
                <a:solidFill>
                  <a:srgbClr val="000000"/>
                </a:solidFill>
                <a:latin typeface="Arial"/>
                <a:ea typeface="Arial"/>
                <a:cs typeface="Arial"/>
                <a:sym typeface="Arial"/>
              </a:rPr>
              <a:t>, 515-419-2088</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Prairie Lakes AEA </a:t>
            </a:r>
            <a:r>
              <a:rPr b="0" i="0" lang="en-US" sz="2350" u="none" cap="none" strike="noStrike">
                <a:solidFill>
                  <a:srgbClr val="000000"/>
                </a:solidFill>
                <a:latin typeface="Arial"/>
                <a:ea typeface="Arial"/>
                <a:cs typeface="Arial"/>
                <a:sym typeface="Arial"/>
              </a:rPr>
              <a:t>- </a:t>
            </a:r>
            <a:r>
              <a:rPr b="0" i="0" lang="en-US" sz="2350" u="none" cap="none" strike="noStrike">
                <a:solidFill>
                  <a:schemeClr val="dk1"/>
                </a:solidFill>
                <a:latin typeface="Arial"/>
                <a:ea typeface="Arial"/>
                <a:cs typeface="Arial"/>
                <a:sym typeface="Arial"/>
              </a:rPr>
              <a:t>Marianne Rodrigues, </a:t>
            </a:r>
            <a:r>
              <a:rPr b="0" i="0" lang="en-US" sz="2350" u="sng" cap="none" strike="noStrike">
                <a:solidFill>
                  <a:schemeClr val="hlink"/>
                </a:solidFill>
                <a:latin typeface="Arial"/>
                <a:ea typeface="Arial"/>
                <a:cs typeface="Arial"/>
                <a:sym typeface="Arial"/>
                <a:hlinkClick r:id="rId11"/>
              </a:rPr>
              <a:t>marianne.rodrigues@iowa.gov</a:t>
            </a:r>
            <a:r>
              <a:rPr b="0" i="0" lang="en-US" sz="2350" u="none" cap="none" strike="noStrike">
                <a:solidFill>
                  <a:schemeClr val="dk1"/>
                </a:solidFill>
                <a:latin typeface="Arial"/>
                <a:ea typeface="Arial"/>
                <a:cs typeface="Arial"/>
                <a:sym typeface="Arial"/>
              </a:rPr>
              <a:t>, 515-326-2653</a:t>
            </a:r>
            <a:endParaRPr b="0" i="0" sz="235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 name="Shape 40"/>
        <p:cNvGrpSpPr/>
        <p:nvPr/>
      </p:nvGrpSpPr>
      <p:grpSpPr>
        <a:xfrm>
          <a:off x="0" y="0"/>
          <a:ext cx="0" cy="0"/>
          <a:chOff x="0" y="0"/>
          <a:chExt cx="0" cy="0"/>
        </a:xfrm>
      </p:grpSpPr>
      <p:sp>
        <p:nvSpPr>
          <p:cNvPr id="41" name="Google Shape;41;p2"/>
          <p:cNvSpPr txBox="1"/>
          <p:nvPr>
            <p:ph type="title"/>
          </p:nvPr>
        </p:nvSpPr>
        <p:spPr>
          <a:xfrm>
            <a:off x="220922" y="208526"/>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4500"/>
              <a:buFont typeface="Arial"/>
              <a:buNone/>
            </a:pPr>
            <a:r>
              <a:rPr lang="en-US" sz="4000"/>
              <a:t>Purpose of the Preschool Desk Audit</a:t>
            </a:r>
            <a:endParaRPr sz="4000"/>
          </a:p>
          <a:p>
            <a:pPr indent="0" lvl="0" marL="0" rtl="0" algn="l">
              <a:lnSpc>
                <a:spcPct val="90000"/>
              </a:lnSpc>
              <a:spcBef>
                <a:spcPts val="0"/>
              </a:spcBef>
              <a:spcAft>
                <a:spcPts val="0"/>
              </a:spcAft>
              <a:buClr>
                <a:schemeClr val="lt1"/>
              </a:buClr>
              <a:buSzPts val="3300"/>
              <a:buFont typeface="Arial"/>
              <a:buNone/>
            </a:pPr>
            <a:r>
              <a:rPr lang="en-US"/>
              <a:t> </a:t>
            </a:r>
            <a:endParaRPr/>
          </a:p>
        </p:txBody>
      </p:sp>
      <p:sp>
        <p:nvSpPr>
          <p:cNvPr id="42" name="Google Shape;42;p2"/>
          <p:cNvSpPr txBox="1"/>
          <p:nvPr>
            <p:ph idx="1" type="body"/>
          </p:nvPr>
        </p:nvSpPr>
        <p:spPr>
          <a:xfrm>
            <a:off x="105075" y="1548700"/>
            <a:ext cx="11788500" cy="5023500"/>
          </a:xfrm>
          <a:prstGeom prst="rect">
            <a:avLst/>
          </a:prstGeom>
          <a:noFill/>
          <a:ln>
            <a:noFill/>
          </a:ln>
        </p:spPr>
        <p:txBody>
          <a:bodyPr anchorCtr="0" anchor="t" bIns="45700" lIns="91425" spcFirstLastPara="1" rIns="91425" wrap="square" tIns="45700">
            <a:noAutofit/>
          </a:bodyPr>
          <a:lstStyle/>
          <a:p>
            <a:pPr indent="-393700" lvl="0" marL="457200" rtl="0" algn="l">
              <a:lnSpc>
                <a:spcPct val="115000"/>
              </a:lnSpc>
              <a:spcBef>
                <a:spcPts val="0"/>
              </a:spcBef>
              <a:spcAft>
                <a:spcPts val="0"/>
              </a:spcAft>
              <a:buSzPts val="2600"/>
              <a:buChar char="●"/>
            </a:pPr>
            <a:r>
              <a:rPr b="0" lang="en-US" sz="2600"/>
              <a:t>The purpose of the preschool desk audit is to provide a process for the continued accreditation of schools and school districts. </a:t>
            </a:r>
            <a:br>
              <a:rPr b="0" lang="en-US" sz="2600"/>
            </a:br>
            <a:endParaRPr b="0" sz="2600"/>
          </a:p>
          <a:p>
            <a:pPr indent="-393700" lvl="0" marL="457200" rtl="0" algn="l">
              <a:lnSpc>
                <a:spcPct val="115000"/>
              </a:lnSpc>
              <a:spcBef>
                <a:spcPts val="0"/>
              </a:spcBef>
              <a:spcAft>
                <a:spcPts val="0"/>
              </a:spcAft>
              <a:buSzPts val="2600"/>
              <a:buChar char="●"/>
            </a:pPr>
            <a:r>
              <a:rPr b="0" lang="en-US" sz="2600"/>
              <a:t>Accreditation monitoring requires a comprehensive desk audit of all accredited schools and school districts. </a:t>
            </a:r>
            <a:r>
              <a:rPr b="0" i="1" lang="en-US" sz="2600"/>
              <a:t>             Iowa Code 256.11(10)(a)(1)</a:t>
            </a:r>
            <a:endParaRPr b="0" i="1" sz="2600"/>
          </a:p>
          <a:p>
            <a:pPr indent="0" lvl="0" marL="0" rtl="0" algn="l">
              <a:lnSpc>
                <a:spcPct val="115000"/>
              </a:lnSpc>
              <a:spcBef>
                <a:spcPts val="0"/>
              </a:spcBef>
              <a:spcAft>
                <a:spcPts val="0"/>
              </a:spcAft>
              <a:buSzPts val="1800"/>
              <a:buNone/>
            </a:pPr>
            <a:r>
              <a:t/>
            </a:r>
            <a:endParaRPr b="0" i="1" sz="2600"/>
          </a:p>
          <a:p>
            <a:pPr indent="-393700" lvl="0" marL="457200" rtl="0" algn="l">
              <a:lnSpc>
                <a:spcPct val="115000"/>
              </a:lnSpc>
              <a:spcBef>
                <a:spcPts val="0"/>
              </a:spcBef>
              <a:spcAft>
                <a:spcPts val="0"/>
              </a:spcAft>
              <a:buSzPts val="2600"/>
              <a:buChar char="●"/>
            </a:pPr>
            <a:r>
              <a:rPr b="0" lang="en-US" sz="2600"/>
              <a:t>Districts are required to provide evidence of implementation of IQPPS based on requirements to implement program standards. </a:t>
            </a:r>
            <a:endParaRPr b="0" sz="2600"/>
          </a:p>
          <a:p>
            <a:pPr indent="0" lvl="0" marL="457200" rtl="0" algn="l">
              <a:lnSpc>
                <a:spcPct val="115000"/>
              </a:lnSpc>
              <a:spcBef>
                <a:spcPts val="0"/>
              </a:spcBef>
              <a:spcAft>
                <a:spcPts val="0"/>
              </a:spcAft>
              <a:buSzPts val="1800"/>
              <a:buNone/>
            </a:pPr>
            <a:r>
              <a:rPr lang="en-US" sz="2600"/>
              <a:t>  </a:t>
            </a:r>
            <a:r>
              <a:rPr i="1" lang="en-US" sz="2600"/>
              <a:t> </a:t>
            </a:r>
            <a:r>
              <a:rPr b="0" i="1" lang="en-US" sz="2600"/>
              <a:t>Iowa Code 256C.3(3)b, IAC 281–16.3, and 281–41.17 (256B, 34CFR300)</a:t>
            </a:r>
            <a:endParaRPr b="0" sz="2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 name="Shape 46"/>
        <p:cNvGrpSpPr/>
        <p:nvPr/>
      </p:nvGrpSpPr>
      <p:grpSpPr>
        <a:xfrm>
          <a:off x="0" y="0"/>
          <a:ext cx="0" cy="0"/>
          <a:chOff x="0" y="0"/>
          <a:chExt cx="0" cy="0"/>
        </a:xfrm>
      </p:grpSpPr>
      <p:sp>
        <p:nvSpPr>
          <p:cNvPr id="47" name="Google Shape;47;g2fdad9aa0d4_0_0"/>
          <p:cNvSpPr txBox="1"/>
          <p:nvPr>
            <p:ph type="title"/>
          </p:nvPr>
        </p:nvSpPr>
        <p:spPr>
          <a:xfrm>
            <a:off x="290397" y="1"/>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300"/>
              <a:buFont typeface="Arial"/>
              <a:buNone/>
            </a:pPr>
            <a:r>
              <a:rPr lang="en-US" sz="4000"/>
              <a:t>Guidelines for the Desk Audit </a:t>
            </a:r>
            <a:endParaRPr sz="4000"/>
          </a:p>
        </p:txBody>
      </p:sp>
      <p:sp>
        <p:nvSpPr>
          <p:cNvPr id="48" name="Google Shape;48;g2fdad9aa0d4_0_0"/>
          <p:cNvSpPr txBox="1"/>
          <p:nvPr/>
        </p:nvSpPr>
        <p:spPr>
          <a:xfrm>
            <a:off x="0" y="1467600"/>
            <a:ext cx="12073800" cy="4818000"/>
          </a:xfrm>
          <a:prstGeom prst="rect">
            <a:avLst/>
          </a:prstGeom>
          <a:noFill/>
          <a:ln>
            <a:noFill/>
          </a:ln>
        </p:spPr>
        <p:txBody>
          <a:bodyPr anchorCtr="0" anchor="t" bIns="45700" lIns="91425" spcFirstLastPara="1" rIns="91425" wrap="square" tIns="45700">
            <a:normAutofit lnSpcReduction="20000"/>
          </a:bodyPr>
          <a:lstStyle/>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Preschool program administrators</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District level evidence</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Current within the last year</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Representative of all classrooms/community partner sites</a:t>
            </a:r>
            <a:r>
              <a:rPr lang="en-US" sz="3400">
                <a:solidFill>
                  <a:schemeClr val="dk1"/>
                </a:solidFill>
              </a:rPr>
              <a:t> participating in the Statewide Voluntary Preschool Program.</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Address variations</a:t>
            </a:r>
            <a:endParaRPr b="0" i="0" sz="3400" u="none" cap="none" strike="noStrik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 name="Shape 52"/>
        <p:cNvGrpSpPr/>
        <p:nvPr/>
      </p:nvGrpSpPr>
      <p:grpSpPr>
        <a:xfrm>
          <a:off x="0" y="0"/>
          <a:ext cx="0" cy="0"/>
          <a:chOff x="0" y="0"/>
          <a:chExt cx="0" cy="0"/>
        </a:xfrm>
      </p:grpSpPr>
      <p:sp>
        <p:nvSpPr>
          <p:cNvPr id="53" name="Google Shape;53;p4"/>
          <p:cNvSpPr txBox="1"/>
          <p:nvPr>
            <p:ph type="title"/>
          </p:nvPr>
        </p:nvSpPr>
        <p:spPr>
          <a:xfrm>
            <a:off x="264900" y="0"/>
            <a:ext cx="115821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sz="4000"/>
              <a:t>IQPPS (2017 Version) and IQPPS Web Page</a:t>
            </a:r>
            <a:endParaRPr sz="4000"/>
          </a:p>
        </p:txBody>
      </p:sp>
      <p:sp>
        <p:nvSpPr>
          <p:cNvPr id="54" name="Google Shape;54;p4"/>
          <p:cNvSpPr txBox="1"/>
          <p:nvPr/>
        </p:nvSpPr>
        <p:spPr>
          <a:xfrm>
            <a:off x="200700" y="1557825"/>
            <a:ext cx="11790600" cy="4351200"/>
          </a:xfrm>
          <a:prstGeom prst="rect">
            <a:avLst/>
          </a:prstGeom>
          <a:noFill/>
          <a:ln>
            <a:noFill/>
          </a:ln>
        </p:spPr>
        <p:txBody>
          <a:bodyPr anchorCtr="0" anchor="t" bIns="45700" lIns="91425" spcFirstLastPara="1" rIns="91425" wrap="square" tIns="45700">
            <a:noAutofit/>
          </a:bodyPr>
          <a:lstStyle/>
          <a:p>
            <a:pPr indent="-448647" lvl="0" marL="457200" marR="0" rtl="0" algn="l">
              <a:lnSpc>
                <a:spcPct val="105000"/>
              </a:lnSpc>
              <a:spcBef>
                <a:spcPts val="1200"/>
              </a:spcBef>
              <a:spcAft>
                <a:spcPts val="0"/>
              </a:spcAft>
              <a:buClr>
                <a:schemeClr val="dk1"/>
              </a:buClr>
              <a:buSzPts val="3465"/>
              <a:buFont typeface="Arial"/>
              <a:buChar char="•"/>
            </a:pPr>
            <a:r>
              <a:rPr b="0" i="0" lang="en-US" sz="3465" u="none" cap="none" strike="noStrike">
                <a:solidFill>
                  <a:schemeClr val="dk1"/>
                </a:solidFill>
                <a:latin typeface="Arial"/>
                <a:ea typeface="Arial"/>
                <a:cs typeface="Arial"/>
                <a:sym typeface="Arial"/>
              </a:rPr>
              <a:t>Align to the </a:t>
            </a:r>
            <a:r>
              <a:rPr b="0" i="0" lang="en-US" sz="3465" u="sng" cap="none" strike="noStrike">
                <a:solidFill>
                  <a:schemeClr val="hlink"/>
                </a:solidFill>
                <a:highlight>
                  <a:schemeClr val="lt1"/>
                </a:highlight>
                <a:latin typeface="Arial"/>
                <a:ea typeface="Arial"/>
                <a:cs typeface="Arial"/>
                <a:sym typeface="Arial"/>
                <a:hlinkClick r:id="rId3"/>
              </a:rPr>
              <a:t>Iowa Quality Preschool Program Standards and Criteria (2017)</a:t>
            </a:r>
            <a:endParaRPr b="0" i="0" sz="3136" u="none" cap="none" strike="noStrike">
              <a:solidFill>
                <a:schemeClr val="dk1"/>
              </a:solidFill>
              <a:highlight>
                <a:schemeClr val="lt1"/>
              </a:highlight>
              <a:latin typeface="Arial"/>
              <a:ea typeface="Arial"/>
              <a:cs typeface="Arial"/>
              <a:sym typeface="Arial"/>
            </a:endParaRPr>
          </a:p>
          <a:p>
            <a:pPr indent="-448647" lvl="1" marL="914400" marR="0" rtl="0" algn="l">
              <a:lnSpc>
                <a:spcPct val="105000"/>
              </a:lnSpc>
              <a:spcBef>
                <a:spcPts val="0"/>
              </a:spcBef>
              <a:spcAft>
                <a:spcPts val="0"/>
              </a:spcAft>
              <a:buClr>
                <a:schemeClr val="dk1"/>
              </a:buClr>
              <a:buSzPts val="3465"/>
              <a:buFont typeface="Arial"/>
              <a:buChar char="•"/>
            </a:pPr>
            <a:r>
              <a:rPr b="0" i="1" lang="en-US" sz="2536" u="none" cap="none" strike="noStrike">
                <a:solidFill>
                  <a:schemeClr val="dk1"/>
                </a:solidFill>
                <a:highlight>
                  <a:schemeClr val="lt1"/>
                </a:highlight>
                <a:latin typeface="Arial"/>
                <a:ea typeface="Arial"/>
                <a:cs typeface="Arial"/>
                <a:sym typeface="Arial"/>
              </a:rPr>
              <a:t>Multiple standards and criteria may be addressed within a desk audit item</a:t>
            </a:r>
            <a:br>
              <a:rPr b="0" i="0" lang="en-US" sz="3136" u="none" cap="none" strike="noStrike">
                <a:solidFill>
                  <a:schemeClr val="dk1"/>
                </a:solidFill>
                <a:highlight>
                  <a:schemeClr val="lt1"/>
                </a:highlight>
                <a:latin typeface="Arial"/>
                <a:ea typeface="Arial"/>
                <a:cs typeface="Arial"/>
                <a:sym typeface="Arial"/>
              </a:rPr>
            </a:br>
            <a:endParaRPr b="0" i="0" sz="3575" u="none" cap="none" strike="noStrike">
              <a:solidFill>
                <a:schemeClr val="dk1"/>
              </a:solidFill>
              <a:highlight>
                <a:schemeClr val="lt1"/>
              </a:highlight>
              <a:latin typeface="Arial"/>
              <a:ea typeface="Arial"/>
              <a:cs typeface="Arial"/>
              <a:sym typeface="Arial"/>
            </a:endParaRPr>
          </a:p>
          <a:p>
            <a:pPr indent="-455612" lvl="0" marL="457200" marR="0" rtl="0" algn="l">
              <a:lnSpc>
                <a:spcPct val="105000"/>
              </a:lnSpc>
              <a:spcBef>
                <a:spcPts val="0"/>
              </a:spcBef>
              <a:spcAft>
                <a:spcPts val="0"/>
              </a:spcAft>
              <a:buClr>
                <a:schemeClr val="dk1"/>
              </a:buClr>
              <a:buSzPts val="3575"/>
              <a:buFont typeface="Arial"/>
              <a:buChar char="•"/>
            </a:pPr>
            <a:r>
              <a:rPr b="0" i="0" lang="en-US" sz="3575" u="none" cap="none" strike="noStrike">
                <a:solidFill>
                  <a:schemeClr val="dk1"/>
                </a:solidFill>
                <a:highlight>
                  <a:schemeClr val="lt1"/>
                </a:highlight>
                <a:latin typeface="Arial"/>
                <a:ea typeface="Arial"/>
                <a:cs typeface="Arial"/>
                <a:sym typeface="Arial"/>
              </a:rPr>
              <a:t>Additional information on the Early Childhood Standards </a:t>
            </a:r>
            <a:r>
              <a:rPr b="0" i="0" lang="en-US" sz="3575" u="sng" cap="none" strike="noStrike">
                <a:solidFill>
                  <a:schemeClr val="hlink"/>
                </a:solidFill>
                <a:highlight>
                  <a:schemeClr val="lt1"/>
                </a:highlight>
                <a:latin typeface="Arial"/>
                <a:ea typeface="Arial"/>
                <a:cs typeface="Arial"/>
                <a:sym typeface="Arial"/>
                <a:hlinkClick r:id="rId4"/>
              </a:rPr>
              <a:t>webpage</a:t>
            </a:r>
            <a:r>
              <a:rPr b="0" i="0" lang="en-US" sz="3575" u="none" cap="none" strike="noStrike">
                <a:solidFill>
                  <a:schemeClr val="dk1"/>
                </a:solidFill>
                <a:highlight>
                  <a:schemeClr val="lt1"/>
                </a:highlight>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g2fdad9aa0d4_1_0"/>
          <p:cNvSpPr txBox="1"/>
          <p:nvPr>
            <p:ph type="title"/>
          </p:nvPr>
        </p:nvSpPr>
        <p:spPr>
          <a:xfrm>
            <a:off x="192909" y="-125097"/>
            <a:ext cx="15026400" cy="9831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3300"/>
              <a:buNone/>
            </a:pPr>
            <a:r>
              <a:rPr lang="en-US"/>
              <a:t>IQPPS Desk Audit Additional Support - Office Hour Zooms</a:t>
            </a:r>
            <a:endParaRPr/>
          </a:p>
        </p:txBody>
      </p:sp>
      <p:sp>
        <p:nvSpPr>
          <p:cNvPr id="60" name="Google Shape;60;g2fdad9aa0d4_1_0"/>
          <p:cNvSpPr txBox="1"/>
          <p:nvPr/>
        </p:nvSpPr>
        <p:spPr>
          <a:xfrm>
            <a:off x="192900" y="858000"/>
            <a:ext cx="7048500" cy="4166400"/>
          </a:xfrm>
          <a:prstGeom prst="rect">
            <a:avLst/>
          </a:prstGeom>
          <a:noFill/>
          <a:ln>
            <a:noFill/>
          </a:ln>
        </p:spPr>
        <p:txBody>
          <a:bodyPr anchorCtr="0" anchor="t"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2500"/>
              <a:buFont typeface="Arial"/>
              <a:buNone/>
            </a:pPr>
            <a:r>
              <a:rPr b="1" i="0" lang="en-US" sz="2300" u="none" cap="none" strike="noStrike">
                <a:solidFill>
                  <a:schemeClr val="dk1"/>
                </a:solidFill>
                <a:latin typeface="Arial"/>
                <a:ea typeface="Arial"/>
                <a:cs typeface="Arial"/>
                <a:sym typeface="Arial"/>
              </a:rPr>
              <a:t>Purpose: </a:t>
            </a:r>
            <a:r>
              <a:rPr b="0" i="0" lang="en-US" sz="2300" u="none" cap="none" strike="noStrike">
                <a:solidFill>
                  <a:schemeClr val="dk1"/>
                </a:solidFill>
                <a:highlight>
                  <a:srgbClr val="FFFFFF"/>
                </a:highlight>
                <a:latin typeface="Arial"/>
                <a:ea typeface="Arial"/>
                <a:cs typeface="Arial"/>
                <a:sym typeface="Arial"/>
              </a:rPr>
              <a:t>Sessions aim to foster a cohesive learning environment and provide support for </a:t>
            </a:r>
            <a:r>
              <a:rPr b="0" i="0" lang="en-US" sz="2300" u="none" cap="none" strike="noStrike">
                <a:solidFill>
                  <a:schemeClr val="dk1"/>
                </a:solidFill>
                <a:highlight>
                  <a:srgbClr val="FFFFFF"/>
                </a:highlight>
                <a:latin typeface="Arial"/>
                <a:ea typeface="Arial"/>
                <a:cs typeface="Arial"/>
                <a:sym typeface="Arial"/>
                <a:extLst>
                  <a:ext uri="http://customooxmlschemas.google.com/">
                    <go:slidesCustomData xmlns:go="http://customooxmlschemas.google.com/" textRoundtripDataId="1"/>
                  </a:ext>
                </a:extLst>
              </a:rPr>
              <a:t>SWVPP and classrooms providing special education ser</a:t>
            </a:r>
            <a:r>
              <a:rPr lang="en-US" sz="2300">
                <a:solidFill>
                  <a:schemeClr val="dk1"/>
                </a:solidFill>
                <a:highlight>
                  <a:srgbClr val="FFFFFF"/>
                </a:highlight>
                <a:extLst>
                  <a:ext uri="http://customooxmlschemas.google.com/">
                    <go:slidesCustomData xmlns:go="http://customooxmlschemas.google.com/" textRoundtripDataId="2"/>
                  </a:ext>
                </a:extLst>
              </a:rPr>
              <a:t>vices</a:t>
            </a:r>
            <a:r>
              <a:rPr b="0" i="0" lang="en-US" sz="2300" u="none" cap="none" strike="noStrike">
                <a:solidFill>
                  <a:schemeClr val="dk1"/>
                </a:solidFill>
                <a:highlight>
                  <a:srgbClr val="FFFFFF"/>
                </a:highlight>
                <a:latin typeface="Arial"/>
                <a:ea typeface="Arial"/>
                <a:cs typeface="Arial"/>
                <a:sym typeface="Arial"/>
                <a:extLst>
                  <a:ext uri="http://customooxmlschemas.google.com/">
                    <go:slidesCustomData xmlns:go="http://customooxmlschemas.google.com/" textRoundtripDataId="3"/>
                  </a:ext>
                </a:extLst>
              </a:rPr>
              <a:t>. </a:t>
            </a:r>
            <a:r>
              <a:rPr b="0" i="0" lang="en-US" sz="2300" u="none" cap="none" strike="noStrike">
                <a:solidFill>
                  <a:schemeClr val="dk1"/>
                </a:solidFill>
                <a:highlight>
                  <a:srgbClr val="FFFFFF"/>
                </a:highlight>
                <a:latin typeface="Arial"/>
                <a:ea typeface="Arial"/>
                <a:cs typeface="Arial"/>
                <a:sym typeface="Arial"/>
              </a:rPr>
              <a:t>Specific sessions will be devoted to Iowa Quality Preschool Program Standards (IQPPS) and the preschool desk audit.</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500"/>
              <a:buFont typeface="Arial"/>
              <a:buNone/>
            </a:pPr>
            <a:r>
              <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1" i="0" lang="en-US" sz="2300" u="none" cap="none" strike="noStrike">
                <a:solidFill>
                  <a:schemeClr val="dk1"/>
                </a:solidFill>
                <a:latin typeface="Arial"/>
                <a:ea typeface="Arial"/>
                <a:cs typeface="Arial"/>
                <a:sym typeface="Arial"/>
              </a:rPr>
              <a:t>When: </a:t>
            </a:r>
            <a:r>
              <a:rPr b="0" i="0" lang="en-US" sz="2300" u="none" cap="none" strike="noStrike">
                <a:solidFill>
                  <a:schemeClr val="dk1"/>
                </a:solidFill>
                <a:latin typeface="Arial"/>
                <a:ea typeface="Arial"/>
                <a:cs typeface="Arial"/>
                <a:sym typeface="Arial"/>
              </a:rPr>
              <a:t>2nd and 4th Tuesdays of the month</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1" i="0" lang="en-US" sz="2300" u="none" cap="none" strike="noStrike">
                <a:solidFill>
                  <a:srgbClr val="FF0000"/>
                </a:solidFill>
                <a:latin typeface="Arial"/>
                <a:ea typeface="Arial"/>
                <a:cs typeface="Arial"/>
                <a:sym typeface="Arial"/>
              </a:rPr>
              <a:t>First zoom of the month: desk audit support (1:00 p.m.)</a:t>
            </a:r>
            <a:endParaRPr b="1" i="0" sz="23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1" i="0" lang="en-US" sz="2300" u="none" cap="none" strike="noStrike">
                <a:solidFill>
                  <a:schemeClr val="dk1"/>
                </a:solidFill>
                <a:latin typeface="Arial"/>
                <a:ea typeface="Arial"/>
                <a:cs typeface="Arial"/>
                <a:sym typeface="Arial"/>
              </a:rPr>
              <a:t>Second zoom of the month: </a:t>
            </a:r>
            <a:r>
              <a:rPr b="0" i="0" lang="en-US" sz="2300" u="none" cap="none" strike="noStrike">
                <a:solidFill>
                  <a:schemeClr val="dk1"/>
                </a:solidFill>
                <a:latin typeface="Arial"/>
                <a:ea typeface="Arial"/>
                <a:cs typeface="Arial"/>
                <a:sym typeface="Arial"/>
              </a:rPr>
              <a:t>open office hours (8:30 a.m.)</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t/>
            </a:r>
            <a:endParaRPr b="0" i="0" sz="25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0" i="0" lang="en-US" sz="2500" u="sng" cap="none" strike="noStrike">
                <a:solidFill>
                  <a:schemeClr val="hlink"/>
                </a:solidFill>
                <a:latin typeface="Arial"/>
                <a:ea typeface="Arial"/>
                <a:cs typeface="Arial"/>
                <a:sym typeface="Arial"/>
                <a:hlinkClick r:id="rId3"/>
              </a:rPr>
              <a:t>Zoom Link</a:t>
            </a:r>
            <a:endParaRPr b="0" i="0" sz="2500" u="none" cap="none" strike="noStrike">
              <a:solidFill>
                <a:schemeClr val="dk1"/>
              </a:solidFill>
              <a:latin typeface="Arial"/>
              <a:ea typeface="Arial"/>
              <a:cs typeface="Arial"/>
              <a:sym typeface="Arial"/>
            </a:endParaRPr>
          </a:p>
        </p:txBody>
      </p:sp>
      <p:sp>
        <p:nvSpPr>
          <p:cNvPr id="61" name="Google Shape;61;g2fdad9aa0d4_1_0"/>
          <p:cNvSpPr txBox="1"/>
          <p:nvPr/>
        </p:nvSpPr>
        <p:spPr>
          <a:xfrm>
            <a:off x="7383925" y="1121850"/>
            <a:ext cx="4663500" cy="48642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100"/>
              <a:buFont typeface="Arial"/>
              <a:buNone/>
            </a:pPr>
            <a:r>
              <a:rPr b="1" i="0" lang="en-US" sz="2100" u="none" cap="none" strike="noStrike">
                <a:solidFill>
                  <a:schemeClr val="dk1"/>
                </a:solidFill>
                <a:latin typeface="Arial"/>
                <a:ea typeface="Arial"/>
                <a:cs typeface="Arial"/>
                <a:sym typeface="Arial"/>
              </a:rPr>
              <a:t>24-25 IQPPS Desk Audit Specific Support Dates:</a:t>
            </a:r>
            <a:endParaRPr b="1" i="0" sz="21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100"/>
              <a:buFont typeface="Arial"/>
              <a:buNone/>
            </a:pPr>
            <a:r>
              <a:t/>
            </a:r>
            <a:endParaRPr b="1" i="0" sz="2100" u="none" cap="none" strike="noStrike">
              <a:solidFill>
                <a:schemeClr val="dk1"/>
              </a:solidFill>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September 10th, 1 p.m.</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1-3</a:t>
            </a:r>
            <a:endParaRPr b="0" i="0" sz="2200" u="none" cap="none" strike="noStrike">
              <a:solidFill>
                <a:schemeClr val="dk1"/>
              </a:solidFill>
              <a:highlight>
                <a:schemeClr val="lt1"/>
              </a:highlight>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October 8th, 1 p.m.</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4-6</a:t>
            </a:r>
            <a:endParaRPr b="0" i="0" sz="2200" u="none" cap="none" strike="noStrike">
              <a:solidFill>
                <a:schemeClr val="dk1"/>
              </a:solidFill>
              <a:highlight>
                <a:schemeClr val="lt1"/>
              </a:highlight>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November 12th, 1 p.m.</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7-8 </a:t>
            </a:r>
            <a:endParaRPr b="0" i="0" sz="2200" u="none" cap="none" strike="noStrike">
              <a:solidFill>
                <a:schemeClr val="dk1"/>
              </a:solidFill>
              <a:highlight>
                <a:schemeClr val="lt1"/>
              </a:highlight>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December 10th, 1 p.m. </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9-10</a:t>
            </a:r>
            <a:endParaRPr b="0" i="0" sz="2200" u="none" cap="none" strike="noStrike">
              <a:solidFill>
                <a:schemeClr val="dk1"/>
              </a:solidFill>
              <a:highlight>
                <a:schemeClr val="lt1"/>
              </a:highlight>
              <a:latin typeface="Arial"/>
              <a:ea typeface="Arial"/>
              <a:cs typeface="Arial"/>
              <a:sym typeface="Arial"/>
            </a:endParaRPr>
          </a:p>
          <a:p>
            <a:pPr indent="0" lvl="0" marL="0" marR="0" rtl="0" algn="l">
              <a:lnSpc>
                <a:spcPct val="140000"/>
              </a:lnSpc>
              <a:spcBef>
                <a:spcPts val="0"/>
              </a:spcBef>
              <a:spcAft>
                <a:spcPts val="0"/>
              </a:spcAft>
              <a:buClr>
                <a:srgbClr val="000000"/>
              </a:buClr>
              <a:buSzPts val="2200"/>
              <a:buFont typeface="Arial"/>
              <a:buNone/>
            </a:pPr>
            <a:r>
              <a:t/>
            </a:r>
            <a:endParaRPr b="0" i="0" sz="2200" u="none" cap="none" strike="noStrike">
              <a:solidFill>
                <a:schemeClr val="dk1"/>
              </a:solidFill>
              <a:highlight>
                <a:schemeClr val="lt1"/>
              </a:highlight>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6"/>
          <p:cNvSpPr txBox="1"/>
          <p:nvPr>
            <p:ph type="title"/>
          </p:nvPr>
        </p:nvSpPr>
        <p:spPr>
          <a:xfrm>
            <a:off x="339213" y="2"/>
            <a:ext cx="11269800" cy="7374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300"/>
              <a:buFont typeface="Arial"/>
              <a:buNone/>
            </a:pPr>
            <a:r>
              <a:rPr lang="en-US"/>
              <a:t>Item 10: Overview of Program Standards</a:t>
            </a:r>
            <a:endParaRPr/>
          </a:p>
        </p:txBody>
      </p:sp>
      <p:sp>
        <p:nvSpPr>
          <p:cNvPr id="67" name="Google Shape;67;p6"/>
          <p:cNvSpPr txBox="1"/>
          <p:nvPr>
            <p:ph idx="1" type="body"/>
          </p:nvPr>
        </p:nvSpPr>
        <p:spPr>
          <a:xfrm>
            <a:off x="795125" y="1460500"/>
            <a:ext cx="10813800" cy="4323300"/>
          </a:xfrm>
          <a:prstGeom prst="rect">
            <a:avLst/>
          </a:prstGeom>
          <a:noFill/>
          <a:ln>
            <a:noFill/>
          </a:ln>
        </p:spPr>
        <p:txBody>
          <a:bodyPr anchorCtr="0" anchor="t" bIns="45700" lIns="91425" spcFirstLastPara="1" rIns="91425" wrap="square" tIns="45700">
            <a:normAutofit lnSpcReduction="20000"/>
          </a:bodyPr>
          <a:lstStyle/>
          <a:p>
            <a:pPr indent="0" lvl="0" marL="0" rtl="0" algn="l">
              <a:lnSpc>
                <a:spcPct val="90000"/>
              </a:lnSpc>
              <a:spcBef>
                <a:spcPts val="0"/>
              </a:spcBef>
              <a:spcAft>
                <a:spcPts val="0"/>
              </a:spcAft>
              <a:buSzPts val="1800"/>
              <a:buNone/>
            </a:pPr>
            <a:r>
              <a:rPr b="1" lang="en-US" sz="3600"/>
              <a:t>Standard 7: Families</a:t>
            </a:r>
            <a:endParaRPr b="1" sz="3600"/>
          </a:p>
          <a:p>
            <a:pPr indent="0" lvl="0" marL="0" rtl="0" algn="l">
              <a:lnSpc>
                <a:spcPct val="90000"/>
              </a:lnSpc>
              <a:spcBef>
                <a:spcPts val="0"/>
              </a:spcBef>
              <a:spcAft>
                <a:spcPts val="0"/>
              </a:spcAft>
              <a:buSzPts val="1800"/>
              <a:buNone/>
            </a:pPr>
            <a:r>
              <a:t/>
            </a:r>
            <a:endParaRPr sz="3600"/>
          </a:p>
          <a:p>
            <a:pPr indent="0" lvl="0" marL="457200" rtl="0" algn="l">
              <a:lnSpc>
                <a:spcPct val="90000"/>
              </a:lnSpc>
              <a:spcBef>
                <a:spcPts val="0"/>
              </a:spcBef>
              <a:spcAft>
                <a:spcPts val="0"/>
              </a:spcAft>
              <a:buSzPts val="1800"/>
              <a:buNone/>
            </a:pPr>
            <a:r>
              <a:rPr lang="en-US" sz="3600"/>
              <a:t>Criteria 7.2 and 7.7</a:t>
            </a:r>
            <a:endParaRPr sz="3600"/>
          </a:p>
          <a:p>
            <a:pPr indent="0" lvl="0" marL="0" rtl="0" algn="l">
              <a:lnSpc>
                <a:spcPct val="90000"/>
              </a:lnSpc>
              <a:spcBef>
                <a:spcPts val="0"/>
              </a:spcBef>
              <a:spcAft>
                <a:spcPts val="0"/>
              </a:spcAft>
              <a:buSzPts val="1800"/>
              <a:buNone/>
            </a:pPr>
            <a:r>
              <a:t/>
            </a:r>
            <a:endParaRPr sz="3600"/>
          </a:p>
          <a:p>
            <a:pPr indent="0" lvl="0" marL="0" rtl="0" algn="l">
              <a:lnSpc>
                <a:spcPct val="90000"/>
              </a:lnSpc>
              <a:spcBef>
                <a:spcPts val="0"/>
              </a:spcBef>
              <a:spcAft>
                <a:spcPts val="0"/>
              </a:spcAft>
              <a:buSzPts val="1800"/>
              <a:buNone/>
            </a:pPr>
            <a:r>
              <a:t/>
            </a:r>
            <a:endParaRPr sz="3600"/>
          </a:p>
          <a:p>
            <a:pPr indent="0" lvl="0" marL="0" rtl="0" algn="l">
              <a:lnSpc>
                <a:spcPct val="90000"/>
              </a:lnSpc>
              <a:spcBef>
                <a:spcPts val="0"/>
              </a:spcBef>
              <a:spcAft>
                <a:spcPts val="0"/>
              </a:spcAft>
              <a:buSzPts val="1800"/>
              <a:buNone/>
            </a:pPr>
            <a:r>
              <a:rPr b="1" lang="en-US" sz="3600"/>
              <a:t>Standard 8: Community Relationships</a:t>
            </a:r>
            <a:endParaRPr b="1" sz="3600"/>
          </a:p>
          <a:p>
            <a:pPr indent="0" lvl="0" marL="0" rtl="0" algn="l">
              <a:lnSpc>
                <a:spcPct val="90000"/>
              </a:lnSpc>
              <a:spcBef>
                <a:spcPts val="0"/>
              </a:spcBef>
              <a:spcAft>
                <a:spcPts val="0"/>
              </a:spcAft>
              <a:buSzPts val="1800"/>
              <a:buNone/>
            </a:pPr>
            <a:r>
              <a:t/>
            </a:r>
            <a:endParaRPr sz="3600"/>
          </a:p>
          <a:p>
            <a:pPr indent="457200" lvl="0" marL="0" rtl="0" algn="l">
              <a:lnSpc>
                <a:spcPct val="90000"/>
              </a:lnSpc>
              <a:spcBef>
                <a:spcPts val="0"/>
              </a:spcBef>
              <a:spcAft>
                <a:spcPts val="0"/>
              </a:spcAft>
              <a:buSzPts val="1800"/>
              <a:buNone/>
            </a:pPr>
            <a:r>
              <a:rPr lang="en-US" sz="3600"/>
              <a:t>Criterion 8.1 </a:t>
            </a:r>
            <a:endParaRPr sz="3600"/>
          </a:p>
          <a:p>
            <a:pPr indent="457200" lvl="0" marL="0" rtl="0" algn="l">
              <a:lnSpc>
                <a:spcPct val="90000"/>
              </a:lnSpc>
              <a:spcBef>
                <a:spcPts val="0"/>
              </a:spcBef>
              <a:spcAft>
                <a:spcPts val="0"/>
              </a:spcAft>
              <a:buSzPts val="1800"/>
              <a:buNone/>
            </a:pPr>
            <a:r>
              <a:rPr lang="en-US"/>
              <a:t>	</a:t>
            </a:r>
            <a:endParaRPr/>
          </a:p>
          <a:p>
            <a:pPr indent="457200" lvl="0" marL="0" rtl="0" algn="l">
              <a:lnSpc>
                <a:spcPct val="90000"/>
              </a:lnSpc>
              <a:spcBef>
                <a:spcPts val="0"/>
              </a:spcBef>
              <a:spcAft>
                <a:spcPts val="0"/>
              </a:spcAft>
              <a:buSzPts val="1800"/>
              <a:buNone/>
            </a:pPr>
            <a:r>
              <a:rPr lang="en-US"/>
              <a:t>	</a:t>
            </a:r>
            <a:endParaRPr/>
          </a:p>
          <a:p>
            <a:pPr indent="-38100" lvl="0" marL="171450" rtl="0" algn="l">
              <a:lnSpc>
                <a:spcPct val="90000"/>
              </a:lnSpc>
              <a:spcBef>
                <a:spcPts val="0"/>
              </a:spcBef>
              <a:spcAft>
                <a:spcPts val="0"/>
              </a:spcAft>
              <a:buClr>
                <a:schemeClr val="dk1"/>
              </a:buClr>
              <a:buSzPts val="2100"/>
              <a:buNone/>
            </a:pPr>
            <a:r>
              <a:t/>
            </a:r>
            <a:endParaRPr/>
          </a:p>
          <a:p>
            <a:pPr indent="0" lvl="0" marL="0" rtl="0" algn="l">
              <a:lnSpc>
                <a:spcPct val="90000"/>
              </a:lnSpc>
              <a:spcBef>
                <a:spcPts val="750"/>
              </a:spcBef>
              <a:spcAft>
                <a:spcPts val="0"/>
              </a:spcAft>
              <a:buClr>
                <a:schemeClr val="dk1"/>
              </a:buClr>
              <a:buSzPts val="1100"/>
              <a:buFont typeface="Arial"/>
              <a:buNone/>
            </a:pPr>
            <a:r>
              <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7"/>
          <p:cNvSpPr txBox="1"/>
          <p:nvPr>
            <p:ph type="title"/>
          </p:nvPr>
        </p:nvSpPr>
        <p:spPr>
          <a:xfrm>
            <a:off x="338322" y="1042400"/>
            <a:ext cx="3691200" cy="11661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3300"/>
              <a:buNone/>
            </a:pPr>
            <a:r>
              <a:rPr lang="en-US"/>
              <a:t>Standard 7:  Families</a:t>
            </a:r>
            <a:endParaRPr/>
          </a:p>
        </p:txBody>
      </p:sp>
      <p:sp>
        <p:nvSpPr>
          <p:cNvPr id="73" name="Google Shape;73;p7"/>
          <p:cNvSpPr txBox="1"/>
          <p:nvPr>
            <p:ph idx="1" type="body"/>
          </p:nvPr>
        </p:nvSpPr>
        <p:spPr>
          <a:xfrm>
            <a:off x="4285502" y="991950"/>
            <a:ext cx="7761000" cy="48741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852"/>
              <a:buNone/>
            </a:pPr>
            <a:r>
              <a:rPr b="1" lang="en-US" sz="2712"/>
              <a:t>Criterion 7.2:</a:t>
            </a:r>
            <a:endParaRPr b="1" sz="2712"/>
          </a:p>
          <a:p>
            <a:pPr indent="0" lvl="0" marL="0" rtl="0" algn="l">
              <a:lnSpc>
                <a:spcPct val="100000"/>
              </a:lnSpc>
              <a:spcBef>
                <a:spcPts val="0"/>
              </a:spcBef>
              <a:spcAft>
                <a:spcPts val="0"/>
              </a:spcAft>
              <a:buSzPts val="852"/>
              <a:buNone/>
            </a:pPr>
            <a:r>
              <a:t/>
            </a:r>
            <a:endParaRPr sz="1085"/>
          </a:p>
          <a:p>
            <a:pPr indent="-376237" lvl="0" marL="457200" rtl="0" algn="l">
              <a:lnSpc>
                <a:spcPct val="100000"/>
              </a:lnSpc>
              <a:spcBef>
                <a:spcPts val="0"/>
              </a:spcBef>
              <a:spcAft>
                <a:spcPts val="0"/>
              </a:spcAft>
              <a:buSzPts val="2325"/>
              <a:buChar char="•"/>
            </a:pPr>
            <a:r>
              <a:rPr lang="en-US" sz="2325"/>
              <a:t>Program staff ensure that all families regardless of family structure, socioeconomic, racial, religious, and cultural backgrounds; gender; abilities; or preferred language are included in all aspects of the program, including volunteer opportunities. </a:t>
            </a:r>
            <a:endParaRPr sz="2325"/>
          </a:p>
          <a:p>
            <a:pPr indent="-376237" lvl="0" marL="457200" rtl="0" algn="l">
              <a:lnSpc>
                <a:spcPct val="100000"/>
              </a:lnSpc>
              <a:spcBef>
                <a:spcPts val="0"/>
              </a:spcBef>
              <a:spcAft>
                <a:spcPts val="0"/>
              </a:spcAft>
              <a:buSzPts val="2325"/>
              <a:buChar char="•"/>
            </a:pPr>
            <a:r>
              <a:rPr lang="en-US" sz="2325"/>
              <a:t>These opportunities consider family’s interests and skills and the needs of program staff.</a:t>
            </a:r>
            <a:endParaRPr sz="2325"/>
          </a:p>
          <a:p>
            <a:pPr indent="0" lvl="0" marL="0" rtl="0" algn="l">
              <a:lnSpc>
                <a:spcPct val="100000"/>
              </a:lnSpc>
              <a:spcBef>
                <a:spcPts val="0"/>
              </a:spcBef>
              <a:spcAft>
                <a:spcPts val="0"/>
              </a:spcAft>
              <a:buSzPts val="852"/>
              <a:buNone/>
            </a:pPr>
            <a:r>
              <a:t/>
            </a:r>
            <a:endParaRPr sz="2325"/>
          </a:p>
          <a:p>
            <a:pPr indent="0" lvl="0" marL="0" rtl="0" algn="l">
              <a:lnSpc>
                <a:spcPct val="100000"/>
              </a:lnSpc>
              <a:spcBef>
                <a:spcPts val="0"/>
              </a:spcBef>
              <a:spcAft>
                <a:spcPts val="0"/>
              </a:spcAft>
              <a:buSzPts val="852"/>
              <a:buNone/>
            </a:pPr>
            <a:r>
              <a:rPr b="1" lang="en-US" sz="2712"/>
              <a:t>Criterion 7.7:</a:t>
            </a:r>
            <a:endParaRPr b="1" sz="2712"/>
          </a:p>
          <a:p>
            <a:pPr indent="0" lvl="0" marL="0" rtl="0" algn="l">
              <a:lnSpc>
                <a:spcPct val="100000"/>
              </a:lnSpc>
              <a:spcBef>
                <a:spcPts val="0"/>
              </a:spcBef>
              <a:spcAft>
                <a:spcPts val="0"/>
              </a:spcAft>
              <a:buSzPts val="852"/>
              <a:buNone/>
            </a:pPr>
            <a:r>
              <a:t/>
            </a:r>
            <a:endParaRPr sz="1085"/>
          </a:p>
          <a:p>
            <a:pPr indent="-376237" lvl="0" marL="457200" rtl="0" algn="l">
              <a:lnSpc>
                <a:spcPct val="100000"/>
              </a:lnSpc>
              <a:spcBef>
                <a:spcPts val="0"/>
              </a:spcBef>
              <a:spcAft>
                <a:spcPts val="0"/>
              </a:spcAft>
              <a:buSzPts val="2325"/>
              <a:buChar char="•"/>
            </a:pPr>
            <a:r>
              <a:rPr lang="en-US" sz="2325"/>
              <a:t>Program staff use established linkages with other early education programs and local elementary schools to help families prepare for and manage their children’s transitions between programs, including special education programs. </a:t>
            </a:r>
            <a:endParaRPr sz="2325"/>
          </a:p>
          <a:p>
            <a:pPr indent="-376237" lvl="0" marL="457200" rtl="0" algn="l">
              <a:lnSpc>
                <a:spcPct val="100000"/>
              </a:lnSpc>
              <a:spcBef>
                <a:spcPts val="0"/>
              </a:spcBef>
              <a:spcAft>
                <a:spcPts val="0"/>
              </a:spcAft>
              <a:buSzPts val="2325"/>
              <a:buChar char="•"/>
            </a:pPr>
            <a:r>
              <a:rPr lang="en-US" sz="2325"/>
              <a:t>Staff provide information to families that can assist them in communicating with other programs.</a:t>
            </a:r>
            <a:endParaRPr sz="2325"/>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8"/>
          <p:cNvSpPr txBox="1"/>
          <p:nvPr>
            <p:ph type="title"/>
          </p:nvPr>
        </p:nvSpPr>
        <p:spPr>
          <a:xfrm>
            <a:off x="228597" y="1024125"/>
            <a:ext cx="3691200" cy="116610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SzPct val="111111"/>
              <a:buNone/>
            </a:pPr>
            <a:r>
              <a:rPr lang="en-US"/>
              <a:t>Standard 8: Community Relationships</a:t>
            </a:r>
            <a:endParaRPr/>
          </a:p>
        </p:txBody>
      </p:sp>
      <p:sp>
        <p:nvSpPr>
          <p:cNvPr id="79" name="Google Shape;79;p8"/>
          <p:cNvSpPr txBox="1"/>
          <p:nvPr>
            <p:ph idx="1" type="body"/>
          </p:nvPr>
        </p:nvSpPr>
        <p:spPr>
          <a:xfrm>
            <a:off x="4518300" y="79950"/>
            <a:ext cx="7338300" cy="62226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2800"/>
              <a:buNone/>
            </a:pPr>
            <a:r>
              <a:rPr b="1" lang="en-US" sz="3000"/>
              <a:t>Criterion 8.1: </a:t>
            </a:r>
            <a:endParaRPr/>
          </a:p>
          <a:p>
            <a:pPr indent="-387350" lvl="0" marL="457200" rtl="0" algn="l">
              <a:lnSpc>
                <a:spcPct val="90000"/>
              </a:lnSpc>
              <a:spcBef>
                <a:spcPts val="0"/>
              </a:spcBef>
              <a:spcAft>
                <a:spcPts val="0"/>
              </a:spcAft>
              <a:buSzPts val="2500"/>
              <a:buChar char="•"/>
            </a:pPr>
            <a:r>
              <a:rPr lang="en-US" sz="2500"/>
              <a:t>Program staff maintain a current list of child and family support services available in the community based on the pattern of needs they observe among families and based on what families request (e.g., health, mental health, oral health, nutrition, child welfare, parenting programs, early intervention/special education screening and assessment services, and basic needs such as housing and child care subsidies).  </a:t>
            </a:r>
            <a:endParaRPr sz="2500"/>
          </a:p>
          <a:p>
            <a:pPr indent="0" lvl="0" marL="0" rtl="0" algn="l">
              <a:lnSpc>
                <a:spcPct val="90000"/>
              </a:lnSpc>
              <a:spcBef>
                <a:spcPts val="0"/>
              </a:spcBef>
              <a:spcAft>
                <a:spcPts val="0"/>
              </a:spcAft>
              <a:buSzPts val="2800"/>
              <a:buNone/>
            </a:pPr>
            <a:r>
              <a:t/>
            </a:r>
            <a:endParaRPr sz="2500"/>
          </a:p>
          <a:p>
            <a:pPr indent="-387350" lvl="0" marL="457200" rtl="0" algn="l">
              <a:lnSpc>
                <a:spcPct val="90000"/>
              </a:lnSpc>
              <a:spcBef>
                <a:spcPts val="0"/>
              </a:spcBef>
              <a:spcAft>
                <a:spcPts val="0"/>
              </a:spcAft>
              <a:buSzPts val="2500"/>
              <a:buChar char="•"/>
            </a:pPr>
            <a:r>
              <a:rPr lang="en-US" sz="2500"/>
              <a:t>Share the list with families and assist them in locating, contacting, and using community resources that support children’s and families’ well-being and development.</a:t>
            </a:r>
            <a:endParaRPr sz="25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9"/>
          <p:cNvSpPr txBox="1"/>
          <p:nvPr>
            <p:ph type="title"/>
          </p:nvPr>
        </p:nvSpPr>
        <p:spPr>
          <a:xfrm>
            <a:off x="356597" y="1371600"/>
            <a:ext cx="3691200" cy="11661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3300"/>
              <a:buNone/>
            </a:pPr>
            <a:r>
              <a:rPr lang="en-US"/>
              <a:t>Evidence to Submit</a:t>
            </a:r>
            <a:endParaRPr/>
          </a:p>
        </p:txBody>
      </p:sp>
      <p:sp>
        <p:nvSpPr>
          <p:cNvPr id="85" name="Google Shape;85;p9"/>
          <p:cNvSpPr txBox="1"/>
          <p:nvPr>
            <p:ph idx="1" type="body"/>
          </p:nvPr>
        </p:nvSpPr>
        <p:spPr>
          <a:xfrm>
            <a:off x="4445150" y="354875"/>
            <a:ext cx="7374900" cy="59064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1"/>
              </a:buClr>
              <a:buSzPts val="1100"/>
              <a:buFont typeface="Arial"/>
              <a:buNone/>
            </a:pPr>
            <a:r>
              <a:rPr lang="en-US" sz="2900"/>
              <a:t>Provide evidence of the process used to ensure program staff connect with all families to share information about:</a:t>
            </a:r>
            <a:endParaRPr sz="2900"/>
          </a:p>
          <a:p>
            <a:pPr indent="-412750" lvl="0" marL="857250" rtl="0" algn="l">
              <a:lnSpc>
                <a:spcPct val="100000"/>
              </a:lnSpc>
              <a:spcBef>
                <a:spcPts val="0"/>
              </a:spcBef>
              <a:spcAft>
                <a:spcPts val="0"/>
              </a:spcAft>
              <a:buSzPts val="2900"/>
              <a:buChar char="●"/>
            </a:pPr>
            <a:r>
              <a:rPr lang="en-US" sz="2900"/>
              <a:t>community resources</a:t>
            </a:r>
            <a:endParaRPr sz="2900"/>
          </a:p>
          <a:p>
            <a:pPr indent="-412750" lvl="0" marL="857250" rtl="0" algn="l">
              <a:lnSpc>
                <a:spcPct val="100000"/>
              </a:lnSpc>
              <a:spcBef>
                <a:spcPts val="0"/>
              </a:spcBef>
              <a:spcAft>
                <a:spcPts val="0"/>
              </a:spcAft>
              <a:buSzPts val="2900"/>
              <a:buChar char="●"/>
            </a:pPr>
            <a:r>
              <a:rPr lang="en-US" sz="2900"/>
              <a:t>ways to connect with the program/school </a:t>
            </a:r>
            <a:endParaRPr sz="2900"/>
          </a:p>
          <a:p>
            <a:pPr indent="-412750" lvl="0" marL="857250" rtl="0" algn="l">
              <a:lnSpc>
                <a:spcPct val="100000"/>
              </a:lnSpc>
              <a:spcBef>
                <a:spcPts val="0"/>
              </a:spcBef>
              <a:spcAft>
                <a:spcPts val="0"/>
              </a:spcAft>
              <a:buSzPts val="2900"/>
              <a:buChar char="●"/>
            </a:pPr>
            <a:r>
              <a:rPr lang="en-US" sz="2900"/>
              <a:t>opportunities to volunteer in/for their child’s classroom</a:t>
            </a:r>
            <a:endParaRPr sz="2900"/>
          </a:p>
          <a:p>
            <a:pPr indent="0" lvl="0" marL="0" rtl="0" algn="l">
              <a:lnSpc>
                <a:spcPct val="100000"/>
              </a:lnSpc>
              <a:spcBef>
                <a:spcPts val="0"/>
              </a:spcBef>
              <a:spcAft>
                <a:spcPts val="0"/>
              </a:spcAft>
              <a:buClr>
                <a:schemeClr val="dk1"/>
              </a:buClr>
              <a:buSzPts val="1100"/>
              <a:buFont typeface="Arial"/>
              <a:buNone/>
            </a:pPr>
            <a:r>
              <a:t/>
            </a:r>
            <a:endParaRPr sz="2900"/>
          </a:p>
          <a:p>
            <a:pPr indent="0" lvl="0" marL="0" rtl="0" algn="l">
              <a:lnSpc>
                <a:spcPct val="100000"/>
              </a:lnSpc>
              <a:spcBef>
                <a:spcPts val="0"/>
              </a:spcBef>
              <a:spcAft>
                <a:spcPts val="0"/>
              </a:spcAft>
              <a:buClr>
                <a:schemeClr val="dk1"/>
              </a:buClr>
              <a:buSzPts val="1100"/>
              <a:buFont typeface="Arial"/>
              <a:buNone/>
            </a:pPr>
            <a:r>
              <a:t/>
            </a:r>
            <a:endParaRPr sz="2900"/>
          </a:p>
          <a:p>
            <a:pPr indent="0" lvl="0" marL="0" rtl="0" algn="l">
              <a:lnSpc>
                <a:spcPct val="90000"/>
              </a:lnSpc>
              <a:spcBef>
                <a:spcPts val="750"/>
              </a:spcBef>
              <a:spcAft>
                <a:spcPts val="0"/>
              </a:spcAft>
              <a:buClr>
                <a:schemeClr val="dk1"/>
              </a:buClr>
              <a:buSzPts val="1100"/>
              <a:buFont typeface="Arial"/>
              <a:buNone/>
            </a:pPr>
            <a:r>
              <a:rPr i="1" lang="en-US" sz="2600"/>
              <a:t>*Evi</a:t>
            </a:r>
            <a:r>
              <a:rPr i="1" lang="en-US" sz="2600">
                <a:extLst>
                  <a:ext uri="http://customooxmlschemas.google.com/">
                    <go:slidesCustomData xmlns:go="http://customooxmlschemas.google.com/" textRoundtripDataId="4"/>
                  </a:ext>
                </a:extLst>
              </a:rPr>
              <a:t>dence must address all three of these ar</a:t>
            </a:r>
            <a:r>
              <a:rPr i="1" lang="en-US" sz="2600"/>
              <a:t>eas</a:t>
            </a:r>
            <a:endParaRPr i="1" sz="2900"/>
          </a:p>
          <a:p>
            <a:pPr indent="0" lvl="0" marL="0" rtl="0" algn="l">
              <a:lnSpc>
                <a:spcPct val="90000"/>
              </a:lnSpc>
              <a:spcBef>
                <a:spcPts val="750"/>
              </a:spcBef>
              <a:spcAft>
                <a:spcPts val="0"/>
              </a:spcAft>
              <a:buSzPts val="28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heme1">
  <a:themeElements>
    <a:clrScheme name="Iowa Department of Education">
      <a:dk1>
        <a:srgbClr val="000000"/>
      </a:dk1>
      <a:lt1>
        <a:srgbClr val="FFFFFF"/>
      </a:lt1>
      <a:dk2>
        <a:srgbClr val="002152"/>
      </a:dk2>
      <a:lt2>
        <a:srgbClr val="E6E6E6"/>
      </a:lt2>
      <a:accent1>
        <a:srgbClr val="005CA3"/>
      </a:accent1>
      <a:accent2>
        <a:srgbClr val="FDE263"/>
      </a:accent2>
      <a:accent3>
        <a:srgbClr val="96BCDE"/>
      </a:accent3>
      <a:accent4>
        <a:srgbClr val="A5A5A5"/>
      </a:accent4>
      <a:accent5>
        <a:srgbClr val="DC6400"/>
      </a:accent5>
      <a:accent6>
        <a:srgbClr val="FFC200"/>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