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gpiBq34pYodiddMVDajyeqPkxt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webinar will be on Item 9: Partnering with Families   </a:t>
            </a:r>
            <a:endParaRPr>
              <a:solidFill>
                <a:schemeClr val="dk1"/>
              </a:solidFill>
            </a:endParaRPr>
          </a:p>
          <a:p>
            <a:pPr indent="0" lvl="0" marL="0" rtl="0" algn="l">
              <a:lnSpc>
                <a:spcPct val="100000"/>
              </a:lnSpc>
              <a:spcBef>
                <a:spcPts val="0"/>
              </a:spcBef>
              <a:spcAft>
                <a:spcPts val="0"/>
              </a:spcAft>
              <a:buSzPts val="1100"/>
              <a:buNone/>
            </a:pPr>
            <a:r>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a807870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a807870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80f189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80f189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sz="1000">
                <a:solidFill>
                  <a:schemeClr val="dk1"/>
                </a:solidFill>
              </a:rPr>
              <a:t>As mentioned, the preschool desk audit requires evidence to be submitted for a total of ten items. This webinar specifically addresses item 9: Partnering with Families which is aligned to IQPPS Standard 1: criterion 1.1 and Standard 7: criterion 7.4.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sz="1000">
                <a:solidFill>
                  <a:schemeClr val="dk1"/>
                </a:solidFill>
              </a:rPr>
              <a:t>Department consultants will be specifically reviewing submitted evidence for a process used to ensure teachers work in partnership with families through formal and informal strategies to establish and maintain regular, on-going, two-way communication in response to families’ needs and preferences</a:t>
            </a:r>
            <a:r>
              <a:rPr lang="en-US">
                <a:solidFill>
                  <a:schemeClr val="dk1"/>
                </a:solidFill>
              </a:rPr>
              <a:t>.</a:t>
            </a:r>
            <a:endParaRPr>
              <a:solidFill>
                <a:schemeClr val="dk1"/>
              </a:solidFill>
              <a:highlight>
                <a:srgbClr val="FFFF00"/>
              </a:highlight>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p:txBody>
      </p:sp>
      <p:sp>
        <p:nvSpPr>
          <p:cNvPr id="64" name="Google Shape;6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Evidence for item 9 must represent how the district is ensuring implementation of criteria 1.1 and 7.4 at a district level, meaning across all classrooms and locations. </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Examples of evidence would be any documentation of the </a:t>
            </a:r>
            <a:r>
              <a:rPr lang="en-US" u="sng">
                <a:solidFill>
                  <a:schemeClr val="dk1"/>
                </a:solidFill>
              </a:rPr>
              <a:t>process</a:t>
            </a:r>
            <a:r>
              <a:rPr lang="en-US">
                <a:solidFill>
                  <a:schemeClr val="dk1"/>
                </a:solidFill>
              </a:rPr>
              <a:t> used by the district to </a:t>
            </a:r>
            <a:r>
              <a:rPr lang="en-US" u="sng">
                <a:solidFill>
                  <a:schemeClr val="dk1"/>
                </a:solidFill>
              </a:rPr>
              <a:t>confirm teachers work in partnerships with families through on-going, two-way communication</a:t>
            </a:r>
            <a:r>
              <a:rPr lang="en-US">
                <a:solidFill>
                  <a:schemeClr val="dk1"/>
                </a:solidFill>
              </a:rPr>
              <a:t>. Communication may be formal or informal but the method of communication should be responsive to family needs and preferences.  This could be a usage report from a computer application or program used for communication, a handwritten communication log, or an example of back and forth communication with a family.  All evidence should be dated and representative of all teachers within the district program.</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sz="1000">
                <a:solidFill>
                  <a:schemeClr val="dk1"/>
                </a:solidFill>
              </a:rPr>
              <a:t>It’s important to mention some additional considerations related to Item 9 that will assist with submission of evidence. Keep in mind the communication we are looking for is back and forth between school and home.  How do teachers regularly or routinely engage families?  How do families share information with teachers?  Think broader than isolated or one-time events.</a:t>
            </a:r>
            <a:endParaRPr sz="1000">
              <a:solidFill>
                <a:schemeClr val="dk1"/>
              </a:solidFill>
              <a:highlight>
                <a:srgbClr val="FFFF00"/>
              </a:highlight>
            </a:endParaRPr>
          </a:p>
          <a:p>
            <a:pPr indent="0" lvl="0" marL="0" rtl="0" algn="l">
              <a:lnSpc>
                <a:spcPct val="115000"/>
              </a:lnSpc>
              <a:spcBef>
                <a:spcPts val="1200"/>
              </a:spcBef>
              <a:spcAft>
                <a:spcPts val="0"/>
              </a:spcAft>
              <a:buClr>
                <a:schemeClr val="dk1"/>
              </a:buClr>
              <a:buSzPts val="1100"/>
              <a:buFont typeface="Arial"/>
              <a:buNone/>
            </a:pPr>
            <a:r>
              <a:rPr lang="en-US" sz="1000">
                <a:solidFill>
                  <a:schemeClr val="dk1"/>
                </a:solidFill>
              </a:rPr>
              <a:t>Evidence should also clearly represent each preschool classroom and location. It is helpful to identify the staff in alignment with the classroom and building or location where they teach. This ensures the reviewer that the district process includes a strategy for verifying implementation across classrooms/locations.</a:t>
            </a:r>
            <a:endParaRPr sz="1000">
              <a:solidFill>
                <a:schemeClr val="dk1"/>
              </a:solidFill>
            </a:endParaRPr>
          </a:p>
          <a:p>
            <a:pPr indent="0" lvl="0" marL="0" rtl="0" algn="l">
              <a:lnSpc>
                <a:spcPct val="90000"/>
              </a:lnSpc>
              <a:spcBef>
                <a:spcPts val="120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398995" y="617495"/>
            <a:ext cx="116367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600"/>
              <a:t>IQPPS Desk Audit 24-25</a:t>
            </a:r>
            <a:endParaRPr sz="4600"/>
          </a:p>
        </p:txBody>
      </p:sp>
      <p:sp>
        <p:nvSpPr>
          <p:cNvPr id="36" name="Google Shape;36;p1"/>
          <p:cNvSpPr txBox="1"/>
          <p:nvPr/>
        </p:nvSpPr>
        <p:spPr>
          <a:xfrm>
            <a:off x="2272799" y="2777500"/>
            <a:ext cx="7646400" cy="14670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9: Partnering with Families</a:t>
            </a:r>
            <a:endParaRPr b="1" i="0" sz="2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1" name="Google Shape;91;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a8078706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a8078706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80f1898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80f1898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80f1898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9: Overview of Program Standards</a:t>
            </a:r>
            <a:endParaRPr/>
          </a:p>
        </p:txBody>
      </p:sp>
      <p:sp>
        <p:nvSpPr>
          <p:cNvPr id="67" name="Google Shape;67;p6"/>
          <p:cNvSpPr txBox="1"/>
          <p:nvPr>
            <p:ph idx="1" type="body"/>
          </p:nvPr>
        </p:nvSpPr>
        <p:spPr>
          <a:xfrm>
            <a:off x="339225" y="1111225"/>
            <a:ext cx="11627100" cy="4904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b="1" lang="en-US" sz="2500"/>
              <a:t>Standard 1: Relationships</a:t>
            </a:r>
            <a:endParaRPr b="1" sz="2500"/>
          </a:p>
          <a:p>
            <a:pPr indent="0" lvl="0" marL="0" rtl="0" algn="l">
              <a:lnSpc>
                <a:spcPct val="90000"/>
              </a:lnSpc>
              <a:spcBef>
                <a:spcPts val="0"/>
              </a:spcBef>
              <a:spcAft>
                <a:spcPts val="0"/>
              </a:spcAft>
              <a:buSzPts val="1800"/>
              <a:buNone/>
            </a:pPr>
            <a:r>
              <a:t/>
            </a:r>
            <a:endParaRPr sz="2500"/>
          </a:p>
          <a:p>
            <a:pPr indent="-387350" lvl="0" marL="457200" rtl="0" algn="l">
              <a:lnSpc>
                <a:spcPct val="100000"/>
              </a:lnSpc>
              <a:spcBef>
                <a:spcPts val="0"/>
              </a:spcBef>
              <a:spcAft>
                <a:spcPts val="0"/>
              </a:spcAft>
              <a:buSzPts val="2500"/>
              <a:buChar char="•"/>
            </a:pPr>
            <a:r>
              <a:rPr b="1" lang="en-US" sz="2500"/>
              <a:t>Criterion 1.1: </a:t>
            </a:r>
            <a:r>
              <a:rPr lang="en-US" sz="2500"/>
              <a:t>Teachers work in partnership with families, establishing and maintaining regular, </a:t>
            </a:r>
            <a:r>
              <a:rPr b="1" lang="en-US" sz="2500" u="sng"/>
              <a:t>on-going, two-way communication.</a:t>
            </a:r>
            <a:endParaRPr b="1" sz="2500" u="sng"/>
          </a:p>
          <a:p>
            <a:pPr indent="0" lvl="0" marL="0" rtl="0" algn="l">
              <a:lnSpc>
                <a:spcPct val="100000"/>
              </a:lnSpc>
              <a:spcBef>
                <a:spcPts val="0"/>
              </a:spcBef>
              <a:spcAft>
                <a:spcPts val="0"/>
              </a:spcAft>
              <a:buSzPts val="1800"/>
              <a:buNone/>
            </a:pPr>
            <a:r>
              <a:t/>
            </a:r>
            <a:endParaRPr sz="2500"/>
          </a:p>
          <a:p>
            <a:pPr indent="0" lvl="0" marL="0" rtl="0" algn="l">
              <a:lnSpc>
                <a:spcPct val="100000"/>
              </a:lnSpc>
              <a:spcBef>
                <a:spcPts val="0"/>
              </a:spcBef>
              <a:spcAft>
                <a:spcPts val="0"/>
              </a:spcAft>
              <a:buSzPts val="1800"/>
              <a:buNone/>
            </a:pPr>
            <a:r>
              <a:t/>
            </a:r>
            <a:endParaRPr sz="2500"/>
          </a:p>
          <a:p>
            <a:pPr indent="0" lvl="0" marL="0" rtl="0" algn="l">
              <a:lnSpc>
                <a:spcPct val="100000"/>
              </a:lnSpc>
              <a:spcBef>
                <a:spcPts val="0"/>
              </a:spcBef>
              <a:spcAft>
                <a:spcPts val="0"/>
              </a:spcAft>
              <a:buSzPts val="1800"/>
              <a:buNone/>
            </a:pPr>
            <a:r>
              <a:rPr b="1" lang="en-US" sz="2500"/>
              <a:t>Standard 7: Families</a:t>
            </a:r>
            <a:endParaRPr b="1" sz="2500"/>
          </a:p>
          <a:p>
            <a:pPr indent="0" lvl="0" marL="0" rtl="0" algn="l">
              <a:lnSpc>
                <a:spcPct val="100000"/>
              </a:lnSpc>
              <a:spcBef>
                <a:spcPts val="0"/>
              </a:spcBef>
              <a:spcAft>
                <a:spcPts val="0"/>
              </a:spcAft>
              <a:buSzPts val="1800"/>
              <a:buNone/>
            </a:pPr>
            <a:r>
              <a:t/>
            </a:r>
            <a:endParaRPr sz="2500"/>
          </a:p>
          <a:p>
            <a:pPr indent="-387350" lvl="0" marL="457200" rtl="0" algn="l">
              <a:lnSpc>
                <a:spcPct val="100000"/>
              </a:lnSpc>
              <a:spcBef>
                <a:spcPts val="0"/>
              </a:spcBef>
              <a:spcAft>
                <a:spcPts val="0"/>
              </a:spcAft>
              <a:buSzPts val="2500"/>
              <a:buChar char="•"/>
            </a:pPr>
            <a:r>
              <a:rPr b="1" lang="en-US" sz="2500"/>
              <a:t>Criterion 7.4:</a:t>
            </a:r>
            <a:r>
              <a:rPr lang="en-US" sz="2500"/>
              <a:t> Program staff communicate with families on at </a:t>
            </a:r>
            <a:r>
              <a:rPr b="1" lang="en-US" sz="2500" u="sng"/>
              <a:t>least a weekly</a:t>
            </a:r>
            <a:r>
              <a:rPr lang="en-US" sz="2500"/>
              <a:t> basis regarding children’s activities and developmental milestones, shared caregiving issues, and other information that affects the wellbeing and development of their children. Where in-person communication is not possible, program staff communicate through established alternative means.</a:t>
            </a:r>
            <a:endParaRPr sz="2500">
              <a:highlight>
                <a:srgbClr val="FFFF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192022" y="1152150"/>
            <a:ext cx="39105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Evidence to Submit</a:t>
            </a:r>
            <a:endParaRPr/>
          </a:p>
        </p:txBody>
      </p:sp>
      <p:sp>
        <p:nvSpPr>
          <p:cNvPr id="73" name="Google Shape;73;p7"/>
          <p:cNvSpPr txBox="1"/>
          <p:nvPr>
            <p:ph idx="1" type="body"/>
          </p:nvPr>
        </p:nvSpPr>
        <p:spPr>
          <a:xfrm>
            <a:off x="4395227" y="991950"/>
            <a:ext cx="7597200" cy="4874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2800"/>
              <a:buNone/>
            </a:pPr>
            <a:r>
              <a:rPr lang="en-US" sz="2700"/>
              <a:t>Provide evidence of the </a:t>
            </a:r>
            <a:r>
              <a:rPr b="1" lang="en-US" sz="2700" u="sng"/>
              <a:t>process</a:t>
            </a:r>
            <a:r>
              <a:rPr lang="en-US" sz="2700"/>
              <a:t> used to ensure teachers work in partnership with families through </a:t>
            </a:r>
            <a:r>
              <a:rPr b="1" lang="en-US" sz="2700" u="sng"/>
              <a:t>formal and informal </a:t>
            </a:r>
            <a:r>
              <a:rPr lang="en-US" sz="2700"/>
              <a:t>strategies to establish and maintain regular, </a:t>
            </a:r>
            <a:r>
              <a:rPr b="1" lang="en-US" sz="2700" u="sng"/>
              <a:t>on-going, two-way communication</a:t>
            </a:r>
            <a:r>
              <a:rPr lang="en-US" sz="2700"/>
              <a:t> in response to families’ needs and preferences.</a:t>
            </a:r>
            <a:endParaRPr sz="2700"/>
          </a:p>
          <a:p>
            <a:pPr indent="0" lvl="0" marL="0" rtl="0" algn="l">
              <a:lnSpc>
                <a:spcPct val="100000"/>
              </a:lnSpc>
              <a:spcBef>
                <a:spcPts val="0"/>
              </a:spcBef>
              <a:spcAft>
                <a:spcPts val="0"/>
              </a:spcAft>
              <a:buSzPts val="2800"/>
              <a:buNone/>
            </a:pPr>
            <a:r>
              <a:t/>
            </a:r>
            <a:endParaRPr sz="1800"/>
          </a:p>
          <a:p>
            <a:pPr indent="0" lvl="0" marL="0" rtl="0" algn="l">
              <a:lnSpc>
                <a:spcPct val="100000"/>
              </a:lnSpc>
              <a:spcBef>
                <a:spcPts val="750"/>
              </a:spcBef>
              <a:spcAft>
                <a:spcPts val="0"/>
              </a:spcAft>
              <a:buClr>
                <a:schemeClr val="dk1"/>
              </a:buClr>
              <a:buSzPts val="1100"/>
              <a:buFont typeface="Arial"/>
              <a:buNone/>
            </a:pPr>
            <a:r>
              <a:rPr i="1" lang="en-US" sz="2500"/>
              <a:t>Provide district-level evidence of implementation</a:t>
            </a:r>
            <a:endParaRPr i="1" sz="2500"/>
          </a:p>
          <a:p>
            <a:pPr indent="0" lvl="0" marL="0" rtl="0" algn="l">
              <a:lnSpc>
                <a:spcPct val="100000"/>
              </a:lnSpc>
              <a:spcBef>
                <a:spcPts val="750"/>
              </a:spcBef>
              <a:spcAft>
                <a:spcPts val="0"/>
              </a:spcAft>
              <a:buClr>
                <a:schemeClr val="dk1"/>
              </a:buClr>
              <a:buSzPts val="1100"/>
              <a:buFont typeface="Arial"/>
              <a:buNone/>
            </a:pPr>
            <a:r>
              <a:t/>
            </a:r>
            <a:endParaRPr i="1" sz="1800"/>
          </a:p>
          <a:p>
            <a:pPr indent="0" lvl="0" marL="0" rtl="0" algn="l">
              <a:lnSpc>
                <a:spcPct val="100000"/>
              </a:lnSpc>
              <a:spcBef>
                <a:spcPts val="750"/>
              </a:spcBef>
              <a:spcAft>
                <a:spcPts val="0"/>
              </a:spcAft>
              <a:buClr>
                <a:schemeClr val="dk1"/>
              </a:buClr>
              <a:buSzPts val="1100"/>
              <a:buFont typeface="Arial"/>
              <a:buNone/>
            </a:pPr>
            <a:r>
              <a:rPr b="1" lang="en-US" sz="2700"/>
              <a:t>Examples: </a:t>
            </a:r>
            <a:endParaRPr b="1" sz="2700"/>
          </a:p>
          <a:p>
            <a:pPr indent="-381000" lvl="0" marL="914400" rtl="0" algn="l">
              <a:lnSpc>
                <a:spcPct val="100000"/>
              </a:lnSpc>
              <a:spcBef>
                <a:spcPts val="0"/>
              </a:spcBef>
              <a:spcAft>
                <a:spcPts val="0"/>
              </a:spcAft>
              <a:buSzPts val="2400"/>
              <a:buChar char="•"/>
            </a:pPr>
            <a:r>
              <a:rPr lang="en-US" sz="2400"/>
              <a:t>Program usage report (ex. Teaching Strategies Family Portal, Remind, SeeSaw etc.)</a:t>
            </a:r>
            <a:endParaRPr sz="2400"/>
          </a:p>
          <a:p>
            <a:pPr indent="-381000" lvl="0" marL="914400" rtl="0" algn="l">
              <a:lnSpc>
                <a:spcPct val="100000"/>
              </a:lnSpc>
              <a:spcBef>
                <a:spcPts val="0"/>
              </a:spcBef>
              <a:spcAft>
                <a:spcPts val="0"/>
              </a:spcAft>
              <a:buSzPts val="2400"/>
              <a:buChar char="•"/>
            </a:pPr>
            <a:r>
              <a:rPr lang="en-US" sz="2400"/>
              <a:t>Communication log</a:t>
            </a:r>
            <a:endParaRPr sz="2400"/>
          </a:p>
          <a:p>
            <a:pPr indent="-381000" lvl="0" marL="914400" rtl="0" algn="l">
              <a:lnSpc>
                <a:spcPct val="100000"/>
              </a:lnSpc>
              <a:spcBef>
                <a:spcPts val="0"/>
              </a:spcBef>
              <a:spcAft>
                <a:spcPts val="0"/>
              </a:spcAft>
              <a:buSzPts val="2400"/>
              <a:buChar char="•"/>
            </a:pPr>
            <a:r>
              <a:rPr lang="en-US" sz="2400"/>
              <a:t>A sample of a back-and-forth communication (email, FaceBook, Teaching Strategies Family Portal, text, Remind, etc)</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19447" y="1005850"/>
            <a:ext cx="38007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79" name="Google Shape;79;p8"/>
          <p:cNvSpPr txBox="1"/>
          <p:nvPr>
            <p:ph idx="1" type="body"/>
          </p:nvPr>
        </p:nvSpPr>
        <p:spPr>
          <a:xfrm>
            <a:off x="4303800" y="329175"/>
            <a:ext cx="7772400" cy="6248400"/>
          </a:xfrm>
          <a:prstGeom prst="rect">
            <a:avLst/>
          </a:prstGeom>
          <a:noFill/>
          <a:ln>
            <a:noFill/>
          </a:ln>
        </p:spPr>
        <p:txBody>
          <a:bodyPr anchorCtr="0" anchor="ctr" bIns="45700" lIns="91425" spcFirstLastPara="1" rIns="91425" wrap="square" tIns="45700">
            <a:normAutofit lnSpcReduction="20000"/>
          </a:bodyPr>
          <a:lstStyle/>
          <a:p>
            <a:pPr indent="-438150" lvl="0" marL="457200" rtl="0" algn="l">
              <a:lnSpc>
                <a:spcPct val="100000"/>
              </a:lnSpc>
              <a:spcBef>
                <a:spcPts val="750"/>
              </a:spcBef>
              <a:spcAft>
                <a:spcPts val="0"/>
              </a:spcAft>
              <a:buSzPts val="3300"/>
              <a:buChar char="•"/>
            </a:pPr>
            <a:r>
              <a:rPr lang="en-US" sz="3300"/>
              <a:t>Two-way communication:</a:t>
            </a:r>
            <a:endParaRPr sz="3300"/>
          </a:p>
          <a:p>
            <a:pPr indent="-438150" lvl="1" marL="914400" rtl="0" algn="l">
              <a:lnSpc>
                <a:spcPct val="100000"/>
              </a:lnSpc>
              <a:spcBef>
                <a:spcPts val="0"/>
              </a:spcBef>
              <a:spcAft>
                <a:spcPts val="0"/>
              </a:spcAft>
              <a:buSzPts val="3300"/>
              <a:buChar char="•"/>
            </a:pPr>
            <a:r>
              <a:rPr lang="en-US" sz="3300"/>
              <a:t>Home to school AND school to home</a:t>
            </a:r>
            <a:endParaRPr sz="3300"/>
          </a:p>
          <a:p>
            <a:pPr indent="0" lvl="0" marL="0" rtl="0" algn="l">
              <a:lnSpc>
                <a:spcPct val="100000"/>
              </a:lnSpc>
              <a:spcBef>
                <a:spcPts val="750"/>
              </a:spcBef>
              <a:spcAft>
                <a:spcPts val="0"/>
              </a:spcAft>
              <a:buSzPts val="2800"/>
              <a:buNone/>
            </a:pPr>
            <a:r>
              <a:t/>
            </a:r>
            <a:endParaRPr sz="2167"/>
          </a:p>
          <a:p>
            <a:pPr indent="-438150" lvl="0" marL="457200" rtl="0" algn="l">
              <a:lnSpc>
                <a:spcPct val="100000"/>
              </a:lnSpc>
              <a:spcBef>
                <a:spcPts val="750"/>
              </a:spcBef>
              <a:spcAft>
                <a:spcPts val="0"/>
              </a:spcAft>
              <a:buSzPts val="3300"/>
              <a:buChar char="•"/>
            </a:pPr>
            <a:r>
              <a:rPr lang="en-US" sz="3300"/>
              <a:t>Families sharing information with teachers</a:t>
            </a:r>
            <a:endParaRPr sz="3300"/>
          </a:p>
          <a:p>
            <a:pPr indent="0" lvl="0" marL="0" rtl="0" algn="l">
              <a:lnSpc>
                <a:spcPct val="100000"/>
              </a:lnSpc>
              <a:spcBef>
                <a:spcPts val="750"/>
              </a:spcBef>
              <a:spcAft>
                <a:spcPts val="0"/>
              </a:spcAft>
              <a:buSzPts val="2800"/>
              <a:buNone/>
            </a:pPr>
            <a:r>
              <a:t/>
            </a:r>
            <a:endParaRPr sz="2100"/>
          </a:p>
          <a:p>
            <a:pPr indent="-438150" lvl="0" marL="457200" rtl="0" algn="l">
              <a:lnSpc>
                <a:spcPct val="100000"/>
              </a:lnSpc>
              <a:spcBef>
                <a:spcPts val="750"/>
              </a:spcBef>
              <a:spcAft>
                <a:spcPts val="0"/>
              </a:spcAft>
              <a:buSzPts val="3300"/>
              <a:buChar char="•"/>
            </a:pPr>
            <a:r>
              <a:rPr lang="en-US" sz="3300"/>
              <a:t>On-going:</a:t>
            </a:r>
            <a:endParaRPr sz="3300"/>
          </a:p>
          <a:p>
            <a:pPr indent="-438150" lvl="1" marL="914400" rtl="0" algn="l">
              <a:lnSpc>
                <a:spcPct val="100000"/>
              </a:lnSpc>
              <a:spcBef>
                <a:spcPts val="0"/>
              </a:spcBef>
              <a:spcAft>
                <a:spcPts val="0"/>
              </a:spcAft>
              <a:buSzPts val="3300"/>
              <a:buChar char="•"/>
            </a:pPr>
            <a:r>
              <a:rPr lang="en-US" sz="3300"/>
              <a:t>Routine</a:t>
            </a:r>
            <a:endParaRPr sz="3300"/>
          </a:p>
          <a:p>
            <a:pPr indent="-438150" lvl="1" marL="914400" rtl="0" algn="l">
              <a:lnSpc>
                <a:spcPct val="100000"/>
              </a:lnSpc>
              <a:spcBef>
                <a:spcPts val="0"/>
              </a:spcBef>
              <a:spcAft>
                <a:spcPts val="0"/>
              </a:spcAft>
              <a:buSzPts val="3300"/>
              <a:buChar char="•"/>
            </a:pPr>
            <a:r>
              <a:rPr lang="en-US" sz="3300"/>
              <a:t>More than isolated events (conferences, family nights, etc)</a:t>
            </a:r>
            <a:endParaRPr sz="3300"/>
          </a:p>
          <a:p>
            <a:pPr indent="0" lvl="0" marL="0" rtl="0" algn="l">
              <a:lnSpc>
                <a:spcPct val="100000"/>
              </a:lnSpc>
              <a:spcBef>
                <a:spcPts val="750"/>
              </a:spcBef>
              <a:spcAft>
                <a:spcPts val="0"/>
              </a:spcAft>
              <a:buSzPts val="2800"/>
              <a:buNone/>
            </a:pPr>
            <a:r>
              <a:t/>
            </a:r>
            <a:endParaRPr sz="2100"/>
          </a:p>
          <a:p>
            <a:pPr indent="-438150" lvl="0" marL="457200" rtl="0" algn="l">
              <a:lnSpc>
                <a:spcPct val="100000"/>
              </a:lnSpc>
              <a:spcBef>
                <a:spcPts val="750"/>
              </a:spcBef>
              <a:spcAft>
                <a:spcPts val="0"/>
              </a:spcAft>
              <a:buSzPts val="3300"/>
              <a:buChar char="•"/>
            </a:pPr>
            <a:r>
              <a:rPr lang="en-US" sz="3300"/>
              <a:t>A statement in the handbook alone is insufficient</a:t>
            </a:r>
            <a:endParaRPr sz="3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5" name="Google Shape;85;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