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12"/>
  </p:notesMasterIdLst>
  <p:sldIdLst>
    <p:sldId id="266" r:id="rId2"/>
    <p:sldId id="257" r:id="rId3"/>
    <p:sldId id="258" r:id="rId4"/>
    <p:sldId id="259" r:id="rId5"/>
    <p:sldId id="260" r:id="rId6"/>
    <p:sldId id="261" r:id="rId7"/>
    <p:sldId id="262" r:id="rId8"/>
    <p:sldId id="267" r:id="rId9"/>
    <p:sldId id="264" r:id="rId10"/>
    <p:sldId id="265" r:id="rId1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441E8AA-C17D-47DD-B542-CBBEE2BDA02A}">
  <a:tblStyle styleId="{C441E8AA-C17D-47DD-B542-CBBEE2BDA02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562" autoAdjust="0"/>
  </p:normalViewPr>
  <p:slideViewPr>
    <p:cSldViewPr snapToGrid="0">
      <p:cViewPr varScale="1">
        <p:scale>
          <a:sx n="60" d="100"/>
          <a:sy n="60" d="100"/>
        </p:scale>
        <p:origin x="78"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educateiowa.gov/pk-12/early-childhood/early-childhood-standards"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
        <p:cNvGrpSpPr/>
        <p:nvPr/>
      </p:nvGrpSpPr>
      <p:grpSpPr>
        <a:xfrm>
          <a:off x="0" y="0"/>
          <a:ext cx="0" cy="0"/>
          <a:chOff x="0" y="0"/>
          <a:chExt cx="0" cy="0"/>
        </a:xfrm>
      </p:grpSpPr>
      <p:sp>
        <p:nvSpPr>
          <p:cNvPr id="32" name="Google Shape;32;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dirty="0">
                <a:solidFill>
                  <a:schemeClr val="dk1"/>
                </a:solidFill>
              </a:rPr>
              <a:t>Welcome! Information covered in this slide deck will include a brief overview of the Universal Preschool Desk Audit which requires submission of evidence for ten items related to the implementation of the Iowa Quality Preschool Program Standards or IQPPS. The main focus for this webinar will be on Item 8: Daily Schedule.</a:t>
            </a:r>
          </a:p>
        </p:txBody>
      </p:sp>
      <p:sp>
        <p:nvSpPr>
          <p:cNvPr id="33" name="Google Shape;3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370e9ac0923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370e9ac0923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dirty="0">
                <a:solidFill>
                  <a:schemeClr val="dk1"/>
                </a:solidFill>
              </a:rPr>
              <a:t>An Iowa Department of Education consultant is assigned to each AEA specifically for preschool desk audits. The assigned consultant, as shown on this slide, will serve as the contact for districts in that area throughout the desk audit timeline. Districts are encouraged to reach out to the assigned consultant with any questions. </a:t>
            </a:r>
            <a:endParaRPr dirty="0">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dirty="0">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Thank you for viewing this slide deck related to Item 8 of the preschool desk audit. </a:t>
            </a:r>
            <a:r>
              <a:rPr lang="en-US" dirty="0">
                <a:solidFill>
                  <a:schemeClr val="dk1"/>
                </a:solidFill>
              </a:rPr>
              <a:t>There are additional slide decks available with each addressing one of the ten preschool desk audit items. </a:t>
            </a:r>
            <a:endParaRPr dirty="0">
              <a:solidFill>
                <a:schemeClr val="dk1"/>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g2839a0a901a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sz="1000">
              <a:solidFill>
                <a:schemeClr val="dk1"/>
              </a:solidFill>
            </a:endParaRPr>
          </a:p>
          <a:p>
            <a:pPr marL="0" lvl="0" indent="0" algn="l" rtl="0">
              <a:spcBef>
                <a:spcPts val="1200"/>
              </a:spcBef>
              <a:spcAft>
                <a:spcPts val="0"/>
              </a:spcAft>
              <a:buClr>
                <a:schemeClr val="dk1"/>
              </a:buClr>
              <a:buSzPts val="1100"/>
              <a:buFont typeface="Arial"/>
              <a:buNone/>
            </a:pPr>
            <a:r>
              <a:rPr lang="en-US">
                <a:solidFill>
                  <a:schemeClr val="dk1"/>
                </a:solidFill>
              </a:rPr>
              <a:t>The purpose of the preschool desk audit is to provide a process for </a:t>
            </a:r>
            <a:r>
              <a:rPr lang="en-US" b="1">
                <a:solidFill>
                  <a:schemeClr val="dk1"/>
                </a:solidFill>
              </a:rPr>
              <a:t>accreditation</a:t>
            </a:r>
            <a:r>
              <a:rPr lang="en-US">
                <a:solidFill>
                  <a:schemeClr val="dk1"/>
                </a:solidFill>
              </a:rPr>
              <a:t> and </a:t>
            </a:r>
            <a:r>
              <a:rPr lang="en-US" b="1">
                <a:solidFill>
                  <a:schemeClr val="dk1"/>
                </a:solidFill>
              </a:rPr>
              <a:t>monitoring</a:t>
            </a:r>
            <a:r>
              <a:rPr lang="en-US">
                <a:solidFill>
                  <a:schemeClr val="dk1"/>
                </a:solidFill>
              </a:rPr>
              <a:t> which requires a comprehensive desk audit. In addition, based on the requirement to implement program standards, the desk audit provides districts a method for submitting evidence of implementation of IQPPS. </a:t>
            </a:r>
            <a:endParaRPr>
              <a:solidFill>
                <a:schemeClr val="dk1"/>
              </a:solidFill>
            </a:endParaRPr>
          </a:p>
          <a:p>
            <a:pPr marL="0" lvl="0" indent="0" algn="l" rtl="0">
              <a:spcBef>
                <a:spcPts val="1200"/>
              </a:spcBef>
              <a:spcAft>
                <a:spcPts val="0"/>
              </a:spcAft>
              <a:buNone/>
            </a:pPr>
            <a:endParaRPr/>
          </a:p>
        </p:txBody>
      </p:sp>
      <p:sp>
        <p:nvSpPr>
          <p:cNvPr id="39" name="Google Shape;39;g2839a0a901a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
        <p:cNvGrpSpPr/>
        <p:nvPr/>
      </p:nvGrpSpPr>
      <p:grpSpPr>
        <a:xfrm>
          <a:off x="0" y="0"/>
          <a:ext cx="0" cy="0"/>
          <a:chOff x="0" y="0"/>
          <a:chExt cx="0" cy="0"/>
        </a:xfrm>
      </p:grpSpPr>
      <p:sp>
        <p:nvSpPr>
          <p:cNvPr id="44" name="Google Shape;44;g382f750d79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When completing the preschool desk audit, there are several factors to consider.  Preschool program administrators collect and submit evidence at a district level; classroom level evidence will not be accepted. Evidence must reflect a completed practice occurring within the past year. </a:t>
            </a:r>
            <a:endParaRPr>
              <a:solidFill>
                <a:schemeClr val="dk1"/>
              </a:solidFill>
            </a:endParaRPr>
          </a:p>
          <a:p>
            <a:pPr marL="0" lvl="0" indent="0" algn="l" rtl="0">
              <a:lnSpc>
                <a:spcPct val="115000"/>
              </a:lnSpc>
              <a:spcBef>
                <a:spcPts val="1200"/>
              </a:spcBef>
              <a:spcAft>
                <a:spcPts val="1200"/>
              </a:spcAft>
              <a:buClr>
                <a:schemeClr val="dk1"/>
              </a:buClr>
              <a:buSzPts val="1100"/>
              <a:buFont typeface="Arial"/>
              <a:buNone/>
            </a:pPr>
            <a:r>
              <a:rPr lang="en-US">
                <a:solidFill>
                  <a:schemeClr val="dk1"/>
                </a:solidFill>
              </a:rPr>
              <a:t>The evidence should represent a process of how the district ensures the program standards are implemented across all classrooms, including in community partner sites (as applicable). This applies to all classrooms following IQPPS including the Statewide Voluntary Preschool Program, Shared Visions Preschool, and early childhood special education programs. Evidence should also address any existing variations across preschool program locations. </a:t>
            </a:r>
            <a:endParaRPr/>
          </a:p>
        </p:txBody>
      </p:sp>
      <p:sp>
        <p:nvSpPr>
          <p:cNvPr id="45" name="Google Shape;45;g382f750d79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2839a0a901a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2839a0a901a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It is important to note that desk audit submissions must align to the current version of the </a:t>
            </a:r>
            <a:r>
              <a:rPr lang="en-US" u="sng">
                <a:solidFill>
                  <a:schemeClr val="hlink"/>
                </a:solidFill>
                <a:hlinkClick r:id="rId3"/>
              </a:rPr>
              <a:t>Iowa Quality Preschool Program Standards and Criteria (2017)</a:t>
            </a:r>
            <a:r>
              <a:rPr lang="en-US">
                <a:solidFill>
                  <a:schemeClr val="dk1"/>
                </a:solidFill>
              </a:rPr>
              <a:t>. Keep in mind that multiple standards and criteria may be addressed within each of the ten desk audit items.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Iowa Department of Education’s website contains additional information related to IQPPS on the </a:t>
            </a:r>
            <a:r>
              <a:rPr lang="en-US" u="sng">
                <a:solidFill>
                  <a:schemeClr val="hlink"/>
                </a:solidFill>
                <a:hlinkClick r:id="rId4"/>
              </a:rPr>
              <a:t>Early Childhood Standards</a:t>
            </a:r>
            <a:r>
              <a:rPr lang="en-US">
                <a:solidFill>
                  <a:schemeClr val="dk1"/>
                </a:solidFill>
              </a:rPr>
              <a:t> webpage.</a:t>
            </a:r>
            <a:endParaRPr>
              <a:solidFill>
                <a:schemeClr val="dk1"/>
              </a:solidFill>
            </a:endParaRPr>
          </a:p>
          <a:p>
            <a:pPr marL="0" lvl="0" indent="0" algn="l" rtl="0">
              <a:spcBef>
                <a:spcPts val="120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7959efcd10_0_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The IQPPS standards addressed in item 1 include Standard 4: Assessment of Child Progress, Standard 5: Health, and Standard 10: Leadership and Management. Department consultants will be reviewing each submitted preschool program handbook for information related to these specific standards and the multiple criteria associated with this desk audit item as listed on this slide.</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Criteria 2.3 and 2.5 address the curriculum and daily schedule and ensure that the schedule includes time and support for transitions, both indoor and outdoor experiences and is responsive to a child’s need to rest or be active, as well as ensuring activities that foster all domains of development, as seen on the slide.</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Additional criteria that support this item include 2.6 which outlines all the activities that should be represented in the daily schedule and criteria 3.12 that ensures play is planned for each day.</a:t>
            </a:r>
            <a:endParaRPr>
              <a:solidFill>
                <a:schemeClr val="dk1"/>
              </a:solidFill>
            </a:endParaRPr>
          </a:p>
          <a:p>
            <a:pPr marL="0" lvl="0" indent="0" algn="l" rtl="0">
              <a:spcBef>
                <a:spcPts val="1200"/>
              </a:spcBef>
              <a:spcAft>
                <a:spcPts val="0"/>
              </a:spcAft>
              <a:buNone/>
            </a:pPr>
            <a:endParaRPr sz="1000">
              <a:solidFill>
                <a:schemeClr val="dk1"/>
              </a:solidFill>
            </a:endParaRPr>
          </a:p>
        </p:txBody>
      </p:sp>
      <p:sp>
        <p:nvSpPr>
          <p:cNvPr id="58" name="Google Shape;58;g37959efcd10_0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43a7a2fddf_0_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43a7a2fddf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Evidence for Item 8 must include the preschool program master schedule or time requirement or a schedule from each location, if the daily schedule varies between locations.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Examples of evidence might include a master schedule that all locations follow, including the main activities in the schedule and the time ranges for each activity.</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Daily schedules from each location, including the main activities in the schedule and the time ranges for each activity or a District implementation checklist completed by an administrator that shows the administrator has checked that each location’s daily schedule meets requirements, including the date the checklist was completed and the items the administrator looked for in the daily schedule.</a:t>
            </a:r>
            <a:endParaRPr>
              <a:solidFill>
                <a:schemeClr val="dk1"/>
              </a:solidFill>
            </a:endParaRPr>
          </a:p>
          <a:p>
            <a:pPr marL="0" lvl="0" indent="0" algn="l" rtl="0">
              <a:spcBef>
                <a:spcPts val="0"/>
              </a:spcBef>
              <a:spcAft>
                <a:spcPts val="0"/>
              </a:spcAft>
              <a:buClr>
                <a:schemeClr val="dk1"/>
              </a:buClr>
              <a:buSzPts val="1100"/>
              <a:buFont typeface="Arial"/>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3c3fd9df4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3c3fd9df4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 It’s important to mention some additional considerations related to Item 8 that will assist with submission of evidence. </a:t>
            </a:r>
            <a:endParaRPr>
              <a:solidFill>
                <a:schemeClr val="dk1"/>
              </a:solidFill>
            </a:endParaRPr>
          </a:p>
          <a:p>
            <a:pPr marL="0" lvl="0" indent="0" algn="l" rtl="0">
              <a:lnSpc>
                <a:spcPct val="115000"/>
              </a:lnSpc>
              <a:spcBef>
                <a:spcPts val="1200"/>
              </a:spcBef>
              <a:spcAft>
                <a:spcPts val="0"/>
              </a:spcAft>
              <a:buClr>
                <a:schemeClr val="dk1"/>
              </a:buClr>
              <a:buSzPts val="1100"/>
              <a:buFont typeface="Arial"/>
              <a:buNone/>
            </a:pPr>
            <a:r>
              <a:rPr lang="en-US">
                <a:solidFill>
                  <a:schemeClr val="dk1"/>
                </a:solidFill>
              </a:rPr>
              <a:t>If the district is providing a master schedule, the master schedule must represent all locations, including community partners, and clearly mark the time duration and activity that is occurring across the day (see criterion 2.6 for examples)</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If the daily schedule varies across locations, daily schedules from each location must be provided.</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Additionally, refer to the IQPPS criteria on previous slides for the different parts of the daily schedule reviewers will be looking for during the desk audit review</a:t>
            </a:r>
            <a:endParaRPr>
              <a:solidFill>
                <a:schemeClr val="dk1"/>
              </a:solidFill>
            </a:endParaRPr>
          </a:p>
          <a:p>
            <a:pPr marL="0" lvl="0" indent="0" algn="l" rtl="0">
              <a:spcBef>
                <a:spcPts val="0"/>
              </a:spcBef>
              <a:spcAft>
                <a:spcPts val="0"/>
              </a:spcAft>
              <a:buClr>
                <a:schemeClr val="dk1"/>
              </a:buClr>
              <a:buSzPts val="1100"/>
              <a:buFont typeface="Arial"/>
              <a:buNone/>
            </a:pPr>
            <a:endParaRPr sz="1000">
              <a:solidFill>
                <a:schemeClr val="dk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143a7a2fddf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143a7a2fddf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a:solidFill>
                  <a:schemeClr val="dk1"/>
                </a:solidFill>
              </a:rPr>
              <a:t>Listed here are examples of additional potential areas of conflict that may be noted during the review of daily schedules and additional resources to help address these situations.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First, we know that many preschool programs offer additional programming beyond the state-funded portion of the day that is following IQPPS. In that case, districts should ensure that the submitted daily schedules clearly delineate which portion of the schedule represents IQPPS programming.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In some preschool programs, a snack or meal may be required depending on the length of the session, please see the linked resources for more information about serving snacks and meals.</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Reviewers will also be checking the daily schedule is balanced as outlined in criteria 2.3 and 2.6.</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Finally, a reminder that the requirements around group size and adult to child ratios must be followed during all IQPPS hours, which includes outside learning or recess. Districts will want to make sure that outdoor learning on the daily schedule does not represent multiple classrooms outside at the same time in the same area together as this could exceed group size and ratio requirements. </a:t>
            </a:r>
            <a:endParaRPr>
              <a:solidFill>
                <a:schemeClr val="dk1"/>
              </a:solidFill>
            </a:endParaRPr>
          </a:p>
          <a:p>
            <a:pPr marL="0" lvl="0" indent="0" algn="l" rtl="0">
              <a:spcBef>
                <a:spcPts val="0"/>
              </a:spcBef>
              <a:spcAft>
                <a:spcPts val="0"/>
              </a:spcAft>
              <a:buNone/>
            </a:pPr>
            <a:endParaRPr sz="1000">
              <a:solidFill>
                <a:schemeClr val="dk1"/>
              </a:solidFill>
            </a:endParaRPr>
          </a:p>
        </p:txBody>
      </p:sp>
    </p:spTree>
    <p:extLst>
      <p:ext uri="{BB962C8B-B14F-4D97-AF65-F5344CB8AC3E}">
        <p14:creationId xmlns:p14="http://schemas.microsoft.com/office/powerpoint/2010/main" val="4182926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2839a0a901a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2839a0a901a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US">
                <a:solidFill>
                  <a:schemeClr val="dk1"/>
                </a:solidFill>
              </a:rPr>
              <a:t>Now that we have covered the details related to item 8 of the desk audit, we will review the due dates and related timeline for the entire desk audit process. </a:t>
            </a: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lnSpc>
                <a:spcPct val="115000"/>
              </a:lnSpc>
              <a:spcBef>
                <a:spcPts val="0"/>
              </a:spcBef>
              <a:spcAft>
                <a:spcPts val="0"/>
              </a:spcAft>
              <a:buClr>
                <a:schemeClr val="dk1"/>
              </a:buClr>
              <a:buSzPts val="1100"/>
              <a:buFont typeface="Arial"/>
              <a:buNone/>
            </a:pPr>
            <a:r>
              <a:rPr lang="en-US">
                <a:solidFill>
                  <a:schemeClr val="dk1"/>
                </a:solidFill>
              </a:rPr>
              <a:t>The desk audit opens in CASA on September 15 and the initial desk audit submission is due on or before December 15. Department consultants will complete the initial state review no later than March 15. If additional information or follow up is needed, districts have until end of the business day on April 15 to submit a final district submission. The desk audit closes in CASA on this day and no further submissions or corrections can be made. Department consultants will then complete a final state review by April 30. The District Status will be identified and additional follow-up actions will be completed as applicable. </a:t>
            </a:r>
            <a:endParaRPr>
              <a:solidFill>
                <a:schemeClr val="dk1"/>
              </a:solidFill>
            </a:endParaRPr>
          </a:p>
          <a:p>
            <a:pPr marL="457200" lvl="0" indent="0" algn="l" rtl="0">
              <a:lnSpc>
                <a:spcPct val="115000"/>
              </a:lnSpc>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US">
                <a:solidFill>
                  <a:schemeClr val="dk1"/>
                </a:solidFill>
              </a:rPr>
              <a:t>Please note the importance of adhering to all due dates throughout the preschool desk audit.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rgbClr val="03617A"/>
        </a:solidFill>
        <a:effectLst/>
      </p:bgPr>
    </p:bg>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289270" y="1074695"/>
            <a:ext cx="11636700" cy="21600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4500"/>
              <a:buFont typeface="Arial"/>
              <a:buNone/>
              <a:defRPr sz="4500" b="1">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 name="Google Shape;10;p2"/>
          <p:cNvSpPr txBox="1">
            <a:spLocks noGrp="1"/>
          </p:cNvSpPr>
          <p:nvPr>
            <p:ph type="subTitle" idx="1"/>
          </p:nvPr>
        </p:nvSpPr>
        <p:spPr>
          <a:xfrm>
            <a:off x="289270" y="3838162"/>
            <a:ext cx="11636700" cy="1282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750"/>
              </a:spcBef>
              <a:spcAft>
                <a:spcPts val="0"/>
              </a:spcAft>
              <a:buClr>
                <a:schemeClr val="lt1"/>
              </a:buClr>
              <a:buSzPts val="2400"/>
              <a:buNone/>
              <a:defRPr sz="2400" b="1">
                <a:solidFill>
                  <a:schemeClr val="lt1"/>
                </a:solidFill>
              </a:defRPr>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pic>
        <p:nvPicPr>
          <p:cNvPr id="11" name="Google Shape;11;p2"/>
          <p:cNvPicPr preferRelativeResize="0"/>
          <p:nvPr/>
        </p:nvPicPr>
        <p:blipFill rotWithShape="1">
          <a:blip r:embed="rId2">
            <a:alphaModFix/>
          </a:blip>
          <a:srcRect/>
          <a:stretch/>
        </p:blipFill>
        <p:spPr>
          <a:xfrm>
            <a:off x="1099884" y="5866793"/>
            <a:ext cx="4996116" cy="45800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p:nvPr/>
        </p:nvSpPr>
        <p:spPr>
          <a:xfrm>
            <a:off x="0" y="0"/>
            <a:ext cx="12192000" cy="7374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4" name="Google Shape;14;p3"/>
          <p:cNvSpPr txBox="1">
            <a:spLocks noGrp="1"/>
          </p:cNvSpPr>
          <p:nvPr>
            <p:ph type="title"/>
          </p:nvPr>
        </p:nvSpPr>
        <p:spPr>
          <a:xfrm>
            <a:off x="339213" y="2"/>
            <a:ext cx="11269800" cy="737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 name="Google Shape;15;p3"/>
          <p:cNvSpPr txBox="1">
            <a:spLocks noGrp="1"/>
          </p:cNvSpPr>
          <p:nvPr>
            <p:ph type="body" idx="1"/>
          </p:nvPr>
        </p:nvSpPr>
        <p:spPr>
          <a:xfrm>
            <a:off x="689112" y="1460499"/>
            <a:ext cx="108138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and Content">
  <p:cSld name="1_Title and Content">
    <p:bg>
      <p:bgPr>
        <a:solidFill>
          <a:schemeClr val="lt1"/>
        </a:solidFill>
        <a:effectLst/>
      </p:bgPr>
    </p:bg>
    <p:spTree>
      <p:nvGrpSpPr>
        <p:cNvPr id="1" name="Shape 16"/>
        <p:cNvGrpSpPr/>
        <p:nvPr/>
      </p:nvGrpSpPr>
      <p:grpSpPr>
        <a:xfrm>
          <a:off x="0" y="0"/>
          <a:ext cx="0" cy="0"/>
          <a:chOff x="0" y="0"/>
          <a:chExt cx="0" cy="0"/>
        </a:xfrm>
      </p:grpSpPr>
      <p:sp>
        <p:nvSpPr>
          <p:cNvPr id="17" name="Google Shape;17;p4"/>
          <p:cNvSpPr/>
          <p:nvPr/>
        </p:nvSpPr>
        <p:spPr>
          <a:xfrm>
            <a:off x="0" y="0"/>
            <a:ext cx="4182900" cy="68580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8" name="Google Shape;18;p4"/>
          <p:cNvSpPr txBox="1">
            <a:spLocks noGrp="1"/>
          </p:cNvSpPr>
          <p:nvPr>
            <p:ph type="title"/>
          </p:nvPr>
        </p:nvSpPr>
        <p:spPr>
          <a:xfrm>
            <a:off x="408561" y="428017"/>
            <a:ext cx="3540900" cy="59064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3300"/>
              <a:buFont typeface="Arial"/>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4591454" y="428017"/>
            <a:ext cx="7017300" cy="5906400"/>
          </a:xfrm>
          <a:prstGeom prst="rect">
            <a:avLst/>
          </a:prstGeom>
          <a:noFill/>
          <a:ln>
            <a:noFill/>
          </a:ln>
        </p:spPr>
        <p:txBody>
          <a:bodyPr spcFirstLastPara="1" wrap="square" lIns="91425" tIns="45700" rIns="91425" bIns="45700" anchor="ctr" anchorCtr="0">
            <a:normAutofit/>
          </a:bodyPr>
          <a:lstStyle>
            <a:lvl1pPr marL="457200" lvl="0" indent="-406400" algn="l">
              <a:lnSpc>
                <a:spcPct val="90000"/>
              </a:lnSpc>
              <a:spcBef>
                <a:spcPts val="750"/>
              </a:spcBef>
              <a:spcAft>
                <a:spcPts val="0"/>
              </a:spcAft>
              <a:buClr>
                <a:schemeClr val="dk1"/>
              </a:buClr>
              <a:buSzPts val="2800"/>
              <a:buChar char="•"/>
              <a:defRPr sz="2800"/>
            </a:lvl1pPr>
            <a:lvl2pPr marL="914400" lvl="1" indent="-381000" algn="l">
              <a:lnSpc>
                <a:spcPct val="90000"/>
              </a:lnSpc>
              <a:spcBef>
                <a:spcPts val="375"/>
              </a:spcBef>
              <a:spcAft>
                <a:spcPts val="0"/>
              </a:spcAft>
              <a:buClr>
                <a:schemeClr val="dk1"/>
              </a:buClr>
              <a:buSzPts val="2400"/>
              <a:buChar char="•"/>
              <a:defRPr sz="2400"/>
            </a:lvl2pPr>
            <a:lvl3pPr marL="1371600" lvl="2" indent="-330200" algn="l">
              <a:lnSpc>
                <a:spcPct val="90000"/>
              </a:lnSpc>
              <a:spcBef>
                <a:spcPts val="375"/>
              </a:spcBef>
              <a:spcAft>
                <a:spcPts val="0"/>
              </a:spcAft>
              <a:buClr>
                <a:schemeClr val="dk1"/>
              </a:buClr>
              <a:buSzPts val="1600"/>
              <a:buChar char="•"/>
              <a:defRPr sz="1600"/>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solidFill>
          <a:schemeClr val="lt1"/>
        </a:solidFill>
        <a:effectLst/>
      </p:bgPr>
    </p:bg>
    <p:spTree>
      <p:nvGrpSpPr>
        <p:cNvPr id="1" name="Shape 20"/>
        <p:cNvGrpSpPr/>
        <p:nvPr/>
      </p:nvGrpSpPr>
      <p:grpSpPr>
        <a:xfrm>
          <a:off x="0" y="0"/>
          <a:ext cx="0" cy="0"/>
          <a:chOff x="0" y="0"/>
          <a:chExt cx="0" cy="0"/>
        </a:xfrm>
      </p:grpSpPr>
      <p:sp>
        <p:nvSpPr>
          <p:cNvPr id="21" name="Google Shape;21;p5"/>
          <p:cNvSpPr/>
          <p:nvPr/>
        </p:nvSpPr>
        <p:spPr>
          <a:xfrm>
            <a:off x="0" y="0"/>
            <a:ext cx="12192000" cy="11928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2" name="Google Shape;22;p5"/>
          <p:cNvSpPr txBox="1">
            <a:spLocks noGrp="1"/>
          </p:cNvSpPr>
          <p:nvPr>
            <p:ph type="title"/>
          </p:nvPr>
        </p:nvSpPr>
        <p:spPr>
          <a:xfrm>
            <a:off x="892797" y="1"/>
            <a:ext cx="10515600" cy="11928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892799" y="1548641"/>
            <a:ext cx="51579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4" name="Google Shape;24;p5"/>
          <p:cNvSpPr txBox="1">
            <a:spLocks noGrp="1"/>
          </p:cNvSpPr>
          <p:nvPr>
            <p:ph type="body" idx="2"/>
          </p:nvPr>
        </p:nvSpPr>
        <p:spPr>
          <a:xfrm>
            <a:off x="892799" y="2372553"/>
            <a:ext cx="51579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5" name="Google Shape;25;p5"/>
          <p:cNvSpPr txBox="1">
            <a:spLocks noGrp="1"/>
          </p:cNvSpPr>
          <p:nvPr>
            <p:ph type="body" idx="3"/>
          </p:nvPr>
        </p:nvSpPr>
        <p:spPr>
          <a:xfrm>
            <a:off x="6225210" y="1548641"/>
            <a:ext cx="5183100" cy="8238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26" name="Google Shape;26;p5"/>
          <p:cNvSpPr txBox="1">
            <a:spLocks noGrp="1"/>
          </p:cNvSpPr>
          <p:nvPr>
            <p:ph type="body" idx="4"/>
          </p:nvPr>
        </p:nvSpPr>
        <p:spPr>
          <a:xfrm>
            <a:off x="6225210" y="2372553"/>
            <a:ext cx="5183100" cy="3684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lt1"/>
        </a:solidFill>
        <a:effectLst/>
      </p:bgPr>
    </p:bg>
    <p:spTree>
      <p:nvGrpSpPr>
        <p:cNvPr id="1" name="Shape 27"/>
        <p:cNvGrpSpPr/>
        <p:nvPr/>
      </p:nvGrpSpPr>
      <p:grpSpPr>
        <a:xfrm>
          <a:off x="0" y="0"/>
          <a:ext cx="0" cy="0"/>
          <a:chOff x="0" y="0"/>
          <a:chExt cx="0" cy="0"/>
        </a:xfrm>
      </p:grpSpPr>
      <p:sp>
        <p:nvSpPr>
          <p:cNvPr id="28" name="Google Shape;28;p6"/>
          <p:cNvSpPr/>
          <p:nvPr/>
        </p:nvSpPr>
        <p:spPr>
          <a:xfrm>
            <a:off x="0" y="2268535"/>
            <a:ext cx="12192000" cy="3275700"/>
          </a:xfrm>
          <a:prstGeom prst="rect">
            <a:avLst/>
          </a:prstGeom>
          <a:solidFill>
            <a:srgbClr val="03617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29" name="Google Shape;29;p6"/>
          <p:cNvSpPr txBox="1">
            <a:spLocks noGrp="1"/>
          </p:cNvSpPr>
          <p:nvPr>
            <p:ph type="title"/>
          </p:nvPr>
        </p:nvSpPr>
        <p:spPr>
          <a:xfrm>
            <a:off x="831851" y="1709740"/>
            <a:ext cx="10515600" cy="28527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lt1"/>
              </a:buClr>
              <a:buSzPts val="4500"/>
              <a:buFont typeface="Arial"/>
              <a:buNone/>
              <a:defRPr sz="45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6"/>
          <p:cNvSpPr txBox="1">
            <a:spLocks noGrp="1"/>
          </p:cNvSpPr>
          <p:nvPr>
            <p:ph type="body" idx="1"/>
          </p:nvPr>
        </p:nvSpPr>
        <p:spPr>
          <a:xfrm>
            <a:off x="831851" y="4589465"/>
            <a:ext cx="10515600" cy="15003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750"/>
              </a:spcBef>
              <a:spcAft>
                <a:spcPts val="0"/>
              </a:spcAft>
              <a:buClr>
                <a:schemeClr val="lt1"/>
              </a:buClr>
              <a:buSzPts val="1800"/>
              <a:buNone/>
              <a:defRPr sz="1800">
                <a:solidFill>
                  <a:schemeClr val="lt1"/>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95128" y="1"/>
            <a:ext cx="10813800" cy="11661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3300"/>
              <a:buFont typeface="Arial"/>
              <a:buNone/>
              <a:defRPr sz="33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795128" y="1460499"/>
            <a:ext cx="10813800" cy="4351200"/>
          </a:xfrm>
          <a:prstGeom prst="rect">
            <a:avLst/>
          </a:prstGeom>
          <a:noFill/>
          <a:ln>
            <a:noFill/>
          </a:ln>
        </p:spPr>
        <p:txBody>
          <a:bodyPr spcFirstLastPara="1" wrap="square" lIns="91425" tIns="45700" rIns="91425" bIns="45700" anchor="t" anchorCtr="0">
            <a:norm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3pPr>
            <a:lvl4pPr marL="1828800" marR="0" lvl="3"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4pPr>
            <a:lvl5pPr marL="2286000" marR="0" lvl="4"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mailto:jessica.blohm@iowa.gov" TargetMode="External"/><Relationship Id="rId3" Type="http://schemas.openxmlformats.org/officeDocument/2006/relationships/hyperlink" Target="mailto:amy.stegeman@iowa.gov" TargetMode="External"/><Relationship Id="rId7" Type="http://schemas.openxmlformats.org/officeDocument/2006/relationships/hyperlink" Target="mailto:marcie.lentsch@iowa.gov"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hyperlink" Target="mailto:marianne.rodrigues@iowa.gov" TargetMode="External"/><Relationship Id="rId5" Type="http://schemas.openxmlformats.org/officeDocument/2006/relationships/hyperlink" Target="mailto:celeste.mortvedt@iowa.gov" TargetMode="External"/><Relationship Id="rId4" Type="http://schemas.openxmlformats.org/officeDocument/2006/relationships/hyperlink" Target="mailto:mary.breyfogle@iowa.gov" TargetMode="External"/><Relationship Id="rId9" Type="http://schemas.openxmlformats.org/officeDocument/2006/relationships/hyperlink" Target="mailto:denise.kepner@iow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educate.iowa.gov/media/7266/download?inline="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educateiowa.gov/pk-12/early-childhood/early-childhood-standards"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educate.iowa.gov/media/6481/download?inline"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hyperlink" Target="https://educate.iowa.gov/media/7191/download?inlin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4"/>
        <p:cNvGrpSpPr/>
        <p:nvPr/>
      </p:nvGrpSpPr>
      <p:grpSpPr>
        <a:xfrm>
          <a:off x="0" y="0"/>
          <a:ext cx="0" cy="0"/>
          <a:chOff x="0" y="0"/>
          <a:chExt cx="0" cy="0"/>
        </a:xfrm>
      </p:grpSpPr>
      <p:sp>
        <p:nvSpPr>
          <p:cNvPr id="4" name="Title 3">
            <a:extLst>
              <a:ext uri="{FF2B5EF4-FFF2-40B4-BE49-F238E27FC236}">
                <a16:creationId xmlns:a16="http://schemas.microsoft.com/office/drawing/2014/main" id="{2FA18709-9B47-4570-A0EC-CA25AF995274}"/>
              </a:ext>
            </a:extLst>
          </p:cNvPr>
          <p:cNvSpPr>
            <a:spLocks noGrp="1"/>
          </p:cNvSpPr>
          <p:nvPr>
            <p:ph type="ctrTitle"/>
          </p:nvPr>
        </p:nvSpPr>
        <p:spPr>
          <a:xfrm>
            <a:off x="289270" y="1269000"/>
            <a:ext cx="11636700" cy="2160000"/>
          </a:xfrm>
        </p:spPr>
        <p:txBody>
          <a:bodyPr/>
          <a:lstStyle/>
          <a:p>
            <a:r>
              <a:rPr lang="en-US" sz="4400" dirty="0"/>
              <a:t>IQPPS Desk Audit 25-26</a:t>
            </a:r>
            <a:endParaRPr lang="en-US" dirty="0"/>
          </a:p>
        </p:txBody>
      </p:sp>
      <p:sp>
        <p:nvSpPr>
          <p:cNvPr id="5" name="Subtitle 4">
            <a:extLst>
              <a:ext uri="{FF2B5EF4-FFF2-40B4-BE49-F238E27FC236}">
                <a16:creationId xmlns:a16="http://schemas.microsoft.com/office/drawing/2014/main" id="{C8C5F006-4AE8-4505-A237-2B75CEE4E63A}"/>
              </a:ext>
            </a:extLst>
          </p:cNvPr>
          <p:cNvSpPr>
            <a:spLocks noGrp="1"/>
          </p:cNvSpPr>
          <p:nvPr>
            <p:ph type="subTitle" idx="1"/>
          </p:nvPr>
        </p:nvSpPr>
        <p:spPr>
          <a:xfrm>
            <a:off x="266030" y="3429000"/>
            <a:ext cx="11636700" cy="1282200"/>
          </a:xfrm>
        </p:spPr>
        <p:txBody>
          <a:bodyPr/>
          <a:lstStyle/>
          <a:p>
            <a:pPr marL="0" lvl="0" indent="0">
              <a:spcBef>
                <a:spcPts val="0"/>
              </a:spcBef>
            </a:pPr>
            <a:r>
              <a:rPr lang="en-US" dirty="0"/>
              <a:t>Item 8: Daily Schedule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6"/>
          <p:cNvSpPr txBox="1">
            <a:spLocks noGrp="1"/>
          </p:cNvSpPr>
          <p:nvPr>
            <p:ph type="title"/>
          </p:nvPr>
        </p:nvSpPr>
        <p:spPr>
          <a:xfrm>
            <a:off x="244072"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Desk Audit Reviewer Contacts</a:t>
            </a:r>
            <a:endParaRPr sz="4000"/>
          </a:p>
        </p:txBody>
      </p:sp>
      <p:sp>
        <p:nvSpPr>
          <p:cNvPr id="96" name="Google Shape;96;p16"/>
          <p:cNvSpPr txBox="1"/>
          <p:nvPr/>
        </p:nvSpPr>
        <p:spPr>
          <a:xfrm>
            <a:off x="93450" y="1350150"/>
            <a:ext cx="12005100" cy="4760100"/>
          </a:xfrm>
          <a:prstGeom prst="rect">
            <a:avLst/>
          </a:prstGeom>
          <a:noFill/>
          <a:ln>
            <a:noFill/>
          </a:ln>
        </p:spPr>
        <p:txBody>
          <a:bodyPr spcFirstLastPara="1" wrap="square" lIns="91425" tIns="45700" rIns="91425" bIns="45700" anchor="t" anchorCtr="0">
            <a:noAutofit/>
          </a:bodyPr>
          <a:lstStyle/>
          <a:p>
            <a:pPr marL="457200" lvl="0" indent="-377825" algn="l" rtl="0">
              <a:lnSpc>
                <a:spcPct val="130000"/>
              </a:lnSpc>
              <a:spcBef>
                <a:spcPts val="750"/>
              </a:spcBef>
              <a:spcAft>
                <a:spcPts val="0"/>
              </a:spcAft>
              <a:buClr>
                <a:srgbClr val="000000"/>
              </a:buClr>
              <a:buSzPts val="2350"/>
              <a:buChar char="•"/>
            </a:pPr>
            <a:r>
              <a:rPr lang="en-US" sz="2350" b="1">
                <a:solidFill>
                  <a:srgbClr val="000000"/>
                </a:solidFill>
              </a:rPr>
              <a:t>Central Rivers AEA - </a:t>
            </a:r>
            <a:r>
              <a:rPr lang="en-US" sz="2350">
                <a:solidFill>
                  <a:srgbClr val="000000"/>
                </a:solidFill>
              </a:rPr>
              <a:t>Amy Stegeman, </a:t>
            </a:r>
            <a:r>
              <a:rPr lang="en-US" sz="2350" u="sng">
                <a:solidFill>
                  <a:srgbClr val="0563C1"/>
                </a:solidFill>
                <a:hlinkClick r:id="rId3">
                  <a:extLst>
                    <a:ext uri="{A12FA001-AC4F-418D-AE19-62706E023703}">
                      <ahyp:hlinkClr xmlns:ahyp="http://schemas.microsoft.com/office/drawing/2018/hyperlinkcolor" val="tx"/>
                    </a:ext>
                  </a:extLst>
                </a:hlinkClick>
              </a:rPr>
              <a:t>amy.stegeman@iowa.gov</a:t>
            </a:r>
            <a:r>
              <a:rPr lang="en-US" sz="2350">
                <a:solidFill>
                  <a:srgbClr val="000000"/>
                </a:solidFill>
              </a:rPr>
              <a:t>, 515-868-1675</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Grant Wood AEA - </a:t>
            </a:r>
            <a:r>
              <a:rPr lang="en-US" sz="2350">
                <a:solidFill>
                  <a:schemeClr val="dk1"/>
                </a:solidFill>
              </a:rPr>
              <a:t>Mary Breyfogle, </a:t>
            </a:r>
            <a:r>
              <a:rPr lang="en-US" sz="2350" u="sng">
                <a:solidFill>
                  <a:schemeClr val="hlink"/>
                </a:solidFill>
                <a:hlinkClick r:id="rId4"/>
              </a:rPr>
              <a:t>mary.breyfogle@iowa.gov</a:t>
            </a:r>
            <a:r>
              <a:rPr lang="en-US" sz="2350">
                <a:solidFill>
                  <a:schemeClr val="dk1"/>
                </a:solidFill>
              </a:rPr>
              <a:t>, 515-326-1030</a:t>
            </a:r>
            <a:endParaRPr sz="235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Great Prairie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Green Hills AEA </a:t>
            </a:r>
            <a:r>
              <a:rPr lang="en-US" sz="2350">
                <a:solidFill>
                  <a:srgbClr val="000000"/>
                </a:solidFill>
              </a:rPr>
              <a:t>- Marianne </a:t>
            </a:r>
            <a:r>
              <a:rPr lang="en-US" sz="2350"/>
              <a:t>Adams</a:t>
            </a:r>
            <a:r>
              <a:rPr lang="en-US" sz="2350">
                <a:solidFill>
                  <a:srgbClr val="000000"/>
                </a:solidFill>
              </a:rPr>
              <a:t> </a:t>
            </a:r>
            <a:r>
              <a:rPr lang="en-US" sz="2350" u="sng">
                <a:solidFill>
                  <a:srgbClr val="0563C1"/>
                </a:solidFill>
                <a:hlinkClick r:id="rId6">
                  <a:extLst>
                    <a:ext uri="{A12FA001-AC4F-418D-AE19-62706E023703}">
                      <ahyp:hlinkClr xmlns:ahyp="http://schemas.microsoft.com/office/drawing/2018/hyperlinkcolor" val="tx"/>
                    </a:ext>
                  </a:extLst>
                </a:hlinkClick>
              </a:rPr>
              <a:t>marianne.adams@iowa.gov</a:t>
            </a:r>
            <a:r>
              <a:rPr lang="en-US" sz="2350">
                <a:solidFill>
                  <a:srgbClr val="000000"/>
                </a:solidFill>
              </a:rPr>
              <a:t>, 515-326-2653</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Heartland AEA </a:t>
            </a:r>
            <a:r>
              <a:rPr lang="en-US" sz="2350">
                <a:solidFill>
                  <a:srgbClr val="000000"/>
                </a:solidFill>
              </a:rPr>
              <a:t>- </a:t>
            </a:r>
            <a:r>
              <a:rPr lang="en-US" sz="2350">
                <a:solidFill>
                  <a:schemeClr val="dk1"/>
                </a:solidFill>
              </a:rPr>
              <a:t>Marcie Lentsch, </a:t>
            </a:r>
            <a:r>
              <a:rPr lang="en-US" sz="2350" u="sng">
                <a:solidFill>
                  <a:schemeClr val="hlink"/>
                </a:solidFill>
                <a:hlinkClick r:id="rId7"/>
              </a:rPr>
              <a:t>marcie.lentsch@iowa.gov</a:t>
            </a:r>
            <a:r>
              <a:rPr lang="en-US" sz="2350">
                <a:solidFill>
                  <a:schemeClr val="dk1"/>
                </a:solidFill>
              </a:rPr>
              <a:t>, 515-419-2088</a:t>
            </a:r>
            <a:endParaRPr sz="2350"/>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Keystone AEA</a:t>
            </a:r>
            <a:r>
              <a:rPr lang="en-US" sz="2350">
                <a:solidFill>
                  <a:srgbClr val="000000"/>
                </a:solidFill>
              </a:rPr>
              <a:t> - </a:t>
            </a:r>
            <a:r>
              <a:rPr lang="en-US" sz="2350">
                <a:solidFill>
                  <a:schemeClr val="dk1"/>
                </a:solidFill>
              </a:rPr>
              <a:t>Celeste Mortvedt, </a:t>
            </a:r>
            <a:r>
              <a:rPr lang="en-US" sz="2350" u="sng">
                <a:solidFill>
                  <a:schemeClr val="hlink"/>
                </a:solidFill>
                <a:hlinkClick r:id="rId5"/>
              </a:rPr>
              <a:t>celeste.mortvedt@iowa.gov</a:t>
            </a:r>
            <a:r>
              <a:rPr lang="en-US" sz="2350">
                <a:solidFill>
                  <a:schemeClr val="dk1"/>
                </a:solidFill>
              </a:rPr>
              <a:t>, 515-210-4208</a:t>
            </a:r>
            <a:endParaRPr sz="2350">
              <a:solidFill>
                <a:schemeClr val="dk1"/>
              </a:solidFill>
            </a:endParaRPr>
          </a:p>
          <a:p>
            <a:pPr marL="457200" lvl="0" indent="-374650" algn="l" rtl="0">
              <a:lnSpc>
                <a:spcPct val="130000"/>
              </a:lnSpc>
              <a:spcBef>
                <a:spcPts val="0"/>
              </a:spcBef>
              <a:spcAft>
                <a:spcPts val="0"/>
              </a:spcAft>
              <a:buClr>
                <a:srgbClr val="000000"/>
              </a:buClr>
              <a:buSzPts val="2300"/>
              <a:buChar char="•"/>
            </a:pPr>
            <a:r>
              <a:rPr lang="en-US" sz="2300" b="1">
                <a:solidFill>
                  <a:srgbClr val="000000"/>
                </a:solidFill>
              </a:rPr>
              <a:t>Mississippi Bend AEA </a:t>
            </a:r>
            <a:r>
              <a:rPr lang="en-US" sz="2300">
                <a:solidFill>
                  <a:srgbClr val="000000"/>
                </a:solidFill>
              </a:rPr>
              <a:t>- </a:t>
            </a:r>
            <a:r>
              <a:rPr lang="en-US" sz="2300">
                <a:solidFill>
                  <a:schemeClr val="dk1"/>
                </a:solidFill>
              </a:rPr>
              <a:t>Marianne Adams </a:t>
            </a:r>
            <a:r>
              <a:rPr lang="en-US" sz="2300" u="sng">
                <a:solidFill>
                  <a:schemeClr val="hlink"/>
                </a:solidFill>
                <a:hlinkClick r:id="rId6"/>
              </a:rPr>
              <a:t>marianne.adams@iowa.gov</a:t>
            </a:r>
            <a:r>
              <a:rPr lang="en-US" sz="2300">
                <a:solidFill>
                  <a:schemeClr val="dk1"/>
                </a:solidFill>
              </a:rPr>
              <a:t>, 515-326-2653</a:t>
            </a:r>
            <a:endParaRPr sz="2300">
              <a:solidFill>
                <a:schemeClr val="dk1"/>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Northwest AEA</a:t>
            </a:r>
            <a:r>
              <a:rPr lang="en-US" sz="2350">
                <a:solidFill>
                  <a:srgbClr val="000000"/>
                </a:solidFill>
              </a:rPr>
              <a:t> - </a:t>
            </a:r>
            <a:r>
              <a:rPr lang="en-US" sz="2350"/>
              <a:t>Jessie Blohm, </a:t>
            </a:r>
            <a:r>
              <a:rPr lang="en-US" sz="2350" u="sng">
                <a:solidFill>
                  <a:schemeClr val="hlink"/>
                </a:solidFill>
                <a:hlinkClick r:id="rId8"/>
              </a:rPr>
              <a:t>jessica.blohm@iowa.gov</a:t>
            </a:r>
            <a:r>
              <a:rPr lang="en-US" sz="2350"/>
              <a:t>, 515-250-3406</a:t>
            </a:r>
            <a:endParaRPr sz="2350">
              <a:solidFill>
                <a:srgbClr val="000000"/>
              </a:solidFill>
            </a:endParaRPr>
          </a:p>
          <a:p>
            <a:pPr marL="457200" lvl="0" indent="-377825" algn="l" rtl="0">
              <a:lnSpc>
                <a:spcPct val="130000"/>
              </a:lnSpc>
              <a:spcBef>
                <a:spcPts val="0"/>
              </a:spcBef>
              <a:spcAft>
                <a:spcPts val="0"/>
              </a:spcAft>
              <a:buClr>
                <a:srgbClr val="000000"/>
              </a:buClr>
              <a:buSzPts val="2350"/>
              <a:buChar char="•"/>
            </a:pPr>
            <a:r>
              <a:rPr lang="en-US" sz="2350" b="1">
                <a:solidFill>
                  <a:srgbClr val="000000"/>
                </a:solidFill>
              </a:rPr>
              <a:t>Prairie Lakes AEA </a:t>
            </a:r>
            <a:r>
              <a:rPr lang="en-US" sz="2350">
                <a:solidFill>
                  <a:srgbClr val="000000"/>
                </a:solidFill>
              </a:rPr>
              <a:t>- </a:t>
            </a:r>
            <a:r>
              <a:rPr lang="en-US" sz="2350">
                <a:solidFill>
                  <a:schemeClr val="dk1"/>
                </a:solidFill>
              </a:rPr>
              <a:t>Denise Kepner, </a:t>
            </a:r>
            <a:r>
              <a:rPr lang="en-US" sz="2350" u="sng">
                <a:solidFill>
                  <a:schemeClr val="hlink"/>
                </a:solidFill>
                <a:hlinkClick r:id="rId9"/>
              </a:rPr>
              <a:t>denise.kepner@iowa.gov</a:t>
            </a:r>
            <a:r>
              <a:rPr lang="en-US" sz="2350">
                <a:solidFill>
                  <a:schemeClr val="dk1"/>
                </a:solidFill>
              </a:rPr>
              <a:t>, 515-669-3169</a:t>
            </a:r>
            <a:endParaRPr sz="235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220922" y="208526"/>
            <a:ext cx="10515600" cy="1192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dk2"/>
              </a:buClr>
              <a:buSzPts val="4500"/>
              <a:buFont typeface="Arial"/>
              <a:buNone/>
            </a:pPr>
            <a:r>
              <a:rPr lang="en-US" sz="4000"/>
              <a:t>Purpose of the Preschool Desk Audit</a:t>
            </a:r>
            <a:endParaRPr sz="4000"/>
          </a:p>
          <a:p>
            <a:pPr marL="0" lvl="0" indent="0" algn="l" rtl="0">
              <a:lnSpc>
                <a:spcPct val="90000"/>
              </a:lnSpc>
              <a:spcBef>
                <a:spcPts val="0"/>
              </a:spcBef>
              <a:spcAft>
                <a:spcPts val="0"/>
              </a:spcAft>
              <a:buClr>
                <a:schemeClr val="lt1"/>
              </a:buClr>
              <a:buSzPts val="3300"/>
              <a:buFont typeface="Arial"/>
              <a:buNone/>
            </a:pPr>
            <a:r>
              <a:rPr lang="en-US"/>
              <a:t> </a:t>
            </a:r>
            <a:endParaRPr/>
          </a:p>
        </p:txBody>
      </p:sp>
      <p:sp>
        <p:nvSpPr>
          <p:cNvPr id="42" name="Google Shape;42;p8"/>
          <p:cNvSpPr txBox="1">
            <a:spLocks noGrp="1"/>
          </p:cNvSpPr>
          <p:nvPr>
            <p:ph type="body" idx="1"/>
          </p:nvPr>
        </p:nvSpPr>
        <p:spPr>
          <a:xfrm>
            <a:off x="105075" y="1548700"/>
            <a:ext cx="11788500" cy="5023500"/>
          </a:xfrm>
          <a:prstGeom prst="rect">
            <a:avLst/>
          </a:prstGeom>
          <a:noFill/>
          <a:ln>
            <a:noFill/>
          </a:ln>
        </p:spPr>
        <p:txBody>
          <a:bodyPr spcFirstLastPara="1" wrap="square" lIns="91425" tIns="45700" rIns="91425" bIns="45700" anchor="t" anchorCtr="0">
            <a:noAutofit/>
          </a:bodyPr>
          <a:lstStyle/>
          <a:p>
            <a:pPr marL="457200" lvl="0" indent="-393700" algn="l" rtl="0">
              <a:lnSpc>
                <a:spcPct val="115000"/>
              </a:lnSpc>
              <a:spcBef>
                <a:spcPts val="0"/>
              </a:spcBef>
              <a:spcAft>
                <a:spcPts val="0"/>
              </a:spcAft>
              <a:buSzPts val="2600"/>
              <a:buChar char="●"/>
            </a:pPr>
            <a:r>
              <a:rPr lang="en-US" sz="2600" b="0"/>
              <a:t>The purpose of the preschool desk audit is to provide a process for the continued accreditation of schools and school districts. </a:t>
            </a:r>
            <a:br>
              <a:rPr lang="en-US" sz="2600" b="0"/>
            </a:br>
            <a:endParaRPr sz="2600" b="0"/>
          </a:p>
          <a:p>
            <a:pPr marL="457200" lvl="0" indent="-393700" algn="l" rtl="0">
              <a:lnSpc>
                <a:spcPct val="115000"/>
              </a:lnSpc>
              <a:spcBef>
                <a:spcPts val="0"/>
              </a:spcBef>
              <a:spcAft>
                <a:spcPts val="0"/>
              </a:spcAft>
              <a:buSzPts val="2600"/>
              <a:buChar char="●"/>
            </a:pPr>
            <a:r>
              <a:rPr lang="en-US" sz="2600" b="0"/>
              <a:t>Accreditation monitoring requires a comprehensive desk audit of all accredited schools and school districts. </a:t>
            </a:r>
            <a:r>
              <a:rPr lang="en-US" sz="2600" b="0" i="1"/>
              <a:t>             Iowa Code 256.11(10)(a)(1)</a:t>
            </a:r>
            <a:endParaRPr sz="2600" b="0" i="1"/>
          </a:p>
          <a:p>
            <a:pPr marL="0" lvl="0" indent="0" algn="l" rtl="0">
              <a:lnSpc>
                <a:spcPct val="115000"/>
              </a:lnSpc>
              <a:spcBef>
                <a:spcPts val="0"/>
              </a:spcBef>
              <a:spcAft>
                <a:spcPts val="0"/>
              </a:spcAft>
              <a:buNone/>
            </a:pPr>
            <a:endParaRPr sz="2600" b="0" i="1"/>
          </a:p>
          <a:p>
            <a:pPr marL="457200" lvl="0" indent="-393700" algn="l" rtl="0">
              <a:lnSpc>
                <a:spcPct val="115000"/>
              </a:lnSpc>
              <a:spcBef>
                <a:spcPts val="0"/>
              </a:spcBef>
              <a:spcAft>
                <a:spcPts val="0"/>
              </a:spcAft>
              <a:buSzPts val="2600"/>
              <a:buChar char="●"/>
            </a:pPr>
            <a:r>
              <a:rPr lang="en-US" sz="2600" b="0"/>
              <a:t>Districts are required to provide evidence of implementation of IQPPS based on requirements to implement program standards. </a:t>
            </a:r>
            <a:endParaRPr sz="2600" b="0"/>
          </a:p>
          <a:p>
            <a:pPr marL="457200" lvl="0" indent="0" algn="l" rtl="0">
              <a:lnSpc>
                <a:spcPct val="115000"/>
              </a:lnSpc>
              <a:spcBef>
                <a:spcPts val="0"/>
              </a:spcBef>
              <a:spcAft>
                <a:spcPts val="0"/>
              </a:spcAft>
              <a:buNone/>
            </a:pPr>
            <a:r>
              <a:rPr lang="en-US" sz="2600"/>
              <a:t>  </a:t>
            </a:r>
            <a:r>
              <a:rPr lang="en-US" sz="2600" i="1"/>
              <a:t> </a:t>
            </a:r>
            <a:r>
              <a:rPr lang="en-US" sz="2600" b="0" i="1"/>
              <a:t>Iowa Code 256C.3(3)b, IAC 281–16.3, and 281–41.17 (256B, 34CFR300)</a:t>
            </a:r>
            <a:endParaRPr sz="2600"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6"/>
        <p:cNvGrpSpPr/>
        <p:nvPr/>
      </p:nvGrpSpPr>
      <p:grpSpPr>
        <a:xfrm>
          <a:off x="0" y="0"/>
          <a:ext cx="0" cy="0"/>
          <a:chOff x="0" y="0"/>
          <a:chExt cx="0" cy="0"/>
        </a:xfrm>
      </p:grpSpPr>
      <p:sp>
        <p:nvSpPr>
          <p:cNvPr id="47" name="Google Shape;47;p9"/>
          <p:cNvSpPr txBox="1">
            <a:spLocks noGrp="1"/>
          </p:cNvSpPr>
          <p:nvPr>
            <p:ph type="title"/>
          </p:nvPr>
        </p:nvSpPr>
        <p:spPr>
          <a:xfrm>
            <a:off x="290397"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3300"/>
              <a:buFont typeface="Arial"/>
              <a:buNone/>
            </a:pPr>
            <a:r>
              <a:rPr lang="en-US" sz="4000"/>
              <a:t>Guidelines for the Desk Audit </a:t>
            </a:r>
            <a:endParaRPr sz="4000"/>
          </a:p>
        </p:txBody>
      </p:sp>
      <p:sp>
        <p:nvSpPr>
          <p:cNvPr id="48" name="Google Shape;48;p9"/>
          <p:cNvSpPr txBox="1"/>
          <p:nvPr/>
        </p:nvSpPr>
        <p:spPr>
          <a:xfrm>
            <a:off x="-131125" y="1666850"/>
            <a:ext cx="12073800" cy="4818000"/>
          </a:xfrm>
          <a:prstGeom prst="rect">
            <a:avLst/>
          </a:prstGeom>
          <a:noFill/>
          <a:ln>
            <a:noFill/>
          </a:ln>
        </p:spPr>
        <p:txBody>
          <a:bodyPr spcFirstLastPara="1" wrap="square" lIns="91425" tIns="45700" rIns="91425" bIns="45700" anchor="t" anchorCtr="0">
            <a:normAutofit fontScale="92500"/>
          </a:bodyPr>
          <a:lstStyle/>
          <a:p>
            <a:pPr marL="914400" lvl="1" indent="-444500" algn="l" rtl="0">
              <a:lnSpc>
                <a:spcPct val="150000"/>
              </a:lnSpc>
              <a:spcBef>
                <a:spcPts val="0"/>
              </a:spcBef>
              <a:spcAft>
                <a:spcPts val="0"/>
              </a:spcAft>
              <a:buClr>
                <a:schemeClr val="dk1"/>
              </a:buClr>
              <a:buSzPts val="3400"/>
              <a:buChar char="•"/>
            </a:pPr>
            <a:r>
              <a:rPr lang="en-US" sz="3400">
                <a:solidFill>
                  <a:schemeClr val="dk1"/>
                </a:solidFill>
              </a:rPr>
              <a:t>Preschool program administrators</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District level evidence</a:t>
            </a:r>
            <a:endParaRPr sz="34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Current within the last year</a:t>
            </a:r>
            <a:endParaRPr sz="3400">
              <a:solidFill>
                <a:schemeClr val="dk1"/>
              </a:solidFill>
            </a:endParaRPr>
          </a:p>
          <a:p>
            <a:pPr marL="914400" lvl="1" indent="-457200" algn="l" rtl="0">
              <a:lnSpc>
                <a:spcPct val="150000"/>
              </a:lnSpc>
              <a:spcBef>
                <a:spcPts val="0"/>
              </a:spcBef>
              <a:spcAft>
                <a:spcPts val="0"/>
              </a:spcAft>
              <a:buClr>
                <a:schemeClr val="dk1"/>
              </a:buClr>
              <a:buSzPts val="3600"/>
              <a:buChar char="•"/>
            </a:pPr>
            <a:r>
              <a:rPr lang="en-US" sz="3600">
                <a:solidFill>
                  <a:schemeClr val="dk1"/>
                </a:solidFill>
              </a:rPr>
              <a:t>Representative of all classrooms following IQPPS including SWVPP, Shared Visions and ECSE programs.</a:t>
            </a:r>
            <a:endParaRPr sz="3600">
              <a:solidFill>
                <a:schemeClr val="dk1"/>
              </a:solidFill>
            </a:endParaRPr>
          </a:p>
          <a:p>
            <a:pPr marL="914400" lvl="1" indent="-444500" algn="l" rtl="0">
              <a:lnSpc>
                <a:spcPct val="150000"/>
              </a:lnSpc>
              <a:spcBef>
                <a:spcPts val="0"/>
              </a:spcBef>
              <a:spcAft>
                <a:spcPts val="0"/>
              </a:spcAft>
              <a:buClr>
                <a:schemeClr val="dk1"/>
              </a:buClr>
              <a:buSzPts val="3400"/>
              <a:buChar char="•"/>
            </a:pPr>
            <a:r>
              <a:rPr lang="en-US" sz="3400">
                <a:solidFill>
                  <a:schemeClr val="dk1"/>
                </a:solidFill>
              </a:rPr>
              <a:t>Address variations all locations</a:t>
            </a:r>
            <a:endParaRPr sz="3400">
              <a:solidFill>
                <a:schemeClr val="dk1"/>
              </a:solidFill>
            </a:endParaRPr>
          </a:p>
        </p:txBody>
      </p:sp>
      <p:pic>
        <p:nvPicPr>
          <p:cNvPr id="49" name="Google Shape;49;p9" title="Compliance.png"/>
          <p:cNvPicPr preferRelativeResize="0"/>
          <p:nvPr/>
        </p:nvPicPr>
        <p:blipFill>
          <a:blip r:embed="rId3">
            <a:alphaModFix/>
          </a:blip>
          <a:stretch>
            <a:fillRect/>
          </a:stretch>
        </p:blipFill>
        <p:spPr>
          <a:xfrm>
            <a:off x="9479300" y="1192800"/>
            <a:ext cx="2615175" cy="2615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0"/>
          <p:cNvSpPr txBox="1">
            <a:spLocks noGrp="1"/>
          </p:cNvSpPr>
          <p:nvPr>
            <p:ph type="title"/>
          </p:nvPr>
        </p:nvSpPr>
        <p:spPr>
          <a:xfrm>
            <a:off x="264900" y="0"/>
            <a:ext cx="115821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000"/>
              <a:t>IQPPS (2017 Version) and IQPPS Web Page</a:t>
            </a:r>
            <a:endParaRPr sz="4000"/>
          </a:p>
        </p:txBody>
      </p:sp>
      <p:sp>
        <p:nvSpPr>
          <p:cNvPr id="55" name="Google Shape;55;p10"/>
          <p:cNvSpPr txBox="1"/>
          <p:nvPr/>
        </p:nvSpPr>
        <p:spPr>
          <a:xfrm>
            <a:off x="200700" y="1557825"/>
            <a:ext cx="11790600" cy="4351200"/>
          </a:xfrm>
          <a:prstGeom prst="rect">
            <a:avLst/>
          </a:prstGeom>
          <a:noFill/>
          <a:ln>
            <a:noFill/>
          </a:ln>
        </p:spPr>
        <p:txBody>
          <a:bodyPr spcFirstLastPara="1" wrap="square" lIns="91425" tIns="45700" rIns="91425" bIns="45700" anchor="t" anchorCtr="0">
            <a:noAutofit/>
          </a:bodyPr>
          <a:lstStyle/>
          <a:p>
            <a:pPr marL="457200" lvl="0" indent="-448647" algn="l" rtl="0">
              <a:lnSpc>
                <a:spcPct val="105000"/>
              </a:lnSpc>
              <a:spcBef>
                <a:spcPts val="1200"/>
              </a:spcBef>
              <a:spcAft>
                <a:spcPts val="0"/>
              </a:spcAft>
              <a:buClr>
                <a:schemeClr val="dk1"/>
              </a:buClr>
              <a:buSzPts val="3465"/>
              <a:buChar char="•"/>
            </a:pPr>
            <a:r>
              <a:rPr lang="en-US" sz="3465" dirty="0">
                <a:solidFill>
                  <a:schemeClr val="dk1"/>
                </a:solidFill>
              </a:rPr>
              <a:t>Align to the </a:t>
            </a:r>
            <a:r>
              <a:rPr lang="en-US" sz="3465" u="sng" dirty="0">
                <a:solidFill>
                  <a:schemeClr val="hlink"/>
                </a:solidFill>
                <a:highlight>
                  <a:schemeClr val="lt1"/>
                </a:highlight>
                <a:hlinkClick r:id="rId3"/>
              </a:rPr>
              <a:t>Iowa Quality Preschool Program Standards and Criteria (2017)</a:t>
            </a:r>
            <a:endParaRPr sz="3136" dirty="0">
              <a:solidFill>
                <a:schemeClr val="dk1"/>
              </a:solidFill>
              <a:highlight>
                <a:schemeClr val="lt1"/>
              </a:highlight>
            </a:endParaRPr>
          </a:p>
          <a:p>
            <a:pPr marL="914400" lvl="1" indent="-448647" algn="l" rtl="0">
              <a:lnSpc>
                <a:spcPct val="105000"/>
              </a:lnSpc>
              <a:spcBef>
                <a:spcPts val="0"/>
              </a:spcBef>
              <a:spcAft>
                <a:spcPts val="0"/>
              </a:spcAft>
              <a:buClr>
                <a:schemeClr val="dk1"/>
              </a:buClr>
              <a:buSzPts val="3465"/>
              <a:buChar char="•"/>
            </a:pPr>
            <a:r>
              <a:rPr lang="en-US" sz="2536" i="1" dirty="0">
                <a:solidFill>
                  <a:schemeClr val="dk1"/>
                </a:solidFill>
                <a:highlight>
                  <a:schemeClr val="lt1"/>
                </a:highlight>
              </a:rPr>
              <a:t>Multiple standards and criteria may be addressed within a desk audit item</a:t>
            </a:r>
            <a:br>
              <a:rPr lang="en-US" sz="3136" dirty="0">
                <a:solidFill>
                  <a:schemeClr val="dk1"/>
                </a:solidFill>
                <a:highlight>
                  <a:schemeClr val="lt1"/>
                </a:highlight>
              </a:rPr>
            </a:br>
            <a:endParaRPr sz="3575" dirty="0">
              <a:solidFill>
                <a:schemeClr val="dk1"/>
              </a:solidFill>
              <a:highlight>
                <a:schemeClr val="lt1"/>
              </a:highlight>
            </a:endParaRPr>
          </a:p>
          <a:p>
            <a:pPr marL="457200" lvl="0" indent="-455612" algn="l" rtl="0">
              <a:lnSpc>
                <a:spcPct val="105000"/>
              </a:lnSpc>
              <a:spcBef>
                <a:spcPts val="0"/>
              </a:spcBef>
              <a:spcAft>
                <a:spcPts val="0"/>
              </a:spcAft>
              <a:buClr>
                <a:schemeClr val="dk1"/>
              </a:buClr>
              <a:buSzPts val="3575"/>
              <a:buChar char="•"/>
            </a:pPr>
            <a:r>
              <a:rPr lang="en-US" sz="3575" dirty="0">
                <a:solidFill>
                  <a:schemeClr val="dk1"/>
                </a:solidFill>
                <a:highlight>
                  <a:schemeClr val="lt1"/>
                </a:highlight>
              </a:rPr>
              <a:t>Additional information on the </a:t>
            </a:r>
            <a:r>
              <a:rPr lang="en-US" sz="3575" u="sng" dirty="0">
                <a:solidFill>
                  <a:schemeClr val="hlink"/>
                </a:solidFill>
                <a:highlight>
                  <a:schemeClr val="lt1"/>
                </a:highlight>
                <a:hlinkClick r:id="rId4"/>
              </a:rPr>
              <a:t>Early Childhood Standards webpage</a:t>
            </a:r>
            <a:r>
              <a:rPr lang="en-US" sz="3575" dirty="0">
                <a:solidFill>
                  <a:schemeClr val="dk1"/>
                </a:solidFill>
                <a:highlight>
                  <a:schemeClr val="lt1"/>
                </a:highlight>
              </a:rPr>
              <a:t> </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1"/>
          <p:cNvSpPr txBox="1">
            <a:spLocks noGrp="1"/>
          </p:cNvSpPr>
          <p:nvPr>
            <p:ph type="title"/>
          </p:nvPr>
        </p:nvSpPr>
        <p:spPr>
          <a:xfrm>
            <a:off x="244072" y="1"/>
            <a:ext cx="10515600" cy="119280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dk2"/>
              </a:buClr>
              <a:buSzPts val="3300"/>
              <a:buFont typeface="Arial"/>
              <a:buNone/>
            </a:pPr>
            <a:r>
              <a:rPr lang="en-US" sz="4000"/>
              <a:t>Item 8: Program Standards Overview</a:t>
            </a:r>
            <a:endParaRPr sz="4000"/>
          </a:p>
        </p:txBody>
      </p:sp>
      <p:sp>
        <p:nvSpPr>
          <p:cNvPr id="61" name="Google Shape;61;p11"/>
          <p:cNvSpPr txBox="1"/>
          <p:nvPr/>
        </p:nvSpPr>
        <p:spPr>
          <a:xfrm>
            <a:off x="4767500" y="1192800"/>
            <a:ext cx="7354800" cy="5606633"/>
          </a:xfrm>
          <a:prstGeom prst="rect">
            <a:avLst/>
          </a:prstGeom>
          <a:noFill/>
          <a:ln>
            <a:noFill/>
          </a:ln>
        </p:spPr>
        <p:txBody>
          <a:bodyPr spcFirstLastPara="1" wrap="square" lIns="91425" tIns="91425" rIns="91425" bIns="91425" anchor="t" anchorCtr="0">
            <a:spAutoFit/>
          </a:bodyPr>
          <a:lstStyle/>
          <a:p>
            <a:pPr marL="342900" lvl="0" indent="228600" algn="ctr" rtl="0">
              <a:lnSpc>
                <a:spcPct val="90000"/>
              </a:lnSpc>
              <a:spcBef>
                <a:spcPts val="0"/>
              </a:spcBef>
              <a:spcAft>
                <a:spcPts val="0"/>
              </a:spcAft>
              <a:buNone/>
            </a:pPr>
            <a:r>
              <a:rPr lang="en-US" sz="1700" b="1" dirty="0">
                <a:solidFill>
                  <a:schemeClr val="dk1"/>
                </a:solidFill>
              </a:rPr>
              <a:t>IQPPS Program Standard 2: Curriculum</a:t>
            </a:r>
            <a:br>
              <a:rPr lang="en-US" sz="1700" b="1" u="sng" dirty="0">
                <a:solidFill>
                  <a:schemeClr val="dk1"/>
                </a:solidFill>
              </a:rPr>
            </a:br>
            <a:endParaRPr sz="1200" b="1" dirty="0">
              <a:solidFill>
                <a:schemeClr val="dk1"/>
              </a:solidFill>
            </a:endParaRPr>
          </a:p>
          <a:p>
            <a:pPr marL="342900" lvl="0" indent="-285750" algn="l" rtl="0">
              <a:lnSpc>
                <a:spcPct val="90000"/>
              </a:lnSpc>
              <a:spcBef>
                <a:spcPts val="0"/>
              </a:spcBef>
              <a:spcAft>
                <a:spcPts val="0"/>
              </a:spcAft>
              <a:buNone/>
            </a:pPr>
            <a:r>
              <a:rPr lang="en-US" sz="1200" b="1" dirty="0">
                <a:solidFill>
                  <a:schemeClr val="dk1"/>
                </a:solidFill>
              </a:rPr>
              <a:t>Criterion 2.3: </a:t>
            </a:r>
            <a:r>
              <a:rPr lang="en-US" sz="1200" dirty="0">
                <a:solidFill>
                  <a:schemeClr val="dk1"/>
                </a:solidFill>
              </a:rPr>
              <a:t>The curriculum guides the development of a daily schedule that is predictable yet flexible and responsive to individual needs of the children. The schedule</a:t>
            </a:r>
            <a:endParaRPr sz="1200" dirty="0">
              <a:solidFill>
                <a:schemeClr val="dk1"/>
              </a:solidFill>
            </a:endParaRPr>
          </a:p>
          <a:p>
            <a:pPr marL="342900" lvl="0" indent="228600" algn="l" rtl="0">
              <a:spcBef>
                <a:spcPts val="0"/>
              </a:spcBef>
              <a:spcAft>
                <a:spcPts val="0"/>
              </a:spcAft>
              <a:buClr>
                <a:schemeClr val="dk1"/>
              </a:buClr>
              <a:buSzPts val="1100"/>
              <a:buFont typeface="Arial"/>
              <a:buNone/>
            </a:pPr>
            <a:r>
              <a:rPr lang="en-US" sz="1200" dirty="0">
                <a:solidFill>
                  <a:schemeClr val="dk1"/>
                </a:solidFill>
              </a:rPr>
              <a:t>a. provides time and support for transitions.</a:t>
            </a:r>
            <a:endParaRPr sz="1200" dirty="0">
              <a:solidFill>
                <a:schemeClr val="dk1"/>
              </a:solidFill>
            </a:endParaRPr>
          </a:p>
          <a:p>
            <a:pPr marL="342900" lvl="0" indent="228600" algn="l" rtl="0">
              <a:spcBef>
                <a:spcPts val="0"/>
              </a:spcBef>
              <a:spcAft>
                <a:spcPts val="0"/>
              </a:spcAft>
              <a:buClr>
                <a:schemeClr val="dk1"/>
              </a:buClr>
              <a:buSzPts val="1100"/>
              <a:buFont typeface="Arial"/>
              <a:buNone/>
            </a:pPr>
            <a:r>
              <a:rPr lang="en-US" sz="1200" dirty="0">
                <a:solidFill>
                  <a:schemeClr val="dk1"/>
                </a:solidFill>
              </a:rPr>
              <a:t>b. includes both indoor and outdoor experiences.</a:t>
            </a:r>
            <a:endParaRPr sz="1200" dirty="0">
              <a:solidFill>
                <a:schemeClr val="dk1"/>
              </a:solidFill>
            </a:endParaRPr>
          </a:p>
          <a:p>
            <a:pPr marL="342900" lvl="0" indent="228600" algn="l" rtl="0">
              <a:spcBef>
                <a:spcPts val="0"/>
              </a:spcBef>
              <a:spcAft>
                <a:spcPts val="0"/>
              </a:spcAft>
              <a:buClr>
                <a:schemeClr val="dk1"/>
              </a:buClr>
              <a:buSzPts val="1100"/>
              <a:buFont typeface="Arial"/>
              <a:buNone/>
            </a:pPr>
            <a:r>
              <a:rPr lang="en-US" sz="1200" dirty="0">
                <a:solidFill>
                  <a:schemeClr val="dk1"/>
                </a:solidFill>
              </a:rPr>
              <a:t>c. is responsive to a child’s need to rest or be active.</a:t>
            </a:r>
            <a:endParaRPr sz="1200" dirty="0">
              <a:solidFill>
                <a:schemeClr val="dk1"/>
              </a:solidFill>
            </a:endParaRPr>
          </a:p>
          <a:p>
            <a:pPr marL="0" lvl="0" indent="0" algn="l" rtl="0">
              <a:spcBef>
                <a:spcPts val="0"/>
              </a:spcBef>
              <a:spcAft>
                <a:spcPts val="0"/>
              </a:spcAft>
              <a:buClr>
                <a:schemeClr val="dk1"/>
              </a:buClr>
              <a:buSzPts val="1100"/>
              <a:buFont typeface="Arial"/>
              <a:buNone/>
            </a:pPr>
            <a:endParaRPr sz="1200" dirty="0">
              <a:solidFill>
                <a:schemeClr val="dk1"/>
              </a:solidFill>
            </a:endParaRPr>
          </a:p>
          <a:p>
            <a:pPr marL="0" lvl="0" indent="0" algn="l" rtl="0">
              <a:spcBef>
                <a:spcPts val="0"/>
              </a:spcBef>
              <a:spcAft>
                <a:spcPts val="0"/>
              </a:spcAft>
              <a:buClr>
                <a:schemeClr val="dk1"/>
              </a:buClr>
              <a:buSzPts val="1100"/>
              <a:buFont typeface="Arial"/>
              <a:buNone/>
            </a:pPr>
            <a:r>
              <a:rPr lang="en-US" sz="1200" b="1" dirty="0">
                <a:solidFill>
                  <a:schemeClr val="dk1"/>
                </a:solidFill>
              </a:rPr>
              <a:t>Criterion 2.5: </a:t>
            </a:r>
            <a:r>
              <a:rPr lang="en-US" sz="1200" dirty="0">
                <a:solidFill>
                  <a:schemeClr val="dk1"/>
                </a:solidFill>
              </a:rPr>
              <a:t>The curriculum guides teachers to incorporate content, concepts, and activities that foster:</a:t>
            </a:r>
            <a:endParaRPr sz="1200" dirty="0">
              <a:solidFill>
                <a:schemeClr val="dk1"/>
              </a:solidFill>
            </a:endParaRPr>
          </a:p>
          <a:p>
            <a:pPr marL="571500" lvl="0" indent="0" algn="l" rtl="0">
              <a:spcBef>
                <a:spcPts val="0"/>
              </a:spcBef>
              <a:spcAft>
                <a:spcPts val="0"/>
              </a:spcAft>
              <a:buClr>
                <a:schemeClr val="dk1"/>
              </a:buClr>
              <a:buSzPts val="1100"/>
              <a:buFont typeface="Arial"/>
              <a:buNone/>
            </a:pPr>
            <a:r>
              <a:rPr lang="en-US" sz="1200" dirty="0">
                <a:solidFill>
                  <a:schemeClr val="dk1"/>
                </a:solidFill>
              </a:rPr>
              <a:t>a. social development</a:t>
            </a:r>
            <a:endParaRPr sz="1200" dirty="0">
              <a:solidFill>
                <a:schemeClr val="dk1"/>
              </a:solidFill>
            </a:endParaRPr>
          </a:p>
          <a:p>
            <a:pPr marL="571500" lvl="0" indent="0" algn="l" rtl="0">
              <a:spcBef>
                <a:spcPts val="0"/>
              </a:spcBef>
              <a:spcAft>
                <a:spcPts val="0"/>
              </a:spcAft>
              <a:buClr>
                <a:schemeClr val="dk1"/>
              </a:buClr>
              <a:buSzPts val="1100"/>
              <a:buFont typeface="Arial"/>
              <a:buNone/>
            </a:pPr>
            <a:r>
              <a:rPr lang="en-US" sz="1200" dirty="0">
                <a:solidFill>
                  <a:schemeClr val="dk1"/>
                </a:solidFill>
              </a:rPr>
              <a:t>b. emotional development</a:t>
            </a:r>
            <a:endParaRPr sz="1200" dirty="0">
              <a:solidFill>
                <a:schemeClr val="dk1"/>
              </a:solidFill>
            </a:endParaRPr>
          </a:p>
          <a:p>
            <a:pPr marL="571500" lvl="0" indent="0" algn="l" rtl="0">
              <a:spcBef>
                <a:spcPts val="0"/>
              </a:spcBef>
              <a:spcAft>
                <a:spcPts val="0"/>
              </a:spcAft>
              <a:buClr>
                <a:schemeClr val="dk1"/>
              </a:buClr>
              <a:buSzPts val="1100"/>
              <a:buFont typeface="Arial"/>
              <a:buNone/>
            </a:pPr>
            <a:r>
              <a:rPr lang="en-US" sz="1200" dirty="0">
                <a:solidFill>
                  <a:schemeClr val="dk1"/>
                </a:solidFill>
              </a:rPr>
              <a:t>c. physical development</a:t>
            </a:r>
            <a:endParaRPr sz="1200" dirty="0">
              <a:solidFill>
                <a:schemeClr val="dk1"/>
              </a:solidFill>
            </a:endParaRPr>
          </a:p>
          <a:p>
            <a:pPr marL="571500" lvl="0" indent="0" algn="l" rtl="0">
              <a:spcBef>
                <a:spcPts val="0"/>
              </a:spcBef>
              <a:spcAft>
                <a:spcPts val="0"/>
              </a:spcAft>
              <a:buClr>
                <a:schemeClr val="dk1"/>
              </a:buClr>
              <a:buSzPts val="1100"/>
              <a:buFont typeface="Arial"/>
              <a:buNone/>
            </a:pPr>
            <a:r>
              <a:rPr lang="en-US" sz="1200" dirty="0">
                <a:solidFill>
                  <a:schemeClr val="dk1"/>
                </a:solidFill>
              </a:rPr>
              <a:t>d. language development</a:t>
            </a:r>
            <a:endParaRPr sz="1200" dirty="0">
              <a:solidFill>
                <a:schemeClr val="dk1"/>
              </a:solidFill>
            </a:endParaRPr>
          </a:p>
          <a:p>
            <a:pPr marL="571500" lvl="0" indent="0" algn="l" rtl="0">
              <a:spcBef>
                <a:spcPts val="0"/>
              </a:spcBef>
              <a:spcAft>
                <a:spcPts val="0"/>
              </a:spcAft>
              <a:buClr>
                <a:schemeClr val="dk1"/>
              </a:buClr>
              <a:buSzPts val="1100"/>
              <a:buFont typeface="Arial"/>
              <a:buNone/>
            </a:pPr>
            <a:r>
              <a:rPr lang="en-US" sz="1200" dirty="0">
                <a:solidFill>
                  <a:schemeClr val="dk1"/>
                </a:solidFill>
              </a:rPr>
              <a:t>e. cognitive development</a:t>
            </a:r>
            <a:endParaRPr sz="1200" dirty="0">
              <a:solidFill>
                <a:schemeClr val="dk1"/>
              </a:solidFill>
            </a:endParaRPr>
          </a:p>
          <a:p>
            <a:pPr marL="571500" lvl="0" indent="0" algn="l" rtl="0">
              <a:spcBef>
                <a:spcPts val="0"/>
              </a:spcBef>
              <a:spcAft>
                <a:spcPts val="0"/>
              </a:spcAft>
              <a:buNone/>
            </a:pPr>
            <a:r>
              <a:rPr lang="en-US" sz="1200" dirty="0">
                <a:solidFill>
                  <a:schemeClr val="dk1"/>
                </a:solidFill>
              </a:rPr>
              <a:t>f. integrate key areas of content including literacy, mathematics, science, technology, creative expression and the arts, health and safety, and social studies.</a:t>
            </a:r>
            <a:br>
              <a:rPr lang="en-US" sz="1200" dirty="0">
                <a:solidFill>
                  <a:schemeClr val="dk1"/>
                </a:solidFill>
              </a:rPr>
            </a:br>
            <a:endParaRPr sz="1200" dirty="0">
              <a:solidFill>
                <a:schemeClr val="dk1"/>
              </a:solidFill>
            </a:endParaRPr>
          </a:p>
          <a:p>
            <a:pPr marL="0" lvl="0" indent="0" algn="l" rtl="0">
              <a:spcBef>
                <a:spcPts val="0"/>
              </a:spcBef>
              <a:spcAft>
                <a:spcPts val="0"/>
              </a:spcAft>
              <a:buNone/>
            </a:pPr>
            <a:r>
              <a:rPr lang="en-US" sz="1200" b="1" dirty="0">
                <a:solidFill>
                  <a:schemeClr val="dk1"/>
                </a:solidFill>
              </a:rPr>
              <a:t>Criterion 2.6:</a:t>
            </a:r>
            <a:r>
              <a:rPr lang="en-US" sz="1200" dirty="0">
                <a:solidFill>
                  <a:schemeClr val="dk1"/>
                </a:solidFill>
              </a:rPr>
              <a:t>The schedule </a:t>
            </a:r>
            <a:endParaRPr sz="1200" dirty="0">
              <a:solidFill>
                <a:schemeClr val="dk1"/>
              </a:solidFill>
            </a:endParaRPr>
          </a:p>
          <a:p>
            <a:pPr marL="342900" lvl="0" indent="0" algn="l" rtl="0">
              <a:spcBef>
                <a:spcPts val="1000"/>
              </a:spcBef>
              <a:spcAft>
                <a:spcPts val="0"/>
              </a:spcAft>
              <a:buNone/>
            </a:pPr>
            <a:r>
              <a:rPr lang="en-US" sz="1200" dirty="0">
                <a:solidFill>
                  <a:schemeClr val="dk1"/>
                </a:solidFill>
              </a:rPr>
              <a:t>a. provides children learning opportunities, experiences, and projects that extend over the course of several days and incorporates time for </a:t>
            </a:r>
            <a:endParaRPr sz="1200" dirty="0">
              <a:solidFill>
                <a:schemeClr val="dk1"/>
              </a:solidFill>
            </a:endParaRPr>
          </a:p>
          <a:p>
            <a:pPr marL="342900" lvl="0" indent="0" algn="l" rtl="0">
              <a:spcBef>
                <a:spcPts val="0"/>
              </a:spcBef>
              <a:spcAft>
                <a:spcPts val="0"/>
              </a:spcAft>
              <a:buNone/>
            </a:pPr>
            <a:r>
              <a:rPr lang="en-US" sz="1200" dirty="0">
                <a:solidFill>
                  <a:schemeClr val="dk1"/>
                </a:solidFill>
              </a:rPr>
              <a:t>b. play, </a:t>
            </a:r>
            <a:endParaRPr sz="1200" dirty="0">
              <a:solidFill>
                <a:schemeClr val="dk1"/>
              </a:solidFill>
            </a:endParaRPr>
          </a:p>
          <a:p>
            <a:pPr marL="342900" lvl="0" indent="0" algn="l" rtl="0">
              <a:spcBef>
                <a:spcPts val="0"/>
              </a:spcBef>
              <a:spcAft>
                <a:spcPts val="0"/>
              </a:spcAft>
              <a:buNone/>
            </a:pPr>
            <a:r>
              <a:rPr lang="en-US" sz="1200" dirty="0">
                <a:solidFill>
                  <a:schemeClr val="dk1"/>
                </a:solidFill>
              </a:rPr>
              <a:t>c. creative expression, </a:t>
            </a:r>
            <a:endParaRPr sz="1200" dirty="0">
              <a:solidFill>
                <a:schemeClr val="dk1"/>
              </a:solidFill>
            </a:endParaRPr>
          </a:p>
          <a:p>
            <a:pPr marL="342900" lvl="0" indent="0" algn="l" rtl="0">
              <a:spcBef>
                <a:spcPts val="0"/>
              </a:spcBef>
              <a:spcAft>
                <a:spcPts val="0"/>
              </a:spcAft>
              <a:buNone/>
            </a:pPr>
            <a:r>
              <a:rPr lang="en-US" sz="1200" dirty="0">
                <a:solidFill>
                  <a:schemeClr val="dk1"/>
                </a:solidFill>
              </a:rPr>
              <a:t>d. large-group, </a:t>
            </a:r>
            <a:endParaRPr sz="1200" dirty="0">
              <a:solidFill>
                <a:schemeClr val="dk1"/>
              </a:solidFill>
            </a:endParaRPr>
          </a:p>
          <a:p>
            <a:pPr marL="342900" lvl="0" indent="0" algn="l" rtl="0">
              <a:spcBef>
                <a:spcPts val="0"/>
              </a:spcBef>
              <a:spcAft>
                <a:spcPts val="0"/>
              </a:spcAft>
              <a:buNone/>
            </a:pPr>
            <a:r>
              <a:rPr lang="en-US" sz="1200" dirty="0">
                <a:solidFill>
                  <a:schemeClr val="dk1"/>
                </a:solidFill>
              </a:rPr>
              <a:t>e. small-group, and </a:t>
            </a:r>
            <a:endParaRPr sz="1200" dirty="0">
              <a:solidFill>
                <a:schemeClr val="dk1"/>
              </a:solidFill>
            </a:endParaRPr>
          </a:p>
          <a:p>
            <a:pPr marL="342900" lvl="0" indent="0" algn="l" rtl="0">
              <a:spcBef>
                <a:spcPts val="0"/>
              </a:spcBef>
              <a:spcAft>
                <a:spcPts val="0"/>
              </a:spcAft>
              <a:buNone/>
            </a:pPr>
            <a:r>
              <a:rPr lang="en-US" sz="1200" dirty="0">
                <a:solidFill>
                  <a:schemeClr val="dk1"/>
                </a:solidFill>
              </a:rPr>
              <a:t>f. child-initiated activity</a:t>
            </a:r>
            <a:endParaRPr sz="1200" dirty="0">
              <a:solidFill>
                <a:schemeClr val="dk1"/>
              </a:solidFill>
            </a:endParaRPr>
          </a:p>
          <a:p>
            <a:pPr marL="342900" lvl="0" indent="0" algn="l" rtl="0">
              <a:spcBef>
                <a:spcPts val="0"/>
              </a:spcBef>
              <a:spcAft>
                <a:spcPts val="0"/>
              </a:spcAft>
              <a:buNone/>
            </a:pPr>
            <a:endParaRPr sz="1200" dirty="0">
              <a:solidFill>
                <a:schemeClr val="dk1"/>
              </a:solidFill>
            </a:endParaRPr>
          </a:p>
          <a:p>
            <a:pPr marL="342900" lvl="0" indent="228600" algn="ctr" rtl="0">
              <a:lnSpc>
                <a:spcPct val="90000"/>
              </a:lnSpc>
              <a:spcBef>
                <a:spcPts val="0"/>
              </a:spcBef>
              <a:spcAft>
                <a:spcPts val="0"/>
              </a:spcAft>
              <a:buClr>
                <a:schemeClr val="dk1"/>
              </a:buClr>
              <a:buSzPts val="1100"/>
              <a:buFont typeface="Arial"/>
              <a:buNone/>
            </a:pPr>
            <a:r>
              <a:rPr lang="en-US" sz="1700" b="1" dirty="0">
                <a:solidFill>
                  <a:schemeClr val="dk1"/>
                </a:solidFill>
              </a:rPr>
              <a:t>IQPPS Program Standard 3: Teaching</a:t>
            </a:r>
            <a:endParaRPr sz="1200" dirty="0">
              <a:solidFill>
                <a:schemeClr val="dk1"/>
              </a:solidFill>
            </a:endParaRPr>
          </a:p>
          <a:p>
            <a:pPr marL="0" lvl="0" indent="0" algn="l" rtl="0">
              <a:spcBef>
                <a:spcPts val="600"/>
              </a:spcBef>
              <a:buClr>
                <a:schemeClr val="dk1"/>
              </a:buClr>
              <a:buSzPts val="1100"/>
              <a:buFont typeface="Arial"/>
              <a:buNone/>
            </a:pPr>
            <a:r>
              <a:rPr lang="en-US" sz="1200" b="1" dirty="0">
                <a:solidFill>
                  <a:schemeClr val="dk1"/>
                </a:solidFill>
              </a:rPr>
              <a:t>Criterion 3.12: </a:t>
            </a:r>
            <a:r>
              <a:rPr lang="en-US" sz="1200" dirty="0">
                <a:solidFill>
                  <a:schemeClr val="dk1"/>
                </a:solidFill>
              </a:rPr>
              <a:t>Play is planned for each day.</a:t>
            </a:r>
            <a:endParaRPr sz="1200" dirty="0">
              <a:solidFill>
                <a:schemeClr val="dk1"/>
              </a:solidFill>
            </a:endParaRPr>
          </a:p>
        </p:txBody>
      </p:sp>
      <p:pic>
        <p:nvPicPr>
          <p:cNvPr id="62" name="Google Shape;62;p11" title="Rules.png"/>
          <p:cNvPicPr preferRelativeResize="0"/>
          <p:nvPr/>
        </p:nvPicPr>
        <p:blipFill>
          <a:blip r:embed="rId3">
            <a:alphaModFix/>
          </a:blip>
          <a:stretch>
            <a:fillRect/>
          </a:stretch>
        </p:blipFill>
        <p:spPr>
          <a:xfrm>
            <a:off x="-49550" y="1140101"/>
            <a:ext cx="5360400" cy="53604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08550" y="428021"/>
            <a:ext cx="3540900" cy="28458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Item 8: Evidence to Submit </a:t>
            </a:r>
            <a:endParaRPr/>
          </a:p>
        </p:txBody>
      </p:sp>
      <p:sp>
        <p:nvSpPr>
          <p:cNvPr id="68" name="Google Shape;68;p12"/>
          <p:cNvSpPr txBox="1">
            <a:spLocks noGrp="1"/>
          </p:cNvSpPr>
          <p:nvPr>
            <p:ph type="body" idx="1"/>
          </p:nvPr>
        </p:nvSpPr>
        <p:spPr>
          <a:xfrm>
            <a:off x="4591450" y="428025"/>
            <a:ext cx="7487700" cy="5906400"/>
          </a:xfrm>
          <a:prstGeom prst="rect">
            <a:avLst/>
          </a:prstGeom>
        </p:spPr>
        <p:txBody>
          <a:bodyPr spcFirstLastPara="1" wrap="square" lIns="91425" tIns="45700" rIns="91425" bIns="45700" anchor="ctr" anchorCtr="0">
            <a:normAutofit lnSpcReduction="10000"/>
          </a:bodyPr>
          <a:lstStyle/>
          <a:p>
            <a:pPr marL="0" lvl="0" indent="0" algn="l" rtl="0">
              <a:spcBef>
                <a:spcPts val="0"/>
              </a:spcBef>
              <a:spcAft>
                <a:spcPts val="0"/>
              </a:spcAft>
              <a:buClr>
                <a:schemeClr val="dk1"/>
              </a:buClr>
              <a:buSzPts val="2100"/>
              <a:buFont typeface="Arial"/>
              <a:buNone/>
            </a:pPr>
            <a:r>
              <a:rPr lang="en-US" sz="2900" b="1"/>
              <a:t>Evidence to Submit: </a:t>
            </a:r>
            <a:endParaRPr sz="2900"/>
          </a:p>
          <a:p>
            <a:pPr marL="0" lvl="0" indent="0" algn="l" rtl="0">
              <a:lnSpc>
                <a:spcPct val="100000"/>
              </a:lnSpc>
              <a:spcBef>
                <a:spcPts val="0"/>
              </a:spcBef>
              <a:spcAft>
                <a:spcPts val="0"/>
              </a:spcAft>
              <a:buClr>
                <a:schemeClr val="dk1"/>
              </a:buClr>
              <a:buSzPts val="1100"/>
              <a:buFont typeface="Arial"/>
              <a:buNone/>
            </a:pPr>
            <a:r>
              <a:rPr lang="en-US" sz="2900"/>
              <a:t>Provide the preschool program </a:t>
            </a:r>
            <a:r>
              <a:rPr lang="en-US" sz="2900" b="1"/>
              <a:t>master schedule/time requirement </a:t>
            </a:r>
            <a:r>
              <a:rPr lang="en-US" sz="2900"/>
              <a:t>or a schedule from each location.</a:t>
            </a:r>
            <a:endParaRPr sz="2900"/>
          </a:p>
          <a:p>
            <a:pPr marL="0" lvl="0" indent="0" algn="l" rtl="0">
              <a:spcBef>
                <a:spcPts val="750"/>
              </a:spcBef>
              <a:spcAft>
                <a:spcPts val="0"/>
              </a:spcAft>
              <a:buNone/>
            </a:pPr>
            <a:endParaRPr sz="2900"/>
          </a:p>
          <a:p>
            <a:pPr marL="0" lvl="0" indent="0" algn="l" rtl="0">
              <a:spcBef>
                <a:spcPts val="750"/>
              </a:spcBef>
              <a:spcAft>
                <a:spcPts val="0"/>
              </a:spcAft>
              <a:buNone/>
            </a:pPr>
            <a:r>
              <a:rPr lang="en-US" sz="2900" b="1"/>
              <a:t>Examples: </a:t>
            </a:r>
            <a:endParaRPr sz="2900" b="1"/>
          </a:p>
          <a:p>
            <a:pPr marL="457200" lvl="0" indent="-412750" algn="l" rtl="0">
              <a:spcBef>
                <a:spcPts val="750"/>
              </a:spcBef>
              <a:spcAft>
                <a:spcPts val="0"/>
              </a:spcAft>
              <a:buSzPts val="2900"/>
              <a:buChar char="•"/>
            </a:pPr>
            <a:r>
              <a:rPr lang="en-US" sz="2900"/>
              <a:t>Master schedule that all locations follow, including the main activities in the schedule and the time ranges for each activity</a:t>
            </a:r>
            <a:endParaRPr sz="2900"/>
          </a:p>
          <a:p>
            <a:pPr marL="457200" lvl="0" indent="-412750" algn="l" rtl="0">
              <a:spcBef>
                <a:spcPts val="1000"/>
              </a:spcBef>
              <a:spcAft>
                <a:spcPts val="1000"/>
              </a:spcAft>
              <a:buSzPts val="2900"/>
              <a:buChar char="•"/>
            </a:pPr>
            <a:r>
              <a:rPr lang="en-US" sz="2900"/>
              <a:t>Daily schedules from each location, including the main activities in the schedule and the time ranges for each activity</a:t>
            </a:r>
            <a:endParaRPr sz="2900"/>
          </a:p>
        </p:txBody>
      </p:sp>
      <p:pic>
        <p:nvPicPr>
          <p:cNvPr id="69" name="Google Shape;69;p12"/>
          <p:cNvPicPr preferRelativeResize="0"/>
          <p:nvPr/>
        </p:nvPicPr>
        <p:blipFill>
          <a:blip r:embed="rId3">
            <a:alphaModFix/>
          </a:blip>
          <a:stretch>
            <a:fillRect/>
          </a:stretch>
        </p:blipFill>
        <p:spPr>
          <a:xfrm>
            <a:off x="642773" y="2275800"/>
            <a:ext cx="3072452" cy="307245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title"/>
          </p:nvPr>
        </p:nvSpPr>
        <p:spPr>
          <a:xfrm>
            <a:off x="228622" y="1042425"/>
            <a:ext cx="3819000" cy="11661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None/>
            </a:pPr>
            <a:r>
              <a:rPr lang="en-US"/>
              <a:t>Additional Considerations</a:t>
            </a:r>
            <a:endParaRPr/>
          </a:p>
        </p:txBody>
      </p:sp>
      <p:sp>
        <p:nvSpPr>
          <p:cNvPr id="75" name="Google Shape;75;p13"/>
          <p:cNvSpPr txBox="1">
            <a:spLocks noGrp="1"/>
          </p:cNvSpPr>
          <p:nvPr>
            <p:ph type="body" idx="1"/>
          </p:nvPr>
        </p:nvSpPr>
        <p:spPr>
          <a:xfrm>
            <a:off x="4352525" y="286525"/>
            <a:ext cx="7522500" cy="6163200"/>
          </a:xfrm>
          <a:prstGeom prst="rect">
            <a:avLst/>
          </a:prstGeom>
        </p:spPr>
        <p:txBody>
          <a:bodyPr spcFirstLastPara="1" wrap="square" lIns="91425" tIns="45700" rIns="91425" bIns="45700" anchor="ctr" anchorCtr="0">
            <a:normAutofit/>
          </a:bodyPr>
          <a:lstStyle/>
          <a:p>
            <a:pPr marL="457200" lvl="0" indent="-419100" algn="l" rtl="0">
              <a:spcBef>
                <a:spcPts val="750"/>
              </a:spcBef>
              <a:spcAft>
                <a:spcPts val="0"/>
              </a:spcAft>
              <a:buSzPts val="3000"/>
              <a:buChar char="●"/>
            </a:pPr>
            <a:r>
              <a:rPr lang="en-US" sz="2700"/>
              <a:t>If the district is providing a master schedule, the master schedule must represent all locations, including community partners, and clearly mark the time duration and activity that is occurring (see criterion 2.6 for examples)</a:t>
            </a:r>
            <a:endParaRPr sz="2700"/>
          </a:p>
          <a:p>
            <a:pPr marL="457200" lvl="0" indent="-419100" algn="l" rtl="0">
              <a:spcBef>
                <a:spcPts val="1000"/>
              </a:spcBef>
              <a:spcAft>
                <a:spcPts val="0"/>
              </a:spcAft>
              <a:buSzPts val="3000"/>
              <a:buChar char="●"/>
            </a:pPr>
            <a:r>
              <a:rPr lang="en-US" sz="2700"/>
              <a:t>If the daily schedule varies across locations, daily schedules from each location must be provided </a:t>
            </a:r>
            <a:endParaRPr sz="2700"/>
          </a:p>
          <a:p>
            <a:pPr marL="457200" lvl="0" indent="-419100" algn="l" rtl="0">
              <a:spcBef>
                <a:spcPts val="1000"/>
              </a:spcBef>
              <a:spcAft>
                <a:spcPts val="1000"/>
              </a:spcAft>
              <a:buSzPts val="3000"/>
              <a:buChar char="●"/>
            </a:pPr>
            <a:r>
              <a:rPr lang="en-US" sz="2700"/>
              <a:t>Refer to the IQPPS criteria on previous slides for the different parts of the daily schedule reviewers will be looking for during the desk audit review</a:t>
            </a:r>
            <a:endParaRPr sz="2700"/>
          </a:p>
        </p:txBody>
      </p:sp>
      <p:pic>
        <p:nvPicPr>
          <p:cNvPr id="76" name="Google Shape;76;p13"/>
          <p:cNvPicPr preferRelativeResize="0"/>
          <p:nvPr/>
        </p:nvPicPr>
        <p:blipFill>
          <a:blip r:embed="rId3">
            <a:alphaModFix/>
          </a:blip>
          <a:stretch>
            <a:fillRect/>
          </a:stretch>
        </p:blipFill>
        <p:spPr>
          <a:xfrm>
            <a:off x="291173" y="2325500"/>
            <a:ext cx="3693900" cy="369392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265172" y="1335025"/>
            <a:ext cx="3746100" cy="921600"/>
          </a:xfrm>
          <a:prstGeom prst="rect">
            <a:avLst/>
          </a:prstGeom>
        </p:spPr>
        <p:txBody>
          <a:bodyPr spcFirstLastPara="1" wrap="square" lIns="91425" tIns="45700" rIns="91425" bIns="45700" anchor="ctr" anchorCtr="0">
            <a:normAutofit fontScale="90000"/>
          </a:bodyPr>
          <a:lstStyle/>
          <a:p>
            <a:pPr marL="0" lvl="0" indent="0" algn="ctr" rtl="0">
              <a:spcBef>
                <a:spcPts val="0"/>
              </a:spcBef>
              <a:spcAft>
                <a:spcPts val="0"/>
              </a:spcAft>
              <a:buNone/>
            </a:pPr>
            <a:r>
              <a:rPr lang="en-US"/>
              <a:t>Additional Checks for the Daily Schedule</a:t>
            </a:r>
            <a:endParaRPr/>
          </a:p>
        </p:txBody>
      </p:sp>
      <p:graphicFrame>
        <p:nvGraphicFramePr>
          <p:cNvPr id="82" name="Google Shape;82;p14"/>
          <p:cNvGraphicFramePr/>
          <p:nvPr>
            <p:extLst>
              <p:ext uri="{D42A27DB-BD31-4B8C-83A1-F6EECF244321}">
                <p14:modId xmlns:p14="http://schemas.microsoft.com/office/powerpoint/2010/main" val="2256375519"/>
              </p:ext>
            </p:extLst>
          </p:nvPr>
        </p:nvGraphicFramePr>
        <p:xfrm>
          <a:off x="4376213" y="220580"/>
          <a:ext cx="7610025" cy="5916988"/>
        </p:xfrm>
        <a:graphic>
          <a:graphicData uri="http://schemas.openxmlformats.org/drawingml/2006/table">
            <a:tbl>
              <a:tblPr>
                <a:noFill/>
                <a:tableStyleId>{C441E8AA-C17D-47DD-B542-CBBEE2BDA02A}</a:tableStyleId>
              </a:tblPr>
              <a:tblGrid>
                <a:gridCol w="3131000">
                  <a:extLst>
                    <a:ext uri="{9D8B030D-6E8A-4147-A177-3AD203B41FA5}">
                      <a16:colId xmlns:a16="http://schemas.microsoft.com/office/drawing/2014/main" val="20000"/>
                    </a:ext>
                  </a:extLst>
                </a:gridCol>
                <a:gridCol w="4479025">
                  <a:extLst>
                    <a:ext uri="{9D8B030D-6E8A-4147-A177-3AD203B41FA5}">
                      <a16:colId xmlns:a16="http://schemas.microsoft.com/office/drawing/2014/main" val="20001"/>
                    </a:ext>
                  </a:extLst>
                </a:gridCol>
              </a:tblGrid>
              <a:tr h="604173">
                <a:tc>
                  <a:txBody>
                    <a:bodyPr/>
                    <a:lstStyle/>
                    <a:p>
                      <a:pPr marL="0" lvl="0" indent="0" algn="ctr" rtl="0">
                        <a:lnSpc>
                          <a:spcPct val="100000"/>
                        </a:lnSpc>
                        <a:spcBef>
                          <a:spcPts val="0"/>
                        </a:spcBef>
                        <a:spcAft>
                          <a:spcPts val="0"/>
                        </a:spcAft>
                        <a:buNone/>
                      </a:pPr>
                      <a:r>
                        <a:rPr lang="en-US" sz="2400" b="1" dirty="0"/>
                        <a:t>Topic</a:t>
                      </a:r>
                      <a:endParaRPr sz="2400" b="1" dirty="0"/>
                    </a:p>
                  </a:txBody>
                  <a:tcPr marL="91425" marR="91425" marT="91425" marB="91425">
                    <a:lnL w="19050" cap="flat" cmpd="sng">
                      <a:solidFill>
                        <a:srgbClr val="666666"/>
                      </a:solidFill>
                      <a:prstDash val="solid"/>
                      <a:round/>
                      <a:headEnd type="none" w="sm" len="sm"/>
                      <a:tailEnd type="none" w="sm" len="sm"/>
                    </a:lnL>
                    <a:lnR w="19050" cap="flat" cmpd="sng" algn="ctr">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solidFill>
                      <a:schemeClr val="bg1">
                        <a:lumMod val="85000"/>
                      </a:schemeClr>
                    </a:solidFill>
                  </a:tcPr>
                </a:tc>
                <a:tc>
                  <a:txBody>
                    <a:bodyPr/>
                    <a:lstStyle/>
                    <a:p>
                      <a:pPr marL="0" lvl="0" indent="0" algn="ctr" rtl="0">
                        <a:lnSpc>
                          <a:spcPct val="90000"/>
                        </a:lnSpc>
                        <a:spcBef>
                          <a:spcPts val="750"/>
                        </a:spcBef>
                        <a:spcAft>
                          <a:spcPts val="0"/>
                        </a:spcAft>
                        <a:buNone/>
                      </a:pPr>
                      <a:r>
                        <a:rPr lang="en-US" sz="2400" b="1" dirty="0"/>
                        <a:t>Check</a:t>
                      </a:r>
                      <a:endParaRPr sz="2400" b="1" dirty="0"/>
                    </a:p>
                  </a:txBody>
                  <a:tcPr marL="91425" marR="91425" marT="91425" marB="91425" anchor="ctr">
                    <a:lnL w="19050" cap="flat" cmpd="sng" algn="ctr">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solidFill>
                      <a:schemeClr val="bg1">
                        <a:lumMod val="85000"/>
                      </a:schemeClr>
                    </a:solidFill>
                  </a:tcPr>
                </a:tc>
                <a:extLst>
                  <a:ext uri="{0D108BD9-81ED-4DB2-BD59-A6C34878D82A}">
                    <a16:rowId xmlns:a16="http://schemas.microsoft.com/office/drawing/2014/main" val="1603732091"/>
                  </a:ext>
                </a:extLst>
              </a:tr>
              <a:tr h="1978605">
                <a:tc>
                  <a:txBody>
                    <a:bodyPr/>
                    <a:lstStyle/>
                    <a:p>
                      <a:pPr marL="0" lvl="0" indent="0" algn="l" rtl="0">
                        <a:lnSpc>
                          <a:spcPct val="100000"/>
                        </a:lnSpc>
                        <a:spcBef>
                          <a:spcPts val="0"/>
                        </a:spcBef>
                        <a:spcAft>
                          <a:spcPts val="0"/>
                        </a:spcAft>
                        <a:buNone/>
                      </a:pPr>
                      <a:r>
                        <a:rPr lang="en-US" sz="2400" dirty="0">
                          <a:solidFill>
                            <a:schemeClr val="dk1"/>
                          </a:solidFill>
                        </a:rPr>
                        <a:t>State funded programming vs. tuition-based programming</a:t>
                      </a:r>
                      <a:endParaRPr sz="24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lgn="ctr">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lnSpc>
                          <a:spcPct val="90000"/>
                        </a:lnSpc>
                        <a:spcBef>
                          <a:spcPts val="750"/>
                        </a:spcBef>
                        <a:spcAft>
                          <a:spcPts val="0"/>
                        </a:spcAft>
                        <a:buNone/>
                      </a:pPr>
                      <a:r>
                        <a:rPr lang="en-US" sz="1700" dirty="0"/>
                        <a:t>If a district and/or community partner(s) offers additional programming beyond hours that are state-funded, please clarify on the schedule which part of the schedule reflects state-funded programming (i.e. SWVPP, Shared Visions and/or ECSE).</a:t>
                      </a:r>
                      <a:endParaRPr sz="1700" dirty="0"/>
                    </a:p>
                    <a:p>
                      <a:pPr marL="0" lvl="0" indent="0" algn="l" rtl="0">
                        <a:lnSpc>
                          <a:spcPct val="90000"/>
                        </a:lnSpc>
                        <a:spcBef>
                          <a:spcPts val="750"/>
                        </a:spcBef>
                        <a:spcAft>
                          <a:spcPts val="0"/>
                        </a:spcAft>
                        <a:buNone/>
                      </a:pPr>
                      <a:r>
                        <a:rPr lang="en-US" sz="1700" u="sng" dirty="0">
                          <a:solidFill>
                            <a:schemeClr val="hlink"/>
                          </a:solidFill>
                          <a:hlinkClick r:id="rId3"/>
                        </a:rPr>
                        <a:t>SWVPP Finance FAQ, p. 10</a:t>
                      </a:r>
                      <a:endParaRPr sz="17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lgn="ctr">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0"/>
                  </a:ext>
                </a:extLst>
              </a:tr>
              <a:tr h="1130968">
                <a:tc>
                  <a:txBody>
                    <a:bodyPr/>
                    <a:lstStyle/>
                    <a:p>
                      <a:pPr marL="0" lvl="0" indent="0" algn="l" rtl="0">
                        <a:lnSpc>
                          <a:spcPct val="115000"/>
                        </a:lnSpc>
                        <a:spcBef>
                          <a:spcPts val="0"/>
                        </a:spcBef>
                        <a:spcAft>
                          <a:spcPts val="0"/>
                        </a:spcAft>
                        <a:buNone/>
                      </a:pPr>
                      <a:r>
                        <a:rPr lang="en-US" sz="2400">
                          <a:solidFill>
                            <a:schemeClr val="dk1"/>
                          </a:solidFill>
                        </a:rPr>
                        <a:t>Snacks/Meals</a:t>
                      </a:r>
                      <a:endParaRPr sz="240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US" sz="1700" u="sng" dirty="0">
                          <a:solidFill>
                            <a:schemeClr val="hlink"/>
                          </a:solidFill>
                          <a:hlinkClick r:id="rId4"/>
                        </a:rPr>
                        <a:t>IQPPS Criterion </a:t>
                      </a:r>
                      <a:r>
                        <a:rPr lang="en-US" sz="1700" dirty="0"/>
                        <a:t>5.17 references when a snack or meal must be served</a:t>
                      </a:r>
                      <a:endParaRPr sz="1700" dirty="0"/>
                    </a:p>
                    <a:p>
                      <a:pPr marL="0" lvl="0" indent="0" algn="l" rtl="0">
                        <a:lnSpc>
                          <a:spcPct val="90000"/>
                        </a:lnSpc>
                        <a:spcBef>
                          <a:spcPts val="750"/>
                        </a:spcBef>
                        <a:spcAft>
                          <a:spcPts val="0"/>
                        </a:spcAft>
                        <a:buClr>
                          <a:schemeClr val="dk1"/>
                        </a:buClr>
                        <a:buSzPts val="1100"/>
                        <a:buFont typeface="Arial"/>
                        <a:buNone/>
                      </a:pPr>
                      <a:r>
                        <a:rPr lang="en-US" sz="1700" u="sng" dirty="0">
                          <a:solidFill>
                            <a:schemeClr val="hlink"/>
                          </a:solidFill>
                          <a:hlinkClick r:id="rId3"/>
                        </a:rPr>
                        <a:t>SWVPP Finance FAQ, </a:t>
                      </a:r>
                      <a:r>
                        <a:rPr lang="en-US" sz="1700" dirty="0">
                          <a:solidFill>
                            <a:schemeClr val="dk1"/>
                          </a:solidFill>
                        </a:rPr>
                        <a:t>p. 5</a:t>
                      </a:r>
                      <a:endParaRPr sz="17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1"/>
                  </a:ext>
                </a:extLst>
              </a:tr>
              <a:tr h="806116">
                <a:tc>
                  <a:txBody>
                    <a:bodyPr/>
                    <a:lstStyle/>
                    <a:p>
                      <a:pPr marL="0" lvl="0" indent="0" algn="l" rtl="0">
                        <a:lnSpc>
                          <a:spcPct val="115000"/>
                        </a:lnSpc>
                        <a:spcBef>
                          <a:spcPts val="0"/>
                        </a:spcBef>
                        <a:spcAft>
                          <a:spcPts val="0"/>
                        </a:spcAft>
                        <a:buNone/>
                      </a:pPr>
                      <a:r>
                        <a:rPr lang="en-US" sz="2400">
                          <a:solidFill>
                            <a:schemeClr val="dk1"/>
                          </a:solidFill>
                        </a:rPr>
                        <a:t>Balanced Schedules</a:t>
                      </a:r>
                      <a:endParaRPr sz="240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US" sz="1700" u="sng" dirty="0">
                          <a:solidFill>
                            <a:schemeClr val="hlink"/>
                          </a:solidFill>
                          <a:hlinkClick r:id="rId4"/>
                        </a:rPr>
                        <a:t>IQPPS Criteria</a:t>
                      </a:r>
                      <a:r>
                        <a:rPr lang="en-US" sz="1700" dirty="0"/>
                        <a:t> 2.3 and 2.6 includes all the components of a balanced schedule</a:t>
                      </a:r>
                      <a:endParaRPr sz="17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2"/>
                  </a:ext>
                </a:extLst>
              </a:tr>
              <a:tr h="1397126">
                <a:tc>
                  <a:txBody>
                    <a:bodyPr/>
                    <a:lstStyle/>
                    <a:p>
                      <a:pPr marL="0" lvl="0" indent="0" algn="l" rtl="0">
                        <a:lnSpc>
                          <a:spcPct val="100000"/>
                        </a:lnSpc>
                        <a:spcBef>
                          <a:spcPts val="0"/>
                        </a:spcBef>
                        <a:spcAft>
                          <a:spcPts val="0"/>
                        </a:spcAft>
                        <a:buNone/>
                      </a:pPr>
                      <a:r>
                        <a:rPr lang="en-US" sz="2400" dirty="0">
                          <a:solidFill>
                            <a:schemeClr val="dk1"/>
                          </a:solidFill>
                        </a:rPr>
                        <a:t>Outside Learning Groups Size and Ratios</a:t>
                      </a:r>
                      <a:endParaRPr sz="24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tc>
                  <a:txBody>
                    <a:bodyPr/>
                    <a:lstStyle/>
                    <a:p>
                      <a:pPr marL="0" lvl="0" indent="0" algn="l" rtl="0">
                        <a:spcBef>
                          <a:spcPts val="0"/>
                        </a:spcBef>
                        <a:spcAft>
                          <a:spcPts val="0"/>
                        </a:spcAft>
                        <a:buNone/>
                      </a:pPr>
                      <a:r>
                        <a:rPr lang="en-US" sz="1700" u="sng" dirty="0">
                          <a:solidFill>
                            <a:schemeClr val="hlink"/>
                          </a:solidFill>
                          <a:hlinkClick r:id="rId4"/>
                        </a:rPr>
                        <a:t>IQPPS Criterion</a:t>
                      </a:r>
                      <a:r>
                        <a:rPr lang="en-US" sz="1700" dirty="0"/>
                        <a:t> 10.4 references that group size and ratios must be maintained during all IQPPS hours, including outside learning or recess</a:t>
                      </a:r>
                      <a:endParaRPr sz="1700" dirty="0"/>
                    </a:p>
                  </a:txBody>
                  <a:tcPr marL="91425" marR="91425" marT="91425" marB="91425">
                    <a:lnL w="19050" cap="flat" cmpd="sng">
                      <a:solidFill>
                        <a:srgbClr val="666666"/>
                      </a:solidFill>
                      <a:prstDash val="solid"/>
                      <a:round/>
                      <a:headEnd type="none" w="sm" len="sm"/>
                      <a:tailEnd type="none" w="sm" len="sm"/>
                    </a:lnL>
                    <a:lnR w="19050" cap="flat" cmpd="sng">
                      <a:solidFill>
                        <a:srgbClr val="666666"/>
                      </a:solidFill>
                      <a:prstDash val="solid"/>
                      <a:round/>
                      <a:headEnd type="none" w="sm" len="sm"/>
                      <a:tailEnd type="none" w="sm" len="sm"/>
                    </a:lnR>
                    <a:lnT w="19050" cap="flat" cmpd="sng">
                      <a:solidFill>
                        <a:srgbClr val="666666"/>
                      </a:solidFill>
                      <a:prstDash val="solid"/>
                      <a:round/>
                      <a:headEnd type="none" w="sm" len="sm"/>
                      <a:tailEnd type="none" w="sm" len="sm"/>
                    </a:lnT>
                    <a:lnB w="19050" cap="flat" cmpd="sng">
                      <a:solidFill>
                        <a:srgbClr val="666666"/>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pic>
        <p:nvPicPr>
          <p:cNvPr id="83" name="Google Shape;83;p14"/>
          <p:cNvPicPr preferRelativeResize="0"/>
          <p:nvPr/>
        </p:nvPicPr>
        <p:blipFill>
          <a:blip r:embed="rId5">
            <a:alphaModFix/>
          </a:blip>
          <a:stretch>
            <a:fillRect/>
          </a:stretch>
        </p:blipFill>
        <p:spPr>
          <a:xfrm>
            <a:off x="465600" y="2394050"/>
            <a:ext cx="3244750" cy="3244750"/>
          </a:xfrm>
          <a:prstGeom prst="rect">
            <a:avLst/>
          </a:prstGeom>
          <a:noFill/>
          <a:ln>
            <a:noFill/>
          </a:ln>
        </p:spPr>
      </p:pic>
    </p:spTree>
    <p:extLst>
      <p:ext uri="{BB962C8B-B14F-4D97-AF65-F5344CB8AC3E}">
        <p14:creationId xmlns:p14="http://schemas.microsoft.com/office/powerpoint/2010/main" val="1071435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5"/>
          <p:cNvSpPr txBox="1">
            <a:spLocks noGrp="1"/>
          </p:cNvSpPr>
          <p:nvPr>
            <p:ph type="title"/>
          </p:nvPr>
        </p:nvSpPr>
        <p:spPr>
          <a:xfrm>
            <a:off x="406247" y="1"/>
            <a:ext cx="10515600" cy="11928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r>
              <a:rPr lang="en-US" sz="4300"/>
              <a:t>Timeline</a:t>
            </a:r>
            <a:r>
              <a:rPr lang="en-US" sz="4200"/>
              <a:t> </a:t>
            </a:r>
            <a:endParaRPr sz="4200"/>
          </a:p>
        </p:txBody>
      </p:sp>
      <p:sp>
        <p:nvSpPr>
          <p:cNvPr id="89" name="Google Shape;89;p15"/>
          <p:cNvSpPr txBox="1">
            <a:spLocks noGrp="1"/>
          </p:cNvSpPr>
          <p:nvPr>
            <p:ph type="body" idx="1"/>
          </p:nvPr>
        </p:nvSpPr>
        <p:spPr>
          <a:xfrm>
            <a:off x="216225" y="1359568"/>
            <a:ext cx="11422200" cy="5021107"/>
          </a:xfrm>
          <a:prstGeom prst="rect">
            <a:avLst/>
          </a:prstGeom>
        </p:spPr>
        <p:txBody>
          <a:bodyPr spcFirstLastPara="1" wrap="square" lIns="91425" tIns="45700" rIns="91425" bIns="45700" anchor="b" anchorCtr="0">
            <a:noAutofit/>
          </a:bodyPr>
          <a:lstStyle/>
          <a:p>
            <a:pPr marL="457200" lvl="0" indent="-406400" algn="l" rtl="0">
              <a:lnSpc>
                <a:spcPct val="115000"/>
              </a:lnSpc>
              <a:spcBef>
                <a:spcPts val="0"/>
              </a:spcBef>
              <a:spcAft>
                <a:spcPts val="0"/>
              </a:spcAft>
              <a:buSzPts val="2800"/>
              <a:buChar char="●"/>
            </a:pPr>
            <a:r>
              <a:rPr lang="en-US" sz="2800" b="1" dirty="0"/>
              <a:t>September 15:</a:t>
            </a:r>
            <a:r>
              <a:rPr lang="en-US" sz="2800" dirty="0"/>
              <a:t> </a:t>
            </a:r>
            <a:r>
              <a:rPr lang="en-US" sz="2800" b="0" dirty="0"/>
              <a:t>Desk audit opens in CASA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December 15:</a:t>
            </a:r>
            <a:r>
              <a:rPr lang="en-US" sz="2800" dirty="0"/>
              <a:t> </a:t>
            </a:r>
            <a:r>
              <a:rPr lang="en-US" sz="2800" b="0" dirty="0"/>
              <a:t>Initial district desk audit submission due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March 15:</a:t>
            </a:r>
            <a:r>
              <a:rPr lang="en-US" sz="2800" b="0" dirty="0"/>
              <a:t> Initial state review completed </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t>April 15:</a:t>
            </a:r>
            <a:r>
              <a:rPr lang="en-US" sz="2800" dirty="0"/>
              <a:t> </a:t>
            </a:r>
            <a:r>
              <a:rPr lang="en-US" sz="2800" b="0" dirty="0"/>
              <a:t>Final district submission due; Desk audit closes</a:t>
            </a:r>
            <a:endParaRPr sz="2800" b="0" dirty="0"/>
          </a:p>
          <a:p>
            <a:pPr marL="914400" lvl="0" indent="0" algn="l" rtl="0">
              <a:lnSpc>
                <a:spcPct val="115000"/>
              </a:lnSpc>
              <a:spcBef>
                <a:spcPts val="0"/>
              </a:spcBef>
              <a:spcAft>
                <a:spcPts val="0"/>
              </a:spcAft>
              <a:buNone/>
            </a:pPr>
            <a:endParaRPr sz="2800" dirty="0"/>
          </a:p>
          <a:p>
            <a:pPr marL="457200" lvl="0" indent="-406400" algn="l" rtl="0">
              <a:lnSpc>
                <a:spcPct val="115000"/>
              </a:lnSpc>
              <a:spcBef>
                <a:spcPts val="0"/>
              </a:spcBef>
              <a:spcAft>
                <a:spcPts val="0"/>
              </a:spcAft>
              <a:buSzPts val="2800"/>
              <a:buChar char="●"/>
            </a:pPr>
            <a:r>
              <a:rPr lang="en-US" sz="2800" b="1" dirty="0">
                <a:highlight>
                  <a:schemeClr val="lt1"/>
                </a:highlight>
              </a:rPr>
              <a:t>April 30:</a:t>
            </a:r>
            <a:r>
              <a:rPr lang="en-US" sz="2800" b="1" dirty="0"/>
              <a:t> </a:t>
            </a:r>
            <a:r>
              <a:rPr lang="en-US" sz="2800" b="0" dirty="0"/>
              <a:t>Final state review completed; District status identified and follow-up action as applicable</a:t>
            </a:r>
            <a:endParaRPr sz="2800" b="0" dirty="0"/>
          </a:p>
        </p:txBody>
      </p:sp>
      <p:pic>
        <p:nvPicPr>
          <p:cNvPr id="90" name="Google Shape;90;p15"/>
          <p:cNvPicPr preferRelativeResize="0"/>
          <p:nvPr/>
        </p:nvPicPr>
        <p:blipFill>
          <a:blip r:embed="rId3">
            <a:alphaModFix/>
          </a:blip>
          <a:stretch>
            <a:fillRect/>
          </a:stretch>
        </p:blipFill>
        <p:spPr>
          <a:xfrm>
            <a:off x="9991350" y="1509776"/>
            <a:ext cx="1809750" cy="1809750"/>
          </a:xfrm>
          <a:prstGeom prst="rect">
            <a:avLst/>
          </a:prstGeom>
          <a:noFill/>
          <a:ln>
            <a:noFill/>
          </a:ln>
        </p:spPr>
      </p:pic>
    </p:spTree>
  </p:cSld>
  <p:clrMapOvr>
    <a:masterClrMapping/>
  </p:clrMapOvr>
</p:sld>
</file>

<file path=ppt/theme/theme1.xml><?xml version="1.0" encoding="utf-8"?>
<a:theme xmlns:a="http://schemas.openxmlformats.org/drawingml/2006/main" name="Theme1">
  <a:themeElements>
    <a:clrScheme name="Iowa Department of Education">
      <a:dk1>
        <a:srgbClr val="000000"/>
      </a:dk1>
      <a:lt1>
        <a:srgbClr val="FFFFFF"/>
      </a:lt1>
      <a:dk2>
        <a:srgbClr val="002152"/>
      </a:dk2>
      <a:lt2>
        <a:srgbClr val="E6E6E6"/>
      </a:lt2>
      <a:accent1>
        <a:srgbClr val="005CA3"/>
      </a:accent1>
      <a:accent2>
        <a:srgbClr val="FDE263"/>
      </a:accent2>
      <a:accent3>
        <a:srgbClr val="96BCDE"/>
      </a:accent3>
      <a:accent4>
        <a:srgbClr val="A5A5A5"/>
      </a:accent4>
      <a:accent5>
        <a:srgbClr val="DC6400"/>
      </a:accent5>
      <a:accent6>
        <a:srgbClr val="FFC200"/>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1976</Words>
  <Application>Microsoft Office PowerPoint</Application>
  <PresentationFormat>Widescreen</PresentationFormat>
  <Paragraphs>118</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Theme1</vt:lpstr>
      <vt:lpstr>IQPPS Desk Audit 25-26</vt:lpstr>
      <vt:lpstr>Purpose of the Preschool Desk Audit  </vt:lpstr>
      <vt:lpstr>Guidelines for the Desk Audit </vt:lpstr>
      <vt:lpstr>IQPPS (2017 Version) and IQPPS Web Page</vt:lpstr>
      <vt:lpstr>Item 8: Program Standards Overview</vt:lpstr>
      <vt:lpstr>Item 8: Evidence to Submit </vt:lpstr>
      <vt:lpstr>Additional Considerations</vt:lpstr>
      <vt:lpstr>Additional Checks for the Daily Schedule</vt:lpstr>
      <vt:lpstr>Timeline </vt:lpstr>
      <vt:lpstr>Desk Audit Reviewer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IQPPS Desk Audit 25-26</dc:title>
  <dc:creator>Albers, Lisa [IDOE]</dc:creator>
  <cp:lastModifiedBy>Albers, Lisa [IDOE]</cp:lastModifiedBy>
  <cp:revision>3</cp:revision>
  <dcterms:modified xsi:type="dcterms:W3CDTF">2025-09-12T16:51:40Z</dcterms:modified>
</cp:coreProperties>
</file>