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gtfpF2uNFjL2LYRINjeBs/mrfz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F6C45CB-58B1-45CA-8AF0-866E2E63316A}">
  <a:tblStyle styleId="{9F6C45CB-58B1-45CA-8AF0-866E2E63316A}"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webinar will be on Item 8: Daily Schedule.</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It’s important to mention some additional considerations related to Item 8 that will assist with submission of evidence.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If the district is providing a master schedule, the master schedule must represent all locations, including community partners, and clearly mark the time duration and activity that is occurring across the day (see criterion 2.6 for examples)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If the daily schedule varies across locations, daily schedules from each location must be provided.</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Additionally, refer to the IQPPS criteria on previous slides for the different parts of the daily schedule reviewers will be looking for during the desk audit review</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sz="1000">
                <a:solidFill>
                  <a:schemeClr val="dk1"/>
                </a:solidFill>
              </a:rPr>
              <a:t> </a:t>
            </a:r>
            <a:r>
              <a:rPr lang="en-US">
                <a:solidFill>
                  <a:schemeClr val="dk1"/>
                </a:solidFill>
              </a:rPr>
              <a:t>Listed here are some examples of additional potential areas of conflict that may be noted during the review of daily schedules and additional resources to help address these situations.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First, we know that many preschool programs offer additional programming beyond the state-funded portion of the day that is following IQPPS. In that case, districts should ensure that the submitted daily schedules clearly delineate which portion of the schedule represents IQPPS programming.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Along with this, any faith based instruction that might be happening in community partners must be clearly occurring outside of IQPPS programming.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In some preschool programs, a snack or meal may be required depending on the length of the session, please see the linked resources for more information about serving snacks and meals.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Reviewers will also be checking the daily schedule is balanced as outlined in criteria 2.3 and 2.6.</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Finally, a reminder that the requirements around group size and adult to child ratios must be followed during all IQPPS hours, which includes outside learning or recess. Districts will want to make sure that outdoor learning on the daily schedule does not represent multiple classrooms outside at the same time in the same area together as this could exceed group size and ratio requirements. </a:t>
            </a:r>
            <a:endParaRPr>
              <a:solidFill>
                <a:schemeClr val="dk1"/>
              </a:solidFill>
            </a:endParaRPr>
          </a:p>
          <a:p>
            <a:pPr indent="0" lvl="0" marL="0" rtl="0" algn="l">
              <a:lnSpc>
                <a:spcPct val="100000"/>
              </a:lnSpc>
              <a:spcBef>
                <a:spcPts val="0"/>
              </a:spcBef>
              <a:spcAft>
                <a:spcPts val="0"/>
              </a:spcAft>
              <a:buSzPts val="1100"/>
              <a:buNone/>
            </a:pPr>
            <a:r>
              <a:t/>
            </a: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9c2fe569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9c2fe56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9c2fea04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9c2fea0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As mentioned, the preschool desk audit requires evidence to be submitted for a total of ten items. This webinar specifically addresses Item 8: Daily Schedule which is aligned to IQPPS Standard 2: Curriculum, criteria 2.3, 2.5, and 2.6 and Standard 3: Teaching, criteria 3.12. </a:t>
            </a:r>
            <a:endParaRPr>
              <a:solidFill>
                <a:schemeClr val="dk1"/>
              </a:solidFill>
            </a:endParaRPr>
          </a:p>
          <a:p>
            <a:pPr indent="0" lvl="0" marL="0" rtl="0" algn="l">
              <a:lnSpc>
                <a:spcPct val="100000"/>
              </a:lnSpc>
              <a:spcBef>
                <a:spcPts val="1200"/>
              </a:spcBef>
              <a:spcAft>
                <a:spcPts val="0"/>
              </a:spcAft>
              <a:buSzPts val="1100"/>
              <a:buNone/>
            </a:pPr>
            <a:r>
              <a:t/>
            </a:r>
            <a:endParaRPr>
              <a:solidFill>
                <a:schemeClr val="dk1"/>
              </a:solidFill>
            </a:endParaRPr>
          </a:p>
        </p:txBody>
      </p:sp>
      <p:sp>
        <p:nvSpPr>
          <p:cNvPr id="64" name="Google Shape;64;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SzPts val="1100"/>
              <a:buNone/>
            </a:pPr>
            <a:r>
              <a:rPr lang="en-US">
                <a:solidFill>
                  <a:schemeClr val="dk1"/>
                </a:solidFill>
              </a:rPr>
              <a:t>Criteria 2.3 and 2.5 address the curriculum and daily schedule and ensure that the schedule includes time and support for transitions, both indoor and outdoor experiences and is responsive to a child’s need to rest or be active, as well as ensuring activities that foster all domains of development, as seen on the slide.</a:t>
            </a:r>
            <a:endParaRPr sz="10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Additional criteria that support this item include 2.6 which outlines all the activities that should be represented in the daily schedule and criteria 3.12 that ensures play is planned for each day.</a:t>
            </a:r>
            <a:endParaRPr>
              <a:solidFill>
                <a:schemeClr val="dk1"/>
              </a:solidFill>
            </a:endParaRPr>
          </a:p>
          <a:p>
            <a:pPr indent="0" lvl="0" marL="0" rtl="0" algn="l">
              <a:lnSpc>
                <a:spcPct val="115000"/>
              </a:lnSpc>
              <a:spcBef>
                <a:spcPts val="1200"/>
              </a:spcBef>
              <a:spcAft>
                <a:spcPts val="1200"/>
              </a:spcAft>
              <a:buSzPts val="1100"/>
              <a:buNone/>
            </a:pPr>
            <a:r>
              <a:t/>
            </a: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Evidence for Item 8 must include the preschool program master schedule or time requirement or a schedule from each location, if the daily schedule varies between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Examples of evidence might include a master schedule that all locations follow, including the main activities in the schedule and the time ranges for each activity.</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Daily schedules from each location, including the main activities in the schedule and the time ranges for each activity</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Or a District implementation checklist completed by an administrator that shows the administrator has checked that each location’s daily schedule meets requirements, including the date the checklist was completed and the items the administrator looked for in the daily schedule.</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5"/>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5"/>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5"/>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6"/>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6"/>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6"/>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6"/>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6"/>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6"/>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7"/>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7"/>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8"/>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8"/>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8"/>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9"/>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9"/>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9"/>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educate.iowa.gov/media/6481/download?inline" TargetMode="External"/><Relationship Id="rId4" Type="http://schemas.openxmlformats.org/officeDocument/2006/relationships/hyperlink" Target="https://educate.iowa.gov/media/7191/download?inline" TargetMode="External"/><Relationship Id="rId5" Type="http://schemas.openxmlformats.org/officeDocument/2006/relationships/hyperlink" Target="https://educate.iowa.gov/media/6481/download?inline" TargetMode="External"/><Relationship Id="rId6" Type="http://schemas.openxmlformats.org/officeDocument/2006/relationships/hyperlink" Target="https://educate.iowa.gov/media/7191/download?inline" TargetMode="External"/><Relationship Id="rId7" Type="http://schemas.openxmlformats.org/officeDocument/2006/relationships/hyperlink" Target="https://educate.iowa.gov/media/7191/download?inlin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277645" y="489495"/>
            <a:ext cx="116367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600"/>
              <a:t>IQPPS Desk Audit 24-25</a:t>
            </a:r>
            <a:endParaRPr sz="4600"/>
          </a:p>
        </p:txBody>
      </p:sp>
      <p:sp>
        <p:nvSpPr>
          <p:cNvPr id="36" name="Google Shape;36;p1"/>
          <p:cNvSpPr txBox="1"/>
          <p:nvPr/>
        </p:nvSpPr>
        <p:spPr>
          <a:xfrm>
            <a:off x="2272799" y="2943050"/>
            <a:ext cx="7646400" cy="14670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8: Daily Schedule</a:t>
            </a:r>
            <a:endParaRPr b="1" i="0" sz="2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0"/>
          <p:cNvSpPr txBox="1"/>
          <p:nvPr>
            <p:ph type="title"/>
          </p:nvPr>
        </p:nvSpPr>
        <p:spPr>
          <a:xfrm>
            <a:off x="228622" y="1042425"/>
            <a:ext cx="38190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93" name="Google Shape;93;p10"/>
          <p:cNvSpPr txBox="1"/>
          <p:nvPr>
            <p:ph idx="1" type="body"/>
          </p:nvPr>
        </p:nvSpPr>
        <p:spPr>
          <a:xfrm>
            <a:off x="4352525" y="286525"/>
            <a:ext cx="7522500" cy="6163200"/>
          </a:xfrm>
          <a:prstGeom prst="rect">
            <a:avLst/>
          </a:prstGeom>
          <a:noFill/>
          <a:ln>
            <a:noFill/>
          </a:ln>
        </p:spPr>
        <p:txBody>
          <a:bodyPr anchorCtr="0" anchor="ctr" bIns="45700" lIns="91425" spcFirstLastPara="1" rIns="91425" wrap="square" tIns="45700">
            <a:normAutofit/>
          </a:bodyPr>
          <a:lstStyle/>
          <a:p>
            <a:pPr indent="-419100" lvl="0" marL="457200" rtl="0" algn="l">
              <a:lnSpc>
                <a:spcPct val="90000"/>
              </a:lnSpc>
              <a:spcBef>
                <a:spcPts val="750"/>
              </a:spcBef>
              <a:spcAft>
                <a:spcPts val="0"/>
              </a:spcAft>
              <a:buSzPts val="3000"/>
              <a:buChar char="●"/>
            </a:pPr>
            <a:r>
              <a:rPr lang="en-US" sz="2700"/>
              <a:t>If the district is providing a master schedule, the master schedule must represent all locations, including community partners, and clearly mark the time duration and activity that is occurring (see criterion 2.6 for examples)</a:t>
            </a:r>
            <a:endParaRPr sz="2700"/>
          </a:p>
          <a:p>
            <a:pPr indent="-419100" lvl="0" marL="457200" rtl="0" algn="l">
              <a:lnSpc>
                <a:spcPct val="90000"/>
              </a:lnSpc>
              <a:spcBef>
                <a:spcPts val="1000"/>
              </a:spcBef>
              <a:spcAft>
                <a:spcPts val="0"/>
              </a:spcAft>
              <a:buSzPts val="3000"/>
              <a:buChar char="●"/>
            </a:pPr>
            <a:r>
              <a:rPr lang="en-US" sz="2700"/>
              <a:t>If the daily schedule varies across locations, daily schedules from each location must be provided </a:t>
            </a:r>
            <a:endParaRPr sz="2700"/>
          </a:p>
          <a:p>
            <a:pPr indent="-419100" lvl="0" marL="457200" rtl="0" algn="l">
              <a:lnSpc>
                <a:spcPct val="90000"/>
              </a:lnSpc>
              <a:spcBef>
                <a:spcPts val="1000"/>
              </a:spcBef>
              <a:spcAft>
                <a:spcPts val="1000"/>
              </a:spcAft>
              <a:buSzPts val="3000"/>
              <a:buChar char="●"/>
            </a:pPr>
            <a:r>
              <a:rPr lang="en-US" sz="2700"/>
              <a:t>Refer to the IQPPS criteria on previous slides for the different parts of the daily schedule reviewers will be looking for during the desk audit review</a:t>
            </a:r>
            <a:endParaRPr sz="2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1"/>
          <p:cNvSpPr txBox="1"/>
          <p:nvPr>
            <p:ph type="title"/>
          </p:nvPr>
        </p:nvSpPr>
        <p:spPr>
          <a:xfrm>
            <a:off x="265172" y="1335025"/>
            <a:ext cx="3746100" cy="9216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111111"/>
              <a:buNone/>
            </a:pPr>
            <a:r>
              <a:rPr lang="en-US"/>
              <a:t>Additional Checks for the Daily Schedule</a:t>
            </a:r>
            <a:endParaRPr/>
          </a:p>
        </p:txBody>
      </p:sp>
      <p:graphicFrame>
        <p:nvGraphicFramePr>
          <p:cNvPr id="99" name="Google Shape;99;p11"/>
          <p:cNvGraphicFramePr/>
          <p:nvPr/>
        </p:nvGraphicFramePr>
        <p:xfrm>
          <a:off x="4376213" y="220580"/>
          <a:ext cx="3000000" cy="3000000"/>
        </p:xfrm>
        <a:graphic>
          <a:graphicData uri="http://schemas.openxmlformats.org/drawingml/2006/table">
            <a:tbl>
              <a:tblPr>
                <a:noFill/>
                <a:tableStyleId>{9F6C45CB-58B1-45CA-8AF0-866E2E63316A}</a:tableStyleId>
              </a:tblPr>
              <a:tblGrid>
                <a:gridCol w="3131000"/>
                <a:gridCol w="4479025"/>
              </a:tblGrid>
              <a:tr h="1879850">
                <a:tc>
                  <a:txBody>
                    <a:bodyPr/>
                    <a:lstStyle/>
                    <a:p>
                      <a:pPr indent="0" lvl="0" marL="0" marR="0" rtl="0" algn="l">
                        <a:lnSpc>
                          <a:spcPct val="100000"/>
                        </a:lnSpc>
                        <a:spcBef>
                          <a:spcPts val="0"/>
                        </a:spcBef>
                        <a:spcAft>
                          <a:spcPts val="0"/>
                        </a:spcAft>
                        <a:buClr>
                          <a:srgbClr val="000000"/>
                        </a:buClr>
                        <a:buSzPts val="2500"/>
                        <a:buFont typeface="Arial"/>
                        <a:buNone/>
                      </a:pPr>
                      <a:r>
                        <a:rPr lang="en-US" sz="2500" u="none" cap="none" strike="noStrike">
                          <a:solidFill>
                            <a:schemeClr val="dk1"/>
                          </a:solidFill>
                        </a:rPr>
                        <a:t>IQPPS programming vs. Tuition-based programming</a:t>
                      </a:r>
                      <a:endParaRPr sz="25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90000"/>
                        </a:lnSpc>
                        <a:spcBef>
                          <a:spcPts val="0"/>
                        </a:spcBef>
                        <a:spcAft>
                          <a:spcPts val="0"/>
                        </a:spcAft>
                        <a:buClr>
                          <a:srgbClr val="000000"/>
                        </a:buClr>
                        <a:buSzPts val="1700"/>
                        <a:buFont typeface="Arial"/>
                        <a:buNone/>
                      </a:pPr>
                      <a:r>
                        <a:rPr lang="en-US" sz="1700" u="none" cap="none" strike="noStrike"/>
                        <a:t>If a district and/or community parter(s) offers additional programming beyond hours that are state-funded, please clarify on the schedule which part of the schedule reflects IQPPS programming</a:t>
                      </a:r>
                      <a:endParaRPr sz="1700" u="none" cap="none" strike="noStrike"/>
                    </a:p>
                    <a:p>
                      <a:pPr indent="0" lvl="0" marL="0" marR="0" rtl="0" algn="l">
                        <a:lnSpc>
                          <a:spcPct val="90000"/>
                        </a:lnSpc>
                        <a:spcBef>
                          <a:spcPts val="750"/>
                        </a:spcBef>
                        <a:spcAft>
                          <a:spcPts val="0"/>
                        </a:spcAft>
                        <a:buClr>
                          <a:srgbClr val="000000"/>
                        </a:buClr>
                        <a:buSzPts val="1700"/>
                        <a:buFont typeface="Arial"/>
                        <a:buNone/>
                      </a:pPr>
                      <a:r>
                        <a:rPr lang="en-US" sz="1700" u="sng" cap="none" strike="noStrike">
                          <a:solidFill>
                            <a:schemeClr val="hlink"/>
                          </a:solidFill>
                          <a:hlinkClick r:id="rId3"/>
                        </a:rPr>
                        <a:t>SWVPP Finance FAQ, p. 10</a:t>
                      </a:r>
                      <a:endParaRPr sz="1700" u="none" cap="none" strike="noStrike"/>
                    </a:p>
                  </a:txBody>
                  <a:tcPr marT="91425" marB="91425" marR="91425" marL="91425" anchor="ctr">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123100">
                <a:tc>
                  <a:txBody>
                    <a:bodyPr/>
                    <a:lstStyle/>
                    <a:p>
                      <a:pPr indent="0" lvl="0" marL="0" marR="0" rtl="0" algn="l">
                        <a:lnSpc>
                          <a:spcPct val="115000"/>
                        </a:lnSpc>
                        <a:spcBef>
                          <a:spcPts val="0"/>
                        </a:spcBef>
                        <a:spcAft>
                          <a:spcPts val="0"/>
                        </a:spcAft>
                        <a:buClr>
                          <a:srgbClr val="000000"/>
                        </a:buClr>
                        <a:buSzPts val="2500"/>
                        <a:buFont typeface="Arial"/>
                        <a:buNone/>
                      </a:pPr>
                      <a:r>
                        <a:rPr lang="en-US" sz="2500" u="none" cap="none" strike="noStrike">
                          <a:solidFill>
                            <a:schemeClr val="dk1"/>
                          </a:solidFill>
                        </a:rPr>
                        <a:t>Faith-Based Instruction</a:t>
                      </a:r>
                      <a:endParaRPr sz="25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700"/>
                        <a:buFont typeface="Arial"/>
                        <a:buNone/>
                      </a:pPr>
                      <a:r>
                        <a:rPr lang="en-US" sz="1700" u="none" cap="none" strike="noStrike"/>
                        <a:t>Faith-based instruction cannot occur during state-funded programming</a:t>
                      </a:r>
                      <a:endParaRPr sz="1700" u="none" cap="none" strike="noStrike"/>
                    </a:p>
                    <a:p>
                      <a:pPr indent="0" lvl="0" marL="0" marR="0" rtl="0" algn="l">
                        <a:lnSpc>
                          <a:spcPct val="100000"/>
                        </a:lnSpc>
                        <a:spcBef>
                          <a:spcPts val="0"/>
                        </a:spcBef>
                        <a:spcAft>
                          <a:spcPts val="0"/>
                        </a:spcAft>
                        <a:buClr>
                          <a:srgbClr val="000000"/>
                        </a:buClr>
                        <a:buSzPts val="1700"/>
                        <a:buFont typeface="Arial"/>
                        <a:buNone/>
                      </a:pPr>
                      <a:r>
                        <a:rPr lang="en-US" sz="1700" u="none" cap="none" strike="noStrike">
                          <a:extLst>
                            <a:ext uri="http://customooxmlschemas.google.com/">
                              <go:slidesCustomData xmlns:go="http://customooxmlschemas.google.com/" textRoundtripDataId="3"/>
                            </a:ext>
                          </a:extLst>
                        </a:rPr>
                        <a:t>SWVPP FAQ for Implem</a:t>
                      </a:r>
                      <a:r>
                        <a:rPr lang="en-US" sz="1700" u="none" cap="none" strike="noStrike"/>
                        <a:t>entation, p. 1</a:t>
                      </a:r>
                      <a:endParaRPr sz="1700" u="none" cap="none" strike="noStrike"/>
                    </a:p>
                  </a:txBody>
                  <a:tcPr marT="91425" marB="91425" marR="91425" marL="91425" anchor="ctr">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153875">
                <a:tc>
                  <a:txBody>
                    <a:bodyPr/>
                    <a:lstStyle/>
                    <a:p>
                      <a:pPr indent="0" lvl="0" marL="0" marR="0" rtl="0" algn="l">
                        <a:lnSpc>
                          <a:spcPct val="115000"/>
                        </a:lnSpc>
                        <a:spcBef>
                          <a:spcPts val="0"/>
                        </a:spcBef>
                        <a:spcAft>
                          <a:spcPts val="0"/>
                        </a:spcAft>
                        <a:buClr>
                          <a:srgbClr val="000000"/>
                        </a:buClr>
                        <a:buSzPts val="2500"/>
                        <a:buFont typeface="Arial"/>
                        <a:buNone/>
                      </a:pPr>
                      <a:r>
                        <a:rPr lang="en-US" sz="2500" u="none" cap="none" strike="noStrike">
                          <a:solidFill>
                            <a:schemeClr val="dk1"/>
                          </a:solidFill>
                        </a:rPr>
                        <a:t>Snacks/Meals</a:t>
                      </a:r>
                      <a:endParaRPr sz="25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700"/>
                        <a:buFont typeface="Arial"/>
                        <a:buNone/>
                      </a:pPr>
                      <a:r>
                        <a:rPr lang="en-US" sz="1700" u="sng" cap="none" strike="noStrike">
                          <a:solidFill>
                            <a:schemeClr val="hlink"/>
                          </a:solidFill>
                          <a:hlinkClick r:id="rId4"/>
                        </a:rPr>
                        <a:t>IQPPS Criterion </a:t>
                      </a:r>
                      <a:r>
                        <a:rPr lang="en-US" sz="1700" u="none" cap="none" strike="noStrike"/>
                        <a:t>5.17 references when a snack or meal must be served</a:t>
                      </a:r>
                      <a:endParaRPr sz="1700" u="none" cap="none" strike="noStrike"/>
                    </a:p>
                    <a:p>
                      <a:pPr indent="0" lvl="0" marL="0" marR="0" rtl="0" algn="l">
                        <a:lnSpc>
                          <a:spcPct val="90000"/>
                        </a:lnSpc>
                        <a:spcBef>
                          <a:spcPts val="750"/>
                        </a:spcBef>
                        <a:spcAft>
                          <a:spcPts val="0"/>
                        </a:spcAft>
                        <a:buClr>
                          <a:schemeClr val="dk1"/>
                        </a:buClr>
                        <a:buSzPts val="1100"/>
                        <a:buFont typeface="Arial"/>
                        <a:buNone/>
                      </a:pPr>
                      <a:r>
                        <a:rPr lang="en-US" sz="1700" u="sng" cap="none" strike="noStrike">
                          <a:solidFill>
                            <a:schemeClr val="hlink"/>
                          </a:solidFill>
                          <a:hlinkClick r:id="rId5"/>
                        </a:rPr>
                        <a:t>SWVPP Finance FAQ, </a:t>
                      </a:r>
                      <a:r>
                        <a:rPr lang="en-US" sz="1700" u="none" cap="none" strike="noStrike">
                          <a:solidFill>
                            <a:schemeClr val="dk1"/>
                          </a:solidFill>
                        </a:rPr>
                        <a:t>p. 5</a:t>
                      </a:r>
                      <a:endParaRPr sz="1700" u="none" cap="none" strike="noStrike"/>
                    </a:p>
                  </a:txBody>
                  <a:tcPr marT="91425" marB="91425" marR="91425" marL="91425" anchor="ctr">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801050">
                <a:tc>
                  <a:txBody>
                    <a:bodyPr/>
                    <a:lstStyle/>
                    <a:p>
                      <a:pPr indent="0" lvl="0" marL="0" marR="0" rtl="0" algn="l">
                        <a:lnSpc>
                          <a:spcPct val="115000"/>
                        </a:lnSpc>
                        <a:spcBef>
                          <a:spcPts val="0"/>
                        </a:spcBef>
                        <a:spcAft>
                          <a:spcPts val="0"/>
                        </a:spcAft>
                        <a:buClr>
                          <a:srgbClr val="000000"/>
                        </a:buClr>
                        <a:buSzPts val="2500"/>
                        <a:buFont typeface="Arial"/>
                        <a:buNone/>
                      </a:pPr>
                      <a:r>
                        <a:rPr lang="en-US" sz="2500" u="none" cap="none" strike="noStrike">
                          <a:solidFill>
                            <a:schemeClr val="dk1"/>
                          </a:solidFill>
                        </a:rPr>
                        <a:t>Balanced Schedules</a:t>
                      </a:r>
                      <a:endParaRPr sz="25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700"/>
                        <a:buFont typeface="Arial"/>
                        <a:buNone/>
                      </a:pPr>
                      <a:r>
                        <a:rPr lang="en-US" sz="1700" u="sng" cap="none" strike="noStrike">
                          <a:solidFill>
                            <a:schemeClr val="hlink"/>
                          </a:solidFill>
                          <a:hlinkClick r:id="rId6"/>
                        </a:rPr>
                        <a:t>IQPPS Criteria</a:t>
                      </a:r>
                      <a:r>
                        <a:rPr lang="en-US" sz="1700" u="none" cap="none" strike="noStrike"/>
                        <a:t> 2.3 and 2.6 includes all the components of a balanced schedule</a:t>
                      </a:r>
                      <a:endParaRPr sz="1700" u="none" cap="none" strike="noStrike"/>
                    </a:p>
                  </a:txBody>
                  <a:tcPr marT="91425" marB="91425" marR="91425" marL="91425" anchor="ctr">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486100">
                <a:tc>
                  <a:txBody>
                    <a:bodyPr/>
                    <a:lstStyle/>
                    <a:p>
                      <a:pPr indent="0" lvl="0" marL="0" marR="0" rtl="0" algn="l">
                        <a:lnSpc>
                          <a:spcPct val="100000"/>
                        </a:lnSpc>
                        <a:spcBef>
                          <a:spcPts val="0"/>
                        </a:spcBef>
                        <a:spcAft>
                          <a:spcPts val="0"/>
                        </a:spcAft>
                        <a:buClr>
                          <a:srgbClr val="000000"/>
                        </a:buClr>
                        <a:buSzPts val="2500"/>
                        <a:buFont typeface="Arial"/>
                        <a:buNone/>
                      </a:pPr>
                      <a:r>
                        <a:rPr lang="en-US" sz="2500" u="none" cap="none" strike="noStrike">
                          <a:solidFill>
                            <a:schemeClr val="dk1"/>
                          </a:solidFill>
                        </a:rPr>
                        <a:t>Outside Learning Groups Size and Ratios</a:t>
                      </a:r>
                      <a:endParaRPr sz="25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700"/>
                        <a:buFont typeface="Arial"/>
                        <a:buNone/>
                      </a:pPr>
                      <a:r>
                        <a:rPr lang="en-US" sz="1700" u="sng" cap="none" strike="noStrike">
                          <a:solidFill>
                            <a:schemeClr val="hlink"/>
                          </a:solidFill>
                          <a:hlinkClick r:id="rId7"/>
                        </a:rPr>
                        <a:t>IQPPS Criterion</a:t>
                      </a:r>
                      <a:r>
                        <a:rPr lang="en-US" sz="1700" u="none" cap="none" strike="noStrike"/>
                        <a:t> 10.4 references that group size and ratios must be maintained during all IQPPS hours, including outside learning or recess</a:t>
                      </a:r>
                      <a:endParaRPr sz="17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2"/>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105" name="Google Shape;105;p12"/>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3"/>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111" name="Google Shape;111;p13"/>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9c2fe569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9c2fe569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9c2fea04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9c2fea04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9c2fea04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idx="1" type="body"/>
          </p:nvPr>
        </p:nvSpPr>
        <p:spPr>
          <a:xfrm>
            <a:off x="4591454" y="720617"/>
            <a:ext cx="7017300" cy="5906400"/>
          </a:xfrm>
          <a:prstGeom prst="rect">
            <a:avLst/>
          </a:prstGeom>
          <a:noFill/>
          <a:ln>
            <a:noFill/>
          </a:ln>
        </p:spPr>
        <p:txBody>
          <a:bodyPr anchorCtr="0" anchor="t" bIns="45700" lIns="91425" spcFirstLastPara="1" rIns="91425" wrap="square" tIns="45700">
            <a:normAutofit/>
          </a:bodyPr>
          <a:lstStyle/>
          <a:p>
            <a:pPr indent="0" lvl="0" marL="457200" rtl="0" algn="l">
              <a:lnSpc>
                <a:spcPct val="90000"/>
              </a:lnSpc>
              <a:spcBef>
                <a:spcPts val="0"/>
              </a:spcBef>
              <a:spcAft>
                <a:spcPts val="0"/>
              </a:spcAft>
              <a:buSzPts val="2800"/>
              <a:buNone/>
            </a:pPr>
            <a:r>
              <a:rPr b="1" lang="en-US" sz="3500"/>
              <a:t>Standard 2: Curriculum</a:t>
            </a:r>
            <a:endParaRPr b="1" sz="3500"/>
          </a:p>
          <a:p>
            <a:pPr indent="-450850" lvl="0" marL="914400" rtl="0" algn="l">
              <a:lnSpc>
                <a:spcPct val="90000"/>
              </a:lnSpc>
              <a:spcBef>
                <a:spcPts val="0"/>
              </a:spcBef>
              <a:spcAft>
                <a:spcPts val="0"/>
              </a:spcAft>
              <a:buSzPts val="3500"/>
              <a:buChar char="•"/>
            </a:pPr>
            <a:r>
              <a:rPr lang="en-US" sz="3500"/>
              <a:t>Criteria 2.3, 2.5, and 2.6</a:t>
            </a:r>
            <a:endParaRPr sz="3500"/>
          </a:p>
          <a:p>
            <a:pPr indent="0" lvl="0" marL="0" rtl="0" algn="l">
              <a:lnSpc>
                <a:spcPct val="90000"/>
              </a:lnSpc>
              <a:spcBef>
                <a:spcPts val="0"/>
              </a:spcBef>
              <a:spcAft>
                <a:spcPts val="0"/>
              </a:spcAft>
              <a:buSzPts val="2800"/>
              <a:buNone/>
            </a:pPr>
            <a:r>
              <a:t/>
            </a:r>
            <a:endParaRPr sz="3500"/>
          </a:p>
          <a:p>
            <a:pPr indent="0" lvl="0" marL="0" rtl="0" algn="l">
              <a:lnSpc>
                <a:spcPct val="90000"/>
              </a:lnSpc>
              <a:spcBef>
                <a:spcPts val="0"/>
              </a:spcBef>
              <a:spcAft>
                <a:spcPts val="0"/>
              </a:spcAft>
              <a:buSzPts val="2800"/>
              <a:buNone/>
            </a:pPr>
            <a:r>
              <a:rPr lang="en-US" sz="3500"/>
              <a:t>	</a:t>
            </a:r>
            <a:r>
              <a:rPr b="1" lang="en-US" sz="3500"/>
              <a:t>Standard 3: Teaching</a:t>
            </a:r>
            <a:endParaRPr b="1" sz="3500"/>
          </a:p>
          <a:p>
            <a:pPr indent="-450850" lvl="0" marL="914400" rtl="0" algn="l">
              <a:lnSpc>
                <a:spcPct val="90000"/>
              </a:lnSpc>
              <a:spcBef>
                <a:spcPts val="0"/>
              </a:spcBef>
              <a:spcAft>
                <a:spcPts val="0"/>
              </a:spcAft>
              <a:buSzPts val="3500"/>
              <a:buChar char="•"/>
            </a:pPr>
            <a:r>
              <a:rPr lang="en-US" sz="3500"/>
              <a:t>Criterion 3.12</a:t>
            </a:r>
            <a:endParaRPr sz="3500"/>
          </a:p>
          <a:p>
            <a:pPr indent="0" lvl="0" marL="0" rtl="0" algn="l">
              <a:lnSpc>
                <a:spcPct val="100000"/>
              </a:lnSpc>
              <a:spcBef>
                <a:spcPts val="0"/>
              </a:spcBef>
              <a:spcAft>
                <a:spcPts val="0"/>
              </a:spcAft>
              <a:buSzPts val="2800"/>
              <a:buNone/>
            </a:pPr>
            <a:r>
              <a:t/>
            </a:r>
            <a:endParaRPr sz="2600"/>
          </a:p>
        </p:txBody>
      </p:sp>
      <p:sp>
        <p:nvSpPr>
          <p:cNvPr id="67" name="Google Shape;67;p6"/>
          <p:cNvSpPr txBox="1"/>
          <p:nvPr>
            <p:ph type="title"/>
          </p:nvPr>
        </p:nvSpPr>
        <p:spPr>
          <a:xfrm>
            <a:off x="426825" y="524247"/>
            <a:ext cx="3540900" cy="3798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2"/>
              </a:buClr>
              <a:buSzPts val="3300"/>
              <a:buFont typeface="Arial"/>
              <a:buNone/>
            </a:pPr>
            <a:r>
              <a:rPr lang="en-US"/>
              <a:t>Item 8: Daily Schedule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137147" y="841250"/>
            <a:ext cx="3892200" cy="1406700"/>
          </a:xfrm>
          <a:prstGeom prst="rect">
            <a:avLst/>
          </a:prstGeom>
          <a:noFill/>
          <a:ln>
            <a:noFill/>
          </a:ln>
        </p:spPr>
        <p:txBody>
          <a:bodyPr anchorCtr="0" anchor="ctr" bIns="45700" lIns="91425" spcFirstLastPara="1" rIns="91425" wrap="square" tIns="45700">
            <a:normAutofit fontScale="90000"/>
          </a:bodyPr>
          <a:lstStyle/>
          <a:p>
            <a:pPr indent="-38100" lvl="0" marL="171450" rtl="0" algn="ctr">
              <a:lnSpc>
                <a:spcPct val="90000"/>
              </a:lnSpc>
              <a:spcBef>
                <a:spcPts val="0"/>
              </a:spcBef>
              <a:spcAft>
                <a:spcPts val="0"/>
              </a:spcAft>
              <a:buSzPct val="107843"/>
              <a:buNone/>
            </a:pPr>
            <a:r>
              <a:rPr lang="en-US" sz="3400"/>
              <a:t>Standard 2: Curriculum</a:t>
            </a:r>
            <a:endParaRPr b="0" sz="3400"/>
          </a:p>
          <a:p>
            <a:pPr indent="0" lvl="0" marL="0" rtl="0" algn="l">
              <a:lnSpc>
                <a:spcPct val="90000"/>
              </a:lnSpc>
              <a:spcBef>
                <a:spcPts val="0"/>
              </a:spcBef>
              <a:spcAft>
                <a:spcPts val="0"/>
              </a:spcAft>
              <a:buSzPct val="111111"/>
              <a:buNone/>
            </a:pPr>
            <a:r>
              <a:t/>
            </a:r>
            <a:endParaRPr/>
          </a:p>
        </p:txBody>
      </p:sp>
      <p:sp>
        <p:nvSpPr>
          <p:cNvPr id="73" name="Google Shape;73;p7"/>
          <p:cNvSpPr txBox="1"/>
          <p:nvPr>
            <p:ph idx="1" type="body"/>
          </p:nvPr>
        </p:nvSpPr>
        <p:spPr>
          <a:xfrm>
            <a:off x="4334250" y="268225"/>
            <a:ext cx="7668900" cy="6419100"/>
          </a:xfrm>
          <a:prstGeom prst="rect">
            <a:avLst/>
          </a:prstGeom>
          <a:noFill/>
          <a:ln>
            <a:noFill/>
          </a:ln>
        </p:spPr>
        <p:txBody>
          <a:bodyPr anchorCtr="0" anchor="ctr" bIns="45700" lIns="91425" spcFirstLastPara="1" rIns="91425" wrap="square" tIns="45700">
            <a:normAutofit fontScale="77500" lnSpcReduction="10000"/>
          </a:bodyPr>
          <a:lstStyle/>
          <a:p>
            <a:pPr indent="0" lvl="0" marL="0" rtl="0" algn="l">
              <a:lnSpc>
                <a:spcPct val="100000"/>
              </a:lnSpc>
              <a:spcBef>
                <a:spcPts val="0"/>
              </a:spcBef>
              <a:spcAft>
                <a:spcPts val="0"/>
              </a:spcAft>
              <a:buSzPct val="83055"/>
              <a:buNone/>
            </a:pPr>
            <a:r>
              <a:rPr b="1" lang="en-US" sz="4350"/>
              <a:t>Criterion 2.3: </a:t>
            </a:r>
            <a:endParaRPr b="1" sz="4350"/>
          </a:p>
          <a:p>
            <a:pPr indent="0" lvl="0" marL="0" rtl="0" algn="l">
              <a:lnSpc>
                <a:spcPct val="100000"/>
              </a:lnSpc>
              <a:spcBef>
                <a:spcPts val="0"/>
              </a:spcBef>
              <a:spcAft>
                <a:spcPts val="0"/>
              </a:spcAft>
              <a:buSzPct val="240860"/>
              <a:buNone/>
            </a:pPr>
            <a:r>
              <a:t/>
            </a:r>
            <a:endParaRPr sz="1500"/>
          </a:p>
          <a:p>
            <a:pPr indent="0" lvl="0" marL="0" rtl="0" algn="l">
              <a:lnSpc>
                <a:spcPct val="100000"/>
              </a:lnSpc>
              <a:spcBef>
                <a:spcPts val="0"/>
              </a:spcBef>
              <a:spcAft>
                <a:spcPts val="0"/>
              </a:spcAft>
              <a:buSzPct val="130760"/>
              <a:buNone/>
            </a:pPr>
            <a:r>
              <a:rPr lang="en-US" sz="2763"/>
              <a:t>The curriculum guides the development of a daily schedule that is predictable yet flexible and responsive to individual needs of the children. The schedule</a:t>
            </a:r>
            <a:endParaRPr sz="2763"/>
          </a:p>
          <a:p>
            <a:pPr indent="571500" lvl="0" marL="0" rtl="0" algn="l">
              <a:lnSpc>
                <a:spcPct val="100000"/>
              </a:lnSpc>
              <a:spcBef>
                <a:spcPts val="0"/>
              </a:spcBef>
              <a:spcAft>
                <a:spcPts val="0"/>
              </a:spcAft>
              <a:buSzPct val="130760"/>
              <a:buNone/>
            </a:pPr>
            <a:r>
              <a:rPr lang="en-US" sz="2763"/>
              <a:t>a. provides time and support for transitions.</a:t>
            </a:r>
            <a:endParaRPr sz="2763"/>
          </a:p>
          <a:p>
            <a:pPr indent="571500" lvl="0" marL="0" rtl="0" algn="l">
              <a:lnSpc>
                <a:spcPct val="100000"/>
              </a:lnSpc>
              <a:spcBef>
                <a:spcPts val="0"/>
              </a:spcBef>
              <a:spcAft>
                <a:spcPts val="0"/>
              </a:spcAft>
              <a:buSzPct val="130760"/>
              <a:buNone/>
            </a:pPr>
            <a:r>
              <a:rPr lang="en-US" sz="2763"/>
              <a:t>b. includes both indoor and outdoor experiences.</a:t>
            </a:r>
            <a:endParaRPr sz="2763"/>
          </a:p>
          <a:p>
            <a:pPr indent="571500" lvl="0" marL="0" rtl="0" algn="l">
              <a:lnSpc>
                <a:spcPct val="100000"/>
              </a:lnSpc>
              <a:spcBef>
                <a:spcPts val="0"/>
              </a:spcBef>
              <a:spcAft>
                <a:spcPts val="0"/>
              </a:spcAft>
              <a:buSzPct val="130760"/>
              <a:buNone/>
            </a:pPr>
            <a:r>
              <a:rPr lang="en-US" sz="2763"/>
              <a:t>c. is responsive to a child’s need to rest or be active.</a:t>
            </a:r>
            <a:endParaRPr sz="2763"/>
          </a:p>
          <a:p>
            <a:pPr indent="0" lvl="0" marL="0" rtl="0" algn="l">
              <a:lnSpc>
                <a:spcPct val="100000"/>
              </a:lnSpc>
              <a:spcBef>
                <a:spcPts val="0"/>
              </a:spcBef>
              <a:spcAft>
                <a:spcPts val="0"/>
              </a:spcAft>
              <a:buSzPct val="130760"/>
              <a:buNone/>
            </a:pPr>
            <a:r>
              <a:t/>
            </a:r>
            <a:endParaRPr sz="2763"/>
          </a:p>
          <a:p>
            <a:pPr indent="0" lvl="0" marL="0" rtl="0" algn="l">
              <a:lnSpc>
                <a:spcPct val="100000"/>
              </a:lnSpc>
              <a:spcBef>
                <a:spcPts val="0"/>
              </a:spcBef>
              <a:spcAft>
                <a:spcPts val="0"/>
              </a:spcAft>
              <a:buClr>
                <a:schemeClr val="dk1"/>
              </a:buClr>
              <a:buSzPct val="25287"/>
              <a:buFont typeface="Arial"/>
              <a:buNone/>
            </a:pPr>
            <a:r>
              <a:rPr b="1" lang="en-US" sz="4350"/>
              <a:t>Criterion 2.5: </a:t>
            </a:r>
            <a:endParaRPr b="1" sz="4350"/>
          </a:p>
          <a:p>
            <a:pPr indent="0" lvl="0" marL="0" rtl="0" algn="l">
              <a:lnSpc>
                <a:spcPct val="100000"/>
              </a:lnSpc>
              <a:spcBef>
                <a:spcPts val="0"/>
              </a:spcBef>
              <a:spcAft>
                <a:spcPts val="0"/>
              </a:spcAft>
              <a:buClr>
                <a:schemeClr val="dk1"/>
              </a:buClr>
              <a:buSzPct val="73333"/>
              <a:buFont typeface="Arial"/>
              <a:buNone/>
            </a:pPr>
            <a:r>
              <a:t/>
            </a:r>
            <a:endParaRPr sz="1500"/>
          </a:p>
          <a:p>
            <a:pPr indent="0" lvl="0" marL="0" rtl="0" algn="l">
              <a:lnSpc>
                <a:spcPct val="100000"/>
              </a:lnSpc>
              <a:spcBef>
                <a:spcPts val="0"/>
              </a:spcBef>
              <a:spcAft>
                <a:spcPts val="0"/>
              </a:spcAft>
              <a:buSzPct val="130760"/>
              <a:buNone/>
            </a:pPr>
            <a:r>
              <a:rPr lang="en-US" sz="2763"/>
              <a:t>The curriculum guides teachers to incorporate content, concepts, and activities that foster:</a:t>
            </a:r>
            <a:endParaRPr sz="2763"/>
          </a:p>
          <a:p>
            <a:pPr indent="0" lvl="0" marL="571500" rtl="0" algn="l">
              <a:lnSpc>
                <a:spcPct val="100000"/>
              </a:lnSpc>
              <a:spcBef>
                <a:spcPts val="0"/>
              </a:spcBef>
              <a:spcAft>
                <a:spcPts val="0"/>
              </a:spcAft>
              <a:buSzPct val="130760"/>
              <a:buNone/>
            </a:pPr>
            <a:r>
              <a:rPr lang="en-US" sz="2763"/>
              <a:t>a. social [development],</a:t>
            </a:r>
            <a:endParaRPr sz="2763"/>
          </a:p>
          <a:p>
            <a:pPr indent="0" lvl="0" marL="571500" rtl="0" algn="l">
              <a:lnSpc>
                <a:spcPct val="100000"/>
              </a:lnSpc>
              <a:spcBef>
                <a:spcPts val="0"/>
              </a:spcBef>
              <a:spcAft>
                <a:spcPts val="0"/>
              </a:spcAft>
              <a:buSzPct val="130760"/>
              <a:buNone/>
            </a:pPr>
            <a:r>
              <a:rPr lang="en-US" sz="2763"/>
              <a:t>b. emotional [development],</a:t>
            </a:r>
            <a:endParaRPr sz="2763"/>
          </a:p>
          <a:p>
            <a:pPr indent="0" lvl="0" marL="571500" rtl="0" algn="l">
              <a:lnSpc>
                <a:spcPct val="100000"/>
              </a:lnSpc>
              <a:spcBef>
                <a:spcPts val="0"/>
              </a:spcBef>
              <a:spcAft>
                <a:spcPts val="0"/>
              </a:spcAft>
              <a:buSzPct val="130760"/>
              <a:buNone/>
            </a:pPr>
            <a:r>
              <a:rPr lang="en-US" sz="2763"/>
              <a:t>c. physical [development],</a:t>
            </a:r>
            <a:endParaRPr sz="2763"/>
          </a:p>
          <a:p>
            <a:pPr indent="0" lvl="0" marL="571500" rtl="0" algn="l">
              <a:lnSpc>
                <a:spcPct val="100000"/>
              </a:lnSpc>
              <a:spcBef>
                <a:spcPts val="0"/>
              </a:spcBef>
              <a:spcAft>
                <a:spcPts val="0"/>
              </a:spcAft>
              <a:buSzPct val="130760"/>
              <a:buNone/>
            </a:pPr>
            <a:r>
              <a:rPr lang="en-US" sz="2763"/>
              <a:t>d. language [development], and</a:t>
            </a:r>
            <a:endParaRPr sz="2763"/>
          </a:p>
          <a:p>
            <a:pPr indent="0" lvl="0" marL="571500" rtl="0" algn="l">
              <a:lnSpc>
                <a:spcPct val="100000"/>
              </a:lnSpc>
              <a:spcBef>
                <a:spcPts val="0"/>
              </a:spcBef>
              <a:spcAft>
                <a:spcPts val="0"/>
              </a:spcAft>
              <a:buSzPct val="130760"/>
              <a:buNone/>
            </a:pPr>
            <a:r>
              <a:rPr lang="en-US" sz="2763"/>
              <a:t>e. cognitive development and</a:t>
            </a:r>
            <a:endParaRPr sz="2763"/>
          </a:p>
          <a:p>
            <a:pPr indent="0" lvl="0" marL="571500" rtl="0" algn="l">
              <a:lnSpc>
                <a:spcPct val="100000"/>
              </a:lnSpc>
              <a:spcBef>
                <a:spcPts val="0"/>
              </a:spcBef>
              <a:spcAft>
                <a:spcPts val="0"/>
              </a:spcAft>
              <a:buSzPct val="130760"/>
              <a:buNone/>
            </a:pPr>
            <a:r>
              <a:rPr lang="en-US" sz="2763"/>
              <a:t>f. integrate key areas of content including literacy, mathematics, science, technology, creative expression and the arts, health and safety, and social studies.</a:t>
            </a:r>
            <a:endParaRPr sz="2763"/>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65172" y="822950"/>
            <a:ext cx="3746100" cy="14067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95386"/>
              <a:buNone/>
            </a:pPr>
            <a:r>
              <a:rPr lang="en-US" sz="3843"/>
              <a:t>Standard 2: Curriculum</a:t>
            </a:r>
            <a:endParaRPr b="0" sz="3843"/>
          </a:p>
          <a:p>
            <a:pPr indent="0" lvl="0" marL="0" rtl="0" algn="l">
              <a:lnSpc>
                <a:spcPct val="90000"/>
              </a:lnSpc>
              <a:spcBef>
                <a:spcPts val="0"/>
              </a:spcBef>
              <a:spcAft>
                <a:spcPts val="0"/>
              </a:spcAft>
              <a:buSzPct val="111111"/>
              <a:buNone/>
            </a:pPr>
            <a:r>
              <a:t/>
            </a:r>
            <a:endParaRPr/>
          </a:p>
        </p:txBody>
      </p:sp>
      <p:sp>
        <p:nvSpPr>
          <p:cNvPr id="79" name="Google Shape;79;p8"/>
          <p:cNvSpPr txBox="1"/>
          <p:nvPr>
            <p:ph idx="1" type="body"/>
          </p:nvPr>
        </p:nvSpPr>
        <p:spPr>
          <a:xfrm>
            <a:off x="4348750" y="822950"/>
            <a:ext cx="7599300" cy="2689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2800"/>
              <a:buNone/>
            </a:pPr>
            <a:r>
              <a:rPr b="1" lang="en-US" sz="2500"/>
              <a:t>Criterion 2.6</a:t>
            </a:r>
            <a:endParaRPr b="1" sz="2500"/>
          </a:p>
          <a:p>
            <a:pPr indent="0" lvl="0" marL="0" rtl="0" algn="l">
              <a:lnSpc>
                <a:spcPct val="100000"/>
              </a:lnSpc>
              <a:spcBef>
                <a:spcPts val="1000"/>
              </a:spcBef>
              <a:spcAft>
                <a:spcPts val="0"/>
              </a:spcAft>
              <a:buSzPts val="2800"/>
              <a:buNone/>
            </a:pPr>
            <a:r>
              <a:rPr lang="en-US" sz="2500"/>
              <a:t>The schedule </a:t>
            </a:r>
            <a:endParaRPr sz="2500"/>
          </a:p>
          <a:p>
            <a:pPr indent="0" lvl="0" marL="342900" rtl="0" algn="l">
              <a:lnSpc>
                <a:spcPct val="100000"/>
              </a:lnSpc>
              <a:spcBef>
                <a:spcPts val="0"/>
              </a:spcBef>
              <a:spcAft>
                <a:spcPts val="0"/>
              </a:spcAft>
              <a:buSzPts val="2800"/>
              <a:buNone/>
            </a:pPr>
            <a:r>
              <a:rPr lang="en-US" sz="2500"/>
              <a:t>a. provides children learning opportunities, experiences, and projects that extend over the course of several days and incorporates time for </a:t>
            </a:r>
            <a:endParaRPr sz="2500"/>
          </a:p>
          <a:p>
            <a:pPr indent="0" lvl="0" marL="342900" rtl="0" algn="l">
              <a:lnSpc>
                <a:spcPct val="100000"/>
              </a:lnSpc>
              <a:spcBef>
                <a:spcPts val="0"/>
              </a:spcBef>
              <a:spcAft>
                <a:spcPts val="0"/>
              </a:spcAft>
              <a:buSzPts val="2800"/>
              <a:buNone/>
            </a:pPr>
            <a:r>
              <a:rPr lang="en-US" sz="2500"/>
              <a:t>b. play, </a:t>
            </a:r>
            <a:endParaRPr sz="2500"/>
          </a:p>
          <a:p>
            <a:pPr indent="0" lvl="0" marL="342900" rtl="0" algn="l">
              <a:lnSpc>
                <a:spcPct val="100000"/>
              </a:lnSpc>
              <a:spcBef>
                <a:spcPts val="0"/>
              </a:spcBef>
              <a:spcAft>
                <a:spcPts val="0"/>
              </a:spcAft>
              <a:buSzPts val="2800"/>
              <a:buNone/>
            </a:pPr>
            <a:r>
              <a:rPr lang="en-US" sz="2500"/>
              <a:t>c. creative expression, </a:t>
            </a:r>
            <a:endParaRPr sz="2500"/>
          </a:p>
          <a:p>
            <a:pPr indent="0" lvl="0" marL="342900" rtl="0" algn="l">
              <a:lnSpc>
                <a:spcPct val="100000"/>
              </a:lnSpc>
              <a:spcBef>
                <a:spcPts val="0"/>
              </a:spcBef>
              <a:spcAft>
                <a:spcPts val="0"/>
              </a:spcAft>
              <a:buSzPts val="2800"/>
              <a:buNone/>
            </a:pPr>
            <a:r>
              <a:rPr lang="en-US" sz="2500"/>
              <a:t>d. large-group, </a:t>
            </a:r>
            <a:endParaRPr sz="2500"/>
          </a:p>
          <a:p>
            <a:pPr indent="0" lvl="0" marL="342900" rtl="0" algn="l">
              <a:lnSpc>
                <a:spcPct val="100000"/>
              </a:lnSpc>
              <a:spcBef>
                <a:spcPts val="0"/>
              </a:spcBef>
              <a:spcAft>
                <a:spcPts val="0"/>
              </a:spcAft>
              <a:buSzPts val="2800"/>
              <a:buNone/>
            </a:pPr>
            <a:r>
              <a:rPr lang="en-US" sz="2500"/>
              <a:t>e. small-group, and </a:t>
            </a:r>
            <a:endParaRPr sz="2500"/>
          </a:p>
          <a:p>
            <a:pPr indent="0" lvl="0" marL="342900" rtl="0" algn="l">
              <a:lnSpc>
                <a:spcPct val="100000"/>
              </a:lnSpc>
              <a:spcBef>
                <a:spcPts val="0"/>
              </a:spcBef>
              <a:spcAft>
                <a:spcPts val="0"/>
              </a:spcAft>
              <a:buSzPts val="2800"/>
              <a:buNone/>
            </a:pPr>
            <a:r>
              <a:rPr lang="en-US" sz="2500"/>
              <a:t>f. child-initiated activity.</a:t>
            </a:r>
            <a:endParaRPr sz="2500"/>
          </a:p>
        </p:txBody>
      </p:sp>
      <p:sp>
        <p:nvSpPr>
          <p:cNvPr id="80" name="Google Shape;80;p8"/>
          <p:cNvSpPr txBox="1"/>
          <p:nvPr>
            <p:ph type="title"/>
          </p:nvPr>
        </p:nvSpPr>
        <p:spPr>
          <a:xfrm>
            <a:off x="329222" y="4892950"/>
            <a:ext cx="3618000" cy="9876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95386"/>
              <a:buNone/>
            </a:pPr>
            <a:r>
              <a:rPr lang="en-US" sz="3843"/>
              <a:t>Standard 3: Teaching</a:t>
            </a:r>
            <a:endParaRPr b="0" sz="3843"/>
          </a:p>
          <a:p>
            <a:pPr indent="0" lvl="0" marL="0" rtl="0" algn="l">
              <a:lnSpc>
                <a:spcPct val="90000"/>
              </a:lnSpc>
              <a:spcBef>
                <a:spcPts val="0"/>
              </a:spcBef>
              <a:spcAft>
                <a:spcPts val="0"/>
              </a:spcAft>
              <a:buSzPct val="111111"/>
              <a:buNone/>
            </a:pPr>
            <a:r>
              <a:t/>
            </a:r>
            <a:endParaRPr/>
          </a:p>
        </p:txBody>
      </p:sp>
      <p:sp>
        <p:nvSpPr>
          <p:cNvPr id="81" name="Google Shape;81;p8"/>
          <p:cNvSpPr txBox="1"/>
          <p:nvPr>
            <p:ph idx="1" type="body"/>
          </p:nvPr>
        </p:nvSpPr>
        <p:spPr>
          <a:xfrm>
            <a:off x="4348750" y="4473850"/>
            <a:ext cx="7599300" cy="1406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2800"/>
              <a:buNone/>
            </a:pPr>
            <a:r>
              <a:rPr b="1" lang="en-US" sz="2500"/>
              <a:t>Criterion 3.12</a:t>
            </a:r>
            <a:endParaRPr b="1" sz="2500"/>
          </a:p>
          <a:p>
            <a:pPr indent="0" lvl="0" marL="0" rtl="0" algn="l">
              <a:lnSpc>
                <a:spcPct val="100000"/>
              </a:lnSpc>
              <a:spcBef>
                <a:spcPts val="1000"/>
              </a:spcBef>
              <a:spcAft>
                <a:spcPts val="0"/>
              </a:spcAft>
              <a:buSzPts val="2800"/>
              <a:buNone/>
            </a:pPr>
            <a:r>
              <a:rPr lang="en-US" sz="2500"/>
              <a:t>Play is planned for each day.</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9"/>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Item 8: Daily Schedule Evidence </a:t>
            </a:r>
            <a:endParaRPr/>
          </a:p>
        </p:txBody>
      </p:sp>
      <p:sp>
        <p:nvSpPr>
          <p:cNvPr id="87" name="Google Shape;87;p9"/>
          <p:cNvSpPr txBox="1"/>
          <p:nvPr>
            <p:ph idx="1" type="body"/>
          </p:nvPr>
        </p:nvSpPr>
        <p:spPr>
          <a:xfrm>
            <a:off x="339225" y="1038000"/>
            <a:ext cx="11554200" cy="5576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100"/>
              <a:buFont typeface="Arial"/>
              <a:buNone/>
            </a:pPr>
            <a:r>
              <a:rPr b="1" lang="en-US" sz="2900"/>
              <a:t>Evidence to Submit: </a:t>
            </a:r>
            <a:endParaRPr sz="2900"/>
          </a:p>
          <a:p>
            <a:pPr indent="0" lvl="0" marL="0" rtl="0" algn="l">
              <a:lnSpc>
                <a:spcPct val="100000"/>
              </a:lnSpc>
              <a:spcBef>
                <a:spcPts val="0"/>
              </a:spcBef>
              <a:spcAft>
                <a:spcPts val="0"/>
              </a:spcAft>
              <a:buClr>
                <a:schemeClr val="dk1"/>
              </a:buClr>
              <a:buSzPts val="1100"/>
              <a:buFont typeface="Arial"/>
              <a:buNone/>
            </a:pPr>
            <a:r>
              <a:rPr lang="en-US" sz="2900"/>
              <a:t>Provide the preschool program master schedule/time requirement or a schedule from each location.</a:t>
            </a:r>
            <a:endParaRPr sz="2900"/>
          </a:p>
          <a:p>
            <a:pPr indent="0" lvl="0" marL="0" rtl="0" algn="l">
              <a:lnSpc>
                <a:spcPct val="90000"/>
              </a:lnSpc>
              <a:spcBef>
                <a:spcPts val="750"/>
              </a:spcBef>
              <a:spcAft>
                <a:spcPts val="0"/>
              </a:spcAft>
              <a:buSzPts val="1800"/>
              <a:buNone/>
            </a:pPr>
            <a:r>
              <a:t/>
            </a:r>
            <a:endParaRPr sz="2900"/>
          </a:p>
          <a:p>
            <a:pPr indent="0" lvl="0" marL="0" rtl="0" algn="l">
              <a:lnSpc>
                <a:spcPct val="90000"/>
              </a:lnSpc>
              <a:spcBef>
                <a:spcPts val="750"/>
              </a:spcBef>
              <a:spcAft>
                <a:spcPts val="0"/>
              </a:spcAft>
              <a:buSzPts val="1800"/>
              <a:buNone/>
            </a:pPr>
            <a:r>
              <a:rPr b="1" lang="en-US" sz="2900"/>
              <a:t>Examples: </a:t>
            </a:r>
            <a:endParaRPr b="1" sz="2900"/>
          </a:p>
          <a:p>
            <a:pPr indent="-412750" lvl="0" marL="457200" rtl="0" algn="l">
              <a:lnSpc>
                <a:spcPct val="90000"/>
              </a:lnSpc>
              <a:spcBef>
                <a:spcPts val="750"/>
              </a:spcBef>
              <a:spcAft>
                <a:spcPts val="0"/>
              </a:spcAft>
              <a:buSzPts val="2900"/>
              <a:buChar char="•"/>
            </a:pPr>
            <a:r>
              <a:rPr lang="en-US" sz="2900"/>
              <a:t>Master schedule that all locations follow, including the main activities in the schedule and the time ranges for each activity</a:t>
            </a:r>
            <a:endParaRPr sz="2900"/>
          </a:p>
          <a:p>
            <a:pPr indent="-412750" lvl="0" marL="457200" rtl="0" algn="l">
              <a:lnSpc>
                <a:spcPct val="90000"/>
              </a:lnSpc>
              <a:spcBef>
                <a:spcPts val="1000"/>
              </a:spcBef>
              <a:spcAft>
                <a:spcPts val="1000"/>
              </a:spcAft>
              <a:buSzPts val="2900"/>
              <a:buChar char="•"/>
            </a:pPr>
            <a:r>
              <a:rPr lang="en-US" sz="2900"/>
              <a:t>Daily schedules from each location, including the main activities in the schedule and the time ranges for each activity</a:t>
            </a:r>
            <a:endParaRPr sz="2900"/>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