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6" roundtripDataSignature="AMtx7mggcgxSElozqGnV2oUZs2BCbMuP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media/7266/download?inline=" TargetMode="External"/><Relationship Id="rId3"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200"/>
              </a:spcBef>
              <a:spcAft>
                <a:spcPts val="1200"/>
              </a:spcAft>
              <a:buClr>
                <a:schemeClr val="dk1"/>
              </a:buClr>
              <a:buSzPts val="1100"/>
              <a:buFont typeface="Arial"/>
              <a:buNone/>
            </a:pPr>
            <a:r>
              <a:rPr lang="en-US">
                <a:solidFill>
                  <a:schemeClr val="dk1"/>
                </a:solidFill>
              </a:rPr>
              <a:t>Welcome! Information covered in this slide deck will include a brief overview of the Universal Preschool Desk Audit which requires submission of evidence for ten items related to the implementation of the Iowa Quality Preschool Program Standards or IQPPS. The main focus for this slide deck will be on Item 7: Teaching Staff Professional Learning.   </a:t>
            </a:r>
            <a:endParaRPr/>
          </a:p>
        </p:txBody>
      </p:sp>
      <p:sp>
        <p:nvSpPr>
          <p:cNvPr id="33" name="Google Shape;3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1 of the desk audit, we will review the due dates and related timeline for the entire desk audit process.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Thank you for viewing this slide deck related to Item 1 of the preschool desk audit. There are additional slide decks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b="1" lang="en-US">
                <a:solidFill>
                  <a:schemeClr val="dk1"/>
                </a:solidFill>
              </a:rPr>
              <a:t>accreditation</a:t>
            </a:r>
            <a:r>
              <a:rPr lang="en-US">
                <a:solidFill>
                  <a:schemeClr val="dk1"/>
                </a:solidFill>
              </a:rPr>
              <a:t> and </a:t>
            </a:r>
            <a:r>
              <a:rPr b="1" lang="en-US">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9" name="Google Shape;39;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87834d04f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When completing the preschool desk audit, there are several factors to consider.  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a:t>
            </a:r>
            <a:endParaRPr/>
          </a:p>
        </p:txBody>
      </p:sp>
      <p:sp>
        <p:nvSpPr>
          <p:cNvPr id="45" name="Google Shape;45;g287834d04f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 is important to note that desk audit submissions must align to the current version of the </a:t>
            </a:r>
            <a:r>
              <a:rPr lang="en-US" u="sng">
                <a:solidFill>
                  <a:schemeClr val="hlink"/>
                </a:solidFill>
                <a:hlinkClick r:id="rId2"/>
              </a:rPr>
              <a:t>Iowa Quality Preschool Program Standards and Criteria (2017)</a:t>
            </a:r>
            <a:r>
              <a:rPr lang="en-US">
                <a:solidFill>
                  <a:schemeClr val="dk1"/>
                </a:solidFill>
              </a:rPr>
              <a:t>. Keep in mind that multiple standards and criteria may be addressed within each of the ten desk audit items.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Iowa Department of Education’s website contains additional information related to IQPPS on the </a:t>
            </a:r>
            <a:r>
              <a:rPr lang="en-US" u="sng">
                <a:solidFill>
                  <a:schemeClr val="hlink"/>
                </a:solidFill>
                <a:hlinkClick r:id="rId3"/>
              </a:rPr>
              <a:t>Early Childhood Standards</a:t>
            </a:r>
            <a:r>
              <a:rPr lang="en-US">
                <a:solidFill>
                  <a:schemeClr val="dk1"/>
                </a:solidFill>
              </a:rPr>
              <a:t> webpage.</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dafbec054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2fdafbec054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 Department will be facilitating monthly zoom sessions in order to best help you prepare and complete your preschool desk audit.  Dates and times are listed for each of the zooms as well as which standards will be addressed at the zoom meeting.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As mentioned, the preschool desk audit requires evidence to be submitted for a total of ten items. This webinar specifically addresses item 7: Teaching Staff Professional Learning which is aligned to IQPPS Standard 6: Teachers, and criteria 6.4 and 6.5.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Criterion 6.4 states all teaching staff have specialized coursework or professional development training in the program’s curriculum as well as in communication and collaboration skills that prepare them to participate as a member of a team.</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Criterion 6.5 states all teachers and assistant teachers-teacher aides have specialized professional development training in how to accurately use the program’s assessment procedures for assessment of child progress and program quality. Their training is used to adapt classroom practices and curriculum activities.</a:t>
            </a:r>
            <a:endParaRPr>
              <a:solidFill>
                <a:schemeClr val="dk1"/>
              </a:solidFill>
            </a:endParaRPr>
          </a:p>
          <a:p>
            <a:pPr indent="0" lvl="0" marL="0" rtl="0" algn="l">
              <a:lnSpc>
                <a:spcPct val="100000"/>
              </a:lnSpc>
              <a:spcBef>
                <a:spcPts val="1200"/>
              </a:spcBef>
              <a:spcAft>
                <a:spcPts val="0"/>
              </a:spcAft>
              <a:buSzPts val="1100"/>
              <a:buNone/>
            </a:pPr>
            <a:r>
              <a:t/>
            </a:r>
            <a:endParaRPr sz="1000">
              <a:solidFill>
                <a:schemeClr val="dk1"/>
              </a:solidFill>
            </a:endParaRPr>
          </a:p>
        </p:txBody>
      </p:sp>
      <p:sp>
        <p:nvSpPr>
          <p:cNvPr id="64" name="Google Shape;64;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Evidence for item 7 must represent how the district is ensuring professional development is provided to all teaching staff related to the program’s curricula and assessment.</a:t>
            </a:r>
            <a:endParaRPr>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evidence provided should also include the topics and dates that professional development in each area was provided.</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p:txBody>
      </p:sp>
      <p:sp>
        <p:nvSpPr>
          <p:cNvPr id="70" name="Google Shape;7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Examples of evidence might include a Professional Development schedule for the year, including dates, PD topics, and audience. While the names of attendees are not required, it should be clear the staff roles of those who attended, such as teachers or paraeducators, and which preschool locations were included, such as community partners.</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Another example might include a district spreadsheet list by staff or locations that include the PD opportunities that have been provided to each staff member and/or location, including staff member roles, dates, and the topic of the PD.</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It’s important to mention some additional considerations related to item 7 that will assist with submission of evidence.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First, the definition of “teaching staff” in the two referenced IQPPS criteria includes associates. The training information that is provided must include training and support opportunities provided to teachers AND teacher associates, also known as paraprofessionals, paraeducators, assistant teachers, teachers aides, etc.</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Reviewers will be looking for evidence on both curriculum and assessment. Curriculum and assessment are interpreted broadly and do not have to be specific to a chosen curriculum and assessment; it could also include PD that offers strategies and evidence-based practices that support the implementation of curriculum and/or assessment. An example might include EC-PBIS training as a support for both curriculum and assessment.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Again, please ensure that the evidence submitted includes the PD topics, dates, and who participated in the training. Names of individuals are not required but it should be clear if teachers and/or teacher associates were included as well as which locations participated.</a:t>
            </a:r>
            <a:endParaRPr>
              <a:solidFill>
                <a:schemeClr val="dk1"/>
              </a:solidFill>
            </a:endParaRPr>
          </a:p>
          <a:p>
            <a:pPr indent="0" lvl="0" marL="0" rtl="0" algn="l">
              <a:lnSpc>
                <a:spcPct val="100000"/>
              </a:lnSpc>
              <a:spcBef>
                <a:spcPts val="1200"/>
              </a:spcBef>
              <a:spcAft>
                <a:spcPts val="0"/>
              </a:spcAft>
              <a:buClr>
                <a:schemeClr val="dk1"/>
              </a:buClr>
              <a:buSzPts val="1100"/>
              <a:buFont typeface="Arial"/>
              <a:buNone/>
            </a:pPr>
            <a:r>
              <a:t/>
            </a:r>
            <a:endParaRPr sz="100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3617A"/>
        </a:solidFill>
      </p:bgPr>
    </p:bg>
    <p:spTree>
      <p:nvGrpSpPr>
        <p:cNvPr id="8" name="Shape 8"/>
        <p:cNvGrpSpPr/>
        <p:nvPr/>
      </p:nvGrpSpPr>
      <p:grpSpPr>
        <a:xfrm>
          <a:off x="0" y="0"/>
          <a:ext cx="0" cy="0"/>
          <a:chOff x="0" y="0"/>
          <a:chExt cx="0" cy="0"/>
        </a:xfrm>
      </p:grpSpPr>
      <p:sp>
        <p:nvSpPr>
          <p:cNvPr id="9" name="Google Shape;9;p13"/>
          <p:cNvSpPr txBox="1"/>
          <p:nvPr>
            <p:ph type="ctrTitle"/>
          </p:nvPr>
        </p:nvSpPr>
        <p:spPr>
          <a:xfrm>
            <a:off x="289270" y="1074695"/>
            <a:ext cx="11636700" cy="2160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Arial"/>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 name="Google Shape;10;p13"/>
          <p:cNvSpPr txBox="1"/>
          <p:nvPr>
            <p:ph idx="1" type="subTitle"/>
          </p:nvPr>
        </p:nvSpPr>
        <p:spPr>
          <a:xfrm>
            <a:off x="289270" y="3838162"/>
            <a:ext cx="11636700" cy="1282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b="1" sz="24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pic>
        <p:nvPicPr>
          <p:cNvPr id="11" name="Google Shape;11;p13"/>
          <p:cNvPicPr preferRelativeResize="0"/>
          <p:nvPr/>
        </p:nvPicPr>
        <p:blipFill rotWithShape="1">
          <a:blip r:embed="rId2">
            <a:alphaModFix/>
          </a:blip>
          <a:srcRect b="0" l="0" r="0" t="0"/>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solidFill>
          <a:schemeClr val="lt1"/>
        </a:solidFill>
      </p:bgPr>
    </p:bg>
    <p:spTree>
      <p:nvGrpSpPr>
        <p:cNvPr id="12" name="Shape 12"/>
        <p:cNvGrpSpPr/>
        <p:nvPr/>
      </p:nvGrpSpPr>
      <p:grpSpPr>
        <a:xfrm>
          <a:off x="0" y="0"/>
          <a:ext cx="0" cy="0"/>
          <a:chOff x="0" y="0"/>
          <a:chExt cx="0" cy="0"/>
        </a:xfrm>
      </p:grpSpPr>
      <p:sp>
        <p:nvSpPr>
          <p:cNvPr id="13" name="Google Shape;13;p14"/>
          <p:cNvSpPr/>
          <p:nvPr/>
        </p:nvSpPr>
        <p:spPr>
          <a:xfrm>
            <a:off x="0" y="0"/>
            <a:ext cx="12192000" cy="11928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14"/>
          <p:cNvSpPr txBox="1"/>
          <p:nvPr>
            <p:ph type="title"/>
          </p:nvPr>
        </p:nvSpPr>
        <p:spPr>
          <a:xfrm>
            <a:off x="892797" y="1"/>
            <a:ext cx="10515600" cy="11928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4"/>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 name="Google Shape;16;p14"/>
          <p:cNvSpPr txBox="1"/>
          <p:nvPr>
            <p:ph idx="2" type="body"/>
          </p:nvPr>
        </p:nvSpPr>
        <p:spPr>
          <a:xfrm>
            <a:off x="892799" y="2372553"/>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14"/>
          <p:cNvSpPr txBox="1"/>
          <p:nvPr>
            <p:ph idx="3" type="body"/>
          </p:nvPr>
        </p:nvSpPr>
        <p:spPr>
          <a:xfrm>
            <a:off x="6225210" y="1548641"/>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8" name="Google Shape;18;p14"/>
          <p:cNvSpPr txBox="1"/>
          <p:nvPr>
            <p:ph idx="4" type="body"/>
          </p:nvPr>
        </p:nvSpPr>
        <p:spPr>
          <a:xfrm>
            <a:off x="6225210" y="2372553"/>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9" name="Shape 19"/>
        <p:cNvGrpSpPr/>
        <p:nvPr/>
      </p:nvGrpSpPr>
      <p:grpSpPr>
        <a:xfrm>
          <a:off x="0" y="0"/>
          <a:ext cx="0" cy="0"/>
          <a:chOff x="0" y="0"/>
          <a:chExt cx="0" cy="0"/>
        </a:xfrm>
      </p:grpSpPr>
      <p:sp>
        <p:nvSpPr>
          <p:cNvPr id="20" name="Google Shape;20;p15"/>
          <p:cNvSpPr/>
          <p:nvPr/>
        </p:nvSpPr>
        <p:spPr>
          <a:xfrm>
            <a:off x="0" y="0"/>
            <a:ext cx="12192000" cy="7374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5"/>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5"/>
          <p:cNvSpPr txBox="1"/>
          <p:nvPr>
            <p:ph idx="1" type="body"/>
          </p:nvPr>
        </p:nvSpPr>
        <p:spPr>
          <a:xfrm>
            <a:off x="689112" y="1460499"/>
            <a:ext cx="108138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solidFill>
          <a:schemeClr val="lt1"/>
        </a:solidFill>
      </p:bgPr>
    </p:bg>
    <p:spTree>
      <p:nvGrpSpPr>
        <p:cNvPr id="23" name="Shape 23"/>
        <p:cNvGrpSpPr/>
        <p:nvPr/>
      </p:nvGrpSpPr>
      <p:grpSpPr>
        <a:xfrm>
          <a:off x="0" y="0"/>
          <a:ext cx="0" cy="0"/>
          <a:chOff x="0" y="0"/>
          <a:chExt cx="0" cy="0"/>
        </a:xfrm>
      </p:grpSpPr>
      <p:sp>
        <p:nvSpPr>
          <p:cNvPr id="24" name="Google Shape;24;p16"/>
          <p:cNvSpPr/>
          <p:nvPr/>
        </p:nvSpPr>
        <p:spPr>
          <a:xfrm>
            <a:off x="0" y="0"/>
            <a:ext cx="4182900" cy="68580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16"/>
          <p:cNvSpPr txBox="1"/>
          <p:nvPr>
            <p:ph type="title"/>
          </p:nvPr>
        </p:nvSpPr>
        <p:spPr>
          <a:xfrm>
            <a:off x="408561" y="428017"/>
            <a:ext cx="3540900" cy="5906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6"/>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sz="2800"/>
            </a:lvl1pPr>
            <a:lvl2pPr indent="-381000" lvl="1" marL="914400" algn="l">
              <a:lnSpc>
                <a:spcPct val="90000"/>
              </a:lnSpc>
              <a:spcBef>
                <a:spcPts val="375"/>
              </a:spcBef>
              <a:spcAft>
                <a:spcPts val="0"/>
              </a:spcAft>
              <a:buClr>
                <a:schemeClr val="dk1"/>
              </a:buClr>
              <a:buSzPts val="2400"/>
              <a:buChar char="•"/>
              <a:defRPr sz="2400"/>
            </a:lvl2pPr>
            <a:lvl3pPr indent="-330200" lvl="2" marL="1371600" algn="l">
              <a:lnSpc>
                <a:spcPct val="90000"/>
              </a:lnSpc>
              <a:spcBef>
                <a:spcPts val="375"/>
              </a:spcBef>
              <a:spcAft>
                <a:spcPts val="0"/>
              </a:spcAft>
              <a:buClr>
                <a:schemeClr val="dk1"/>
              </a:buClr>
              <a:buSzPts val="1600"/>
              <a:buChar char="•"/>
              <a:defRPr sz="1600"/>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17"/>
          <p:cNvSpPr/>
          <p:nvPr/>
        </p:nvSpPr>
        <p:spPr>
          <a:xfrm>
            <a:off x="0" y="2268535"/>
            <a:ext cx="12192000" cy="32757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17"/>
          <p:cNvSpPr txBox="1"/>
          <p:nvPr>
            <p:ph type="title"/>
          </p:nvPr>
        </p:nvSpPr>
        <p:spPr>
          <a:xfrm>
            <a:off x="831851" y="1709740"/>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7"/>
          <p:cNvSpPr txBox="1"/>
          <p:nvPr>
            <p:ph idx="1" type="body"/>
          </p:nvPr>
        </p:nvSpPr>
        <p:spPr>
          <a:xfrm>
            <a:off x="831851" y="4589465"/>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795128" y="1"/>
            <a:ext cx="10813800" cy="11661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Arial"/>
              <a:buNone/>
              <a:defRPr b="1" i="0" sz="33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2"/>
          <p:cNvSpPr txBox="1"/>
          <p:nvPr>
            <p:ph idx="1" type="body"/>
          </p:nvPr>
        </p:nvSpPr>
        <p:spPr>
          <a:xfrm>
            <a:off x="795128" y="1460499"/>
            <a:ext cx="108138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mailto:amy.stegeman@iowa.gov" TargetMode="External"/><Relationship Id="rId4" Type="http://schemas.openxmlformats.org/officeDocument/2006/relationships/hyperlink" Target="mailto:amy.stegeman@iowa.gov" TargetMode="External"/><Relationship Id="rId11" Type="http://schemas.openxmlformats.org/officeDocument/2006/relationships/hyperlink" Target="mailto:marianne.rodrigues@iowa.gov" TargetMode="External"/><Relationship Id="rId10" Type="http://schemas.openxmlformats.org/officeDocument/2006/relationships/hyperlink" Target="mailto:marcie.lentsch@iowa.gov" TargetMode="External"/><Relationship Id="rId9" Type="http://schemas.openxmlformats.org/officeDocument/2006/relationships/hyperlink" Target="mailto:mary.breyfogle@iowa.gov" TargetMode="External"/><Relationship Id="rId5" Type="http://schemas.openxmlformats.org/officeDocument/2006/relationships/hyperlink" Target="mailto:marcie.lentsch@iowa.gov" TargetMode="External"/><Relationship Id="rId6" Type="http://schemas.openxmlformats.org/officeDocument/2006/relationships/hyperlink" Target="mailto:marianne.rodrigues@iowa.gov" TargetMode="External"/><Relationship Id="rId7" Type="http://schemas.openxmlformats.org/officeDocument/2006/relationships/hyperlink" Target="mailto:mary.breyfogle@iowa.gov" TargetMode="External"/><Relationship Id="rId8"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ducate.iowa.gov/media/7266/download?inline=" TargetMode="Externa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doe.zoom.us/j/95823765427?pwd=1DXiSnHvomPPL4eTTiR2V3MsyKPaQ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ph type="ctrTitle"/>
          </p:nvPr>
        </p:nvSpPr>
        <p:spPr>
          <a:xfrm>
            <a:off x="277645" y="727245"/>
            <a:ext cx="11636700" cy="21600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500"/>
              <a:buFont typeface="Arial"/>
              <a:buNone/>
            </a:pPr>
            <a:r>
              <a:rPr lang="en-US" sz="4700"/>
              <a:t>IQPPS Desk Audit 24-25</a:t>
            </a:r>
            <a:endParaRPr sz="4700"/>
          </a:p>
        </p:txBody>
      </p:sp>
      <p:sp>
        <p:nvSpPr>
          <p:cNvPr id="36" name="Google Shape;36;p1"/>
          <p:cNvSpPr txBox="1"/>
          <p:nvPr/>
        </p:nvSpPr>
        <p:spPr>
          <a:xfrm>
            <a:off x="361350" y="3235675"/>
            <a:ext cx="11469300" cy="14670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lt1"/>
                </a:solidFill>
                <a:latin typeface="Arial"/>
                <a:ea typeface="Arial"/>
                <a:cs typeface="Arial"/>
                <a:sym typeface="Arial"/>
              </a:rPr>
              <a:t>Item 7: </a:t>
            </a:r>
            <a:endParaRPr b="1" i="0" sz="2800" u="none" cap="none" strike="noStrike">
              <a:solidFill>
                <a:schemeClr val="lt1"/>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lt1"/>
                </a:solidFill>
                <a:latin typeface="Arial"/>
                <a:ea typeface="Arial"/>
                <a:cs typeface="Arial"/>
                <a:sym typeface="Arial"/>
              </a:rPr>
              <a:t>Teaching Staff</a:t>
            </a:r>
            <a:endParaRPr b="1" i="0" sz="2800" u="none" cap="none" strike="noStrike">
              <a:solidFill>
                <a:schemeClr val="lt1"/>
              </a:solidFill>
              <a:latin typeface="Arial"/>
              <a:ea typeface="Arial"/>
              <a:cs typeface="Arial"/>
              <a:sym typeface="Arial"/>
            </a:endParaRPr>
          </a:p>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lt1"/>
                </a:solidFill>
                <a:latin typeface="Arial"/>
                <a:ea typeface="Arial"/>
                <a:cs typeface="Arial"/>
                <a:sym typeface="Arial"/>
              </a:rPr>
              <a:t>Professional Learning</a:t>
            </a:r>
            <a:endParaRPr b="1" i="0" sz="2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type="title"/>
          </p:nvPr>
        </p:nvSpPr>
        <p:spPr>
          <a:xfrm>
            <a:off x="4062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300"/>
              <a:t>Timeline</a:t>
            </a:r>
            <a:r>
              <a:rPr lang="en-US" sz="4200"/>
              <a:t> </a:t>
            </a:r>
            <a:endParaRPr sz="4200"/>
          </a:p>
        </p:txBody>
      </p:sp>
      <p:sp>
        <p:nvSpPr>
          <p:cNvPr id="91" name="Google Shape;91;p10"/>
          <p:cNvSpPr txBox="1"/>
          <p:nvPr>
            <p:ph idx="1" type="body"/>
          </p:nvPr>
        </p:nvSpPr>
        <p:spPr>
          <a:xfrm>
            <a:off x="216225" y="5556875"/>
            <a:ext cx="11422200" cy="823800"/>
          </a:xfrm>
          <a:prstGeom prst="rect">
            <a:avLst/>
          </a:prstGeom>
          <a:noFill/>
          <a:ln>
            <a:noFill/>
          </a:ln>
        </p:spPr>
        <p:txBody>
          <a:bodyPr anchorCtr="0" anchor="b" bIns="45700" lIns="91425" spcFirstLastPara="1" rIns="91425" wrap="square" tIns="45700">
            <a:noAutofit/>
          </a:bodyPr>
          <a:lstStyle/>
          <a:p>
            <a:pPr indent="-406400" lvl="0" marL="457200" rtl="0" algn="l">
              <a:lnSpc>
                <a:spcPct val="115000"/>
              </a:lnSpc>
              <a:spcBef>
                <a:spcPts val="0"/>
              </a:spcBef>
              <a:spcAft>
                <a:spcPts val="0"/>
              </a:spcAft>
              <a:buSzPts val="2800"/>
              <a:buChar char="●"/>
            </a:pPr>
            <a:r>
              <a:rPr b="1" lang="en-US" sz="2800"/>
              <a:t>September 15:</a:t>
            </a:r>
            <a:r>
              <a:rPr lang="en-US" sz="2800"/>
              <a:t> </a:t>
            </a:r>
            <a:r>
              <a:rPr b="0" lang="en-US" sz="2800"/>
              <a:t>Desk audit opens in CASA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December 15:</a:t>
            </a:r>
            <a:r>
              <a:rPr lang="en-US" sz="2800"/>
              <a:t> </a:t>
            </a:r>
            <a:r>
              <a:rPr b="0" lang="en-US" sz="2800"/>
              <a:t>Initial district desk audit submission due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March 15:</a:t>
            </a:r>
            <a:r>
              <a:rPr b="0" lang="en-US" sz="2800"/>
              <a:t> Initial state review completed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April 15:</a:t>
            </a:r>
            <a:r>
              <a:rPr lang="en-US" sz="2800"/>
              <a:t> </a:t>
            </a:r>
            <a:r>
              <a:rPr b="0" lang="en-US" sz="2800"/>
              <a:t>Final district submission due; Desk audit closes</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highlight>
                  <a:schemeClr val="lt1"/>
                </a:highlight>
              </a:rPr>
              <a:t>April 30:</a:t>
            </a:r>
            <a:r>
              <a:rPr b="1" lang="en-US" sz="2800"/>
              <a:t> </a:t>
            </a:r>
            <a:r>
              <a:rPr b="0" lang="en-US" sz="2800"/>
              <a:t>Final state review completed; District status identified and follow-up action as applicable</a:t>
            </a:r>
            <a:endParaRPr b="0" sz="2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1"/>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Reviewer Contacts</a:t>
            </a:r>
            <a:endParaRPr sz="4000"/>
          </a:p>
        </p:txBody>
      </p:sp>
      <p:sp>
        <p:nvSpPr>
          <p:cNvPr id="97" name="Google Shape;97;p11"/>
          <p:cNvSpPr txBox="1"/>
          <p:nvPr/>
        </p:nvSpPr>
        <p:spPr>
          <a:xfrm>
            <a:off x="93450" y="1350150"/>
            <a:ext cx="12005100" cy="4760100"/>
          </a:xfrm>
          <a:prstGeom prst="rect">
            <a:avLst/>
          </a:prstGeom>
          <a:noFill/>
          <a:ln>
            <a:noFill/>
          </a:ln>
        </p:spPr>
        <p:txBody>
          <a:bodyPr anchorCtr="0" anchor="t" bIns="45700" lIns="91425" spcFirstLastPara="1" rIns="91425" wrap="square" tIns="45700">
            <a:noAutofit/>
          </a:bodyPr>
          <a:lstStyle/>
          <a:p>
            <a:pPr indent="-377825" lvl="0" marL="457200" marR="0" rtl="0" algn="l">
              <a:lnSpc>
                <a:spcPct val="130000"/>
              </a:lnSpc>
              <a:spcBef>
                <a:spcPts val="75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Central Rivers AEA - </a:t>
            </a:r>
            <a:r>
              <a:rPr b="0" i="0" lang="en-US" sz="2350" u="none" cap="none" strike="noStrike">
                <a:solidFill>
                  <a:srgbClr val="000000"/>
                </a:solidFill>
                <a:latin typeface="Arial"/>
                <a:ea typeface="Arial"/>
                <a:cs typeface="Arial"/>
                <a:sym typeface="Arial"/>
              </a:rPr>
              <a:t>Amy Stegeman, </a:t>
            </a:r>
            <a:r>
              <a:rPr b="0" i="0" lang="en-US" sz="2350" u="sng" cap="none" strike="noStrike">
                <a:solidFill>
                  <a:srgbClr val="0563C1"/>
                </a:solidFill>
                <a:latin typeface="Arial"/>
                <a:ea typeface="Arial"/>
                <a:cs typeface="Arial"/>
                <a:sym typeface="Arial"/>
                <a:hlinkClick r:id="rId3">
                  <a:extLst>
                    <a:ext uri="{A12FA001-AC4F-418D-AE19-62706E023703}">
                      <ahyp:hlinkClr val="tx"/>
                    </a:ext>
                  </a:extLst>
                </a:hlinkClick>
              </a:rPr>
              <a:t>amy.stegeman@iowa.gov</a:t>
            </a:r>
            <a:r>
              <a:rPr b="0" i="0" lang="en-US" sz="2350" u="none" cap="none" strike="noStrike">
                <a:solidFill>
                  <a:srgbClr val="000000"/>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Grant Wood AEA - </a:t>
            </a:r>
            <a:r>
              <a:rPr b="0" i="0" lang="en-US" sz="2350" u="none" cap="none" strike="noStrike">
                <a:solidFill>
                  <a:schemeClr val="dk1"/>
                </a:solidFill>
                <a:latin typeface="Arial"/>
                <a:ea typeface="Arial"/>
                <a:cs typeface="Arial"/>
                <a:sym typeface="Arial"/>
              </a:rPr>
              <a:t>Amy Stegeman, </a:t>
            </a:r>
            <a:r>
              <a:rPr b="0" i="0" lang="en-US" sz="2350" u="sng" cap="none" strike="noStrike">
                <a:solidFill>
                  <a:schemeClr val="hlink"/>
                </a:solidFill>
                <a:latin typeface="Arial"/>
                <a:ea typeface="Arial"/>
                <a:cs typeface="Arial"/>
                <a:sym typeface="Arial"/>
                <a:hlinkClick r:id="rId4"/>
              </a:rPr>
              <a:t>amy.stegeman@iowa.gov</a:t>
            </a:r>
            <a:r>
              <a:rPr b="0" i="0" lang="en-US" sz="2350" u="none" cap="none" strike="noStrike">
                <a:solidFill>
                  <a:schemeClr val="dk1"/>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Great Prairie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Marcie Lentsch, </a:t>
            </a:r>
            <a:r>
              <a:rPr b="0" i="0" lang="en-US" sz="2350" u="sng" cap="none" strike="noStrike">
                <a:solidFill>
                  <a:schemeClr val="hlink"/>
                </a:solidFill>
                <a:latin typeface="Arial"/>
                <a:ea typeface="Arial"/>
                <a:cs typeface="Arial"/>
                <a:sym typeface="Arial"/>
                <a:hlinkClick r:id="rId5"/>
              </a:rPr>
              <a:t>marcie.lentsch@iowa.gov</a:t>
            </a:r>
            <a:r>
              <a:rPr b="0" i="0" lang="en-US" sz="2350" u="none" cap="none" strike="noStrike">
                <a:solidFill>
                  <a:schemeClr val="dk1"/>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Green Hills AEA </a:t>
            </a:r>
            <a:r>
              <a:rPr b="0" i="0" lang="en-US" sz="2350" u="none" cap="none" strike="noStrike">
                <a:solidFill>
                  <a:srgbClr val="000000"/>
                </a:solidFill>
                <a:latin typeface="Arial"/>
                <a:ea typeface="Arial"/>
                <a:cs typeface="Arial"/>
                <a:sym typeface="Arial"/>
              </a:rPr>
              <a:t>- Marianne Rodrigues, </a:t>
            </a:r>
            <a:r>
              <a:rPr b="0" i="0" lang="en-US" sz="2350" u="sng" cap="none" strike="noStrike">
                <a:solidFill>
                  <a:srgbClr val="0563C1"/>
                </a:solidFill>
                <a:latin typeface="Arial"/>
                <a:ea typeface="Arial"/>
                <a:cs typeface="Arial"/>
                <a:sym typeface="Arial"/>
                <a:hlinkClick r:id="rId6">
                  <a:extLst>
                    <a:ext uri="{A12FA001-AC4F-418D-AE19-62706E023703}">
                      <ahyp:hlinkClr val="tx"/>
                    </a:ext>
                  </a:extLst>
                </a:hlinkClick>
              </a:rPr>
              <a:t>marianne.rodrigues@iowa.gov</a:t>
            </a:r>
            <a:r>
              <a:rPr b="0" i="0" lang="en-US" sz="2350" u="none" cap="none" strike="noStrike">
                <a:solidFill>
                  <a:srgbClr val="000000"/>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Heartland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7">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Keystone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8"/>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Mississippi Bend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9">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Northwest AEA</a:t>
            </a:r>
            <a:r>
              <a:rPr b="0" i="0" lang="en-US" sz="2350" u="none" cap="none" strike="noStrike">
                <a:solidFill>
                  <a:srgbClr val="000000"/>
                </a:solidFill>
                <a:latin typeface="Arial"/>
                <a:ea typeface="Arial"/>
                <a:cs typeface="Arial"/>
                <a:sym typeface="Arial"/>
              </a:rPr>
              <a:t> - Marcie Lentsch, </a:t>
            </a:r>
            <a:r>
              <a:rPr b="0" i="0" lang="en-US" sz="2350" u="sng" cap="none" strike="noStrike">
                <a:solidFill>
                  <a:schemeClr val="hlink"/>
                </a:solidFill>
                <a:latin typeface="Arial"/>
                <a:ea typeface="Arial"/>
                <a:cs typeface="Arial"/>
                <a:sym typeface="Arial"/>
                <a:hlinkClick r:id="rId10"/>
              </a:rPr>
              <a:t>marcie.lentsch@iowa.gov</a:t>
            </a:r>
            <a:r>
              <a:rPr b="0" i="0" lang="en-US" sz="2350" u="none" cap="none" strike="noStrike">
                <a:solidFill>
                  <a:srgbClr val="000000"/>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Prairie Lakes AEA </a:t>
            </a:r>
            <a:r>
              <a:rPr b="0" i="0" lang="en-US" sz="2350" u="none" cap="none" strike="noStrike">
                <a:solidFill>
                  <a:srgbClr val="000000"/>
                </a:solidFill>
                <a:latin typeface="Arial"/>
                <a:ea typeface="Arial"/>
                <a:cs typeface="Arial"/>
                <a:sym typeface="Arial"/>
              </a:rPr>
              <a:t>-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11"/>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220922" y="208526"/>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500"/>
              <a:buFont typeface="Arial"/>
              <a:buNone/>
            </a:pPr>
            <a:r>
              <a:rPr lang="en-US" sz="4000"/>
              <a:t>Purpose of the Preschool Desk Audit</a:t>
            </a:r>
            <a:endParaRPr sz="4000"/>
          </a:p>
          <a:p>
            <a:pPr indent="0" lvl="0" marL="0" rtl="0" algn="l">
              <a:lnSpc>
                <a:spcPct val="90000"/>
              </a:lnSpc>
              <a:spcBef>
                <a:spcPts val="0"/>
              </a:spcBef>
              <a:spcAft>
                <a:spcPts val="0"/>
              </a:spcAft>
              <a:buClr>
                <a:schemeClr val="lt1"/>
              </a:buClr>
              <a:buSzPts val="3300"/>
              <a:buFont typeface="Arial"/>
              <a:buNone/>
            </a:pPr>
            <a:r>
              <a:rPr lang="en-US"/>
              <a:t> </a:t>
            </a:r>
            <a:endParaRPr/>
          </a:p>
        </p:txBody>
      </p:sp>
      <p:sp>
        <p:nvSpPr>
          <p:cNvPr id="42" name="Google Shape;42;p2"/>
          <p:cNvSpPr txBox="1"/>
          <p:nvPr>
            <p:ph idx="1" type="body"/>
          </p:nvPr>
        </p:nvSpPr>
        <p:spPr>
          <a:xfrm>
            <a:off x="105075" y="1548700"/>
            <a:ext cx="11788500" cy="50235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SzPts val="2600"/>
              <a:buChar char="●"/>
            </a:pPr>
            <a:r>
              <a:rPr b="0" lang="en-US" sz="2600"/>
              <a:t>The purpose of the preschool desk audit is to provide a process for the continued accreditation of schools and school districts. </a:t>
            </a:r>
            <a:br>
              <a:rPr b="0" lang="en-US" sz="2600"/>
            </a:br>
            <a:endParaRPr b="0" sz="2600"/>
          </a:p>
          <a:p>
            <a:pPr indent="-393700" lvl="0" marL="457200" rtl="0" algn="l">
              <a:lnSpc>
                <a:spcPct val="115000"/>
              </a:lnSpc>
              <a:spcBef>
                <a:spcPts val="0"/>
              </a:spcBef>
              <a:spcAft>
                <a:spcPts val="0"/>
              </a:spcAft>
              <a:buSzPts val="2600"/>
              <a:buChar char="●"/>
            </a:pPr>
            <a:r>
              <a:rPr b="0" lang="en-US" sz="2600"/>
              <a:t>Accreditation monitoring requires a comprehensive desk audit of all accredited schools and school districts. </a:t>
            </a:r>
            <a:r>
              <a:rPr b="0" i="1" lang="en-US" sz="2600"/>
              <a:t>             Iowa Code 256.11(10)(a)(1)</a:t>
            </a:r>
            <a:endParaRPr b="0" i="1" sz="2600"/>
          </a:p>
          <a:p>
            <a:pPr indent="0" lvl="0" marL="0" rtl="0" algn="l">
              <a:lnSpc>
                <a:spcPct val="115000"/>
              </a:lnSpc>
              <a:spcBef>
                <a:spcPts val="0"/>
              </a:spcBef>
              <a:spcAft>
                <a:spcPts val="0"/>
              </a:spcAft>
              <a:buSzPts val="1800"/>
              <a:buNone/>
            </a:pPr>
            <a:r>
              <a:t/>
            </a:r>
            <a:endParaRPr b="0" i="1" sz="2600"/>
          </a:p>
          <a:p>
            <a:pPr indent="-393700" lvl="0" marL="457200" rtl="0" algn="l">
              <a:lnSpc>
                <a:spcPct val="115000"/>
              </a:lnSpc>
              <a:spcBef>
                <a:spcPts val="0"/>
              </a:spcBef>
              <a:spcAft>
                <a:spcPts val="0"/>
              </a:spcAft>
              <a:buSzPts val="2600"/>
              <a:buChar char="●"/>
            </a:pPr>
            <a:r>
              <a:rPr b="0" lang="en-US" sz="2600"/>
              <a:t>Districts are required to provide evidence of implementation of IQPPS based on requirements to implement program standards. </a:t>
            </a:r>
            <a:endParaRPr b="0" sz="2600"/>
          </a:p>
          <a:p>
            <a:pPr indent="0" lvl="0" marL="457200" rtl="0" algn="l">
              <a:lnSpc>
                <a:spcPct val="115000"/>
              </a:lnSpc>
              <a:spcBef>
                <a:spcPts val="0"/>
              </a:spcBef>
              <a:spcAft>
                <a:spcPts val="0"/>
              </a:spcAft>
              <a:buSzPts val="1800"/>
              <a:buNone/>
            </a:pPr>
            <a:r>
              <a:rPr lang="en-US" sz="2600"/>
              <a:t>  </a:t>
            </a:r>
            <a:r>
              <a:rPr i="1" lang="en-US" sz="2600"/>
              <a:t> </a:t>
            </a:r>
            <a:r>
              <a:rPr b="0" i="1" lang="en-US" sz="2600"/>
              <a:t>Iowa Code 256C.3(3)b, IAC 281–16.3, and 281–41.17 (256B, 34CFR300)</a:t>
            </a:r>
            <a:endParaRPr b="0"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287834d04f2_0_0"/>
          <p:cNvSpPr txBox="1"/>
          <p:nvPr>
            <p:ph type="title"/>
          </p:nvPr>
        </p:nvSpPr>
        <p:spPr>
          <a:xfrm>
            <a:off x="29039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Arial"/>
              <a:buNone/>
            </a:pPr>
            <a:r>
              <a:rPr lang="en-US" sz="4000"/>
              <a:t>Guidelines for the Desk Audit </a:t>
            </a:r>
            <a:endParaRPr sz="4000"/>
          </a:p>
        </p:txBody>
      </p:sp>
      <p:sp>
        <p:nvSpPr>
          <p:cNvPr id="48" name="Google Shape;48;g287834d04f2_0_0"/>
          <p:cNvSpPr txBox="1"/>
          <p:nvPr/>
        </p:nvSpPr>
        <p:spPr>
          <a:xfrm>
            <a:off x="0" y="1467600"/>
            <a:ext cx="12073800" cy="4818000"/>
          </a:xfrm>
          <a:prstGeom prst="rect">
            <a:avLst/>
          </a:prstGeom>
          <a:noFill/>
          <a:ln>
            <a:noFill/>
          </a:ln>
        </p:spPr>
        <p:txBody>
          <a:bodyPr anchorCtr="0" anchor="t" bIns="45700" lIns="91425" spcFirstLastPara="1" rIns="91425" wrap="square" tIns="45700">
            <a:normAutofit lnSpcReduction="20000"/>
          </a:bodyPr>
          <a:lstStyle/>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Preschool program administrators</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District level evidence</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Current within the last year</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Representative of all classrooms/community partner sites</a:t>
            </a:r>
            <a:r>
              <a:rPr lang="en-US" sz="3400">
                <a:solidFill>
                  <a:schemeClr val="dk1"/>
                </a:solidFill>
              </a:rPr>
              <a:t> participating in the Statewide Voluntary Preschool Program.</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Address variations</a:t>
            </a:r>
            <a:endParaRPr b="0" i="0" sz="3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4"/>
          <p:cNvSpPr txBox="1"/>
          <p:nvPr>
            <p:ph type="title"/>
          </p:nvPr>
        </p:nvSpPr>
        <p:spPr>
          <a:xfrm>
            <a:off x="264900" y="0"/>
            <a:ext cx="115821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IQPPS (2017 Version) and IQPPS Web Page</a:t>
            </a:r>
            <a:endParaRPr sz="4000"/>
          </a:p>
        </p:txBody>
      </p:sp>
      <p:sp>
        <p:nvSpPr>
          <p:cNvPr id="54" name="Google Shape;54;p4"/>
          <p:cNvSpPr txBox="1"/>
          <p:nvPr/>
        </p:nvSpPr>
        <p:spPr>
          <a:xfrm>
            <a:off x="200700" y="1557825"/>
            <a:ext cx="11790600" cy="4351200"/>
          </a:xfrm>
          <a:prstGeom prst="rect">
            <a:avLst/>
          </a:prstGeom>
          <a:noFill/>
          <a:ln>
            <a:noFill/>
          </a:ln>
        </p:spPr>
        <p:txBody>
          <a:bodyPr anchorCtr="0" anchor="t" bIns="45700" lIns="91425" spcFirstLastPara="1" rIns="91425" wrap="square" tIns="45700">
            <a:noAutofit/>
          </a:bodyPr>
          <a:lstStyle/>
          <a:p>
            <a:pPr indent="-448647" lvl="0" marL="457200" marR="0" rtl="0" algn="l">
              <a:lnSpc>
                <a:spcPct val="105000"/>
              </a:lnSpc>
              <a:spcBef>
                <a:spcPts val="1200"/>
              </a:spcBef>
              <a:spcAft>
                <a:spcPts val="0"/>
              </a:spcAft>
              <a:buClr>
                <a:schemeClr val="dk1"/>
              </a:buClr>
              <a:buSzPts val="3465"/>
              <a:buFont typeface="Arial"/>
              <a:buChar char="•"/>
            </a:pPr>
            <a:r>
              <a:rPr b="0" i="0" lang="en-US" sz="3465" u="none" cap="none" strike="noStrike">
                <a:solidFill>
                  <a:schemeClr val="dk1"/>
                </a:solidFill>
                <a:latin typeface="Arial"/>
                <a:ea typeface="Arial"/>
                <a:cs typeface="Arial"/>
                <a:sym typeface="Arial"/>
              </a:rPr>
              <a:t>Align to the </a:t>
            </a:r>
            <a:r>
              <a:rPr b="0" i="0" lang="en-US" sz="3465" u="sng" cap="none" strike="noStrike">
                <a:solidFill>
                  <a:schemeClr val="hlink"/>
                </a:solidFill>
                <a:highlight>
                  <a:schemeClr val="lt1"/>
                </a:highlight>
                <a:latin typeface="Arial"/>
                <a:ea typeface="Arial"/>
                <a:cs typeface="Arial"/>
                <a:sym typeface="Arial"/>
                <a:hlinkClick r:id="rId3"/>
              </a:rPr>
              <a:t>Iowa Quality Preschool Program Standards and Criteria (2017)</a:t>
            </a:r>
            <a:endParaRPr b="0" i="0" sz="3136" u="none" cap="none" strike="noStrike">
              <a:solidFill>
                <a:schemeClr val="dk1"/>
              </a:solidFill>
              <a:highlight>
                <a:schemeClr val="lt1"/>
              </a:highlight>
              <a:latin typeface="Arial"/>
              <a:ea typeface="Arial"/>
              <a:cs typeface="Arial"/>
              <a:sym typeface="Arial"/>
            </a:endParaRPr>
          </a:p>
          <a:p>
            <a:pPr indent="-448647" lvl="1" marL="914400" marR="0" rtl="0" algn="l">
              <a:lnSpc>
                <a:spcPct val="105000"/>
              </a:lnSpc>
              <a:spcBef>
                <a:spcPts val="0"/>
              </a:spcBef>
              <a:spcAft>
                <a:spcPts val="0"/>
              </a:spcAft>
              <a:buClr>
                <a:schemeClr val="dk1"/>
              </a:buClr>
              <a:buSzPts val="3465"/>
              <a:buFont typeface="Arial"/>
              <a:buChar char="•"/>
            </a:pPr>
            <a:r>
              <a:rPr b="0" i="1" lang="en-US" sz="2536" u="none" cap="none" strike="noStrike">
                <a:solidFill>
                  <a:schemeClr val="dk1"/>
                </a:solidFill>
                <a:highlight>
                  <a:schemeClr val="lt1"/>
                </a:highlight>
                <a:latin typeface="Arial"/>
                <a:ea typeface="Arial"/>
                <a:cs typeface="Arial"/>
                <a:sym typeface="Arial"/>
              </a:rPr>
              <a:t>Multiple standards and criteria may be addressed within a desk audit item</a:t>
            </a:r>
            <a:br>
              <a:rPr b="0" i="0" lang="en-US" sz="3136" u="none" cap="none" strike="noStrike">
                <a:solidFill>
                  <a:schemeClr val="dk1"/>
                </a:solidFill>
                <a:highlight>
                  <a:schemeClr val="lt1"/>
                </a:highlight>
                <a:latin typeface="Arial"/>
                <a:ea typeface="Arial"/>
                <a:cs typeface="Arial"/>
                <a:sym typeface="Arial"/>
              </a:rPr>
            </a:br>
            <a:endParaRPr b="0" i="0" sz="3575" u="none" cap="none" strike="noStrike">
              <a:solidFill>
                <a:schemeClr val="dk1"/>
              </a:solidFill>
              <a:highlight>
                <a:schemeClr val="lt1"/>
              </a:highlight>
              <a:latin typeface="Arial"/>
              <a:ea typeface="Arial"/>
              <a:cs typeface="Arial"/>
              <a:sym typeface="Arial"/>
            </a:endParaRPr>
          </a:p>
          <a:p>
            <a:pPr indent="-455612" lvl="0" marL="457200" marR="0" rtl="0" algn="l">
              <a:lnSpc>
                <a:spcPct val="105000"/>
              </a:lnSpc>
              <a:spcBef>
                <a:spcPts val="0"/>
              </a:spcBef>
              <a:spcAft>
                <a:spcPts val="0"/>
              </a:spcAft>
              <a:buClr>
                <a:schemeClr val="dk1"/>
              </a:buClr>
              <a:buSzPts val="3575"/>
              <a:buFont typeface="Arial"/>
              <a:buChar char="•"/>
            </a:pPr>
            <a:r>
              <a:rPr b="0" i="0" lang="en-US" sz="3575" u="none" cap="none" strike="noStrike">
                <a:solidFill>
                  <a:schemeClr val="dk1"/>
                </a:solidFill>
                <a:highlight>
                  <a:schemeClr val="lt1"/>
                </a:highlight>
                <a:latin typeface="Arial"/>
                <a:ea typeface="Arial"/>
                <a:cs typeface="Arial"/>
                <a:sym typeface="Arial"/>
              </a:rPr>
              <a:t>Additional information on the Early Childhood Standards </a:t>
            </a:r>
            <a:r>
              <a:rPr b="0" i="0" lang="en-US" sz="3575" u="sng" cap="none" strike="noStrike">
                <a:solidFill>
                  <a:schemeClr val="hlink"/>
                </a:solidFill>
                <a:highlight>
                  <a:schemeClr val="lt1"/>
                </a:highlight>
                <a:latin typeface="Arial"/>
                <a:ea typeface="Arial"/>
                <a:cs typeface="Arial"/>
                <a:sym typeface="Arial"/>
                <a:hlinkClick r:id="rId4"/>
              </a:rPr>
              <a:t>webpage</a:t>
            </a:r>
            <a:r>
              <a:rPr b="0" i="0" lang="en-US" sz="3575" u="none" cap="none" strike="noStrike">
                <a:solidFill>
                  <a:schemeClr val="dk1"/>
                </a:solidFill>
                <a:highlight>
                  <a:schemeClr val="lt1"/>
                </a:highlight>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2fdafbec054_0_0"/>
          <p:cNvSpPr txBox="1"/>
          <p:nvPr>
            <p:ph type="title"/>
          </p:nvPr>
        </p:nvSpPr>
        <p:spPr>
          <a:xfrm>
            <a:off x="192909" y="-125097"/>
            <a:ext cx="15026400" cy="983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IQPPS Desk Audit Additional Support - Office Hour Zooms</a:t>
            </a:r>
            <a:endParaRPr/>
          </a:p>
        </p:txBody>
      </p:sp>
      <p:sp>
        <p:nvSpPr>
          <p:cNvPr id="60" name="Google Shape;60;g2fdafbec054_0_0"/>
          <p:cNvSpPr txBox="1"/>
          <p:nvPr/>
        </p:nvSpPr>
        <p:spPr>
          <a:xfrm>
            <a:off x="192900" y="858000"/>
            <a:ext cx="7048500" cy="41664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500"/>
              <a:buFont typeface="Arial"/>
              <a:buNone/>
            </a:pPr>
            <a:r>
              <a:rPr b="1" i="0" lang="en-US" sz="2300" u="none" cap="none" strike="noStrike">
                <a:solidFill>
                  <a:schemeClr val="dk1"/>
                </a:solidFill>
                <a:latin typeface="Arial"/>
                <a:ea typeface="Arial"/>
                <a:cs typeface="Arial"/>
                <a:sym typeface="Arial"/>
              </a:rPr>
              <a:t>Purpose: </a:t>
            </a:r>
            <a:r>
              <a:rPr b="0" i="0" lang="en-US" sz="2300" u="none" cap="none" strike="noStrike">
                <a:solidFill>
                  <a:schemeClr val="dk1"/>
                </a:solidFill>
                <a:highlight>
                  <a:srgbClr val="FFFFFF"/>
                </a:highlight>
                <a:latin typeface="Arial"/>
                <a:ea typeface="Arial"/>
                <a:cs typeface="Arial"/>
                <a:sym typeface="Arial"/>
              </a:rPr>
              <a:t>Sessions aim to foster a cohesive learning environment and provide support for </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0"/>
                  </a:ext>
                </a:extLst>
              </a:rPr>
              <a:t>SWVPP and classrooms providing special education ser</a:t>
            </a:r>
            <a:r>
              <a:rPr lang="en-US" sz="2300">
                <a:solidFill>
                  <a:schemeClr val="dk1"/>
                </a:solidFill>
                <a:highlight>
                  <a:srgbClr val="FFFFFF"/>
                </a:highlight>
                <a:extLst>
                  <a:ext uri="http://customooxmlschemas.google.com/">
                    <go:slidesCustomData xmlns:go="http://customooxmlschemas.google.com/" textRoundtripDataId="1"/>
                  </a:ext>
                </a:extLst>
              </a:rPr>
              <a:t>vices</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2"/>
                  </a:ext>
                </a:extLst>
              </a:rPr>
              <a:t>. </a:t>
            </a:r>
            <a:r>
              <a:rPr b="0" i="0" lang="en-US" sz="2300" u="none" cap="none" strike="noStrike">
                <a:solidFill>
                  <a:schemeClr val="dk1"/>
                </a:solidFill>
                <a:highlight>
                  <a:srgbClr val="FFFFFF"/>
                </a:highlight>
                <a:latin typeface="Arial"/>
                <a:ea typeface="Arial"/>
                <a:cs typeface="Arial"/>
                <a:sym typeface="Arial"/>
              </a:rPr>
              <a:t>Specific sessions will be devoted to Iowa Quality Preschool Program Standards (IQPPS) and the preschool desk audit.</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When: </a:t>
            </a:r>
            <a:r>
              <a:rPr b="0" i="0" lang="en-US" sz="2300" u="none" cap="none" strike="noStrike">
                <a:solidFill>
                  <a:schemeClr val="dk1"/>
                </a:solidFill>
                <a:latin typeface="Arial"/>
                <a:ea typeface="Arial"/>
                <a:cs typeface="Arial"/>
                <a:sym typeface="Arial"/>
              </a:rPr>
              <a:t>2nd and 4th Tuesdays of the month</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rgbClr val="FF0000"/>
                </a:solidFill>
                <a:latin typeface="Arial"/>
                <a:ea typeface="Arial"/>
                <a:cs typeface="Arial"/>
                <a:sym typeface="Arial"/>
              </a:rPr>
              <a:t>First zoom of the month: desk audit support (1:00 p.m.)</a:t>
            </a:r>
            <a:endParaRPr b="1" i="0" sz="23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Second zoom of the month: </a:t>
            </a:r>
            <a:r>
              <a:rPr b="0" i="0" lang="en-US" sz="2300" u="none" cap="none" strike="noStrike">
                <a:solidFill>
                  <a:schemeClr val="dk1"/>
                </a:solidFill>
                <a:latin typeface="Arial"/>
                <a:ea typeface="Arial"/>
                <a:cs typeface="Arial"/>
                <a:sym typeface="Arial"/>
              </a:rPr>
              <a:t>open office hours (8:30 a.m.)</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0" i="0" lang="en-US" sz="2500" u="sng" cap="none" strike="noStrike">
                <a:solidFill>
                  <a:schemeClr val="hlink"/>
                </a:solidFill>
                <a:latin typeface="Arial"/>
                <a:ea typeface="Arial"/>
                <a:cs typeface="Arial"/>
                <a:sym typeface="Arial"/>
                <a:hlinkClick r:id="rId3"/>
              </a:rPr>
              <a:t>Zoom Link</a:t>
            </a:r>
            <a:endParaRPr b="0" i="0" sz="2500" u="none" cap="none" strike="noStrike">
              <a:solidFill>
                <a:schemeClr val="dk1"/>
              </a:solidFill>
              <a:latin typeface="Arial"/>
              <a:ea typeface="Arial"/>
              <a:cs typeface="Arial"/>
              <a:sym typeface="Arial"/>
            </a:endParaRPr>
          </a:p>
        </p:txBody>
      </p:sp>
      <p:sp>
        <p:nvSpPr>
          <p:cNvPr id="61" name="Google Shape;61;g2fdafbec054_0_0"/>
          <p:cNvSpPr txBox="1"/>
          <p:nvPr/>
        </p:nvSpPr>
        <p:spPr>
          <a:xfrm>
            <a:off x="7383925" y="1121850"/>
            <a:ext cx="4663500" cy="4864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b="1" i="0" lang="en-US" sz="2100" u="none" cap="none" strike="noStrike">
                <a:solidFill>
                  <a:schemeClr val="dk1"/>
                </a:solidFill>
                <a:latin typeface="Arial"/>
                <a:ea typeface="Arial"/>
                <a:cs typeface="Arial"/>
                <a:sym typeface="Arial"/>
              </a:rPr>
              <a:t>24-25 IQPPS Desk Audit Specific Support Dates:</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chemeClr val="dk1"/>
              </a:solidFill>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September 10th,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1-3</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October 8th,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4-6</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November 12th,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7-8 </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December 10th, 1 p.m. </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9-10</a:t>
            </a:r>
            <a:endParaRPr b="0" i="0" sz="22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chemeClr val="dk1"/>
              </a:solidFill>
              <a:highlight>
                <a:schemeClr val="lt1"/>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6"/>
          <p:cNvSpPr txBox="1"/>
          <p:nvPr>
            <p:ph idx="1" type="body"/>
          </p:nvPr>
        </p:nvSpPr>
        <p:spPr>
          <a:xfrm>
            <a:off x="339225" y="1037550"/>
            <a:ext cx="11407800" cy="5576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800"/>
              <a:buNone/>
            </a:pPr>
            <a:r>
              <a:rPr b="1" lang="en-US" sz="2600"/>
              <a:t>Standard 6: Teachers (Criteria 6.4 and 6.5)</a:t>
            </a:r>
            <a:endParaRPr b="1" sz="2600"/>
          </a:p>
          <a:p>
            <a:pPr indent="0" lvl="0" marL="0" rtl="0" algn="l">
              <a:lnSpc>
                <a:spcPct val="90000"/>
              </a:lnSpc>
              <a:spcBef>
                <a:spcPts val="0"/>
              </a:spcBef>
              <a:spcAft>
                <a:spcPts val="0"/>
              </a:spcAft>
              <a:buSzPts val="1800"/>
              <a:buNone/>
            </a:pPr>
            <a:r>
              <a:t/>
            </a:r>
            <a:endParaRPr sz="2600"/>
          </a:p>
          <a:p>
            <a:pPr indent="0" lvl="0" marL="0" rtl="0" algn="l">
              <a:lnSpc>
                <a:spcPct val="100000"/>
              </a:lnSpc>
              <a:spcBef>
                <a:spcPts val="0"/>
              </a:spcBef>
              <a:spcAft>
                <a:spcPts val="0"/>
              </a:spcAft>
              <a:buSzPts val="1800"/>
              <a:buNone/>
            </a:pPr>
            <a:r>
              <a:rPr b="1" lang="en-US" sz="2600">
                <a:solidFill>
                  <a:srgbClr val="000000"/>
                </a:solidFill>
              </a:rPr>
              <a:t>Criterion 6.4: </a:t>
            </a:r>
            <a:endParaRPr b="1" sz="2600">
              <a:solidFill>
                <a:srgbClr val="000000"/>
              </a:solidFill>
            </a:endParaRPr>
          </a:p>
          <a:p>
            <a:pPr indent="0" lvl="0" marL="0" rtl="0" algn="l">
              <a:lnSpc>
                <a:spcPct val="100000"/>
              </a:lnSpc>
              <a:spcBef>
                <a:spcPts val="0"/>
              </a:spcBef>
              <a:spcAft>
                <a:spcPts val="0"/>
              </a:spcAft>
              <a:buSzPts val="1800"/>
              <a:buNone/>
            </a:pPr>
            <a:r>
              <a:rPr lang="en-US" sz="2600">
                <a:solidFill>
                  <a:srgbClr val="000000"/>
                </a:solidFill>
              </a:rPr>
              <a:t>All teaching staff have specialized coursework or professional development training in the program’s curriculum as well as in communication and collaboration skills that prepare them to participate as a member of a team.</a:t>
            </a:r>
            <a:endParaRPr sz="2600">
              <a:solidFill>
                <a:srgbClr val="000000"/>
              </a:solidFill>
            </a:endParaRPr>
          </a:p>
          <a:p>
            <a:pPr indent="0" lvl="0" marL="0" rtl="0" algn="l">
              <a:lnSpc>
                <a:spcPct val="100000"/>
              </a:lnSpc>
              <a:spcBef>
                <a:spcPts val="0"/>
              </a:spcBef>
              <a:spcAft>
                <a:spcPts val="0"/>
              </a:spcAft>
              <a:buSzPts val="1800"/>
              <a:buNone/>
            </a:pPr>
            <a:r>
              <a:t/>
            </a:r>
            <a:endParaRPr sz="2600">
              <a:solidFill>
                <a:srgbClr val="000000"/>
              </a:solidFill>
            </a:endParaRPr>
          </a:p>
          <a:p>
            <a:pPr indent="0" lvl="0" marL="0" rtl="0" algn="l">
              <a:lnSpc>
                <a:spcPct val="100000"/>
              </a:lnSpc>
              <a:spcBef>
                <a:spcPts val="0"/>
              </a:spcBef>
              <a:spcAft>
                <a:spcPts val="0"/>
              </a:spcAft>
              <a:buClr>
                <a:schemeClr val="dk1"/>
              </a:buClr>
              <a:buSzPts val="1100"/>
              <a:buFont typeface="Arial"/>
              <a:buNone/>
            </a:pPr>
            <a:r>
              <a:rPr b="1" lang="en-US" sz="2600">
                <a:solidFill>
                  <a:srgbClr val="000000"/>
                </a:solidFill>
              </a:rPr>
              <a:t>Criterion 6.5: </a:t>
            </a:r>
            <a:endParaRPr b="1" sz="2600">
              <a:solidFill>
                <a:srgbClr val="000000"/>
              </a:solidFill>
            </a:endParaRPr>
          </a:p>
          <a:p>
            <a:pPr indent="0" lvl="0" marL="0" rtl="0" algn="l">
              <a:lnSpc>
                <a:spcPct val="100000"/>
              </a:lnSpc>
              <a:spcBef>
                <a:spcPts val="0"/>
              </a:spcBef>
              <a:spcAft>
                <a:spcPts val="0"/>
              </a:spcAft>
              <a:buSzPts val="1800"/>
              <a:buNone/>
            </a:pPr>
            <a:r>
              <a:rPr lang="en-US" sz="2600">
                <a:solidFill>
                  <a:srgbClr val="000000"/>
                </a:solidFill>
              </a:rPr>
              <a:t>All teachers and assistant teachers-teacher aides have specialized professional development training in how to accurately use the program’s assessment procedures for assessment of child progress and program quality. </a:t>
            </a:r>
            <a:endParaRPr sz="2600">
              <a:solidFill>
                <a:srgbClr val="000000"/>
              </a:solidFill>
            </a:endParaRPr>
          </a:p>
          <a:p>
            <a:pPr indent="0" lvl="0" marL="0" rtl="0" algn="l">
              <a:lnSpc>
                <a:spcPct val="100000"/>
              </a:lnSpc>
              <a:spcBef>
                <a:spcPts val="0"/>
              </a:spcBef>
              <a:spcAft>
                <a:spcPts val="0"/>
              </a:spcAft>
              <a:buSzPts val="1800"/>
              <a:buNone/>
            </a:pPr>
            <a:r>
              <a:rPr lang="en-US" sz="2600">
                <a:solidFill>
                  <a:srgbClr val="000000"/>
                </a:solidFill>
              </a:rPr>
              <a:t>Their training is used to adapt classroom practices and curriculum activities.</a:t>
            </a:r>
            <a:endParaRPr sz="2600"/>
          </a:p>
        </p:txBody>
      </p:sp>
      <p:sp>
        <p:nvSpPr>
          <p:cNvPr id="67" name="Google Shape;67;p6"/>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300"/>
              <a:buFont typeface="Arial"/>
              <a:buNone/>
            </a:pPr>
            <a:r>
              <a:rPr lang="en-US"/>
              <a:t>Item 7: Teaching Staff Professional Learning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300"/>
              <a:buFont typeface="Arial"/>
              <a:buNone/>
            </a:pPr>
            <a:r>
              <a:rPr lang="en-US"/>
              <a:t>Item 7: Teaching Staff Professional Learning</a:t>
            </a:r>
            <a:endParaRPr/>
          </a:p>
        </p:txBody>
      </p:sp>
      <p:sp>
        <p:nvSpPr>
          <p:cNvPr id="73" name="Google Shape;73;p7"/>
          <p:cNvSpPr txBox="1"/>
          <p:nvPr>
            <p:ph idx="1" type="body"/>
          </p:nvPr>
        </p:nvSpPr>
        <p:spPr>
          <a:xfrm>
            <a:off x="339225" y="1167275"/>
            <a:ext cx="11682000" cy="42717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63636"/>
              <a:buNone/>
            </a:pPr>
            <a:r>
              <a:rPr b="1" lang="en-US" sz="3300"/>
              <a:t>Evidence to Submit: </a:t>
            </a:r>
            <a:endParaRPr b="1" sz="3300"/>
          </a:p>
          <a:p>
            <a:pPr indent="0" lvl="0" marL="0" rtl="0" algn="l">
              <a:lnSpc>
                <a:spcPct val="100000"/>
              </a:lnSpc>
              <a:spcBef>
                <a:spcPts val="0"/>
              </a:spcBef>
              <a:spcAft>
                <a:spcPts val="0"/>
              </a:spcAft>
              <a:buSzPct val="58968"/>
              <a:buNone/>
            </a:pPr>
            <a:r>
              <a:t/>
            </a:r>
            <a:endParaRPr sz="3300"/>
          </a:p>
          <a:p>
            <a:pPr indent="-422464" lvl="0" marL="457200" rtl="0" algn="l">
              <a:lnSpc>
                <a:spcPct val="100000"/>
              </a:lnSpc>
              <a:spcBef>
                <a:spcPts val="0"/>
              </a:spcBef>
              <a:spcAft>
                <a:spcPts val="0"/>
              </a:spcAft>
              <a:buSzPct val="100000"/>
              <a:buChar char="•"/>
            </a:pPr>
            <a:r>
              <a:rPr lang="en-US" sz="3300"/>
              <a:t>Provide evidence of the process used to ensure professional development is provided to all teaching staff related to the program’s: </a:t>
            </a:r>
            <a:endParaRPr sz="3300"/>
          </a:p>
          <a:p>
            <a:pPr indent="-422464" lvl="2" marL="1371600" rtl="0" algn="l">
              <a:lnSpc>
                <a:spcPct val="100000"/>
              </a:lnSpc>
              <a:spcBef>
                <a:spcPts val="0"/>
              </a:spcBef>
              <a:spcAft>
                <a:spcPts val="0"/>
              </a:spcAft>
              <a:buSzPct val="100000"/>
              <a:buChar char="•"/>
            </a:pPr>
            <a:r>
              <a:rPr lang="en-US" sz="3300"/>
              <a:t>curricula </a:t>
            </a:r>
            <a:endParaRPr sz="3300"/>
          </a:p>
          <a:p>
            <a:pPr indent="-422464" lvl="2" marL="1371600" rtl="0" algn="l">
              <a:lnSpc>
                <a:spcPct val="100000"/>
              </a:lnSpc>
              <a:spcBef>
                <a:spcPts val="0"/>
              </a:spcBef>
              <a:spcAft>
                <a:spcPts val="0"/>
              </a:spcAft>
              <a:buSzPct val="100000"/>
              <a:buChar char="•"/>
            </a:pPr>
            <a:r>
              <a:rPr lang="en-US" sz="3300"/>
              <a:t>assessment(s) </a:t>
            </a:r>
            <a:endParaRPr sz="3300"/>
          </a:p>
          <a:p>
            <a:pPr indent="0" lvl="0" marL="457200" rtl="0" algn="l">
              <a:lnSpc>
                <a:spcPct val="100000"/>
              </a:lnSpc>
              <a:spcBef>
                <a:spcPts val="0"/>
              </a:spcBef>
              <a:spcAft>
                <a:spcPts val="0"/>
              </a:spcAft>
              <a:buSzPct val="58968"/>
              <a:buNone/>
            </a:pPr>
            <a:r>
              <a:t/>
            </a:r>
            <a:endParaRPr sz="3300"/>
          </a:p>
          <a:p>
            <a:pPr indent="-422464" lvl="0" marL="457200" rtl="0" algn="l">
              <a:lnSpc>
                <a:spcPct val="100000"/>
              </a:lnSpc>
              <a:spcBef>
                <a:spcPts val="0"/>
              </a:spcBef>
              <a:spcAft>
                <a:spcPts val="0"/>
              </a:spcAft>
              <a:buSzPct val="100000"/>
              <a:buChar char="•"/>
            </a:pPr>
            <a:r>
              <a:rPr lang="en-US" sz="3300"/>
              <a:t>This should also include the topics and dates</a:t>
            </a:r>
            <a:r>
              <a:rPr lang="en-US" sz="3300">
                <a:extLst>
                  <a:ext uri="http://customooxmlschemas.google.com/">
                    <go:slidesCustomData xmlns:go="http://customooxmlschemas.google.com/" textRoundtripDataId="3"/>
                  </a:ext>
                </a:extLst>
              </a:rPr>
              <a:t> when</a:t>
            </a:r>
            <a:r>
              <a:rPr lang="en-US" sz="3300"/>
              <a:t> </a:t>
            </a:r>
            <a:r>
              <a:rPr lang="en-US" sz="3300"/>
              <a:t>professional development in each area was provided.</a:t>
            </a:r>
            <a:endParaRPr sz="3300"/>
          </a:p>
          <a:p>
            <a:pPr indent="0" lvl="0" marL="0" rtl="0" algn="l">
              <a:lnSpc>
                <a:spcPct val="100000"/>
              </a:lnSpc>
              <a:spcBef>
                <a:spcPts val="0"/>
              </a:spcBef>
              <a:spcAft>
                <a:spcPts val="0"/>
              </a:spcAft>
              <a:buSzPct val="74844"/>
              <a:buNone/>
            </a:pPr>
            <a:r>
              <a:t/>
            </a:r>
            <a:endParaRPr sz="2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8"/>
          <p:cNvSpPr txBox="1"/>
          <p:nvPr>
            <p:ph type="title"/>
          </p:nvPr>
        </p:nvSpPr>
        <p:spPr>
          <a:xfrm>
            <a:off x="210322" y="1243575"/>
            <a:ext cx="3746100" cy="14604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Examples of Evidence</a:t>
            </a:r>
            <a:endParaRPr/>
          </a:p>
        </p:txBody>
      </p:sp>
      <p:sp>
        <p:nvSpPr>
          <p:cNvPr id="79" name="Google Shape;79;p8"/>
          <p:cNvSpPr txBox="1"/>
          <p:nvPr>
            <p:ph idx="1" type="body"/>
          </p:nvPr>
        </p:nvSpPr>
        <p:spPr>
          <a:xfrm>
            <a:off x="4395225" y="428025"/>
            <a:ext cx="7607700" cy="5906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750"/>
              </a:spcBef>
              <a:spcAft>
                <a:spcPts val="0"/>
              </a:spcAft>
              <a:buSzPts val="2800"/>
              <a:buNone/>
            </a:pPr>
            <a:r>
              <a:rPr lang="en-US" sz="2700"/>
              <a:t>Provide district-level evidence of implementation</a:t>
            </a:r>
            <a:endParaRPr sz="2700"/>
          </a:p>
          <a:p>
            <a:pPr indent="0" lvl="0" marL="0" rtl="0" algn="l">
              <a:lnSpc>
                <a:spcPct val="90000"/>
              </a:lnSpc>
              <a:spcBef>
                <a:spcPts val="750"/>
              </a:spcBef>
              <a:spcAft>
                <a:spcPts val="0"/>
              </a:spcAft>
              <a:buSzPts val="2800"/>
              <a:buNone/>
            </a:pPr>
            <a:r>
              <a:t/>
            </a:r>
            <a:endParaRPr sz="2700"/>
          </a:p>
          <a:p>
            <a:pPr indent="0" lvl="0" marL="0" rtl="0" algn="l">
              <a:lnSpc>
                <a:spcPct val="90000"/>
              </a:lnSpc>
              <a:spcBef>
                <a:spcPts val="750"/>
              </a:spcBef>
              <a:spcAft>
                <a:spcPts val="0"/>
              </a:spcAft>
              <a:buSzPts val="2800"/>
              <a:buNone/>
            </a:pPr>
            <a:r>
              <a:rPr b="1" lang="en-US" sz="2700"/>
              <a:t>Examples: </a:t>
            </a:r>
            <a:endParaRPr b="1" sz="2700"/>
          </a:p>
          <a:p>
            <a:pPr indent="-381000" lvl="0" marL="457200" rtl="0" algn="l">
              <a:lnSpc>
                <a:spcPct val="90000"/>
              </a:lnSpc>
              <a:spcBef>
                <a:spcPts val="750"/>
              </a:spcBef>
              <a:spcAft>
                <a:spcPts val="0"/>
              </a:spcAft>
              <a:buSzPts val="2400"/>
              <a:buChar char="•"/>
            </a:pPr>
            <a:r>
              <a:rPr lang="en-US" sz="2700"/>
              <a:t>PD schedule for the year, including dates, PD topics, and audience (staff roles and locations)</a:t>
            </a:r>
            <a:endParaRPr sz="2700"/>
          </a:p>
          <a:p>
            <a:pPr indent="0" lvl="0" marL="0" rtl="0" algn="l">
              <a:lnSpc>
                <a:spcPct val="90000"/>
              </a:lnSpc>
              <a:spcBef>
                <a:spcPts val="1000"/>
              </a:spcBef>
              <a:spcAft>
                <a:spcPts val="0"/>
              </a:spcAft>
              <a:buSzPts val="2800"/>
              <a:buNone/>
            </a:pPr>
            <a:r>
              <a:t/>
            </a:r>
            <a:endParaRPr sz="2700"/>
          </a:p>
          <a:p>
            <a:pPr indent="-400050" lvl="0" marL="457200" rtl="0" algn="l">
              <a:lnSpc>
                <a:spcPct val="90000"/>
              </a:lnSpc>
              <a:spcBef>
                <a:spcPts val="1000"/>
              </a:spcBef>
              <a:spcAft>
                <a:spcPts val="0"/>
              </a:spcAft>
              <a:buSzPts val="2700"/>
              <a:buChar char="•"/>
            </a:pPr>
            <a:r>
              <a:rPr lang="en-US" sz="2700"/>
              <a:t>District spreadsheet list by staff or locations that include the PD opportunities that have been provided to each staff member and/or location, including staff member roles, dates, and the topic of the PD</a:t>
            </a:r>
            <a:endParaRPr sz="2700"/>
          </a:p>
          <a:p>
            <a:pPr indent="0" lvl="0" marL="0" rtl="0" algn="l">
              <a:lnSpc>
                <a:spcPct val="90000"/>
              </a:lnSpc>
              <a:spcBef>
                <a:spcPts val="750"/>
              </a:spcBef>
              <a:spcAft>
                <a:spcPts val="0"/>
              </a:spcAft>
              <a:buSzPts val="2800"/>
              <a:buNone/>
            </a:pPr>
            <a:r>
              <a:t/>
            </a:r>
            <a:endParaRPr sz="27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9"/>
          <p:cNvSpPr txBox="1"/>
          <p:nvPr>
            <p:ph type="title"/>
          </p:nvPr>
        </p:nvSpPr>
        <p:spPr>
          <a:xfrm>
            <a:off x="192022" y="1517900"/>
            <a:ext cx="39105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Additional Considerations</a:t>
            </a:r>
            <a:endParaRPr/>
          </a:p>
        </p:txBody>
      </p:sp>
      <p:sp>
        <p:nvSpPr>
          <p:cNvPr id="85" name="Google Shape;85;p9"/>
          <p:cNvSpPr txBox="1"/>
          <p:nvPr>
            <p:ph idx="1" type="body"/>
          </p:nvPr>
        </p:nvSpPr>
        <p:spPr>
          <a:xfrm>
            <a:off x="4370825" y="256050"/>
            <a:ext cx="7687200" cy="6285000"/>
          </a:xfrm>
          <a:prstGeom prst="rect">
            <a:avLst/>
          </a:prstGeom>
          <a:noFill/>
          <a:ln>
            <a:noFill/>
          </a:ln>
        </p:spPr>
        <p:txBody>
          <a:bodyPr anchorCtr="0" anchor="ctr" bIns="45700" lIns="91425" spcFirstLastPara="1" rIns="91425" wrap="square" tIns="45700">
            <a:normAutofit/>
          </a:bodyPr>
          <a:lstStyle/>
          <a:p>
            <a:pPr indent="-419100" lvl="0" marL="457200" rtl="0" algn="l">
              <a:lnSpc>
                <a:spcPct val="90000"/>
              </a:lnSpc>
              <a:spcBef>
                <a:spcPts val="750"/>
              </a:spcBef>
              <a:spcAft>
                <a:spcPts val="0"/>
              </a:spcAft>
              <a:buSzPts val="3000"/>
              <a:buChar char="●"/>
            </a:pPr>
            <a:r>
              <a:rPr lang="en-US" sz="2700"/>
              <a:t>“</a:t>
            </a:r>
            <a:r>
              <a:rPr b="1" i="1" lang="en-US" sz="2700" u="sng"/>
              <a:t>Teaching staff” includes associates</a:t>
            </a:r>
            <a:endParaRPr b="1" i="1" sz="2700" u="sng"/>
          </a:p>
          <a:p>
            <a:pPr indent="-419100" lvl="1" marL="914400" rtl="0" algn="l">
              <a:lnSpc>
                <a:spcPct val="90000"/>
              </a:lnSpc>
              <a:spcBef>
                <a:spcPts val="1000"/>
              </a:spcBef>
              <a:spcAft>
                <a:spcPts val="0"/>
              </a:spcAft>
              <a:buSzPts val="3000"/>
              <a:buChar char="○"/>
            </a:pPr>
            <a:r>
              <a:rPr lang="en-US" sz="2700"/>
              <a:t>The training information provided must include training and support opportunities provided to teachers </a:t>
            </a:r>
            <a:r>
              <a:rPr b="1" lang="en-US" sz="2700"/>
              <a:t>AND </a:t>
            </a:r>
            <a:r>
              <a:rPr lang="en-US" sz="2700"/>
              <a:t>teacher associates (aka paraprofessionals, paraeducators, assistant teachers, teacher aides, etc.)</a:t>
            </a:r>
            <a:endParaRPr sz="2700"/>
          </a:p>
          <a:p>
            <a:pPr indent="-400050" lvl="0" marL="457200" rtl="0" algn="l">
              <a:lnSpc>
                <a:spcPct val="90000"/>
              </a:lnSpc>
              <a:spcBef>
                <a:spcPts val="1000"/>
              </a:spcBef>
              <a:spcAft>
                <a:spcPts val="0"/>
              </a:spcAft>
              <a:buSzPts val="2700"/>
              <a:buChar char="●"/>
            </a:pPr>
            <a:r>
              <a:rPr lang="en-US" sz="2700"/>
              <a:t>Evidence must include information about training that is provided for both curriculum </a:t>
            </a:r>
            <a:r>
              <a:rPr b="1" lang="en-US" sz="2700"/>
              <a:t>AND </a:t>
            </a:r>
            <a:r>
              <a:rPr lang="en-US" sz="2700"/>
              <a:t>assessment. </a:t>
            </a:r>
            <a:endParaRPr sz="2700"/>
          </a:p>
          <a:p>
            <a:pPr indent="-400050" lvl="0" marL="457200" rtl="0" algn="l">
              <a:lnSpc>
                <a:spcPct val="90000"/>
              </a:lnSpc>
              <a:spcBef>
                <a:spcPts val="1000"/>
              </a:spcBef>
              <a:spcAft>
                <a:spcPts val="1000"/>
              </a:spcAft>
              <a:buSzPts val="2700"/>
              <a:buChar char="●"/>
            </a:pPr>
            <a:r>
              <a:rPr lang="en-US" sz="2700"/>
              <a:t>Evidence must include the topics, dates, and who participated in the training (teachers? associates? community partners?) </a:t>
            </a:r>
            <a:endParaRPr sz="2700"/>
          </a:p>
        </p:txBody>
      </p:sp>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