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2"/>
  </p:notes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379" autoAdjust="0"/>
  </p:normalViewPr>
  <p:slideViewPr>
    <p:cSldViewPr snapToGrid="0">
      <p:cViewPr varScale="1">
        <p:scale>
          <a:sx n="60" d="100"/>
          <a:sy n="60" d="100"/>
        </p:scale>
        <p:origin x="78"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120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slide deck will be on Item 7: Teaching Staff Professional Learning.   </a:t>
            </a:r>
            <a:endParaRPr lang="en-US" dirty="0"/>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70ea7245b4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70ea7245b4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7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f77b93aa7d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f77b93aa7d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c780f0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c780f0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7b93aa7d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f77b93aa7d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3feb533e9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As mentioned, the preschool desk audit requires evidence to be submitted for a total of ten items. This webinar specifically addresses item 7: Teaching Staff Professional Learning which is aligned to IQPPS Standard 6: Teachers, and criteria 6.4 and 6.5.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Criterion 6.4 states all teaching staff have specialized coursework or professional development training in the program’s curriculum as well as in communication and collaboration skills that prepare them to participate as a member of a team.</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Criterion 6.5 states all teachers and assistant teachers-teacher aides have specialized professional development training in how to accurately use the program’s assessment procedures for assessment of child progress and program quality. Their training is used to adapt classroom practices and curriculum activities.</a:t>
            </a:r>
            <a:endParaRPr>
              <a:solidFill>
                <a:schemeClr val="dk1"/>
              </a:solidFill>
            </a:endParaRPr>
          </a:p>
          <a:p>
            <a:pPr marL="0" lvl="0" indent="0" algn="l" rtl="0">
              <a:spcBef>
                <a:spcPts val="1200"/>
              </a:spcBef>
              <a:spcAft>
                <a:spcPts val="0"/>
              </a:spcAft>
              <a:buNone/>
            </a:pPr>
            <a:endParaRPr sz="1000">
              <a:solidFill>
                <a:schemeClr val="dk1"/>
              </a:solidFill>
            </a:endParaRPr>
          </a:p>
        </p:txBody>
      </p:sp>
      <p:sp>
        <p:nvSpPr>
          <p:cNvPr id="58" name="Google Shape;58;g13feb533e9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Evidence for item 7 must represent how the district is ensuring professional development is provided to all teaching staff related to the program’s curricula and assessment.</a:t>
            </a:r>
            <a:endParaRPr>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evidence provided should also include the topics and dates that professional development in each area was provided.</a:t>
            </a:r>
            <a:endParaRPr>
              <a:solidFill>
                <a:schemeClr val="dk1"/>
              </a:solidFill>
            </a:endParaRPr>
          </a:p>
          <a:p>
            <a:pPr marL="0" lvl="0" indent="0" algn="l" rtl="0">
              <a:spcBef>
                <a:spcPts val="0"/>
              </a:spcBef>
              <a:spcAft>
                <a:spcPts val="0"/>
              </a:spcAft>
              <a:buNone/>
            </a:pPr>
            <a:endParaRPr>
              <a:solidFill>
                <a:schemeClr val="dk1"/>
              </a:solidFill>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439b9a7410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439b9a7410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Examples of evidence might include a Professional Development schedule for the year, including dates, PD topics, and audience. While the names of attendees are not required, it should be clear the staff roles of those who attended, such as teachers or paraeducators, and which preschool locations were included, such as community partners.</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Another example might include a district spreadsheet list by staff or locations that include the PD opportunities that have been provided to each staff member and/or location, including staff member roles, dates, and the topic of the PD.</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3fd9df4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3fd9df4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It’s important to mention some additional considerations related to item 7 that will assist with submission of evidence.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First, the definition of “teaching staff” in the two referenced IQPPS criteria includes associates. The training information that is provided must include training and support opportunities provided to teachers AND teacher associates, also known as paraprofessionals, paraeducators, assistant teachers, teachers aides, etc.</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Reviewers will be looking for evidence on both curriculum and assessment. Curriculum and assessment are interpreted broadly and do not have to be specific to a chosen curriculum and assessment; it could also include PD that offers strategies and evidence-based practices that support the implementation of curriculum and/or assessment. An example might include EC-PBIS training as a support for both curriculum and assessment.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Again, please ensure that the evidence submitted includes the PD topics, dates, and who participated in the training. Names of individuals are not required but it should be clear if teachers and/or teacher associates were included as well as which locations participated.</a:t>
            </a:r>
            <a:endParaRPr>
              <a:solidFill>
                <a:schemeClr val="dk1"/>
              </a:solidFill>
            </a:endParaRPr>
          </a:p>
          <a:p>
            <a:pPr marL="0" lvl="0" indent="0" algn="l" rtl="0">
              <a:spcBef>
                <a:spcPts val="1200"/>
              </a:spcBef>
              <a:spcAft>
                <a:spcPts val="0"/>
              </a:spcAft>
              <a:buClr>
                <a:schemeClr val="dk1"/>
              </a:buClr>
              <a:buSzPts val="1100"/>
              <a:buFont typeface="Arial"/>
              <a:buNone/>
            </a:pPr>
            <a:endParaRPr sz="10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f77b93aa7d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f77b93aa7d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7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7: Professional Learning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96" name="Google Shape;96;p16"/>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body" idx="1"/>
          </p:nvPr>
        </p:nvSpPr>
        <p:spPr>
          <a:xfrm>
            <a:off x="4750275" y="859275"/>
            <a:ext cx="7319400" cy="5576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2"/>
              </a:buClr>
              <a:buSzPts val="3300"/>
              <a:buFont typeface="Arial"/>
              <a:buNone/>
            </a:pPr>
            <a:r>
              <a:rPr lang="en-US" sz="2800" b="1"/>
              <a:t>Teaching Staff Professional Learning</a:t>
            </a:r>
            <a:endParaRPr b="1"/>
          </a:p>
          <a:p>
            <a:pPr marL="0" lvl="0" indent="0" algn="l" rtl="0">
              <a:lnSpc>
                <a:spcPct val="90000"/>
              </a:lnSpc>
              <a:spcBef>
                <a:spcPts val="0"/>
              </a:spcBef>
              <a:spcAft>
                <a:spcPts val="0"/>
              </a:spcAft>
              <a:buNone/>
            </a:pPr>
            <a:endParaRPr b="1"/>
          </a:p>
          <a:p>
            <a:pPr marL="0" lvl="0" indent="0" algn="l" rtl="0">
              <a:lnSpc>
                <a:spcPct val="90000"/>
              </a:lnSpc>
              <a:spcBef>
                <a:spcPts val="0"/>
              </a:spcBef>
              <a:spcAft>
                <a:spcPts val="0"/>
              </a:spcAft>
              <a:buNone/>
            </a:pPr>
            <a:r>
              <a:rPr lang="en-US" b="1"/>
              <a:t>Standard 6: Teachers (Criteria 6.4 and 6.5)</a:t>
            </a:r>
            <a:endParaRPr b="1"/>
          </a:p>
          <a:p>
            <a:pPr marL="0" lvl="0" indent="0" algn="l" rtl="0">
              <a:lnSpc>
                <a:spcPct val="90000"/>
              </a:lnSpc>
              <a:spcBef>
                <a:spcPts val="0"/>
              </a:spcBef>
              <a:spcAft>
                <a:spcPts val="0"/>
              </a:spcAft>
              <a:buNone/>
            </a:pPr>
            <a:endParaRPr/>
          </a:p>
          <a:p>
            <a:pPr marL="0" lvl="0" indent="0" algn="l" rtl="0">
              <a:lnSpc>
                <a:spcPct val="100000"/>
              </a:lnSpc>
              <a:spcBef>
                <a:spcPts val="0"/>
              </a:spcBef>
              <a:spcAft>
                <a:spcPts val="0"/>
              </a:spcAft>
              <a:buNone/>
            </a:pPr>
            <a:r>
              <a:rPr lang="en-US" b="1">
                <a:solidFill>
                  <a:srgbClr val="000000"/>
                </a:solidFill>
              </a:rPr>
              <a:t>Criterion 6.4: </a:t>
            </a:r>
            <a:endParaRPr b="1">
              <a:solidFill>
                <a:srgbClr val="000000"/>
              </a:solidFill>
            </a:endParaRPr>
          </a:p>
          <a:p>
            <a:pPr marL="0" lvl="0" indent="0" algn="l" rtl="0">
              <a:lnSpc>
                <a:spcPct val="100000"/>
              </a:lnSpc>
              <a:spcBef>
                <a:spcPts val="0"/>
              </a:spcBef>
              <a:spcAft>
                <a:spcPts val="0"/>
              </a:spcAft>
              <a:buNone/>
            </a:pPr>
            <a:r>
              <a:rPr lang="en-US" b="1">
                <a:solidFill>
                  <a:srgbClr val="000000"/>
                </a:solidFill>
              </a:rPr>
              <a:t>All teaching staff </a:t>
            </a:r>
            <a:r>
              <a:rPr lang="en-US">
                <a:solidFill>
                  <a:srgbClr val="000000"/>
                </a:solidFill>
              </a:rPr>
              <a:t>have specialized coursework or professional development training in the program’s curriculum as well as in communication and collaboration skills that prepare them to participate as a member of a team.</a:t>
            </a:r>
            <a:endParaRPr>
              <a:solidFill>
                <a:srgbClr val="000000"/>
              </a:solidFill>
            </a:endParaRPr>
          </a:p>
          <a:p>
            <a:pPr marL="0" lvl="0" indent="0" algn="l" rtl="0">
              <a:lnSpc>
                <a:spcPct val="100000"/>
              </a:lnSpc>
              <a:spcBef>
                <a:spcPts val="0"/>
              </a:spcBef>
              <a:spcAft>
                <a:spcPts val="0"/>
              </a:spcAft>
              <a:buNone/>
            </a:pPr>
            <a:endParaRPr>
              <a:solidFill>
                <a:srgbClr val="000000"/>
              </a:solidFill>
            </a:endParaRPr>
          </a:p>
          <a:p>
            <a:pPr marL="0" lvl="0" indent="0" algn="l" rtl="0">
              <a:lnSpc>
                <a:spcPct val="100000"/>
              </a:lnSpc>
              <a:spcBef>
                <a:spcPts val="0"/>
              </a:spcBef>
              <a:spcAft>
                <a:spcPts val="0"/>
              </a:spcAft>
              <a:buClr>
                <a:schemeClr val="dk1"/>
              </a:buClr>
              <a:buSzPts val="1100"/>
              <a:buFont typeface="Arial"/>
              <a:buNone/>
            </a:pPr>
            <a:r>
              <a:rPr lang="en-US" b="1">
                <a:solidFill>
                  <a:srgbClr val="000000"/>
                </a:solidFill>
              </a:rPr>
              <a:t>Criterion 6.5: </a:t>
            </a:r>
            <a:endParaRPr b="1">
              <a:solidFill>
                <a:srgbClr val="000000"/>
              </a:solidFill>
            </a:endParaRPr>
          </a:p>
          <a:p>
            <a:pPr marL="0" lvl="0" indent="0" algn="l" rtl="0">
              <a:lnSpc>
                <a:spcPct val="100000"/>
              </a:lnSpc>
              <a:spcBef>
                <a:spcPts val="0"/>
              </a:spcBef>
              <a:spcAft>
                <a:spcPts val="0"/>
              </a:spcAft>
              <a:buNone/>
            </a:pPr>
            <a:r>
              <a:rPr lang="en-US" b="1">
                <a:solidFill>
                  <a:srgbClr val="000000"/>
                </a:solidFill>
              </a:rPr>
              <a:t>All teachers and assistant teachers-teacher aides </a:t>
            </a:r>
            <a:r>
              <a:rPr lang="en-US">
                <a:solidFill>
                  <a:srgbClr val="000000"/>
                </a:solidFill>
              </a:rPr>
              <a:t>have specialized professional development training in how to accurately use the program’s assessment procedures for assessment of child progress and program quality. Their training is used to adapt classroom practices and curriculum activities.</a:t>
            </a:r>
            <a:endParaRPr/>
          </a:p>
        </p:txBody>
      </p:sp>
      <p:sp>
        <p:nvSpPr>
          <p:cNvPr id="61" name="Google Shape;61;p1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a:t>Item 7: Program Standards Overview</a:t>
            </a:r>
            <a:endParaRPr/>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83150" y="1297375"/>
            <a:ext cx="4375674" cy="43756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08550" y="428020"/>
            <a:ext cx="3540900" cy="24243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2"/>
              </a:buClr>
              <a:buSzPts val="3300"/>
              <a:buFont typeface="Arial"/>
              <a:buNone/>
            </a:pPr>
            <a:r>
              <a:rPr lang="en-US"/>
              <a:t>Item 7: Evidence To Submit</a:t>
            </a:r>
            <a:endParaRPr/>
          </a:p>
        </p:txBody>
      </p:sp>
      <p:sp>
        <p:nvSpPr>
          <p:cNvPr id="68" name="Google Shape;68;p12"/>
          <p:cNvSpPr txBox="1">
            <a:spLocks noGrp="1"/>
          </p:cNvSpPr>
          <p:nvPr>
            <p:ph type="body" idx="1"/>
          </p:nvPr>
        </p:nvSpPr>
        <p:spPr>
          <a:xfrm>
            <a:off x="4341300" y="475800"/>
            <a:ext cx="7791300" cy="59064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spcBef>
                <a:spcPts val="0"/>
              </a:spcBef>
              <a:spcAft>
                <a:spcPts val="0"/>
              </a:spcAft>
              <a:buClr>
                <a:schemeClr val="dk1"/>
              </a:buClr>
              <a:buSzPct val="63636"/>
              <a:buNone/>
            </a:pPr>
            <a:r>
              <a:rPr lang="en-US" sz="3300" b="1" dirty="0"/>
              <a:t>Evidence to Submit: </a:t>
            </a:r>
            <a:endParaRPr sz="3300" b="1" dirty="0"/>
          </a:p>
          <a:p>
            <a:pPr marL="0" lvl="0" indent="0" algn="l" rtl="0">
              <a:lnSpc>
                <a:spcPct val="100000"/>
              </a:lnSpc>
              <a:spcBef>
                <a:spcPts val="0"/>
              </a:spcBef>
              <a:spcAft>
                <a:spcPts val="0"/>
              </a:spcAft>
              <a:buNone/>
            </a:pPr>
            <a:endParaRPr sz="3300" dirty="0"/>
          </a:p>
          <a:p>
            <a:pPr marL="457200" lvl="0" indent="-406717" algn="l" rtl="0">
              <a:lnSpc>
                <a:spcPct val="100000"/>
              </a:lnSpc>
              <a:spcBef>
                <a:spcPts val="0"/>
              </a:spcBef>
              <a:spcAft>
                <a:spcPts val="0"/>
              </a:spcAft>
              <a:buSzPct val="100000"/>
              <a:buChar char="•"/>
            </a:pPr>
            <a:r>
              <a:rPr lang="en-US" sz="3300" dirty="0"/>
              <a:t>Provide evidence of the process used to ensure professional development is provided to </a:t>
            </a:r>
            <a:r>
              <a:rPr lang="en-US" sz="3300" b="1" i="1" dirty="0"/>
              <a:t>all teachers and assistant teachers</a:t>
            </a:r>
            <a:r>
              <a:rPr lang="en-US" sz="3300" dirty="0"/>
              <a:t> related to the program’s: </a:t>
            </a:r>
            <a:endParaRPr sz="3300" dirty="0"/>
          </a:p>
          <a:p>
            <a:pPr marL="1371600" lvl="2" indent="-406717" algn="l" rtl="0">
              <a:lnSpc>
                <a:spcPct val="100000"/>
              </a:lnSpc>
              <a:spcBef>
                <a:spcPts val="0"/>
              </a:spcBef>
              <a:spcAft>
                <a:spcPts val="0"/>
              </a:spcAft>
              <a:buSzPct val="100000"/>
              <a:buChar char="•"/>
            </a:pPr>
            <a:r>
              <a:rPr lang="en-US" sz="3300" dirty="0"/>
              <a:t>curricula </a:t>
            </a:r>
            <a:endParaRPr sz="3300" dirty="0"/>
          </a:p>
          <a:p>
            <a:pPr marL="1371600" lvl="2" indent="-406717" algn="l" rtl="0">
              <a:lnSpc>
                <a:spcPct val="100000"/>
              </a:lnSpc>
              <a:spcBef>
                <a:spcPts val="0"/>
              </a:spcBef>
              <a:spcAft>
                <a:spcPts val="0"/>
              </a:spcAft>
              <a:buSzPct val="100000"/>
              <a:buChar char="•"/>
            </a:pPr>
            <a:r>
              <a:rPr lang="en-US" sz="3300" dirty="0"/>
              <a:t>assessment(s) </a:t>
            </a:r>
            <a:endParaRPr sz="3300" dirty="0"/>
          </a:p>
          <a:p>
            <a:pPr marL="457200" lvl="0" indent="0" algn="l" rtl="0">
              <a:lnSpc>
                <a:spcPct val="100000"/>
              </a:lnSpc>
              <a:spcBef>
                <a:spcPts val="0"/>
              </a:spcBef>
              <a:spcAft>
                <a:spcPts val="0"/>
              </a:spcAft>
              <a:buNone/>
            </a:pPr>
            <a:endParaRPr sz="3300" dirty="0"/>
          </a:p>
          <a:p>
            <a:pPr marL="457200" lvl="0" indent="-406717" algn="l" rtl="0">
              <a:lnSpc>
                <a:spcPct val="100000"/>
              </a:lnSpc>
              <a:spcBef>
                <a:spcPts val="0"/>
              </a:spcBef>
              <a:spcAft>
                <a:spcPts val="0"/>
              </a:spcAft>
              <a:buSzPct val="100000"/>
              <a:buChar char="•"/>
            </a:pPr>
            <a:r>
              <a:rPr lang="en-US" sz="3300" dirty="0"/>
              <a:t>This should also include the topics and dates that professional development in each area was provided.</a:t>
            </a:r>
            <a:endParaRPr sz="3300" dirty="0"/>
          </a:p>
          <a:p>
            <a:pPr marL="0" lvl="0" indent="0" algn="l" rtl="0">
              <a:lnSpc>
                <a:spcPct val="100000"/>
              </a:lnSpc>
              <a:spcBef>
                <a:spcPts val="0"/>
              </a:spcBef>
              <a:spcAft>
                <a:spcPts val="0"/>
              </a:spcAft>
              <a:buNone/>
            </a:pPr>
            <a:endParaRPr sz="3300" dirty="0"/>
          </a:p>
          <a:p>
            <a:pPr marL="457200" lvl="0" indent="-406717" algn="l" rtl="0">
              <a:lnSpc>
                <a:spcPct val="100000"/>
              </a:lnSpc>
              <a:spcBef>
                <a:spcPts val="0"/>
              </a:spcBef>
              <a:spcAft>
                <a:spcPts val="0"/>
              </a:spcAft>
              <a:buSzPct val="100000"/>
              <a:buChar char="•"/>
            </a:pPr>
            <a:r>
              <a:rPr lang="en-US" sz="3300" dirty="0"/>
              <a:t>Across locations: community partners (teachers and assistant teachers)</a:t>
            </a:r>
            <a:endParaRPr sz="3300" dirty="0"/>
          </a:p>
          <a:p>
            <a:pPr marL="0" lvl="0" indent="0" algn="l" rtl="0">
              <a:lnSpc>
                <a:spcPct val="100000"/>
              </a:lnSpc>
              <a:spcBef>
                <a:spcPts val="0"/>
              </a:spcBef>
              <a:spcAft>
                <a:spcPts val="0"/>
              </a:spcAft>
              <a:buNone/>
            </a:pPr>
            <a:endParaRPr sz="2600" dirty="0"/>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642773" y="2285425"/>
            <a:ext cx="3072452" cy="30724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294197" y="656350"/>
            <a:ext cx="3746100" cy="14604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Examples of Evidence</a:t>
            </a:r>
            <a:endParaRPr/>
          </a:p>
        </p:txBody>
      </p:sp>
      <p:sp>
        <p:nvSpPr>
          <p:cNvPr id="75" name="Google Shape;75;p13"/>
          <p:cNvSpPr txBox="1">
            <a:spLocks noGrp="1"/>
          </p:cNvSpPr>
          <p:nvPr>
            <p:ph type="body" idx="1"/>
          </p:nvPr>
        </p:nvSpPr>
        <p:spPr>
          <a:xfrm>
            <a:off x="4395225" y="428025"/>
            <a:ext cx="76077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sz="2700"/>
              <a:t>Provide district-level evidence of implementation</a:t>
            </a:r>
            <a:endParaRPr sz="2700"/>
          </a:p>
          <a:p>
            <a:pPr marL="0" lvl="0" indent="0" algn="l" rtl="0">
              <a:spcBef>
                <a:spcPts val="750"/>
              </a:spcBef>
              <a:spcAft>
                <a:spcPts val="0"/>
              </a:spcAft>
              <a:buNone/>
            </a:pPr>
            <a:endParaRPr sz="2700"/>
          </a:p>
          <a:p>
            <a:pPr marL="0" lvl="0" indent="0" algn="l" rtl="0">
              <a:spcBef>
                <a:spcPts val="750"/>
              </a:spcBef>
              <a:spcAft>
                <a:spcPts val="0"/>
              </a:spcAft>
              <a:buNone/>
            </a:pPr>
            <a:r>
              <a:rPr lang="en-US" sz="2700" b="1"/>
              <a:t>Examples: </a:t>
            </a:r>
            <a:endParaRPr sz="2700" b="1"/>
          </a:p>
          <a:p>
            <a:pPr marL="457200" lvl="0" indent="-381000" algn="l" rtl="0">
              <a:spcBef>
                <a:spcPts val="750"/>
              </a:spcBef>
              <a:spcAft>
                <a:spcPts val="0"/>
              </a:spcAft>
              <a:buSzPts val="2400"/>
              <a:buChar char="•"/>
            </a:pPr>
            <a:r>
              <a:rPr lang="en-US" sz="2700"/>
              <a:t>PD schedule for the year, including dates, PD topics, and audience (staff roles and locations)</a:t>
            </a:r>
            <a:endParaRPr sz="2700"/>
          </a:p>
          <a:p>
            <a:pPr marL="0" lvl="0" indent="0" algn="l" rtl="0">
              <a:spcBef>
                <a:spcPts val="1000"/>
              </a:spcBef>
              <a:spcAft>
                <a:spcPts val="0"/>
              </a:spcAft>
              <a:buNone/>
            </a:pPr>
            <a:endParaRPr sz="2700"/>
          </a:p>
          <a:p>
            <a:pPr marL="457200" lvl="0" indent="-400050" algn="l" rtl="0">
              <a:spcBef>
                <a:spcPts val="1000"/>
              </a:spcBef>
              <a:spcAft>
                <a:spcPts val="0"/>
              </a:spcAft>
              <a:buSzPts val="2700"/>
              <a:buChar char="•"/>
            </a:pPr>
            <a:r>
              <a:rPr lang="en-US" sz="2700"/>
              <a:t>District spreadsheet list by staff or locations that include the PD opportunities that have been provided to each staff member and/or location, including staff member roles, dates, and the topic of the PD</a:t>
            </a:r>
            <a:endParaRPr sz="2700"/>
          </a:p>
          <a:p>
            <a:pPr marL="0" lvl="0" indent="0" algn="l" rtl="0">
              <a:spcBef>
                <a:spcPts val="750"/>
              </a:spcBef>
              <a:spcAft>
                <a:spcPts val="0"/>
              </a:spcAft>
              <a:buNone/>
            </a:pPr>
            <a:endParaRPr sz="2700"/>
          </a:p>
        </p:txBody>
      </p:sp>
      <p:pic>
        <p:nvPicPr>
          <p:cNvPr id="76" name="Google Shape;76;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94198" y="1976500"/>
            <a:ext cx="3693900" cy="369392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192022" y="857075"/>
            <a:ext cx="39105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82" name="Google Shape;82;p14"/>
          <p:cNvSpPr txBox="1">
            <a:spLocks noGrp="1"/>
          </p:cNvSpPr>
          <p:nvPr>
            <p:ph type="body" idx="1"/>
          </p:nvPr>
        </p:nvSpPr>
        <p:spPr>
          <a:xfrm>
            <a:off x="4381300" y="0"/>
            <a:ext cx="7687200" cy="6285000"/>
          </a:xfrm>
          <a:prstGeom prst="rect">
            <a:avLst/>
          </a:prstGeom>
        </p:spPr>
        <p:txBody>
          <a:bodyPr spcFirstLastPara="1" wrap="square" lIns="91425" tIns="45700" rIns="91425" bIns="45700" anchor="ctr" anchorCtr="0">
            <a:normAutofit/>
          </a:bodyPr>
          <a:lstStyle/>
          <a:p>
            <a:pPr marL="457200" lvl="0" indent="-393700" algn="l" rtl="0">
              <a:spcBef>
                <a:spcPts val="750"/>
              </a:spcBef>
              <a:spcAft>
                <a:spcPts val="0"/>
              </a:spcAft>
              <a:buSzPts val="2600"/>
              <a:buChar char="●"/>
            </a:pPr>
            <a:r>
              <a:rPr lang="en-US" sz="2600" b="1" i="1" dirty="0"/>
              <a:t>“Teaching staff” includes assistant teachers</a:t>
            </a:r>
            <a:endParaRPr sz="2600" b="1" i="1" dirty="0"/>
          </a:p>
          <a:p>
            <a:pPr marL="914400" lvl="1" indent="-393700" algn="l" rtl="0">
              <a:spcBef>
                <a:spcPts val="1000"/>
              </a:spcBef>
              <a:spcAft>
                <a:spcPts val="0"/>
              </a:spcAft>
              <a:buSzPts val="2600"/>
              <a:buChar char="○"/>
            </a:pPr>
            <a:r>
              <a:rPr lang="en-US" sz="2600" dirty="0"/>
              <a:t>The training information provided must include training and support opportunities provided to teachers </a:t>
            </a:r>
            <a:r>
              <a:rPr lang="en-US" sz="2600" b="1" dirty="0"/>
              <a:t>AND </a:t>
            </a:r>
            <a:r>
              <a:rPr lang="en-US" sz="2600" dirty="0"/>
              <a:t>assistant teachers (aka paraprofessionals, paraeducators, assistant teachers, teacher aides, etc.)</a:t>
            </a:r>
            <a:endParaRPr sz="2600" dirty="0"/>
          </a:p>
          <a:p>
            <a:pPr marL="457200" lvl="0" indent="-393700" algn="l" rtl="0">
              <a:spcBef>
                <a:spcPts val="1000"/>
              </a:spcBef>
              <a:spcAft>
                <a:spcPts val="0"/>
              </a:spcAft>
              <a:buSzPts val="2600"/>
              <a:buChar char="●"/>
            </a:pPr>
            <a:r>
              <a:rPr lang="en-US" sz="2600" dirty="0"/>
              <a:t>Evidence must include information about training that is provided for both curriculum </a:t>
            </a:r>
            <a:r>
              <a:rPr lang="en-US" sz="2600" b="1" dirty="0"/>
              <a:t>AND </a:t>
            </a:r>
            <a:r>
              <a:rPr lang="en-US" sz="2600" dirty="0"/>
              <a:t>assessment. </a:t>
            </a:r>
            <a:endParaRPr sz="2600" dirty="0"/>
          </a:p>
          <a:p>
            <a:pPr marL="457200" lvl="0" indent="-393700" algn="l" rtl="0">
              <a:spcBef>
                <a:spcPts val="1000"/>
              </a:spcBef>
              <a:spcAft>
                <a:spcPts val="1000"/>
              </a:spcAft>
              <a:buSzPts val="2600"/>
              <a:buChar char="●"/>
            </a:pPr>
            <a:r>
              <a:rPr lang="en-US" sz="2600" dirty="0"/>
              <a:t>Evidence must include the </a:t>
            </a:r>
            <a:r>
              <a:rPr lang="en-US" sz="2600" b="1" dirty="0"/>
              <a:t>topics, dates, and who participated in the training </a:t>
            </a:r>
            <a:r>
              <a:rPr lang="en-US" sz="2600" dirty="0"/>
              <a:t>(teachers? assistant teachers? community partners?) </a:t>
            </a:r>
            <a:endParaRPr sz="2600" dirty="0"/>
          </a:p>
        </p:txBody>
      </p:sp>
      <p:pic>
        <p:nvPicPr>
          <p:cNvPr id="83" name="Google Shape;83;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524900" y="2023175"/>
            <a:ext cx="3244750" cy="3244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9" name="Google Shape;89;p15"/>
          <p:cNvSpPr txBox="1">
            <a:spLocks noGrp="1"/>
          </p:cNvSpPr>
          <p:nvPr>
            <p:ph type="body" idx="1"/>
          </p:nvPr>
        </p:nvSpPr>
        <p:spPr>
          <a:xfrm>
            <a:off x="216225" y="1367073"/>
            <a:ext cx="11422200" cy="5013602"/>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dirty="0"/>
              <a:t>September 15:</a:t>
            </a:r>
            <a:r>
              <a:rPr lang="en-US" sz="2800" dirty="0"/>
              <a:t> </a:t>
            </a:r>
            <a:r>
              <a:rPr lang="en-US" sz="2800" b="0" dirty="0"/>
              <a:t>Desk audit opens in CASA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December 15:</a:t>
            </a:r>
            <a:r>
              <a:rPr lang="en-US" sz="2800" dirty="0"/>
              <a:t> </a:t>
            </a:r>
            <a:r>
              <a:rPr lang="en-US" sz="2800" b="0" dirty="0"/>
              <a:t>Initial district desk audit submission due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March 15:</a:t>
            </a:r>
            <a:r>
              <a:rPr lang="en-US" sz="2800" b="0" dirty="0"/>
              <a:t> Initial state review completed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April 15:</a:t>
            </a:r>
            <a:r>
              <a:rPr lang="en-US" sz="2800" dirty="0"/>
              <a:t> </a:t>
            </a:r>
            <a:r>
              <a:rPr lang="en-US" sz="2800" b="0" dirty="0"/>
              <a:t>Final district submission due; Desk audit closes</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highlight>
                  <a:schemeClr val="lt1"/>
                </a:highlight>
              </a:rPr>
              <a:t>April 30:</a:t>
            </a:r>
            <a:r>
              <a:rPr lang="en-US" sz="2800" b="1" dirty="0"/>
              <a:t> </a:t>
            </a:r>
            <a:r>
              <a:rPr lang="en-US" sz="2800" b="0" dirty="0"/>
              <a:t>Final state review completed; District status identified and follow-up action as applicable</a:t>
            </a:r>
            <a:endParaRPr sz="2800" b="0" dirty="0"/>
          </a:p>
        </p:txBody>
      </p:sp>
      <p:pic>
        <p:nvPicPr>
          <p:cNvPr id="90" name="Google Shape;90;p15">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1690</Words>
  <Application>Microsoft Office PowerPoint</Application>
  <PresentationFormat>Widescreen</PresentationFormat>
  <Paragraphs>98</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Theme1</vt:lpstr>
      <vt:lpstr>IQPPS Desk Audit 25-26</vt:lpstr>
      <vt:lpstr>Purpose of the Preschool Desk Audit  </vt:lpstr>
      <vt:lpstr>Guidelines for the Desk Audit </vt:lpstr>
      <vt:lpstr>IQPPS (2017 Version) and IQPPS Web Page</vt:lpstr>
      <vt:lpstr>Item 7: Program Standards Overview</vt:lpstr>
      <vt:lpstr>Item 7: Evidence To Submit</vt:lpstr>
      <vt:lpstr>Examples of Evidence</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2</cp:revision>
  <dcterms:modified xsi:type="dcterms:W3CDTF">2025-09-12T16:49:38Z</dcterms:modified>
</cp:coreProperties>
</file>