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5" roundtripDataSignature="AMtx7mhNpXOcKV7Yab/FfZ+Q+bf2b9fhn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ducate.iowa.gov/media/7266/download?inline=" TargetMode="External"/><Relationship Id="rId3" Type="http://schemas.openxmlformats.org/officeDocument/2006/relationships/hyperlink" Target="https://educateiowa.gov/pk-12/early-childhood/early-childhood-standards"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1200"/>
              </a:spcBef>
              <a:spcAft>
                <a:spcPts val="1200"/>
              </a:spcAft>
              <a:buClr>
                <a:schemeClr val="dk1"/>
              </a:buClr>
              <a:buSzPts val="1100"/>
              <a:buFont typeface="Arial"/>
              <a:buNone/>
            </a:pPr>
            <a:r>
              <a:rPr lang="en-US">
                <a:solidFill>
                  <a:schemeClr val="dk1"/>
                </a:solidFill>
              </a:rPr>
              <a:t>Welcome! Information covered in this slide deck will include a brief overview of the Universal Preschool Desk Audit which requires submission of evidence for ten items related to the implementation of the Iowa Quality Preschool Program Standards or IQPPS. The main focus for this slide deck will be on Item 6: Health and Safety.  </a:t>
            </a:r>
            <a:endParaRPr/>
          </a:p>
        </p:txBody>
      </p:sp>
      <p:sp>
        <p:nvSpPr>
          <p:cNvPr id="33" name="Google Shape;3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An Iowa Department of Education consultant is assigned to each AEA specifically for preschool desk audits. The assigned consultant, as shown on this slide, will serve as the contact for districts in that area throughout the desk audit timeline. Districts are encouraged to reach out to the assigned consultant with any questions.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Thank you for viewing this slide deck related to Item 1 of the preschool desk audit. There are additional slide decks available with each addressing one of the ten preschool desk audit items.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000">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The purpose of the preschool desk audit is to provide a process for </a:t>
            </a:r>
            <a:r>
              <a:rPr b="1" lang="en-US">
                <a:solidFill>
                  <a:schemeClr val="dk1"/>
                </a:solidFill>
              </a:rPr>
              <a:t>accreditation</a:t>
            </a:r>
            <a:r>
              <a:rPr lang="en-US">
                <a:solidFill>
                  <a:schemeClr val="dk1"/>
                </a:solidFill>
              </a:rPr>
              <a:t> and </a:t>
            </a:r>
            <a:r>
              <a:rPr b="1" lang="en-US">
                <a:solidFill>
                  <a:schemeClr val="dk1"/>
                </a:solidFill>
              </a:rPr>
              <a:t>monitoring</a:t>
            </a:r>
            <a:r>
              <a:rPr lang="en-US">
                <a:solidFill>
                  <a:schemeClr val="dk1"/>
                </a:solidFill>
              </a:rPr>
              <a:t> which requires a comprehensive desk audit. In addition, based on the requirement to implement program standards, the desk audit provides districts a method for submitting evidence of implementation of IQPPS. </a:t>
            </a:r>
            <a:endParaRPr>
              <a:solidFill>
                <a:schemeClr val="dk1"/>
              </a:solidFill>
            </a:endParaRPr>
          </a:p>
          <a:p>
            <a:pPr indent="0" lvl="0" marL="0" rtl="0" algn="l">
              <a:lnSpc>
                <a:spcPct val="100000"/>
              </a:lnSpc>
              <a:spcBef>
                <a:spcPts val="1200"/>
              </a:spcBef>
              <a:spcAft>
                <a:spcPts val="0"/>
              </a:spcAft>
              <a:buSzPts val="1100"/>
              <a:buNone/>
            </a:pPr>
            <a:r>
              <a:t/>
            </a:r>
            <a:endParaRPr/>
          </a:p>
        </p:txBody>
      </p:sp>
      <p:sp>
        <p:nvSpPr>
          <p:cNvPr id="39" name="Google Shape;39;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fda9bee90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When completing the preschool desk audit, there are several factors to consider.  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Preschool program administrators collect and submit evidence at a district level; classroom level evidence will not be accepted. Evidence must reflect a completed practice occurring within the past year. </a:t>
            </a:r>
            <a:endParaRPr>
              <a:solidFill>
                <a:schemeClr val="dk1"/>
              </a:solidFill>
            </a:endParaRPr>
          </a:p>
          <a:p>
            <a:pPr indent="0" lvl="0" marL="0" rtl="0" algn="l">
              <a:lnSpc>
                <a:spcPct val="115000"/>
              </a:lnSpc>
              <a:spcBef>
                <a:spcPts val="1200"/>
              </a:spcBef>
              <a:spcAft>
                <a:spcPts val="1200"/>
              </a:spcAft>
              <a:buClr>
                <a:schemeClr val="dk1"/>
              </a:buClr>
              <a:buSzPts val="1100"/>
              <a:buFont typeface="Arial"/>
              <a:buNone/>
            </a:pPr>
            <a:r>
              <a:rPr lang="en-US">
                <a:solidFill>
                  <a:schemeClr val="dk1"/>
                </a:solidFill>
              </a:rPr>
              <a:t>The evidence should represent a process of how the district ensures the program standards are implemented across all classrooms, including in community partner sites (as applicable). This applies to all classrooms following IQPPS including the Statewide Voluntary Preschool Program, Shared Visions Preschool, and early childhood special education programs. Evidence should also address any existing variations across preschool program locations.</a:t>
            </a:r>
            <a:endParaRPr/>
          </a:p>
        </p:txBody>
      </p:sp>
      <p:sp>
        <p:nvSpPr>
          <p:cNvPr id="45" name="Google Shape;45;g2fda9bee90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 name="Google Shape;5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 is important to note that desk audit submissions must align to the current version of the </a:t>
            </a:r>
            <a:r>
              <a:rPr lang="en-US" u="sng">
                <a:solidFill>
                  <a:schemeClr val="hlink"/>
                </a:solidFill>
                <a:hlinkClick r:id="rId2"/>
              </a:rPr>
              <a:t>Iowa Quality Preschool Program Standards and Criteria (2017)</a:t>
            </a:r>
            <a:r>
              <a:rPr lang="en-US">
                <a:solidFill>
                  <a:schemeClr val="dk1"/>
                </a:solidFill>
              </a:rPr>
              <a:t>. Keep in mind that multiple standards and criteria may be addressed within each of the ten desk audit items. </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The Iowa Department of Education’s website contains additional information related to IQPPS on the </a:t>
            </a:r>
            <a:r>
              <a:rPr lang="en-US" u="sng">
                <a:solidFill>
                  <a:schemeClr val="hlink"/>
                </a:solidFill>
                <a:hlinkClick r:id="rId3"/>
              </a:rPr>
              <a:t>Early Childhood Standards</a:t>
            </a:r>
            <a:r>
              <a:rPr lang="en-US">
                <a:solidFill>
                  <a:schemeClr val="dk1"/>
                </a:solidFill>
              </a:rPr>
              <a:t> webpage.</a:t>
            </a:r>
            <a:endParaRPr>
              <a:solidFill>
                <a:schemeClr val="dk1"/>
              </a:solidFill>
            </a:endParaRPr>
          </a:p>
          <a:p>
            <a:pPr indent="0" lvl="0" marL="0" rtl="0" algn="l">
              <a:lnSpc>
                <a:spcPct val="100000"/>
              </a:lnSpc>
              <a:spcBef>
                <a:spcPts val="120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fda9bf6f2d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g2fda9bf6f2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The Department will be facilitating monthly zoom sessions in order to best help you prepare and complete your preschool desk audit.  Dates and times are listed for each of the zooms as well as which standards will be addressed at the zoom meeting.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As mentioned, the preschool desk audit requires evidence to be submitted for a total of ten items. This webinar specifically addresses item 6: Health and Safety which is aligned to IQPPS Standard 5: Health, and criterion 5.2. </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Department consultants will be specifically reviewing submitted evidence for a </a:t>
            </a:r>
            <a:r>
              <a:rPr lang="en-US" u="sng">
                <a:solidFill>
                  <a:schemeClr val="dk1"/>
                </a:solidFill>
              </a:rPr>
              <a:t>process</a:t>
            </a:r>
            <a:r>
              <a:rPr lang="en-US">
                <a:solidFill>
                  <a:schemeClr val="dk1"/>
                </a:solidFill>
              </a:rPr>
              <a:t> used to ensure at least one staff member present within each preschool classroom is certified in pediatric first aid and pediatric CPR.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Evidence for item 6 must represent how the district is ensuring implementation of criterion 5.2 at a district level, meaning across all preschool classrooms and locations. </a:t>
            </a:r>
            <a:endParaRPr>
              <a:solidFill>
                <a:schemeClr val="dk1"/>
              </a:solidFill>
            </a:endParaRPr>
          </a:p>
          <a:p>
            <a:pPr indent="0" lvl="0" marL="0" rtl="0" algn="l">
              <a:lnSpc>
                <a:spcPct val="100000"/>
              </a:lnSpc>
              <a:spcBef>
                <a:spcPts val="1200"/>
              </a:spcBef>
              <a:spcAft>
                <a:spcPts val="0"/>
              </a:spcAft>
              <a:buClr>
                <a:schemeClr val="dk1"/>
              </a:buClr>
              <a:buSzPts val="1100"/>
              <a:buFont typeface="Arial"/>
              <a:buNone/>
            </a:pPr>
            <a:r>
              <a:rPr lang="en-US">
                <a:solidFill>
                  <a:schemeClr val="dk1"/>
                </a:solidFill>
              </a:rPr>
              <a:t>Examples of evidence would be any documentation of the </a:t>
            </a:r>
            <a:r>
              <a:rPr lang="en-US" u="sng">
                <a:solidFill>
                  <a:schemeClr val="dk1"/>
                </a:solidFill>
              </a:rPr>
              <a:t>process</a:t>
            </a:r>
            <a:r>
              <a:rPr lang="en-US">
                <a:solidFill>
                  <a:schemeClr val="dk1"/>
                </a:solidFill>
              </a:rPr>
              <a:t> used by the district to </a:t>
            </a:r>
            <a:r>
              <a:rPr lang="en-US" u="sng">
                <a:solidFill>
                  <a:schemeClr val="dk1"/>
                </a:solidFill>
              </a:rPr>
              <a:t>confirm that proper certification is in place</a:t>
            </a:r>
            <a:r>
              <a:rPr lang="en-US">
                <a:solidFill>
                  <a:schemeClr val="dk1"/>
                </a:solidFill>
              </a:rPr>
              <a:t> for each preschool classroom. This may be a completed spreadsheet where certification completion is recorded for staff in each preschool classroom or a sign-in sheet for an offered training with preschool staff and classrooms highlighted.</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Any evidence submitted should clearly indicate the CPR and first aid training is pediatric in content to ensure it meets the IQPPS criterion. </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US">
                <a:solidFill>
                  <a:schemeClr val="dk1"/>
                </a:solidFill>
              </a:rPr>
              <a:t>It’s important to mention some additional considerations related to Item 6 that will assist with submission of evidence. Individual certification cards for staff members are not accepted as evidence as they are considered classroom level rather than district level evidence. The goal is to provide a representation of the process used by the district to ensure the required CPR and first aid certifications are in place -- and that all preschool locations are included in that process. If an alternate process for verification of certification is used across preschool locations or within community partner sites, evidence should address those variations. </a:t>
            </a:r>
            <a:endParaRPr>
              <a:solidFill>
                <a:schemeClr val="dk1"/>
              </a:solidFill>
            </a:endParaRPr>
          </a:p>
          <a:p>
            <a:pPr indent="0" lvl="0" marL="0" rtl="0" algn="l">
              <a:lnSpc>
                <a:spcPct val="90000"/>
              </a:lnSpc>
              <a:spcBef>
                <a:spcPts val="1200"/>
              </a:spcBef>
              <a:spcAft>
                <a:spcPts val="0"/>
              </a:spcAft>
              <a:buClr>
                <a:schemeClr val="dk1"/>
              </a:buClr>
              <a:buSzPts val="1100"/>
              <a:buFont typeface="Arial"/>
              <a:buNone/>
            </a:pPr>
            <a:r>
              <a:rPr lang="en-US">
                <a:solidFill>
                  <a:schemeClr val="dk1"/>
                </a:solidFill>
              </a:rPr>
              <a:t>Evidence submitted should identify and clearly represent the content as including pediatric information. This content is specific to early childhood and ensures staff learn the appropriate care to provide young children in an emergency. </a:t>
            </a:r>
            <a:endParaRPr>
              <a:solidFill>
                <a:schemeClr val="dk1"/>
              </a:solidFill>
            </a:endParaRPr>
          </a:p>
          <a:p>
            <a:pPr indent="0" lvl="0" marL="0" rtl="0" algn="l">
              <a:lnSpc>
                <a:spcPct val="90000"/>
              </a:lnSpc>
              <a:spcBef>
                <a:spcPts val="750"/>
              </a:spcBef>
              <a:spcAft>
                <a:spcPts val="0"/>
              </a:spcAft>
              <a:buClr>
                <a:schemeClr val="dk1"/>
              </a:buClr>
              <a:buSzPts val="1100"/>
              <a:buFont typeface="Arial"/>
              <a:buNone/>
            </a:pPr>
            <a:r>
              <a:rPr lang="en-US">
                <a:solidFill>
                  <a:schemeClr val="dk1"/>
                </a:solidFill>
              </a:rPr>
              <a:t>Evidence should also clearly represent each preschool classroom and location. It is helpful to identify the staff in alignment with the classroom and building or location where they teach. This ensures the reviewer that the district process includes a strategy for verifying implementation across preschool classrooms and locations.</a:t>
            </a:r>
            <a:endParaRPr>
              <a:solidFill>
                <a:schemeClr val="dk1"/>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US">
                <a:solidFill>
                  <a:schemeClr val="dk1"/>
                </a:solidFill>
              </a:rPr>
              <a:t>Now that we have covered the details related to item 1 of the desk audit, we will review the due dates and related timeline for the entire desk audit process.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rPr>
              <a:t>The desk audit opens in CASA on September 15 and the initial desk audit submission is due on or before December 15. Department consultants will complete the initial state review no later than March 15. If additional information or follow up is needed, districts have until end of the business day on April 15 to submit a final district submission. The desk audit closes in CASA on this day and no further submissions or corrections can be made. Department consultants will then complete a final state review by April 30. The District Status will be identified and additional follow-up actions will be completed as applicable. </a:t>
            </a:r>
            <a:endParaRPr>
              <a:solidFill>
                <a:schemeClr val="dk1"/>
              </a:solidFill>
            </a:endParaRPr>
          </a:p>
          <a:p>
            <a:pPr indent="0" lvl="0" marL="45720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00000"/>
              </a:lnSpc>
              <a:spcBef>
                <a:spcPts val="0"/>
              </a:spcBef>
              <a:spcAft>
                <a:spcPts val="0"/>
              </a:spcAft>
              <a:buClr>
                <a:schemeClr val="dk1"/>
              </a:buClr>
              <a:buSzPts val="1100"/>
              <a:buFont typeface="Arial"/>
              <a:buNone/>
            </a:pPr>
            <a:r>
              <a:rPr lang="en-US">
                <a:solidFill>
                  <a:schemeClr val="dk1"/>
                </a:solidFill>
              </a:rPr>
              <a:t>Please note the importance of adhering to all due dates throughout the preschool desk audit.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3617A"/>
        </a:solidFill>
      </p:bgPr>
    </p:bg>
    <p:spTree>
      <p:nvGrpSpPr>
        <p:cNvPr id="8" name="Shape 8"/>
        <p:cNvGrpSpPr/>
        <p:nvPr/>
      </p:nvGrpSpPr>
      <p:grpSpPr>
        <a:xfrm>
          <a:off x="0" y="0"/>
          <a:ext cx="0" cy="0"/>
          <a:chOff x="0" y="0"/>
          <a:chExt cx="0" cy="0"/>
        </a:xfrm>
      </p:grpSpPr>
      <p:sp>
        <p:nvSpPr>
          <p:cNvPr id="9" name="Google Shape;9;p12"/>
          <p:cNvSpPr txBox="1"/>
          <p:nvPr>
            <p:ph type="ctrTitle"/>
          </p:nvPr>
        </p:nvSpPr>
        <p:spPr>
          <a:xfrm>
            <a:off x="289270" y="1074695"/>
            <a:ext cx="11636700" cy="2160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4500"/>
              <a:buFont typeface="Arial"/>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 name="Google Shape;10;p12"/>
          <p:cNvSpPr txBox="1"/>
          <p:nvPr>
            <p:ph idx="1" type="subTitle"/>
          </p:nvPr>
        </p:nvSpPr>
        <p:spPr>
          <a:xfrm>
            <a:off x="289270" y="3838162"/>
            <a:ext cx="11636700" cy="12822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750"/>
              </a:spcBef>
              <a:spcAft>
                <a:spcPts val="0"/>
              </a:spcAft>
              <a:buClr>
                <a:schemeClr val="lt1"/>
              </a:buClr>
              <a:buSzPts val="2400"/>
              <a:buNone/>
              <a:defRPr b="1" sz="2400">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pic>
        <p:nvPicPr>
          <p:cNvPr id="11" name="Google Shape;11;p12"/>
          <p:cNvPicPr preferRelativeResize="0"/>
          <p:nvPr/>
        </p:nvPicPr>
        <p:blipFill rotWithShape="1">
          <a:blip r:embed="rId2">
            <a:alphaModFix/>
          </a:blip>
          <a:srcRect b="0" l="0" r="0" t="0"/>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solidFill>
          <a:schemeClr val="lt1"/>
        </a:solidFill>
      </p:bgPr>
    </p:bg>
    <p:spTree>
      <p:nvGrpSpPr>
        <p:cNvPr id="12" name="Shape 12"/>
        <p:cNvGrpSpPr/>
        <p:nvPr/>
      </p:nvGrpSpPr>
      <p:grpSpPr>
        <a:xfrm>
          <a:off x="0" y="0"/>
          <a:ext cx="0" cy="0"/>
          <a:chOff x="0" y="0"/>
          <a:chExt cx="0" cy="0"/>
        </a:xfrm>
      </p:grpSpPr>
      <p:sp>
        <p:nvSpPr>
          <p:cNvPr id="13" name="Google Shape;13;p13"/>
          <p:cNvSpPr/>
          <p:nvPr/>
        </p:nvSpPr>
        <p:spPr>
          <a:xfrm>
            <a:off x="0" y="0"/>
            <a:ext cx="12192000" cy="11928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14" name="Google Shape;14;p13"/>
          <p:cNvSpPr txBox="1"/>
          <p:nvPr>
            <p:ph type="title"/>
          </p:nvPr>
        </p:nvSpPr>
        <p:spPr>
          <a:xfrm>
            <a:off x="892797" y="1"/>
            <a:ext cx="10515600" cy="11928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3"/>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6" name="Google Shape;16;p13"/>
          <p:cNvSpPr txBox="1"/>
          <p:nvPr>
            <p:ph idx="2" type="body"/>
          </p:nvPr>
        </p:nvSpPr>
        <p:spPr>
          <a:xfrm>
            <a:off x="892799" y="2372553"/>
            <a:ext cx="51579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7" name="Google Shape;17;p13"/>
          <p:cNvSpPr txBox="1"/>
          <p:nvPr>
            <p:ph idx="3" type="body"/>
          </p:nvPr>
        </p:nvSpPr>
        <p:spPr>
          <a:xfrm>
            <a:off x="6225210" y="1548641"/>
            <a:ext cx="5183100" cy="8238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8" name="Google Shape;18;p13"/>
          <p:cNvSpPr txBox="1"/>
          <p:nvPr>
            <p:ph idx="4" type="body"/>
          </p:nvPr>
        </p:nvSpPr>
        <p:spPr>
          <a:xfrm>
            <a:off x="6225210" y="2372553"/>
            <a:ext cx="5183100" cy="3684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solidFill>
          <a:schemeClr val="lt1"/>
        </a:solidFill>
      </p:bgPr>
    </p:bg>
    <p:spTree>
      <p:nvGrpSpPr>
        <p:cNvPr id="19" name="Shape 19"/>
        <p:cNvGrpSpPr/>
        <p:nvPr/>
      </p:nvGrpSpPr>
      <p:grpSpPr>
        <a:xfrm>
          <a:off x="0" y="0"/>
          <a:ext cx="0" cy="0"/>
          <a:chOff x="0" y="0"/>
          <a:chExt cx="0" cy="0"/>
        </a:xfrm>
      </p:grpSpPr>
      <p:sp>
        <p:nvSpPr>
          <p:cNvPr id="20" name="Google Shape;20;p14"/>
          <p:cNvSpPr/>
          <p:nvPr/>
        </p:nvSpPr>
        <p:spPr>
          <a:xfrm>
            <a:off x="0" y="0"/>
            <a:ext cx="12192000" cy="7374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1" name="Google Shape;21;p14"/>
          <p:cNvSpPr txBox="1"/>
          <p:nvPr>
            <p:ph type="title"/>
          </p:nvPr>
        </p:nvSpPr>
        <p:spPr>
          <a:xfrm>
            <a:off x="339213" y="2"/>
            <a:ext cx="11269800" cy="737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 type="body"/>
          </p:nvPr>
        </p:nvSpPr>
        <p:spPr>
          <a:xfrm>
            <a:off x="689112" y="1460499"/>
            <a:ext cx="10813800" cy="4351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solidFill>
          <a:schemeClr val="lt1"/>
        </a:solidFill>
      </p:bgPr>
    </p:bg>
    <p:spTree>
      <p:nvGrpSpPr>
        <p:cNvPr id="23" name="Shape 23"/>
        <p:cNvGrpSpPr/>
        <p:nvPr/>
      </p:nvGrpSpPr>
      <p:grpSpPr>
        <a:xfrm>
          <a:off x="0" y="0"/>
          <a:ext cx="0" cy="0"/>
          <a:chOff x="0" y="0"/>
          <a:chExt cx="0" cy="0"/>
        </a:xfrm>
      </p:grpSpPr>
      <p:sp>
        <p:nvSpPr>
          <p:cNvPr id="24" name="Google Shape;24;p15"/>
          <p:cNvSpPr/>
          <p:nvPr/>
        </p:nvSpPr>
        <p:spPr>
          <a:xfrm>
            <a:off x="0" y="0"/>
            <a:ext cx="4182900" cy="68580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5" name="Google Shape;25;p15"/>
          <p:cNvSpPr txBox="1"/>
          <p:nvPr>
            <p:ph type="title"/>
          </p:nvPr>
        </p:nvSpPr>
        <p:spPr>
          <a:xfrm>
            <a:off x="408561" y="428017"/>
            <a:ext cx="3540900" cy="5906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 type="body"/>
          </p:nvPr>
        </p:nvSpPr>
        <p:spPr>
          <a:xfrm>
            <a:off x="4591454" y="428017"/>
            <a:ext cx="7017300" cy="5906400"/>
          </a:xfrm>
          <a:prstGeom prst="rect">
            <a:avLst/>
          </a:prstGeom>
          <a:noFill/>
          <a:ln>
            <a:noFill/>
          </a:ln>
        </p:spPr>
        <p:txBody>
          <a:bodyPr anchorCtr="0" anchor="ctr" bIns="45700" lIns="91425" spcFirstLastPara="1" rIns="91425" wrap="square" tIns="45700">
            <a:normAutofit/>
          </a:bodyPr>
          <a:lstStyle>
            <a:lvl1pPr indent="-406400" lvl="0" marL="457200" algn="l">
              <a:lnSpc>
                <a:spcPct val="90000"/>
              </a:lnSpc>
              <a:spcBef>
                <a:spcPts val="750"/>
              </a:spcBef>
              <a:spcAft>
                <a:spcPts val="0"/>
              </a:spcAft>
              <a:buClr>
                <a:schemeClr val="dk1"/>
              </a:buClr>
              <a:buSzPts val="2800"/>
              <a:buChar char="•"/>
              <a:defRPr sz="2800"/>
            </a:lvl1pPr>
            <a:lvl2pPr indent="-381000" lvl="1" marL="914400" algn="l">
              <a:lnSpc>
                <a:spcPct val="90000"/>
              </a:lnSpc>
              <a:spcBef>
                <a:spcPts val="375"/>
              </a:spcBef>
              <a:spcAft>
                <a:spcPts val="0"/>
              </a:spcAft>
              <a:buClr>
                <a:schemeClr val="dk1"/>
              </a:buClr>
              <a:buSzPts val="2400"/>
              <a:buChar char="•"/>
              <a:defRPr sz="2400"/>
            </a:lvl2pPr>
            <a:lvl3pPr indent="-330200" lvl="2" marL="1371600" algn="l">
              <a:lnSpc>
                <a:spcPct val="90000"/>
              </a:lnSpc>
              <a:spcBef>
                <a:spcPts val="375"/>
              </a:spcBef>
              <a:spcAft>
                <a:spcPts val="0"/>
              </a:spcAft>
              <a:buClr>
                <a:schemeClr val="dk1"/>
              </a:buClr>
              <a:buSzPts val="1600"/>
              <a:buChar char="•"/>
              <a:defRPr sz="1600"/>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1"/>
        </a:solidFill>
      </p:bgPr>
    </p:bg>
    <p:spTree>
      <p:nvGrpSpPr>
        <p:cNvPr id="27" name="Shape 27"/>
        <p:cNvGrpSpPr/>
        <p:nvPr/>
      </p:nvGrpSpPr>
      <p:grpSpPr>
        <a:xfrm>
          <a:off x="0" y="0"/>
          <a:ext cx="0" cy="0"/>
          <a:chOff x="0" y="0"/>
          <a:chExt cx="0" cy="0"/>
        </a:xfrm>
      </p:grpSpPr>
      <p:sp>
        <p:nvSpPr>
          <p:cNvPr id="28" name="Google Shape;28;p16"/>
          <p:cNvSpPr/>
          <p:nvPr/>
        </p:nvSpPr>
        <p:spPr>
          <a:xfrm>
            <a:off x="0" y="2268535"/>
            <a:ext cx="12192000" cy="3275700"/>
          </a:xfrm>
          <a:prstGeom prst="rect">
            <a:avLst/>
          </a:prstGeom>
          <a:solidFill>
            <a:srgbClr val="03617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sp>
        <p:nvSpPr>
          <p:cNvPr id="29" name="Google Shape;29;p16"/>
          <p:cNvSpPr txBox="1"/>
          <p:nvPr>
            <p:ph type="title"/>
          </p:nvPr>
        </p:nvSpPr>
        <p:spPr>
          <a:xfrm>
            <a:off x="831851" y="1709740"/>
            <a:ext cx="10515600" cy="28527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 type="body"/>
          </p:nvPr>
        </p:nvSpPr>
        <p:spPr>
          <a:xfrm>
            <a:off x="831851" y="4589465"/>
            <a:ext cx="10515600" cy="15003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chemeClr val="lt1"/>
              </a:buClr>
              <a:buSzPts val="1800"/>
              <a:buNone/>
              <a:defRPr sz="1800">
                <a:solidFill>
                  <a:schemeClr val="lt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795128" y="1"/>
            <a:ext cx="10813800" cy="11661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3300"/>
              <a:buFont typeface="Arial"/>
              <a:buNone/>
              <a:defRPr b="1" i="0" sz="33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795128" y="1460499"/>
            <a:ext cx="10813800" cy="4351200"/>
          </a:xfrm>
          <a:prstGeom prst="rect">
            <a:avLst/>
          </a:prstGeom>
          <a:noFill/>
          <a:ln>
            <a:noFill/>
          </a:ln>
        </p:spPr>
        <p:txBody>
          <a:bodyPr anchorCtr="0" anchor="t" bIns="45700" lIns="91425" spcFirstLastPara="1" rIns="91425" wrap="square" tIns="45700">
            <a:norm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Arial"/>
                <a:ea typeface="Arial"/>
                <a:cs typeface="Arial"/>
                <a:sym typeface="Arial"/>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Arial"/>
                <a:ea typeface="Arial"/>
                <a:cs typeface="Arial"/>
                <a:sym typeface="Arial"/>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amy.stegeman@iowa.gov" TargetMode="External"/><Relationship Id="rId4" Type="http://schemas.openxmlformats.org/officeDocument/2006/relationships/hyperlink" Target="mailto:amy.stegeman@iowa.gov" TargetMode="External"/><Relationship Id="rId11" Type="http://schemas.openxmlformats.org/officeDocument/2006/relationships/hyperlink" Target="mailto:marianne.rodrigues@iowa.gov" TargetMode="External"/><Relationship Id="rId10" Type="http://schemas.openxmlformats.org/officeDocument/2006/relationships/hyperlink" Target="mailto:marcie.lentsch@iowa.gov" TargetMode="External"/><Relationship Id="rId9" Type="http://schemas.openxmlformats.org/officeDocument/2006/relationships/hyperlink" Target="mailto:mary.breyfogle@iowa.gov" TargetMode="External"/><Relationship Id="rId5" Type="http://schemas.openxmlformats.org/officeDocument/2006/relationships/hyperlink" Target="mailto:marcie.lentsch@iowa.gov" TargetMode="External"/><Relationship Id="rId6" Type="http://schemas.openxmlformats.org/officeDocument/2006/relationships/hyperlink" Target="mailto:marianne.rodrigues@iowa.gov" TargetMode="External"/><Relationship Id="rId7" Type="http://schemas.openxmlformats.org/officeDocument/2006/relationships/hyperlink" Target="mailto:mary.breyfogle@iowa.gov" TargetMode="External"/><Relationship Id="rId8" Type="http://schemas.openxmlformats.org/officeDocument/2006/relationships/hyperlink" Target="mailto:marianne.rodrigues@iow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educate.iowa.gov/media/7266/download?inline=" TargetMode="External"/><Relationship Id="rId4" Type="http://schemas.openxmlformats.org/officeDocument/2006/relationships/hyperlink" Target="https://educateiowa.gov/pk-12/early-childhood/early-childhood-standard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idoe.zoom.us/j/95823765427?pwd=1DXiSnHvomPPL4eTTiR2V3MsyKPaQb.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1"/>
          <p:cNvSpPr txBox="1"/>
          <p:nvPr>
            <p:ph type="ctrTitle"/>
          </p:nvPr>
        </p:nvSpPr>
        <p:spPr>
          <a:xfrm>
            <a:off x="280421" y="512075"/>
            <a:ext cx="11796900" cy="21600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2"/>
              </a:buClr>
              <a:buSzPts val="4500"/>
              <a:buFont typeface="Arial"/>
              <a:buNone/>
            </a:pPr>
            <a:r>
              <a:rPr lang="en-US" sz="4700"/>
              <a:t>IQPPS Desk Audit 24-25</a:t>
            </a:r>
            <a:endParaRPr sz="4700"/>
          </a:p>
        </p:txBody>
      </p:sp>
      <p:sp>
        <p:nvSpPr>
          <p:cNvPr id="36" name="Google Shape;36;p1"/>
          <p:cNvSpPr txBox="1"/>
          <p:nvPr>
            <p:ph idx="1" type="subTitle"/>
          </p:nvPr>
        </p:nvSpPr>
        <p:spPr>
          <a:xfrm>
            <a:off x="2355674" y="2805225"/>
            <a:ext cx="7646400" cy="14670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2"/>
              </a:buClr>
              <a:buSzPts val="2400"/>
              <a:buNone/>
            </a:pPr>
            <a:r>
              <a:rPr lang="en-US" sz="2800"/>
              <a:t>Item 6: Health and Safety</a:t>
            </a:r>
            <a:endParaRPr sz="2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0"/>
          <p:cNvSpPr txBox="1"/>
          <p:nvPr>
            <p:ph type="title"/>
          </p:nvPr>
        </p:nvSpPr>
        <p:spPr>
          <a:xfrm>
            <a:off x="244072"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Reviewer Contacts</a:t>
            </a:r>
            <a:endParaRPr sz="4000"/>
          </a:p>
        </p:txBody>
      </p:sp>
      <p:sp>
        <p:nvSpPr>
          <p:cNvPr id="92" name="Google Shape;92;p10"/>
          <p:cNvSpPr txBox="1"/>
          <p:nvPr/>
        </p:nvSpPr>
        <p:spPr>
          <a:xfrm>
            <a:off x="93450" y="1350150"/>
            <a:ext cx="12005100" cy="4760100"/>
          </a:xfrm>
          <a:prstGeom prst="rect">
            <a:avLst/>
          </a:prstGeom>
          <a:noFill/>
          <a:ln>
            <a:noFill/>
          </a:ln>
        </p:spPr>
        <p:txBody>
          <a:bodyPr anchorCtr="0" anchor="t" bIns="45700" lIns="91425" spcFirstLastPara="1" rIns="91425" wrap="square" tIns="45700">
            <a:noAutofit/>
          </a:bodyPr>
          <a:lstStyle/>
          <a:p>
            <a:pPr indent="-377825" lvl="0" marL="457200" marR="0" rtl="0" algn="l">
              <a:lnSpc>
                <a:spcPct val="130000"/>
              </a:lnSpc>
              <a:spcBef>
                <a:spcPts val="75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Central Rivers AEA - </a:t>
            </a:r>
            <a:r>
              <a:rPr b="0" i="0" lang="en-US" sz="2350" u="none" cap="none" strike="noStrike">
                <a:solidFill>
                  <a:srgbClr val="000000"/>
                </a:solidFill>
                <a:latin typeface="Arial"/>
                <a:ea typeface="Arial"/>
                <a:cs typeface="Arial"/>
                <a:sym typeface="Arial"/>
              </a:rPr>
              <a:t>Amy Stegeman, </a:t>
            </a:r>
            <a:r>
              <a:rPr b="0" i="0" lang="en-US" sz="2350" u="sng" cap="none" strike="noStrike">
                <a:solidFill>
                  <a:srgbClr val="0563C1"/>
                </a:solidFill>
                <a:latin typeface="Arial"/>
                <a:ea typeface="Arial"/>
                <a:cs typeface="Arial"/>
                <a:sym typeface="Arial"/>
                <a:hlinkClick r:id="rId3">
                  <a:extLst>
                    <a:ext uri="{A12FA001-AC4F-418D-AE19-62706E023703}">
                      <ahyp:hlinkClr val="tx"/>
                    </a:ext>
                  </a:extLst>
                </a:hlinkClick>
              </a:rPr>
              <a:t>amy.stegeman@iowa.gov</a:t>
            </a:r>
            <a:r>
              <a:rPr b="0" i="0" lang="en-US" sz="2350" u="none" cap="none" strike="noStrike">
                <a:solidFill>
                  <a:srgbClr val="000000"/>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Grant Wood AEA - </a:t>
            </a:r>
            <a:r>
              <a:rPr b="0" i="0" lang="en-US" sz="2350" u="none" cap="none" strike="noStrike">
                <a:solidFill>
                  <a:schemeClr val="dk1"/>
                </a:solidFill>
                <a:latin typeface="Arial"/>
                <a:ea typeface="Arial"/>
                <a:cs typeface="Arial"/>
                <a:sym typeface="Arial"/>
              </a:rPr>
              <a:t>Amy Stegeman, </a:t>
            </a:r>
            <a:r>
              <a:rPr b="0" i="0" lang="en-US" sz="2350" u="sng" cap="none" strike="noStrike">
                <a:solidFill>
                  <a:schemeClr val="hlink"/>
                </a:solidFill>
                <a:latin typeface="Arial"/>
                <a:ea typeface="Arial"/>
                <a:cs typeface="Arial"/>
                <a:sym typeface="Arial"/>
                <a:hlinkClick r:id="rId4"/>
              </a:rPr>
              <a:t>amy.stegeman@iowa.gov</a:t>
            </a:r>
            <a:r>
              <a:rPr b="0" i="0" lang="en-US" sz="2350" u="none" cap="none" strike="noStrike">
                <a:solidFill>
                  <a:schemeClr val="dk1"/>
                </a:solidFill>
                <a:latin typeface="Arial"/>
                <a:ea typeface="Arial"/>
                <a:cs typeface="Arial"/>
                <a:sym typeface="Arial"/>
              </a:rPr>
              <a:t>, 515-868-1675</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Great Prairie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Marcie Lentsch, </a:t>
            </a:r>
            <a:r>
              <a:rPr b="0" i="0" lang="en-US" sz="2350" u="sng" cap="none" strike="noStrike">
                <a:solidFill>
                  <a:schemeClr val="hlink"/>
                </a:solidFill>
                <a:latin typeface="Arial"/>
                <a:ea typeface="Arial"/>
                <a:cs typeface="Arial"/>
                <a:sym typeface="Arial"/>
                <a:hlinkClick r:id="rId5"/>
              </a:rPr>
              <a:t>marcie.lentsch@iowa.gov</a:t>
            </a:r>
            <a:r>
              <a:rPr b="0" i="0" lang="en-US" sz="2350" u="none" cap="none" strike="noStrike">
                <a:solidFill>
                  <a:schemeClr val="dk1"/>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Green Hills AEA </a:t>
            </a:r>
            <a:r>
              <a:rPr b="0" i="0" lang="en-US" sz="2350" u="none" cap="none" strike="noStrike">
                <a:solidFill>
                  <a:srgbClr val="000000"/>
                </a:solidFill>
                <a:latin typeface="Arial"/>
                <a:ea typeface="Arial"/>
                <a:cs typeface="Arial"/>
                <a:sym typeface="Arial"/>
              </a:rPr>
              <a:t>- Marianne Rodrigues, </a:t>
            </a:r>
            <a:r>
              <a:rPr b="0" i="0" lang="en-US" sz="2350" u="sng" cap="none" strike="noStrike">
                <a:solidFill>
                  <a:srgbClr val="0563C1"/>
                </a:solidFill>
                <a:latin typeface="Arial"/>
                <a:ea typeface="Arial"/>
                <a:cs typeface="Arial"/>
                <a:sym typeface="Arial"/>
                <a:hlinkClick r:id="rId6">
                  <a:extLst>
                    <a:ext uri="{A12FA001-AC4F-418D-AE19-62706E023703}">
                      <ahyp:hlinkClr val="tx"/>
                    </a:ext>
                  </a:extLst>
                </a:hlinkClick>
              </a:rPr>
              <a:t>marianne.rodrigues@iowa.gov</a:t>
            </a:r>
            <a:r>
              <a:rPr b="0" i="0" lang="en-US" sz="2350" u="none" cap="none" strike="noStrike">
                <a:solidFill>
                  <a:srgbClr val="000000"/>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Heartland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7">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Keystone AEA</a:t>
            </a:r>
            <a:r>
              <a:rPr b="0" i="0" lang="en-US" sz="2350" u="none" cap="none" strike="noStrike">
                <a:solidFill>
                  <a:srgbClr val="000000"/>
                </a:solidFill>
                <a:latin typeface="Arial"/>
                <a:ea typeface="Arial"/>
                <a:cs typeface="Arial"/>
                <a:sym typeface="Arial"/>
              </a:rPr>
              <a:t> -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8"/>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Mississippi Bend AEA </a:t>
            </a:r>
            <a:r>
              <a:rPr b="0" i="0" lang="en-US" sz="2350" u="none" cap="none" strike="noStrike">
                <a:solidFill>
                  <a:srgbClr val="000000"/>
                </a:solidFill>
                <a:latin typeface="Arial"/>
                <a:ea typeface="Arial"/>
                <a:cs typeface="Arial"/>
                <a:sym typeface="Arial"/>
              </a:rPr>
              <a:t>- Mary Breyfogle, </a:t>
            </a:r>
            <a:r>
              <a:rPr b="0" i="0" lang="en-US" sz="2350" u="sng" cap="none" strike="noStrike">
                <a:solidFill>
                  <a:srgbClr val="0563C1"/>
                </a:solidFill>
                <a:latin typeface="Arial"/>
                <a:ea typeface="Arial"/>
                <a:cs typeface="Arial"/>
                <a:sym typeface="Arial"/>
                <a:hlinkClick r:id="rId9">
                  <a:extLst>
                    <a:ext uri="{A12FA001-AC4F-418D-AE19-62706E023703}">
                      <ahyp:hlinkClr val="tx"/>
                    </a:ext>
                  </a:extLst>
                </a:hlinkClick>
              </a:rPr>
              <a:t>mary.breyfogle@iowa.gov</a:t>
            </a:r>
            <a:r>
              <a:rPr b="0" i="0" lang="en-US" sz="2350" u="none" cap="none" strike="noStrike">
                <a:solidFill>
                  <a:srgbClr val="000000"/>
                </a:solidFill>
                <a:latin typeface="Arial"/>
                <a:ea typeface="Arial"/>
                <a:cs typeface="Arial"/>
                <a:sym typeface="Arial"/>
              </a:rPr>
              <a:t>, 515-326-1030</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Northwest AEA</a:t>
            </a:r>
            <a:r>
              <a:rPr b="0" i="0" lang="en-US" sz="2350" u="none" cap="none" strike="noStrike">
                <a:solidFill>
                  <a:srgbClr val="000000"/>
                </a:solidFill>
                <a:latin typeface="Arial"/>
                <a:ea typeface="Arial"/>
                <a:cs typeface="Arial"/>
                <a:sym typeface="Arial"/>
              </a:rPr>
              <a:t> - Marcie Lentsch, </a:t>
            </a:r>
            <a:r>
              <a:rPr b="0" i="0" lang="en-US" sz="2350" u="sng" cap="none" strike="noStrike">
                <a:solidFill>
                  <a:schemeClr val="hlink"/>
                </a:solidFill>
                <a:latin typeface="Arial"/>
                <a:ea typeface="Arial"/>
                <a:cs typeface="Arial"/>
                <a:sym typeface="Arial"/>
                <a:hlinkClick r:id="rId10"/>
              </a:rPr>
              <a:t>marcie.lentsch@iowa.gov</a:t>
            </a:r>
            <a:r>
              <a:rPr b="0" i="0" lang="en-US" sz="2350" u="none" cap="none" strike="noStrike">
                <a:solidFill>
                  <a:srgbClr val="000000"/>
                </a:solidFill>
                <a:latin typeface="Arial"/>
                <a:ea typeface="Arial"/>
                <a:cs typeface="Arial"/>
                <a:sym typeface="Arial"/>
              </a:rPr>
              <a:t>, 515-419-2088</a:t>
            </a:r>
            <a:endParaRPr b="0" i="0" sz="2350" u="none" cap="none" strike="noStrike">
              <a:solidFill>
                <a:srgbClr val="000000"/>
              </a:solidFill>
              <a:latin typeface="Arial"/>
              <a:ea typeface="Arial"/>
              <a:cs typeface="Arial"/>
              <a:sym typeface="Arial"/>
            </a:endParaRPr>
          </a:p>
          <a:p>
            <a:pPr indent="-377825" lvl="0" marL="457200" marR="0" rtl="0" algn="l">
              <a:lnSpc>
                <a:spcPct val="130000"/>
              </a:lnSpc>
              <a:spcBef>
                <a:spcPts val="0"/>
              </a:spcBef>
              <a:spcAft>
                <a:spcPts val="0"/>
              </a:spcAft>
              <a:buClr>
                <a:srgbClr val="000000"/>
              </a:buClr>
              <a:buSzPts val="2350"/>
              <a:buFont typeface="Arial"/>
              <a:buChar char="•"/>
            </a:pPr>
            <a:r>
              <a:rPr b="1" i="0" lang="en-US" sz="2350" u="none" cap="none" strike="noStrike">
                <a:solidFill>
                  <a:srgbClr val="000000"/>
                </a:solidFill>
                <a:latin typeface="Arial"/>
                <a:ea typeface="Arial"/>
                <a:cs typeface="Arial"/>
                <a:sym typeface="Arial"/>
              </a:rPr>
              <a:t>Prairie Lakes AEA </a:t>
            </a:r>
            <a:r>
              <a:rPr b="0" i="0" lang="en-US" sz="2350" u="none" cap="none" strike="noStrike">
                <a:solidFill>
                  <a:srgbClr val="000000"/>
                </a:solidFill>
                <a:latin typeface="Arial"/>
                <a:ea typeface="Arial"/>
                <a:cs typeface="Arial"/>
                <a:sym typeface="Arial"/>
              </a:rPr>
              <a:t>- </a:t>
            </a:r>
            <a:r>
              <a:rPr b="0" i="0" lang="en-US" sz="2350" u="none" cap="none" strike="noStrike">
                <a:solidFill>
                  <a:schemeClr val="dk1"/>
                </a:solidFill>
                <a:latin typeface="Arial"/>
                <a:ea typeface="Arial"/>
                <a:cs typeface="Arial"/>
                <a:sym typeface="Arial"/>
              </a:rPr>
              <a:t>Marianne Rodrigues, </a:t>
            </a:r>
            <a:r>
              <a:rPr b="0" i="0" lang="en-US" sz="2350" u="sng" cap="none" strike="noStrike">
                <a:solidFill>
                  <a:schemeClr val="hlink"/>
                </a:solidFill>
                <a:latin typeface="Arial"/>
                <a:ea typeface="Arial"/>
                <a:cs typeface="Arial"/>
                <a:sym typeface="Arial"/>
                <a:hlinkClick r:id="rId11"/>
              </a:rPr>
              <a:t>marianne.rodrigues@iowa.gov</a:t>
            </a:r>
            <a:r>
              <a:rPr b="0" i="0" lang="en-US" sz="2350" u="none" cap="none" strike="noStrike">
                <a:solidFill>
                  <a:schemeClr val="dk1"/>
                </a:solidFill>
                <a:latin typeface="Arial"/>
                <a:ea typeface="Arial"/>
                <a:cs typeface="Arial"/>
                <a:sym typeface="Arial"/>
              </a:rPr>
              <a:t>, 515-326-2653</a:t>
            </a:r>
            <a:endParaRPr b="0" i="0" sz="23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2"/>
          <p:cNvSpPr txBox="1"/>
          <p:nvPr>
            <p:ph type="title"/>
          </p:nvPr>
        </p:nvSpPr>
        <p:spPr>
          <a:xfrm>
            <a:off x="220922" y="208526"/>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4500"/>
              <a:buFont typeface="Arial"/>
              <a:buNone/>
            </a:pPr>
            <a:r>
              <a:rPr lang="en-US" sz="4000"/>
              <a:t>Purpose of the Preschool Desk Audit</a:t>
            </a:r>
            <a:endParaRPr sz="4000"/>
          </a:p>
          <a:p>
            <a:pPr indent="0" lvl="0" marL="0" rtl="0" algn="l">
              <a:lnSpc>
                <a:spcPct val="90000"/>
              </a:lnSpc>
              <a:spcBef>
                <a:spcPts val="0"/>
              </a:spcBef>
              <a:spcAft>
                <a:spcPts val="0"/>
              </a:spcAft>
              <a:buClr>
                <a:schemeClr val="lt1"/>
              </a:buClr>
              <a:buSzPts val="3300"/>
              <a:buFont typeface="Arial"/>
              <a:buNone/>
            </a:pPr>
            <a:r>
              <a:rPr lang="en-US"/>
              <a:t> </a:t>
            </a:r>
            <a:endParaRPr/>
          </a:p>
        </p:txBody>
      </p:sp>
      <p:sp>
        <p:nvSpPr>
          <p:cNvPr id="42" name="Google Shape;42;p2"/>
          <p:cNvSpPr txBox="1"/>
          <p:nvPr>
            <p:ph idx="1" type="body"/>
          </p:nvPr>
        </p:nvSpPr>
        <p:spPr>
          <a:xfrm>
            <a:off x="105075" y="1548700"/>
            <a:ext cx="11788500" cy="5023500"/>
          </a:xfrm>
          <a:prstGeom prst="rect">
            <a:avLst/>
          </a:prstGeom>
          <a:noFill/>
          <a:ln>
            <a:noFill/>
          </a:ln>
        </p:spPr>
        <p:txBody>
          <a:bodyPr anchorCtr="0" anchor="t" bIns="45700" lIns="91425" spcFirstLastPara="1" rIns="91425" wrap="square" tIns="45700">
            <a:noAutofit/>
          </a:bodyPr>
          <a:lstStyle/>
          <a:p>
            <a:pPr indent="-393700" lvl="0" marL="457200" rtl="0" algn="l">
              <a:lnSpc>
                <a:spcPct val="115000"/>
              </a:lnSpc>
              <a:spcBef>
                <a:spcPts val="0"/>
              </a:spcBef>
              <a:spcAft>
                <a:spcPts val="0"/>
              </a:spcAft>
              <a:buSzPts val="2600"/>
              <a:buChar char="●"/>
            </a:pPr>
            <a:r>
              <a:rPr b="0" lang="en-US" sz="2600"/>
              <a:t>The purpose of the preschool desk audit is to provide a process for the continued accreditation of schools and school districts. </a:t>
            </a:r>
            <a:br>
              <a:rPr b="0" lang="en-US" sz="2600"/>
            </a:br>
            <a:endParaRPr b="0" sz="2600"/>
          </a:p>
          <a:p>
            <a:pPr indent="-393700" lvl="0" marL="457200" rtl="0" algn="l">
              <a:lnSpc>
                <a:spcPct val="115000"/>
              </a:lnSpc>
              <a:spcBef>
                <a:spcPts val="0"/>
              </a:spcBef>
              <a:spcAft>
                <a:spcPts val="0"/>
              </a:spcAft>
              <a:buSzPts val="2600"/>
              <a:buChar char="●"/>
            </a:pPr>
            <a:r>
              <a:rPr b="0" lang="en-US" sz="2600"/>
              <a:t>Accreditation monitoring requires a comprehensive desk audit of all accredited schools and school districts. </a:t>
            </a:r>
            <a:r>
              <a:rPr b="0" i="1" lang="en-US" sz="2600"/>
              <a:t>             Iowa Code 256.11(10)(a)(1)</a:t>
            </a:r>
            <a:endParaRPr b="0" i="1" sz="2600"/>
          </a:p>
          <a:p>
            <a:pPr indent="0" lvl="0" marL="0" rtl="0" algn="l">
              <a:lnSpc>
                <a:spcPct val="115000"/>
              </a:lnSpc>
              <a:spcBef>
                <a:spcPts val="0"/>
              </a:spcBef>
              <a:spcAft>
                <a:spcPts val="0"/>
              </a:spcAft>
              <a:buSzPts val="1800"/>
              <a:buNone/>
            </a:pPr>
            <a:r>
              <a:t/>
            </a:r>
            <a:endParaRPr b="0" i="1" sz="2600"/>
          </a:p>
          <a:p>
            <a:pPr indent="-393700" lvl="0" marL="457200" rtl="0" algn="l">
              <a:lnSpc>
                <a:spcPct val="115000"/>
              </a:lnSpc>
              <a:spcBef>
                <a:spcPts val="0"/>
              </a:spcBef>
              <a:spcAft>
                <a:spcPts val="0"/>
              </a:spcAft>
              <a:buSzPts val="2600"/>
              <a:buChar char="●"/>
            </a:pPr>
            <a:r>
              <a:rPr b="0" lang="en-US" sz="2600"/>
              <a:t>Districts are required to provide evidence of implementation of IQPPS based on requirements to implement program standards. </a:t>
            </a:r>
            <a:endParaRPr b="0" sz="2600"/>
          </a:p>
          <a:p>
            <a:pPr indent="0" lvl="0" marL="457200" rtl="0" algn="l">
              <a:lnSpc>
                <a:spcPct val="115000"/>
              </a:lnSpc>
              <a:spcBef>
                <a:spcPts val="0"/>
              </a:spcBef>
              <a:spcAft>
                <a:spcPts val="0"/>
              </a:spcAft>
              <a:buSzPts val="1800"/>
              <a:buNone/>
            </a:pPr>
            <a:r>
              <a:rPr lang="en-US" sz="2600"/>
              <a:t>  </a:t>
            </a:r>
            <a:r>
              <a:rPr i="1" lang="en-US" sz="2600"/>
              <a:t> </a:t>
            </a:r>
            <a:r>
              <a:rPr b="0" i="1" lang="en-US" sz="2600"/>
              <a:t>Iowa Code 256C.3(3)b, IAC 281–16.3, and 281–41.17 (256B, 34CFR300)</a:t>
            </a:r>
            <a:endParaRPr b="0" sz="2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g2fda9bee908_0_0"/>
          <p:cNvSpPr txBox="1"/>
          <p:nvPr>
            <p:ph type="title"/>
          </p:nvPr>
        </p:nvSpPr>
        <p:spPr>
          <a:xfrm>
            <a:off x="29039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300"/>
              <a:buFont typeface="Arial"/>
              <a:buNone/>
            </a:pPr>
            <a:r>
              <a:rPr lang="en-US" sz="4000"/>
              <a:t>Guidelines for the Desk Audit </a:t>
            </a:r>
            <a:endParaRPr sz="4000"/>
          </a:p>
        </p:txBody>
      </p:sp>
      <p:sp>
        <p:nvSpPr>
          <p:cNvPr id="48" name="Google Shape;48;g2fda9bee908_0_0"/>
          <p:cNvSpPr txBox="1"/>
          <p:nvPr/>
        </p:nvSpPr>
        <p:spPr>
          <a:xfrm>
            <a:off x="0" y="1467600"/>
            <a:ext cx="12073800" cy="4818000"/>
          </a:xfrm>
          <a:prstGeom prst="rect">
            <a:avLst/>
          </a:prstGeom>
          <a:noFill/>
          <a:ln>
            <a:noFill/>
          </a:ln>
        </p:spPr>
        <p:txBody>
          <a:bodyPr anchorCtr="0" anchor="t" bIns="45700" lIns="91425" spcFirstLastPara="1" rIns="91425" wrap="square" tIns="45700">
            <a:normAutofit lnSpcReduction="20000"/>
          </a:bodyPr>
          <a:lstStyle/>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Preschool program administrators</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District level evidence</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Current within the last year</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Representative of all classrooms/community partner sites</a:t>
            </a:r>
            <a:r>
              <a:rPr lang="en-US" sz="3400">
                <a:solidFill>
                  <a:schemeClr val="dk1"/>
                </a:solidFill>
              </a:rPr>
              <a:t> participating in the Statewide Voluntary Preschool Program.</a:t>
            </a:r>
            <a:endParaRPr b="0" i="0" sz="3400" u="none" cap="none" strike="noStrike">
              <a:solidFill>
                <a:schemeClr val="dk1"/>
              </a:solidFill>
              <a:latin typeface="Arial"/>
              <a:ea typeface="Arial"/>
              <a:cs typeface="Arial"/>
              <a:sym typeface="Arial"/>
            </a:endParaRPr>
          </a:p>
          <a:p>
            <a:pPr indent="-444500" lvl="1" marL="914400" marR="0" rtl="0" algn="l">
              <a:lnSpc>
                <a:spcPct val="150000"/>
              </a:lnSpc>
              <a:spcBef>
                <a:spcPts val="0"/>
              </a:spcBef>
              <a:spcAft>
                <a:spcPts val="0"/>
              </a:spcAft>
              <a:buClr>
                <a:schemeClr val="dk1"/>
              </a:buClr>
              <a:buSzPts val="3400"/>
              <a:buFont typeface="Arial"/>
              <a:buChar char="•"/>
            </a:pPr>
            <a:r>
              <a:rPr b="0" i="0" lang="en-US" sz="3400" u="none" cap="none" strike="noStrike">
                <a:solidFill>
                  <a:schemeClr val="dk1"/>
                </a:solidFill>
                <a:latin typeface="Arial"/>
                <a:ea typeface="Arial"/>
                <a:cs typeface="Arial"/>
                <a:sym typeface="Arial"/>
              </a:rPr>
              <a:t>Address variations</a:t>
            </a:r>
            <a:endParaRPr b="0" i="0" sz="34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4"/>
          <p:cNvSpPr txBox="1"/>
          <p:nvPr>
            <p:ph type="title"/>
          </p:nvPr>
        </p:nvSpPr>
        <p:spPr>
          <a:xfrm>
            <a:off x="264900" y="0"/>
            <a:ext cx="115821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000"/>
              <a:t>IQPPS (2017 Version) and IQPPS Web Page</a:t>
            </a:r>
            <a:endParaRPr sz="4000"/>
          </a:p>
        </p:txBody>
      </p:sp>
      <p:sp>
        <p:nvSpPr>
          <p:cNvPr id="54" name="Google Shape;54;p4"/>
          <p:cNvSpPr txBox="1"/>
          <p:nvPr/>
        </p:nvSpPr>
        <p:spPr>
          <a:xfrm>
            <a:off x="200700" y="1557825"/>
            <a:ext cx="11790600" cy="4351200"/>
          </a:xfrm>
          <a:prstGeom prst="rect">
            <a:avLst/>
          </a:prstGeom>
          <a:noFill/>
          <a:ln>
            <a:noFill/>
          </a:ln>
        </p:spPr>
        <p:txBody>
          <a:bodyPr anchorCtr="0" anchor="t" bIns="45700" lIns="91425" spcFirstLastPara="1" rIns="91425" wrap="square" tIns="45700">
            <a:noAutofit/>
          </a:bodyPr>
          <a:lstStyle/>
          <a:p>
            <a:pPr indent="-448647" lvl="0" marL="457200" marR="0" rtl="0" algn="l">
              <a:lnSpc>
                <a:spcPct val="105000"/>
              </a:lnSpc>
              <a:spcBef>
                <a:spcPts val="1200"/>
              </a:spcBef>
              <a:spcAft>
                <a:spcPts val="0"/>
              </a:spcAft>
              <a:buClr>
                <a:schemeClr val="dk1"/>
              </a:buClr>
              <a:buSzPts val="3465"/>
              <a:buFont typeface="Arial"/>
              <a:buChar char="•"/>
            </a:pPr>
            <a:r>
              <a:rPr b="0" i="0" lang="en-US" sz="3465" u="none" cap="none" strike="noStrike">
                <a:solidFill>
                  <a:schemeClr val="dk1"/>
                </a:solidFill>
                <a:latin typeface="Arial"/>
                <a:ea typeface="Arial"/>
                <a:cs typeface="Arial"/>
                <a:sym typeface="Arial"/>
              </a:rPr>
              <a:t>Align to the </a:t>
            </a:r>
            <a:r>
              <a:rPr b="0" i="0" lang="en-US" sz="3465" u="sng" cap="none" strike="noStrike">
                <a:solidFill>
                  <a:schemeClr val="hlink"/>
                </a:solidFill>
                <a:highlight>
                  <a:schemeClr val="lt1"/>
                </a:highlight>
                <a:latin typeface="Arial"/>
                <a:ea typeface="Arial"/>
                <a:cs typeface="Arial"/>
                <a:sym typeface="Arial"/>
                <a:hlinkClick r:id="rId3"/>
              </a:rPr>
              <a:t>Iowa Quality Preschool Program Standards and Criteria (2017)</a:t>
            </a:r>
            <a:endParaRPr b="0" i="0" sz="3136" u="none" cap="none" strike="noStrike">
              <a:solidFill>
                <a:schemeClr val="dk1"/>
              </a:solidFill>
              <a:highlight>
                <a:schemeClr val="lt1"/>
              </a:highlight>
              <a:latin typeface="Arial"/>
              <a:ea typeface="Arial"/>
              <a:cs typeface="Arial"/>
              <a:sym typeface="Arial"/>
            </a:endParaRPr>
          </a:p>
          <a:p>
            <a:pPr indent="-448647" lvl="1" marL="914400" marR="0" rtl="0" algn="l">
              <a:lnSpc>
                <a:spcPct val="105000"/>
              </a:lnSpc>
              <a:spcBef>
                <a:spcPts val="0"/>
              </a:spcBef>
              <a:spcAft>
                <a:spcPts val="0"/>
              </a:spcAft>
              <a:buClr>
                <a:schemeClr val="dk1"/>
              </a:buClr>
              <a:buSzPts val="3465"/>
              <a:buFont typeface="Arial"/>
              <a:buChar char="•"/>
            </a:pPr>
            <a:r>
              <a:rPr b="0" i="1" lang="en-US" sz="2536" u="none" cap="none" strike="noStrike">
                <a:solidFill>
                  <a:schemeClr val="dk1"/>
                </a:solidFill>
                <a:highlight>
                  <a:schemeClr val="lt1"/>
                </a:highlight>
                <a:latin typeface="Arial"/>
                <a:ea typeface="Arial"/>
                <a:cs typeface="Arial"/>
                <a:sym typeface="Arial"/>
              </a:rPr>
              <a:t>Multiple standards and criteria may be addressed within a desk audit item</a:t>
            </a:r>
            <a:br>
              <a:rPr b="0" i="0" lang="en-US" sz="3136" u="none" cap="none" strike="noStrike">
                <a:solidFill>
                  <a:schemeClr val="dk1"/>
                </a:solidFill>
                <a:highlight>
                  <a:schemeClr val="lt1"/>
                </a:highlight>
                <a:latin typeface="Arial"/>
                <a:ea typeface="Arial"/>
                <a:cs typeface="Arial"/>
                <a:sym typeface="Arial"/>
              </a:rPr>
            </a:br>
            <a:endParaRPr b="0" i="0" sz="3575" u="none" cap="none" strike="noStrike">
              <a:solidFill>
                <a:schemeClr val="dk1"/>
              </a:solidFill>
              <a:highlight>
                <a:schemeClr val="lt1"/>
              </a:highlight>
              <a:latin typeface="Arial"/>
              <a:ea typeface="Arial"/>
              <a:cs typeface="Arial"/>
              <a:sym typeface="Arial"/>
            </a:endParaRPr>
          </a:p>
          <a:p>
            <a:pPr indent="-455612" lvl="0" marL="457200" marR="0" rtl="0" algn="l">
              <a:lnSpc>
                <a:spcPct val="105000"/>
              </a:lnSpc>
              <a:spcBef>
                <a:spcPts val="0"/>
              </a:spcBef>
              <a:spcAft>
                <a:spcPts val="0"/>
              </a:spcAft>
              <a:buClr>
                <a:schemeClr val="dk1"/>
              </a:buClr>
              <a:buSzPts val="3575"/>
              <a:buFont typeface="Arial"/>
              <a:buChar char="•"/>
            </a:pPr>
            <a:r>
              <a:rPr b="0" i="0" lang="en-US" sz="3575" u="none" cap="none" strike="noStrike">
                <a:solidFill>
                  <a:schemeClr val="dk1"/>
                </a:solidFill>
                <a:highlight>
                  <a:schemeClr val="lt1"/>
                </a:highlight>
                <a:latin typeface="Arial"/>
                <a:ea typeface="Arial"/>
                <a:cs typeface="Arial"/>
                <a:sym typeface="Arial"/>
              </a:rPr>
              <a:t>Additional information on the Early Childhood Standards </a:t>
            </a:r>
            <a:r>
              <a:rPr b="0" i="0" lang="en-US" sz="3575" u="sng" cap="none" strike="noStrike">
                <a:solidFill>
                  <a:schemeClr val="hlink"/>
                </a:solidFill>
                <a:highlight>
                  <a:schemeClr val="lt1"/>
                </a:highlight>
                <a:latin typeface="Arial"/>
                <a:ea typeface="Arial"/>
                <a:cs typeface="Arial"/>
                <a:sym typeface="Arial"/>
                <a:hlinkClick r:id="rId4"/>
              </a:rPr>
              <a:t>webpage</a:t>
            </a:r>
            <a:r>
              <a:rPr b="0" i="0" lang="en-US" sz="3575" u="none" cap="none" strike="noStrike">
                <a:solidFill>
                  <a:schemeClr val="dk1"/>
                </a:solidFill>
                <a:highlight>
                  <a:schemeClr val="lt1"/>
                </a:highlight>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2fda9bf6f2d_0_0"/>
          <p:cNvSpPr txBox="1"/>
          <p:nvPr>
            <p:ph type="title"/>
          </p:nvPr>
        </p:nvSpPr>
        <p:spPr>
          <a:xfrm>
            <a:off x="192909" y="-125097"/>
            <a:ext cx="15026400" cy="9831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3300"/>
              <a:buNone/>
            </a:pPr>
            <a:r>
              <a:rPr lang="en-US"/>
              <a:t>IQPPS Desk Audit Additional Support - Office Hour Zooms</a:t>
            </a:r>
            <a:endParaRPr/>
          </a:p>
        </p:txBody>
      </p:sp>
      <p:sp>
        <p:nvSpPr>
          <p:cNvPr id="60" name="Google Shape;60;g2fda9bf6f2d_0_0"/>
          <p:cNvSpPr txBox="1"/>
          <p:nvPr/>
        </p:nvSpPr>
        <p:spPr>
          <a:xfrm>
            <a:off x="192900" y="858000"/>
            <a:ext cx="7048500" cy="4166400"/>
          </a:xfrm>
          <a:prstGeom prst="rect">
            <a:avLst/>
          </a:prstGeom>
          <a:noFill/>
          <a:ln>
            <a:noFill/>
          </a:ln>
        </p:spPr>
        <p:txBody>
          <a:bodyPr anchorCtr="0" anchor="t"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500"/>
              <a:buFont typeface="Arial"/>
              <a:buNone/>
            </a:pPr>
            <a:r>
              <a:rPr b="1" i="0" lang="en-US" sz="2300" u="none" cap="none" strike="noStrike">
                <a:solidFill>
                  <a:schemeClr val="dk1"/>
                </a:solidFill>
                <a:latin typeface="Arial"/>
                <a:ea typeface="Arial"/>
                <a:cs typeface="Arial"/>
                <a:sym typeface="Arial"/>
              </a:rPr>
              <a:t>Purpose: </a:t>
            </a:r>
            <a:r>
              <a:rPr b="0" i="0" lang="en-US" sz="2300" u="none" cap="none" strike="noStrike">
                <a:solidFill>
                  <a:schemeClr val="dk1"/>
                </a:solidFill>
                <a:highlight>
                  <a:srgbClr val="FFFFFF"/>
                </a:highlight>
                <a:latin typeface="Arial"/>
                <a:ea typeface="Arial"/>
                <a:cs typeface="Arial"/>
                <a:sym typeface="Arial"/>
              </a:rPr>
              <a:t>Sessions aim to foster a cohesive learning environment and provide support for </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0"/>
                  </a:ext>
                </a:extLst>
              </a:rPr>
              <a:t>SWVPP and classrooms providing special education ser</a:t>
            </a:r>
            <a:r>
              <a:rPr lang="en-US" sz="2300">
                <a:solidFill>
                  <a:schemeClr val="dk1"/>
                </a:solidFill>
                <a:highlight>
                  <a:srgbClr val="FFFFFF"/>
                </a:highlight>
                <a:extLst>
                  <a:ext uri="http://customooxmlschemas.google.com/">
                    <go:slidesCustomData xmlns:go="http://customooxmlschemas.google.com/" textRoundtripDataId="1"/>
                  </a:ext>
                </a:extLst>
              </a:rPr>
              <a:t>vices</a:t>
            </a:r>
            <a:r>
              <a:rPr b="0" i="0" lang="en-US" sz="2300" u="none" cap="none" strike="noStrike">
                <a:solidFill>
                  <a:schemeClr val="dk1"/>
                </a:solidFill>
                <a:highlight>
                  <a:srgbClr val="FFFFFF"/>
                </a:highlight>
                <a:latin typeface="Arial"/>
                <a:ea typeface="Arial"/>
                <a:cs typeface="Arial"/>
                <a:sym typeface="Arial"/>
                <a:extLst>
                  <a:ext uri="http://customooxmlschemas.google.com/">
                    <go:slidesCustomData xmlns:go="http://customooxmlschemas.google.com/" textRoundtripDataId="2"/>
                  </a:ext>
                </a:extLst>
              </a:rPr>
              <a:t>. </a:t>
            </a:r>
            <a:r>
              <a:rPr b="0" i="0" lang="en-US" sz="2300" u="none" cap="none" strike="noStrike">
                <a:solidFill>
                  <a:schemeClr val="dk1"/>
                </a:solidFill>
                <a:highlight>
                  <a:srgbClr val="FFFFFF"/>
                </a:highlight>
                <a:latin typeface="Arial"/>
                <a:ea typeface="Arial"/>
                <a:cs typeface="Arial"/>
                <a:sym typeface="Arial"/>
              </a:rPr>
              <a:t>Specific sessions will be devoted to Iowa Quality Preschool Program Standards (IQPPS) and the preschool desk audit.</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When: </a:t>
            </a:r>
            <a:r>
              <a:rPr b="0" i="0" lang="en-US" sz="2300" u="none" cap="none" strike="noStrike">
                <a:solidFill>
                  <a:schemeClr val="dk1"/>
                </a:solidFill>
                <a:latin typeface="Arial"/>
                <a:ea typeface="Arial"/>
                <a:cs typeface="Arial"/>
                <a:sym typeface="Arial"/>
              </a:rPr>
              <a:t>2nd and 4th Tuesdays of the month</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rgbClr val="FF0000"/>
                </a:solidFill>
                <a:latin typeface="Arial"/>
                <a:ea typeface="Arial"/>
                <a:cs typeface="Arial"/>
                <a:sym typeface="Arial"/>
              </a:rPr>
              <a:t>First zoom of the month: desk audit support (1:00 p.m.)</a:t>
            </a:r>
            <a:endParaRPr b="1" i="0" sz="23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1" i="0" lang="en-US" sz="2300" u="none" cap="none" strike="noStrike">
                <a:solidFill>
                  <a:schemeClr val="dk1"/>
                </a:solidFill>
                <a:latin typeface="Arial"/>
                <a:ea typeface="Arial"/>
                <a:cs typeface="Arial"/>
                <a:sym typeface="Arial"/>
              </a:rPr>
              <a:t>Second zoom of the month: </a:t>
            </a:r>
            <a:r>
              <a:rPr b="0" i="0" lang="en-US" sz="2300" u="none" cap="none" strike="noStrike">
                <a:solidFill>
                  <a:schemeClr val="dk1"/>
                </a:solidFill>
                <a:latin typeface="Arial"/>
                <a:ea typeface="Arial"/>
                <a:cs typeface="Arial"/>
                <a:sym typeface="Arial"/>
              </a:rPr>
              <a:t>open office hours (8:30 a.m.)</a:t>
            </a:r>
            <a:endParaRPr b="0" i="0" sz="2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t/>
            </a:r>
            <a:endParaRPr b="0" i="0" sz="25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500"/>
              <a:buFont typeface="Arial"/>
              <a:buNone/>
            </a:pPr>
            <a:r>
              <a:rPr b="0" i="0" lang="en-US" sz="2500" u="sng" cap="none" strike="noStrike">
                <a:solidFill>
                  <a:schemeClr val="hlink"/>
                </a:solidFill>
                <a:latin typeface="Arial"/>
                <a:ea typeface="Arial"/>
                <a:cs typeface="Arial"/>
                <a:sym typeface="Arial"/>
                <a:hlinkClick r:id="rId3"/>
              </a:rPr>
              <a:t>Zoom Link</a:t>
            </a:r>
            <a:endParaRPr b="0" i="0" sz="2500" u="none" cap="none" strike="noStrike">
              <a:solidFill>
                <a:schemeClr val="dk1"/>
              </a:solidFill>
              <a:latin typeface="Arial"/>
              <a:ea typeface="Arial"/>
              <a:cs typeface="Arial"/>
              <a:sym typeface="Arial"/>
            </a:endParaRPr>
          </a:p>
        </p:txBody>
      </p:sp>
      <p:sp>
        <p:nvSpPr>
          <p:cNvPr id="61" name="Google Shape;61;g2fda9bf6f2d_0_0"/>
          <p:cNvSpPr txBox="1"/>
          <p:nvPr/>
        </p:nvSpPr>
        <p:spPr>
          <a:xfrm>
            <a:off x="7383925" y="1121850"/>
            <a:ext cx="4663500" cy="48642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100"/>
              <a:buFont typeface="Arial"/>
              <a:buNone/>
            </a:pPr>
            <a:r>
              <a:rPr b="1" i="0" lang="en-US" sz="2100" u="none" cap="none" strike="noStrike">
                <a:solidFill>
                  <a:schemeClr val="dk1"/>
                </a:solidFill>
                <a:latin typeface="Arial"/>
                <a:ea typeface="Arial"/>
                <a:cs typeface="Arial"/>
                <a:sym typeface="Arial"/>
              </a:rPr>
              <a:t>24-25 IQPPS Desk Audit Specific Support Dates:</a:t>
            </a:r>
            <a:endParaRPr b="1" i="0" sz="2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100"/>
              <a:buFont typeface="Arial"/>
              <a:buNone/>
            </a:pPr>
            <a:r>
              <a:t/>
            </a:r>
            <a:endParaRPr b="1" i="0" sz="2100" u="none" cap="none" strike="noStrike">
              <a:solidFill>
                <a:schemeClr val="dk1"/>
              </a:solidFill>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September 10th,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1-3</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October 8th,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4-6</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November 12th, 1 p.m.</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7-8 </a:t>
            </a:r>
            <a:endParaRPr b="0" i="0" sz="2200" u="none" cap="none" strike="noStrike">
              <a:solidFill>
                <a:schemeClr val="dk1"/>
              </a:solidFill>
              <a:highlight>
                <a:schemeClr val="lt1"/>
              </a:highlight>
              <a:latin typeface="Arial"/>
              <a:ea typeface="Arial"/>
              <a:cs typeface="Arial"/>
              <a:sym typeface="Arial"/>
            </a:endParaRPr>
          </a:p>
          <a:p>
            <a:pPr indent="-368300" lvl="0" marL="457200" marR="0" rtl="0" algn="l">
              <a:lnSpc>
                <a:spcPct val="140000"/>
              </a:lnSpc>
              <a:spcBef>
                <a:spcPts val="0"/>
              </a:spcBef>
              <a:spcAft>
                <a:spcPts val="0"/>
              </a:spcAft>
              <a:buClr>
                <a:schemeClr val="dk1"/>
              </a:buClr>
              <a:buSzPts val="2200"/>
              <a:buFont typeface="Arial"/>
              <a:buChar char="❏"/>
            </a:pPr>
            <a:r>
              <a:rPr b="1" i="0" lang="en-US" sz="2200" u="none" cap="none" strike="noStrike">
                <a:solidFill>
                  <a:schemeClr val="dk1"/>
                </a:solidFill>
                <a:highlight>
                  <a:schemeClr val="lt1"/>
                </a:highlight>
                <a:latin typeface="Arial"/>
                <a:ea typeface="Arial"/>
                <a:cs typeface="Arial"/>
                <a:sym typeface="Arial"/>
              </a:rPr>
              <a:t>December 10th, 1 p.m. </a:t>
            </a:r>
            <a:endParaRPr b="1" i="0" sz="2200" u="none" cap="none" strike="noStrike">
              <a:solidFill>
                <a:schemeClr val="dk1"/>
              </a:solidFill>
              <a:highlight>
                <a:schemeClr val="lt1"/>
              </a:highlight>
              <a:latin typeface="Arial"/>
              <a:ea typeface="Arial"/>
              <a:cs typeface="Arial"/>
              <a:sym typeface="Arial"/>
            </a:endParaRPr>
          </a:p>
          <a:p>
            <a:pPr indent="-368300" lvl="1" marL="914400" marR="0" rtl="0" algn="l">
              <a:lnSpc>
                <a:spcPct val="140000"/>
              </a:lnSpc>
              <a:spcBef>
                <a:spcPts val="0"/>
              </a:spcBef>
              <a:spcAft>
                <a:spcPts val="0"/>
              </a:spcAft>
              <a:buClr>
                <a:schemeClr val="dk1"/>
              </a:buClr>
              <a:buSzPts val="2200"/>
              <a:buFont typeface="Arial"/>
              <a:buChar char="❏"/>
            </a:pPr>
            <a:r>
              <a:rPr b="0" i="0" lang="en-US" sz="2200" u="none" cap="none" strike="noStrike">
                <a:solidFill>
                  <a:schemeClr val="dk1"/>
                </a:solidFill>
                <a:highlight>
                  <a:schemeClr val="lt1"/>
                </a:highlight>
                <a:latin typeface="Arial"/>
                <a:ea typeface="Arial"/>
                <a:cs typeface="Arial"/>
                <a:sym typeface="Arial"/>
              </a:rPr>
              <a:t>Standards 9-10</a:t>
            </a:r>
            <a:endParaRPr b="0" i="0" sz="22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rgbClr val="000000"/>
              </a:buClr>
              <a:buSzPts val="2200"/>
              <a:buFont typeface="Arial"/>
              <a:buNone/>
            </a:pPr>
            <a:r>
              <a:t/>
            </a:r>
            <a:endParaRPr b="0" i="0" sz="2200" u="none" cap="none" strike="noStrike">
              <a:solidFill>
                <a:schemeClr val="dk1"/>
              </a:solidFill>
              <a:highlight>
                <a:schemeClr val="lt1"/>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6"/>
          <p:cNvSpPr txBox="1"/>
          <p:nvPr>
            <p:ph idx="1" type="body"/>
          </p:nvPr>
        </p:nvSpPr>
        <p:spPr>
          <a:xfrm>
            <a:off x="892799" y="1548641"/>
            <a:ext cx="5157900" cy="823800"/>
          </a:xfrm>
          <a:prstGeom prst="rect">
            <a:avLst/>
          </a:prstGeom>
          <a:noFill/>
          <a:ln>
            <a:noFill/>
          </a:ln>
        </p:spPr>
        <p:txBody>
          <a:bodyPr anchorCtr="0" anchor="b" bIns="45700" lIns="91425" spcFirstLastPara="1" rIns="91425" wrap="square" tIns="45700">
            <a:normAutofit fontScale="47500" lnSpcReduction="20000"/>
          </a:bodyPr>
          <a:lstStyle/>
          <a:p>
            <a:pPr indent="-228600" lvl="0" marL="914400" rtl="0" algn="l">
              <a:lnSpc>
                <a:spcPct val="100000"/>
              </a:lnSpc>
              <a:spcBef>
                <a:spcPts val="0"/>
              </a:spcBef>
              <a:spcAft>
                <a:spcPts val="0"/>
              </a:spcAft>
              <a:buSzPct val="100000"/>
              <a:buNone/>
            </a:pPr>
            <a:r>
              <a:t/>
            </a:r>
            <a:endParaRPr sz="3400"/>
          </a:p>
          <a:p>
            <a:pPr indent="0" lvl="0" marL="0" rtl="0" algn="l">
              <a:lnSpc>
                <a:spcPct val="90000"/>
              </a:lnSpc>
              <a:spcBef>
                <a:spcPts val="750"/>
              </a:spcBef>
              <a:spcAft>
                <a:spcPts val="0"/>
              </a:spcAft>
              <a:buSzPct val="126315"/>
              <a:buNone/>
            </a:pPr>
            <a:r>
              <a:t/>
            </a:r>
            <a:endParaRPr sz="3000"/>
          </a:p>
          <a:p>
            <a:pPr indent="0" lvl="0" marL="457200" rtl="0" algn="l">
              <a:lnSpc>
                <a:spcPct val="90000"/>
              </a:lnSpc>
              <a:spcBef>
                <a:spcPts val="750"/>
              </a:spcBef>
              <a:spcAft>
                <a:spcPts val="0"/>
              </a:spcAft>
              <a:buSzPct val="126315"/>
              <a:buNone/>
            </a:pPr>
            <a:r>
              <a:t/>
            </a:r>
            <a:endParaRPr sz="3000"/>
          </a:p>
        </p:txBody>
      </p:sp>
      <p:sp>
        <p:nvSpPr>
          <p:cNvPr id="67" name="Google Shape;67;p6"/>
          <p:cNvSpPr txBox="1"/>
          <p:nvPr/>
        </p:nvSpPr>
        <p:spPr>
          <a:xfrm>
            <a:off x="301353" y="1"/>
            <a:ext cx="10813800" cy="11661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00000"/>
              </a:buClr>
              <a:buSzPts val="3300"/>
              <a:buFont typeface="Arial"/>
              <a:buNone/>
            </a:pPr>
            <a:r>
              <a:rPr b="1" i="0" lang="en-US" sz="3300" u="none" cap="none" strike="noStrike">
                <a:solidFill>
                  <a:srgbClr val="FFFFFF"/>
                </a:solidFill>
                <a:latin typeface="Arial"/>
                <a:ea typeface="Arial"/>
                <a:cs typeface="Arial"/>
                <a:sym typeface="Arial"/>
              </a:rPr>
              <a:t>Item 6: Health and Safety</a:t>
            </a:r>
            <a:endParaRPr b="1" i="0" sz="3300" u="none" cap="none" strike="noStrike">
              <a:solidFill>
                <a:srgbClr val="FFFFFF"/>
              </a:solidFill>
              <a:latin typeface="Arial"/>
              <a:ea typeface="Arial"/>
              <a:cs typeface="Arial"/>
              <a:sym typeface="Arial"/>
            </a:endParaRPr>
          </a:p>
        </p:txBody>
      </p:sp>
      <p:sp>
        <p:nvSpPr>
          <p:cNvPr id="68" name="Google Shape;68;p6"/>
          <p:cNvSpPr txBox="1"/>
          <p:nvPr/>
        </p:nvSpPr>
        <p:spPr>
          <a:xfrm>
            <a:off x="301350" y="1548650"/>
            <a:ext cx="11759700" cy="4476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3050"/>
              <a:buFont typeface="Arial"/>
              <a:buNone/>
            </a:pPr>
            <a:r>
              <a:rPr b="1" i="0" lang="en-US" sz="3050" u="none" cap="none" strike="noStrike">
                <a:solidFill>
                  <a:schemeClr val="dk1"/>
                </a:solidFill>
                <a:latin typeface="Arial"/>
                <a:ea typeface="Arial"/>
                <a:cs typeface="Arial"/>
                <a:sym typeface="Arial"/>
              </a:rPr>
              <a:t>Program Standards Overview</a:t>
            </a:r>
            <a:endParaRPr b="1" i="0" sz="3050" u="none" cap="none" strike="noStrike">
              <a:solidFill>
                <a:schemeClr val="dk1"/>
              </a:solidFill>
              <a:latin typeface="Arial"/>
              <a:ea typeface="Arial"/>
              <a:cs typeface="Arial"/>
              <a:sym typeface="Arial"/>
            </a:endParaRPr>
          </a:p>
          <a:p>
            <a:pPr indent="-422275" lvl="0" marL="457200" marR="0" rtl="0" algn="l">
              <a:lnSpc>
                <a:spcPct val="100000"/>
              </a:lnSpc>
              <a:spcBef>
                <a:spcPts val="0"/>
              </a:spcBef>
              <a:spcAft>
                <a:spcPts val="0"/>
              </a:spcAft>
              <a:buClr>
                <a:schemeClr val="dk1"/>
              </a:buClr>
              <a:buSzPts val="3050"/>
              <a:buFont typeface="Arial"/>
              <a:buChar char="•"/>
            </a:pPr>
            <a:r>
              <a:rPr b="0" i="0" lang="en-US" sz="3050" u="none" cap="none" strike="noStrike">
                <a:solidFill>
                  <a:schemeClr val="dk1"/>
                </a:solidFill>
                <a:latin typeface="Arial"/>
                <a:ea typeface="Arial"/>
                <a:cs typeface="Arial"/>
                <a:sym typeface="Arial"/>
              </a:rPr>
              <a:t>IQPPS Program Standard 5: Health</a:t>
            </a:r>
            <a:endParaRPr b="0" i="0" sz="305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932"/>
              <a:buFont typeface="Arial"/>
              <a:buNone/>
            </a:pPr>
            <a:r>
              <a:t/>
            </a:r>
            <a:endParaRPr b="0" i="0" sz="932" u="none" cap="none" strike="noStrike">
              <a:solidFill>
                <a:schemeClr val="dk1"/>
              </a:solidFill>
              <a:latin typeface="Arial"/>
              <a:ea typeface="Arial"/>
              <a:cs typeface="Arial"/>
              <a:sym typeface="Arial"/>
            </a:endParaRPr>
          </a:p>
          <a:p>
            <a:pPr indent="-422275" lvl="0" marL="457200" marR="0" rtl="0" algn="l">
              <a:lnSpc>
                <a:spcPct val="100000"/>
              </a:lnSpc>
              <a:spcBef>
                <a:spcPts val="0"/>
              </a:spcBef>
              <a:spcAft>
                <a:spcPts val="0"/>
              </a:spcAft>
              <a:buClr>
                <a:schemeClr val="dk1"/>
              </a:buClr>
              <a:buSzPts val="3050"/>
              <a:buFont typeface="Arial"/>
              <a:buChar char="•"/>
            </a:pPr>
            <a:r>
              <a:rPr b="0" i="0" lang="en-US" sz="3050" u="none" cap="none" strike="noStrike">
                <a:solidFill>
                  <a:schemeClr val="dk1"/>
                </a:solidFill>
                <a:latin typeface="Arial"/>
                <a:ea typeface="Arial"/>
                <a:cs typeface="Arial"/>
                <a:sym typeface="Arial"/>
              </a:rPr>
              <a:t>Criterion 5.2</a:t>
            </a:r>
            <a:endParaRPr b="0" i="0" sz="305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700"/>
              <a:buFont typeface="Arial"/>
              <a:buNone/>
            </a:pPr>
            <a:r>
              <a:t/>
            </a:r>
            <a:endParaRPr b="0" i="0" sz="270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2700"/>
              <a:buFont typeface="Arial"/>
              <a:buNone/>
            </a:pPr>
            <a:r>
              <a:t/>
            </a:r>
            <a:endParaRPr b="0" i="0" sz="27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100"/>
              <a:buFont typeface="Arial"/>
              <a:buNone/>
            </a:pPr>
            <a:r>
              <a:rPr b="1" i="0" lang="en-US" sz="3100" u="none" cap="none" strike="noStrike">
                <a:solidFill>
                  <a:schemeClr val="dk1"/>
                </a:solidFill>
                <a:latin typeface="Arial"/>
                <a:ea typeface="Arial"/>
                <a:cs typeface="Arial"/>
                <a:sym typeface="Arial"/>
              </a:rPr>
              <a:t>Evidence to submit: </a:t>
            </a:r>
            <a:endParaRPr b="1" i="0" sz="3100" u="none" cap="none" strike="noStrike">
              <a:solidFill>
                <a:schemeClr val="dk1"/>
              </a:solidFill>
              <a:latin typeface="Arial"/>
              <a:ea typeface="Arial"/>
              <a:cs typeface="Arial"/>
              <a:sym typeface="Arial"/>
            </a:endParaRPr>
          </a:p>
          <a:p>
            <a:pPr indent="-425450" lvl="0" marL="914400" marR="0" rtl="0" algn="l">
              <a:lnSpc>
                <a:spcPct val="100000"/>
              </a:lnSpc>
              <a:spcBef>
                <a:spcPts val="0"/>
              </a:spcBef>
              <a:spcAft>
                <a:spcPts val="0"/>
              </a:spcAft>
              <a:buClr>
                <a:schemeClr val="dk1"/>
              </a:buClr>
              <a:buSzPts val="3100"/>
              <a:buFont typeface="Arial"/>
              <a:buChar char="•"/>
            </a:pPr>
            <a:r>
              <a:rPr b="0" i="0" lang="en-US" sz="3100" u="none" cap="none" strike="noStrike">
                <a:solidFill>
                  <a:schemeClr val="dk1"/>
                </a:solidFill>
                <a:latin typeface="Arial"/>
                <a:ea typeface="Arial"/>
                <a:cs typeface="Arial"/>
                <a:sym typeface="Arial"/>
              </a:rPr>
              <a:t>Provide evidence of the </a:t>
            </a:r>
            <a:r>
              <a:rPr b="1" i="0" lang="en-US" sz="3100" u="sng" cap="none" strike="noStrike">
                <a:solidFill>
                  <a:schemeClr val="dk1"/>
                </a:solidFill>
                <a:latin typeface="Arial"/>
                <a:ea typeface="Arial"/>
                <a:cs typeface="Arial"/>
                <a:sym typeface="Arial"/>
              </a:rPr>
              <a:t>process</a:t>
            </a:r>
            <a:r>
              <a:rPr b="1" i="0" lang="en-US" sz="3100" u="none" cap="none" strike="noStrike">
                <a:solidFill>
                  <a:schemeClr val="dk1"/>
                </a:solidFill>
                <a:latin typeface="Arial"/>
                <a:ea typeface="Arial"/>
                <a:cs typeface="Arial"/>
                <a:sym typeface="Arial"/>
              </a:rPr>
              <a:t> </a:t>
            </a:r>
            <a:r>
              <a:rPr b="0" i="0" lang="en-US" sz="3100" u="none" cap="none" strike="noStrike">
                <a:solidFill>
                  <a:schemeClr val="dk1"/>
                </a:solidFill>
                <a:latin typeface="Arial"/>
                <a:ea typeface="Arial"/>
                <a:cs typeface="Arial"/>
                <a:sym typeface="Arial"/>
              </a:rPr>
              <a:t>used to ensure at least one staff member certified in Pediatric First Aid and Pediatric CPR is present with each class of children.</a:t>
            </a:r>
            <a:endParaRPr b="0" i="0" sz="11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7"/>
          <p:cNvSpPr txBox="1"/>
          <p:nvPr>
            <p:ph type="title"/>
          </p:nvPr>
        </p:nvSpPr>
        <p:spPr>
          <a:xfrm>
            <a:off x="265172" y="969250"/>
            <a:ext cx="3837300" cy="10584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Examples of Evidence</a:t>
            </a:r>
            <a:endParaRPr/>
          </a:p>
        </p:txBody>
      </p:sp>
      <p:sp>
        <p:nvSpPr>
          <p:cNvPr id="74" name="Google Shape;74;p7"/>
          <p:cNvSpPr txBox="1"/>
          <p:nvPr>
            <p:ph idx="1" type="body"/>
          </p:nvPr>
        </p:nvSpPr>
        <p:spPr>
          <a:xfrm>
            <a:off x="4277100" y="381750"/>
            <a:ext cx="7835700" cy="5276100"/>
          </a:xfrm>
          <a:prstGeom prst="rect">
            <a:avLst/>
          </a:prstGeom>
          <a:noFill/>
          <a:ln>
            <a:noFill/>
          </a:ln>
        </p:spPr>
        <p:txBody>
          <a:bodyPr anchorCtr="0" anchor="ctr" bIns="45700" lIns="91425" spcFirstLastPara="1" rIns="91425" wrap="square" tIns="45700">
            <a:normAutofit/>
          </a:bodyPr>
          <a:lstStyle/>
          <a:p>
            <a:pPr indent="-406400" lvl="0" marL="457200" rtl="0" algn="l">
              <a:lnSpc>
                <a:spcPct val="90000"/>
              </a:lnSpc>
              <a:spcBef>
                <a:spcPts val="750"/>
              </a:spcBef>
              <a:spcAft>
                <a:spcPts val="0"/>
              </a:spcAft>
              <a:buSzPts val="2800"/>
              <a:buChar char="•"/>
            </a:pPr>
            <a:r>
              <a:rPr b="1" lang="en-US"/>
              <a:t>Provide district-level evidence of implementation</a:t>
            </a:r>
            <a:endParaRPr b="1"/>
          </a:p>
          <a:p>
            <a:pPr indent="0" lvl="0" marL="457200" rtl="0" algn="l">
              <a:lnSpc>
                <a:spcPct val="90000"/>
              </a:lnSpc>
              <a:spcBef>
                <a:spcPts val="750"/>
              </a:spcBef>
              <a:spcAft>
                <a:spcPts val="0"/>
              </a:spcAft>
              <a:buSzPts val="2800"/>
              <a:buNone/>
            </a:pPr>
            <a:r>
              <a:t/>
            </a:r>
            <a:endParaRPr/>
          </a:p>
          <a:p>
            <a:pPr indent="-406400" lvl="0" marL="457200" rtl="0" algn="l">
              <a:lnSpc>
                <a:spcPct val="90000"/>
              </a:lnSpc>
              <a:spcBef>
                <a:spcPts val="750"/>
              </a:spcBef>
              <a:spcAft>
                <a:spcPts val="0"/>
              </a:spcAft>
              <a:buSzPts val="2800"/>
              <a:buChar char="•"/>
            </a:pPr>
            <a:r>
              <a:rPr b="1" lang="en-US"/>
              <a:t>Examples: </a:t>
            </a:r>
            <a:endParaRPr b="1"/>
          </a:p>
          <a:p>
            <a:pPr indent="-387350" lvl="0" marL="914400" rtl="0" algn="l">
              <a:lnSpc>
                <a:spcPct val="90000"/>
              </a:lnSpc>
              <a:spcBef>
                <a:spcPts val="0"/>
              </a:spcBef>
              <a:spcAft>
                <a:spcPts val="0"/>
              </a:spcAft>
              <a:buSzPts val="2500"/>
              <a:buChar char="•"/>
            </a:pPr>
            <a:r>
              <a:rPr lang="en-US"/>
              <a:t>Spreadsheet recording dates of certification and staff completing training</a:t>
            </a:r>
            <a:endParaRPr/>
          </a:p>
          <a:p>
            <a:pPr indent="-387350" lvl="0" marL="914400" rtl="0" algn="l">
              <a:lnSpc>
                <a:spcPct val="90000"/>
              </a:lnSpc>
              <a:spcBef>
                <a:spcPts val="0"/>
              </a:spcBef>
              <a:spcAft>
                <a:spcPts val="0"/>
              </a:spcAft>
              <a:buSzPts val="2500"/>
              <a:buChar char="•"/>
            </a:pPr>
            <a:r>
              <a:rPr lang="en-US"/>
              <a:t>Sign-in sheet for preschool staff taking pediatric CPR/first aid training </a:t>
            </a:r>
            <a:endParaRPr/>
          </a:p>
          <a:p>
            <a:pPr indent="0" lvl="0" marL="0" rtl="0" algn="l">
              <a:lnSpc>
                <a:spcPct val="90000"/>
              </a:lnSpc>
              <a:spcBef>
                <a:spcPts val="750"/>
              </a:spcBef>
              <a:spcAft>
                <a:spcPts val="0"/>
              </a:spcAft>
              <a:buSzPts val="2800"/>
              <a:buNone/>
            </a:pPr>
            <a:r>
              <a:t/>
            </a:r>
            <a:endParaRPr/>
          </a:p>
          <a:p>
            <a:pPr indent="-406400" lvl="0" marL="457200" rtl="0" algn="l">
              <a:lnSpc>
                <a:spcPct val="90000"/>
              </a:lnSpc>
              <a:spcBef>
                <a:spcPts val="750"/>
              </a:spcBef>
              <a:spcAft>
                <a:spcPts val="0"/>
              </a:spcAft>
              <a:buSzPts val="2800"/>
              <a:buChar char="•"/>
            </a:pPr>
            <a:r>
              <a:rPr lang="en-US"/>
              <a:t>Must indicate content is for </a:t>
            </a:r>
            <a:r>
              <a:rPr b="1" lang="en-US" u="sng"/>
              <a:t>pediatric</a:t>
            </a:r>
            <a:r>
              <a:rPr lang="en-US"/>
              <a:t> first aid and </a:t>
            </a:r>
            <a:r>
              <a:rPr b="1" lang="en-US" u="sng"/>
              <a:t>pediatric</a:t>
            </a:r>
            <a:r>
              <a:rPr lang="en-US"/>
              <a:t> </a:t>
            </a:r>
            <a:r>
              <a:rPr lang="en-US">
                <a:extLst>
                  <a:ext uri="http://customooxmlschemas.google.com/">
                    <go:slidesCustomData xmlns:go="http://customooxmlschemas.google.com/" textRoundtripDataId="3"/>
                  </a:ext>
                </a:extLst>
              </a:rPr>
              <a:t>CPR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8"/>
          <p:cNvSpPr txBox="1"/>
          <p:nvPr>
            <p:ph type="title"/>
          </p:nvPr>
        </p:nvSpPr>
        <p:spPr>
          <a:xfrm>
            <a:off x="192022" y="1078975"/>
            <a:ext cx="3873900" cy="11661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3300"/>
              <a:buNone/>
            </a:pPr>
            <a:r>
              <a:rPr lang="en-US"/>
              <a:t>Additional Considerations</a:t>
            </a:r>
            <a:endParaRPr/>
          </a:p>
        </p:txBody>
      </p:sp>
      <p:sp>
        <p:nvSpPr>
          <p:cNvPr id="80" name="Google Shape;80;p8"/>
          <p:cNvSpPr txBox="1"/>
          <p:nvPr>
            <p:ph idx="1" type="body"/>
          </p:nvPr>
        </p:nvSpPr>
        <p:spPr>
          <a:xfrm>
            <a:off x="4405100" y="237750"/>
            <a:ext cx="7488300" cy="6248400"/>
          </a:xfrm>
          <a:prstGeom prst="rect">
            <a:avLst/>
          </a:prstGeom>
          <a:noFill/>
          <a:ln>
            <a:noFill/>
          </a:ln>
        </p:spPr>
        <p:txBody>
          <a:bodyPr anchorCtr="0" anchor="ctr" bIns="45700" lIns="91425" spcFirstLastPara="1" rIns="91425" wrap="square" tIns="45700">
            <a:normAutofit/>
          </a:bodyPr>
          <a:lstStyle/>
          <a:p>
            <a:pPr indent="-419100" lvl="0" marL="457200" rtl="0" algn="l">
              <a:lnSpc>
                <a:spcPct val="90000"/>
              </a:lnSpc>
              <a:spcBef>
                <a:spcPts val="750"/>
              </a:spcBef>
              <a:spcAft>
                <a:spcPts val="0"/>
              </a:spcAft>
              <a:buSzPts val="3000"/>
              <a:buChar char="•"/>
            </a:pPr>
            <a:r>
              <a:rPr lang="en-US" sz="3000"/>
              <a:t>Classroom level evidence not accepted </a:t>
            </a:r>
            <a:endParaRPr sz="3000"/>
          </a:p>
          <a:p>
            <a:pPr indent="-419100" lvl="2" marL="971550" rtl="0" algn="l">
              <a:lnSpc>
                <a:spcPct val="90000"/>
              </a:lnSpc>
              <a:spcBef>
                <a:spcPts val="0"/>
              </a:spcBef>
              <a:spcAft>
                <a:spcPts val="0"/>
              </a:spcAft>
              <a:buSzPts val="3000"/>
              <a:buChar char="•"/>
            </a:pPr>
            <a:r>
              <a:rPr lang="en-US" sz="3000"/>
              <a:t>Example: certification cards for individuals</a:t>
            </a:r>
            <a:endParaRPr sz="3000"/>
          </a:p>
          <a:p>
            <a:pPr indent="0" lvl="0" marL="457200" rtl="0" algn="l">
              <a:lnSpc>
                <a:spcPct val="90000"/>
              </a:lnSpc>
              <a:spcBef>
                <a:spcPts val="750"/>
              </a:spcBef>
              <a:spcAft>
                <a:spcPts val="0"/>
              </a:spcAft>
              <a:buSzPts val="2800"/>
              <a:buNone/>
            </a:pPr>
            <a:r>
              <a:t/>
            </a:r>
            <a:endParaRPr sz="3000"/>
          </a:p>
          <a:p>
            <a:pPr indent="-419100" lvl="0" marL="457200" rtl="0" algn="l">
              <a:lnSpc>
                <a:spcPct val="90000"/>
              </a:lnSpc>
              <a:spcBef>
                <a:spcPts val="750"/>
              </a:spcBef>
              <a:spcAft>
                <a:spcPts val="0"/>
              </a:spcAft>
              <a:buSzPts val="3000"/>
              <a:buChar char="•"/>
            </a:pPr>
            <a:r>
              <a:rPr lang="en-US" sz="3000"/>
              <a:t>Address variations across preschool program locations</a:t>
            </a:r>
            <a:endParaRPr sz="3000"/>
          </a:p>
          <a:p>
            <a:pPr indent="0" lvl="0" marL="914400" rtl="0" algn="l">
              <a:lnSpc>
                <a:spcPct val="90000"/>
              </a:lnSpc>
              <a:spcBef>
                <a:spcPts val="750"/>
              </a:spcBef>
              <a:spcAft>
                <a:spcPts val="0"/>
              </a:spcAft>
              <a:buSzPts val="2800"/>
              <a:buNone/>
            </a:pPr>
            <a:r>
              <a:t/>
            </a:r>
            <a:endParaRPr sz="3000"/>
          </a:p>
          <a:p>
            <a:pPr indent="-419100" lvl="0" marL="457200" rtl="0" algn="l">
              <a:lnSpc>
                <a:spcPct val="90000"/>
              </a:lnSpc>
              <a:spcBef>
                <a:spcPts val="750"/>
              </a:spcBef>
              <a:spcAft>
                <a:spcPts val="0"/>
              </a:spcAft>
              <a:buSzPts val="3000"/>
              <a:buChar char="•"/>
            </a:pPr>
            <a:r>
              <a:rPr lang="en-US" sz="3000"/>
              <a:t>Document that training included pediatric content </a:t>
            </a:r>
            <a:endParaRPr sz="3000"/>
          </a:p>
          <a:p>
            <a:pPr indent="0" lvl="0" marL="914400" rtl="0" algn="l">
              <a:lnSpc>
                <a:spcPct val="90000"/>
              </a:lnSpc>
              <a:spcBef>
                <a:spcPts val="750"/>
              </a:spcBef>
              <a:spcAft>
                <a:spcPts val="0"/>
              </a:spcAft>
              <a:buSzPts val="2800"/>
              <a:buNone/>
            </a:pPr>
            <a:r>
              <a:t/>
            </a:r>
            <a:endParaRPr sz="3000"/>
          </a:p>
          <a:p>
            <a:pPr indent="-419100" lvl="0" marL="457200" rtl="0" algn="l">
              <a:lnSpc>
                <a:spcPct val="90000"/>
              </a:lnSpc>
              <a:spcBef>
                <a:spcPts val="750"/>
              </a:spcBef>
              <a:spcAft>
                <a:spcPts val="0"/>
              </a:spcAft>
              <a:buSzPts val="3000"/>
              <a:buChar char="•"/>
            </a:pPr>
            <a:r>
              <a:rPr lang="en-US" sz="3000"/>
              <a:t>Clearly represent all classrooms </a:t>
            </a:r>
            <a:endParaRPr sz="3000"/>
          </a:p>
          <a:p>
            <a:pPr indent="-419100" lvl="2" marL="1028700" rtl="0" algn="l">
              <a:lnSpc>
                <a:spcPct val="90000"/>
              </a:lnSpc>
              <a:spcBef>
                <a:spcPts val="0"/>
              </a:spcBef>
              <a:spcAft>
                <a:spcPts val="0"/>
              </a:spcAft>
              <a:buSzPts val="3000"/>
              <a:buChar char="•"/>
            </a:pPr>
            <a:r>
              <a:rPr lang="en-US" sz="3000"/>
              <a:t>Identify classrooms/locations for staff members</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9"/>
          <p:cNvSpPr txBox="1"/>
          <p:nvPr>
            <p:ph type="title"/>
          </p:nvPr>
        </p:nvSpPr>
        <p:spPr>
          <a:xfrm>
            <a:off x="406247" y="1"/>
            <a:ext cx="10515600" cy="11928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SzPts val="1800"/>
              <a:buNone/>
            </a:pPr>
            <a:r>
              <a:rPr lang="en-US" sz="4300"/>
              <a:t>Timeline</a:t>
            </a:r>
            <a:r>
              <a:rPr lang="en-US" sz="4200"/>
              <a:t> </a:t>
            </a:r>
            <a:endParaRPr sz="4200"/>
          </a:p>
        </p:txBody>
      </p:sp>
      <p:sp>
        <p:nvSpPr>
          <p:cNvPr id="86" name="Google Shape;86;p9"/>
          <p:cNvSpPr txBox="1"/>
          <p:nvPr>
            <p:ph idx="1" type="body"/>
          </p:nvPr>
        </p:nvSpPr>
        <p:spPr>
          <a:xfrm>
            <a:off x="216225" y="5556875"/>
            <a:ext cx="11422200" cy="823800"/>
          </a:xfrm>
          <a:prstGeom prst="rect">
            <a:avLst/>
          </a:prstGeom>
          <a:noFill/>
          <a:ln>
            <a:noFill/>
          </a:ln>
        </p:spPr>
        <p:txBody>
          <a:bodyPr anchorCtr="0" anchor="b" bIns="45700" lIns="91425" spcFirstLastPara="1" rIns="91425" wrap="square" tIns="45700">
            <a:noAutofit/>
          </a:bodyPr>
          <a:lstStyle/>
          <a:p>
            <a:pPr indent="-406400" lvl="0" marL="457200" rtl="0" algn="l">
              <a:lnSpc>
                <a:spcPct val="115000"/>
              </a:lnSpc>
              <a:spcBef>
                <a:spcPts val="0"/>
              </a:spcBef>
              <a:spcAft>
                <a:spcPts val="0"/>
              </a:spcAft>
              <a:buSzPts val="2800"/>
              <a:buChar char="●"/>
            </a:pPr>
            <a:r>
              <a:rPr b="1" lang="en-US" sz="2800"/>
              <a:t>September 15:</a:t>
            </a:r>
            <a:r>
              <a:rPr lang="en-US" sz="2800"/>
              <a:t> </a:t>
            </a:r>
            <a:r>
              <a:rPr b="0" lang="en-US" sz="2800"/>
              <a:t>Desk audit opens in CASA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December 15:</a:t>
            </a:r>
            <a:r>
              <a:rPr lang="en-US" sz="2800"/>
              <a:t> </a:t>
            </a:r>
            <a:r>
              <a:rPr b="0" lang="en-US" sz="2800"/>
              <a:t>Initial district desk audit submission due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March 15:</a:t>
            </a:r>
            <a:r>
              <a:rPr b="0" lang="en-US" sz="2800"/>
              <a:t> Initial state review completed </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t>April 15:</a:t>
            </a:r>
            <a:r>
              <a:rPr lang="en-US" sz="2800"/>
              <a:t> </a:t>
            </a:r>
            <a:r>
              <a:rPr b="0" lang="en-US" sz="2800"/>
              <a:t>Final district submission due; Desk audit closes</a:t>
            </a:r>
            <a:endParaRPr b="0" sz="2800"/>
          </a:p>
          <a:p>
            <a:pPr indent="0" lvl="0" marL="914400" rtl="0" algn="l">
              <a:lnSpc>
                <a:spcPct val="115000"/>
              </a:lnSpc>
              <a:spcBef>
                <a:spcPts val="0"/>
              </a:spcBef>
              <a:spcAft>
                <a:spcPts val="0"/>
              </a:spcAft>
              <a:buSzPts val="1800"/>
              <a:buNone/>
            </a:pPr>
            <a:r>
              <a:t/>
            </a:r>
            <a:endParaRPr sz="2800"/>
          </a:p>
          <a:p>
            <a:pPr indent="-406400" lvl="0" marL="457200" rtl="0" algn="l">
              <a:lnSpc>
                <a:spcPct val="115000"/>
              </a:lnSpc>
              <a:spcBef>
                <a:spcPts val="0"/>
              </a:spcBef>
              <a:spcAft>
                <a:spcPts val="0"/>
              </a:spcAft>
              <a:buSzPts val="2800"/>
              <a:buChar char="●"/>
            </a:pPr>
            <a:r>
              <a:rPr b="1" lang="en-US" sz="2800">
                <a:highlight>
                  <a:schemeClr val="lt1"/>
                </a:highlight>
              </a:rPr>
              <a:t>April 30:</a:t>
            </a:r>
            <a:r>
              <a:rPr b="1" lang="en-US" sz="2800"/>
              <a:t> </a:t>
            </a:r>
            <a:r>
              <a:rPr b="0" lang="en-US" sz="2800"/>
              <a:t>Final state review completed; District status identified and follow-up action as applicable</a:t>
            </a:r>
            <a:endParaRPr b="0" sz="2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