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11"/>
  </p:notesMasterIdLst>
  <p:sldIdLst>
    <p:sldId id="266" r:id="rId2"/>
    <p:sldId id="257" r:id="rId3"/>
    <p:sldId id="258" r:id="rId4"/>
    <p:sldId id="259" r:id="rId5"/>
    <p:sldId id="260" r:id="rId6"/>
    <p:sldId id="261" r:id="rId7"/>
    <p:sldId id="262" r:id="rId8"/>
    <p:sldId id="263" r:id="rId9"/>
    <p:sldId id="264" r:id="rId1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728" autoAdjust="0"/>
  </p:normalViewPr>
  <p:slideViewPr>
    <p:cSldViewPr snapToGrid="0">
      <p:cViewPr varScale="1">
        <p:scale>
          <a:sx n="60" d="100"/>
          <a:sy n="60" d="100"/>
        </p:scale>
        <p:origin x="78" y="5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educateiowa.gov/pk-12/early-childhood/early-childhood-standards"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1200"/>
              </a:spcBef>
              <a:spcAft>
                <a:spcPts val="1200"/>
              </a:spcAft>
              <a:buClr>
                <a:schemeClr val="dk1"/>
              </a:buClr>
              <a:buSzPts val="1100"/>
              <a:buFont typeface="Arial"/>
              <a:buNone/>
            </a:pPr>
            <a:r>
              <a:rPr lang="en-US" dirty="0">
                <a:solidFill>
                  <a:schemeClr val="dk1"/>
                </a:solidFill>
              </a:rPr>
              <a:t>Welcome! Information covered in this slide deck will include a brief overview of the Universal Preschool Desk Audit which requires submission of evidence for ten items related to the implementation of the Iowa Quality Preschool Program Standards or IQPPS. The main focus for this slide deck will be on Item 6: Health and Safety.  </a:t>
            </a:r>
            <a:endParaRPr lang="en-US" dirty="0"/>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2837ca095f6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000">
              <a:solidFill>
                <a:schemeClr val="dk1"/>
              </a:solidFill>
            </a:endParaRPr>
          </a:p>
          <a:p>
            <a:pPr marL="0" lvl="0" indent="0" algn="l" rtl="0">
              <a:spcBef>
                <a:spcPts val="1200"/>
              </a:spcBef>
              <a:spcAft>
                <a:spcPts val="0"/>
              </a:spcAft>
              <a:buClr>
                <a:schemeClr val="dk1"/>
              </a:buClr>
              <a:buSzPts val="1100"/>
              <a:buFont typeface="Arial"/>
              <a:buNone/>
            </a:pPr>
            <a:r>
              <a:rPr lang="en-US">
                <a:solidFill>
                  <a:schemeClr val="dk1"/>
                </a:solidFill>
              </a:rPr>
              <a:t>The purpose of the preschool desk audit is to provide a process for </a:t>
            </a:r>
            <a:r>
              <a:rPr lang="en-US" b="1">
                <a:solidFill>
                  <a:schemeClr val="dk1"/>
                </a:solidFill>
              </a:rPr>
              <a:t>accreditation</a:t>
            </a:r>
            <a:r>
              <a:rPr lang="en-US">
                <a:solidFill>
                  <a:schemeClr val="dk1"/>
                </a:solidFill>
              </a:rPr>
              <a:t> and </a:t>
            </a:r>
            <a:r>
              <a:rPr lang="en-US" b="1">
                <a:solidFill>
                  <a:schemeClr val="dk1"/>
                </a:solidFill>
              </a:rPr>
              <a:t>monitoring</a:t>
            </a:r>
            <a:r>
              <a:rPr lang="en-US">
                <a:solidFill>
                  <a:schemeClr val="dk1"/>
                </a:solidFill>
              </a:rPr>
              <a:t> which requires a comprehensive desk audit. In addition, based on the requirement to implement program standards, the desk audit provides districts a method for submitting evidence of implementation of IQPPS. </a:t>
            </a:r>
            <a:endParaRPr>
              <a:solidFill>
                <a:schemeClr val="dk1"/>
              </a:solidFill>
            </a:endParaRPr>
          </a:p>
          <a:p>
            <a:pPr marL="0" lvl="0" indent="0" algn="l" rtl="0">
              <a:spcBef>
                <a:spcPts val="1200"/>
              </a:spcBef>
              <a:spcAft>
                <a:spcPts val="0"/>
              </a:spcAft>
              <a:buNone/>
            </a:pPr>
            <a:endParaRPr/>
          </a:p>
        </p:txBody>
      </p:sp>
      <p:sp>
        <p:nvSpPr>
          <p:cNvPr id="39" name="Google Shape;39;g2837ca095f6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3790ccb498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When completing the preschool desk audit, there are several factors to consider.  Preschool program administrators collect and submit evidence at a district level; classroom level evidence will not be accepted. Evidence must reflect a completed practice occurring within the past year.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evidence should represent a process of how the district ensures the program standards are implemented across all classrooms, including in community partner sites (as applicable). This applies to all classrooms following IQPPS including the Statewide Voluntary Preschool Program, Shared Visions Preschool, and early childhood special education programs. Evidence should also address any existing variations across preschool program locations. </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endParaRPr/>
          </a:p>
        </p:txBody>
      </p:sp>
      <p:sp>
        <p:nvSpPr>
          <p:cNvPr id="45" name="Google Shape;45;g3790ccb498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837ca095f6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837ca095f6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It is important to note that desk audit submissions must align to the current version of the </a:t>
            </a:r>
            <a:r>
              <a:rPr lang="en-US" u="sng">
                <a:solidFill>
                  <a:schemeClr val="hlink"/>
                </a:solidFill>
                <a:hlinkClick r:id="rId3"/>
              </a:rPr>
              <a:t>Iowa Quality Preschool Program Standards and Criteria (2017)</a:t>
            </a:r>
            <a:r>
              <a:rPr lang="en-US">
                <a:solidFill>
                  <a:schemeClr val="dk1"/>
                </a:solidFill>
              </a:rPr>
              <a:t>. Keep in mind that multiple standards and criteria may be addressed within each of the ten desk audit items.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Iowa Department of Education’s website contains additional information related to IQPPS on the </a:t>
            </a:r>
            <a:r>
              <a:rPr lang="en-US" u="sng">
                <a:solidFill>
                  <a:schemeClr val="hlink"/>
                </a:solidFill>
                <a:hlinkClick r:id="rId4"/>
              </a:rPr>
              <a:t>Early Childhood Standards</a:t>
            </a:r>
            <a:r>
              <a:rPr lang="en-US">
                <a:solidFill>
                  <a:schemeClr val="dk1"/>
                </a:solidFill>
              </a:rPr>
              <a:t> webpage.</a:t>
            </a:r>
            <a:endParaRPr>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13c343203a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13c343203a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As mentioned, the preschool desk audit requires evidence to be submitted for a total of ten items. This webinar specifically addresses item 6: Health and Safety which is aligned to IQPPS Standard 5: Health, and criterion 5.2. </a:t>
            </a:r>
            <a:endParaRPr>
              <a:solidFill>
                <a:schemeClr val="dk1"/>
              </a:solidFill>
            </a:endParaRPr>
          </a:p>
          <a:p>
            <a:pPr marL="0" lvl="0" indent="0" algn="l" rtl="0">
              <a:spcBef>
                <a:spcPts val="120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Department consultants will be specifically reviewing submitted evidence for a </a:t>
            </a:r>
            <a:r>
              <a:rPr lang="en-US" u="sng">
                <a:solidFill>
                  <a:schemeClr val="dk1"/>
                </a:solidFill>
              </a:rPr>
              <a:t>process</a:t>
            </a:r>
            <a:r>
              <a:rPr lang="en-US">
                <a:solidFill>
                  <a:schemeClr val="dk1"/>
                </a:solidFill>
              </a:rPr>
              <a:t> used by the district to ensure at least one staff member present within each preschool classroom is certified in pediatric first aid and pediatric CPR. </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13d53160f4d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13d53160f4d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Evidence for item 6 must represent how the district is ensuring implementation of criterion 5.2 at a district level, meaning across all preschool classrooms and locations. </a:t>
            </a:r>
            <a:endParaRPr>
              <a:solidFill>
                <a:schemeClr val="dk1"/>
              </a:solidFill>
            </a:endParaRPr>
          </a:p>
          <a:p>
            <a:pPr marL="0" lvl="0" indent="0" algn="l" rtl="0">
              <a:spcBef>
                <a:spcPts val="1200"/>
              </a:spcBef>
              <a:spcAft>
                <a:spcPts val="0"/>
              </a:spcAft>
              <a:buClr>
                <a:schemeClr val="dk1"/>
              </a:buClr>
              <a:buSzPts val="1100"/>
              <a:buFont typeface="Arial"/>
              <a:buNone/>
            </a:pPr>
            <a:r>
              <a:rPr lang="en-US">
                <a:solidFill>
                  <a:schemeClr val="dk1"/>
                </a:solidFill>
              </a:rPr>
              <a:t>Examples of evidence would be any documentation of the </a:t>
            </a:r>
            <a:r>
              <a:rPr lang="en-US" u="sng">
                <a:solidFill>
                  <a:schemeClr val="dk1"/>
                </a:solidFill>
              </a:rPr>
              <a:t>process</a:t>
            </a:r>
            <a:r>
              <a:rPr lang="en-US">
                <a:solidFill>
                  <a:schemeClr val="dk1"/>
                </a:solidFill>
              </a:rPr>
              <a:t> used by the district to </a:t>
            </a:r>
            <a:r>
              <a:rPr lang="en-US" u="sng">
                <a:solidFill>
                  <a:schemeClr val="dk1"/>
                </a:solidFill>
              </a:rPr>
              <a:t>confirm that proper certification is in place</a:t>
            </a:r>
            <a:r>
              <a:rPr lang="en-US">
                <a:solidFill>
                  <a:schemeClr val="dk1"/>
                </a:solidFill>
              </a:rPr>
              <a:t> for each preschool classroom. This may be a completed spreadsheet where certification completion is recorded for staff in each preschool classroom or a sign-in sheet for an offered training with preschool staff and classrooms highlighted.</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Any evidence submitted should clearly indicate the CPR and first aid training is pediatric in content to ensure it meets the IQPPS criterion. </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370ec36dcc9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3" name="Google Shape;73;g370ec36dcc9_0_3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It’s important to mention some additional considerations related to Item 6 that will assist with submission of evidence. Individual certification cards for staff members are not accepted as evidence as they are considered classroom level rather than district level evidence. The goal is to provide a representation of the process used by the district to ensure the required CPR and first aid certifications are in place -- and that all preschool locations are included in that process. If an alternate process for verification of certification is used across preschool locations or within community partner sites, evidence should address those variations. </a:t>
            </a:r>
            <a:endParaRPr>
              <a:solidFill>
                <a:schemeClr val="dk1"/>
              </a:solidFill>
            </a:endParaRPr>
          </a:p>
          <a:p>
            <a:pPr marL="0" lvl="0" indent="0" algn="l" rtl="0">
              <a:lnSpc>
                <a:spcPct val="90000"/>
              </a:lnSpc>
              <a:spcBef>
                <a:spcPts val="1200"/>
              </a:spcBef>
              <a:spcAft>
                <a:spcPts val="0"/>
              </a:spcAft>
              <a:buClr>
                <a:schemeClr val="dk1"/>
              </a:buClr>
              <a:buSzPts val="1100"/>
              <a:buFont typeface="Arial"/>
              <a:buNone/>
            </a:pPr>
            <a:r>
              <a:rPr lang="en-US">
                <a:solidFill>
                  <a:schemeClr val="dk1"/>
                </a:solidFill>
              </a:rPr>
              <a:t>Evidence submitted should identify and clearly represent the content as including pediatric information. This content is specific to early childhood and ensures staff learn the appropriate care to provide young children in an emergency. </a:t>
            </a:r>
            <a:endParaRPr>
              <a:solidFill>
                <a:schemeClr val="dk1"/>
              </a:solidFill>
            </a:endParaRPr>
          </a:p>
          <a:p>
            <a:pPr marL="0" lvl="0" indent="0" algn="l" rtl="0">
              <a:lnSpc>
                <a:spcPct val="90000"/>
              </a:lnSpc>
              <a:spcBef>
                <a:spcPts val="750"/>
              </a:spcBef>
              <a:spcAft>
                <a:spcPts val="0"/>
              </a:spcAft>
              <a:buClr>
                <a:schemeClr val="dk1"/>
              </a:buClr>
              <a:buSzPts val="1100"/>
              <a:buFont typeface="Arial"/>
              <a:buNone/>
            </a:pPr>
            <a:r>
              <a:rPr lang="en-US">
                <a:solidFill>
                  <a:schemeClr val="dk1"/>
                </a:solidFill>
              </a:rPr>
              <a:t>Evidence should also clearly represent each preschool classroom and location. It is helpful to identify the staff in alignment with the classroom and building or location where they teach. This ensures the reviewer that the district process includes a strategy for verifying implementation across preschool classrooms and locations.</a:t>
            </a:r>
            <a:endParaRPr>
              <a:solidFill>
                <a:schemeClr val="dk1"/>
              </a:solidFill>
            </a:endParaRPr>
          </a:p>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2837ca095f6_0_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2837ca095f6_0_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a:solidFill>
                  <a:schemeClr val="dk1"/>
                </a:solidFill>
              </a:rPr>
              <a:t>Now that we have covered the details related to item 6 of the desk audit, we will review the due dates and related timeline for the entire desk audit process. </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The desk audit opens in CASA on September 15 and the initial desk audit submission is due on or before December 15. Department consultants will complete the initial state review no later than March 15. If additional information or follow up is needed, districts have until end of the business day on April 15 to submit a final district submission. The desk audit closes in CASA on this day and no further submissions or corrections can be made. Department consultants will then complete a final state review by April 30. The District Status will be identified and additional follow-up actions will be completed as applicable. </a:t>
            </a:r>
            <a:endParaRPr>
              <a:solidFill>
                <a:schemeClr val="dk1"/>
              </a:solidFill>
            </a:endParaRPr>
          </a:p>
          <a:p>
            <a:pPr marL="45720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Please note the importance of adhering to all due dates throughout the preschool desk audit. </a:t>
            </a:r>
            <a:endParaRPr>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370ec36dcc9_0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370ec36dcc9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dirty="0">
                <a:solidFill>
                  <a:schemeClr val="dk1"/>
                </a:solidFill>
              </a:rPr>
              <a:t>An Iowa Department of Education consultant is assigned to each AEA specifically for preschool desk audits. The assigned consultant, as shown on this slide, will serve as the contact for districts in that area throughout the desk audit timeline. Districts are encouraged to reach out to the assigned consultant with any questions. </a:t>
            </a:r>
            <a:endParaRPr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Thank you for viewing this slide deck related to Item 6 of the preschool desk audit. </a:t>
            </a:r>
            <a:r>
              <a:rPr lang="en-US" dirty="0">
                <a:solidFill>
                  <a:schemeClr val="dk1"/>
                </a:solidFill>
              </a:rPr>
              <a:t>There are additional slide decks available with each addressing one of the ten preschool desk audit items. </a:t>
            </a:r>
            <a:endParaRPr dirty="0">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89270" y="1074695"/>
            <a:ext cx="11636700" cy="21600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2"/>
          <p:cNvSpPr txBox="1">
            <a:spLocks noGrp="1"/>
          </p:cNvSpPr>
          <p:nvPr>
            <p:ph type="subTitle" idx="1"/>
          </p:nvPr>
        </p:nvSpPr>
        <p:spPr>
          <a:xfrm>
            <a:off x="289270" y="3838162"/>
            <a:ext cx="11636700" cy="1282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2"/>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3"/>
          <p:cNvSpPr/>
          <p:nvPr/>
        </p:nvSpPr>
        <p:spPr>
          <a:xfrm>
            <a:off x="0" y="0"/>
            <a:ext cx="12192000" cy="7374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3"/>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3"/>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4"/>
          <p:cNvSpPr/>
          <p:nvPr/>
        </p:nvSpPr>
        <p:spPr>
          <a:xfrm>
            <a:off x="0" y="0"/>
            <a:ext cx="4182900"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0"/>
        <p:cNvGrpSpPr/>
        <p:nvPr/>
      </p:nvGrpSpPr>
      <p:grpSpPr>
        <a:xfrm>
          <a:off x="0" y="0"/>
          <a:ext cx="0" cy="0"/>
          <a:chOff x="0" y="0"/>
          <a:chExt cx="0" cy="0"/>
        </a:xfrm>
      </p:grpSpPr>
      <p:sp>
        <p:nvSpPr>
          <p:cNvPr id="21" name="Google Shape;21;p5"/>
          <p:cNvSpPr/>
          <p:nvPr/>
        </p:nvSpPr>
        <p:spPr>
          <a:xfrm>
            <a:off x="0" y="0"/>
            <a:ext cx="12192000" cy="11928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5"/>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body" idx="1"/>
          </p:nvPr>
        </p:nvSpPr>
        <p:spPr>
          <a:xfrm>
            <a:off x="892799" y="1548641"/>
            <a:ext cx="51579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4" name="Google Shape;24;p5"/>
          <p:cNvSpPr txBox="1">
            <a:spLocks noGrp="1"/>
          </p:cNvSpPr>
          <p:nvPr>
            <p:ph type="body" idx="2"/>
          </p:nvPr>
        </p:nvSpPr>
        <p:spPr>
          <a:xfrm>
            <a:off x="892799" y="2372553"/>
            <a:ext cx="51579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5" name="Google Shape;25;p5"/>
          <p:cNvSpPr txBox="1">
            <a:spLocks noGrp="1"/>
          </p:cNvSpPr>
          <p:nvPr>
            <p:ph type="body" idx="3"/>
          </p:nvPr>
        </p:nvSpPr>
        <p:spPr>
          <a:xfrm>
            <a:off x="6225210" y="1548641"/>
            <a:ext cx="51831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6" name="Google Shape;26;p5"/>
          <p:cNvSpPr txBox="1">
            <a:spLocks noGrp="1"/>
          </p:cNvSpPr>
          <p:nvPr>
            <p:ph type="body" idx="4"/>
          </p:nvPr>
        </p:nvSpPr>
        <p:spPr>
          <a:xfrm>
            <a:off x="6225210" y="2372553"/>
            <a:ext cx="51831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7"/>
        <p:cNvGrpSpPr/>
        <p:nvPr/>
      </p:nvGrpSpPr>
      <p:grpSpPr>
        <a:xfrm>
          <a:off x="0" y="0"/>
          <a:ext cx="0" cy="0"/>
          <a:chOff x="0" y="0"/>
          <a:chExt cx="0" cy="0"/>
        </a:xfrm>
      </p:grpSpPr>
      <p:sp>
        <p:nvSpPr>
          <p:cNvPr id="28" name="Google Shape;28;p6"/>
          <p:cNvSpPr/>
          <p:nvPr/>
        </p:nvSpPr>
        <p:spPr>
          <a:xfrm>
            <a:off x="0" y="2268535"/>
            <a:ext cx="12192000" cy="32757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9" name="Google Shape;29;p6"/>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6"/>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95128" y="1"/>
            <a:ext cx="10813800" cy="11661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795128" y="1460499"/>
            <a:ext cx="10813800" cy="4351200"/>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educateiowa.gov/pk-12/early-childhood/early-childhood-standard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hyperlink" Target="mailto:jessica.blohm@iowa.gov" TargetMode="External"/><Relationship Id="rId3" Type="http://schemas.openxmlformats.org/officeDocument/2006/relationships/hyperlink" Target="mailto:amy.stegeman@iowa.gov" TargetMode="External"/><Relationship Id="rId7" Type="http://schemas.openxmlformats.org/officeDocument/2006/relationships/hyperlink" Target="mailto:marcie.lentsch@iowa.gov"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hyperlink" Target="mailto:marianne.rodrigues@iowa.gov" TargetMode="External"/><Relationship Id="rId5" Type="http://schemas.openxmlformats.org/officeDocument/2006/relationships/hyperlink" Target="mailto:celeste.mortvedt@iowa.gov" TargetMode="External"/><Relationship Id="rId4" Type="http://schemas.openxmlformats.org/officeDocument/2006/relationships/hyperlink" Target="mailto:mary.breyfogle@iowa.gov" TargetMode="External"/><Relationship Id="rId9" Type="http://schemas.openxmlformats.org/officeDocument/2006/relationships/hyperlink" Target="mailto:denise.kepner@iow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4" name="Title 3">
            <a:extLst>
              <a:ext uri="{FF2B5EF4-FFF2-40B4-BE49-F238E27FC236}">
                <a16:creationId xmlns:a16="http://schemas.microsoft.com/office/drawing/2014/main" id="{2FA18709-9B47-4570-A0EC-CA25AF995274}"/>
              </a:ext>
            </a:extLst>
          </p:cNvPr>
          <p:cNvSpPr>
            <a:spLocks noGrp="1"/>
          </p:cNvSpPr>
          <p:nvPr>
            <p:ph type="ctrTitle"/>
          </p:nvPr>
        </p:nvSpPr>
        <p:spPr>
          <a:xfrm>
            <a:off x="289270" y="1269000"/>
            <a:ext cx="11636700" cy="2160000"/>
          </a:xfrm>
        </p:spPr>
        <p:txBody>
          <a:bodyPr/>
          <a:lstStyle/>
          <a:p>
            <a:r>
              <a:rPr lang="en-US" sz="4400" dirty="0"/>
              <a:t>IQPPS Desk Audit 25-26</a:t>
            </a:r>
            <a:endParaRPr lang="en-US" dirty="0"/>
          </a:p>
        </p:txBody>
      </p:sp>
      <p:sp>
        <p:nvSpPr>
          <p:cNvPr id="5" name="Subtitle 4">
            <a:extLst>
              <a:ext uri="{FF2B5EF4-FFF2-40B4-BE49-F238E27FC236}">
                <a16:creationId xmlns:a16="http://schemas.microsoft.com/office/drawing/2014/main" id="{C8C5F006-4AE8-4505-A237-2B75CEE4E63A}"/>
              </a:ext>
            </a:extLst>
          </p:cNvPr>
          <p:cNvSpPr>
            <a:spLocks noGrp="1"/>
          </p:cNvSpPr>
          <p:nvPr>
            <p:ph type="subTitle" idx="1"/>
          </p:nvPr>
        </p:nvSpPr>
        <p:spPr>
          <a:xfrm>
            <a:off x="266030" y="3429000"/>
            <a:ext cx="11636700" cy="1282200"/>
          </a:xfrm>
        </p:spPr>
        <p:txBody>
          <a:bodyPr/>
          <a:lstStyle/>
          <a:p>
            <a:pPr marL="0" lvl="0" indent="0">
              <a:spcBef>
                <a:spcPts val="0"/>
              </a:spcBef>
              <a:buClr>
                <a:schemeClr val="dk2"/>
              </a:buClr>
            </a:pPr>
            <a:r>
              <a:rPr lang="en-US" dirty="0"/>
              <a:t>Item 6: Health and Safety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220922" y="208526"/>
            <a:ext cx="10515600" cy="11928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dk2"/>
              </a:buClr>
              <a:buSzPts val="4500"/>
              <a:buFont typeface="Arial"/>
              <a:buNone/>
            </a:pPr>
            <a:r>
              <a:rPr lang="en-US" sz="4000"/>
              <a:t>Purpose of the Preschool Desk Audit</a:t>
            </a:r>
            <a:endParaRPr sz="4000"/>
          </a:p>
          <a:p>
            <a:pPr marL="0" lvl="0" indent="0" algn="l" rtl="0">
              <a:lnSpc>
                <a:spcPct val="90000"/>
              </a:lnSpc>
              <a:spcBef>
                <a:spcPts val="0"/>
              </a:spcBef>
              <a:spcAft>
                <a:spcPts val="0"/>
              </a:spcAft>
              <a:buClr>
                <a:schemeClr val="lt1"/>
              </a:buClr>
              <a:buSzPts val="3300"/>
              <a:buFont typeface="Arial"/>
              <a:buNone/>
            </a:pPr>
            <a:r>
              <a:rPr lang="en-US"/>
              <a:t> </a:t>
            </a:r>
            <a:endParaRPr/>
          </a:p>
        </p:txBody>
      </p:sp>
      <p:sp>
        <p:nvSpPr>
          <p:cNvPr id="42" name="Google Shape;42;p8"/>
          <p:cNvSpPr txBox="1">
            <a:spLocks noGrp="1"/>
          </p:cNvSpPr>
          <p:nvPr>
            <p:ph type="body" idx="1"/>
          </p:nvPr>
        </p:nvSpPr>
        <p:spPr>
          <a:xfrm>
            <a:off x="105075" y="1548700"/>
            <a:ext cx="11788500" cy="5023500"/>
          </a:xfrm>
          <a:prstGeom prst="rect">
            <a:avLst/>
          </a:prstGeom>
          <a:noFill/>
          <a:ln>
            <a:noFill/>
          </a:ln>
        </p:spPr>
        <p:txBody>
          <a:bodyPr spcFirstLastPara="1" wrap="square" lIns="91425" tIns="45700" rIns="91425" bIns="45700" anchor="t" anchorCtr="0">
            <a:noAutofit/>
          </a:bodyPr>
          <a:lstStyle/>
          <a:p>
            <a:pPr marL="457200" lvl="0" indent="-393700" algn="l" rtl="0">
              <a:lnSpc>
                <a:spcPct val="115000"/>
              </a:lnSpc>
              <a:spcBef>
                <a:spcPts val="0"/>
              </a:spcBef>
              <a:spcAft>
                <a:spcPts val="0"/>
              </a:spcAft>
              <a:buSzPts val="2600"/>
              <a:buChar char="●"/>
            </a:pPr>
            <a:r>
              <a:rPr lang="en-US" sz="2600" b="0"/>
              <a:t>The purpose of the preschool desk audit is to provide a process for the continued accreditation of schools and school districts. </a:t>
            </a:r>
            <a:br>
              <a:rPr lang="en-US" sz="2600" b="0"/>
            </a:br>
            <a:endParaRPr sz="2600" b="0"/>
          </a:p>
          <a:p>
            <a:pPr marL="457200" lvl="0" indent="-393700" algn="l" rtl="0">
              <a:lnSpc>
                <a:spcPct val="115000"/>
              </a:lnSpc>
              <a:spcBef>
                <a:spcPts val="0"/>
              </a:spcBef>
              <a:spcAft>
                <a:spcPts val="0"/>
              </a:spcAft>
              <a:buSzPts val="2600"/>
              <a:buChar char="●"/>
            </a:pPr>
            <a:r>
              <a:rPr lang="en-US" sz="2600" b="0"/>
              <a:t>Accreditation monitoring requires a comprehensive desk audit of all accredited schools and school districts. </a:t>
            </a:r>
            <a:r>
              <a:rPr lang="en-US" sz="2600" b="0" i="1"/>
              <a:t>             Iowa Code 256.11(10)(a)(1)</a:t>
            </a:r>
            <a:endParaRPr sz="2600" b="0" i="1"/>
          </a:p>
          <a:p>
            <a:pPr marL="0" lvl="0" indent="0" algn="l" rtl="0">
              <a:lnSpc>
                <a:spcPct val="115000"/>
              </a:lnSpc>
              <a:spcBef>
                <a:spcPts val="0"/>
              </a:spcBef>
              <a:spcAft>
                <a:spcPts val="0"/>
              </a:spcAft>
              <a:buNone/>
            </a:pPr>
            <a:endParaRPr sz="2600" b="0" i="1"/>
          </a:p>
          <a:p>
            <a:pPr marL="457200" lvl="0" indent="-393700" algn="l" rtl="0">
              <a:lnSpc>
                <a:spcPct val="115000"/>
              </a:lnSpc>
              <a:spcBef>
                <a:spcPts val="0"/>
              </a:spcBef>
              <a:spcAft>
                <a:spcPts val="0"/>
              </a:spcAft>
              <a:buSzPts val="2600"/>
              <a:buChar char="●"/>
            </a:pPr>
            <a:r>
              <a:rPr lang="en-US" sz="2600" b="0"/>
              <a:t>Districts are required to provide evidence of implementation of IQPPS based on requirements to implement program standards. </a:t>
            </a:r>
            <a:endParaRPr sz="2600" b="0"/>
          </a:p>
          <a:p>
            <a:pPr marL="457200" lvl="0" indent="0" algn="l" rtl="0">
              <a:lnSpc>
                <a:spcPct val="115000"/>
              </a:lnSpc>
              <a:spcBef>
                <a:spcPts val="0"/>
              </a:spcBef>
              <a:spcAft>
                <a:spcPts val="0"/>
              </a:spcAft>
              <a:buNone/>
            </a:pPr>
            <a:r>
              <a:rPr lang="en-US" sz="2600"/>
              <a:t>  </a:t>
            </a:r>
            <a:r>
              <a:rPr lang="en-US" sz="2600" i="1"/>
              <a:t> </a:t>
            </a:r>
            <a:r>
              <a:rPr lang="en-US" sz="2600" b="0" i="1"/>
              <a:t>Iowa Code 256C.3(3)b, IAC 281–16.3, and 281–41.17 (256B, 34CFR300)</a:t>
            </a:r>
            <a:endParaRPr sz="2600" b="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9"/>
          <p:cNvSpPr txBox="1">
            <a:spLocks noGrp="1"/>
          </p:cNvSpPr>
          <p:nvPr>
            <p:ph type="title"/>
          </p:nvPr>
        </p:nvSpPr>
        <p:spPr>
          <a:xfrm>
            <a:off x="2903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sz="4000"/>
              <a:t>Guidelines for the Desk Audit </a:t>
            </a:r>
            <a:endParaRPr sz="4000"/>
          </a:p>
        </p:txBody>
      </p:sp>
      <p:sp>
        <p:nvSpPr>
          <p:cNvPr id="48" name="Google Shape;48;p9"/>
          <p:cNvSpPr txBox="1"/>
          <p:nvPr/>
        </p:nvSpPr>
        <p:spPr>
          <a:xfrm>
            <a:off x="-131125" y="1666850"/>
            <a:ext cx="12073800" cy="4818000"/>
          </a:xfrm>
          <a:prstGeom prst="rect">
            <a:avLst/>
          </a:prstGeom>
          <a:noFill/>
          <a:ln>
            <a:noFill/>
          </a:ln>
        </p:spPr>
        <p:txBody>
          <a:bodyPr spcFirstLastPara="1" wrap="square" lIns="91425" tIns="45700" rIns="91425" bIns="45700" anchor="t" anchorCtr="0">
            <a:normAutofit fontScale="92500"/>
          </a:bodyPr>
          <a:lstStyle/>
          <a:p>
            <a:pPr marL="914400" lvl="1" indent="-444500" algn="l" rtl="0">
              <a:lnSpc>
                <a:spcPct val="150000"/>
              </a:lnSpc>
              <a:spcBef>
                <a:spcPts val="0"/>
              </a:spcBef>
              <a:spcAft>
                <a:spcPts val="0"/>
              </a:spcAft>
              <a:buClr>
                <a:schemeClr val="dk1"/>
              </a:buClr>
              <a:buSzPts val="3400"/>
              <a:buChar char="•"/>
            </a:pPr>
            <a:r>
              <a:rPr lang="en-US" sz="3400">
                <a:solidFill>
                  <a:schemeClr val="dk1"/>
                </a:solidFill>
              </a:rPr>
              <a:t>Preschool program administrators</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District level evidence</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Current within the last year</a:t>
            </a:r>
            <a:endParaRPr sz="3400">
              <a:solidFill>
                <a:schemeClr val="dk1"/>
              </a:solidFill>
            </a:endParaRPr>
          </a:p>
          <a:p>
            <a:pPr marL="914400" lvl="1" indent="-457200" algn="l" rtl="0">
              <a:lnSpc>
                <a:spcPct val="150000"/>
              </a:lnSpc>
              <a:spcBef>
                <a:spcPts val="0"/>
              </a:spcBef>
              <a:spcAft>
                <a:spcPts val="0"/>
              </a:spcAft>
              <a:buClr>
                <a:schemeClr val="dk1"/>
              </a:buClr>
              <a:buSzPts val="3600"/>
              <a:buChar char="•"/>
            </a:pPr>
            <a:r>
              <a:rPr lang="en-US" sz="3600">
                <a:solidFill>
                  <a:schemeClr val="dk1"/>
                </a:solidFill>
              </a:rPr>
              <a:t>Representative of all classrooms following IQPPS including SWVPP, Shared Visions and ECSE programs.</a:t>
            </a:r>
            <a:endParaRPr sz="36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Address variations across locations</a:t>
            </a:r>
            <a:endParaRPr sz="3400">
              <a:solidFill>
                <a:schemeClr val="dk1"/>
              </a:solidFill>
            </a:endParaRPr>
          </a:p>
        </p:txBody>
      </p:sp>
      <p:pic>
        <p:nvPicPr>
          <p:cNvPr id="49" name="Google Shape;49;p9" title="Compliance.png"/>
          <p:cNvPicPr preferRelativeResize="0"/>
          <p:nvPr/>
        </p:nvPicPr>
        <p:blipFill>
          <a:blip r:embed="rId3">
            <a:alphaModFix/>
          </a:blip>
          <a:stretch>
            <a:fillRect/>
          </a:stretch>
        </p:blipFill>
        <p:spPr>
          <a:xfrm>
            <a:off x="9479300" y="1192800"/>
            <a:ext cx="2615175" cy="26151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264900" y="0"/>
            <a:ext cx="115821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IQPPS (2017 Version) and IQPPS Web Page</a:t>
            </a:r>
            <a:endParaRPr sz="4000"/>
          </a:p>
        </p:txBody>
      </p:sp>
      <p:sp>
        <p:nvSpPr>
          <p:cNvPr id="55" name="Google Shape;55;p10"/>
          <p:cNvSpPr txBox="1"/>
          <p:nvPr/>
        </p:nvSpPr>
        <p:spPr>
          <a:xfrm>
            <a:off x="200700" y="1557825"/>
            <a:ext cx="11790600" cy="4351200"/>
          </a:xfrm>
          <a:prstGeom prst="rect">
            <a:avLst/>
          </a:prstGeom>
          <a:noFill/>
          <a:ln>
            <a:noFill/>
          </a:ln>
        </p:spPr>
        <p:txBody>
          <a:bodyPr spcFirstLastPara="1" wrap="square" lIns="91425" tIns="45700" rIns="91425" bIns="45700" anchor="t" anchorCtr="0">
            <a:noAutofit/>
          </a:bodyPr>
          <a:lstStyle/>
          <a:p>
            <a:pPr marL="457200" lvl="0" indent="-448647" algn="l" rtl="0">
              <a:lnSpc>
                <a:spcPct val="105000"/>
              </a:lnSpc>
              <a:spcBef>
                <a:spcPts val="1200"/>
              </a:spcBef>
              <a:spcAft>
                <a:spcPts val="0"/>
              </a:spcAft>
              <a:buClr>
                <a:schemeClr val="dk1"/>
              </a:buClr>
              <a:buSzPts val="3465"/>
              <a:buChar char="•"/>
            </a:pPr>
            <a:r>
              <a:rPr lang="en-US" sz="3465" dirty="0">
                <a:solidFill>
                  <a:schemeClr val="dk1"/>
                </a:solidFill>
              </a:rPr>
              <a:t>Align to the </a:t>
            </a:r>
            <a:r>
              <a:rPr lang="en-US" sz="3465" u="sng" dirty="0">
                <a:solidFill>
                  <a:schemeClr val="hlink"/>
                </a:solidFill>
                <a:highlight>
                  <a:schemeClr val="lt1"/>
                </a:highlight>
                <a:hlinkClick r:id="rId3"/>
              </a:rPr>
              <a:t>Iowa Quality Preschool Program Standards and Criteria (2017)</a:t>
            </a:r>
            <a:endParaRPr sz="3136" dirty="0">
              <a:solidFill>
                <a:schemeClr val="dk1"/>
              </a:solidFill>
              <a:highlight>
                <a:schemeClr val="lt1"/>
              </a:highlight>
            </a:endParaRPr>
          </a:p>
          <a:p>
            <a:pPr marL="914400" lvl="1" indent="-448647" algn="l" rtl="0">
              <a:lnSpc>
                <a:spcPct val="105000"/>
              </a:lnSpc>
              <a:spcBef>
                <a:spcPts val="0"/>
              </a:spcBef>
              <a:spcAft>
                <a:spcPts val="0"/>
              </a:spcAft>
              <a:buClr>
                <a:schemeClr val="dk1"/>
              </a:buClr>
              <a:buSzPts val="3465"/>
              <a:buChar char="•"/>
            </a:pPr>
            <a:r>
              <a:rPr lang="en-US" sz="2536" i="1" dirty="0">
                <a:solidFill>
                  <a:schemeClr val="dk1"/>
                </a:solidFill>
                <a:highlight>
                  <a:schemeClr val="lt1"/>
                </a:highlight>
              </a:rPr>
              <a:t>Multiple standards and criteria may be addressed within a desk audit item</a:t>
            </a:r>
            <a:br>
              <a:rPr lang="en-US" sz="3136" dirty="0">
                <a:solidFill>
                  <a:schemeClr val="dk1"/>
                </a:solidFill>
                <a:highlight>
                  <a:schemeClr val="lt1"/>
                </a:highlight>
              </a:rPr>
            </a:br>
            <a:endParaRPr sz="3575" dirty="0">
              <a:solidFill>
                <a:schemeClr val="dk1"/>
              </a:solidFill>
              <a:highlight>
                <a:schemeClr val="lt1"/>
              </a:highlight>
            </a:endParaRPr>
          </a:p>
          <a:p>
            <a:pPr marL="457200" lvl="0" indent="-455612" algn="l" rtl="0">
              <a:lnSpc>
                <a:spcPct val="105000"/>
              </a:lnSpc>
              <a:spcBef>
                <a:spcPts val="0"/>
              </a:spcBef>
              <a:spcAft>
                <a:spcPts val="0"/>
              </a:spcAft>
              <a:buClr>
                <a:schemeClr val="dk1"/>
              </a:buClr>
              <a:buSzPts val="3575"/>
              <a:buChar char="•"/>
            </a:pPr>
            <a:r>
              <a:rPr lang="en-US" sz="3575" dirty="0">
                <a:solidFill>
                  <a:schemeClr val="dk1"/>
                </a:solidFill>
                <a:highlight>
                  <a:schemeClr val="lt1"/>
                </a:highlight>
              </a:rPr>
              <a:t>Additional information on the </a:t>
            </a:r>
            <a:r>
              <a:rPr lang="en-US" sz="3575" u="sng" dirty="0">
                <a:solidFill>
                  <a:schemeClr val="hlink"/>
                </a:solidFill>
                <a:highlight>
                  <a:schemeClr val="lt1"/>
                </a:highlight>
                <a:hlinkClick r:id="rId4"/>
              </a:rPr>
              <a:t>Early Childhood Standards webpage</a:t>
            </a:r>
            <a:r>
              <a:rPr lang="en-US" sz="3575" dirty="0">
                <a:solidFill>
                  <a:schemeClr val="dk1"/>
                </a:solidFill>
                <a:highlight>
                  <a:schemeClr val="lt1"/>
                </a:highlight>
              </a:rPr>
              <a:t>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1"/>
          <p:cNvSpPr txBox="1">
            <a:spLocks noGrp="1"/>
          </p:cNvSpPr>
          <p:nvPr>
            <p:ph type="body" idx="1"/>
          </p:nvPr>
        </p:nvSpPr>
        <p:spPr>
          <a:xfrm>
            <a:off x="892799" y="1548641"/>
            <a:ext cx="5157900" cy="823800"/>
          </a:xfrm>
          <a:prstGeom prst="rect">
            <a:avLst/>
          </a:prstGeom>
        </p:spPr>
        <p:txBody>
          <a:bodyPr spcFirstLastPara="1" wrap="square" lIns="91425" tIns="45700" rIns="91425" bIns="45700" anchor="b" anchorCtr="0">
            <a:normAutofit/>
          </a:bodyPr>
          <a:lstStyle/>
          <a:p>
            <a:pPr marL="914400" lvl="0" indent="-228600" algn="l" rtl="0">
              <a:lnSpc>
                <a:spcPct val="100000"/>
              </a:lnSpc>
              <a:spcBef>
                <a:spcPts val="0"/>
              </a:spcBef>
              <a:spcAft>
                <a:spcPts val="0"/>
              </a:spcAft>
              <a:buSzPct val="100000"/>
              <a:buNone/>
            </a:pPr>
            <a:endParaRPr sz="3400"/>
          </a:p>
          <a:p>
            <a:pPr marL="0" lvl="0" indent="0" algn="l" rtl="0">
              <a:spcBef>
                <a:spcPts val="750"/>
              </a:spcBef>
              <a:spcAft>
                <a:spcPts val="0"/>
              </a:spcAft>
              <a:buNone/>
            </a:pPr>
            <a:endParaRPr sz="3000"/>
          </a:p>
          <a:p>
            <a:pPr marL="457200" lvl="0" indent="0" algn="l" rtl="0">
              <a:spcBef>
                <a:spcPts val="750"/>
              </a:spcBef>
              <a:spcAft>
                <a:spcPts val="0"/>
              </a:spcAft>
              <a:buNone/>
            </a:pPr>
            <a:endParaRPr sz="3000"/>
          </a:p>
        </p:txBody>
      </p:sp>
      <p:sp>
        <p:nvSpPr>
          <p:cNvPr id="61" name="Google Shape;61;p11"/>
          <p:cNvSpPr txBox="1"/>
          <p:nvPr/>
        </p:nvSpPr>
        <p:spPr>
          <a:xfrm>
            <a:off x="301353" y="1"/>
            <a:ext cx="10813800" cy="11661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None/>
            </a:pPr>
            <a:r>
              <a:rPr lang="en-US" sz="3300" b="1">
                <a:solidFill>
                  <a:srgbClr val="FFFFFF"/>
                </a:solidFill>
              </a:rPr>
              <a:t>Item 6: Program Standards Overview</a:t>
            </a:r>
            <a:endParaRPr sz="3300" b="1">
              <a:solidFill>
                <a:srgbClr val="FFFFFF"/>
              </a:solidFill>
            </a:endParaRPr>
          </a:p>
        </p:txBody>
      </p:sp>
      <p:sp>
        <p:nvSpPr>
          <p:cNvPr id="62" name="Google Shape;62;p11"/>
          <p:cNvSpPr txBox="1"/>
          <p:nvPr/>
        </p:nvSpPr>
        <p:spPr>
          <a:xfrm>
            <a:off x="5492350" y="1418450"/>
            <a:ext cx="6509400" cy="4509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2700" b="1">
                <a:solidFill>
                  <a:schemeClr val="dk1"/>
                </a:solidFill>
              </a:rPr>
              <a:t>IQPPS Program Standard 5:</a:t>
            </a:r>
            <a:r>
              <a:rPr lang="en-US" sz="2700">
                <a:solidFill>
                  <a:schemeClr val="dk1"/>
                </a:solidFill>
              </a:rPr>
              <a:t> Health &amp; Safety</a:t>
            </a:r>
            <a:endParaRPr sz="2700">
              <a:solidFill>
                <a:schemeClr val="dk1"/>
              </a:solidFill>
            </a:endParaRPr>
          </a:p>
          <a:p>
            <a:pPr marL="457200" lvl="0" indent="0" algn="l" rtl="0">
              <a:spcBef>
                <a:spcPts val="0"/>
              </a:spcBef>
              <a:spcAft>
                <a:spcPts val="0"/>
              </a:spcAft>
              <a:buNone/>
            </a:pPr>
            <a:r>
              <a:rPr lang="en-US" sz="2700" b="1">
                <a:solidFill>
                  <a:schemeClr val="dk1"/>
                </a:solidFill>
              </a:rPr>
              <a:t>Criterion 5.2</a:t>
            </a:r>
            <a:endParaRPr sz="2700" b="1">
              <a:solidFill>
                <a:schemeClr val="dk1"/>
              </a:solidFill>
            </a:endParaRPr>
          </a:p>
          <a:p>
            <a:pPr marL="914400" lvl="1" indent="-400050" algn="l" rtl="0">
              <a:spcBef>
                <a:spcPts val="0"/>
              </a:spcBef>
              <a:spcAft>
                <a:spcPts val="0"/>
              </a:spcAft>
              <a:buClr>
                <a:schemeClr val="dk1"/>
              </a:buClr>
              <a:buSzPts val="2700"/>
              <a:buChar char="•"/>
            </a:pPr>
            <a:r>
              <a:rPr lang="en-US" sz="2700">
                <a:solidFill>
                  <a:schemeClr val="dk1"/>
                </a:solidFill>
              </a:rPr>
              <a:t>At least one staff member who has a certificate showing satisfactory completion of pediatric first-aid training and satisfactory completion of pediatric CPR is always present with each class of children.</a:t>
            </a:r>
            <a:endParaRPr sz="2700">
              <a:solidFill>
                <a:schemeClr val="dk1"/>
              </a:solidFill>
            </a:endParaRPr>
          </a:p>
          <a:p>
            <a:pPr marL="457200" lvl="0" indent="0" algn="l" rtl="0">
              <a:spcBef>
                <a:spcPts val="0"/>
              </a:spcBef>
              <a:spcAft>
                <a:spcPts val="0"/>
              </a:spcAft>
              <a:buNone/>
            </a:pPr>
            <a:endParaRPr sz="2700">
              <a:solidFill>
                <a:schemeClr val="dk1"/>
              </a:solidFill>
            </a:endParaRPr>
          </a:p>
          <a:p>
            <a:pPr marL="0" lvl="0" indent="0" algn="l" rtl="0">
              <a:spcBef>
                <a:spcPts val="0"/>
              </a:spcBef>
              <a:spcAft>
                <a:spcPts val="0"/>
              </a:spcAft>
              <a:buNone/>
            </a:pPr>
            <a:endParaRPr sz="1100"/>
          </a:p>
        </p:txBody>
      </p:sp>
      <p:pic>
        <p:nvPicPr>
          <p:cNvPr id="63" name="Google Shape;63;p11" title="Rules.png"/>
          <p:cNvPicPr preferRelativeResize="0"/>
          <p:nvPr/>
        </p:nvPicPr>
        <p:blipFill>
          <a:blip r:embed="rId3">
            <a:alphaModFix/>
          </a:blip>
          <a:stretch>
            <a:fillRect/>
          </a:stretch>
        </p:blipFill>
        <p:spPr>
          <a:xfrm>
            <a:off x="131950" y="1318251"/>
            <a:ext cx="5360400" cy="5360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2"/>
          <p:cNvSpPr txBox="1">
            <a:spLocks noGrp="1"/>
          </p:cNvSpPr>
          <p:nvPr>
            <p:ph type="title"/>
          </p:nvPr>
        </p:nvSpPr>
        <p:spPr>
          <a:xfrm>
            <a:off x="265172" y="969250"/>
            <a:ext cx="3837300" cy="10584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SzPts val="990"/>
              <a:buNone/>
            </a:pPr>
            <a:r>
              <a:rPr lang="en-US" sz="3640"/>
              <a:t>Item 6: </a:t>
            </a:r>
            <a:endParaRPr sz="3640"/>
          </a:p>
          <a:p>
            <a:pPr marL="0" lvl="0" indent="0" algn="ctr" rtl="0">
              <a:spcBef>
                <a:spcPts val="0"/>
              </a:spcBef>
              <a:spcAft>
                <a:spcPts val="0"/>
              </a:spcAft>
              <a:buClr>
                <a:schemeClr val="dk2"/>
              </a:buClr>
              <a:buSzPts val="990"/>
              <a:buFont typeface="Arial"/>
              <a:buNone/>
            </a:pPr>
            <a:r>
              <a:rPr lang="en-US" sz="3640"/>
              <a:t>Evidence to Submit</a:t>
            </a:r>
            <a:endParaRPr sz="3370"/>
          </a:p>
        </p:txBody>
      </p:sp>
      <p:sp>
        <p:nvSpPr>
          <p:cNvPr id="69" name="Google Shape;69;p12"/>
          <p:cNvSpPr txBox="1">
            <a:spLocks noGrp="1"/>
          </p:cNvSpPr>
          <p:nvPr>
            <p:ph type="body" idx="1"/>
          </p:nvPr>
        </p:nvSpPr>
        <p:spPr>
          <a:xfrm>
            <a:off x="4247425" y="173925"/>
            <a:ext cx="7835700" cy="6238800"/>
          </a:xfrm>
          <a:prstGeom prst="rect">
            <a:avLst/>
          </a:prstGeom>
        </p:spPr>
        <p:txBody>
          <a:bodyPr spcFirstLastPara="1" wrap="square" lIns="91425" tIns="45700" rIns="91425" bIns="45700" anchor="ctr" anchorCtr="0">
            <a:noAutofit/>
          </a:bodyPr>
          <a:lstStyle/>
          <a:p>
            <a:pPr marL="0" lvl="0" indent="0" algn="l" rtl="0">
              <a:lnSpc>
                <a:spcPct val="100000"/>
              </a:lnSpc>
              <a:spcBef>
                <a:spcPts val="0"/>
              </a:spcBef>
              <a:spcAft>
                <a:spcPts val="0"/>
              </a:spcAft>
              <a:buNone/>
            </a:pPr>
            <a:r>
              <a:rPr lang="en-US" sz="2200" b="1" dirty="0"/>
              <a:t>Evidence to submit: </a:t>
            </a:r>
            <a:endParaRPr sz="2200" b="1" dirty="0"/>
          </a:p>
          <a:p>
            <a:pPr marL="914400" lvl="0" indent="-368300" algn="l" rtl="0">
              <a:lnSpc>
                <a:spcPct val="100000"/>
              </a:lnSpc>
              <a:spcBef>
                <a:spcPts val="0"/>
              </a:spcBef>
              <a:spcAft>
                <a:spcPts val="0"/>
              </a:spcAft>
              <a:buSzPts val="2200"/>
              <a:buChar char="•"/>
            </a:pPr>
            <a:r>
              <a:rPr lang="en-US" sz="2200" dirty="0"/>
              <a:t>Provide evidence of the </a:t>
            </a:r>
            <a:r>
              <a:rPr lang="en-US" sz="2200" b="1" dirty="0"/>
              <a:t>process </a:t>
            </a:r>
            <a:r>
              <a:rPr lang="en-US" sz="2200" dirty="0"/>
              <a:t>used to ensure at least one staff member certified in Pediatric First Aid and Pediatric CPR is present with each class of children</a:t>
            </a:r>
            <a:br>
              <a:rPr lang="en-US" sz="2200" dirty="0"/>
            </a:br>
            <a:endParaRPr sz="2200" b="1" dirty="0"/>
          </a:p>
          <a:p>
            <a:pPr marL="914400" lvl="0" indent="-368300" algn="l" rtl="0">
              <a:spcBef>
                <a:spcPts val="0"/>
              </a:spcBef>
              <a:spcAft>
                <a:spcPts val="0"/>
              </a:spcAft>
              <a:buSzPts val="2200"/>
              <a:buChar char="•"/>
            </a:pPr>
            <a:r>
              <a:rPr lang="en-US" sz="2200" b="1" dirty="0"/>
              <a:t>Provide district-level evidence of implementation</a:t>
            </a:r>
            <a:endParaRPr sz="2200" b="1" dirty="0"/>
          </a:p>
          <a:p>
            <a:pPr marL="457200" lvl="0" indent="0" algn="l" rtl="0">
              <a:spcBef>
                <a:spcPts val="750"/>
              </a:spcBef>
              <a:spcAft>
                <a:spcPts val="0"/>
              </a:spcAft>
              <a:buNone/>
            </a:pPr>
            <a:r>
              <a:rPr lang="en-US" sz="2200" dirty="0"/>
              <a:t>______________________________________________</a:t>
            </a:r>
            <a:endParaRPr sz="2200" dirty="0"/>
          </a:p>
          <a:p>
            <a:pPr marL="457200" lvl="0" indent="-368300" algn="l" rtl="0">
              <a:spcBef>
                <a:spcPts val="750"/>
              </a:spcBef>
              <a:spcAft>
                <a:spcPts val="0"/>
              </a:spcAft>
              <a:buSzPts val="2200"/>
              <a:buChar char="•"/>
            </a:pPr>
            <a:r>
              <a:rPr lang="en-US" sz="2200" b="1" dirty="0"/>
              <a:t>Examples: </a:t>
            </a:r>
            <a:endParaRPr sz="2200" b="1" dirty="0"/>
          </a:p>
          <a:p>
            <a:pPr marL="914400" lvl="0" indent="-368300" algn="l" rtl="0">
              <a:spcBef>
                <a:spcPts val="0"/>
              </a:spcBef>
              <a:spcAft>
                <a:spcPts val="0"/>
              </a:spcAft>
              <a:buSzPts val="2200"/>
              <a:buChar char="•"/>
            </a:pPr>
            <a:r>
              <a:rPr lang="en-US" sz="2200" dirty="0"/>
              <a:t>Spreadsheet recording dates of certification and staff completing training</a:t>
            </a:r>
            <a:br>
              <a:rPr lang="en-US" sz="2200" dirty="0"/>
            </a:br>
            <a:endParaRPr sz="2200" dirty="0"/>
          </a:p>
          <a:p>
            <a:pPr marL="914400" lvl="0" indent="-368300" algn="l" rtl="0">
              <a:spcBef>
                <a:spcPts val="0"/>
              </a:spcBef>
              <a:spcAft>
                <a:spcPts val="0"/>
              </a:spcAft>
              <a:buSzPts val="2200"/>
              <a:buChar char="•"/>
            </a:pPr>
            <a:r>
              <a:rPr lang="en-US" sz="2200" dirty="0"/>
              <a:t>Sign-in sheet for preschool staff taking pediatric CPR/first aid training </a:t>
            </a:r>
            <a:endParaRPr sz="2200" dirty="0"/>
          </a:p>
          <a:p>
            <a:pPr marL="0" lvl="0" indent="0" algn="l" rtl="0">
              <a:spcBef>
                <a:spcPts val="750"/>
              </a:spcBef>
              <a:spcAft>
                <a:spcPts val="0"/>
              </a:spcAft>
              <a:buNone/>
            </a:pPr>
            <a:endParaRPr sz="2200" dirty="0"/>
          </a:p>
          <a:p>
            <a:pPr marL="914400" lvl="0" indent="-368300" algn="l" rtl="0">
              <a:spcBef>
                <a:spcPts val="750"/>
              </a:spcBef>
              <a:spcAft>
                <a:spcPts val="0"/>
              </a:spcAft>
              <a:buSzPts val="2200"/>
              <a:buChar char="•"/>
            </a:pPr>
            <a:r>
              <a:rPr lang="en-US" sz="2200" dirty="0"/>
              <a:t>Must indicate content is for </a:t>
            </a:r>
            <a:r>
              <a:rPr lang="en-US" sz="2200" b="1" dirty="0"/>
              <a:t>pediatric</a:t>
            </a:r>
            <a:r>
              <a:rPr lang="en-US" sz="2200" dirty="0"/>
              <a:t> first aid and CPR</a:t>
            </a:r>
            <a:endParaRPr sz="2200" dirty="0"/>
          </a:p>
        </p:txBody>
      </p:sp>
      <p:pic>
        <p:nvPicPr>
          <p:cNvPr id="70" name="Google Shape;70;p12"/>
          <p:cNvPicPr preferRelativeResize="0"/>
          <p:nvPr/>
        </p:nvPicPr>
        <p:blipFill>
          <a:blip r:embed="rId3">
            <a:alphaModFix/>
          </a:blip>
          <a:stretch>
            <a:fillRect/>
          </a:stretch>
        </p:blipFill>
        <p:spPr>
          <a:xfrm>
            <a:off x="336873" y="2280000"/>
            <a:ext cx="3693900" cy="369392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a:off x="192022" y="1078975"/>
            <a:ext cx="3873900" cy="1166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3300"/>
              <a:buNone/>
            </a:pPr>
            <a:r>
              <a:rPr lang="en-US"/>
              <a:t>Additional Considerations</a:t>
            </a:r>
            <a:endParaRPr/>
          </a:p>
        </p:txBody>
      </p:sp>
      <p:sp>
        <p:nvSpPr>
          <p:cNvPr id="76" name="Google Shape;76;p13"/>
          <p:cNvSpPr txBox="1">
            <a:spLocks noGrp="1"/>
          </p:cNvSpPr>
          <p:nvPr>
            <p:ph type="body" idx="1"/>
          </p:nvPr>
        </p:nvSpPr>
        <p:spPr>
          <a:xfrm>
            <a:off x="4405100" y="237767"/>
            <a:ext cx="7701900" cy="6248400"/>
          </a:xfrm>
          <a:prstGeom prst="rect">
            <a:avLst/>
          </a:prstGeom>
          <a:noFill/>
          <a:ln>
            <a:noFill/>
          </a:ln>
        </p:spPr>
        <p:txBody>
          <a:bodyPr spcFirstLastPara="1" wrap="square" lIns="91425" tIns="45700" rIns="91425" bIns="45700" anchor="ctr" anchorCtr="0">
            <a:normAutofit/>
          </a:bodyPr>
          <a:lstStyle/>
          <a:p>
            <a:pPr marL="457200" lvl="0" indent="-393700" algn="l" rtl="0">
              <a:lnSpc>
                <a:spcPct val="90000"/>
              </a:lnSpc>
              <a:spcBef>
                <a:spcPts val="800"/>
              </a:spcBef>
              <a:spcAft>
                <a:spcPts val="0"/>
              </a:spcAft>
              <a:buSzPts val="2800"/>
              <a:buChar char="•"/>
            </a:pPr>
            <a:r>
              <a:rPr lang="en-US" dirty="0"/>
              <a:t>Classroom level evidence </a:t>
            </a:r>
            <a:r>
              <a:rPr lang="en-US" b="1" dirty="0"/>
              <a:t>not</a:t>
            </a:r>
            <a:r>
              <a:rPr lang="en-US" dirty="0"/>
              <a:t> accepted </a:t>
            </a:r>
            <a:endParaRPr dirty="0"/>
          </a:p>
          <a:p>
            <a:pPr marL="965200" lvl="2" indent="-393700" algn="l" rtl="0">
              <a:lnSpc>
                <a:spcPct val="90000"/>
              </a:lnSpc>
              <a:spcBef>
                <a:spcPts val="0"/>
              </a:spcBef>
              <a:spcAft>
                <a:spcPts val="0"/>
              </a:spcAft>
              <a:buSzPts val="2800"/>
              <a:buChar char="•"/>
            </a:pPr>
            <a:r>
              <a:rPr lang="en-US" sz="2800" dirty="0"/>
              <a:t>Non-example: certification cards for individuals</a:t>
            </a:r>
            <a:endParaRPr sz="2800" dirty="0"/>
          </a:p>
          <a:p>
            <a:pPr marL="457200" lvl="0" indent="0" algn="l" rtl="0">
              <a:lnSpc>
                <a:spcPct val="90000"/>
              </a:lnSpc>
              <a:spcBef>
                <a:spcPts val="800"/>
              </a:spcBef>
              <a:spcAft>
                <a:spcPts val="0"/>
              </a:spcAft>
              <a:buSzPts val="2800"/>
              <a:buNone/>
            </a:pPr>
            <a:endParaRPr dirty="0"/>
          </a:p>
          <a:p>
            <a:pPr marL="457200" lvl="0" indent="-393700" algn="l" rtl="0">
              <a:lnSpc>
                <a:spcPct val="90000"/>
              </a:lnSpc>
              <a:spcBef>
                <a:spcPts val="800"/>
              </a:spcBef>
              <a:spcAft>
                <a:spcPts val="0"/>
              </a:spcAft>
              <a:buSzPts val="2800"/>
              <a:buChar char="•"/>
            </a:pPr>
            <a:r>
              <a:rPr lang="en-US" dirty="0"/>
              <a:t>Address variations across preschool program locations</a:t>
            </a:r>
            <a:endParaRPr dirty="0"/>
          </a:p>
          <a:p>
            <a:pPr marL="914400" lvl="0" indent="0" algn="l" rtl="0">
              <a:lnSpc>
                <a:spcPct val="90000"/>
              </a:lnSpc>
              <a:spcBef>
                <a:spcPts val="800"/>
              </a:spcBef>
              <a:spcAft>
                <a:spcPts val="0"/>
              </a:spcAft>
              <a:buSzPts val="2800"/>
              <a:buNone/>
            </a:pPr>
            <a:endParaRPr dirty="0"/>
          </a:p>
          <a:p>
            <a:pPr marL="457200" lvl="0" indent="-393700" algn="l" rtl="0">
              <a:lnSpc>
                <a:spcPct val="90000"/>
              </a:lnSpc>
              <a:spcBef>
                <a:spcPts val="800"/>
              </a:spcBef>
              <a:spcAft>
                <a:spcPts val="0"/>
              </a:spcAft>
              <a:buSzPts val="2800"/>
              <a:buChar char="•"/>
            </a:pPr>
            <a:r>
              <a:rPr lang="en-US" dirty="0"/>
              <a:t>Document training included </a:t>
            </a:r>
            <a:r>
              <a:rPr lang="en-US" b="1" dirty="0"/>
              <a:t>pediatric</a:t>
            </a:r>
            <a:r>
              <a:rPr lang="en-US" b="1" u="sng" dirty="0"/>
              <a:t> </a:t>
            </a:r>
            <a:r>
              <a:rPr lang="en-US" dirty="0"/>
              <a:t>content </a:t>
            </a:r>
            <a:endParaRPr dirty="0"/>
          </a:p>
          <a:p>
            <a:pPr marL="914400" lvl="0" indent="0" algn="l" rtl="0">
              <a:lnSpc>
                <a:spcPct val="90000"/>
              </a:lnSpc>
              <a:spcBef>
                <a:spcPts val="800"/>
              </a:spcBef>
              <a:spcAft>
                <a:spcPts val="0"/>
              </a:spcAft>
              <a:buSzPts val="2800"/>
              <a:buNone/>
            </a:pPr>
            <a:endParaRPr dirty="0"/>
          </a:p>
          <a:p>
            <a:pPr marL="457200" lvl="0" indent="-393700" algn="l" rtl="0">
              <a:lnSpc>
                <a:spcPct val="90000"/>
              </a:lnSpc>
              <a:spcBef>
                <a:spcPts val="800"/>
              </a:spcBef>
              <a:spcAft>
                <a:spcPts val="0"/>
              </a:spcAft>
              <a:buSzPts val="2800"/>
              <a:buChar char="•"/>
            </a:pPr>
            <a:r>
              <a:rPr lang="en-US" dirty="0"/>
              <a:t>Clearly represent all classrooms </a:t>
            </a:r>
            <a:endParaRPr dirty="0"/>
          </a:p>
          <a:p>
            <a:pPr marL="1028700" lvl="2" indent="-406400" algn="l" rtl="0">
              <a:lnSpc>
                <a:spcPct val="90000"/>
              </a:lnSpc>
              <a:spcBef>
                <a:spcPts val="0"/>
              </a:spcBef>
              <a:spcAft>
                <a:spcPts val="0"/>
              </a:spcAft>
              <a:buSzPts val="2800"/>
              <a:buChar char="•"/>
            </a:pPr>
            <a:r>
              <a:rPr lang="en-US" sz="2800" dirty="0"/>
              <a:t>Identify classrooms/locations for staff members</a:t>
            </a:r>
            <a:endParaRPr sz="2800" dirty="0"/>
          </a:p>
        </p:txBody>
      </p:sp>
      <p:pic>
        <p:nvPicPr>
          <p:cNvPr id="77" name="Google Shape;77;p13"/>
          <p:cNvPicPr preferRelativeResize="0"/>
          <p:nvPr/>
        </p:nvPicPr>
        <p:blipFill>
          <a:blip r:embed="rId3">
            <a:alphaModFix/>
          </a:blip>
          <a:stretch>
            <a:fillRect/>
          </a:stretch>
        </p:blipFill>
        <p:spPr>
          <a:xfrm>
            <a:off x="465600" y="2394050"/>
            <a:ext cx="3244750" cy="32447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4"/>
          <p:cNvSpPr txBox="1">
            <a:spLocks noGrp="1"/>
          </p:cNvSpPr>
          <p:nvPr>
            <p:ph type="title"/>
          </p:nvPr>
        </p:nvSpPr>
        <p:spPr>
          <a:xfrm>
            <a:off x="40624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300"/>
              <a:t>Timeline</a:t>
            </a:r>
            <a:r>
              <a:rPr lang="en-US" sz="4200"/>
              <a:t> </a:t>
            </a:r>
            <a:endParaRPr sz="4200"/>
          </a:p>
        </p:txBody>
      </p:sp>
      <p:sp>
        <p:nvSpPr>
          <p:cNvPr id="83" name="Google Shape;83;p14"/>
          <p:cNvSpPr txBox="1">
            <a:spLocks noGrp="1"/>
          </p:cNvSpPr>
          <p:nvPr>
            <p:ph type="body" idx="1"/>
          </p:nvPr>
        </p:nvSpPr>
        <p:spPr>
          <a:xfrm>
            <a:off x="216225" y="5556875"/>
            <a:ext cx="11422200" cy="823800"/>
          </a:xfrm>
          <a:prstGeom prst="rect">
            <a:avLst/>
          </a:prstGeom>
        </p:spPr>
        <p:txBody>
          <a:bodyPr spcFirstLastPara="1" wrap="square" lIns="91425" tIns="45700" rIns="91425" bIns="45700" anchor="b" anchorCtr="0">
            <a:noAutofit/>
          </a:bodyPr>
          <a:lstStyle/>
          <a:p>
            <a:pPr marL="457200" lvl="0" indent="-406400" algn="l" rtl="0">
              <a:lnSpc>
                <a:spcPct val="115000"/>
              </a:lnSpc>
              <a:spcBef>
                <a:spcPts val="0"/>
              </a:spcBef>
              <a:spcAft>
                <a:spcPts val="0"/>
              </a:spcAft>
              <a:buSzPts val="2800"/>
              <a:buChar char="●"/>
            </a:pPr>
            <a:r>
              <a:rPr lang="en-US" sz="2800" b="1"/>
              <a:t>September 15:</a:t>
            </a:r>
            <a:r>
              <a:rPr lang="en-US" sz="2800"/>
              <a:t> </a:t>
            </a:r>
            <a:r>
              <a:rPr lang="en-US" sz="2800" b="0"/>
              <a:t>Desk audit opens in CASA </a:t>
            </a:r>
            <a:endParaRPr sz="2800" b="0"/>
          </a:p>
          <a:p>
            <a:pPr marL="914400" lvl="0" indent="0" algn="l" rtl="0">
              <a:lnSpc>
                <a:spcPct val="115000"/>
              </a:lnSpc>
              <a:spcBef>
                <a:spcPts val="0"/>
              </a:spcBef>
              <a:spcAft>
                <a:spcPts val="0"/>
              </a:spcAft>
              <a:buNone/>
            </a:pPr>
            <a:endParaRPr sz="2800"/>
          </a:p>
          <a:p>
            <a:pPr marL="457200" lvl="0" indent="-406400" algn="l" rtl="0">
              <a:lnSpc>
                <a:spcPct val="115000"/>
              </a:lnSpc>
              <a:spcBef>
                <a:spcPts val="0"/>
              </a:spcBef>
              <a:spcAft>
                <a:spcPts val="0"/>
              </a:spcAft>
              <a:buSzPts val="2800"/>
              <a:buChar char="●"/>
            </a:pPr>
            <a:r>
              <a:rPr lang="en-US" sz="2800" b="1"/>
              <a:t>December 15:</a:t>
            </a:r>
            <a:r>
              <a:rPr lang="en-US" sz="2800"/>
              <a:t> </a:t>
            </a:r>
            <a:r>
              <a:rPr lang="en-US" sz="2800" b="0"/>
              <a:t>Initial district desk audit submission due </a:t>
            </a:r>
            <a:endParaRPr sz="2800" b="0"/>
          </a:p>
          <a:p>
            <a:pPr marL="914400" lvl="0" indent="0" algn="l" rtl="0">
              <a:lnSpc>
                <a:spcPct val="115000"/>
              </a:lnSpc>
              <a:spcBef>
                <a:spcPts val="0"/>
              </a:spcBef>
              <a:spcAft>
                <a:spcPts val="0"/>
              </a:spcAft>
              <a:buNone/>
            </a:pPr>
            <a:endParaRPr sz="2800"/>
          </a:p>
          <a:p>
            <a:pPr marL="457200" lvl="0" indent="-406400" algn="l" rtl="0">
              <a:lnSpc>
                <a:spcPct val="115000"/>
              </a:lnSpc>
              <a:spcBef>
                <a:spcPts val="0"/>
              </a:spcBef>
              <a:spcAft>
                <a:spcPts val="0"/>
              </a:spcAft>
              <a:buSzPts val="2800"/>
              <a:buChar char="●"/>
            </a:pPr>
            <a:r>
              <a:rPr lang="en-US" sz="2800" b="1"/>
              <a:t>March 15:</a:t>
            </a:r>
            <a:r>
              <a:rPr lang="en-US" sz="2800" b="0"/>
              <a:t> Initial state review completed </a:t>
            </a:r>
            <a:endParaRPr sz="2800" b="0"/>
          </a:p>
          <a:p>
            <a:pPr marL="914400" lvl="0" indent="0" algn="l" rtl="0">
              <a:lnSpc>
                <a:spcPct val="115000"/>
              </a:lnSpc>
              <a:spcBef>
                <a:spcPts val="0"/>
              </a:spcBef>
              <a:spcAft>
                <a:spcPts val="0"/>
              </a:spcAft>
              <a:buNone/>
            </a:pPr>
            <a:endParaRPr sz="2800"/>
          </a:p>
          <a:p>
            <a:pPr marL="457200" lvl="0" indent="-406400" algn="l" rtl="0">
              <a:lnSpc>
                <a:spcPct val="115000"/>
              </a:lnSpc>
              <a:spcBef>
                <a:spcPts val="0"/>
              </a:spcBef>
              <a:spcAft>
                <a:spcPts val="0"/>
              </a:spcAft>
              <a:buSzPts val="2800"/>
              <a:buChar char="●"/>
            </a:pPr>
            <a:r>
              <a:rPr lang="en-US" sz="2800" b="1"/>
              <a:t>April 15:</a:t>
            </a:r>
            <a:r>
              <a:rPr lang="en-US" sz="2800"/>
              <a:t> </a:t>
            </a:r>
            <a:r>
              <a:rPr lang="en-US" sz="2800" b="0"/>
              <a:t>Final district submission due; Desk audit closes</a:t>
            </a:r>
            <a:endParaRPr sz="2800" b="0"/>
          </a:p>
          <a:p>
            <a:pPr marL="914400" lvl="0" indent="0" algn="l" rtl="0">
              <a:lnSpc>
                <a:spcPct val="115000"/>
              </a:lnSpc>
              <a:spcBef>
                <a:spcPts val="0"/>
              </a:spcBef>
              <a:spcAft>
                <a:spcPts val="0"/>
              </a:spcAft>
              <a:buNone/>
            </a:pPr>
            <a:endParaRPr sz="2800"/>
          </a:p>
          <a:p>
            <a:pPr marL="457200" lvl="0" indent="-406400" algn="l" rtl="0">
              <a:lnSpc>
                <a:spcPct val="115000"/>
              </a:lnSpc>
              <a:spcBef>
                <a:spcPts val="0"/>
              </a:spcBef>
              <a:spcAft>
                <a:spcPts val="0"/>
              </a:spcAft>
              <a:buSzPts val="2800"/>
              <a:buChar char="●"/>
            </a:pPr>
            <a:r>
              <a:rPr lang="en-US" sz="2800" b="1">
                <a:highlight>
                  <a:schemeClr val="lt1"/>
                </a:highlight>
              </a:rPr>
              <a:t>April 30:</a:t>
            </a:r>
            <a:r>
              <a:rPr lang="en-US" sz="2800" b="1"/>
              <a:t> </a:t>
            </a:r>
            <a:r>
              <a:rPr lang="en-US" sz="2800" b="0"/>
              <a:t>Final state review completed; District status identified and follow-up action as applicable</a:t>
            </a:r>
            <a:endParaRPr sz="2800" b="0"/>
          </a:p>
        </p:txBody>
      </p:sp>
      <p:pic>
        <p:nvPicPr>
          <p:cNvPr id="84" name="Google Shape;84;p14"/>
          <p:cNvPicPr preferRelativeResize="0"/>
          <p:nvPr/>
        </p:nvPicPr>
        <p:blipFill>
          <a:blip r:embed="rId3">
            <a:alphaModFix/>
          </a:blip>
          <a:stretch>
            <a:fillRect/>
          </a:stretch>
        </p:blipFill>
        <p:spPr>
          <a:xfrm>
            <a:off x="9991350" y="1509776"/>
            <a:ext cx="1809750" cy="18097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5"/>
          <p:cNvSpPr txBox="1">
            <a:spLocks noGrp="1"/>
          </p:cNvSpPr>
          <p:nvPr>
            <p:ph type="title"/>
          </p:nvPr>
        </p:nvSpPr>
        <p:spPr>
          <a:xfrm>
            <a:off x="244072"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Desk Audit Reviewer Contacts</a:t>
            </a:r>
            <a:endParaRPr sz="4000"/>
          </a:p>
        </p:txBody>
      </p:sp>
      <p:sp>
        <p:nvSpPr>
          <p:cNvPr id="90" name="Google Shape;90;p15"/>
          <p:cNvSpPr txBox="1"/>
          <p:nvPr/>
        </p:nvSpPr>
        <p:spPr>
          <a:xfrm>
            <a:off x="93450" y="1350150"/>
            <a:ext cx="12005100" cy="4760100"/>
          </a:xfrm>
          <a:prstGeom prst="rect">
            <a:avLst/>
          </a:prstGeom>
          <a:noFill/>
          <a:ln>
            <a:noFill/>
          </a:ln>
        </p:spPr>
        <p:txBody>
          <a:bodyPr spcFirstLastPara="1" wrap="square" lIns="91425" tIns="45700" rIns="91425" bIns="45700" anchor="t" anchorCtr="0">
            <a:noAutofit/>
          </a:bodyPr>
          <a:lstStyle/>
          <a:p>
            <a:pPr marL="457200" lvl="0" indent="-377825" algn="l" rtl="0">
              <a:lnSpc>
                <a:spcPct val="130000"/>
              </a:lnSpc>
              <a:spcBef>
                <a:spcPts val="750"/>
              </a:spcBef>
              <a:spcAft>
                <a:spcPts val="0"/>
              </a:spcAft>
              <a:buClr>
                <a:srgbClr val="000000"/>
              </a:buClr>
              <a:buSzPts val="2350"/>
              <a:buChar char="•"/>
            </a:pPr>
            <a:r>
              <a:rPr lang="en-US" sz="2350" b="1">
                <a:solidFill>
                  <a:srgbClr val="000000"/>
                </a:solidFill>
              </a:rPr>
              <a:t>Central Rivers AEA - </a:t>
            </a:r>
            <a:r>
              <a:rPr lang="en-US" sz="2350">
                <a:solidFill>
                  <a:srgbClr val="000000"/>
                </a:solidFill>
              </a:rPr>
              <a:t>Amy Stegeman, </a:t>
            </a:r>
            <a:r>
              <a:rPr lang="en-US" sz="2350" u="sng">
                <a:solidFill>
                  <a:srgbClr val="0563C1"/>
                </a:solidFill>
                <a:hlinkClick r:id="rId3">
                  <a:extLst>
                    <a:ext uri="{A12FA001-AC4F-418D-AE19-62706E023703}">
                      <ahyp:hlinkClr xmlns:ahyp="http://schemas.microsoft.com/office/drawing/2018/hyperlinkcolor" val="tx"/>
                    </a:ext>
                  </a:extLst>
                </a:hlinkClick>
              </a:rPr>
              <a:t>amy.stegeman@iowa.gov</a:t>
            </a:r>
            <a:r>
              <a:rPr lang="en-US" sz="2350">
                <a:solidFill>
                  <a:srgbClr val="000000"/>
                </a:solidFill>
              </a:rPr>
              <a:t>, 515-868-1675</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Grant Wood AEA - </a:t>
            </a:r>
            <a:r>
              <a:rPr lang="en-US" sz="2350">
                <a:solidFill>
                  <a:schemeClr val="dk1"/>
                </a:solidFill>
              </a:rPr>
              <a:t>Mary Breyfogle, </a:t>
            </a:r>
            <a:r>
              <a:rPr lang="en-US" sz="2350" u="sng">
                <a:solidFill>
                  <a:schemeClr val="hlink"/>
                </a:solidFill>
                <a:hlinkClick r:id="rId4"/>
              </a:rPr>
              <a:t>mary.breyfogle@iowa.gov</a:t>
            </a:r>
            <a:r>
              <a:rPr lang="en-US" sz="2350">
                <a:solidFill>
                  <a:schemeClr val="dk1"/>
                </a:solidFill>
              </a:rPr>
              <a:t>, 515-326-1030</a:t>
            </a:r>
            <a:endParaRPr sz="235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Great Prairie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Green Hills AEA </a:t>
            </a:r>
            <a:r>
              <a:rPr lang="en-US" sz="2350">
                <a:solidFill>
                  <a:srgbClr val="000000"/>
                </a:solidFill>
              </a:rPr>
              <a:t>- Marianne </a:t>
            </a:r>
            <a:r>
              <a:rPr lang="en-US" sz="2350"/>
              <a:t>Adams</a:t>
            </a:r>
            <a:r>
              <a:rPr lang="en-US" sz="2350">
                <a:solidFill>
                  <a:srgbClr val="000000"/>
                </a:solidFill>
              </a:rPr>
              <a:t> </a:t>
            </a:r>
            <a:r>
              <a:rPr lang="en-US" sz="2350" u="sng">
                <a:solidFill>
                  <a:srgbClr val="0563C1"/>
                </a:solidFill>
                <a:hlinkClick r:id="rId6">
                  <a:extLst>
                    <a:ext uri="{A12FA001-AC4F-418D-AE19-62706E023703}">
                      <ahyp:hlinkClr xmlns:ahyp="http://schemas.microsoft.com/office/drawing/2018/hyperlinkcolor" val="tx"/>
                    </a:ext>
                  </a:extLst>
                </a:hlinkClick>
              </a:rPr>
              <a:t>marianne.adams@iowa.gov</a:t>
            </a:r>
            <a:r>
              <a:rPr lang="en-US" sz="2350">
                <a:solidFill>
                  <a:srgbClr val="000000"/>
                </a:solidFill>
              </a:rPr>
              <a:t>, 515-326-2653</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Heartland AEA </a:t>
            </a:r>
            <a:r>
              <a:rPr lang="en-US" sz="2350">
                <a:solidFill>
                  <a:srgbClr val="000000"/>
                </a:solidFill>
              </a:rPr>
              <a:t>- </a:t>
            </a:r>
            <a:r>
              <a:rPr lang="en-US" sz="2350">
                <a:solidFill>
                  <a:schemeClr val="dk1"/>
                </a:solidFill>
              </a:rPr>
              <a:t>Marcie Lentsch, </a:t>
            </a:r>
            <a:r>
              <a:rPr lang="en-US" sz="2350" u="sng">
                <a:solidFill>
                  <a:schemeClr val="hlink"/>
                </a:solidFill>
                <a:hlinkClick r:id="rId7"/>
              </a:rPr>
              <a:t>marcie.lentsch@iowa.gov</a:t>
            </a:r>
            <a:r>
              <a:rPr lang="en-US" sz="2350">
                <a:solidFill>
                  <a:schemeClr val="dk1"/>
                </a:solidFill>
              </a:rPr>
              <a:t>, 515-419-2088</a:t>
            </a:r>
            <a:endParaRPr sz="2350"/>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Keystone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chemeClr val="dk1"/>
              </a:solidFill>
            </a:endParaRPr>
          </a:p>
          <a:p>
            <a:pPr marL="457200" lvl="0" indent="-374650" algn="l" rtl="0">
              <a:lnSpc>
                <a:spcPct val="130000"/>
              </a:lnSpc>
              <a:spcBef>
                <a:spcPts val="0"/>
              </a:spcBef>
              <a:spcAft>
                <a:spcPts val="0"/>
              </a:spcAft>
              <a:buClr>
                <a:srgbClr val="000000"/>
              </a:buClr>
              <a:buSzPts val="2300"/>
              <a:buChar char="•"/>
            </a:pPr>
            <a:r>
              <a:rPr lang="en-US" sz="2300" b="1">
                <a:solidFill>
                  <a:srgbClr val="000000"/>
                </a:solidFill>
              </a:rPr>
              <a:t>Mississippi Bend AEA </a:t>
            </a:r>
            <a:r>
              <a:rPr lang="en-US" sz="2300">
                <a:solidFill>
                  <a:srgbClr val="000000"/>
                </a:solidFill>
              </a:rPr>
              <a:t>- </a:t>
            </a:r>
            <a:r>
              <a:rPr lang="en-US" sz="2300">
                <a:solidFill>
                  <a:schemeClr val="dk1"/>
                </a:solidFill>
              </a:rPr>
              <a:t>Marianne Adams </a:t>
            </a:r>
            <a:r>
              <a:rPr lang="en-US" sz="2300" u="sng">
                <a:solidFill>
                  <a:schemeClr val="hlink"/>
                </a:solidFill>
                <a:hlinkClick r:id="rId6"/>
              </a:rPr>
              <a:t>marianne.adams@iowa.gov</a:t>
            </a:r>
            <a:r>
              <a:rPr lang="en-US" sz="2300">
                <a:solidFill>
                  <a:schemeClr val="dk1"/>
                </a:solidFill>
              </a:rPr>
              <a:t>, 515-326-2653</a:t>
            </a:r>
            <a:endParaRPr sz="230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Northwest AEA</a:t>
            </a:r>
            <a:r>
              <a:rPr lang="en-US" sz="2350">
                <a:solidFill>
                  <a:srgbClr val="000000"/>
                </a:solidFill>
              </a:rPr>
              <a:t> - </a:t>
            </a:r>
            <a:r>
              <a:rPr lang="en-US" sz="2350"/>
              <a:t>Jessie Blohm, </a:t>
            </a:r>
            <a:r>
              <a:rPr lang="en-US" sz="2350" u="sng">
                <a:solidFill>
                  <a:schemeClr val="hlink"/>
                </a:solidFill>
                <a:hlinkClick r:id="rId8"/>
              </a:rPr>
              <a:t>jessica.blohm@iowa.gov</a:t>
            </a:r>
            <a:r>
              <a:rPr lang="en-US" sz="2350"/>
              <a:t>, 515-250-3406</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Prairie Lakes AEA </a:t>
            </a:r>
            <a:r>
              <a:rPr lang="en-US" sz="2350">
                <a:solidFill>
                  <a:srgbClr val="000000"/>
                </a:solidFill>
              </a:rPr>
              <a:t>- </a:t>
            </a:r>
            <a:r>
              <a:rPr lang="en-US" sz="2350">
                <a:solidFill>
                  <a:schemeClr val="dk1"/>
                </a:solidFill>
              </a:rPr>
              <a:t>Denise Kepner, </a:t>
            </a:r>
            <a:r>
              <a:rPr lang="en-US" sz="2350" u="sng">
                <a:solidFill>
                  <a:schemeClr val="hlink"/>
                </a:solidFill>
                <a:hlinkClick r:id="rId9"/>
              </a:rPr>
              <a:t>denise.kepner@iowa.gov</a:t>
            </a:r>
            <a:r>
              <a:rPr lang="en-US" sz="2350">
                <a:solidFill>
                  <a:schemeClr val="dk1"/>
                </a:solidFill>
              </a:rPr>
              <a:t>, 515-669-3169</a:t>
            </a:r>
            <a:endParaRPr sz="2350">
              <a:solidFill>
                <a:srgbClr val="000000"/>
              </a:solidFill>
            </a:endParaRPr>
          </a:p>
        </p:txBody>
      </p:sp>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1455</Words>
  <Application>Microsoft Office PowerPoint</Application>
  <PresentationFormat>Widescreen</PresentationFormat>
  <Paragraphs>90</Paragraphs>
  <Slides>9</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Theme1</vt:lpstr>
      <vt:lpstr>IQPPS Desk Audit 25-26</vt:lpstr>
      <vt:lpstr>Purpose of the Preschool Desk Audit  </vt:lpstr>
      <vt:lpstr>Guidelines for the Desk Audit </vt:lpstr>
      <vt:lpstr>IQPPS (2017 Version) and IQPPS Web Page</vt:lpstr>
      <vt:lpstr>PowerPoint Presentation</vt:lpstr>
      <vt:lpstr>Item 6:  Evidence to Submit</vt:lpstr>
      <vt:lpstr>Additional Considerations</vt:lpstr>
      <vt:lpstr>Timeline </vt:lpstr>
      <vt:lpstr>Desk Audit Reviewer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IQPPS Desk Audit 25-26</dc:title>
  <dc:creator>Albers, Lisa [IDOE]</dc:creator>
  <cp:lastModifiedBy>Albers, Lisa [IDOE]</cp:lastModifiedBy>
  <cp:revision>3</cp:revision>
  <dcterms:modified xsi:type="dcterms:W3CDTF">2025-09-12T16:47:36Z</dcterms:modified>
</cp:coreProperties>
</file>