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3" r:id="rId1"/>
  </p:sldMasterIdLst>
  <p:notesMasterIdLst>
    <p:notesMasterId r:id="rId12"/>
  </p:notesMasterIdLst>
  <p:sldIdLst>
    <p:sldId id="26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4201" autoAdjust="0"/>
  </p:normalViewPr>
  <p:slideViewPr>
    <p:cSldViewPr snapToGrid="0">
      <p:cViewPr varScale="1">
        <p:scale>
          <a:sx n="60" d="100"/>
          <a:sy n="60" d="100"/>
        </p:scale>
        <p:origin x="78" y="6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educate.iowa.gov/media/7266/download?inline=" TargetMode="External"/><Relationship Id="rId2" Type="http://schemas.openxmlformats.org/officeDocument/2006/relationships/slide" Target="../slides/slide4.xml"/><Relationship Id="rId1" Type="http://schemas.openxmlformats.org/officeDocument/2006/relationships/notesMaster" Target="../notesMasters/notesMaster1.xml"/><Relationship Id="rId4" Type="http://schemas.openxmlformats.org/officeDocument/2006/relationships/hyperlink" Target="https://educateiowa.gov/pk-12/early-childhood/early-childhood-standards"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
        <p:cNvGrpSpPr/>
        <p:nvPr/>
      </p:nvGrpSpPr>
      <p:grpSpPr>
        <a:xfrm>
          <a:off x="0" y="0"/>
          <a:ext cx="0" cy="0"/>
          <a:chOff x="0" y="0"/>
          <a:chExt cx="0" cy="0"/>
        </a:xfrm>
      </p:grpSpPr>
      <p:sp>
        <p:nvSpPr>
          <p:cNvPr id="32" name="Google Shape;32;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US" dirty="0">
                <a:solidFill>
                  <a:schemeClr val="dk1"/>
                </a:solidFill>
              </a:rPr>
              <a:t>Welcome! Information covered in this slide deck will include a brief overview of the Universal Preschool Desk Audit which requires submission of evidence for ten items related to the implementation of the Iowa Quality Preschool Program Standards or IQPPS. The main focus for this slide deck will be on Item 5: Data-Based Decision Making.    </a:t>
            </a:r>
          </a:p>
        </p:txBody>
      </p:sp>
      <p:sp>
        <p:nvSpPr>
          <p:cNvPr id="33" name="Google Shape;33;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370eac02810_0_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3" name="Google Shape;93;g370eac02810_0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US" dirty="0">
                <a:solidFill>
                  <a:schemeClr val="dk1"/>
                </a:solidFill>
              </a:rPr>
              <a:t>An Iowa Department of Education consultant is assigned to each AEA specifically for preschool desk audits. The assigned consultant, as shown on this slide, will serve as the contact for districts in that area throughout the desk audit timeline. Districts are encouraged to reach out to the assigned consultant with any questions. </a:t>
            </a:r>
            <a:endParaRPr dirty="0">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dirty="0">
              <a:solidFill>
                <a:schemeClr val="dk1"/>
              </a:solidFill>
            </a:endParaRPr>
          </a:p>
          <a:p>
            <a:pPr marL="0" lvl="0" indent="0" algn="l" rtl="0">
              <a:spcBef>
                <a:spcPts val="0"/>
              </a:spcBef>
              <a:spcAft>
                <a:spcPts val="0"/>
              </a:spcAft>
              <a:buClr>
                <a:schemeClr val="dk1"/>
              </a:buClr>
              <a:buSzPts val="1100"/>
              <a:buFont typeface="Arial"/>
              <a:buNone/>
            </a:pPr>
            <a:r>
              <a:rPr lang="en-US">
                <a:solidFill>
                  <a:schemeClr val="dk1"/>
                </a:solidFill>
              </a:rPr>
              <a:t>Thank you for viewing this slide deck related to Item 5 of the preschool desk audit. </a:t>
            </a:r>
            <a:r>
              <a:rPr lang="en-US" dirty="0">
                <a:solidFill>
                  <a:schemeClr val="dk1"/>
                </a:solidFill>
              </a:rPr>
              <a:t>There are additional slide decks available with each addressing one of the ten preschool desk audit items. </a:t>
            </a:r>
            <a:endParaRPr dirty="0">
              <a:solidFill>
                <a:schemeClr val="dk1"/>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
        <p:cNvGrpSpPr/>
        <p:nvPr/>
      </p:nvGrpSpPr>
      <p:grpSpPr>
        <a:xfrm>
          <a:off x="0" y="0"/>
          <a:ext cx="0" cy="0"/>
          <a:chOff x="0" y="0"/>
          <a:chExt cx="0" cy="0"/>
        </a:xfrm>
      </p:grpSpPr>
      <p:sp>
        <p:nvSpPr>
          <p:cNvPr id="38" name="Google Shape;38;g2837ba6b3f2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sz="1000">
              <a:solidFill>
                <a:schemeClr val="dk1"/>
              </a:solidFill>
            </a:endParaRPr>
          </a:p>
          <a:p>
            <a:pPr marL="0" lvl="0" indent="0" algn="l" rtl="0">
              <a:spcBef>
                <a:spcPts val="1200"/>
              </a:spcBef>
              <a:spcAft>
                <a:spcPts val="0"/>
              </a:spcAft>
              <a:buClr>
                <a:schemeClr val="dk1"/>
              </a:buClr>
              <a:buSzPts val="1100"/>
              <a:buFont typeface="Arial"/>
              <a:buNone/>
            </a:pPr>
            <a:r>
              <a:rPr lang="en-US">
                <a:solidFill>
                  <a:schemeClr val="dk1"/>
                </a:solidFill>
              </a:rPr>
              <a:t>The purpose of the preschool desk audit is to provide a process for </a:t>
            </a:r>
            <a:r>
              <a:rPr lang="en-US" b="1">
                <a:solidFill>
                  <a:schemeClr val="dk1"/>
                </a:solidFill>
              </a:rPr>
              <a:t>accreditation</a:t>
            </a:r>
            <a:r>
              <a:rPr lang="en-US">
                <a:solidFill>
                  <a:schemeClr val="dk1"/>
                </a:solidFill>
              </a:rPr>
              <a:t> and </a:t>
            </a:r>
            <a:r>
              <a:rPr lang="en-US" b="1">
                <a:solidFill>
                  <a:schemeClr val="dk1"/>
                </a:solidFill>
              </a:rPr>
              <a:t>monitoring</a:t>
            </a:r>
            <a:r>
              <a:rPr lang="en-US">
                <a:solidFill>
                  <a:schemeClr val="dk1"/>
                </a:solidFill>
              </a:rPr>
              <a:t> which requires a comprehensive desk audit. In addition, based on the requirement to implement program standards, the desk audit provides districts a method for submitting evidence of implementation of IQPPS. </a:t>
            </a:r>
            <a:endParaRPr>
              <a:solidFill>
                <a:schemeClr val="dk1"/>
              </a:solidFill>
            </a:endParaRPr>
          </a:p>
          <a:p>
            <a:pPr marL="0" lvl="0" indent="0" algn="l" rtl="0">
              <a:spcBef>
                <a:spcPts val="1200"/>
              </a:spcBef>
              <a:spcAft>
                <a:spcPts val="0"/>
              </a:spcAft>
              <a:buNone/>
            </a:pPr>
            <a:endParaRPr/>
          </a:p>
        </p:txBody>
      </p:sp>
      <p:sp>
        <p:nvSpPr>
          <p:cNvPr id="39" name="Google Shape;39;g2837ba6b3f2_0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
        <p:cNvGrpSpPr/>
        <p:nvPr/>
      </p:nvGrpSpPr>
      <p:grpSpPr>
        <a:xfrm>
          <a:off x="0" y="0"/>
          <a:ext cx="0" cy="0"/>
          <a:chOff x="0" y="0"/>
          <a:chExt cx="0" cy="0"/>
        </a:xfrm>
      </p:grpSpPr>
      <p:sp>
        <p:nvSpPr>
          <p:cNvPr id="44" name="Google Shape;44;g382f76b3a45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When completing the preschool desk audit, there are several factors to consider.  Preschool program administrators collect and submit evidence at a district level; classroom level evidence will not be accepted. Evidence must reflect a completed practice occurring within the past year. </a:t>
            </a: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The evidence should represent a process of how the district ensures the program standards are implemented across all classrooms, including in community partner sites (as applicable). This applies to all classrooms following IQPPS including the Statewide Voluntary Preschool Program, Shared Visions Preschool, and early childhood special education programs. Evidence should also address any existing variations across preschool program locations. </a:t>
            </a:r>
            <a:endParaRPr>
              <a:solidFill>
                <a:schemeClr val="dk1"/>
              </a:solidFill>
            </a:endParaRPr>
          </a:p>
          <a:p>
            <a:pPr marL="0" lvl="0" indent="0" algn="l" rtl="0">
              <a:lnSpc>
                <a:spcPct val="115000"/>
              </a:lnSpc>
              <a:spcBef>
                <a:spcPts val="1200"/>
              </a:spcBef>
              <a:spcAft>
                <a:spcPts val="1200"/>
              </a:spcAft>
              <a:buClr>
                <a:schemeClr val="dk1"/>
              </a:buClr>
              <a:buSzPts val="1100"/>
              <a:buFont typeface="Arial"/>
              <a:buNone/>
            </a:pPr>
            <a:endParaRPr/>
          </a:p>
        </p:txBody>
      </p:sp>
      <p:sp>
        <p:nvSpPr>
          <p:cNvPr id="45" name="Google Shape;45;g382f76b3a45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2837ba6b3f2_0_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2837ba6b3f2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It is important to note that desk audit submissions must align to the current version of the </a:t>
            </a:r>
            <a:r>
              <a:rPr lang="en-US" u="sng">
                <a:solidFill>
                  <a:schemeClr val="hlink"/>
                </a:solidFill>
                <a:hlinkClick r:id="rId3"/>
              </a:rPr>
              <a:t>Iowa Quality Preschool Program Standards and Criteria (2017)</a:t>
            </a:r>
            <a:r>
              <a:rPr lang="en-US">
                <a:solidFill>
                  <a:schemeClr val="dk1"/>
                </a:solidFill>
              </a:rPr>
              <a:t>. Keep in mind that multiple standards and criteria may be addressed within each of the ten desk audit items. </a:t>
            </a: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The Iowa Department of Education’s website contains additional information related to IQPPS on the </a:t>
            </a:r>
            <a:r>
              <a:rPr lang="en-US" u="sng">
                <a:solidFill>
                  <a:schemeClr val="hlink"/>
                </a:solidFill>
                <a:hlinkClick r:id="rId4"/>
              </a:rPr>
              <a:t>Early Childhood Standards</a:t>
            </a:r>
            <a:r>
              <a:rPr lang="en-US">
                <a:solidFill>
                  <a:schemeClr val="dk1"/>
                </a:solidFill>
              </a:rPr>
              <a:t> webpage.</a:t>
            </a:r>
            <a:endParaRPr>
              <a:solidFill>
                <a:schemeClr val="dk1"/>
              </a:solidFill>
            </a:endParaRPr>
          </a:p>
          <a:p>
            <a:pPr marL="0" lvl="0" indent="0" algn="l" rtl="0">
              <a:spcBef>
                <a:spcPts val="120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1000">
                <a:solidFill>
                  <a:schemeClr val="dk1"/>
                </a:solidFill>
              </a:rPr>
              <a:t>As mentioned earlier, the preschool desk audit requires evidence to be submitted for a total of ten items. This webinar specifically addresses item 5: Data-Based Decision Making which is aligned to IQPPS Standard 4, criterion 4.2 &amp; 4.8. </a:t>
            </a:r>
            <a:endParaRPr sz="1000">
              <a:solidFill>
                <a:schemeClr val="dk1"/>
              </a:solidFill>
            </a:endParaRPr>
          </a:p>
          <a:p>
            <a:pPr marL="0" lvl="0" indent="0" algn="l" rtl="0">
              <a:spcBef>
                <a:spcPts val="0"/>
              </a:spcBef>
              <a:spcAft>
                <a:spcPts val="0"/>
              </a:spcAft>
              <a:buNone/>
            </a:pPr>
            <a:r>
              <a:rPr lang="en-US" sz="1000">
                <a:solidFill>
                  <a:schemeClr val="dk1"/>
                </a:solidFill>
              </a:rPr>
              <a:t> </a:t>
            </a:r>
            <a:endParaRPr sz="1000">
              <a:solidFill>
                <a:schemeClr val="dk1"/>
              </a:solidFill>
            </a:endParaRPr>
          </a:p>
          <a:p>
            <a:pPr marL="0" lvl="0" indent="0" algn="l" rtl="0">
              <a:spcBef>
                <a:spcPts val="0"/>
              </a:spcBef>
              <a:spcAft>
                <a:spcPts val="0"/>
              </a:spcAft>
              <a:buClr>
                <a:schemeClr val="dk1"/>
              </a:buClr>
              <a:buSzPts val="1100"/>
              <a:buFont typeface="Arial"/>
              <a:buNone/>
            </a:pPr>
            <a:r>
              <a:rPr lang="en-US" sz="1000">
                <a:solidFill>
                  <a:schemeClr val="dk1"/>
                </a:solidFill>
              </a:rPr>
              <a:t>Department consultants will be specifically reviewing submitted evidence of established routines used by teaching teams (and others) reflecting how: ● assessment results are used to align curriculum and teaching practices to the interests and needs of the children ● assessment information is used to design goals for individual children as well as to guide curriculum planning and monitor progress.</a:t>
            </a:r>
            <a:endParaRPr sz="1000">
              <a:solidFill>
                <a:schemeClr val="dk1"/>
              </a:solidFill>
            </a:endParaRPr>
          </a:p>
        </p:txBody>
      </p:sp>
      <p:sp>
        <p:nvSpPr>
          <p:cNvPr id="58" name="Google Shape;58;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379575eb003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1000">
                <a:solidFill>
                  <a:schemeClr val="dk1"/>
                </a:solidFill>
              </a:rPr>
              <a:t>As mentioned earlier, the preschool desk audit requires evidence to be submitted for a total of ten items. This webinar specifically addresses item 4: Assessment which is aligned to IQPPS Standard 4 criterion 4.1. </a:t>
            </a:r>
            <a:endParaRPr sz="1000">
              <a:solidFill>
                <a:schemeClr val="dk1"/>
              </a:solidFill>
            </a:endParaRPr>
          </a:p>
          <a:p>
            <a:pPr marL="0" lvl="0" indent="0" algn="l" rtl="0">
              <a:spcBef>
                <a:spcPts val="0"/>
              </a:spcBef>
              <a:spcAft>
                <a:spcPts val="0"/>
              </a:spcAft>
              <a:buNone/>
            </a:pPr>
            <a:r>
              <a:rPr lang="en-US" sz="1000">
                <a:solidFill>
                  <a:schemeClr val="dk1"/>
                </a:solidFill>
              </a:rPr>
              <a:t> </a:t>
            </a:r>
            <a:endParaRPr sz="1000">
              <a:solidFill>
                <a:schemeClr val="dk1"/>
              </a:solidFill>
            </a:endParaRPr>
          </a:p>
          <a:p>
            <a:pPr marL="0" lvl="0" indent="0" algn="l" rtl="0">
              <a:spcBef>
                <a:spcPts val="0"/>
              </a:spcBef>
              <a:spcAft>
                <a:spcPts val="0"/>
              </a:spcAft>
              <a:buClr>
                <a:schemeClr val="dk1"/>
              </a:buClr>
              <a:buSzPts val="1100"/>
              <a:buFont typeface="Arial"/>
              <a:buNone/>
            </a:pPr>
            <a:r>
              <a:rPr lang="en-US" sz="1000">
                <a:solidFill>
                  <a:schemeClr val="dk1"/>
                </a:solidFill>
              </a:rPr>
              <a:t>Department consultants will be specifically reviewing submitted evidence regarding the preschool program’s written plan for assessment including; conditions under which children will be assessed, timelines associated with assessments that occur throughout the year, procedures to keep individual child records confidential, ways to involve families in planning and implementing assessments, methods to effectively communicate assessment information to families.</a:t>
            </a:r>
            <a:endParaRPr sz="1000">
              <a:solidFill>
                <a:schemeClr val="dk1"/>
              </a:solidFill>
            </a:endParaRPr>
          </a:p>
          <a:p>
            <a:pPr marL="0" lvl="0" indent="0" algn="l" rtl="0">
              <a:spcBef>
                <a:spcPts val="0"/>
              </a:spcBef>
              <a:spcAft>
                <a:spcPts val="0"/>
              </a:spcAft>
              <a:buClr>
                <a:schemeClr val="dk1"/>
              </a:buClr>
              <a:buSzPts val="1100"/>
              <a:buFont typeface="Arial"/>
              <a:buNone/>
            </a:pPr>
            <a:endParaRPr sz="1000">
              <a:solidFill>
                <a:schemeClr val="dk1"/>
              </a:solidFill>
            </a:endParaRPr>
          </a:p>
        </p:txBody>
      </p:sp>
      <p:sp>
        <p:nvSpPr>
          <p:cNvPr id="65" name="Google Shape;65;g379575eb003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f48c572d1c_0_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 name="Google Shape;72;gf48c572d1c_0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US">
                <a:solidFill>
                  <a:schemeClr val="dk1"/>
                </a:solidFill>
              </a:rPr>
              <a:t>Evidence for item 5 must represent how the district is ensuring implementation of IQPPS at a district level and across all classrooms and locations. </a:t>
            </a:r>
            <a:endParaRPr>
              <a:solidFill>
                <a:schemeClr val="dk1"/>
              </a:solidFill>
            </a:endParaRPr>
          </a:p>
          <a:p>
            <a:pPr marL="0" lvl="0" indent="0" algn="l" rtl="0">
              <a:spcBef>
                <a:spcPts val="0"/>
              </a:spcBef>
              <a:spcAft>
                <a:spcPts val="0"/>
              </a:spcAft>
              <a:buClr>
                <a:schemeClr val="dk1"/>
              </a:buClr>
              <a:buSzPts val="1100"/>
              <a:buFont typeface="Arial"/>
              <a:buNone/>
            </a:pPr>
            <a:endParaRPr>
              <a:solidFill>
                <a:schemeClr val="dk1"/>
              </a:solidFill>
            </a:endParaRPr>
          </a:p>
          <a:p>
            <a:pPr marL="0" lvl="0" indent="0" algn="l" rtl="0">
              <a:spcBef>
                <a:spcPts val="0"/>
              </a:spcBef>
              <a:spcAft>
                <a:spcPts val="0"/>
              </a:spcAft>
              <a:buClr>
                <a:schemeClr val="dk1"/>
              </a:buClr>
              <a:buSzPts val="1100"/>
              <a:buFont typeface="Arial"/>
              <a:buNone/>
            </a:pPr>
            <a:r>
              <a:rPr lang="en-US">
                <a:solidFill>
                  <a:schemeClr val="dk1"/>
                </a:solidFill>
              </a:rPr>
              <a:t>Examples of evidence include:</a:t>
            </a:r>
            <a:endParaRPr>
              <a:solidFill>
                <a:schemeClr val="dk1"/>
              </a:solidFill>
            </a:endParaRPr>
          </a:p>
          <a:p>
            <a:pPr marL="457200" lvl="0" indent="-298450" algn="l" rtl="0">
              <a:lnSpc>
                <a:spcPct val="90000"/>
              </a:lnSpc>
              <a:spcBef>
                <a:spcPts val="750"/>
              </a:spcBef>
              <a:spcAft>
                <a:spcPts val="0"/>
              </a:spcAft>
              <a:buClr>
                <a:schemeClr val="dk1"/>
              </a:buClr>
              <a:buSzPts val="1100"/>
              <a:buChar char="•"/>
            </a:pPr>
            <a:r>
              <a:rPr lang="en-US">
                <a:solidFill>
                  <a:schemeClr val="dk1"/>
                </a:solidFill>
              </a:rPr>
              <a:t>Notes from meetings between teacher and other professionals (such as the program administrator, instructional coach, a specialist, or parents) where assessment data was used to guide curriculum planning and monitor progress</a:t>
            </a:r>
            <a:endParaRPr>
              <a:solidFill>
                <a:schemeClr val="dk1"/>
              </a:solidFill>
            </a:endParaRPr>
          </a:p>
          <a:p>
            <a:pPr marL="457200" lvl="0" indent="-298450" algn="l" rtl="0">
              <a:lnSpc>
                <a:spcPct val="90000"/>
              </a:lnSpc>
              <a:spcBef>
                <a:spcPts val="0"/>
              </a:spcBef>
              <a:spcAft>
                <a:spcPts val="0"/>
              </a:spcAft>
              <a:buClr>
                <a:schemeClr val="dk1"/>
              </a:buClr>
              <a:buSzPts val="1100"/>
              <a:buChar char="•"/>
            </a:pPr>
            <a:r>
              <a:rPr lang="en-US">
                <a:solidFill>
                  <a:schemeClr val="dk1"/>
                </a:solidFill>
              </a:rPr>
              <a:t>Lesson plans reflecting the curriculum and the interests and needs of the children</a:t>
            </a:r>
            <a:endParaRPr>
              <a:solidFill>
                <a:schemeClr val="dk1"/>
              </a:solidFill>
            </a:endParaRPr>
          </a:p>
          <a:p>
            <a:pPr marL="457200" lvl="0" indent="-298450" algn="l" rtl="0">
              <a:lnSpc>
                <a:spcPct val="90000"/>
              </a:lnSpc>
              <a:spcBef>
                <a:spcPts val="0"/>
              </a:spcBef>
              <a:spcAft>
                <a:spcPts val="0"/>
              </a:spcAft>
              <a:buClr>
                <a:schemeClr val="dk1"/>
              </a:buClr>
              <a:buSzPts val="1100"/>
              <a:buChar char="•"/>
            </a:pPr>
            <a:r>
              <a:rPr lang="en-US">
                <a:solidFill>
                  <a:schemeClr val="dk1"/>
                </a:solidFill>
              </a:rPr>
              <a:t>Other documents denoting goals designed based on assessments</a:t>
            </a:r>
            <a:endParaRPr>
              <a:solidFill>
                <a:schemeClr val="dk1"/>
              </a:solidFill>
            </a:endParaRPr>
          </a:p>
          <a:p>
            <a:pPr marL="0" lvl="0" indent="0" algn="l" rtl="0">
              <a:lnSpc>
                <a:spcPct val="90000"/>
              </a:lnSpc>
              <a:spcBef>
                <a:spcPts val="750"/>
              </a:spcBef>
              <a:spcAft>
                <a:spcPts val="0"/>
              </a:spcAft>
              <a:buClr>
                <a:schemeClr val="dk1"/>
              </a:buClr>
              <a:buSzPts val="1100"/>
              <a:buFont typeface="Arial"/>
              <a:buNone/>
            </a:pPr>
            <a:endParaRPr>
              <a:solidFill>
                <a:schemeClr val="dk1"/>
              </a:solidFill>
            </a:endParaRPr>
          </a:p>
          <a:p>
            <a:pPr marL="0" lvl="0" indent="0" algn="l" rtl="0">
              <a:spcBef>
                <a:spcPts val="0"/>
              </a:spcBef>
              <a:spcAft>
                <a:spcPts val="0"/>
              </a:spcAft>
              <a:buClr>
                <a:schemeClr val="dk1"/>
              </a:buClr>
              <a:buSzPts val="1100"/>
              <a:buFont typeface="Arial"/>
              <a:buNone/>
            </a:pPr>
            <a:endParaRPr>
              <a:solidFill>
                <a:schemeClr val="dk1"/>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13c3fd9df48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 name="Google Shape;79;g13c3fd9df48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90000"/>
              </a:lnSpc>
              <a:spcBef>
                <a:spcPts val="750"/>
              </a:spcBef>
              <a:spcAft>
                <a:spcPts val="0"/>
              </a:spcAft>
              <a:buClr>
                <a:schemeClr val="dk1"/>
              </a:buClr>
              <a:buSzPts val="1100"/>
              <a:buFont typeface="Arial"/>
              <a:buNone/>
            </a:pPr>
            <a:r>
              <a:rPr lang="en-US" sz="1000">
                <a:solidFill>
                  <a:schemeClr val="dk1"/>
                </a:solidFill>
              </a:rPr>
              <a:t>It’s important to mention some additional considerations related to Item 5 that will assist with submission of evidence.</a:t>
            </a:r>
            <a:endParaRPr sz="1000">
              <a:solidFill>
                <a:schemeClr val="dk1"/>
              </a:solidFill>
            </a:endParaRPr>
          </a:p>
          <a:p>
            <a:pPr marL="457200" lvl="0" indent="-292100" algn="l" rtl="0">
              <a:lnSpc>
                <a:spcPct val="90000"/>
              </a:lnSpc>
              <a:spcBef>
                <a:spcPts val="750"/>
              </a:spcBef>
              <a:spcAft>
                <a:spcPts val="0"/>
              </a:spcAft>
              <a:buClr>
                <a:schemeClr val="dk1"/>
              </a:buClr>
              <a:buSzPts val="1000"/>
              <a:buChar char="•"/>
            </a:pPr>
            <a:r>
              <a:rPr lang="en-US" sz="1000">
                <a:solidFill>
                  <a:schemeClr val="dk1"/>
                </a:solidFill>
              </a:rPr>
              <a:t>PLC notes reflecting who, how often, what data, application in planning and practice</a:t>
            </a:r>
            <a:endParaRPr sz="1000">
              <a:solidFill>
                <a:schemeClr val="dk1"/>
              </a:solidFill>
            </a:endParaRPr>
          </a:p>
          <a:p>
            <a:pPr marL="457200" lvl="0" indent="-292100" algn="l" rtl="0">
              <a:lnSpc>
                <a:spcPct val="90000"/>
              </a:lnSpc>
              <a:spcBef>
                <a:spcPts val="0"/>
              </a:spcBef>
              <a:spcAft>
                <a:spcPts val="0"/>
              </a:spcAft>
              <a:buClr>
                <a:schemeClr val="dk1"/>
              </a:buClr>
              <a:buSzPts val="1000"/>
              <a:buChar char="•"/>
            </a:pPr>
            <a:r>
              <a:rPr lang="en-US" sz="1000">
                <a:solidFill>
                  <a:schemeClr val="dk1"/>
                </a:solidFill>
              </a:rPr>
              <a:t>A handbook policy for this would not be enough, provide evidence of the process teachers go through in using data to plan instruction </a:t>
            </a:r>
            <a:endParaRPr sz="1000">
              <a:solidFill>
                <a:schemeClr val="dk1"/>
              </a:solidFill>
            </a:endParaRPr>
          </a:p>
          <a:p>
            <a:pPr marL="457200" lvl="0" indent="-292100" algn="l" rtl="0">
              <a:lnSpc>
                <a:spcPct val="90000"/>
              </a:lnSpc>
              <a:spcBef>
                <a:spcPts val="0"/>
              </a:spcBef>
              <a:spcAft>
                <a:spcPts val="0"/>
              </a:spcAft>
              <a:buClr>
                <a:schemeClr val="dk1"/>
              </a:buClr>
              <a:buSzPts val="1000"/>
              <a:buChar char="•"/>
            </a:pPr>
            <a:r>
              <a:rPr lang="en-US" sz="1000">
                <a:solidFill>
                  <a:schemeClr val="dk1"/>
                </a:solidFill>
              </a:rPr>
              <a:t>Assessment should align to curriculum goals and the interests and needs of children in the classroom</a:t>
            </a:r>
            <a:endParaRPr sz="1000">
              <a:solidFill>
                <a:schemeClr val="dk1"/>
              </a:solidFill>
            </a:endParaRPr>
          </a:p>
          <a:p>
            <a:pPr marL="0" lvl="0" indent="0" algn="l" rtl="0">
              <a:lnSpc>
                <a:spcPct val="90000"/>
              </a:lnSpc>
              <a:spcBef>
                <a:spcPts val="750"/>
              </a:spcBef>
              <a:spcAft>
                <a:spcPts val="0"/>
              </a:spcAft>
              <a:buClr>
                <a:schemeClr val="dk1"/>
              </a:buClr>
              <a:buSzPts val="1100"/>
              <a:buFont typeface="Arial"/>
              <a:buNone/>
            </a:pPr>
            <a:endParaRPr sz="1000">
              <a:solidFill>
                <a:schemeClr val="dk1"/>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2837ba6b3f2_0_7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2837ba6b3f2_0_7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US">
                <a:solidFill>
                  <a:schemeClr val="dk1"/>
                </a:solidFill>
              </a:rPr>
              <a:t>Now that we have covered the details related to item 5 of the desk audit, we will review the due dates and related timeline for the entire desk audit process. </a:t>
            </a:r>
            <a:endParaRPr>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US">
                <a:solidFill>
                  <a:schemeClr val="dk1"/>
                </a:solidFill>
              </a:rPr>
              <a:t>The desk audit opens in CASA on September 15 and the initial desk audit submission is due on or before December 15. Department consultants will complete the initial state review no later than March 15. If additional information or follow up is needed, districts have until end of the business day on April 15 to submit a final district submission. The desk audit closes in CASA on this day and no further submissions or corrections can be made. Department consultants will then complete a final state review by April 30. The District Status will be identified and additional follow-up actions will be completed as applicable. </a:t>
            </a:r>
            <a:endParaRPr>
              <a:solidFill>
                <a:schemeClr val="dk1"/>
              </a:solidFill>
            </a:endParaRPr>
          </a:p>
          <a:p>
            <a:pPr marL="457200" lvl="0" indent="0" algn="l" rtl="0">
              <a:lnSpc>
                <a:spcPct val="115000"/>
              </a:lnSpc>
              <a:spcBef>
                <a:spcPts val="0"/>
              </a:spcBef>
              <a:spcAft>
                <a:spcPts val="0"/>
              </a:spcAft>
              <a:buClr>
                <a:schemeClr val="dk1"/>
              </a:buClr>
              <a:buSzPts val="1100"/>
              <a:buFont typeface="Arial"/>
              <a:buNone/>
            </a:pPr>
            <a:endParaRPr>
              <a:solidFill>
                <a:schemeClr val="dk1"/>
              </a:solidFill>
            </a:endParaRPr>
          </a:p>
          <a:p>
            <a:pPr marL="0" lvl="0" indent="0" algn="l" rtl="0">
              <a:spcBef>
                <a:spcPts val="0"/>
              </a:spcBef>
              <a:spcAft>
                <a:spcPts val="0"/>
              </a:spcAft>
              <a:buClr>
                <a:schemeClr val="dk1"/>
              </a:buClr>
              <a:buSzPts val="1100"/>
              <a:buFont typeface="Arial"/>
              <a:buNone/>
            </a:pPr>
            <a:r>
              <a:rPr lang="en-US">
                <a:solidFill>
                  <a:schemeClr val="dk1"/>
                </a:solidFill>
              </a:rPr>
              <a:t>Please note the importance of adhering to all due dates throughout the preschool desk audit. </a:t>
            </a:r>
            <a:endParaRPr>
              <a:solidFill>
                <a:schemeClr val="dk1"/>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rgbClr val="03617A"/>
        </a:solidFill>
        <a:effectLst/>
      </p:bgPr>
    </p:bg>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289270" y="1074695"/>
            <a:ext cx="11636700" cy="21600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4500"/>
              <a:buFont typeface="Arial"/>
              <a:buNone/>
              <a:defRPr sz="45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 name="Google Shape;10;p2"/>
          <p:cNvSpPr txBox="1">
            <a:spLocks noGrp="1"/>
          </p:cNvSpPr>
          <p:nvPr>
            <p:ph type="subTitle" idx="1"/>
          </p:nvPr>
        </p:nvSpPr>
        <p:spPr>
          <a:xfrm>
            <a:off x="289270" y="3838162"/>
            <a:ext cx="11636700" cy="12822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lt1"/>
              </a:buClr>
              <a:buSzPts val="2400"/>
              <a:buNone/>
              <a:defRPr sz="2400" b="1">
                <a:solidFill>
                  <a:schemeClr val="lt1"/>
                </a:solidFill>
              </a:defRPr>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pic>
        <p:nvPicPr>
          <p:cNvPr id="11" name="Google Shape;11;p2"/>
          <p:cNvPicPr preferRelativeResize="0"/>
          <p:nvPr/>
        </p:nvPicPr>
        <p:blipFill rotWithShape="1">
          <a:blip r:embed="rId2">
            <a:alphaModFix/>
          </a:blip>
          <a:srcRect/>
          <a:stretch/>
        </p:blipFill>
        <p:spPr>
          <a:xfrm>
            <a:off x="1099884" y="5866793"/>
            <a:ext cx="4996116" cy="458004"/>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solidFill>
          <a:schemeClr val="lt1"/>
        </a:solidFill>
        <a:effectLst/>
      </p:bgPr>
    </p:bg>
    <p:spTree>
      <p:nvGrpSpPr>
        <p:cNvPr id="1" name="Shape 12"/>
        <p:cNvGrpSpPr/>
        <p:nvPr/>
      </p:nvGrpSpPr>
      <p:grpSpPr>
        <a:xfrm>
          <a:off x="0" y="0"/>
          <a:ext cx="0" cy="0"/>
          <a:chOff x="0" y="0"/>
          <a:chExt cx="0" cy="0"/>
        </a:xfrm>
      </p:grpSpPr>
      <p:sp>
        <p:nvSpPr>
          <p:cNvPr id="13" name="Google Shape;13;p3"/>
          <p:cNvSpPr/>
          <p:nvPr/>
        </p:nvSpPr>
        <p:spPr>
          <a:xfrm>
            <a:off x="0" y="0"/>
            <a:ext cx="12192000" cy="7374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4" name="Google Shape;14;p3"/>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5" name="Google Shape;15;p3"/>
          <p:cNvSpPr txBox="1">
            <a:spLocks noGrp="1"/>
          </p:cNvSpPr>
          <p:nvPr>
            <p:ph type="body" idx="1"/>
          </p:nvPr>
        </p:nvSpPr>
        <p:spPr>
          <a:xfrm>
            <a:off x="689112" y="1460499"/>
            <a:ext cx="10813800" cy="43512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_Title and Content">
  <p:cSld name="1_Title and Content">
    <p:bg>
      <p:bgPr>
        <a:solidFill>
          <a:schemeClr val="lt1"/>
        </a:solidFill>
        <a:effectLst/>
      </p:bgPr>
    </p:bg>
    <p:spTree>
      <p:nvGrpSpPr>
        <p:cNvPr id="1" name="Shape 16"/>
        <p:cNvGrpSpPr/>
        <p:nvPr/>
      </p:nvGrpSpPr>
      <p:grpSpPr>
        <a:xfrm>
          <a:off x="0" y="0"/>
          <a:ext cx="0" cy="0"/>
          <a:chOff x="0" y="0"/>
          <a:chExt cx="0" cy="0"/>
        </a:xfrm>
      </p:grpSpPr>
      <p:sp>
        <p:nvSpPr>
          <p:cNvPr id="17" name="Google Shape;17;p4"/>
          <p:cNvSpPr/>
          <p:nvPr/>
        </p:nvSpPr>
        <p:spPr>
          <a:xfrm>
            <a:off x="0" y="0"/>
            <a:ext cx="4182900" cy="68580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8" name="Google Shape;18;p4"/>
          <p:cNvSpPr txBox="1">
            <a:spLocks noGrp="1"/>
          </p:cNvSpPr>
          <p:nvPr>
            <p:ph type="title"/>
          </p:nvPr>
        </p:nvSpPr>
        <p:spPr>
          <a:xfrm>
            <a:off x="408561" y="428017"/>
            <a:ext cx="3540900" cy="59064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4"/>
          <p:cNvSpPr txBox="1">
            <a:spLocks noGrp="1"/>
          </p:cNvSpPr>
          <p:nvPr>
            <p:ph type="body" idx="1"/>
          </p:nvPr>
        </p:nvSpPr>
        <p:spPr>
          <a:xfrm>
            <a:off x="4591454" y="428017"/>
            <a:ext cx="7017300" cy="5906400"/>
          </a:xfrm>
          <a:prstGeom prst="rect">
            <a:avLst/>
          </a:prstGeom>
          <a:noFill/>
          <a:ln>
            <a:noFill/>
          </a:ln>
        </p:spPr>
        <p:txBody>
          <a:bodyPr spcFirstLastPara="1" wrap="square" lIns="91425" tIns="45700" rIns="91425" bIns="45700" anchor="ctr" anchorCtr="0">
            <a:normAutofit/>
          </a:bodyPr>
          <a:lstStyle>
            <a:lvl1pPr marL="457200" lvl="0" indent="-406400" algn="l">
              <a:lnSpc>
                <a:spcPct val="90000"/>
              </a:lnSpc>
              <a:spcBef>
                <a:spcPts val="750"/>
              </a:spcBef>
              <a:spcAft>
                <a:spcPts val="0"/>
              </a:spcAft>
              <a:buClr>
                <a:schemeClr val="dk1"/>
              </a:buClr>
              <a:buSzPts val="2800"/>
              <a:buChar char="•"/>
              <a:defRPr sz="2800"/>
            </a:lvl1pPr>
            <a:lvl2pPr marL="914400" lvl="1" indent="-381000" algn="l">
              <a:lnSpc>
                <a:spcPct val="90000"/>
              </a:lnSpc>
              <a:spcBef>
                <a:spcPts val="375"/>
              </a:spcBef>
              <a:spcAft>
                <a:spcPts val="0"/>
              </a:spcAft>
              <a:buClr>
                <a:schemeClr val="dk1"/>
              </a:buClr>
              <a:buSzPts val="2400"/>
              <a:buChar char="•"/>
              <a:defRPr sz="2400"/>
            </a:lvl2pPr>
            <a:lvl3pPr marL="1371600" lvl="2" indent="-330200" algn="l">
              <a:lnSpc>
                <a:spcPct val="90000"/>
              </a:lnSpc>
              <a:spcBef>
                <a:spcPts val="375"/>
              </a:spcBef>
              <a:spcAft>
                <a:spcPts val="0"/>
              </a:spcAft>
              <a:buClr>
                <a:schemeClr val="dk1"/>
              </a:buClr>
              <a:buSzPts val="1600"/>
              <a:buChar char="•"/>
              <a:defRPr sz="1600"/>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bg>
      <p:bgPr>
        <a:solidFill>
          <a:schemeClr val="lt1"/>
        </a:solidFill>
        <a:effectLst/>
      </p:bgPr>
    </p:bg>
    <p:spTree>
      <p:nvGrpSpPr>
        <p:cNvPr id="1" name="Shape 20"/>
        <p:cNvGrpSpPr/>
        <p:nvPr/>
      </p:nvGrpSpPr>
      <p:grpSpPr>
        <a:xfrm>
          <a:off x="0" y="0"/>
          <a:ext cx="0" cy="0"/>
          <a:chOff x="0" y="0"/>
          <a:chExt cx="0" cy="0"/>
        </a:xfrm>
      </p:grpSpPr>
      <p:sp>
        <p:nvSpPr>
          <p:cNvPr id="21" name="Google Shape;21;p5"/>
          <p:cNvSpPr/>
          <p:nvPr/>
        </p:nvSpPr>
        <p:spPr>
          <a:xfrm>
            <a:off x="0" y="0"/>
            <a:ext cx="12192000" cy="11928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2" name="Google Shape;22;p5"/>
          <p:cNvSpPr txBox="1">
            <a:spLocks noGrp="1"/>
          </p:cNvSpPr>
          <p:nvPr>
            <p:ph type="title"/>
          </p:nvPr>
        </p:nvSpPr>
        <p:spPr>
          <a:xfrm>
            <a:off x="892797" y="1"/>
            <a:ext cx="10515600" cy="11928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5"/>
          <p:cNvSpPr txBox="1">
            <a:spLocks noGrp="1"/>
          </p:cNvSpPr>
          <p:nvPr>
            <p:ph type="body" idx="1"/>
          </p:nvPr>
        </p:nvSpPr>
        <p:spPr>
          <a:xfrm>
            <a:off x="892799" y="1548641"/>
            <a:ext cx="5157900" cy="8238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24" name="Google Shape;24;p5"/>
          <p:cNvSpPr txBox="1">
            <a:spLocks noGrp="1"/>
          </p:cNvSpPr>
          <p:nvPr>
            <p:ph type="body" idx="2"/>
          </p:nvPr>
        </p:nvSpPr>
        <p:spPr>
          <a:xfrm>
            <a:off x="892799" y="2372553"/>
            <a:ext cx="5157900" cy="3684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5" name="Google Shape;25;p5"/>
          <p:cNvSpPr txBox="1">
            <a:spLocks noGrp="1"/>
          </p:cNvSpPr>
          <p:nvPr>
            <p:ph type="body" idx="3"/>
          </p:nvPr>
        </p:nvSpPr>
        <p:spPr>
          <a:xfrm>
            <a:off x="6225210" y="1548641"/>
            <a:ext cx="5183100" cy="8238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26" name="Google Shape;26;p5"/>
          <p:cNvSpPr txBox="1">
            <a:spLocks noGrp="1"/>
          </p:cNvSpPr>
          <p:nvPr>
            <p:ph type="body" idx="4"/>
          </p:nvPr>
        </p:nvSpPr>
        <p:spPr>
          <a:xfrm>
            <a:off x="6225210" y="2372553"/>
            <a:ext cx="5183100" cy="3684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lt1"/>
        </a:solidFill>
        <a:effectLst/>
      </p:bgPr>
    </p:bg>
    <p:spTree>
      <p:nvGrpSpPr>
        <p:cNvPr id="1" name="Shape 27"/>
        <p:cNvGrpSpPr/>
        <p:nvPr/>
      </p:nvGrpSpPr>
      <p:grpSpPr>
        <a:xfrm>
          <a:off x="0" y="0"/>
          <a:ext cx="0" cy="0"/>
          <a:chOff x="0" y="0"/>
          <a:chExt cx="0" cy="0"/>
        </a:xfrm>
      </p:grpSpPr>
      <p:sp>
        <p:nvSpPr>
          <p:cNvPr id="28" name="Google Shape;28;p6"/>
          <p:cNvSpPr/>
          <p:nvPr/>
        </p:nvSpPr>
        <p:spPr>
          <a:xfrm>
            <a:off x="0" y="2268535"/>
            <a:ext cx="12192000" cy="32757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9" name="Google Shape;29;p6"/>
          <p:cNvSpPr txBox="1">
            <a:spLocks noGrp="1"/>
          </p:cNvSpPr>
          <p:nvPr>
            <p:ph type="title"/>
          </p:nvPr>
        </p:nvSpPr>
        <p:spPr>
          <a:xfrm>
            <a:off x="831851" y="1709740"/>
            <a:ext cx="10515600" cy="28527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4500"/>
              <a:buFont typeface="Arial"/>
              <a:buNone/>
              <a:defRPr sz="45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6"/>
          <p:cNvSpPr txBox="1">
            <a:spLocks noGrp="1"/>
          </p:cNvSpPr>
          <p:nvPr>
            <p:ph type="body" idx="1"/>
          </p:nvPr>
        </p:nvSpPr>
        <p:spPr>
          <a:xfrm>
            <a:off x="831851" y="4589465"/>
            <a:ext cx="10515600" cy="15003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lt1"/>
              </a:buClr>
              <a:buSzPts val="1800"/>
              <a:buNone/>
              <a:defRPr sz="1800">
                <a:solidFill>
                  <a:schemeClr val="lt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95128" y="1"/>
            <a:ext cx="10813800" cy="116610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3300"/>
              <a:buFont typeface="Arial"/>
              <a:buNone/>
              <a:defRPr sz="3300" b="1"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795128" y="1460499"/>
            <a:ext cx="10813800" cy="4351200"/>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mailto:jessica.blohm@iowa.gov" TargetMode="External"/><Relationship Id="rId3" Type="http://schemas.openxmlformats.org/officeDocument/2006/relationships/hyperlink" Target="mailto:amy.stegeman@iowa.gov" TargetMode="External"/><Relationship Id="rId7" Type="http://schemas.openxmlformats.org/officeDocument/2006/relationships/hyperlink" Target="mailto:marcie.lentsch@iowa.gov" TargetMode="External"/><Relationship Id="rId2" Type="http://schemas.openxmlformats.org/officeDocument/2006/relationships/notesSlide" Target="../notesSlides/notesSlide10.xml"/><Relationship Id="rId1" Type="http://schemas.openxmlformats.org/officeDocument/2006/relationships/slideLayout" Target="../slideLayouts/slideLayout4.xml"/><Relationship Id="rId6" Type="http://schemas.openxmlformats.org/officeDocument/2006/relationships/hyperlink" Target="mailto:marianne.rodrigues@iowa.gov" TargetMode="External"/><Relationship Id="rId5" Type="http://schemas.openxmlformats.org/officeDocument/2006/relationships/hyperlink" Target="mailto:celeste.mortvedt@iowa.gov" TargetMode="External"/><Relationship Id="rId4" Type="http://schemas.openxmlformats.org/officeDocument/2006/relationships/hyperlink" Target="mailto:mary.breyfogle@iowa.gov" TargetMode="External"/><Relationship Id="rId9" Type="http://schemas.openxmlformats.org/officeDocument/2006/relationships/hyperlink" Target="mailto:denise.kepner@iowa.gov"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hyperlink" Target="https://educate.iowa.gov/media/7266/download?inline="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hyperlink" Target="https://educateiowa.gov/pk-12/early-childhood/early-childhood-standards"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4"/>
        <p:cNvGrpSpPr/>
        <p:nvPr/>
      </p:nvGrpSpPr>
      <p:grpSpPr>
        <a:xfrm>
          <a:off x="0" y="0"/>
          <a:ext cx="0" cy="0"/>
          <a:chOff x="0" y="0"/>
          <a:chExt cx="0" cy="0"/>
        </a:xfrm>
      </p:grpSpPr>
      <p:sp>
        <p:nvSpPr>
          <p:cNvPr id="4" name="Title 3">
            <a:extLst>
              <a:ext uri="{FF2B5EF4-FFF2-40B4-BE49-F238E27FC236}">
                <a16:creationId xmlns:a16="http://schemas.microsoft.com/office/drawing/2014/main" id="{2FA18709-9B47-4570-A0EC-CA25AF995274}"/>
              </a:ext>
            </a:extLst>
          </p:cNvPr>
          <p:cNvSpPr>
            <a:spLocks noGrp="1"/>
          </p:cNvSpPr>
          <p:nvPr>
            <p:ph type="ctrTitle"/>
          </p:nvPr>
        </p:nvSpPr>
        <p:spPr>
          <a:xfrm>
            <a:off x="289270" y="1269000"/>
            <a:ext cx="11636700" cy="2160000"/>
          </a:xfrm>
        </p:spPr>
        <p:txBody>
          <a:bodyPr/>
          <a:lstStyle/>
          <a:p>
            <a:r>
              <a:rPr lang="en-US" sz="4400" dirty="0"/>
              <a:t>IQPPS Desk Audit 25-26</a:t>
            </a:r>
            <a:endParaRPr lang="en-US" dirty="0"/>
          </a:p>
        </p:txBody>
      </p:sp>
      <p:sp>
        <p:nvSpPr>
          <p:cNvPr id="5" name="Subtitle 4">
            <a:extLst>
              <a:ext uri="{FF2B5EF4-FFF2-40B4-BE49-F238E27FC236}">
                <a16:creationId xmlns:a16="http://schemas.microsoft.com/office/drawing/2014/main" id="{C8C5F006-4AE8-4505-A237-2B75CEE4E63A}"/>
              </a:ext>
            </a:extLst>
          </p:cNvPr>
          <p:cNvSpPr>
            <a:spLocks noGrp="1"/>
          </p:cNvSpPr>
          <p:nvPr>
            <p:ph type="subTitle" idx="1"/>
          </p:nvPr>
        </p:nvSpPr>
        <p:spPr>
          <a:xfrm>
            <a:off x="266030" y="3429000"/>
            <a:ext cx="11636700" cy="1282200"/>
          </a:xfrm>
        </p:spPr>
        <p:txBody>
          <a:bodyPr/>
          <a:lstStyle/>
          <a:p>
            <a:pPr marL="0" lvl="0" indent="0">
              <a:spcBef>
                <a:spcPts val="0"/>
              </a:spcBef>
            </a:pPr>
            <a:r>
              <a:rPr lang="en-US" dirty="0"/>
              <a:t>Item 5: Data-Based Decision Making</a:t>
            </a:r>
            <a:endParaRPr lang="en-US" strike="sngStrike"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16"/>
          <p:cNvSpPr txBox="1">
            <a:spLocks noGrp="1"/>
          </p:cNvSpPr>
          <p:nvPr>
            <p:ph type="title"/>
          </p:nvPr>
        </p:nvSpPr>
        <p:spPr>
          <a:xfrm>
            <a:off x="244072" y="1"/>
            <a:ext cx="10515600" cy="11928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sz="4000"/>
              <a:t>Desk Audit Reviewer Contacts</a:t>
            </a:r>
            <a:endParaRPr sz="4000"/>
          </a:p>
        </p:txBody>
      </p:sp>
      <p:sp>
        <p:nvSpPr>
          <p:cNvPr id="96" name="Google Shape;96;p16"/>
          <p:cNvSpPr txBox="1"/>
          <p:nvPr/>
        </p:nvSpPr>
        <p:spPr>
          <a:xfrm>
            <a:off x="93450" y="1350150"/>
            <a:ext cx="12005100" cy="4760100"/>
          </a:xfrm>
          <a:prstGeom prst="rect">
            <a:avLst/>
          </a:prstGeom>
          <a:noFill/>
          <a:ln>
            <a:noFill/>
          </a:ln>
        </p:spPr>
        <p:txBody>
          <a:bodyPr spcFirstLastPara="1" wrap="square" lIns="91425" tIns="45700" rIns="91425" bIns="45700" anchor="t" anchorCtr="0">
            <a:noAutofit/>
          </a:bodyPr>
          <a:lstStyle/>
          <a:p>
            <a:pPr marL="457200" lvl="0" indent="-377825" algn="l" rtl="0">
              <a:lnSpc>
                <a:spcPct val="130000"/>
              </a:lnSpc>
              <a:spcBef>
                <a:spcPts val="750"/>
              </a:spcBef>
              <a:spcAft>
                <a:spcPts val="0"/>
              </a:spcAft>
              <a:buClr>
                <a:srgbClr val="000000"/>
              </a:buClr>
              <a:buSzPts val="2350"/>
              <a:buChar char="•"/>
            </a:pPr>
            <a:r>
              <a:rPr lang="en-US" sz="2350" b="1">
                <a:solidFill>
                  <a:srgbClr val="000000"/>
                </a:solidFill>
              </a:rPr>
              <a:t>Central Rivers AEA - </a:t>
            </a:r>
            <a:r>
              <a:rPr lang="en-US" sz="2350">
                <a:solidFill>
                  <a:srgbClr val="000000"/>
                </a:solidFill>
              </a:rPr>
              <a:t>Amy Stegeman, </a:t>
            </a:r>
            <a:r>
              <a:rPr lang="en-US" sz="2350" u="sng">
                <a:solidFill>
                  <a:srgbClr val="0563C1"/>
                </a:solidFill>
                <a:hlinkClick r:id="rId3">
                  <a:extLst>
                    <a:ext uri="{A12FA001-AC4F-418D-AE19-62706E023703}">
                      <ahyp:hlinkClr xmlns:ahyp="http://schemas.microsoft.com/office/drawing/2018/hyperlinkcolor" val="tx"/>
                    </a:ext>
                  </a:extLst>
                </a:hlinkClick>
              </a:rPr>
              <a:t>amy.stegeman@iowa.gov</a:t>
            </a:r>
            <a:r>
              <a:rPr lang="en-US" sz="2350">
                <a:solidFill>
                  <a:srgbClr val="000000"/>
                </a:solidFill>
              </a:rPr>
              <a:t>, 515-868-1675</a:t>
            </a:r>
            <a:endParaRPr sz="2350">
              <a:solidFill>
                <a:srgbClr val="000000"/>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Grant Wood AEA - </a:t>
            </a:r>
            <a:r>
              <a:rPr lang="en-US" sz="2350">
                <a:solidFill>
                  <a:schemeClr val="dk1"/>
                </a:solidFill>
              </a:rPr>
              <a:t>Mary Breyfogle, </a:t>
            </a:r>
            <a:r>
              <a:rPr lang="en-US" sz="2350" u="sng">
                <a:solidFill>
                  <a:schemeClr val="hlink"/>
                </a:solidFill>
                <a:hlinkClick r:id="rId4"/>
              </a:rPr>
              <a:t>mary.breyfogle@iowa.gov</a:t>
            </a:r>
            <a:r>
              <a:rPr lang="en-US" sz="2350">
                <a:solidFill>
                  <a:schemeClr val="dk1"/>
                </a:solidFill>
              </a:rPr>
              <a:t>, 515-326-1030</a:t>
            </a:r>
            <a:endParaRPr sz="2350">
              <a:solidFill>
                <a:schemeClr val="dk1"/>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Great Prairie AEA</a:t>
            </a:r>
            <a:r>
              <a:rPr lang="en-US" sz="2350">
                <a:solidFill>
                  <a:srgbClr val="000000"/>
                </a:solidFill>
              </a:rPr>
              <a:t> - </a:t>
            </a:r>
            <a:r>
              <a:rPr lang="en-US" sz="2350">
                <a:solidFill>
                  <a:schemeClr val="dk1"/>
                </a:solidFill>
              </a:rPr>
              <a:t>Celeste Mortvedt, </a:t>
            </a:r>
            <a:r>
              <a:rPr lang="en-US" sz="2350" u="sng">
                <a:solidFill>
                  <a:schemeClr val="hlink"/>
                </a:solidFill>
                <a:hlinkClick r:id="rId5"/>
              </a:rPr>
              <a:t>celeste.mortvedt@iowa.gov</a:t>
            </a:r>
            <a:r>
              <a:rPr lang="en-US" sz="2350">
                <a:solidFill>
                  <a:schemeClr val="dk1"/>
                </a:solidFill>
              </a:rPr>
              <a:t>, 515-210-4208</a:t>
            </a:r>
            <a:endParaRPr sz="2350">
              <a:solidFill>
                <a:srgbClr val="000000"/>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Green Hills AEA </a:t>
            </a:r>
            <a:r>
              <a:rPr lang="en-US" sz="2350">
                <a:solidFill>
                  <a:srgbClr val="000000"/>
                </a:solidFill>
              </a:rPr>
              <a:t>- Marianne </a:t>
            </a:r>
            <a:r>
              <a:rPr lang="en-US" sz="2350"/>
              <a:t>Adams</a:t>
            </a:r>
            <a:r>
              <a:rPr lang="en-US" sz="2350">
                <a:solidFill>
                  <a:srgbClr val="000000"/>
                </a:solidFill>
              </a:rPr>
              <a:t> </a:t>
            </a:r>
            <a:r>
              <a:rPr lang="en-US" sz="2350" u="sng">
                <a:solidFill>
                  <a:srgbClr val="0563C1"/>
                </a:solidFill>
                <a:hlinkClick r:id="rId6">
                  <a:extLst>
                    <a:ext uri="{A12FA001-AC4F-418D-AE19-62706E023703}">
                      <ahyp:hlinkClr xmlns:ahyp="http://schemas.microsoft.com/office/drawing/2018/hyperlinkcolor" val="tx"/>
                    </a:ext>
                  </a:extLst>
                </a:hlinkClick>
              </a:rPr>
              <a:t>marianne.adams@iowa.gov</a:t>
            </a:r>
            <a:r>
              <a:rPr lang="en-US" sz="2350">
                <a:solidFill>
                  <a:srgbClr val="000000"/>
                </a:solidFill>
              </a:rPr>
              <a:t>, 515-326-2653</a:t>
            </a:r>
            <a:endParaRPr sz="2350">
              <a:solidFill>
                <a:srgbClr val="000000"/>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Heartland AEA </a:t>
            </a:r>
            <a:r>
              <a:rPr lang="en-US" sz="2350">
                <a:solidFill>
                  <a:srgbClr val="000000"/>
                </a:solidFill>
              </a:rPr>
              <a:t>- </a:t>
            </a:r>
            <a:r>
              <a:rPr lang="en-US" sz="2350">
                <a:solidFill>
                  <a:schemeClr val="dk1"/>
                </a:solidFill>
              </a:rPr>
              <a:t>Marcie Lentsch, </a:t>
            </a:r>
            <a:r>
              <a:rPr lang="en-US" sz="2350" u="sng">
                <a:solidFill>
                  <a:schemeClr val="hlink"/>
                </a:solidFill>
                <a:hlinkClick r:id="rId7"/>
              </a:rPr>
              <a:t>marcie.lentsch@iowa.gov</a:t>
            </a:r>
            <a:r>
              <a:rPr lang="en-US" sz="2350">
                <a:solidFill>
                  <a:schemeClr val="dk1"/>
                </a:solidFill>
              </a:rPr>
              <a:t>, 515-419-2088</a:t>
            </a:r>
            <a:endParaRPr sz="2350"/>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Keystone AEA</a:t>
            </a:r>
            <a:r>
              <a:rPr lang="en-US" sz="2350">
                <a:solidFill>
                  <a:srgbClr val="000000"/>
                </a:solidFill>
              </a:rPr>
              <a:t> - </a:t>
            </a:r>
            <a:r>
              <a:rPr lang="en-US" sz="2350">
                <a:solidFill>
                  <a:schemeClr val="dk1"/>
                </a:solidFill>
              </a:rPr>
              <a:t>Celeste Mortvedt, </a:t>
            </a:r>
            <a:r>
              <a:rPr lang="en-US" sz="2350" u="sng">
                <a:solidFill>
                  <a:schemeClr val="hlink"/>
                </a:solidFill>
                <a:hlinkClick r:id="rId5"/>
              </a:rPr>
              <a:t>celeste.mortvedt@iowa.gov</a:t>
            </a:r>
            <a:r>
              <a:rPr lang="en-US" sz="2350">
                <a:solidFill>
                  <a:schemeClr val="dk1"/>
                </a:solidFill>
              </a:rPr>
              <a:t>, 515-210-4208</a:t>
            </a:r>
            <a:endParaRPr sz="2350">
              <a:solidFill>
                <a:schemeClr val="dk1"/>
              </a:solidFill>
            </a:endParaRPr>
          </a:p>
          <a:p>
            <a:pPr marL="457200" lvl="0" indent="-374650" algn="l" rtl="0">
              <a:lnSpc>
                <a:spcPct val="130000"/>
              </a:lnSpc>
              <a:spcBef>
                <a:spcPts val="0"/>
              </a:spcBef>
              <a:spcAft>
                <a:spcPts val="0"/>
              </a:spcAft>
              <a:buClr>
                <a:srgbClr val="000000"/>
              </a:buClr>
              <a:buSzPts val="2300"/>
              <a:buChar char="•"/>
            </a:pPr>
            <a:r>
              <a:rPr lang="en-US" sz="2300" b="1">
                <a:solidFill>
                  <a:srgbClr val="000000"/>
                </a:solidFill>
              </a:rPr>
              <a:t>Mississippi Bend AEA </a:t>
            </a:r>
            <a:r>
              <a:rPr lang="en-US" sz="2300">
                <a:solidFill>
                  <a:srgbClr val="000000"/>
                </a:solidFill>
              </a:rPr>
              <a:t>- </a:t>
            </a:r>
            <a:r>
              <a:rPr lang="en-US" sz="2300">
                <a:solidFill>
                  <a:schemeClr val="dk1"/>
                </a:solidFill>
              </a:rPr>
              <a:t>Marianne Adams </a:t>
            </a:r>
            <a:r>
              <a:rPr lang="en-US" sz="2300" u="sng">
                <a:solidFill>
                  <a:schemeClr val="hlink"/>
                </a:solidFill>
                <a:hlinkClick r:id="rId6"/>
              </a:rPr>
              <a:t>marianne.adams@iowa.gov</a:t>
            </a:r>
            <a:r>
              <a:rPr lang="en-US" sz="2300">
                <a:solidFill>
                  <a:schemeClr val="dk1"/>
                </a:solidFill>
              </a:rPr>
              <a:t>, 515-326-2653</a:t>
            </a:r>
            <a:endParaRPr sz="2300">
              <a:solidFill>
                <a:schemeClr val="dk1"/>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Northwest AEA</a:t>
            </a:r>
            <a:r>
              <a:rPr lang="en-US" sz="2350">
                <a:solidFill>
                  <a:srgbClr val="000000"/>
                </a:solidFill>
              </a:rPr>
              <a:t> - </a:t>
            </a:r>
            <a:r>
              <a:rPr lang="en-US" sz="2350"/>
              <a:t>Jessie Blohm, </a:t>
            </a:r>
            <a:r>
              <a:rPr lang="en-US" sz="2350" u="sng">
                <a:solidFill>
                  <a:schemeClr val="hlink"/>
                </a:solidFill>
                <a:hlinkClick r:id="rId8"/>
              </a:rPr>
              <a:t>jessica.blohm@iowa.gov</a:t>
            </a:r>
            <a:r>
              <a:rPr lang="en-US" sz="2350"/>
              <a:t>, 515-250-3406</a:t>
            </a:r>
            <a:endParaRPr sz="2350">
              <a:solidFill>
                <a:srgbClr val="000000"/>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Prairie Lakes AEA </a:t>
            </a:r>
            <a:r>
              <a:rPr lang="en-US" sz="2350">
                <a:solidFill>
                  <a:srgbClr val="000000"/>
                </a:solidFill>
              </a:rPr>
              <a:t>- </a:t>
            </a:r>
            <a:r>
              <a:rPr lang="en-US" sz="2350">
                <a:solidFill>
                  <a:schemeClr val="dk1"/>
                </a:solidFill>
              </a:rPr>
              <a:t>Denise Kepner, </a:t>
            </a:r>
            <a:r>
              <a:rPr lang="en-US" sz="2350" u="sng">
                <a:solidFill>
                  <a:schemeClr val="hlink"/>
                </a:solidFill>
                <a:hlinkClick r:id="rId9"/>
              </a:rPr>
              <a:t>denise.kepner@iowa.gov</a:t>
            </a:r>
            <a:r>
              <a:rPr lang="en-US" sz="2350">
                <a:solidFill>
                  <a:schemeClr val="dk1"/>
                </a:solidFill>
              </a:rPr>
              <a:t>, 515-669-3169</a:t>
            </a:r>
            <a:endParaRPr sz="2350">
              <a:solidFill>
                <a:srgbClr val="0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0"/>
        <p:cNvGrpSpPr/>
        <p:nvPr/>
      </p:nvGrpSpPr>
      <p:grpSpPr>
        <a:xfrm>
          <a:off x="0" y="0"/>
          <a:ext cx="0" cy="0"/>
          <a:chOff x="0" y="0"/>
          <a:chExt cx="0" cy="0"/>
        </a:xfrm>
      </p:grpSpPr>
      <p:sp>
        <p:nvSpPr>
          <p:cNvPr id="41" name="Google Shape;41;p8"/>
          <p:cNvSpPr txBox="1">
            <a:spLocks noGrp="1"/>
          </p:cNvSpPr>
          <p:nvPr>
            <p:ph type="title"/>
          </p:nvPr>
        </p:nvSpPr>
        <p:spPr>
          <a:xfrm>
            <a:off x="220922" y="208526"/>
            <a:ext cx="10515600" cy="1192800"/>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chemeClr val="dk2"/>
              </a:buClr>
              <a:buSzPts val="4500"/>
              <a:buFont typeface="Arial"/>
              <a:buNone/>
            </a:pPr>
            <a:r>
              <a:rPr lang="en-US" sz="4000"/>
              <a:t>Purpose of the Preschool Desk Audit</a:t>
            </a:r>
            <a:endParaRPr sz="4000"/>
          </a:p>
          <a:p>
            <a:pPr marL="0" lvl="0" indent="0" algn="l" rtl="0">
              <a:lnSpc>
                <a:spcPct val="90000"/>
              </a:lnSpc>
              <a:spcBef>
                <a:spcPts val="0"/>
              </a:spcBef>
              <a:spcAft>
                <a:spcPts val="0"/>
              </a:spcAft>
              <a:buClr>
                <a:schemeClr val="lt1"/>
              </a:buClr>
              <a:buSzPts val="3300"/>
              <a:buFont typeface="Arial"/>
              <a:buNone/>
            </a:pPr>
            <a:r>
              <a:rPr lang="en-US"/>
              <a:t> </a:t>
            </a:r>
            <a:endParaRPr/>
          </a:p>
        </p:txBody>
      </p:sp>
      <p:sp>
        <p:nvSpPr>
          <p:cNvPr id="42" name="Google Shape;42;p8"/>
          <p:cNvSpPr txBox="1">
            <a:spLocks noGrp="1"/>
          </p:cNvSpPr>
          <p:nvPr>
            <p:ph type="body" idx="1"/>
          </p:nvPr>
        </p:nvSpPr>
        <p:spPr>
          <a:xfrm>
            <a:off x="105075" y="1548700"/>
            <a:ext cx="11788500" cy="5023500"/>
          </a:xfrm>
          <a:prstGeom prst="rect">
            <a:avLst/>
          </a:prstGeom>
          <a:noFill/>
          <a:ln>
            <a:noFill/>
          </a:ln>
        </p:spPr>
        <p:txBody>
          <a:bodyPr spcFirstLastPara="1" wrap="square" lIns="91425" tIns="45700" rIns="91425" bIns="45700" anchor="t" anchorCtr="0">
            <a:noAutofit/>
          </a:bodyPr>
          <a:lstStyle/>
          <a:p>
            <a:pPr marL="457200" lvl="0" indent="-393700" algn="l" rtl="0">
              <a:lnSpc>
                <a:spcPct val="115000"/>
              </a:lnSpc>
              <a:spcBef>
                <a:spcPts val="0"/>
              </a:spcBef>
              <a:spcAft>
                <a:spcPts val="0"/>
              </a:spcAft>
              <a:buSzPts val="2600"/>
              <a:buChar char="●"/>
            </a:pPr>
            <a:r>
              <a:rPr lang="en-US" sz="2600" b="0"/>
              <a:t>The purpose of the preschool desk audit is to provide a process for the continued accreditation of schools and school districts. </a:t>
            </a:r>
            <a:br>
              <a:rPr lang="en-US" sz="2600" b="0"/>
            </a:br>
            <a:endParaRPr sz="2600" b="0"/>
          </a:p>
          <a:p>
            <a:pPr marL="457200" lvl="0" indent="-393700" algn="l" rtl="0">
              <a:lnSpc>
                <a:spcPct val="115000"/>
              </a:lnSpc>
              <a:spcBef>
                <a:spcPts val="0"/>
              </a:spcBef>
              <a:spcAft>
                <a:spcPts val="0"/>
              </a:spcAft>
              <a:buSzPts val="2600"/>
              <a:buChar char="●"/>
            </a:pPr>
            <a:r>
              <a:rPr lang="en-US" sz="2600" b="0"/>
              <a:t>Accreditation monitoring requires a comprehensive desk audit of all accredited schools and school districts. </a:t>
            </a:r>
            <a:r>
              <a:rPr lang="en-US" sz="2600" b="0" i="1"/>
              <a:t>             Iowa Code 256.11(10)(a)(1)</a:t>
            </a:r>
            <a:endParaRPr sz="2600" b="0" i="1"/>
          </a:p>
          <a:p>
            <a:pPr marL="0" lvl="0" indent="0" algn="l" rtl="0">
              <a:lnSpc>
                <a:spcPct val="115000"/>
              </a:lnSpc>
              <a:spcBef>
                <a:spcPts val="0"/>
              </a:spcBef>
              <a:spcAft>
                <a:spcPts val="0"/>
              </a:spcAft>
              <a:buNone/>
            </a:pPr>
            <a:endParaRPr sz="2600" b="0" i="1"/>
          </a:p>
          <a:p>
            <a:pPr marL="457200" lvl="0" indent="-393700" algn="l" rtl="0">
              <a:lnSpc>
                <a:spcPct val="115000"/>
              </a:lnSpc>
              <a:spcBef>
                <a:spcPts val="0"/>
              </a:spcBef>
              <a:spcAft>
                <a:spcPts val="0"/>
              </a:spcAft>
              <a:buSzPts val="2600"/>
              <a:buChar char="●"/>
            </a:pPr>
            <a:r>
              <a:rPr lang="en-US" sz="2600" b="0"/>
              <a:t>Districts are required to provide evidence of implementation of IQPPS based on requirements to implement program standards. </a:t>
            </a:r>
            <a:endParaRPr sz="2600" b="0"/>
          </a:p>
          <a:p>
            <a:pPr marL="457200" lvl="0" indent="0" algn="l" rtl="0">
              <a:lnSpc>
                <a:spcPct val="115000"/>
              </a:lnSpc>
              <a:spcBef>
                <a:spcPts val="0"/>
              </a:spcBef>
              <a:spcAft>
                <a:spcPts val="0"/>
              </a:spcAft>
              <a:buNone/>
            </a:pPr>
            <a:r>
              <a:rPr lang="en-US" sz="2600"/>
              <a:t>  </a:t>
            </a:r>
            <a:r>
              <a:rPr lang="en-US" sz="2600" i="1"/>
              <a:t> </a:t>
            </a:r>
            <a:r>
              <a:rPr lang="en-US" sz="2600" b="0" i="1"/>
              <a:t>Iowa Code 256C.3(3)b, IAC 281–16.3, and 281–41.17 (256B, 34CFR300)</a:t>
            </a:r>
            <a:endParaRPr sz="2600" b="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6"/>
        <p:cNvGrpSpPr/>
        <p:nvPr/>
      </p:nvGrpSpPr>
      <p:grpSpPr>
        <a:xfrm>
          <a:off x="0" y="0"/>
          <a:ext cx="0" cy="0"/>
          <a:chOff x="0" y="0"/>
          <a:chExt cx="0" cy="0"/>
        </a:xfrm>
      </p:grpSpPr>
      <p:sp>
        <p:nvSpPr>
          <p:cNvPr id="47" name="Google Shape;47;p9"/>
          <p:cNvSpPr txBox="1">
            <a:spLocks noGrp="1"/>
          </p:cNvSpPr>
          <p:nvPr>
            <p:ph type="title"/>
          </p:nvPr>
        </p:nvSpPr>
        <p:spPr>
          <a:xfrm>
            <a:off x="290397" y="1"/>
            <a:ext cx="10515600" cy="11928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sz="4000"/>
              <a:t>Guidelines for the Desk Audit </a:t>
            </a:r>
            <a:endParaRPr sz="4000"/>
          </a:p>
        </p:txBody>
      </p:sp>
      <p:sp>
        <p:nvSpPr>
          <p:cNvPr id="48" name="Google Shape;48;p9"/>
          <p:cNvSpPr txBox="1"/>
          <p:nvPr/>
        </p:nvSpPr>
        <p:spPr>
          <a:xfrm>
            <a:off x="-131125" y="1666850"/>
            <a:ext cx="12073800" cy="4818000"/>
          </a:xfrm>
          <a:prstGeom prst="rect">
            <a:avLst/>
          </a:prstGeom>
          <a:noFill/>
          <a:ln>
            <a:noFill/>
          </a:ln>
        </p:spPr>
        <p:txBody>
          <a:bodyPr spcFirstLastPara="1" wrap="square" lIns="91425" tIns="45700" rIns="91425" bIns="45700" anchor="t" anchorCtr="0">
            <a:normAutofit fontScale="92500"/>
          </a:bodyPr>
          <a:lstStyle/>
          <a:p>
            <a:pPr marL="914400" lvl="1" indent="-444500" algn="l" rtl="0">
              <a:lnSpc>
                <a:spcPct val="150000"/>
              </a:lnSpc>
              <a:spcBef>
                <a:spcPts val="0"/>
              </a:spcBef>
              <a:spcAft>
                <a:spcPts val="0"/>
              </a:spcAft>
              <a:buClr>
                <a:schemeClr val="dk1"/>
              </a:buClr>
              <a:buSzPts val="3400"/>
              <a:buChar char="•"/>
            </a:pPr>
            <a:r>
              <a:rPr lang="en-US" sz="3400">
                <a:solidFill>
                  <a:schemeClr val="dk1"/>
                </a:solidFill>
              </a:rPr>
              <a:t>Preschool program administrators</a:t>
            </a:r>
            <a:endParaRPr sz="3400">
              <a:solidFill>
                <a:schemeClr val="dk1"/>
              </a:solidFill>
            </a:endParaRPr>
          </a:p>
          <a:p>
            <a:pPr marL="914400" lvl="1" indent="-444500" algn="l" rtl="0">
              <a:lnSpc>
                <a:spcPct val="150000"/>
              </a:lnSpc>
              <a:spcBef>
                <a:spcPts val="0"/>
              </a:spcBef>
              <a:spcAft>
                <a:spcPts val="0"/>
              </a:spcAft>
              <a:buClr>
                <a:schemeClr val="dk1"/>
              </a:buClr>
              <a:buSzPts val="3400"/>
              <a:buChar char="•"/>
            </a:pPr>
            <a:r>
              <a:rPr lang="en-US" sz="3400">
                <a:solidFill>
                  <a:schemeClr val="dk1"/>
                </a:solidFill>
              </a:rPr>
              <a:t>District level evidence</a:t>
            </a:r>
            <a:endParaRPr sz="3400">
              <a:solidFill>
                <a:schemeClr val="dk1"/>
              </a:solidFill>
            </a:endParaRPr>
          </a:p>
          <a:p>
            <a:pPr marL="914400" lvl="1" indent="-444500" algn="l" rtl="0">
              <a:lnSpc>
                <a:spcPct val="150000"/>
              </a:lnSpc>
              <a:spcBef>
                <a:spcPts val="0"/>
              </a:spcBef>
              <a:spcAft>
                <a:spcPts val="0"/>
              </a:spcAft>
              <a:buClr>
                <a:schemeClr val="dk1"/>
              </a:buClr>
              <a:buSzPts val="3400"/>
              <a:buChar char="•"/>
            </a:pPr>
            <a:r>
              <a:rPr lang="en-US" sz="3400">
                <a:solidFill>
                  <a:schemeClr val="dk1"/>
                </a:solidFill>
              </a:rPr>
              <a:t>Current within the last year</a:t>
            </a:r>
            <a:endParaRPr sz="3400">
              <a:solidFill>
                <a:schemeClr val="dk1"/>
              </a:solidFill>
            </a:endParaRPr>
          </a:p>
          <a:p>
            <a:pPr marL="914400" lvl="1" indent="-457200" algn="l" rtl="0">
              <a:lnSpc>
                <a:spcPct val="150000"/>
              </a:lnSpc>
              <a:spcBef>
                <a:spcPts val="0"/>
              </a:spcBef>
              <a:spcAft>
                <a:spcPts val="0"/>
              </a:spcAft>
              <a:buClr>
                <a:schemeClr val="dk1"/>
              </a:buClr>
              <a:buSzPts val="3600"/>
              <a:buChar char="•"/>
            </a:pPr>
            <a:r>
              <a:rPr lang="en-US" sz="3600">
                <a:solidFill>
                  <a:schemeClr val="dk1"/>
                </a:solidFill>
              </a:rPr>
              <a:t>Representative of all classrooms following IQPPS including SWVPP, Shared Visions and ECSE programs.</a:t>
            </a:r>
            <a:endParaRPr sz="3600">
              <a:solidFill>
                <a:schemeClr val="dk1"/>
              </a:solidFill>
            </a:endParaRPr>
          </a:p>
          <a:p>
            <a:pPr marL="914400" lvl="1" indent="-444500" algn="l" rtl="0">
              <a:lnSpc>
                <a:spcPct val="150000"/>
              </a:lnSpc>
              <a:spcBef>
                <a:spcPts val="0"/>
              </a:spcBef>
              <a:spcAft>
                <a:spcPts val="0"/>
              </a:spcAft>
              <a:buClr>
                <a:schemeClr val="dk1"/>
              </a:buClr>
              <a:buSzPts val="3400"/>
              <a:buChar char="•"/>
            </a:pPr>
            <a:r>
              <a:rPr lang="en-US" sz="3400">
                <a:solidFill>
                  <a:schemeClr val="dk1"/>
                </a:solidFill>
              </a:rPr>
              <a:t>Address variations across locations</a:t>
            </a:r>
            <a:endParaRPr sz="3400">
              <a:solidFill>
                <a:schemeClr val="dk1"/>
              </a:solidFill>
            </a:endParaRPr>
          </a:p>
        </p:txBody>
      </p:sp>
      <p:pic>
        <p:nvPicPr>
          <p:cNvPr id="49" name="Google Shape;49;p9">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9479300" y="1192800"/>
            <a:ext cx="2615175" cy="26151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0"/>
          <p:cNvSpPr txBox="1">
            <a:spLocks noGrp="1"/>
          </p:cNvSpPr>
          <p:nvPr>
            <p:ph type="title"/>
          </p:nvPr>
        </p:nvSpPr>
        <p:spPr>
          <a:xfrm>
            <a:off x="264900" y="0"/>
            <a:ext cx="11582100" cy="11928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sz="4000"/>
              <a:t>IQPPS (2017 Version) and IQPPS Web Page</a:t>
            </a:r>
            <a:endParaRPr sz="4000"/>
          </a:p>
        </p:txBody>
      </p:sp>
      <p:sp>
        <p:nvSpPr>
          <p:cNvPr id="55" name="Google Shape;55;p10"/>
          <p:cNvSpPr txBox="1"/>
          <p:nvPr/>
        </p:nvSpPr>
        <p:spPr>
          <a:xfrm>
            <a:off x="200700" y="1557825"/>
            <a:ext cx="11790600" cy="4351200"/>
          </a:xfrm>
          <a:prstGeom prst="rect">
            <a:avLst/>
          </a:prstGeom>
          <a:noFill/>
          <a:ln>
            <a:noFill/>
          </a:ln>
        </p:spPr>
        <p:txBody>
          <a:bodyPr spcFirstLastPara="1" wrap="square" lIns="91425" tIns="45700" rIns="91425" bIns="45700" anchor="t" anchorCtr="0">
            <a:noAutofit/>
          </a:bodyPr>
          <a:lstStyle/>
          <a:p>
            <a:pPr marL="457200" lvl="0" indent="-448647" algn="l" rtl="0">
              <a:lnSpc>
                <a:spcPct val="105000"/>
              </a:lnSpc>
              <a:spcBef>
                <a:spcPts val="1200"/>
              </a:spcBef>
              <a:spcAft>
                <a:spcPts val="0"/>
              </a:spcAft>
              <a:buClr>
                <a:schemeClr val="dk1"/>
              </a:buClr>
              <a:buSzPts val="3465"/>
              <a:buChar char="•"/>
            </a:pPr>
            <a:r>
              <a:rPr lang="en-US" sz="3465" dirty="0">
                <a:solidFill>
                  <a:schemeClr val="dk1"/>
                </a:solidFill>
              </a:rPr>
              <a:t>Align to the </a:t>
            </a:r>
            <a:r>
              <a:rPr lang="en-US" sz="3465" u="sng" dirty="0">
                <a:solidFill>
                  <a:schemeClr val="hlink"/>
                </a:solidFill>
                <a:highlight>
                  <a:schemeClr val="lt1"/>
                </a:highlight>
                <a:hlinkClick r:id="rId3"/>
              </a:rPr>
              <a:t>Iowa Quality Preschool Program Standards and Criteria (2017)</a:t>
            </a:r>
            <a:endParaRPr sz="3136" dirty="0">
              <a:solidFill>
                <a:schemeClr val="dk1"/>
              </a:solidFill>
              <a:highlight>
                <a:schemeClr val="lt1"/>
              </a:highlight>
            </a:endParaRPr>
          </a:p>
          <a:p>
            <a:pPr marL="914400" lvl="1" indent="-448647" algn="l" rtl="0">
              <a:lnSpc>
                <a:spcPct val="105000"/>
              </a:lnSpc>
              <a:spcBef>
                <a:spcPts val="0"/>
              </a:spcBef>
              <a:spcAft>
                <a:spcPts val="0"/>
              </a:spcAft>
              <a:buClr>
                <a:schemeClr val="dk1"/>
              </a:buClr>
              <a:buSzPts val="3465"/>
              <a:buChar char="•"/>
            </a:pPr>
            <a:r>
              <a:rPr lang="en-US" sz="2536" i="1" dirty="0">
                <a:solidFill>
                  <a:schemeClr val="dk1"/>
                </a:solidFill>
                <a:highlight>
                  <a:schemeClr val="lt1"/>
                </a:highlight>
              </a:rPr>
              <a:t>Multiple standards and criteria may be addressed within a desk audit item</a:t>
            </a:r>
            <a:br>
              <a:rPr lang="en-US" sz="3136" dirty="0">
                <a:solidFill>
                  <a:schemeClr val="dk1"/>
                </a:solidFill>
                <a:highlight>
                  <a:schemeClr val="lt1"/>
                </a:highlight>
              </a:rPr>
            </a:br>
            <a:endParaRPr sz="3575" dirty="0">
              <a:solidFill>
                <a:schemeClr val="dk1"/>
              </a:solidFill>
              <a:highlight>
                <a:schemeClr val="lt1"/>
              </a:highlight>
            </a:endParaRPr>
          </a:p>
          <a:p>
            <a:pPr marL="457200" lvl="0" indent="-455612" algn="l" rtl="0">
              <a:lnSpc>
                <a:spcPct val="105000"/>
              </a:lnSpc>
              <a:spcBef>
                <a:spcPts val="0"/>
              </a:spcBef>
              <a:spcAft>
                <a:spcPts val="0"/>
              </a:spcAft>
              <a:buClr>
                <a:schemeClr val="dk1"/>
              </a:buClr>
              <a:buSzPts val="3575"/>
              <a:buChar char="•"/>
            </a:pPr>
            <a:r>
              <a:rPr lang="en-US" sz="3575" dirty="0">
                <a:solidFill>
                  <a:schemeClr val="dk1"/>
                </a:solidFill>
                <a:highlight>
                  <a:schemeClr val="lt1"/>
                </a:highlight>
              </a:rPr>
              <a:t>Additional information on the </a:t>
            </a:r>
            <a:r>
              <a:rPr lang="en-US" sz="3575" u="sng" dirty="0">
                <a:solidFill>
                  <a:schemeClr val="hlink"/>
                </a:solidFill>
                <a:highlight>
                  <a:schemeClr val="lt1"/>
                </a:highlight>
                <a:hlinkClick r:id="rId4"/>
              </a:rPr>
              <a:t>Early Childhood Standards webpage</a:t>
            </a:r>
            <a:r>
              <a:rPr lang="en-US" sz="3575" dirty="0">
                <a:solidFill>
                  <a:schemeClr val="dk1"/>
                </a:solidFill>
                <a:highlight>
                  <a:schemeClr val="lt1"/>
                </a:highlight>
              </a:rPr>
              <a:t> </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1"/>
          <p:cNvSpPr txBox="1">
            <a:spLocks noGrp="1"/>
          </p:cNvSpPr>
          <p:nvPr>
            <p:ph type="title"/>
          </p:nvPr>
        </p:nvSpPr>
        <p:spPr>
          <a:xfrm>
            <a:off x="216147" y="1"/>
            <a:ext cx="10515600" cy="11928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2"/>
              </a:buClr>
              <a:buSzPts val="3300"/>
              <a:buFont typeface="Arial"/>
              <a:buNone/>
            </a:pPr>
            <a:r>
              <a:rPr lang="en-US"/>
              <a:t>Item 5: Program Standards Overview</a:t>
            </a:r>
            <a:endParaRPr/>
          </a:p>
        </p:txBody>
      </p:sp>
      <p:sp>
        <p:nvSpPr>
          <p:cNvPr id="61" name="Google Shape;61;p11"/>
          <p:cNvSpPr txBox="1"/>
          <p:nvPr/>
        </p:nvSpPr>
        <p:spPr>
          <a:xfrm>
            <a:off x="5368950" y="1321600"/>
            <a:ext cx="6774000" cy="5809200"/>
          </a:xfrm>
          <a:prstGeom prst="rect">
            <a:avLst/>
          </a:prstGeom>
          <a:noFill/>
          <a:ln>
            <a:noFill/>
          </a:ln>
        </p:spPr>
        <p:txBody>
          <a:bodyPr spcFirstLastPara="1" wrap="square" lIns="91425" tIns="91425" rIns="91425" bIns="91425" anchor="t" anchorCtr="0">
            <a:spAutoFit/>
          </a:bodyPr>
          <a:lstStyle/>
          <a:p>
            <a:pPr marL="171450" lvl="0" indent="-38100" algn="ctr" rtl="0">
              <a:lnSpc>
                <a:spcPct val="90000"/>
              </a:lnSpc>
              <a:spcBef>
                <a:spcPts val="0"/>
              </a:spcBef>
              <a:spcAft>
                <a:spcPts val="0"/>
              </a:spcAft>
              <a:buNone/>
            </a:pPr>
            <a:r>
              <a:rPr lang="en-US" sz="1700" b="1" dirty="0">
                <a:solidFill>
                  <a:schemeClr val="dk1"/>
                </a:solidFill>
              </a:rPr>
              <a:t>Item 5: Data Based Decision Making</a:t>
            </a:r>
            <a:br>
              <a:rPr lang="en-US" sz="1700" b="1" u="sng" dirty="0">
                <a:solidFill>
                  <a:schemeClr val="dk1"/>
                </a:solidFill>
              </a:rPr>
            </a:br>
            <a:endParaRPr sz="1700" b="1" u="sng" dirty="0">
              <a:solidFill>
                <a:schemeClr val="dk1"/>
              </a:solidFill>
            </a:endParaRPr>
          </a:p>
          <a:p>
            <a:pPr marL="457200" lvl="0" indent="-317500" algn="l" rtl="0">
              <a:lnSpc>
                <a:spcPct val="90000"/>
              </a:lnSpc>
              <a:spcBef>
                <a:spcPts val="0"/>
              </a:spcBef>
              <a:spcAft>
                <a:spcPts val="0"/>
              </a:spcAft>
              <a:buClr>
                <a:schemeClr val="dk1"/>
              </a:buClr>
              <a:buSzPts val="1400"/>
              <a:buChar char="•"/>
            </a:pPr>
            <a:r>
              <a:rPr lang="en-US" sz="1700" b="1" dirty="0">
                <a:solidFill>
                  <a:schemeClr val="dk1"/>
                </a:solidFill>
              </a:rPr>
              <a:t>IQPPS Program Standard 4: Assessment</a:t>
            </a:r>
            <a:br>
              <a:rPr lang="en-US" sz="1700" b="1" dirty="0">
                <a:solidFill>
                  <a:schemeClr val="dk1"/>
                </a:solidFill>
              </a:rPr>
            </a:br>
            <a:endParaRPr sz="1700" b="1" dirty="0">
              <a:solidFill>
                <a:schemeClr val="dk1"/>
              </a:solidFill>
            </a:endParaRPr>
          </a:p>
          <a:p>
            <a:pPr marL="457200" lvl="0" indent="0" algn="l" rtl="0">
              <a:lnSpc>
                <a:spcPct val="90000"/>
              </a:lnSpc>
              <a:spcBef>
                <a:spcPts val="0"/>
              </a:spcBef>
              <a:spcAft>
                <a:spcPts val="0"/>
              </a:spcAft>
              <a:buNone/>
            </a:pPr>
            <a:r>
              <a:rPr lang="en-US" sz="1700" b="1" dirty="0">
                <a:solidFill>
                  <a:schemeClr val="dk1"/>
                </a:solidFill>
              </a:rPr>
              <a:t>Criterion 4.2 </a:t>
            </a:r>
            <a:endParaRPr sz="1700" b="1" dirty="0">
              <a:solidFill>
                <a:schemeClr val="dk1"/>
              </a:solidFill>
            </a:endParaRPr>
          </a:p>
          <a:p>
            <a:pPr marL="914400" lvl="1" indent="-336550" algn="l" rtl="0">
              <a:lnSpc>
                <a:spcPct val="90000"/>
              </a:lnSpc>
              <a:spcBef>
                <a:spcPts val="0"/>
              </a:spcBef>
              <a:spcAft>
                <a:spcPts val="0"/>
              </a:spcAft>
              <a:buClr>
                <a:schemeClr val="dk1"/>
              </a:buClr>
              <a:buSzPts val="1700"/>
              <a:buChar char="•"/>
            </a:pPr>
            <a:r>
              <a:rPr lang="en-US" sz="1700" dirty="0">
                <a:solidFill>
                  <a:schemeClr val="dk1"/>
                </a:solidFill>
              </a:rPr>
              <a:t>The program’s written assessment plan includes the multiple purposes and uses of assessment including:</a:t>
            </a:r>
            <a:endParaRPr sz="1700" dirty="0">
              <a:solidFill>
                <a:schemeClr val="dk1"/>
              </a:solidFill>
            </a:endParaRPr>
          </a:p>
          <a:p>
            <a:pPr marL="1428750" lvl="0" indent="0" algn="l" rtl="0">
              <a:lnSpc>
                <a:spcPct val="90000"/>
              </a:lnSpc>
              <a:spcBef>
                <a:spcPts val="0"/>
              </a:spcBef>
              <a:spcAft>
                <a:spcPts val="0"/>
              </a:spcAft>
              <a:buNone/>
            </a:pPr>
            <a:r>
              <a:rPr lang="en-US" sz="1700" dirty="0">
                <a:solidFill>
                  <a:schemeClr val="dk1"/>
                </a:solidFill>
              </a:rPr>
              <a:t>a. arranging for developmental screening and referral for diagnostic assessment when indicated</a:t>
            </a:r>
            <a:endParaRPr sz="1700" dirty="0">
              <a:solidFill>
                <a:schemeClr val="dk1"/>
              </a:solidFill>
            </a:endParaRPr>
          </a:p>
          <a:p>
            <a:pPr marL="1428750" lvl="0" indent="0" algn="l" rtl="0">
              <a:lnSpc>
                <a:spcPct val="90000"/>
              </a:lnSpc>
              <a:spcBef>
                <a:spcPts val="0"/>
              </a:spcBef>
              <a:spcAft>
                <a:spcPts val="0"/>
              </a:spcAft>
              <a:buNone/>
            </a:pPr>
            <a:r>
              <a:rPr lang="en-US" sz="1700" dirty="0">
                <a:solidFill>
                  <a:schemeClr val="dk1"/>
                </a:solidFill>
              </a:rPr>
              <a:t>b. identifying children’s interests and needs</a:t>
            </a:r>
            <a:endParaRPr sz="1700" dirty="0">
              <a:solidFill>
                <a:schemeClr val="dk1"/>
              </a:solidFill>
            </a:endParaRPr>
          </a:p>
          <a:p>
            <a:pPr marL="1428750" lvl="0" indent="0" algn="l" rtl="0">
              <a:lnSpc>
                <a:spcPct val="90000"/>
              </a:lnSpc>
              <a:spcBef>
                <a:spcPts val="0"/>
              </a:spcBef>
              <a:spcAft>
                <a:spcPts val="0"/>
              </a:spcAft>
              <a:buNone/>
            </a:pPr>
            <a:r>
              <a:rPr lang="en-US" sz="1700" dirty="0">
                <a:solidFill>
                  <a:schemeClr val="dk1"/>
                </a:solidFill>
              </a:rPr>
              <a:t>c. describing the developmental progress and learning of children</a:t>
            </a:r>
            <a:endParaRPr sz="1700" dirty="0">
              <a:solidFill>
                <a:schemeClr val="dk1"/>
              </a:solidFill>
            </a:endParaRPr>
          </a:p>
          <a:p>
            <a:pPr marL="1428750" lvl="0" indent="0" algn="l" rtl="0">
              <a:lnSpc>
                <a:spcPct val="90000"/>
              </a:lnSpc>
              <a:spcBef>
                <a:spcPts val="0"/>
              </a:spcBef>
              <a:spcAft>
                <a:spcPts val="0"/>
              </a:spcAft>
              <a:buNone/>
            </a:pPr>
            <a:r>
              <a:rPr lang="en-US" sz="1700" dirty="0">
                <a:solidFill>
                  <a:schemeClr val="dk1"/>
                </a:solidFill>
              </a:rPr>
              <a:t>d. improving curriculum and adapting teaching practices and the environment </a:t>
            </a:r>
            <a:endParaRPr sz="1700" dirty="0">
              <a:solidFill>
                <a:schemeClr val="dk1"/>
              </a:solidFill>
            </a:endParaRPr>
          </a:p>
          <a:p>
            <a:pPr marL="1428750" lvl="0" indent="0" algn="l" rtl="0">
              <a:lnSpc>
                <a:spcPct val="90000"/>
              </a:lnSpc>
              <a:spcBef>
                <a:spcPts val="0"/>
              </a:spcBef>
              <a:spcAft>
                <a:spcPts val="0"/>
              </a:spcAft>
              <a:buNone/>
            </a:pPr>
            <a:r>
              <a:rPr lang="en-US" sz="1700" dirty="0">
                <a:solidFill>
                  <a:schemeClr val="dk1"/>
                </a:solidFill>
              </a:rPr>
              <a:t>e. planning program improvement and communicating with families</a:t>
            </a:r>
            <a:br>
              <a:rPr lang="en-US" sz="1700" dirty="0">
                <a:solidFill>
                  <a:schemeClr val="dk1"/>
                </a:solidFill>
              </a:rPr>
            </a:br>
            <a:endParaRPr sz="1700" dirty="0">
              <a:solidFill>
                <a:schemeClr val="dk1"/>
              </a:solidFill>
            </a:endParaRPr>
          </a:p>
          <a:p>
            <a:pPr marL="457200" lvl="0" indent="0" algn="l" rtl="0">
              <a:lnSpc>
                <a:spcPct val="90000"/>
              </a:lnSpc>
              <a:spcBef>
                <a:spcPts val="0"/>
              </a:spcBef>
              <a:spcAft>
                <a:spcPts val="0"/>
              </a:spcAft>
              <a:buNone/>
            </a:pPr>
            <a:r>
              <a:rPr lang="en-US" sz="1700" b="1" dirty="0">
                <a:solidFill>
                  <a:schemeClr val="dk1"/>
                </a:solidFill>
              </a:rPr>
              <a:t>Criterion 4.8</a:t>
            </a:r>
            <a:endParaRPr sz="1700" b="1" dirty="0">
              <a:solidFill>
                <a:schemeClr val="dk1"/>
              </a:solidFill>
            </a:endParaRPr>
          </a:p>
          <a:p>
            <a:pPr marL="914400" lvl="1" indent="-336550" algn="l" rtl="0">
              <a:lnSpc>
                <a:spcPct val="90000"/>
              </a:lnSpc>
              <a:spcBef>
                <a:spcPts val="0"/>
              </a:spcBef>
              <a:spcAft>
                <a:spcPts val="0"/>
              </a:spcAft>
              <a:buClr>
                <a:schemeClr val="dk1"/>
              </a:buClr>
              <a:buSzPts val="1700"/>
              <a:buChar char="•"/>
            </a:pPr>
            <a:r>
              <a:rPr lang="en-US" sz="1700" dirty="0">
                <a:solidFill>
                  <a:schemeClr val="dk1"/>
                </a:solidFill>
              </a:rPr>
              <a:t>Teachers and other professionals associated with the program use assessment methods and information to design goals for individual children as well as to guide curriculum planning and monitor progress.</a:t>
            </a:r>
            <a:endParaRPr sz="1700" dirty="0">
              <a:solidFill>
                <a:schemeClr val="dk1"/>
              </a:solidFill>
            </a:endParaRPr>
          </a:p>
          <a:p>
            <a:pPr marL="914400" lvl="0" indent="0" algn="l" rtl="0">
              <a:lnSpc>
                <a:spcPct val="90000"/>
              </a:lnSpc>
              <a:spcBef>
                <a:spcPts val="0"/>
              </a:spcBef>
              <a:spcAft>
                <a:spcPts val="0"/>
              </a:spcAft>
              <a:buNone/>
            </a:pPr>
            <a:endParaRPr sz="1900" b="1" dirty="0">
              <a:solidFill>
                <a:schemeClr val="dk1"/>
              </a:solidFill>
            </a:endParaRPr>
          </a:p>
          <a:p>
            <a:pPr marL="0" lvl="0" indent="0" algn="l" rtl="0">
              <a:lnSpc>
                <a:spcPct val="90000"/>
              </a:lnSpc>
              <a:spcBef>
                <a:spcPts val="0"/>
              </a:spcBef>
              <a:spcAft>
                <a:spcPts val="0"/>
              </a:spcAft>
              <a:buNone/>
            </a:pPr>
            <a:endParaRPr sz="1300" dirty="0"/>
          </a:p>
        </p:txBody>
      </p:sp>
      <p:pic>
        <p:nvPicPr>
          <p:cNvPr id="62" name="Google Shape;62;p11">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244075" y="1406701"/>
            <a:ext cx="5360400" cy="53604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12"/>
          <p:cNvSpPr txBox="1">
            <a:spLocks noGrp="1"/>
          </p:cNvSpPr>
          <p:nvPr>
            <p:ph type="title"/>
          </p:nvPr>
        </p:nvSpPr>
        <p:spPr>
          <a:xfrm>
            <a:off x="408561" y="679667"/>
            <a:ext cx="3540900" cy="5906400"/>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dk2"/>
              </a:buClr>
              <a:buSzPts val="3300"/>
              <a:buFont typeface="Arial"/>
              <a:buNone/>
            </a:pPr>
            <a:r>
              <a:rPr lang="en-US" sz="3600"/>
              <a:t>Item 5: Evidence to Submit</a:t>
            </a:r>
            <a:endParaRPr sz="3600"/>
          </a:p>
        </p:txBody>
      </p:sp>
      <p:sp>
        <p:nvSpPr>
          <p:cNvPr id="68" name="Google Shape;68;p12"/>
          <p:cNvSpPr txBox="1"/>
          <p:nvPr/>
        </p:nvSpPr>
        <p:spPr>
          <a:xfrm>
            <a:off x="4371975" y="545725"/>
            <a:ext cx="7487700" cy="4603800"/>
          </a:xfrm>
          <a:prstGeom prst="rect">
            <a:avLst/>
          </a:prstGeom>
          <a:noFill/>
          <a:ln>
            <a:noFill/>
          </a:ln>
        </p:spPr>
        <p:txBody>
          <a:bodyPr spcFirstLastPara="1" wrap="square" lIns="91425" tIns="91425" rIns="91425" bIns="91425" anchor="t" anchorCtr="0">
            <a:spAutoFit/>
          </a:bodyPr>
          <a:lstStyle/>
          <a:p>
            <a:pPr marL="0" lvl="0" indent="0" algn="l" rtl="0">
              <a:lnSpc>
                <a:spcPct val="90000"/>
              </a:lnSpc>
              <a:spcBef>
                <a:spcPts val="0"/>
              </a:spcBef>
              <a:spcAft>
                <a:spcPts val="0"/>
              </a:spcAft>
              <a:buNone/>
            </a:pPr>
            <a:r>
              <a:rPr lang="en-US" sz="2900">
                <a:solidFill>
                  <a:schemeClr val="dk1"/>
                </a:solidFill>
              </a:rPr>
              <a:t>Provide evidence of established routines used by teaching teams (and others) reflecting how: </a:t>
            </a:r>
            <a:endParaRPr sz="2900">
              <a:solidFill>
                <a:schemeClr val="dk1"/>
              </a:solidFill>
            </a:endParaRPr>
          </a:p>
          <a:p>
            <a:pPr marL="914400" lvl="1" indent="-412750" algn="l" rtl="0">
              <a:lnSpc>
                <a:spcPct val="90000"/>
              </a:lnSpc>
              <a:spcBef>
                <a:spcPts val="0"/>
              </a:spcBef>
              <a:spcAft>
                <a:spcPts val="0"/>
              </a:spcAft>
              <a:buClr>
                <a:schemeClr val="dk1"/>
              </a:buClr>
              <a:buSzPts val="2900"/>
              <a:buChar char="•"/>
            </a:pPr>
            <a:r>
              <a:rPr lang="en-US" sz="2900">
                <a:solidFill>
                  <a:schemeClr val="dk1"/>
                </a:solidFill>
              </a:rPr>
              <a:t>assessment results are used to align curriculum and teaching practices to the interests and needs of the children </a:t>
            </a:r>
            <a:endParaRPr sz="2900">
              <a:solidFill>
                <a:schemeClr val="dk1"/>
              </a:solidFill>
            </a:endParaRPr>
          </a:p>
          <a:p>
            <a:pPr marL="914400" lvl="1" indent="-412750" algn="l" rtl="0">
              <a:lnSpc>
                <a:spcPct val="90000"/>
              </a:lnSpc>
              <a:spcBef>
                <a:spcPts val="0"/>
              </a:spcBef>
              <a:spcAft>
                <a:spcPts val="0"/>
              </a:spcAft>
              <a:buClr>
                <a:schemeClr val="dk1"/>
              </a:buClr>
              <a:buSzPts val="2900"/>
              <a:buChar char="•"/>
            </a:pPr>
            <a:r>
              <a:rPr lang="en-US" sz="2900">
                <a:solidFill>
                  <a:schemeClr val="dk1"/>
                </a:solidFill>
              </a:rPr>
              <a:t>assessment information is used to design goals for individual and groups of children as well as to guide curriculum planning and monitor progress</a:t>
            </a:r>
            <a:endParaRPr sz="3400">
              <a:solidFill>
                <a:schemeClr val="dk1"/>
              </a:solidFill>
            </a:endParaRPr>
          </a:p>
        </p:txBody>
      </p:sp>
      <p:pic>
        <p:nvPicPr>
          <p:cNvPr id="69" name="Google Shape;69;p12">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642773" y="1845000"/>
            <a:ext cx="3072452" cy="3072452"/>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13"/>
          <p:cNvSpPr txBox="1">
            <a:spLocks noGrp="1"/>
          </p:cNvSpPr>
          <p:nvPr>
            <p:ph type="title"/>
          </p:nvPr>
        </p:nvSpPr>
        <p:spPr>
          <a:xfrm>
            <a:off x="273022" y="877800"/>
            <a:ext cx="3819300" cy="14604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en-US"/>
              <a:t>Examples of Evidence</a:t>
            </a:r>
            <a:endParaRPr/>
          </a:p>
        </p:txBody>
      </p:sp>
      <p:sp>
        <p:nvSpPr>
          <p:cNvPr id="75" name="Google Shape;75;p13"/>
          <p:cNvSpPr txBox="1">
            <a:spLocks noGrp="1"/>
          </p:cNvSpPr>
          <p:nvPr>
            <p:ph type="body" idx="1"/>
          </p:nvPr>
        </p:nvSpPr>
        <p:spPr>
          <a:xfrm>
            <a:off x="4591450" y="428025"/>
            <a:ext cx="7320000" cy="6213000"/>
          </a:xfrm>
          <a:prstGeom prst="rect">
            <a:avLst/>
          </a:prstGeom>
        </p:spPr>
        <p:txBody>
          <a:bodyPr spcFirstLastPara="1" wrap="square" lIns="91425" tIns="45700" rIns="91425" bIns="45700" anchor="ctr" anchorCtr="0">
            <a:normAutofit fontScale="85000" lnSpcReduction="10000"/>
          </a:bodyPr>
          <a:lstStyle/>
          <a:p>
            <a:pPr marL="0" lvl="0" indent="0" algn="l" rtl="0">
              <a:spcBef>
                <a:spcPts val="750"/>
              </a:spcBef>
              <a:spcAft>
                <a:spcPts val="0"/>
              </a:spcAft>
              <a:buNone/>
            </a:pPr>
            <a:r>
              <a:rPr lang="en-US" sz="2700" b="1"/>
              <a:t>Provide district-level evidence of implementation</a:t>
            </a:r>
            <a:endParaRPr sz="2700" b="1"/>
          </a:p>
          <a:p>
            <a:pPr marL="0" lvl="0" indent="0" algn="l" rtl="0">
              <a:spcBef>
                <a:spcPts val="750"/>
              </a:spcBef>
              <a:spcAft>
                <a:spcPts val="0"/>
              </a:spcAft>
              <a:buNone/>
            </a:pPr>
            <a:endParaRPr sz="2700"/>
          </a:p>
          <a:p>
            <a:pPr marL="0" lvl="0" indent="0" algn="l" rtl="0">
              <a:spcBef>
                <a:spcPts val="750"/>
              </a:spcBef>
              <a:spcAft>
                <a:spcPts val="0"/>
              </a:spcAft>
              <a:buNone/>
            </a:pPr>
            <a:r>
              <a:rPr lang="en-US" sz="2700" b="1"/>
              <a:t>Examples: </a:t>
            </a:r>
            <a:endParaRPr sz="2700" b="1"/>
          </a:p>
          <a:p>
            <a:pPr marL="457200" lvl="0" indent="-358140" algn="l" rtl="0">
              <a:lnSpc>
                <a:spcPct val="100000"/>
              </a:lnSpc>
              <a:spcBef>
                <a:spcPts val="750"/>
              </a:spcBef>
              <a:spcAft>
                <a:spcPts val="0"/>
              </a:spcAft>
              <a:buSzPct val="88888"/>
              <a:buChar char="•"/>
            </a:pPr>
            <a:r>
              <a:rPr lang="en-US" sz="2700"/>
              <a:t>Notes from meetings between teacher and other professionals (such as the program administrator, peer teacher, instructional coach, a specialist, or parents) where assessment data was used to guide curriculum planning and monitor progress</a:t>
            </a:r>
            <a:br>
              <a:rPr lang="en-US" sz="2700"/>
            </a:br>
            <a:endParaRPr sz="2700"/>
          </a:p>
          <a:p>
            <a:pPr marL="457200" lvl="0" indent="-374332" algn="l" rtl="0">
              <a:lnSpc>
                <a:spcPct val="100000"/>
              </a:lnSpc>
              <a:spcBef>
                <a:spcPts val="0"/>
              </a:spcBef>
              <a:spcAft>
                <a:spcPts val="0"/>
              </a:spcAft>
              <a:buSzPct val="100000"/>
              <a:buChar char="•"/>
            </a:pPr>
            <a:r>
              <a:rPr lang="en-US" sz="2700"/>
              <a:t>Lesson plans reflecting the curriculum and interests and needs of the children </a:t>
            </a:r>
            <a:br>
              <a:rPr lang="en-US" sz="2700"/>
            </a:br>
            <a:endParaRPr sz="2700"/>
          </a:p>
          <a:p>
            <a:pPr marL="457200" lvl="0" indent="-374332" algn="l" rtl="0">
              <a:lnSpc>
                <a:spcPct val="100000"/>
              </a:lnSpc>
              <a:spcBef>
                <a:spcPts val="0"/>
              </a:spcBef>
              <a:spcAft>
                <a:spcPts val="0"/>
              </a:spcAft>
              <a:buSzPct val="100000"/>
              <a:buChar char="•"/>
            </a:pPr>
            <a:r>
              <a:rPr lang="en-US" sz="2700"/>
              <a:t>Other documents denoting goals designed based on assessments</a:t>
            </a:r>
            <a:endParaRPr sz="2700"/>
          </a:p>
          <a:p>
            <a:pPr marL="0" lvl="0" indent="0" algn="l" rtl="0">
              <a:lnSpc>
                <a:spcPct val="100000"/>
              </a:lnSpc>
              <a:spcBef>
                <a:spcPts val="750"/>
              </a:spcBef>
              <a:spcAft>
                <a:spcPts val="0"/>
              </a:spcAft>
              <a:buNone/>
            </a:pPr>
            <a:endParaRPr sz="2700"/>
          </a:p>
          <a:p>
            <a:pPr marL="0" lvl="0" indent="0" algn="ctr" rtl="0">
              <a:lnSpc>
                <a:spcPct val="100000"/>
              </a:lnSpc>
              <a:spcBef>
                <a:spcPts val="750"/>
              </a:spcBef>
              <a:spcAft>
                <a:spcPts val="0"/>
              </a:spcAft>
              <a:buNone/>
            </a:pPr>
            <a:r>
              <a:rPr lang="en-US" sz="2450" b="1" i="1">
                <a:solidFill>
                  <a:srgbClr val="CC0000"/>
                </a:solidFill>
              </a:rPr>
              <a:t>Note: </a:t>
            </a:r>
            <a:r>
              <a:rPr lang="en-US" sz="2450" i="1"/>
              <a:t>No longer accepting optional </a:t>
            </a:r>
            <a:r>
              <a:rPr lang="en-US" sz="2400" i="1"/>
              <a:t>Assessment Plan &amp; Team Data-based Decision Making Template</a:t>
            </a:r>
            <a:br>
              <a:rPr lang="en-US" sz="2400" i="1"/>
            </a:br>
            <a:endParaRPr sz="2700"/>
          </a:p>
          <a:p>
            <a:pPr marL="0" lvl="0" indent="0" algn="l" rtl="0">
              <a:spcBef>
                <a:spcPts val="750"/>
              </a:spcBef>
              <a:spcAft>
                <a:spcPts val="0"/>
              </a:spcAft>
              <a:buNone/>
            </a:pPr>
            <a:endParaRPr sz="2700"/>
          </a:p>
        </p:txBody>
      </p:sp>
      <p:pic>
        <p:nvPicPr>
          <p:cNvPr id="76" name="Google Shape;76;p13">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335723" y="2256450"/>
            <a:ext cx="3693900" cy="3693928"/>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14"/>
          <p:cNvSpPr txBox="1">
            <a:spLocks noGrp="1"/>
          </p:cNvSpPr>
          <p:nvPr>
            <p:ph type="title"/>
          </p:nvPr>
        </p:nvSpPr>
        <p:spPr>
          <a:xfrm>
            <a:off x="192022" y="1207025"/>
            <a:ext cx="3837300" cy="11661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en-US"/>
              <a:t>Additional Considerations</a:t>
            </a:r>
            <a:endParaRPr/>
          </a:p>
        </p:txBody>
      </p:sp>
      <p:sp>
        <p:nvSpPr>
          <p:cNvPr id="82" name="Google Shape;82;p14"/>
          <p:cNvSpPr txBox="1">
            <a:spLocks noGrp="1"/>
          </p:cNvSpPr>
          <p:nvPr>
            <p:ph type="body" idx="1"/>
          </p:nvPr>
        </p:nvSpPr>
        <p:spPr>
          <a:xfrm>
            <a:off x="4591454" y="428017"/>
            <a:ext cx="7017300" cy="5906400"/>
          </a:xfrm>
          <a:prstGeom prst="rect">
            <a:avLst/>
          </a:prstGeom>
        </p:spPr>
        <p:txBody>
          <a:bodyPr spcFirstLastPara="1" wrap="square" lIns="91425" tIns="45700" rIns="91425" bIns="45700" anchor="ctr" anchorCtr="0">
            <a:normAutofit/>
          </a:bodyPr>
          <a:lstStyle/>
          <a:p>
            <a:pPr marL="457200" lvl="0" indent="-412750" algn="l" rtl="0">
              <a:spcBef>
                <a:spcPts val="750"/>
              </a:spcBef>
              <a:spcAft>
                <a:spcPts val="0"/>
              </a:spcAft>
              <a:buSzPts val="2900"/>
              <a:buChar char="•"/>
            </a:pPr>
            <a:r>
              <a:rPr lang="en-US" sz="2900" dirty="0"/>
              <a:t>PLC notes reflecting who, how often, what data, application in planning and practice.</a:t>
            </a:r>
            <a:br>
              <a:rPr lang="en-US" sz="2900" dirty="0"/>
            </a:br>
            <a:endParaRPr sz="2900" dirty="0"/>
          </a:p>
          <a:p>
            <a:pPr marL="457200" lvl="0" indent="-412750" algn="l" rtl="0">
              <a:spcBef>
                <a:spcPts val="0"/>
              </a:spcBef>
              <a:spcAft>
                <a:spcPts val="0"/>
              </a:spcAft>
              <a:buSzPts val="2900"/>
              <a:buChar char="•"/>
            </a:pPr>
            <a:r>
              <a:rPr lang="en-US" sz="2900" dirty="0"/>
              <a:t>A handbook policy for this would </a:t>
            </a:r>
            <a:r>
              <a:rPr lang="en-US" sz="2900" b="1" dirty="0"/>
              <a:t>not</a:t>
            </a:r>
            <a:r>
              <a:rPr lang="en-US" sz="2900" dirty="0"/>
              <a:t> be enough, provide evidence of the </a:t>
            </a:r>
            <a:r>
              <a:rPr lang="en-US" sz="2900" b="1" dirty="0"/>
              <a:t>process</a:t>
            </a:r>
            <a:r>
              <a:rPr lang="en-US" sz="2900" dirty="0"/>
              <a:t> teachers go through in using data to plan instruction. </a:t>
            </a:r>
            <a:br>
              <a:rPr lang="en-US" sz="2900" dirty="0"/>
            </a:br>
            <a:endParaRPr sz="2900" dirty="0"/>
          </a:p>
          <a:p>
            <a:pPr marL="457200" lvl="0" indent="-412750" algn="l" rtl="0">
              <a:spcBef>
                <a:spcPts val="0"/>
              </a:spcBef>
              <a:spcAft>
                <a:spcPts val="0"/>
              </a:spcAft>
              <a:buSzPts val="2900"/>
              <a:buChar char="•"/>
            </a:pPr>
            <a:r>
              <a:rPr lang="en-US" sz="2900" dirty="0"/>
              <a:t>Assessment should align to curriculum goals and the interests and needs of children in the classroom.</a:t>
            </a:r>
            <a:endParaRPr sz="2900" dirty="0"/>
          </a:p>
          <a:p>
            <a:pPr marL="914400" lvl="1" indent="-412750" algn="l" rtl="0">
              <a:spcBef>
                <a:spcPts val="0"/>
              </a:spcBef>
              <a:spcAft>
                <a:spcPts val="0"/>
              </a:spcAft>
              <a:buSzPts val="2900"/>
              <a:buChar char="•"/>
            </a:pPr>
            <a:r>
              <a:rPr lang="en-US" sz="2900" dirty="0"/>
              <a:t>Data alone would not be sufficient evidence.</a:t>
            </a:r>
            <a:endParaRPr sz="2900" dirty="0"/>
          </a:p>
        </p:txBody>
      </p:sp>
      <p:pic>
        <p:nvPicPr>
          <p:cNvPr id="83" name="Google Shape;83;p14">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465600" y="2394050"/>
            <a:ext cx="3244750" cy="324475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5"/>
          <p:cNvSpPr txBox="1">
            <a:spLocks noGrp="1"/>
          </p:cNvSpPr>
          <p:nvPr>
            <p:ph type="title"/>
          </p:nvPr>
        </p:nvSpPr>
        <p:spPr>
          <a:xfrm>
            <a:off x="406247" y="1"/>
            <a:ext cx="10515600" cy="11928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sz="4300"/>
              <a:t>Timeline</a:t>
            </a:r>
            <a:r>
              <a:rPr lang="en-US" sz="4200"/>
              <a:t> </a:t>
            </a:r>
            <a:endParaRPr sz="4200"/>
          </a:p>
        </p:txBody>
      </p:sp>
      <p:sp>
        <p:nvSpPr>
          <p:cNvPr id="89" name="Google Shape;89;p15"/>
          <p:cNvSpPr txBox="1">
            <a:spLocks noGrp="1"/>
          </p:cNvSpPr>
          <p:nvPr>
            <p:ph type="body" idx="1"/>
          </p:nvPr>
        </p:nvSpPr>
        <p:spPr>
          <a:xfrm>
            <a:off x="216225" y="1412341"/>
            <a:ext cx="11422200" cy="4968334"/>
          </a:xfrm>
          <a:prstGeom prst="rect">
            <a:avLst/>
          </a:prstGeom>
        </p:spPr>
        <p:txBody>
          <a:bodyPr spcFirstLastPara="1" wrap="square" lIns="91425" tIns="45700" rIns="91425" bIns="45700" anchor="b" anchorCtr="0">
            <a:noAutofit/>
          </a:bodyPr>
          <a:lstStyle/>
          <a:p>
            <a:pPr marL="457200" lvl="0" indent="-406400" algn="l" rtl="0">
              <a:lnSpc>
                <a:spcPct val="115000"/>
              </a:lnSpc>
              <a:spcBef>
                <a:spcPts val="0"/>
              </a:spcBef>
              <a:spcAft>
                <a:spcPts val="0"/>
              </a:spcAft>
              <a:buSzPts val="2800"/>
              <a:buChar char="●"/>
            </a:pPr>
            <a:r>
              <a:rPr lang="en-US" sz="2800" b="1" dirty="0"/>
              <a:t>September 15:</a:t>
            </a:r>
            <a:r>
              <a:rPr lang="en-US" sz="2800" dirty="0"/>
              <a:t> </a:t>
            </a:r>
            <a:r>
              <a:rPr lang="en-US" sz="2800" b="0" dirty="0"/>
              <a:t>Desk audit opens in CASA </a:t>
            </a:r>
            <a:endParaRPr sz="2800" b="0" dirty="0"/>
          </a:p>
          <a:p>
            <a:pPr marL="914400" lvl="0" indent="0" algn="l" rtl="0">
              <a:lnSpc>
                <a:spcPct val="115000"/>
              </a:lnSpc>
              <a:spcBef>
                <a:spcPts val="0"/>
              </a:spcBef>
              <a:spcAft>
                <a:spcPts val="0"/>
              </a:spcAft>
              <a:buNone/>
            </a:pPr>
            <a:endParaRPr sz="2800" dirty="0"/>
          </a:p>
          <a:p>
            <a:pPr marL="457200" lvl="0" indent="-406400" algn="l" rtl="0">
              <a:lnSpc>
                <a:spcPct val="115000"/>
              </a:lnSpc>
              <a:spcBef>
                <a:spcPts val="0"/>
              </a:spcBef>
              <a:spcAft>
                <a:spcPts val="0"/>
              </a:spcAft>
              <a:buSzPts val="2800"/>
              <a:buChar char="●"/>
            </a:pPr>
            <a:r>
              <a:rPr lang="en-US" sz="2800" b="1" dirty="0"/>
              <a:t>December 15:</a:t>
            </a:r>
            <a:r>
              <a:rPr lang="en-US" sz="2800" dirty="0"/>
              <a:t> </a:t>
            </a:r>
            <a:r>
              <a:rPr lang="en-US" sz="2800" b="0" dirty="0"/>
              <a:t>Initial district desk audit submission due </a:t>
            </a:r>
            <a:endParaRPr sz="2800" b="0" dirty="0"/>
          </a:p>
          <a:p>
            <a:pPr marL="914400" lvl="0" indent="0" algn="l" rtl="0">
              <a:lnSpc>
                <a:spcPct val="115000"/>
              </a:lnSpc>
              <a:spcBef>
                <a:spcPts val="0"/>
              </a:spcBef>
              <a:spcAft>
                <a:spcPts val="0"/>
              </a:spcAft>
              <a:buNone/>
            </a:pPr>
            <a:endParaRPr sz="2800" dirty="0"/>
          </a:p>
          <a:p>
            <a:pPr marL="457200" lvl="0" indent="-406400" algn="l" rtl="0">
              <a:lnSpc>
                <a:spcPct val="115000"/>
              </a:lnSpc>
              <a:spcBef>
                <a:spcPts val="0"/>
              </a:spcBef>
              <a:spcAft>
                <a:spcPts val="0"/>
              </a:spcAft>
              <a:buSzPts val="2800"/>
              <a:buChar char="●"/>
            </a:pPr>
            <a:r>
              <a:rPr lang="en-US" sz="2800" b="1" dirty="0"/>
              <a:t>March 15:</a:t>
            </a:r>
            <a:r>
              <a:rPr lang="en-US" sz="2800" b="0" dirty="0"/>
              <a:t> Initial state review completed </a:t>
            </a:r>
            <a:endParaRPr sz="2800" b="0" dirty="0"/>
          </a:p>
          <a:p>
            <a:pPr marL="914400" lvl="0" indent="0" algn="l" rtl="0">
              <a:lnSpc>
                <a:spcPct val="115000"/>
              </a:lnSpc>
              <a:spcBef>
                <a:spcPts val="0"/>
              </a:spcBef>
              <a:spcAft>
                <a:spcPts val="0"/>
              </a:spcAft>
              <a:buNone/>
            </a:pPr>
            <a:endParaRPr sz="2800" dirty="0"/>
          </a:p>
          <a:p>
            <a:pPr marL="457200" lvl="0" indent="-406400" algn="l" rtl="0">
              <a:lnSpc>
                <a:spcPct val="115000"/>
              </a:lnSpc>
              <a:spcBef>
                <a:spcPts val="0"/>
              </a:spcBef>
              <a:spcAft>
                <a:spcPts val="0"/>
              </a:spcAft>
              <a:buSzPts val="2800"/>
              <a:buChar char="●"/>
            </a:pPr>
            <a:r>
              <a:rPr lang="en-US" sz="2800" b="1" dirty="0"/>
              <a:t>April 15:</a:t>
            </a:r>
            <a:r>
              <a:rPr lang="en-US" sz="2800" dirty="0"/>
              <a:t> </a:t>
            </a:r>
            <a:r>
              <a:rPr lang="en-US" sz="2800" b="0" dirty="0"/>
              <a:t>Final district submission due; Desk audit closes</a:t>
            </a:r>
            <a:endParaRPr sz="2800" b="0" dirty="0"/>
          </a:p>
          <a:p>
            <a:pPr marL="914400" lvl="0" indent="0" algn="l" rtl="0">
              <a:lnSpc>
                <a:spcPct val="115000"/>
              </a:lnSpc>
              <a:spcBef>
                <a:spcPts val="0"/>
              </a:spcBef>
              <a:spcAft>
                <a:spcPts val="0"/>
              </a:spcAft>
              <a:buNone/>
            </a:pPr>
            <a:endParaRPr sz="2800" dirty="0"/>
          </a:p>
          <a:p>
            <a:pPr marL="457200" lvl="0" indent="-406400" algn="l" rtl="0">
              <a:lnSpc>
                <a:spcPct val="115000"/>
              </a:lnSpc>
              <a:spcBef>
                <a:spcPts val="0"/>
              </a:spcBef>
              <a:spcAft>
                <a:spcPts val="0"/>
              </a:spcAft>
              <a:buSzPts val="2800"/>
              <a:buChar char="●"/>
            </a:pPr>
            <a:r>
              <a:rPr lang="en-US" sz="2800" b="1" dirty="0">
                <a:highlight>
                  <a:schemeClr val="lt1"/>
                </a:highlight>
              </a:rPr>
              <a:t>April 30:</a:t>
            </a:r>
            <a:r>
              <a:rPr lang="en-US" sz="2800" b="1" dirty="0"/>
              <a:t> </a:t>
            </a:r>
            <a:r>
              <a:rPr lang="en-US" sz="2800" b="0" dirty="0"/>
              <a:t>Final state review completed; District status identified and follow-up action as applicable</a:t>
            </a:r>
            <a:endParaRPr sz="2800" b="0" dirty="0"/>
          </a:p>
        </p:txBody>
      </p:sp>
      <p:pic>
        <p:nvPicPr>
          <p:cNvPr id="90" name="Google Shape;90;p15">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9991350" y="1509776"/>
            <a:ext cx="1809750" cy="1809750"/>
          </a:xfrm>
          <a:prstGeom prst="rect">
            <a:avLst/>
          </a:prstGeom>
          <a:noFill/>
          <a:ln>
            <a:noFill/>
          </a:ln>
        </p:spPr>
      </p:pic>
    </p:spTree>
  </p:cSld>
  <p:clrMapOvr>
    <a:masterClrMapping/>
  </p:clrMapOvr>
</p:sld>
</file>

<file path=ppt/theme/theme1.xml><?xml version="1.0" encoding="utf-8"?>
<a:theme xmlns:a="http://schemas.openxmlformats.org/drawingml/2006/main" name="Theme1">
  <a:themeElements>
    <a:clrScheme name="Iowa Department of Education">
      <a:dk1>
        <a:srgbClr val="000000"/>
      </a:dk1>
      <a:lt1>
        <a:srgbClr val="FFFFFF"/>
      </a:lt1>
      <a:dk2>
        <a:srgbClr val="002152"/>
      </a:dk2>
      <a:lt2>
        <a:srgbClr val="E6E6E6"/>
      </a:lt2>
      <a:accent1>
        <a:srgbClr val="005CA3"/>
      </a:accent1>
      <a:accent2>
        <a:srgbClr val="FDE263"/>
      </a:accent2>
      <a:accent3>
        <a:srgbClr val="96BCDE"/>
      </a:accent3>
      <a:accent4>
        <a:srgbClr val="A5A5A5"/>
      </a:accent4>
      <a:accent5>
        <a:srgbClr val="DC6400"/>
      </a:accent5>
      <a:accent6>
        <a:srgbClr val="FFC200"/>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1623</Words>
  <Application>Microsoft Office PowerPoint</Application>
  <PresentationFormat>Widescreen</PresentationFormat>
  <Paragraphs>100</Paragraphs>
  <Slides>10</Slides>
  <Notes>10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10</vt:i4>
      </vt:variant>
    </vt:vector>
  </HeadingPairs>
  <TitlesOfParts>
    <vt:vector size="12" baseType="lpstr">
      <vt:lpstr>Arial</vt:lpstr>
      <vt:lpstr>Theme1</vt:lpstr>
      <vt:lpstr>IQPPS Desk Audit 25-26</vt:lpstr>
      <vt:lpstr>Purpose of the Preschool Desk Audit  </vt:lpstr>
      <vt:lpstr>Guidelines for the Desk Audit </vt:lpstr>
      <vt:lpstr>IQPPS (2017 Version) and IQPPS Web Page</vt:lpstr>
      <vt:lpstr>Item 5: Program Standards Overview</vt:lpstr>
      <vt:lpstr>Item 5: Evidence to Submit</vt:lpstr>
      <vt:lpstr>Examples of Evidence</vt:lpstr>
      <vt:lpstr>Additional Considerations</vt:lpstr>
      <vt:lpstr>Timeline </vt:lpstr>
      <vt:lpstr>Desk Audit Reviewer Contacts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IQPPS Desk Audit 25-26</dc:title>
  <dc:creator>Albers, Lisa [IDOE]</dc:creator>
  <cp:lastModifiedBy>Albers, Lisa [IDOE]</cp:lastModifiedBy>
  <cp:revision>4</cp:revision>
  <dcterms:modified xsi:type="dcterms:W3CDTF">2025-09-12T16:44:27Z</dcterms:modified>
</cp:coreProperties>
</file>