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5" roundtripDataSignature="AMtx7micJkiWW97HXSW7v30lRHLQ5pqrb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customschemas.google.com/relationships/presentationmetadata" Target="metadata"/><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ducate.iowa.gov/media/7266/download?inline=" TargetMode="External"/><Relationship Id="rId3" Type="http://schemas.openxmlformats.org/officeDocument/2006/relationships/hyperlink" Target="https://educateiowa.gov/pk-12/early-childhood/early-childhood-standards"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 name="Shape 31"/>
        <p:cNvGrpSpPr/>
        <p:nvPr/>
      </p:nvGrpSpPr>
      <p:grpSpPr>
        <a:xfrm>
          <a:off x="0" y="0"/>
          <a:ext cx="0" cy="0"/>
          <a:chOff x="0" y="0"/>
          <a:chExt cx="0" cy="0"/>
        </a:xfrm>
      </p:grpSpPr>
      <p:sp>
        <p:nvSpPr>
          <p:cNvPr id="32" name="Google Shape;3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Welcome! Information covered in this slide deck will include a brief overview of the Universal Preschool Desk Audit which requires submission of evidence for ten items related to the implementation of the Iowa Quality Preschool Program Standards or IQPPS. The main focus for this slide deck will be on Item 5: Data-Based Decision Making.    </a:t>
            </a:r>
            <a:endParaRPr>
              <a:solidFill>
                <a:schemeClr val="dk1"/>
              </a:solidFill>
            </a:endParaRPr>
          </a:p>
          <a:p>
            <a:pPr indent="0" lvl="0" marL="0" rtl="0" algn="l">
              <a:lnSpc>
                <a:spcPct val="100000"/>
              </a:lnSpc>
              <a:spcBef>
                <a:spcPts val="0"/>
              </a:spcBef>
              <a:spcAft>
                <a:spcPts val="0"/>
              </a:spcAft>
              <a:buSzPts val="1100"/>
              <a:buNone/>
            </a:pPr>
            <a:r>
              <a:t/>
            </a:r>
            <a:endParaRPr/>
          </a:p>
        </p:txBody>
      </p:sp>
      <p:sp>
        <p:nvSpPr>
          <p:cNvPr id="33" name="Google Shape;3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An Iowa Department of Education consultant is assigned to each AEA specifically for preschool desk audits. The assigned consultant, as shown on this slide, will serve as the contact for districts in that area throughout the desk audit timeline. Districts are encouraged to reach out to the assigned consultant with any questions.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Thank you for viewing this slide deck related to Item 1 of the preschool desk audit. There are additional slide decks available with each addressing one of the ten preschool desk audit items. </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t/>
            </a:r>
            <a:endParaRPr sz="10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US">
                <a:solidFill>
                  <a:schemeClr val="dk1"/>
                </a:solidFill>
              </a:rPr>
              <a:t>The purpose of the preschool desk audit is to provide a process for </a:t>
            </a:r>
            <a:r>
              <a:rPr b="1" lang="en-US">
                <a:solidFill>
                  <a:schemeClr val="dk1"/>
                </a:solidFill>
              </a:rPr>
              <a:t>accreditation</a:t>
            </a:r>
            <a:r>
              <a:rPr lang="en-US">
                <a:solidFill>
                  <a:schemeClr val="dk1"/>
                </a:solidFill>
              </a:rPr>
              <a:t> and </a:t>
            </a:r>
            <a:r>
              <a:rPr b="1" lang="en-US">
                <a:solidFill>
                  <a:schemeClr val="dk1"/>
                </a:solidFill>
              </a:rPr>
              <a:t>monitoring</a:t>
            </a:r>
            <a:r>
              <a:rPr lang="en-US">
                <a:solidFill>
                  <a:schemeClr val="dk1"/>
                </a:solidFill>
              </a:rPr>
              <a:t> which requires a comprehensive desk audit. In addition, based on the requirement to implement program standards, the desk audit provides districts a method for submitting evidence of implementation of IQPPS. </a:t>
            </a:r>
            <a:endParaRPr>
              <a:solidFill>
                <a:schemeClr val="dk1"/>
              </a:solidFill>
            </a:endParaRPr>
          </a:p>
          <a:p>
            <a:pPr indent="0" lvl="0" marL="0" rtl="0" algn="l">
              <a:lnSpc>
                <a:spcPct val="100000"/>
              </a:lnSpc>
              <a:spcBef>
                <a:spcPts val="1200"/>
              </a:spcBef>
              <a:spcAft>
                <a:spcPts val="0"/>
              </a:spcAft>
              <a:buSzPts val="1100"/>
              <a:buNone/>
            </a:pPr>
            <a:r>
              <a:t/>
            </a:r>
            <a:endParaRPr/>
          </a:p>
        </p:txBody>
      </p:sp>
      <p:sp>
        <p:nvSpPr>
          <p:cNvPr id="39" name="Google Shape;39;p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2fdade8e0d5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When completing the preschool desk audit, there are several factors to consider.  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120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a:t>
            </a:r>
            <a:endParaRPr/>
          </a:p>
        </p:txBody>
      </p:sp>
      <p:sp>
        <p:nvSpPr>
          <p:cNvPr id="45" name="Google Shape;45;g2fdade8e0d5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 name="Google Shape;5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It is important to note that desk audit submissions must align to the current version of the </a:t>
            </a:r>
            <a:r>
              <a:rPr lang="en-US" u="sng">
                <a:solidFill>
                  <a:schemeClr val="hlink"/>
                </a:solidFill>
                <a:hlinkClick r:id="rId2"/>
              </a:rPr>
              <a:t>Iowa Quality Preschool Program Standards and Criteria (2017)</a:t>
            </a:r>
            <a:r>
              <a:rPr lang="en-US">
                <a:solidFill>
                  <a:schemeClr val="dk1"/>
                </a:solidFill>
              </a:rPr>
              <a:t>. Keep in mind that multiple standards and criteria may be addressed within each of the ten desk audit items.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Iowa Department of Education’s website contains additional information related to IQPPS on the </a:t>
            </a:r>
            <a:r>
              <a:rPr lang="en-US" u="sng">
                <a:solidFill>
                  <a:schemeClr val="hlink"/>
                </a:solidFill>
                <a:hlinkClick r:id="rId3"/>
              </a:rPr>
              <a:t>Early Childhood Standards</a:t>
            </a:r>
            <a:r>
              <a:rPr lang="en-US">
                <a:solidFill>
                  <a:schemeClr val="dk1"/>
                </a:solidFill>
              </a:rPr>
              <a:t> webpage.</a:t>
            </a:r>
            <a:endParaRPr>
              <a:solidFill>
                <a:schemeClr val="dk1"/>
              </a:solidFill>
            </a:endParaRPr>
          </a:p>
          <a:p>
            <a:pPr indent="0" lvl="0" marL="0" rtl="0" algn="l">
              <a:lnSpc>
                <a:spcPct val="100000"/>
              </a:lnSpc>
              <a:spcBef>
                <a:spcPts val="120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fdadf73daf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g2fdadf73daf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The Department will be facilitating monthly zoom sessions in order to best help you prepare and complete your preschool desk audit.  Dates and times are listed for each of the zooms as well as which standards will be addressed at the zoom meeting.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sz="1000">
                <a:solidFill>
                  <a:schemeClr val="dk1"/>
                </a:solidFill>
              </a:rPr>
              <a:t>As mentioned earlier, the preschool desk audit requires evidence to be submitted for a total of ten items. This webinar specifically addresses item 5: Data-Based Decision Making which is aligned to IQPPS Standard 4, criterion 4.2 &amp; 4.8. </a:t>
            </a:r>
            <a:endParaRPr sz="1000">
              <a:solidFill>
                <a:schemeClr val="dk1"/>
              </a:solidFill>
            </a:endParaRPr>
          </a:p>
          <a:p>
            <a:pPr indent="0" lvl="0" marL="0" rtl="0" algn="l">
              <a:lnSpc>
                <a:spcPct val="100000"/>
              </a:lnSpc>
              <a:spcBef>
                <a:spcPts val="0"/>
              </a:spcBef>
              <a:spcAft>
                <a:spcPts val="0"/>
              </a:spcAft>
              <a:buSzPts val="1100"/>
              <a:buNone/>
            </a:pPr>
            <a:r>
              <a:rPr lang="en-US" sz="1000">
                <a:solidFill>
                  <a:schemeClr val="dk1"/>
                </a:solidFill>
              </a:rPr>
              <a:t> </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sz="1000">
                <a:solidFill>
                  <a:schemeClr val="dk1"/>
                </a:solidFill>
              </a:rPr>
              <a:t>Department consultants will be specifically reviewing submitted evidence of established routines used by teaching teams (and others) reflecting how: ● assessment results are used to align curriculum and teaching practices to the interests and needs of the children ● assessment information is used to design goals for individual children as well as to guide curriculum planning and monitor progress.</a:t>
            </a:r>
            <a:endParaRPr sz="1000">
              <a:solidFill>
                <a:schemeClr val="dk1"/>
              </a:solidFill>
            </a:endParaRPr>
          </a:p>
        </p:txBody>
      </p:sp>
      <p:sp>
        <p:nvSpPr>
          <p:cNvPr id="64" name="Google Shape;6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Evidence for item 5 must represent how the district is ensuring implementation of IQPPS at a district level and across all classrooms and locations.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Examples of evidence include:</a:t>
            </a:r>
            <a:endParaRPr>
              <a:solidFill>
                <a:schemeClr val="dk1"/>
              </a:solidFill>
            </a:endParaRPr>
          </a:p>
          <a:p>
            <a:pPr indent="-298450" lvl="0" marL="457200" rtl="0" algn="l">
              <a:lnSpc>
                <a:spcPct val="90000"/>
              </a:lnSpc>
              <a:spcBef>
                <a:spcPts val="750"/>
              </a:spcBef>
              <a:spcAft>
                <a:spcPts val="0"/>
              </a:spcAft>
              <a:buClr>
                <a:schemeClr val="dk1"/>
              </a:buClr>
              <a:buSzPts val="1100"/>
              <a:buChar char="•"/>
            </a:pPr>
            <a:r>
              <a:rPr lang="en-US">
                <a:solidFill>
                  <a:schemeClr val="dk1"/>
                </a:solidFill>
              </a:rPr>
              <a:t>Notes from meetings between teacher and other professionals (such as the program administrator, instructional coach, a specialist, or parents) where assessment data was used to guide curriculum planning and monitor progress</a:t>
            </a:r>
            <a:endParaRPr>
              <a:solidFill>
                <a:schemeClr val="dk1"/>
              </a:solidFill>
            </a:endParaRPr>
          </a:p>
          <a:p>
            <a:pPr indent="-298450" lvl="0" marL="457200" rtl="0" algn="l">
              <a:lnSpc>
                <a:spcPct val="90000"/>
              </a:lnSpc>
              <a:spcBef>
                <a:spcPts val="0"/>
              </a:spcBef>
              <a:spcAft>
                <a:spcPts val="0"/>
              </a:spcAft>
              <a:buClr>
                <a:schemeClr val="dk1"/>
              </a:buClr>
              <a:buSzPts val="1100"/>
              <a:buChar char="•"/>
            </a:pPr>
            <a:r>
              <a:rPr lang="en-US">
                <a:solidFill>
                  <a:schemeClr val="dk1"/>
                </a:solidFill>
              </a:rPr>
              <a:t>Lesson plans reflecting the curriculum and the interests and needs of the children</a:t>
            </a:r>
            <a:endParaRPr>
              <a:solidFill>
                <a:schemeClr val="dk1"/>
              </a:solidFill>
            </a:endParaRPr>
          </a:p>
          <a:p>
            <a:pPr indent="-298450" lvl="0" marL="457200" rtl="0" algn="l">
              <a:lnSpc>
                <a:spcPct val="90000"/>
              </a:lnSpc>
              <a:spcBef>
                <a:spcPts val="0"/>
              </a:spcBef>
              <a:spcAft>
                <a:spcPts val="0"/>
              </a:spcAft>
              <a:buClr>
                <a:schemeClr val="dk1"/>
              </a:buClr>
              <a:buSzPts val="1100"/>
              <a:buChar char="•"/>
            </a:pPr>
            <a:r>
              <a:rPr lang="en-US">
                <a:solidFill>
                  <a:schemeClr val="dk1"/>
                </a:solidFill>
              </a:rPr>
              <a:t>Other documents denoting goals designed based on assessments</a:t>
            </a:r>
            <a:endParaRPr>
              <a:solidFill>
                <a:schemeClr val="dk1"/>
              </a:solidFill>
            </a:endParaRPr>
          </a:p>
          <a:p>
            <a:pPr indent="0" lvl="0" marL="0" rtl="0" algn="l">
              <a:lnSpc>
                <a:spcPct val="90000"/>
              </a:lnSpc>
              <a:spcBef>
                <a:spcPts val="75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Clr>
                <a:schemeClr val="dk1"/>
              </a:buClr>
              <a:buSzPts val="1100"/>
              <a:buFont typeface="Arial"/>
              <a:buNone/>
            </a:pPr>
            <a:r>
              <a:rPr lang="en-US" sz="1000">
                <a:solidFill>
                  <a:schemeClr val="dk1"/>
                </a:solidFill>
              </a:rPr>
              <a:t>It’s important to mention some additional considerations related to Item 5 that will assist with submission of evidence.</a:t>
            </a:r>
            <a:endParaRPr sz="1000">
              <a:solidFill>
                <a:schemeClr val="dk1"/>
              </a:solidFill>
            </a:endParaRPr>
          </a:p>
          <a:p>
            <a:pPr indent="-292100" lvl="0" marL="457200" rtl="0" algn="l">
              <a:lnSpc>
                <a:spcPct val="90000"/>
              </a:lnSpc>
              <a:spcBef>
                <a:spcPts val="750"/>
              </a:spcBef>
              <a:spcAft>
                <a:spcPts val="0"/>
              </a:spcAft>
              <a:buClr>
                <a:schemeClr val="dk1"/>
              </a:buClr>
              <a:buSzPts val="1000"/>
              <a:buChar char="•"/>
            </a:pPr>
            <a:r>
              <a:rPr lang="en-US" sz="1000">
                <a:solidFill>
                  <a:schemeClr val="dk1"/>
                </a:solidFill>
              </a:rPr>
              <a:t>PLC notes reflecting who, how often, what data, application in planning and practice</a:t>
            </a:r>
            <a:endParaRPr sz="1000">
              <a:solidFill>
                <a:schemeClr val="dk1"/>
              </a:solidFill>
            </a:endParaRPr>
          </a:p>
          <a:p>
            <a:pPr indent="-292100" lvl="0" marL="457200" rtl="0" algn="l">
              <a:lnSpc>
                <a:spcPct val="90000"/>
              </a:lnSpc>
              <a:spcBef>
                <a:spcPts val="0"/>
              </a:spcBef>
              <a:spcAft>
                <a:spcPts val="0"/>
              </a:spcAft>
              <a:buClr>
                <a:schemeClr val="dk1"/>
              </a:buClr>
              <a:buSzPts val="1000"/>
              <a:buChar char="•"/>
            </a:pPr>
            <a:r>
              <a:rPr lang="en-US" sz="1000">
                <a:solidFill>
                  <a:schemeClr val="dk1"/>
                </a:solidFill>
              </a:rPr>
              <a:t>A handbook policy for this would not be enough, provide evidence of the process teachers go through in using data to plan instruction </a:t>
            </a:r>
            <a:endParaRPr sz="1000">
              <a:solidFill>
                <a:schemeClr val="dk1"/>
              </a:solidFill>
            </a:endParaRPr>
          </a:p>
          <a:p>
            <a:pPr indent="-292100" lvl="0" marL="457200" rtl="0" algn="l">
              <a:lnSpc>
                <a:spcPct val="90000"/>
              </a:lnSpc>
              <a:spcBef>
                <a:spcPts val="0"/>
              </a:spcBef>
              <a:spcAft>
                <a:spcPts val="0"/>
              </a:spcAft>
              <a:buClr>
                <a:schemeClr val="dk1"/>
              </a:buClr>
              <a:buSzPts val="1000"/>
              <a:buChar char="•"/>
            </a:pPr>
            <a:r>
              <a:rPr lang="en-US" sz="1000">
                <a:solidFill>
                  <a:schemeClr val="dk1"/>
                </a:solidFill>
              </a:rPr>
              <a:t>Assessment should align to curriculum goals and the interests and needs of children in the classroom</a:t>
            </a:r>
            <a:endParaRPr sz="1000">
              <a:solidFill>
                <a:schemeClr val="dk1"/>
              </a:solidFill>
            </a:endParaRPr>
          </a:p>
          <a:p>
            <a:pPr indent="0" lvl="0" marL="0" rtl="0" algn="l">
              <a:lnSpc>
                <a:spcPct val="90000"/>
              </a:lnSpc>
              <a:spcBef>
                <a:spcPts val="750"/>
              </a:spcBef>
              <a:spcAft>
                <a:spcPts val="0"/>
              </a:spcAft>
              <a:buClr>
                <a:schemeClr val="dk1"/>
              </a:buClr>
              <a:buSzPts val="1100"/>
              <a:buFont typeface="Arial"/>
              <a:buNone/>
            </a:pPr>
            <a:r>
              <a:t/>
            </a:r>
            <a:endParaRPr sz="1000">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Now that we have covered the details related to item 1 of the desk audit, we will review the due dates and related timeline for the entire desk audit process.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The desk audit opens in CASA on September 15 and the initial desk audit submission is due on or before December 15. Department consultants will complete the initial state review no later than March 15. If additional information or follow up is needed, districts have until end of the business day on April 15 to submit a final district submission. The desk audit closes in CASA on this day and no further submissions or corrections can be made. Department consultants will then complete a final state review by April 30. The District Status will be identified and additional follow-up actions will be completed as applicable.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Please note the importance of adhering to all due dates throughout the preschool desk audit.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3617A"/>
        </a:solidFill>
      </p:bgPr>
    </p:bg>
    <p:spTree>
      <p:nvGrpSpPr>
        <p:cNvPr id="8" name="Shape 8"/>
        <p:cNvGrpSpPr/>
        <p:nvPr/>
      </p:nvGrpSpPr>
      <p:grpSpPr>
        <a:xfrm>
          <a:off x="0" y="0"/>
          <a:ext cx="0" cy="0"/>
          <a:chOff x="0" y="0"/>
          <a:chExt cx="0" cy="0"/>
        </a:xfrm>
      </p:grpSpPr>
      <p:sp>
        <p:nvSpPr>
          <p:cNvPr id="9" name="Google Shape;9;p12"/>
          <p:cNvSpPr txBox="1"/>
          <p:nvPr>
            <p:ph type="ctrTitle"/>
          </p:nvPr>
        </p:nvSpPr>
        <p:spPr>
          <a:xfrm>
            <a:off x="289270" y="1074695"/>
            <a:ext cx="11636700" cy="21600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4500"/>
              <a:buFont typeface="Arial"/>
              <a:buNone/>
              <a:defRPr b="1"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 name="Google Shape;10;p12"/>
          <p:cNvSpPr txBox="1"/>
          <p:nvPr>
            <p:ph idx="1" type="subTitle"/>
          </p:nvPr>
        </p:nvSpPr>
        <p:spPr>
          <a:xfrm>
            <a:off x="289270" y="3838162"/>
            <a:ext cx="11636700" cy="12822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lt1"/>
              </a:buClr>
              <a:buSzPts val="2400"/>
              <a:buNone/>
              <a:defRPr b="1" sz="2400">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pic>
        <p:nvPicPr>
          <p:cNvPr id="11" name="Google Shape;11;p12"/>
          <p:cNvPicPr preferRelativeResize="0"/>
          <p:nvPr/>
        </p:nvPicPr>
        <p:blipFill rotWithShape="1">
          <a:blip r:embed="rId2">
            <a:alphaModFix/>
          </a:blip>
          <a:srcRect b="0" l="0" r="0" t="0"/>
          <a:stretch/>
        </p:blipFill>
        <p:spPr>
          <a:xfrm>
            <a:off x="1099884" y="5866793"/>
            <a:ext cx="4996116" cy="4580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bg>
      <p:bgPr>
        <a:solidFill>
          <a:schemeClr val="lt1"/>
        </a:solidFill>
      </p:bgPr>
    </p:bg>
    <p:spTree>
      <p:nvGrpSpPr>
        <p:cNvPr id="12" name="Shape 12"/>
        <p:cNvGrpSpPr/>
        <p:nvPr/>
      </p:nvGrpSpPr>
      <p:grpSpPr>
        <a:xfrm>
          <a:off x="0" y="0"/>
          <a:ext cx="0" cy="0"/>
          <a:chOff x="0" y="0"/>
          <a:chExt cx="0" cy="0"/>
        </a:xfrm>
      </p:grpSpPr>
      <p:sp>
        <p:nvSpPr>
          <p:cNvPr id="13" name="Google Shape;13;p13"/>
          <p:cNvSpPr/>
          <p:nvPr/>
        </p:nvSpPr>
        <p:spPr>
          <a:xfrm>
            <a:off x="0" y="0"/>
            <a:ext cx="12192000" cy="11928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4" name="Google Shape;14;p13"/>
          <p:cNvSpPr txBox="1"/>
          <p:nvPr>
            <p:ph type="title"/>
          </p:nvPr>
        </p:nvSpPr>
        <p:spPr>
          <a:xfrm>
            <a:off x="892797" y="1"/>
            <a:ext cx="10515600" cy="11928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3"/>
          <p:cNvSpPr txBox="1"/>
          <p:nvPr>
            <p:ph idx="1" type="body"/>
          </p:nvPr>
        </p:nvSpPr>
        <p:spPr>
          <a:xfrm>
            <a:off x="892799" y="1548641"/>
            <a:ext cx="51579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6" name="Google Shape;16;p13"/>
          <p:cNvSpPr txBox="1"/>
          <p:nvPr>
            <p:ph idx="2" type="body"/>
          </p:nvPr>
        </p:nvSpPr>
        <p:spPr>
          <a:xfrm>
            <a:off x="892799" y="2372553"/>
            <a:ext cx="51579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7" name="Google Shape;17;p13"/>
          <p:cNvSpPr txBox="1"/>
          <p:nvPr>
            <p:ph idx="3" type="body"/>
          </p:nvPr>
        </p:nvSpPr>
        <p:spPr>
          <a:xfrm>
            <a:off x="6225210" y="1548641"/>
            <a:ext cx="51831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8" name="Google Shape;18;p13"/>
          <p:cNvSpPr txBox="1"/>
          <p:nvPr>
            <p:ph idx="4" type="body"/>
          </p:nvPr>
        </p:nvSpPr>
        <p:spPr>
          <a:xfrm>
            <a:off x="6225210" y="2372553"/>
            <a:ext cx="51831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lt1"/>
        </a:solidFill>
      </p:bgPr>
    </p:bg>
    <p:spTree>
      <p:nvGrpSpPr>
        <p:cNvPr id="19" name="Shape 19"/>
        <p:cNvGrpSpPr/>
        <p:nvPr/>
      </p:nvGrpSpPr>
      <p:grpSpPr>
        <a:xfrm>
          <a:off x="0" y="0"/>
          <a:ext cx="0" cy="0"/>
          <a:chOff x="0" y="0"/>
          <a:chExt cx="0" cy="0"/>
        </a:xfrm>
      </p:grpSpPr>
      <p:sp>
        <p:nvSpPr>
          <p:cNvPr id="20" name="Google Shape;20;p14"/>
          <p:cNvSpPr/>
          <p:nvPr/>
        </p:nvSpPr>
        <p:spPr>
          <a:xfrm>
            <a:off x="0" y="0"/>
            <a:ext cx="12192000" cy="7374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 name="Google Shape;21;p14"/>
          <p:cNvSpPr txBox="1"/>
          <p:nvPr>
            <p:ph type="title"/>
          </p:nvPr>
        </p:nvSpPr>
        <p:spPr>
          <a:xfrm>
            <a:off x="339213" y="2"/>
            <a:ext cx="11269800" cy="737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 type="body"/>
          </p:nvPr>
        </p:nvSpPr>
        <p:spPr>
          <a:xfrm>
            <a:off x="689112" y="1460499"/>
            <a:ext cx="108138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bg>
      <p:bgPr>
        <a:solidFill>
          <a:schemeClr val="lt1"/>
        </a:solidFill>
      </p:bgPr>
    </p:bg>
    <p:spTree>
      <p:nvGrpSpPr>
        <p:cNvPr id="23" name="Shape 23"/>
        <p:cNvGrpSpPr/>
        <p:nvPr/>
      </p:nvGrpSpPr>
      <p:grpSpPr>
        <a:xfrm>
          <a:off x="0" y="0"/>
          <a:ext cx="0" cy="0"/>
          <a:chOff x="0" y="0"/>
          <a:chExt cx="0" cy="0"/>
        </a:xfrm>
      </p:grpSpPr>
      <p:sp>
        <p:nvSpPr>
          <p:cNvPr id="24" name="Google Shape;24;p15"/>
          <p:cNvSpPr/>
          <p:nvPr/>
        </p:nvSpPr>
        <p:spPr>
          <a:xfrm>
            <a:off x="0" y="0"/>
            <a:ext cx="4182900" cy="68580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 name="Google Shape;25;p15"/>
          <p:cNvSpPr txBox="1"/>
          <p:nvPr>
            <p:ph type="title"/>
          </p:nvPr>
        </p:nvSpPr>
        <p:spPr>
          <a:xfrm>
            <a:off x="408561" y="428017"/>
            <a:ext cx="3540900" cy="5906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5"/>
          <p:cNvSpPr txBox="1"/>
          <p:nvPr>
            <p:ph idx="1" type="body"/>
          </p:nvPr>
        </p:nvSpPr>
        <p:spPr>
          <a:xfrm>
            <a:off x="4591454" y="428017"/>
            <a:ext cx="7017300" cy="5906400"/>
          </a:xfrm>
          <a:prstGeom prst="rect">
            <a:avLst/>
          </a:prstGeom>
          <a:noFill/>
          <a:ln>
            <a:noFill/>
          </a:ln>
        </p:spPr>
        <p:txBody>
          <a:bodyPr anchorCtr="0" anchor="ctr" bIns="45700" lIns="91425" spcFirstLastPara="1" rIns="91425" wrap="square" tIns="45700">
            <a:normAutofit/>
          </a:bodyPr>
          <a:lstStyle>
            <a:lvl1pPr indent="-406400" lvl="0" marL="457200" algn="l">
              <a:lnSpc>
                <a:spcPct val="90000"/>
              </a:lnSpc>
              <a:spcBef>
                <a:spcPts val="750"/>
              </a:spcBef>
              <a:spcAft>
                <a:spcPts val="0"/>
              </a:spcAft>
              <a:buClr>
                <a:schemeClr val="dk1"/>
              </a:buClr>
              <a:buSzPts val="2800"/>
              <a:buChar char="•"/>
              <a:defRPr sz="2800"/>
            </a:lvl1pPr>
            <a:lvl2pPr indent="-381000" lvl="1" marL="914400" algn="l">
              <a:lnSpc>
                <a:spcPct val="90000"/>
              </a:lnSpc>
              <a:spcBef>
                <a:spcPts val="375"/>
              </a:spcBef>
              <a:spcAft>
                <a:spcPts val="0"/>
              </a:spcAft>
              <a:buClr>
                <a:schemeClr val="dk1"/>
              </a:buClr>
              <a:buSzPts val="2400"/>
              <a:buChar char="•"/>
              <a:defRPr sz="2400"/>
            </a:lvl2pPr>
            <a:lvl3pPr indent="-330200" lvl="2" marL="1371600" algn="l">
              <a:lnSpc>
                <a:spcPct val="90000"/>
              </a:lnSpc>
              <a:spcBef>
                <a:spcPts val="375"/>
              </a:spcBef>
              <a:spcAft>
                <a:spcPts val="0"/>
              </a:spcAft>
              <a:buClr>
                <a:schemeClr val="dk1"/>
              </a:buClr>
              <a:buSzPts val="1600"/>
              <a:buChar char="•"/>
              <a:defRPr sz="1600"/>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lt1"/>
        </a:solidFill>
      </p:bgPr>
    </p:bg>
    <p:spTree>
      <p:nvGrpSpPr>
        <p:cNvPr id="27" name="Shape 27"/>
        <p:cNvGrpSpPr/>
        <p:nvPr/>
      </p:nvGrpSpPr>
      <p:grpSpPr>
        <a:xfrm>
          <a:off x="0" y="0"/>
          <a:ext cx="0" cy="0"/>
          <a:chOff x="0" y="0"/>
          <a:chExt cx="0" cy="0"/>
        </a:xfrm>
      </p:grpSpPr>
      <p:sp>
        <p:nvSpPr>
          <p:cNvPr id="28" name="Google Shape;28;p16"/>
          <p:cNvSpPr/>
          <p:nvPr/>
        </p:nvSpPr>
        <p:spPr>
          <a:xfrm>
            <a:off x="0" y="2268535"/>
            <a:ext cx="12192000" cy="32757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 name="Google Shape;29;p16"/>
          <p:cNvSpPr txBox="1"/>
          <p:nvPr>
            <p:ph type="title"/>
          </p:nvPr>
        </p:nvSpPr>
        <p:spPr>
          <a:xfrm>
            <a:off x="831851" y="1709740"/>
            <a:ext cx="10515600" cy="2852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6"/>
          <p:cNvSpPr txBox="1"/>
          <p:nvPr>
            <p:ph idx="1" type="body"/>
          </p:nvPr>
        </p:nvSpPr>
        <p:spPr>
          <a:xfrm>
            <a:off x="831851" y="4589465"/>
            <a:ext cx="10515600" cy="15003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1800"/>
              <a:buNone/>
              <a:defRPr sz="1800">
                <a:solidFill>
                  <a:schemeClr val="lt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795128" y="1"/>
            <a:ext cx="10813800" cy="11661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3300"/>
              <a:buFont typeface="Arial"/>
              <a:buNone/>
              <a:defRPr b="1" i="0" sz="33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1"/>
          <p:cNvSpPr txBox="1"/>
          <p:nvPr>
            <p:ph idx="1" type="body"/>
          </p:nvPr>
        </p:nvSpPr>
        <p:spPr>
          <a:xfrm>
            <a:off x="795128" y="1460499"/>
            <a:ext cx="10813800" cy="4351200"/>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mailto:amy.stegeman@iowa.gov" TargetMode="External"/><Relationship Id="rId4" Type="http://schemas.openxmlformats.org/officeDocument/2006/relationships/hyperlink" Target="mailto:amy.stegeman@iowa.gov" TargetMode="External"/><Relationship Id="rId11" Type="http://schemas.openxmlformats.org/officeDocument/2006/relationships/hyperlink" Target="mailto:marianne.rodrigues@iowa.gov" TargetMode="External"/><Relationship Id="rId10" Type="http://schemas.openxmlformats.org/officeDocument/2006/relationships/hyperlink" Target="mailto:marcie.lentsch@iowa.gov" TargetMode="External"/><Relationship Id="rId9" Type="http://schemas.openxmlformats.org/officeDocument/2006/relationships/hyperlink" Target="mailto:mary.breyfogle@iowa.gov" TargetMode="External"/><Relationship Id="rId5" Type="http://schemas.openxmlformats.org/officeDocument/2006/relationships/hyperlink" Target="mailto:marcie.lentsch@iowa.gov" TargetMode="External"/><Relationship Id="rId6" Type="http://schemas.openxmlformats.org/officeDocument/2006/relationships/hyperlink" Target="mailto:marianne.rodrigues@iowa.gov" TargetMode="External"/><Relationship Id="rId7" Type="http://schemas.openxmlformats.org/officeDocument/2006/relationships/hyperlink" Target="mailto:mary.breyfogle@iowa.gov" TargetMode="External"/><Relationship Id="rId8" Type="http://schemas.openxmlformats.org/officeDocument/2006/relationships/hyperlink" Target="mailto:marianne.rodrigues@iow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educate.iowa.gov/media/7266/download?inline=" TargetMode="External"/><Relationship Id="rId4" Type="http://schemas.openxmlformats.org/officeDocument/2006/relationships/hyperlink" Target="https://educateiowa.gov/pk-12/early-childhood/early-childhood-standard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idoe.zoom.us/j/95823765427?pwd=1DXiSnHvomPPL4eTTiR2V3MsyKPaQb.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1"/>
          <p:cNvSpPr txBox="1"/>
          <p:nvPr/>
        </p:nvSpPr>
        <p:spPr>
          <a:xfrm>
            <a:off x="170704" y="0"/>
            <a:ext cx="11874600" cy="2160000"/>
          </a:xfrm>
          <a:prstGeom prst="rect">
            <a:avLst/>
          </a:prstGeom>
          <a:noFill/>
          <a:ln>
            <a:noFill/>
          </a:ln>
        </p:spPr>
        <p:txBody>
          <a:bodyPr anchorCtr="0" anchor="b"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4700"/>
              <a:buFont typeface="Arial"/>
              <a:buNone/>
            </a:pPr>
            <a:r>
              <a:rPr b="1" i="0" lang="en-US" sz="4700" u="none" cap="none" strike="noStrike">
                <a:solidFill>
                  <a:schemeClr val="lt1"/>
                </a:solidFill>
                <a:latin typeface="Arial"/>
                <a:ea typeface="Arial"/>
                <a:cs typeface="Arial"/>
                <a:sym typeface="Arial"/>
              </a:rPr>
              <a:t>IQPPS Desk Audit 24-25</a:t>
            </a:r>
            <a:endParaRPr b="1" i="0" sz="4700" u="none" cap="none" strike="noStrike">
              <a:solidFill>
                <a:schemeClr val="lt1"/>
              </a:solidFill>
              <a:latin typeface="Arial"/>
              <a:ea typeface="Arial"/>
              <a:cs typeface="Arial"/>
              <a:sym typeface="Arial"/>
            </a:endParaRPr>
          </a:p>
        </p:txBody>
      </p:sp>
      <p:sp>
        <p:nvSpPr>
          <p:cNvPr id="36" name="Google Shape;36;p1"/>
          <p:cNvSpPr txBox="1"/>
          <p:nvPr/>
        </p:nvSpPr>
        <p:spPr>
          <a:xfrm>
            <a:off x="2284790" y="2399926"/>
            <a:ext cx="7646400" cy="1282200"/>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1" i="0" lang="en-US" sz="2800" u="none" cap="none" strike="noStrike">
                <a:solidFill>
                  <a:schemeClr val="lt1"/>
                </a:solidFill>
                <a:latin typeface="Arial"/>
                <a:ea typeface="Arial"/>
                <a:cs typeface="Arial"/>
                <a:sym typeface="Arial"/>
              </a:rPr>
              <a:t>Item 5: Data-Based Decision Making</a:t>
            </a:r>
            <a:endParaRPr b="1" i="0" sz="2800" u="none" cap="none" strike="sng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0"/>
          <p:cNvSpPr txBox="1"/>
          <p:nvPr>
            <p:ph type="title"/>
          </p:nvPr>
        </p:nvSpPr>
        <p:spPr>
          <a:xfrm>
            <a:off x="244072"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Reviewer Contacts</a:t>
            </a:r>
            <a:endParaRPr sz="4000"/>
          </a:p>
        </p:txBody>
      </p:sp>
      <p:sp>
        <p:nvSpPr>
          <p:cNvPr id="91" name="Google Shape;91;p10"/>
          <p:cNvSpPr txBox="1"/>
          <p:nvPr/>
        </p:nvSpPr>
        <p:spPr>
          <a:xfrm>
            <a:off x="93450" y="1350150"/>
            <a:ext cx="12005100" cy="4760100"/>
          </a:xfrm>
          <a:prstGeom prst="rect">
            <a:avLst/>
          </a:prstGeom>
          <a:noFill/>
          <a:ln>
            <a:noFill/>
          </a:ln>
        </p:spPr>
        <p:txBody>
          <a:bodyPr anchorCtr="0" anchor="t" bIns="45700" lIns="91425" spcFirstLastPara="1" rIns="91425" wrap="square" tIns="45700">
            <a:noAutofit/>
          </a:bodyPr>
          <a:lstStyle/>
          <a:p>
            <a:pPr indent="-377825" lvl="0" marL="457200" marR="0" rtl="0" algn="l">
              <a:lnSpc>
                <a:spcPct val="130000"/>
              </a:lnSpc>
              <a:spcBef>
                <a:spcPts val="75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Central Rivers AEA - </a:t>
            </a:r>
            <a:r>
              <a:rPr b="0" i="0" lang="en-US" sz="2350" u="none" cap="none" strike="noStrike">
                <a:solidFill>
                  <a:srgbClr val="000000"/>
                </a:solidFill>
                <a:latin typeface="Arial"/>
                <a:ea typeface="Arial"/>
                <a:cs typeface="Arial"/>
                <a:sym typeface="Arial"/>
              </a:rPr>
              <a:t>Amy Stegeman, </a:t>
            </a:r>
            <a:r>
              <a:rPr b="0" i="0" lang="en-US" sz="2350" u="sng" cap="none" strike="noStrike">
                <a:solidFill>
                  <a:srgbClr val="0563C1"/>
                </a:solidFill>
                <a:latin typeface="Arial"/>
                <a:ea typeface="Arial"/>
                <a:cs typeface="Arial"/>
                <a:sym typeface="Arial"/>
                <a:hlinkClick r:id="rId3">
                  <a:extLst>
                    <a:ext uri="{A12FA001-AC4F-418D-AE19-62706E023703}">
                      <ahyp:hlinkClr val="tx"/>
                    </a:ext>
                  </a:extLst>
                </a:hlinkClick>
              </a:rPr>
              <a:t>amy.stegeman@iowa.gov</a:t>
            </a:r>
            <a:r>
              <a:rPr b="0" i="0" lang="en-US" sz="2350" u="none" cap="none" strike="noStrike">
                <a:solidFill>
                  <a:srgbClr val="000000"/>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Grant Wood AEA - </a:t>
            </a:r>
            <a:r>
              <a:rPr b="0" i="0" lang="en-US" sz="2350" u="none" cap="none" strike="noStrike">
                <a:solidFill>
                  <a:schemeClr val="dk1"/>
                </a:solidFill>
                <a:latin typeface="Arial"/>
                <a:ea typeface="Arial"/>
                <a:cs typeface="Arial"/>
                <a:sym typeface="Arial"/>
              </a:rPr>
              <a:t>Amy Stegeman, </a:t>
            </a:r>
            <a:r>
              <a:rPr b="0" i="0" lang="en-US" sz="2350" u="sng" cap="none" strike="noStrike">
                <a:solidFill>
                  <a:schemeClr val="hlink"/>
                </a:solidFill>
                <a:latin typeface="Arial"/>
                <a:ea typeface="Arial"/>
                <a:cs typeface="Arial"/>
                <a:sym typeface="Arial"/>
                <a:hlinkClick r:id="rId4"/>
              </a:rPr>
              <a:t>amy.stegeman@iowa.gov</a:t>
            </a:r>
            <a:r>
              <a:rPr b="0" i="0" lang="en-US" sz="2350" u="none" cap="none" strike="noStrike">
                <a:solidFill>
                  <a:schemeClr val="dk1"/>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Great Prairie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Marcie Lentsch, </a:t>
            </a:r>
            <a:r>
              <a:rPr b="0" i="0" lang="en-US" sz="2350" u="sng" cap="none" strike="noStrike">
                <a:solidFill>
                  <a:schemeClr val="hlink"/>
                </a:solidFill>
                <a:latin typeface="Arial"/>
                <a:ea typeface="Arial"/>
                <a:cs typeface="Arial"/>
                <a:sym typeface="Arial"/>
                <a:hlinkClick r:id="rId5"/>
              </a:rPr>
              <a:t>marcie.lentsch@iowa.gov</a:t>
            </a:r>
            <a:r>
              <a:rPr b="0" i="0" lang="en-US" sz="2350" u="none" cap="none" strike="noStrike">
                <a:solidFill>
                  <a:schemeClr val="dk1"/>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Green Hills AEA </a:t>
            </a:r>
            <a:r>
              <a:rPr b="0" i="0" lang="en-US" sz="2350" u="none" cap="none" strike="noStrike">
                <a:solidFill>
                  <a:srgbClr val="000000"/>
                </a:solidFill>
                <a:latin typeface="Arial"/>
                <a:ea typeface="Arial"/>
                <a:cs typeface="Arial"/>
                <a:sym typeface="Arial"/>
              </a:rPr>
              <a:t>- Marianne Rodrigues, </a:t>
            </a:r>
            <a:r>
              <a:rPr b="0" i="0" lang="en-US" sz="2350" u="sng" cap="none" strike="noStrike">
                <a:solidFill>
                  <a:srgbClr val="0563C1"/>
                </a:solidFill>
                <a:latin typeface="Arial"/>
                <a:ea typeface="Arial"/>
                <a:cs typeface="Arial"/>
                <a:sym typeface="Arial"/>
                <a:hlinkClick r:id="rId6">
                  <a:extLst>
                    <a:ext uri="{A12FA001-AC4F-418D-AE19-62706E023703}">
                      <ahyp:hlinkClr val="tx"/>
                    </a:ext>
                  </a:extLst>
                </a:hlinkClick>
              </a:rPr>
              <a:t>marianne.rodrigues@iowa.gov</a:t>
            </a:r>
            <a:r>
              <a:rPr b="0" i="0" lang="en-US" sz="2350" u="none" cap="none" strike="noStrike">
                <a:solidFill>
                  <a:srgbClr val="000000"/>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Heartland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7">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Keystone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8"/>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Mississippi Bend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9">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Northwest AEA</a:t>
            </a:r>
            <a:r>
              <a:rPr b="0" i="0" lang="en-US" sz="2350" u="none" cap="none" strike="noStrike">
                <a:solidFill>
                  <a:srgbClr val="000000"/>
                </a:solidFill>
                <a:latin typeface="Arial"/>
                <a:ea typeface="Arial"/>
                <a:cs typeface="Arial"/>
                <a:sym typeface="Arial"/>
              </a:rPr>
              <a:t> - Marcie Lentsch, </a:t>
            </a:r>
            <a:r>
              <a:rPr b="0" i="0" lang="en-US" sz="2350" u="sng" cap="none" strike="noStrike">
                <a:solidFill>
                  <a:schemeClr val="hlink"/>
                </a:solidFill>
                <a:latin typeface="Arial"/>
                <a:ea typeface="Arial"/>
                <a:cs typeface="Arial"/>
                <a:sym typeface="Arial"/>
                <a:hlinkClick r:id="rId10"/>
              </a:rPr>
              <a:t>marcie.lentsch@iowa.gov</a:t>
            </a:r>
            <a:r>
              <a:rPr b="0" i="0" lang="en-US" sz="2350" u="none" cap="none" strike="noStrike">
                <a:solidFill>
                  <a:srgbClr val="000000"/>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Prairie Lakes AEA </a:t>
            </a:r>
            <a:r>
              <a:rPr b="0" i="0" lang="en-US" sz="2350" u="none" cap="none" strike="noStrike">
                <a:solidFill>
                  <a:srgbClr val="000000"/>
                </a:solidFill>
                <a:latin typeface="Arial"/>
                <a:ea typeface="Arial"/>
                <a:cs typeface="Arial"/>
                <a:sym typeface="Arial"/>
              </a:rPr>
              <a:t>-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11"/>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2"/>
          <p:cNvSpPr txBox="1"/>
          <p:nvPr>
            <p:ph type="title"/>
          </p:nvPr>
        </p:nvSpPr>
        <p:spPr>
          <a:xfrm>
            <a:off x="220922" y="208526"/>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4500"/>
              <a:buFont typeface="Arial"/>
              <a:buNone/>
            </a:pPr>
            <a:r>
              <a:rPr lang="en-US" sz="4000"/>
              <a:t>Purpose of the Preschool Desk Audit</a:t>
            </a:r>
            <a:endParaRPr sz="4000"/>
          </a:p>
          <a:p>
            <a:pPr indent="0" lvl="0" marL="0" rtl="0" algn="l">
              <a:lnSpc>
                <a:spcPct val="90000"/>
              </a:lnSpc>
              <a:spcBef>
                <a:spcPts val="0"/>
              </a:spcBef>
              <a:spcAft>
                <a:spcPts val="0"/>
              </a:spcAft>
              <a:buClr>
                <a:schemeClr val="lt1"/>
              </a:buClr>
              <a:buSzPts val="3300"/>
              <a:buFont typeface="Arial"/>
              <a:buNone/>
            </a:pPr>
            <a:r>
              <a:rPr lang="en-US"/>
              <a:t> </a:t>
            </a:r>
            <a:endParaRPr/>
          </a:p>
        </p:txBody>
      </p:sp>
      <p:sp>
        <p:nvSpPr>
          <p:cNvPr id="42" name="Google Shape;42;p2"/>
          <p:cNvSpPr txBox="1"/>
          <p:nvPr>
            <p:ph idx="1" type="body"/>
          </p:nvPr>
        </p:nvSpPr>
        <p:spPr>
          <a:xfrm>
            <a:off x="105075" y="1548700"/>
            <a:ext cx="11788500" cy="5023500"/>
          </a:xfrm>
          <a:prstGeom prst="rect">
            <a:avLst/>
          </a:prstGeom>
          <a:noFill/>
          <a:ln>
            <a:noFill/>
          </a:ln>
        </p:spPr>
        <p:txBody>
          <a:bodyPr anchorCtr="0" anchor="t" bIns="45700" lIns="91425" spcFirstLastPara="1" rIns="91425" wrap="square" tIns="45700">
            <a:noAutofit/>
          </a:bodyPr>
          <a:lstStyle/>
          <a:p>
            <a:pPr indent="-393700" lvl="0" marL="457200" rtl="0" algn="l">
              <a:lnSpc>
                <a:spcPct val="115000"/>
              </a:lnSpc>
              <a:spcBef>
                <a:spcPts val="0"/>
              </a:spcBef>
              <a:spcAft>
                <a:spcPts val="0"/>
              </a:spcAft>
              <a:buSzPts val="2600"/>
              <a:buChar char="●"/>
            </a:pPr>
            <a:r>
              <a:rPr b="0" lang="en-US" sz="2600"/>
              <a:t>The purpose of the preschool desk audit is to provide a process for the continued accreditation of schools and school districts. </a:t>
            </a:r>
            <a:br>
              <a:rPr b="0" lang="en-US" sz="2600"/>
            </a:br>
            <a:endParaRPr b="0" sz="2600"/>
          </a:p>
          <a:p>
            <a:pPr indent="-393700" lvl="0" marL="457200" rtl="0" algn="l">
              <a:lnSpc>
                <a:spcPct val="115000"/>
              </a:lnSpc>
              <a:spcBef>
                <a:spcPts val="0"/>
              </a:spcBef>
              <a:spcAft>
                <a:spcPts val="0"/>
              </a:spcAft>
              <a:buSzPts val="2600"/>
              <a:buChar char="●"/>
            </a:pPr>
            <a:r>
              <a:rPr b="0" lang="en-US" sz="2600"/>
              <a:t>Accreditation monitoring requires a comprehensive desk audit of all accredited schools and school districts. </a:t>
            </a:r>
            <a:r>
              <a:rPr b="0" i="1" lang="en-US" sz="2600"/>
              <a:t>             Iowa Code 256.11(10)(a)(1)</a:t>
            </a:r>
            <a:endParaRPr b="0" i="1" sz="2600"/>
          </a:p>
          <a:p>
            <a:pPr indent="0" lvl="0" marL="0" rtl="0" algn="l">
              <a:lnSpc>
                <a:spcPct val="115000"/>
              </a:lnSpc>
              <a:spcBef>
                <a:spcPts val="0"/>
              </a:spcBef>
              <a:spcAft>
                <a:spcPts val="0"/>
              </a:spcAft>
              <a:buSzPts val="1800"/>
              <a:buNone/>
            </a:pPr>
            <a:r>
              <a:t/>
            </a:r>
            <a:endParaRPr b="0" i="1" sz="2600"/>
          </a:p>
          <a:p>
            <a:pPr indent="-393700" lvl="0" marL="457200" rtl="0" algn="l">
              <a:lnSpc>
                <a:spcPct val="115000"/>
              </a:lnSpc>
              <a:spcBef>
                <a:spcPts val="0"/>
              </a:spcBef>
              <a:spcAft>
                <a:spcPts val="0"/>
              </a:spcAft>
              <a:buSzPts val="2600"/>
              <a:buChar char="●"/>
            </a:pPr>
            <a:r>
              <a:rPr b="0" lang="en-US" sz="2600"/>
              <a:t>Districts are required to provide evidence of implementation of IQPPS based on requirements to implement program standards. </a:t>
            </a:r>
            <a:endParaRPr b="0" sz="2600"/>
          </a:p>
          <a:p>
            <a:pPr indent="0" lvl="0" marL="457200" rtl="0" algn="l">
              <a:lnSpc>
                <a:spcPct val="115000"/>
              </a:lnSpc>
              <a:spcBef>
                <a:spcPts val="0"/>
              </a:spcBef>
              <a:spcAft>
                <a:spcPts val="0"/>
              </a:spcAft>
              <a:buSzPts val="1800"/>
              <a:buNone/>
            </a:pPr>
            <a:r>
              <a:rPr lang="en-US" sz="2600"/>
              <a:t>  </a:t>
            </a:r>
            <a:r>
              <a:rPr i="1" lang="en-US" sz="2600"/>
              <a:t> </a:t>
            </a:r>
            <a:r>
              <a:rPr b="0" i="1" lang="en-US" sz="2600"/>
              <a:t>Iowa Code 256C.3(3)b, IAC 281–16.3, and 281–41.17 (256B, 34CFR300)</a:t>
            </a:r>
            <a:endParaRPr b="0" sz="2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g2fdade8e0d5_0_0"/>
          <p:cNvSpPr txBox="1"/>
          <p:nvPr>
            <p:ph type="title"/>
          </p:nvPr>
        </p:nvSpPr>
        <p:spPr>
          <a:xfrm>
            <a:off x="29039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300"/>
              <a:buFont typeface="Arial"/>
              <a:buNone/>
            </a:pPr>
            <a:r>
              <a:rPr lang="en-US" sz="4000"/>
              <a:t>Guidelines for the Desk Audit </a:t>
            </a:r>
            <a:endParaRPr sz="4000"/>
          </a:p>
        </p:txBody>
      </p:sp>
      <p:sp>
        <p:nvSpPr>
          <p:cNvPr id="48" name="Google Shape;48;g2fdade8e0d5_0_0"/>
          <p:cNvSpPr txBox="1"/>
          <p:nvPr/>
        </p:nvSpPr>
        <p:spPr>
          <a:xfrm>
            <a:off x="0" y="1467600"/>
            <a:ext cx="12073800" cy="4818000"/>
          </a:xfrm>
          <a:prstGeom prst="rect">
            <a:avLst/>
          </a:prstGeom>
          <a:noFill/>
          <a:ln>
            <a:noFill/>
          </a:ln>
        </p:spPr>
        <p:txBody>
          <a:bodyPr anchorCtr="0" anchor="t" bIns="45700" lIns="91425" spcFirstLastPara="1" rIns="91425" wrap="square" tIns="45700">
            <a:normAutofit lnSpcReduction="20000"/>
          </a:bodyPr>
          <a:lstStyle/>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Preschool program administrators</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District level evidence</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Current within the last year</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Representative of all classrooms/community partner sites</a:t>
            </a:r>
            <a:r>
              <a:rPr lang="en-US" sz="3400">
                <a:solidFill>
                  <a:schemeClr val="dk1"/>
                </a:solidFill>
              </a:rPr>
              <a:t> participating in the Statewide Voluntary Preschool Program.</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Address variations</a:t>
            </a:r>
            <a:endParaRPr b="0" i="0" sz="34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4"/>
          <p:cNvSpPr txBox="1"/>
          <p:nvPr>
            <p:ph type="title"/>
          </p:nvPr>
        </p:nvSpPr>
        <p:spPr>
          <a:xfrm>
            <a:off x="264900" y="0"/>
            <a:ext cx="115821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IQPPS (2017 Version) and IQPPS Web Page</a:t>
            </a:r>
            <a:endParaRPr sz="4000"/>
          </a:p>
        </p:txBody>
      </p:sp>
      <p:sp>
        <p:nvSpPr>
          <p:cNvPr id="54" name="Google Shape;54;p4"/>
          <p:cNvSpPr txBox="1"/>
          <p:nvPr/>
        </p:nvSpPr>
        <p:spPr>
          <a:xfrm>
            <a:off x="200700" y="1557825"/>
            <a:ext cx="11790600" cy="4351200"/>
          </a:xfrm>
          <a:prstGeom prst="rect">
            <a:avLst/>
          </a:prstGeom>
          <a:noFill/>
          <a:ln>
            <a:noFill/>
          </a:ln>
        </p:spPr>
        <p:txBody>
          <a:bodyPr anchorCtr="0" anchor="t" bIns="45700" lIns="91425" spcFirstLastPara="1" rIns="91425" wrap="square" tIns="45700">
            <a:noAutofit/>
          </a:bodyPr>
          <a:lstStyle/>
          <a:p>
            <a:pPr indent="-448647" lvl="0" marL="457200" marR="0" rtl="0" algn="l">
              <a:lnSpc>
                <a:spcPct val="105000"/>
              </a:lnSpc>
              <a:spcBef>
                <a:spcPts val="1200"/>
              </a:spcBef>
              <a:spcAft>
                <a:spcPts val="0"/>
              </a:spcAft>
              <a:buClr>
                <a:schemeClr val="dk1"/>
              </a:buClr>
              <a:buSzPts val="3465"/>
              <a:buFont typeface="Arial"/>
              <a:buChar char="•"/>
            </a:pPr>
            <a:r>
              <a:rPr b="0" i="0" lang="en-US" sz="3465" u="none" cap="none" strike="noStrike">
                <a:solidFill>
                  <a:schemeClr val="dk1"/>
                </a:solidFill>
                <a:latin typeface="Arial"/>
                <a:ea typeface="Arial"/>
                <a:cs typeface="Arial"/>
                <a:sym typeface="Arial"/>
              </a:rPr>
              <a:t>Align to the </a:t>
            </a:r>
            <a:r>
              <a:rPr b="0" i="0" lang="en-US" sz="3465" u="sng" cap="none" strike="noStrike">
                <a:solidFill>
                  <a:schemeClr val="hlink"/>
                </a:solidFill>
                <a:highlight>
                  <a:schemeClr val="lt1"/>
                </a:highlight>
                <a:latin typeface="Arial"/>
                <a:ea typeface="Arial"/>
                <a:cs typeface="Arial"/>
                <a:sym typeface="Arial"/>
                <a:hlinkClick r:id="rId3"/>
              </a:rPr>
              <a:t>Iowa Quality Preschool Program Standards and Criteria (2017)</a:t>
            </a:r>
            <a:endParaRPr b="0" i="0" sz="3136" u="none" cap="none" strike="noStrike">
              <a:solidFill>
                <a:schemeClr val="dk1"/>
              </a:solidFill>
              <a:highlight>
                <a:schemeClr val="lt1"/>
              </a:highlight>
              <a:latin typeface="Arial"/>
              <a:ea typeface="Arial"/>
              <a:cs typeface="Arial"/>
              <a:sym typeface="Arial"/>
            </a:endParaRPr>
          </a:p>
          <a:p>
            <a:pPr indent="-448647" lvl="1" marL="914400" marR="0" rtl="0" algn="l">
              <a:lnSpc>
                <a:spcPct val="105000"/>
              </a:lnSpc>
              <a:spcBef>
                <a:spcPts val="0"/>
              </a:spcBef>
              <a:spcAft>
                <a:spcPts val="0"/>
              </a:spcAft>
              <a:buClr>
                <a:schemeClr val="dk1"/>
              </a:buClr>
              <a:buSzPts val="3465"/>
              <a:buFont typeface="Arial"/>
              <a:buChar char="•"/>
            </a:pPr>
            <a:r>
              <a:rPr b="0" i="1" lang="en-US" sz="2536" u="none" cap="none" strike="noStrike">
                <a:solidFill>
                  <a:schemeClr val="dk1"/>
                </a:solidFill>
                <a:highlight>
                  <a:schemeClr val="lt1"/>
                </a:highlight>
                <a:latin typeface="Arial"/>
                <a:ea typeface="Arial"/>
                <a:cs typeface="Arial"/>
                <a:sym typeface="Arial"/>
              </a:rPr>
              <a:t>Multiple standards and criteria may be addressed within a desk audit item</a:t>
            </a:r>
            <a:br>
              <a:rPr b="0" i="0" lang="en-US" sz="3136" u="none" cap="none" strike="noStrike">
                <a:solidFill>
                  <a:schemeClr val="dk1"/>
                </a:solidFill>
                <a:highlight>
                  <a:schemeClr val="lt1"/>
                </a:highlight>
                <a:latin typeface="Arial"/>
                <a:ea typeface="Arial"/>
                <a:cs typeface="Arial"/>
                <a:sym typeface="Arial"/>
              </a:rPr>
            </a:br>
            <a:endParaRPr b="0" i="0" sz="3575" u="none" cap="none" strike="noStrike">
              <a:solidFill>
                <a:schemeClr val="dk1"/>
              </a:solidFill>
              <a:highlight>
                <a:schemeClr val="lt1"/>
              </a:highlight>
              <a:latin typeface="Arial"/>
              <a:ea typeface="Arial"/>
              <a:cs typeface="Arial"/>
              <a:sym typeface="Arial"/>
            </a:endParaRPr>
          </a:p>
          <a:p>
            <a:pPr indent="-455612" lvl="0" marL="457200" marR="0" rtl="0" algn="l">
              <a:lnSpc>
                <a:spcPct val="105000"/>
              </a:lnSpc>
              <a:spcBef>
                <a:spcPts val="0"/>
              </a:spcBef>
              <a:spcAft>
                <a:spcPts val="0"/>
              </a:spcAft>
              <a:buClr>
                <a:schemeClr val="dk1"/>
              </a:buClr>
              <a:buSzPts val="3575"/>
              <a:buFont typeface="Arial"/>
              <a:buChar char="•"/>
            </a:pPr>
            <a:r>
              <a:rPr b="0" i="0" lang="en-US" sz="3575" u="none" cap="none" strike="noStrike">
                <a:solidFill>
                  <a:schemeClr val="dk1"/>
                </a:solidFill>
                <a:highlight>
                  <a:schemeClr val="lt1"/>
                </a:highlight>
                <a:latin typeface="Arial"/>
                <a:ea typeface="Arial"/>
                <a:cs typeface="Arial"/>
                <a:sym typeface="Arial"/>
              </a:rPr>
              <a:t>Additional information on the Early Childhood Standards </a:t>
            </a:r>
            <a:r>
              <a:rPr b="0" i="0" lang="en-US" sz="3575" u="sng" cap="none" strike="noStrike">
                <a:solidFill>
                  <a:schemeClr val="hlink"/>
                </a:solidFill>
                <a:highlight>
                  <a:schemeClr val="lt1"/>
                </a:highlight>
                <a:latin typeface="Arial"/>
                <a:ea typeface="Arial"/>
                <a:cs typeface="Arial"/>
                <a:sym typeface="Arial"/>
                <a:hlinkClick r:id="rId4"/>
              </a:rPr>
              <a:t>webpage</a:t>
            </a:r>
            <a:r>
              <a:rPr b="0" i="0" lang="en-US" sz="3575" u="none" cap="none" strike="noStrike">
                <a:solidFill>
                  <a:schemeClr val="dk1"/>
                </a:solidFill>
                <a:highlight>
                  <a:schemeClr val="lt1"/>
                </a:highlight>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g2fdadf73daf_0_0"/>
          <p:cNvSpPr txBox="1"/>
          <p:nvPr>
            <p:ph type="title"/>
          </p:nvPr>
        </p:nvSpPr>
        <p:spPr>
          <a:xfrm>
            <a:off x="192909" y="-125097"/>
            <a:ext cx="15026400" cy="983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300"/>
              <a:buNone/>
            </a:pPr>
            <a:r>
              <a:rPr lang="en-US"/>
              <a:t>IQPPS Desk Audit Additional Support - Office Hour Zooms</a:t>
            </a:r>
            <a:endParaRPr/>
          </a:p>
        </p:txBody>
      </p:sp>
      <p:sp>
        <p:nvSpPr>
          <p:cNvPr id="60" name="Google Shape;60;g2fdadf73daf_0_0"/>
          <p:cNvSpPr txBox="1"/>
          <p:nvPr/>
        </p:nvSpPr>
        <p:spPr>
          <a:xfrm>
            <a:off x="192900" y="858000"/>
            <a:ext cx="7048500" cy="4166400"/>
          </a:xfrm>
          <a:prstGeom prst="rect">
            <a:avLst/>
          </a:prstGeom>
          <a:noFill/>
          <a:ln>
            <a:noFill/>
          </a:ln>
        </p:spPr>
        <p:txBody>
          <a:bodyPr anchorCtr="0" anchor="t"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2500"/>
              <a:buFont typeface="Arial"/>
              <a:buNone/>
            </a:pPr>
            <a:r>
              <a:rPr b="1" i="0" lang="en-US" sz="2300" u="none" cap="none" strike="noStrike">
                <a:solidFill>
                  <a:schemeClr val="dk1"/>
                </a:solidFill>
                <a:latin typeface="Arial"/>
                <a:ea typeface="Arial"/>
                <a:cs typeface="Arial"/>
                <a:sym typeface="Arial"/>
              </a:rPr>
              <a:t>Purpose: </a:t>
            </a:r>
            <a:r>
              <a:rPr b="0" i="0" lang="en-US" sz="2300" u="none" cap="none" strike="noStrike">
                <a:solidFill>
                  <a:schemeClr val="dk1"/>
                </a:solidFill>
                <a:highlight>
                  <a:srgbClr val="FFFFFF"/>
                </a:highlight>
                <a:latin typeface="Arial"/>
                <a:ea typeface="Arial"/>
                <a:cs typeface="Arial"/>
                <a:sym typeface="Arial"/>
              </a:rPr>
              <a:t>Sessions aim to foster a cohesive learning environment and provide support for </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0"/>
                  </a:ext>
                </a:extLst>
              </a:rPr>
              <a:t>SWVPP and classrooms providing special education ser</a:t>
            </a:r>
            <a:r>
              <a:rPr lang="en-US" sz="2300">
                <a:solidFill>
                  <a:schemeClr val="dk1"/>
                </a:solidFill>
                <a:highlight>
                  <a:srgbClr val="FFFFFF"/>
                </a:highlight>
                <a:extLst>
                  <a:ext uri="http://customooxmlschemas.google.com/">
                    <go:slidesCustomData xmlns:go="http://customooxmlschemas.google.com/" textRoundtripDataId="1"/>
                  </a:ext>
                </a:extLst>
              </a:rPr>
              <a:t>vices</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2"/>
                  </a:ext>
                </a:extLst>
              </a:rPr>
              <a:t>. </a:t>
            </a:r>
            <a:r>
              <a:rPr b="0" i="0" lang="en-US" sz="2300" u="none" cap="none" strike="noStrike">
                <a:solidFill>
                  <a:schemeClr val="dk1"/>
                </a:solidFill>
                <a:highlight>
                  <a:srgbClr val="FFFFFF"/>
                </a:highlight>
                <a:latin typeface="Arial"/>
                <a:ea typeface="Arial"/>
                <a:cs typeface="Arial"/>
                <a:sym typeface="Arial"/>
              </a:rPr>
              <a:t>Specific sessions will be devoted to Iowa Quality Preschool Program Standards (IQPPS) and the preschool desk audit.</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When: </a:t>
            </a:r>
            <a:r>
              <a:rPr b="0" i="0" lang="en-US" sz="2300" u="none" cap="none" strike="noStrike">
                <a:solidFill>
                  <a:schemeClr val="dk1"/>
                </a:solidFill>
                <a:latin typeface="Arial"/>
                <a:ea typeface="Arial"/>
                <a:cs typeface="Arial"/>
                <a:sym typeface="Arial"/>
              </a:rPr>
              <a:t>2nd and 4th Tuesdays of the month</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rgbClr val="FF0000"/>
                </a:solidFill>
                <a:latin typeface="Arial"/>
                <a:ea typeface="Arial"/>
                <a:cs typeface="Arial"/>
                <a:sym typeface="Arial"/>
              </a:rPr>
              <a:t>First zoom of the month: desk audit support (1:00 p.m.)</a:t>
            </a:r>
            <a:endParaRPr b="1" i="0" sz="23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Second zoom of the month: </a:t>
            </a:r>
            <a:r>
              <a:rPr b="0" i="0" lang="en-US" sz="2300" u="none" cap="none" strike="noStrike">
                <a:solidFill>
                  <a:schemeClr val="dk1"/>
                </a:solidFill>
                <a:latin typeface="Arial"/>
                <a:ea typeface="Arial"/>
                <a:cs typeface="Arial"/>
                <a:sym typeface="Arial"/>
              </a:rPr>
              <a:t>open office hours (8:30 a.m.)</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0" i="0" lang="en-US" sz="2500" u="sng" cap="none" strike="noStrike">
                <a:solidFill>
                  <a:schemeClr val="hlink"/>
                </a:solidFill>
                <a:latin typeface="Arial"/>
                <a:ea typeface="Arial"/>
                <a:cs typeface="Arial"/>
                <a:sym typeface="Arial"/>
                <a:hlinkClick r:id="rId3"/>
              </a:rPr>
              <a:t>Zoom Link</a:t>
            </a:r>
            <a:endParaRPr b="0" i="0" sz="2500" u="none" cap="none" strike="noStrike">
              <a:solidFill>
                <a:schemeClr val="dk1"/>
              </a:solidFill>
              <a:latin typeface="Arial"/>
              <a:ea typeface="Arial"/>
              <a:cs typeface="Arial"/>
              <a:sym typeface="Arial"/>
            </a:endParaRPr>
          </a:p>
        </p:txBody>
      </p:sp>
      <p:sp>
        <p:nvSpPr>
          <p:cNvPr id="61" name="Google Shape;61;g2fdadf73daf_0_0"/>
          <p:cNvSpPr txBox="1"/>
          <p:nvPr/>
        </p:nvSpPr>
        <p:spPr>
          <a:xfrm>
            <a:off x="7383925" y="1121850"/>
            <a:ext cx="4663500" cy="48642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100"/>
              <a:buFont typeface="Arial"/>
              <a:buNone/>
            </a:pPr>
            <a:r>
              <a:rPr b="1" i="0" lang="en-US" sz="2100" u="none" cap="none" strike="noStrike">
                <a:solidFill>
                  <a:schemeClr val="dk1"/>
                </a:solidFill>
                <a:latin typeface="Arial"/>
                <a:ea typeface="Arial"/>
                <a:cs typeface="Arial"/>
                <a:sym typeface="Arial"/>
              </a:rPr>
              <a:t>24-25 IQPPS Desk Audit Specific Support Dates:</a:t>
            </a:r>
            <a:endParaRPr b="1" i="0" sz="2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100"/>
              <a:buFont typeface="Arial"/>
              <a:buNone/>
            </a:pPr>
            <a:r>
              <a:t/>
            </a:r>
            <a:endParaRPr b="1" i="0" sz="2100" u="none" cap="none" strike="noStrike">
              <a:solidFill>
                <a:schemeClr val="dk1"/>
              </a:solidFill>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September 10th,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1-3</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October 8th,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4-6</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November 12th,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7-8 </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December 10th, 1 p.m. </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9-10</a:t>
            </a:r>
            <a:endParaRPr b="0" i="0" sz="22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rgbClr val="000000"/>
              </a:buClr>
              <a:buSzPts val="2200"/>
              <a:buFont typeface="Arial"/>
              <a:buNone/>
            </a:pPr>
            <a:r>
              <a:t/>
            </a:r>
            <a:endParaRPr b="0" i="0" sz="2200" u="none" cap="none" strike="noStrike">
              <a:solidFill>
                <a:schemeClr val="dk1"/>
              </a:solidFill>
              <a:highlight>
                <a:schemeClr val="lt1"/>
              </a:highlight>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6"/>
          <p:cNvSpPr txBox="1"/>
          <p:nvPr>
            <p:ph type="title"/>
          </p:nvPr>
        </p:nvSpPr>
        <p:spPr>
          <a:xfrm>
            <a:off x="21614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300"/>
              <a:buFont typeface="Arial"/>
              <a:buNone/>
            </a:pPr>
            <a:r>
              <a:rPr lang="en-US"/>
              <a:t>Item 5: Data-Based Decision Making</a:t>
            </a:r>
            <a:endParaRPr/>
          </a:p>
        </p:txBody>
      </p:sp>
      <p:sp>
        <p:nvSpPr>
          <p:cNvPr id="67" name="Google Shape;67;p6"/>
          <p:cNvSpPr txBox="1"/>
          <p:nvPr/>
        </p:nvSpPr>
        <p:spPr>
          <a:xfrm>
            <a:off x="185850" y="1426475"/>
            <a:ext cx="11820300" cy="5144100"/>
          </a:xfrm>
          <a:prstGeom prst="rect">
            <a:avLst/>
          </a:prstGeom>
          <a:noFill/>
          <a:ln>
            <a:noFill/>
          </a:ln>
        </p:spPr>
        <p:txBody>
          <a:bodyPr anchorCtr="0" anchor="t" bIns="91425" lIns="91425" spcFirstLastPara="1" rIns="91425" wrap="square" tIns="91425">
            <a:spAutoFit/>
          </a:bodyPr>
          <a:lstStyle/>
          <a:p>
            <a:pPr indent="-38100" lvl="0" marL="171450" marR="0" rtl="0" algn="l">
              <a:lnSpc>
                <a:spcPct val="90000"/>
              </a:lnSpc>
              <a:spcBef>
                <a:spcPts val="0"/>
              </a:spcBef>
              <a:spcAft>
                <a:spcPts val="0"/>
              </a:spcAft>
              <a:buClr>
                <a:srgbClr val="000000"/>
              </a:buClr>
              <a:buSzPts val="2800"/>
              <a:buFont typeface="Arial"/>
              <a:buNone/>
            </a:pPr>
            <a:r>
              <a:rPr b="1" i="0" lang="en-US" sz="2800" u="none" cap="none" strike="noStrike">
                <a:solidFill>
                  <a:schemeClr val="dk1"/>
                </a:solidFill>
                <a:latin typeface="Arial"/>
                <a:ea typeface="Arial"/>
                <a:cs typeface="Arial"/>
                <a:sym typeface="Arial"/>
              </a:rPr>
              <a:t>Program Standards Overview</a:t>
            </a:r>
            <a:endParaRPr b="1" i="0" sz="2800" u="none" cap="none" strike="noStrike">
              <a:solidFill>
                <a:schemeClr val="dk1"/>
              </a:solidFill>
              <a:latin typeface="Arial"/>
              <a:ea typeface="Arial"/>
              <a:cs typeface="Arial"/>
              <a:sym typeface="Arial"/>
            </a:endParaRPr>
          </a:p>
          <a:p>
            <a:pPr indent="-387350" lvl="0" marL="457200" marR="0" rtl="0" algn="l">
              <a:lnSpc>
                <a:spcPct val="90000"/>
              </a:lnSpc>
              <a:spcBef>
                <a:spcPts val="0"/>
              </a:spcBef>
              <a:spcAft>
                <a:spcPts val="0"/>
              </a:spcAft>
              <a:buClr>
                <a:schemeClr val="dk1"/>
              </a:buClr>
              <a:buSzPts val="2500"/>
              <a:buFont typeface="Arial"/>
              <a:buChar char="•"/>
            </a:pPr>
            <a:r>
              <a:rPr b="0" i="0" lang="en-US" sz="2800" u="none" cap="none" strike="noStrike">
                <a:solidFill>
                  <a:schemeClr val="dk1"/>
                </a:solidFill>
                <a:latin typeface="Arial"/>
                <a:ea typeface="Arial"/>
                <a:cs typeface="Arial"/>
                <a:sym typeface="Arial"/>
              </a:rPr>
              <a:t>IQPPS Program Standard 4: Assessment</a:t>
            </a:r>
            <a:endParaRPr b="0" i="0" sz="2800" u="none" cap="none" strike="noStrike">
              <a:solidFill>
                <a:schemeClr val="dk1"/>
              </a:solidFill>
              <a:latin typeface="Arial"/>
              <a:ea typeface="Arial"/>
              <a:cs typeface="Arial"/>
              <a:sym typeface="Arial"/>
            </a:endParaRPr>
          </a:p>
          <a:p>
            <a:pPr indent="-387350" lvl="0" marL="457200" marR="0" rtl="0" algn="l">
              <a:lnSpc>
                <a:spcPct val="90000"/>
              </a:lnSpc>
              <a:spcBef>
                <a:spcPts val="0"/>
              </a:spcBef>
              <a:spcAft>
                <a:spcPts val="0"/>
              </a:spcAft>
              <a:buClr>
                <a:schemeClr val="dk1"/>
              </a:buClr>
              <a:buSzPts val="2500"/>
              <a:buFont typeface="Arial"/>
              <a:buChar char="•"/>
            </a:pPr>
            <a:r>
              <a:rPr b="0" i="0" lang="en-US" sz="2800" u="none" cap="none" strike="noStrike">
                <a:solidFill>
                  <a:schemeClr val="dk1"/>
                </a:solidFill>
                <a:latin typeface="Arial"/>
                <a:ea typeface="Arial"/>
                <a:cs typeface="Arial"/>
                <a:sym typeface="Arial"/>
              </a:rPr>
              <a:t>Criteria/Criterion 4.2 &amp; 4.8</a:t>
            </a:r>
            <a:endParaRPr b="0" i="0" sz="2800" u="none" cap="none" strike="noStrike">
              <a:solidFill>
                <a:schemeClr val="dk1"/>
              </a:solidFill>
              <a:latin typeface="Arial"/>
              <a:ea typeface="Arial"/>
              <a:cs typeface="Arial"/>
              <a:sym typeface="Arial"/>
            </a:endParaRPr>
          </a:p>
          <a:p>
            <a:pPr indent="-38100" lvl="0" marL="171450" marR="0" rtl="0" algn="l">
              <a:lnSpc>
                <a:spcPct val="90000"/>
              </a:lnSpc>
              <a:spcBef>
                <a:spcPts val="0"/>
              </a:spcBef>
              <a:spcAft>
                <a:spcPts val="0"/>
              </a:spcAft>
              <a:buClr>
                <a:srgbClr val="000000"/>
              </a:buClr>
              <a:buSzPts val="2500"/>
              <a:buFont typeface="Arial"/>
              <a:buNone/>
            </a:pPr>
            <a:r>
              <a:t/>
            </a:r>
            <a:endParaRPr b="0" i="0" sz="2500" u="none" cap="none" strike="noStrike">
              <a:solidFill>
                <a:schemeClr val="dk1"/>
              </a:solidFill>
              <a:latin typeface="Arial"/>
              <a:ea typeface="Arial"/>
              <a:cs typeface="Arial"/>
              <a:sym typeface="Arial"/>
            </a:endParaRPr>
          </a:p>
          <a:p>
            <a:pPr indent="-38100" lvl="0" marL="171450" marR="0" rtl="0" algn="l">
              <a:lnSpc>
                <a:spcPct val="90000"/>
              </a:lnSpc>
              <a:spcBef>
                <a:spcPts val="0"/>
              </a:spcBef>
              <a:spcAft>
                <a:spcPts val="0"/>
              </a:spcAft>
              <a:buClr>
                <a:srgbClr val="000000"/>
              </a:buClr>
              <a:buSzPts val="2500"/>
              <a:buFont typeface="Arial"/>
              <a:buNone/>
            </a:pPr>
            <a:r>
              <a:t/>
            </a:r>
            <a:endParaRPr b="0" i="0" sz="2500" u="none" cap="none" strike="noStrike">
              <a:solidFill>
                <a:schemeClr val="dk1"/>
              </a:solidFill>
              <a:latin typeface="Arial"/>
              <a:ea typeface="Arial"/>
              <a:cs typeface="Arial"/>
              <a:sym typeface="Arial"/>
            </a:endParaRPr>
          </a:p>
          <a:p>
            <a:pPr indent="-38100" lvl="0" marL="171450" marR="0" rtl="0" algn="l">
              <a:lnSpc>
                <a:spcPct val="90000"/>
              </a:lnSpc>
              <a:spcBef>
                <a:spcPts val="0"/>
              </a:spcBef>
              <a:spcAft>
                <a:spcPts val="0"/>
              </a:spcAft>
              <a:buClr>
                <a:srgbClr val="000000"/>
              </a:buClr>
              <a:buSzPts val="2800"/>
              <a:buFont typeface="Arial"/>
              <a:buNone/>
            </a:pPr>
            <a:r>
              <a:rPr b="1" i="0" lang="en-US" sz="2800" u="none" cap="none" strike="noStrike">
                <a:solidFill>
                  <a:schemeClr val="dk1"/>
                </a:solidFill>
                <a:latin typeface="Arial"/>
                <a:ea typeface="Arial"/>
                <a:cs typeface="Arial"/>
                <a:sym typeface="Arial"/>
              </a:rPr>
              <a:t>Evidence to Submit: </a:t>
            </a:r>
            <a:endParaRPr b="1" i="0" sz="2800" u="none" cap="none" strike="noStrike">
              <a:solidFill>
                <a:schemeClr val="dk1"/>
              </a:solidFill>
              <a:latin typeface="Arial"/>
              <a:ea typeface="Arial"/>
              <a:cs typeface="Arial"/>
              <a:sym typeface="Arial"/>
            </a:endParaRPr>
          </a:p>
          <a:p>
            <a:pPr indent="-406400" lvl="0" marL="4572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Provide evidence of established routines used by teaching teams (and others) reflecting how: </a:t>
            </a:r>
            <a:endParaRPr b="0" i="0" sz="2800" u="none" cap="none" strike="noStrike">
              <a:solidFill>
                <a:schemeClr val="dk1"/>
              </a:solidFill>
              <a:latin typeface="Arial"/>
              <a:ea typeface="Arial"/>
              <a:cs typeface="Arial"/>
              <a:sym typeface="Arial"/>
            </a:endParaRPr>
          </a:p>
          <a:p>
            <a:pPr indent="-406400" lvl="1" marL="9144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assessment results are used to align curriculum and teaching practices to the interests and needs of the children </a:t>
            </a:r>
            <a:endParaRPr b="0" i="0" sz="2800" u="none" cap="none" strike="noStrike">
              <a:solidFill>
                <a:schemeClr val="dk1"/>
              </a:solidFill>
              <a:latin typeface="Arial"/>
              <a:ea typeface="Arial"/>
              <a:cs typeface="Arial"/>
              <a:sym typeface="Arial"/>
            </a:endParaRPr>
          </a:p>
          <a:p>
            <a:pPr indent="-406400" lvl="1" marL="9144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assessment information is used to design goals for individual children as well as to guide curriculum planning and monitor progress</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7"/>
          <p:cNvSpPr txBox="1"/>
          <p:nvPr>
            <p:ph type="title"/>
          </p:nvPr>
        </p:nvSpPr>
        <p:spPr>
          <a:xfrm>
            <a:off x="210322" y="1426450"/>
            <a:ext cx="3819300" cy="14604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Examples of Evidence</a:t>
            </a:r>
            <a:endParaRPr/>
          </a:p>
        </p:txBody>
      </p:sp>
      <p:sp>
        <p:nvSpPr>
          <p:cNvPr id="73" name="Google Shape;73;p7"/>
          <p:cNvSpPr txBox="1"/>
          <p:nvPr>
            <p:ph idx="1" type="body"/>
          </p:nvPr>
        </p:nvSpPr>
        <p:spPr>
          <a:xfrm>
            <a:off x="4591450" y="428025"/>
            <a:ext cx="7320000" cy="5906400"/>
          </a:xfrm>
          <a:prstGeom prst="rect">
            <a:avLst/>
          </a:prstGeom>
          <a:noFill/>
          <a:ln>
            <a:noFill/>
          </a:ln>
        </p:spPr>
        <p:txBody>
          <a:bodyPr anchorCtr="0" anchor="ctr" bIns="45700" lIns="91425" spcFirstLastPara="1" rIns="91425" wrap="square" tIns="45700">
            <a:normAutofit lnSpcReduction="20000"/>
          </a:bodyPr>
          <a:lstStyle/>
          <a:p>
            <a:pPr indent="0" lvl="0" marL="0" rtl="0" algn="l">
              <a:lnSpc>
                <a:spcPct val="90000"/>
              </a:lnSpc>
              <a:spcBef>
                <a:spcPts val="750"/>
              </a:spcBef>
              <a:spcAft>
                <a:spcPts val="0"/>
              </a:spcAft>
              <a:buSzPts val="2800"/>
              <a:buNone/>
            </a:pPr>
            <a:r>
              <a:rPr b="1" lang="en-US" sz="2700"/>
              <a:t>Provide district-level evidence of implementation</a:t>
            </a:r>
            <a:endParaRPr b="1" sz="2700"/>
          </a:p>
          <a:p>
            <a:pPr indent="0" lvl="0" marL="0" rtl="0" algn="l">
              <a:lnSpc>
                <a:spcPct val="90000"/>
              </a:lnSpc>
              <a:spcBef>
                <a:spcPts val="750"/>
              </a:spcBef>
              <a:spcAft>
                <a:spcPts val="0"/>
              </a:spcAft>
              <a:buSzPts val="2800"/>
              <a:buNone/>
            </a:pPr>
            <a:r>
              <a:t/>
            </a:r>
            <a:endParaRPr sz="2700"/>
          </a:p>
          <a:p>
            <a:pPr indent="0" lvl="0" marL="0" rtl="0" algn="l">
              <a:lnSpc>
                <a:spcPct val="90000"/>
              </a:lnSpc>
              <a:spcBef>
                <a:spcPts val="750"/>
              </a:spcBef>
              <a:spcAft>
                <a:spcPts val="0"/>
              </a:spcAft>
              <a:buSzPts val="2800"/>
              <a:buNone/>
            </a:pPr>
            <a:r>
              <a:rPr b="1" lang="en-US" sz="2700"/>
              <a:t>Examples: </a:t>
            </a:r>
            <a:endParaRPr b="1" sz="2700"/>
          </a:p>
          <a:p>
            <a:pPr indent="-381000" lvl="0" marL="457200" rtl="0" algn="l">
              <a:lnSpc>
                <a:spcPct val="100000"/>
              </a:lnSpc>
              <a:spcBef>
                <a:spcPts val="750"/>
              </a:spcBef>
              <a:spcAft>
                <a:spcPts val="0"/>
              </a:spcAft>
              <a:buSzPts val="2400"/>
              <a:buChar char="•"/>
            </a:pPr>
            <a:r>
              <a:rPr lang="en-US" sz="2700"/>
              <a:t>Notes from meetings between teacher and other professionals (such as the program administrator, instructional coach, a specialist, or parents) where assessment data was used to guide curriculum planning and monitor progress</a:t>
            </a:r>
            <a:br>
              <a:rPr lang="en-US" sz="2700"/>
            </a:br>
            <a:endParaRPr sz="2700"/>
          </a:p>
          <a:p>
            <a:pPr indent="-400050" lvl="0" marL="457200" rtl="0" algn="l">
              <a:lnSpc>
                <a:spcPct val="100000"/>
              </a:lnSpc>
              <a:spcBef>
                <a:spcPts val="0"/>
              </a:spcBef>
              <a:spcAft>
                <a:spcPts val="0"/>
              </a:spcAft>
              <a:buSzPts val="2700"/>
              <a:buChar char="•"/>
            </a:pPr>
            <a:r>
              <a:rPr lang="en-US" sz="2700"/>
              <a:t>Lesson plans reflecting the curriculum and interests and needs of the children </a:t>
            </a:r>
            <a:br>
              <a:rPr lang="en-US" sz="2700"/>
            </a:br>
            <a:endParaRPr sz="2700"/>
          </a:p>
          <a:p>
            <a:pPr indent="-400050" lvl="0" marL="457200" rtl="0" algn="l">
              <a:lnSpc>
                <a:spcPct val="100000"/>
              </a:lnSpc>
              <a:spcBef>
                <a:spcPts val="0"/>
              </a:spcBef>
              <a:spcAft>
                <a:spcPts val="0"/>
              </a:spcAft>
              <a:buSzPts val="2700"/>
              <a:buChar char="•"/>
            </a:pPr>
            <a:r>
              <a:rPr lang="en-US" sz="2700"/>
              <a:t>Other documents denoting goals designed based on assessments</a:t>
            </a:r>
            <a:endParaRPr sz="2700"/>
          </a:p>
          <a:p>
            <a:pPr indent="0" lvl="0" marL="0" rtl="0" algn="l">
              <a:lnSpc>
                <a:spcPct val="90000"/>
              </a:lnSpc>
              <a:spcBef>
                <a:spcPts val="750"/>
              </a:spcBef>
              <a:spcAft>
                <a:spcPts val="0"/>
              </a:spcAft>
              <a:buSzPts val="2800"/>
              <a:buNone/>
            </a:pPr>
            <a:r>
              <a:t/>
            </a:r>
            <a:endParaRPr sz="27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8"/>
          <p:cNvSpPr txBox="1"/>
          <p:nvPr>
            <p:ph type="title"/>
          </p:nvPr>
        </p:nvSpPr>
        <p:spPr>
          <a:xfrm>
            <a:off x="192022" y="1207025"/>
            <a:ext cx="3837300" cy="1166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Additional Considerations</a:t>
            </a:r>
            <a:endParaRPr/>
          </a:p>
        </p:txBody>
      </p:sp>
      <p:sp>
        <p:nvSpPr>
          <p:cNvPr id="79" name="Google Shape;79;p8"/>
          <p:cNvSpPr txBox="1"/>
          <p:nvPr>
            <p:ph idx="1" type="body"/>
          </p:nvPr>
        </p:nvSpPr>
        <p:spPr>
          <a:xfrm>
            <a:off x="4591454" y="428017"/>
            <a:ext cx="7017300" cy="5906400"/>
          </a:xfrm>
          <a:prstGeom prst="rect">
            <a:avLst/>
          </a:prstGeom>
          <a:noFill/>
          <a:ln>
            <a:noFill/>
          </a:ln>
        </p:spPr>
        <p:txBody>
          <a:bodyPr anchorCtr="0" anchor="ctr" bIns="45700" lIns="91425" spcFirstLastPara="1" rIns="91425" wrap="square" tIns="45700">
            <a:normAutofit/>
          </a:bodyPr>
          <a:lstStyle/>
          <a:p>
            <a:pPr indent="-412750" lvl="0" marL="457200" rtl="0" algn="l">
              <a:lnSpc>
                <a:spcPct val="90000"/>
              </a:lnSpc>
              <a:spcBef>
                <a:spcPts val="750"/>
              </a:spcBef>
              <a:spcAft>
                <a:spcPts val="0"/>
              </a:spcAft>
              <a:buSzPts val="2900"/>
              <a:buChar char="•"/>
            </a:pPr>
            <a:r>
              <a:rPr lang="en-US" sz="2900"/>
              <a:t>PLC notes reflecting who, how often, what data, application in planning and practice.</a:t>
            </a:r>
            <a:br>
              <a:rPr lang="en-US" sz="2900"/>
            </a:br>
            <a:endParaRPr sz="2900"/>
          </a:p>
          <a:p>
            <a:pPr indent="-412750" lvl="0" marL="457200" rtl="0" algn="l">
              <a:lnSpc>
                <a:spcPct val="90000"/>
              </a:lnSpc>
              <a:spcBef>
                <a:spcPts val="0"/>
              </a:spcBef>
              <a:spcAft>
                <a:spcPts val="0"/>
              </a:spcAft>
              <a:buSzPts val="2900"/>
              <a:buChar char="•"/>
            </a:pPr>
            <a:r>
              <a:rPr lang="en-US" sz="2900"/>
              <a:t>A handbook policy for this would not be enough, provide evidence of the process teachers go through in using data to plan instruction. </a:t>
            </a:r>
            <a:br>
              <a:rPr lang="en-US" sz="2900"/>
            </a:br>
            <a:endParaRPr sz="2900"/>
          </a:p>
          <a:p>
            <a:pPr indent="-412750" lvl="0" marL="457200" rtl="0" algn="l">
              <a:lnSpc>
                <a:spcPct val="90000"/>
              </a:lnSpc>
              <a:spcBef>
                <a:spcPts val="0"/>
              </a:spcBef>
              <a:spcAft>
                <a:spcPts val="0"/>
              </a:spcAft>
              <a:buSzPts val="2900"/>
              <a:buChar char="•"/>
            </a:pPr>
            <a:r>
              <a:rPr lang="en-US" sz="2900"/>
              <a:t>Assessment should align to curriculum goals and the interests and needs of children in the classroom.</a:t>
            </a:r>
            <a:endParaRPr sz="29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9"/>
          <p:cNvSpPr txBox="1"/>
          <p:nvPr>
            <p:ph type="title"/>
          </p:nvPr>
        </p:nvSpPr>
        <p:spPr>
          <a:xfrm>
            <a:off x="40624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300"/>
              <a:t>Timeline</a:t>
            </a:r>
            <a:r>
              <a:rPr lang="en-US" sz="4200"/>
              <a:t> </a:t>
            </a:r>
            <a:endParaRPr sz="4200"/>
          </a:p>
        </p:txBody>
      </p:sp>
      <p:sp>
        <p:nvSpPr>
          <p:cNvPr id="85" name="Google Shape;85;p9"/>
          <p:cNvSpPr txBox="1"/>
          <p:nvPr>
            <p:ph idx="1" type="body"/>
          </p:nvPr>
        </p:nvSpPr>
        <p:spPr>
          <a:xfrm>
            <a:off x="216225" y="5556875"/>
            <a:ext cx="11422200" cy="823800"/>
          </a:xfrm>
          <a:prstGeom prst="rect">
            <a:avLst/>
          </a:prstGeom>
          <a:noFill/>
          <a:ln>
            <a:noFill/>
          </a:ln>
        </p:spPr>
        <p:txBody>
          <a:bodyPr anchorCtr="0" anchor="b" bIns="45700" lIns="91425" spcFirstLastPara="1" rIns="91425" wrap="square" tIns="45700">
            <a:noAutofit/>
          </a:bodyPr>
          <a:lstStyle/>
          <a:p>
            <a:pPr indent="-406400" lvl="0" marL="457200" rtl="0" algn="l">
              <a:lnSpc>
                <a:spcPct val="115000"/>
              </a:lnSpc>
              <a:spcBef>
                <a:spcPts val="0"/>
              </a:spcBef>
              <a:spcAft>
                <a:spcPts val="0"/>
              </a:spcAft>
              <a:buSzPts val="2800"/>
              <a:buChar char="●"/>
            </a:pPr>
            <a:r>
              <a:rPr b="1" lang="en-US" sz="2800"/>
              <a:t>September 15:</a:t>
            </a:r>
            <a:r>
              <a:rPr lang="en-US" sz="2800"/>
              <a:t> </a:t>
            </a:r>
            <a:r>
              <a:rPr b="0" lang="en-US" sz="2800"/>
              <a:t>Desk audit opens in CASA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December 15:</a:t>
            </a:r>
            <a:r>
              <a:rPr lang="en-US" sz="2800"/>
              <a:t> </a:t>
            </a:r>
            <a:r>
              <a:rPr b="0" lang="en-US" sz="2800"/>
              <a:t>Initial district desk audit submission due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March 15:</a:t>
            </a:r>
            <a:r>
              <a:rPr b="0" lang="en-US" sz="2800"/>
              <a:t> Initial state review completed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April 15:</a:t>
            </a:r>
            <a:r>
              <a:rPr lang="en-US" sz="2800"/>
              <a:t> </a:t>
            </a:r>
            <a:r>
              <a:rPr b="0" lang="en-US" sz="2800"/>
              <a:t>Final district submission due; Desk audit closes</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highlight>
                  <a:schemeClr val="lt1"/>
                </a:highlight>
              </a:rPr>
              <a:t>April 30:</a:t>
            </a:r>
            <a:r>
              <a:rPr b="1" lang="en-US" sz="2800"/>
              <a:t> </a:t>
            </a:r>
            <a:r>
              <a:rPr b="0" lang="en-US" sz="2800"/>
              <a:t>Final state review completed; District status identified and follow-up action as applicable</a:t>
            </a:r>
            <a:endParaRPr b="0" sz="2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