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5" roundtripDataSignature="AMtx7milWswPEG+yv+rR5l/ye+HYTuMQO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customschemas.google.com/relationships/presentationmetadata" Target="metadata"/><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ducateiowa.gov/documents/early-childhood-standards/2021/05/iowa-quality-preschool-program-standards-and-criteria" TargetMode="External"/><Relationship Id="rId3" Type="http://schemas.openxmlformats.org/officeDocument/2006/relationships/hyperlink" Target="https://educateiowa.gov/pk-12/early-childhood/early-childhood-standards"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 name="Shape 31"/>
        <p:cNvGrpSpPr/>
        <p:nvPr/>
      </p:nvGrpSpPr>
      <p:grpSpPr>
        <a:xfrm>
          <a:off x="0" y="0"/>
          <a:ext cx="0" cy="0"/>
          <a:chOff x="0" y="0"/>
          <a:chExt cx="0" cy="0"/>
        </a:xfrm>
      </p:grpSpPr>
      <p:sp>
        <p:nvSpPr>
          <p:cNvPr id="32" name="Google Shape;3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rPr>
              <a:t>Welcome! Information covered in this slide deck will include a brief overview of the Universal Preschool Desk Audit which requires submission of evidence for ten items related to the implementation of the Iowa Quality Preschool Program Standards or IQPPS. The main focus for this slide deck will be on Item 4: Assessment.</a:t>
            </a:r>
            <a:endParaRPr/>
          </a:p>
        </p:txBody>
      </p:sp>
      <p:sp>
        <p:nvSpPr>
          <p:cNvPr id="33" name="Google Shape;3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a:solidFill>
                  <a:schemeClr val="dk1"/>
                </a:solidFill>
              </a:rPr>
              <a:t>An Iowa Department of Education consultant is assigned to each AEA specifically for preschool desk audits. The assigned consultant, as shown on this slide, will serve as the contact for districts in that area throughout the desk audit timeline. Districts are encouraged to reach out to the assigned consultant with any questions.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Thank you for viewing this slide deck related to Item 1 of the preschool desk audit. There are additional slide decks available with each addressing one of the ten preschool desk audit items. </a:t>
            </a: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t/>
            </a:r>
            <a:endParaRPr sz="1000">
              <a:solidFill>
                <a:schemeClr val="dk1"/>
              </a:solidFill>
            </a:endParaRPr>
          </a:p>
          <a:p>
            <a:pPr indent="0" lvl="0" marL="0" rtl="0" algn="l">
              <a:lnSpc>
                <a:spcPct val="100000"/>
              </a:lnSpc>
              <a:spcBef>
                <a:spcPts val="1200"/>
              </a:spcBef>
              <a:spcAft>
                <a:spcPts val="0"/>
              </a:spcAft>
              <a:buClr>
                <a:schemeClr val="dk1"/>
              </a:buClr>
              <a:buSzPts val="1100"/>
              <a:buFont typeface="Arial"/>
              <a:buNone/>
            </a:pPr>
            <a:r>
              <a:rPr lang="en-US">
                <a:solidFill>
                  <a:schemeClr val="dk1"/>
                </a:solidFill>
              </a:rPr>
              <a:t>The purpose of the preschool desk audit is to provide a process for </a:t>
            </a:r>
            <a:r>
              <a:rPr b="1" lang="en-US">
                <a:solidFill>
                  <a:schemeClr val="dk1"/>
                </a:solidFill>
              </a:rPr>
              <a:t>accreditation</a:t>
            </a:r>
            <a:r>
              <a:rPr lang="en-US">
                <a:solidFill>
                  <a:schemeClr val="dk1"/>
                </a:solidFill>
              </a:rPr>
              <a:t> and </a:t>
            </a:r>
            <a:r>
              <a:rPr b="1" lang="en-US">
                <a:solidFill>
                  <a:schemeClr val="dk1"/>
                </a:solidFill>
              </a:rPr>
              <a:t>monitoring</a:t>
            </a:r>
            <a:r>
              <a:rPr lang="en-US">
                <a:solidFill>
                  <a:schemeClr val="dk1"/>
                </a:solidFill>
              </a:rPr>
              <a:t> which requires a comprehensive desk audit. In addition, based on the requirement to implement program standards, the desk audit provides districts a method for submitting evidence of implementation of IQPPS. </a:t>
            </a:r>
            <a:endParaRPr>
              <a:solidFill>
                <a:schemeClr val="dk1"/>
              </a:solidFill>
            </a:endParaRPr>
          </a:p>
          <a:p>
            <a:pPr indent="0" lvl="0" marL="0" rtl="0" algn="l">
              <a:lnSpc>
                <a:spcPct val="100000"/>
              </a:lnSpc>
              <a:spcBef>
                <a:spcPts val="1200"/>
              </a:spcBef>
              <a:spcAft>
                <a:spcPts val="0"/>
              </a:spcAft>
              <a:buSzPts val="1100"/>
              <a:buNone/>
            </a:pPr>
            <a:r>
              <a:t/>
            </a:r>
            <a:endParaRPr/>
          </a:p>
        </p:txBody>
      </p:sp>
      <p:sp>
        <p:nvSpPr>
          <p:cNvPr id="39" name="Google Shape;39;p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g2fdb013b313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When completing the preschool desk audit, there are several factors to consider.  Preschool program administrators collect and submit evidence at a district level; classroom level evidence will not be accepted. Evidence must reflect a completed practice occurring within the past year.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The evidence should represent a process of how the district ensures the program standards are implemented across all classrooms, including in community partner sites (as applicable). This applies to all classrooms following IQPPS including the Statewide Voluntary Preschool Program, Shared Visions Preschool, and early childhood special education programs. Evidence should also address any existing variations across preschool program locations.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Preschool program administrators collect and submit evidence at a district level; classroom level evidence will not be accepted. Evidence must reflect a completed practice occurring within the past year. </a:t>
            </a:r>
            <a:endParaRPr>
              <a:solidFill>
                <a:schemeClr val="dk1"/>
              </a:solidFill>
            </a:endParaRPr>
          </a:p>
          <a:p>
            <a:pPr indent="0" lvl="0" marL="0" rtl="0" algn="l">
              <a:lnSpc>
                <a:spcPct val="115000"/>
              </a:lnSpc>
              <a:spcBef>
                <a:spcPts val="1200"/>
              </a:spcBef>
              <a:spcAft>
                <a:spcPts val="1200"/>
              </a:spcAft>
              <a:buClr>
                <a:schemeClr val="dk1"/>
              </a:buClr>
              <a:buSzPts val="1100"/>
              <a:buFont typeface="Arial"/>
              <a:buNone/>
            </a:pPr>
            <a:r>
              <a:rPr lang="en-US">
                <a:solidFill>
                  <a:schemeClr val="dk1"/>
                </a:solidFill>
              </a:rPr>
              <a:t>The evidence should represent a process of how the district ensures the program standards are implemented across all classrooms, including in community partner sites (as applicable). This applies to all classrooms following IQPPS including the Statewide Voluntary Preschool Program, Shared Visions Preschool, and early childhood special education programs. Evidence should also address any existing variations across preschool program locations.</a:t>
            </a:r>
            <a:endParaRPr/>
          </a:p>
        </p:txBody>
      </p:sp>
      <p:sp>
        <p:nvSpPr>
          <p:cNvPr id="45" name="Google Shape;45;g2fdb013b313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p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1" name="Google Shape;5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It is important to note that desk audit submissions must align to the current version of the </a:t>
            </a:r>
            <a:r>
              <a:rPr lang="en-US" u="sng">
                <a:solidFill>
                  <a:srgbClr val="265199"/>
                </a:solidFill>
                <a:highlight>
                  <a:srgbClr val="FFFFFF"/>
                </a:highlight>
                <a:hlinkClick r:id="rId2">
                  <a:extLst>
                    <a:ext uri="{A12FA001-AC4F-418D-AE19-62706E023703}">
                      <ahyp:hlinkClr val="tx"/>
                    </a:ext>
                  </a:extLst>
                </a:hlinkClick>
              </a:rPr>
              <a:t>Iowa Quality Preschool Program Standards and Criteria (2017)</a:t>
            </a:r>
            <a:r>
              <a:rPr lang="en-US">
                <a:solidFill>
                  <a:schemeClr val="dk1"/>
                </a:solidFill>
                <a:highlight>
                  <a:srgbClr val="FFFFFF"/>
                </a:highlight>
              </a:rPr>
              <a:t>. Keep in mind that multiple standards and criteria may be addressed within each of the ten desk audit items. </a:t>
            </a:r>
            <a:endParaRPr>
              <a:solidFill>
                <a:schemeClr val="dk1"/>
              </a:solidFill>
              <a:highlight>
                <a:srgbClr val="FFFFFF"/>
              </a:highlight>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highlight>
                  <a:srgbClr val="FFFFFF"/>
                </a:highlight>
              </a:rPr>
              <a:t>The Iowa Department of Education’s website contains additional information related to IQPPS on the </a:t>
            </a:r>
            <a:r>
              <a:rPr lang="en-US" u="sng">
                <a:solidFill>
                  <a:srgbClr val="2200CC"/>
                </a:solidFill>
                <a:highlight>
                  <a:srgbClr val="FFFFFF"/>
                </a:highlight>
                <a:hlinkClick r:id="rId3">
                  <a:extLst>
                    <a:ext uri="{A12FA001-AC4F-418D-AE19-62706E023703}">
                      <ahyp:hlinkClr val="tx"/>
                    </a:ext>
                  </a:extLst>
                </a:hlinkClick>
              </a:rPr>
              <a:t>Early Childhood Standards</a:t>
            </a:r>
            <a:r>
              <a:rPr lang="en-US">
                <a:solidFill>
                  <a:schemeClr val="dk1"/>
                </a:solidFill>
                <a:highlight>
                  <a:srgbClr val="FFFFFF"/>
                </a:highlight>
              </a:rPr>
              <a:t> webpage.</a:t>
            </a:r>
            <a:endParaRPr sz="1200">
              <a:solidFill>
                <a:schemeClr val="dk1"/>
              </a:solidFill>
            </a:endParaRPr>
          </a:p>
          <a:p>
            <a:pPr indent="0" lvl="0" marL="0" rtl="0" algn="l">
              <a:lnSpc>
                <a:spcPct val="100000"/>
              </a:lnSpc>
              <a:spcBef>
                <a:spcPts val="120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fdb020ec40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 name="Google Shape;57;g2fdb020ec40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rPr>
              <a:t>The Department will be facilitating monthly zoom sessions in order to best help you prepare and complete your preschool desk audit.  Dates and times are listed for each of the zooms as well as which standards will be addressed at the zoom meeting.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sz="1000">
                <a:solidFill>
                  <a:schemeClr val="dk1"/>
                </a:solidFill>
              </a:rPr>
              <a:t>As mentioned earlier, the preschool desk audit requires evidence to be submitted for a total of ten items. This webinar specifically addresses item 4: Assessment which is aligned to IQPPS Standard 4 criterion 4.1. </a:t>
            </a:r>
            <a:endParaRPr sz="1000">
              <a:solidFill>
                <a:schemeClr val="dk1"/>
              </a:solidFill>
            </a:endParaRPr>
          </a:p>
          <a:p>
            <a:pPr indent="0" lvl="0" marL="0" rtl="0" algn="l">
              <a:lnSpc>
                <a:spcPct val="100000"/>
              </a:lnSpc>
              <a:spcBef>
                <a:spcPts val="0"/>
              </a:spcBef>
              <a:spcAft>
                <a:spcPts val="0"/>
              </a:spcAft>
              <a:buSzPts val="1100"/>
              <a:buNone/>
            </a:pPr>
            <a:r>
              <a:rPr lang="en-US" sz="1000">
                <a:solidFill>
                  <a:schemeClr val="dk1"/>
                </a:solidFill>
              </a:rPr>
              <a:t> </a:t>
            </a:r>
            <a:endParaRPr sz="10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sz="1000">
                <a:solidFill>
                  <a:schemeClr val="dk1"/>
                </a:solidFill>
              </a:rPr>
              <a:t>Department consultants will be specifically reviewing submitted evidence regarding the preschool programs written plan for assessment including; conditions under which children will be assessed, timelines associated with assessments that occur throughout the year, procedures to keep individual child records confidential, ways to involve families in planning and implementing assessments, methods to effectively communicate assessment information to families.</a:t>
            </a:r>
            <a:endParaRPr sz="10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000">
              <a:solidFill>
                <a:schemeClr val="dk1"/>
              </a:solidFill>
            </a:endParaRPr>
          </a:p>
        </p:txBody>
      </p:sp>
      <p:sp>
        <p:nvSpPr>
          <p:cNvPr id="64" name="Google Shape;6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rPr>
              <a:t>Evidence for item 4 must represent how the district is ensuring implementation of IQPPS at a district level and across all classrooms and locations.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Examples of evidence include a written plan that  describes how children are assessed (e.g., by whom, in groups or individually, timeline,  familiarity with adults involved).</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Clr>
                <a:schemeClr val="dk1"/>
              </a:buClr>
              <a:buSzPts val="1100"/>
              <a:buFont typeface="Arial"/>
              <a:buNone/>
            </a:pPr>
            <a:r>
              <a:rPr lang="en-US" sz="1000">
                <a:solidFill>
                  <a:schemeClr val="dk1"/>
                </a:solidFill>
              </a:rPr>
              <a:t>It’s important to mention some additional considerations related to Item 4 that will assist with submission of evidence.</a:t>
            </a:r>
            <a:endParaRPr sz="1000">
              <a:solidFill>
                <a:schemeClr val="dk1"/>
              </a:solidFill>
            </a:endParaRPr>
          </a:p>
          <a:p>
            <a:pPr indent="-292100" lvl="0" marL="457200" rtl="0" algn="l">
              <a:lnSpc>
                <a:spcPct val="90000"/>
              </a:lnSpc>
              <a:spcBef>
                <a:spcPts val="750"/>
              </a:spcBef>
              <a:spcAft>
                <a:spcPts val="0"/>
              </a:spcAft>
              <a:buClr>
                <a:schemeClr val="dk1"/>
              </a:buClr>
              <a:buSzPts val="1000"/>
              <a:buChar char="•"/>
            </a:pPr>
            <a:r>
              <a:rPr lang="en-US" sz="1000">
                <a:solidFill>
                  <a:schemeClr val="dk1"/>
                </a:solidFill>
              </a:rPr>
              <a:t>Current practices should align with the written plan. </a:t>
            </a:r>
            <a:endParaRPr sz="1000">
              <a:solidFill>
                <a:schemeClr val="dk1"/>
              </a:solidFill>
            </a:endParaRPr>
          </a:p>
          <a:p>
            <a:pPr indent="-292100" lvl="0" marL="457200" rtl="0" algn="l">
              <a:lnSpc>
                <a:spcPct val="90000"/>
              </a:lnSpc>
              <a:spcBef>
                <a:spcPts val="0"/>
              </a:spcBef>
              <a:spcAft>
                <a:spcPts val="0"/>
              </a:spcAft>
              <a:buClr>
                <a:schemeClr val="dk1"/>
              </a:buClr>
              <a:buSzPts val="1000"/>
              <a:buChar char="•"/>
            </a:pPr>
            <a:r>
              <a:rPr lang="en-US" sz="1000">
                <a:solidFill>
                  <a:schemeClr val="dk1"/>
                </a:solidFill>
              </a:rPr>
              <a:t>Some information for this item may be in the handbook </a:t>
            </a:r>
            <a:endParaRPr sz="1000">
              <a:solidFill>
                <a:schemeClr val="dk1"/>
              </a:solidFill>
            </a:endParaRPr>
          </a:p>
          <a:p>
            <a:pPr indent="-292100" lvl="0" marL="457200" rtl="0" algn="l">
              <a:lnSpc>
                <a:spcPct val="90000"/>
              </a:lnSpc>
              <a:spcBef>
                <a:spcPts val="0"/>
              </a:spcBef>
              <a:spcAft>
                <a:spcPts val="0"/>
              </a:spcAft>
              <a:buClr>
                <a:schemeClr val="dk1"/>
              </a:buClr>
              <a:buSzPts val="1000"/>
              <a:buChar char="•"/>
            </a:pPr>
            <a:r>
              <a:rPr lang="en-US" sz="1000">
                <a:solidFill>
                  <a:schemeClr val="dk1"/>
                </a:solidFill>
              </a:rPr>
              <a:t>Ensure references and assessment tools are current </a:t>
            </a:r>
            <a:endParaRPr sz="1000">
              <a:solidFill>
                <a:schemeClr val="dk1"/>
              </a:solidFill>
            </a:endParaRPr>
          </a:p>
          <a:p>
            <a:pPr indent="-292100" lvl="0" marL="457200" rtl="0" algn="l">
              <a:lnSpc>
                <a:spcPct val="90000"/>
              </a:lnSpc>
              <a:spcBef>
                <a:spcPts val="0"/>
              </a:spcBef>
              <a:spcAft>
                <a:spcPts val="0"/>
              </a:spcAft>
              <a:buClr>
                <a:schemeClr val="dk1"/>
              </a:buClr>
              <a:buSzPts val="1000"/>
              <a:buChar char="•"/>
            </a:pPr>
            <a:r>
              <a:rPr lang="en-US" sz="1000">
                <a:solidFill>
                  <a:schemeClr val="dk1"/>
                </a:solidFill>
              </a:rPr>
              <a:t>Ensure all bullets are documented somewhere in the evidence or handbook, including how families are involved in the planning and implementing the assessment process.</a:t>
            </a:r>
            <a:endParaRPr sz="1000">
              <a:solidFill>
                <a:schemeClr val="dk1"/>
              </a:solidFill>
            </a:endParaRPr>
          </a:p>
          <a:p>
            <a:pPr indent="0" lvl="0" marL="0" rtl="0" algn="l">
              <a:lnSpc>
                <a:spcPct val="90000"/>
              </a:lnSpc>
              <a:spcBef>
                <a:spcPts val="750"/>
              </a:spcBef>
              <a:spcAft>
                <a:spcPts val="0"/>
              </a:spcAft>
              <a:buClr>
                <a:schemeClr val="dk1"/>
              </a:buClr>
              <a:buSzPts val="1100"/>
              <a:buFont typeface="Arial"/>
              <a:buNone/>
            </a:pPr>
            <a:r>
              <a:t/>
            </a:r>
            <a:endParaRPr sz="1000">
              <a:solidFill>
                <a:schemeClr val="dk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a:solidFill>
                  <a:schemeClr val="dk1"/>
                </a:solidFill>
              </a:rPr>
              <a:t>Now that we have covered the details related to item 1 of the desk audit, we will review the due dates and related timeline for the entire desk audit process.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a:solidFill>
                  <a:schemeClr val="dk1"/>
                </a:solidFill>
              </a:rPr>
              <a:t>The desk audit opens in CASA on September 15 and the initial desk audit submission is due on or before December 15. Department consultants will complete the initial state review no later than March 15. If additional information or follow up is needed, districts have until end of the business day on April 15 to submit a final district submission. The desk audit closes in CASA on this day and no further submissions or corrections can be made. Department consultants will then complete a final state review by April 30. The District Status will be identified and additional follow-up actions will be completed as applicable.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Please note the importance of adhering to all due dates throughout the preschool desk audit. </a:t>
            </a:r>
            <a:endParaRPr>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03617A"/>
        </a:solidFill>
      </p:bgPr>
    </p:bg>
    <p:spTree>
      <p:nvGrpSpPr>
        <p:cNvPr id="8" name="Shape 8"/>
        <p:cNvGrpSpPr/>
        <p:nvPr/>
      </p:nvGrpSpPr>
      <p:grpSpPr>
        <a:xfrm>
          <a:off x="0" y="0"/>
          <a:ext cx="0" cy="0"/>
          <a:chOff x="0" y="0"/>
          <a:chExt cx="0" cy="0"/>
        </a:xfrm>
      </p:grpSpPr>
      <p:sp>
        <p:nvSpPr>
          <p:cNvPr id="9" name="Google Shape;9;p12"/>
          <p:cNvSpPr txBox="1"/>
          <p:nvPr>
            <p:ph type="ctrTitle"/>
          </p:nvPr>
        </p:nvSpPr>
        <p:spPr>
          <a:xfrm>
            <a:off x="289270" y="1074695"/>
            <a:ext cx="11636700" cy="21600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4500"/>
              <a:buFont typeface="Arial"/>
              <a:buNone/>
              <a:defRPr b="1" sz="45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 name="Google Shape;10;p12"/>
          <p:cNvSpPr txBox="1"/>
          <p:nvPr>
            <p:ph idx="1" type="subTitle"/>
          </p:nvPr>
        </p:nvSpPr>
        <p:spPr>
          <a:xfrm>
            <a:off x="289270" y="3838162"/>
            <a:ext cx="11636700" cy="12822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lt1"/>
              </a:buClr>
              <a:buSzPts val="2400"/>
              <a:buNone/>
              <a:defRPr b="1" sz="2400">
                <a:solidFill>
                  <a:schemeClr val="lt1"/>
                </a:solidFill>
              </a:defRPr>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pic>
        <p:nvPicPr>
          <p:cNvPr id="11" name="Google Shape;11;p12"/>
          <p:cNvPicPr preferRelativeResize="0"/>
          <p:nvPr/>
        </p:nvPicPr>
        <p:blipFill rotWithShape="1">
          <a:blip r:embed="rId2">
            <a:alphaModFix/>
          </a:blip>
          <a:srcRect b="0" l="0" r="0" t="0"/>
          <a:stretch/>
        </p:blipFill>
        <p:spPr>
          <a:xfrm>
            <a:off x="1099884" y="5866793"/>
            <a:ext cx="4996116" cy="45800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bg>
      <p:bgPr>
        <a:solidFill>
          <a:schemeClr val="lt1"/>
        </a:solidFill>
      </p:bgPr>
    </p:bg>
    <p:spTree>
      <p:nvGrpSpPr>
        <p:cNvPr id="12" name="Shape 12"/>
        <p:cNvGrpSpPr/>
        <p:nvPr/>
      </p:nvGrpSpPr>
      <p:grpSpPr>
        <a:xfrm>
          <a:off x="0" y="0"/>
          <a:ext cx="0" cy="0"/>
          <a:chOff x="0" y="0"/>
          <a:chExt cx="0" cy="0"/>
        </a:xfrm>
      </p:grpSpPr>
      <p:sp>
        <p:nvSpPr>
          <p:cNvPr id="13" name="Google Shape;13;p13"/>
          <p:cNvSpPr/>
          <p:nvPr/>
        </p:nvSpPr>
        <p:spPr>
          <a:xfrm>
            <a:off x="0" y="0"/>
            <a:ext cx="12192000" cy="11928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4" name="Google Shape;14;p13"/>
          <p:cNvSpPr txBox="1"/>
          <p:nvPr>
            <p:ph type="title"/>
          </p:nvPr>
        </p:nvSpPr>
        <p:spPr>
          <a:xfrm>
            <a:off x="892797" y="1"/>
            <a:ext cx="10515600" cy="11928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3"/>
          <p:cNvSpPr txBox="1"/>
          <p:nvPr>
            <p:ph idx="1" type="body"/>
          </p:nvPr>
        </p:nvSpPr>
        <p:spPr>
          <a:xfrm>
            <a:off x="892799" y="1548641"/>
            <a:ext cx="5157900" cy="8238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16" name="Google Shape;16;p13"/>
          <p:cNvSpPr txBox="1"/>
          <p:nvPr>
            <p:ph idx="2" type="body"/>
          </p:nvPr>
        </p:nvSpPr>
        <p:spPr>
          <a:xfrm>
            <a:off x="892799" y="2372553"/>
            <a:ext cx="5157900" cy="3684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7" name="Google Shape;17;p13"/>
          <p:cNvSpPr txBox="1"/>
          <p:nvPr>
            <p:ph idx="3" type="body"/>
          </p:nvPr>
        </p:nvSpPr>
        <p:spPr>
          <a:xfrm>
            <a:off x="6225210" y="1548641"/>
            <a:ext cx="5183100" cy="8238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18" name="Google Shape;18;p13"/>
          <p:cNvSpPr txBox="1"/>
          <p:nvPr>
            <p:ph idx="4" type="body"/>
          </p:nvPr>
        </p:nvSpPr>
        <p:spPr>
          <a:xfrm>
            <a:off x="6225210" y="2372553"/>
            <a:ext cx="5183100" cy="3684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bg>
      <p:bgPr>
        <a:solidFill>
          <a:schemeClr val="lt1"/>
        </a:solidFill>
      </p:bgPr>
    </p:bg>
    <p:spTree>
      <p:nvGrpSpPr>
        <p:cNvPr id="19" name="Shape 19"/>
        <p:cNvGrpSpPr/>
        <p:nvPr/>
      </p:nvGrpSpPr>
      <p:grpSpPr>
        <a:xfrm>
          <a:off x="0" y="0"/>
          <a:ext cx="0" cy="0"/>
          <a:chOff x="0" y="0"/>
          <a:chExt cx="0" cy="0"/>
        </a:xfrm>
      </p:grpSpPr>
      <p:sp>
        <p:nvSpPr>
          <p:cNvPr id="20" name="Google Shape;20;p14"/>
          <p:cNvSpPr/>
          <p:nvPr/>
        </p:nvSpPr>
        <p:spPr>
          <a:xfrm>
            <a:off x="0" y="0"/>
            <a:ext cx="12192000" cy="7374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 name="Google Shape;21;p14"/>
          <p:cNvSpPr txBox="1"/>
          <p:nvPr>
            <p:ph type="title"/>
          </p:nvPr>
        </p:nvSpPr>
        <p:spPr>
          <a:xfrm>
            <a:off x="339213" y="2"/>
            <a:ext cx="11269800" cy="737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3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4"/>
          <p:cNvSpPr txBox="1"/>
          <p:nvPr>
            <p:ph idx="1" type="body"/>
          </p:nvPr>
        </p:nvSpPr>
        <p:spPr>
          <a:xfrm>
            <a:off x="689112" y="1460499"/>
            <a:ext cx="10813800" cy="4351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bg>
      <p:bgPr>
        <a:solidFill>
          <a:schemeClr val="lt1"/>
        </a:solidFill>
      </p:bgPr>
    </p:bg>
    <p:spTree>
      <p:nvGrpSpPr>
        <p:cNvPr id="23" name="Shape 23"/>
        <p:cNvGrpSpPr/>
        <p:nvPr/>
      </p:nvGrpSpPr>
      <p:grpSpPr>
        <a:xfrm>
          <a:off x="0" y="0"/>
          <a:ext cx="0" cy="0"/>
          <a:chOff x="0" y="0"/>
          <a:chExt cx="0" cy="0"/>
        </a:xfrm>
      </p:grpSpPr>
      <p:sp>
        <p:nvSpPr>
          <p:cNvPr id="24" name="Google Shape;24;p15"/>
          <p:cNvSpPr/>
          <p:nvPr/>
        </p:nvSpPr>
        <p:spPr>
          <a:xfrm>
            <a:off x="0" y="0"/>
            <a:ext cx="4182900" cy="68580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5" name="Google Shape;25;p15"/>
          <p:cNvSpPr txBox="1"/>
          <p:nvPr>
            <p:ph type="title"/>
          </p:nvPr>
        </p:nvSpPr>
        <p:spPr>
          <a:xfrm>
            <a:off x="408561" y="428017"/>
            <a:ext cx="3540900" cy="5906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300"/>
              <a:buFont typeface="Arial"/>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5"/>
          <p:cNvSpPr txBox="1"/>
          <p:nvPr>
            <p:ph idx="1" type="body"/>
          </p:nvPr>
        </p:nvSpPr>
        <p:spPr>
          <a:xfrm>
            <a:off x="4591454" y="428017"/>
            <a:ext cx="7017300" cy="5906400"/>
          </a:xfrm>
          <a:prstGeom prst="rect">
            <a:avLst/>
          </a:prstGeom>
          <a:noFill/>
          <a:ln>
            <a:noFill/>
          </a:ln>
        </p:spPr>
        <p:txBody>
          <a:bodyPr anchorCtr="0" anchor="ctr" bIns="45700" lIns="91425" spcFirstLastPara="1" rIns="91425" wrap="square" tIns="45700">
            <a:normAutofit/>
          </a:bodyPr>
          <a:lstStyle>
            <a:lvl1pPr indent="-406400" lvl="0" marL="457200" algn="l">
              <a:lnSpc>
                <a:spcPct val="90000"/>
              </a:lnSpc>
              <a:spcBef>
                <a:spcPts val="750"/>
              </a:spcBef>
              <a:spcAft>
                <a:spcPts val="0"/>
              </a:spcAft>
              <a:buClr>
                <a:schemeClr val="dk1"/>
              </a:buClr>
              <a:buSzPts val="2800"/>
              <a:buChar char="•"/>
              <a:defRPr sz="2800"/>
            </a:lvl1pPr>
            <a:lvl2pPr indent="-381000" lvl="1" marL="914400" algn="l">
              <a:lnSpc>
                <a:spcPct val="90000"/>
              </a:lnSpc>
              <a:spcBef>
                <a:spcPts val="375"/>
              </a:spcBef>
              <a:spcAft>
                <a:spcPts val="0"/>
              </a:spcAft>
              <a:buClr>
                <a:schemeClr val="dk1"/>
              </a:buClr>
              <a:buSzPts val="2400"/>
              <a:buChar char="•"/>
              <a:defRPr sz="2400"/>
            </a:lvl2pPr>
            <a:lvl3pPr indent="-330200" lvl="2" marL="1371600" algn="l">
              <a:lnSpc>
                <a:spcPct val="90000"/>
              </a:lnSpc>
              <a:spcBef>
                <a:spcPts val="375"/>
              </a:spcBef>
              <a:spcAft>
                <a:spcPts val="0"/>
              </a:spcAft>
              <a:buClr>
                <a:schemeClr val="dk1"/>
              </a:buClr>
              <a:buSzPts val="1600"/>
              <a:buChar char="•"/>
              <a:defRPr sz="1600"/>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lt1"/>
        </a:solidFill>
      </p:bgPr>
    </p:bg>
    <p:spTree>
      <p:nvGrpSpPr>
        <p:cNvPr id="27" name="Shape 27"/>
        <p:cNvGrpSpPr/>
        <p:nvPr/>
      </p:nvGrpSpPr>
      <p:grpSpPr>
        <a:xfrm>
          <a:off x="0" y="0"/>
          <a:ext cx="0" cy="0"/>
          <a:chOff x="0" y="0"/>
          <a:chExt cx="0" cy="0"/>
        </a:xfrm>
      </p:grpSpPr>
      <p:sp>
        <p:nvSpPr>
          <p:cNvPr id="28" name="Google Shape;28;p16"/>
          <p:cNvSpPr/>
          <p:nvPr/>
        </p:nvSpPr>
        <p:spPr>
          <a:xfrm>
            <a:off x="0" y="2268535"/>
            <a:ext cx="12192000" cy="32757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9" name="Google Shape;29;p16"/>
          <p:cNvSpPr txBox="1"/>
          <p:nvPr>
            <p:ph type="title"/>
          </p:nvPr>
        </p:nvSpPr>
        <p:spPr>
          <a:xfrm>
            <a:off x="831851" y="1709740"/>
            <a:ext cx="10515600" cy="28527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4500"/>
              <a:buFont typeface="Arial"/>
              <a:buNone/>
              <a:defRPr sz="45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6"/>
          <p:cNvSpPr txBox="1"/>
          <p:nvPr>
            <p:ph idx="1" type="body"/>
          </p:nvPr>
        </p:nvSpPr>
        <p:spPr>
          <a:xfrm>
            <a:off x="831851" y="4589465"/>
            <a:ext cx="10515600" cy="15003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lt1"/>
              </a:buClr>
              <a:buSzPts val="1800"/>
              <a:buNone/>
              <a:defRPr sz="1800">
                <a:solidFill>
                  <a:schemeClr val="lt1"/>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1"/>
          <p:cNvSpPr txBox="1"/>
          <p:nvPr>
            <p:ph type="title"/>
          </p:nvPr>
        </p:nvSpPr>
        <p:spPr>
          <a:xfrm>
            <a:off x="795128" y="1"/>
            <a:ext cx="10813800" cy="11661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3300"/>
              <a:buFont typeface="Arial"/>
              <a:buNone/>
              <a:defRPr b="1" i="0" sz="33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1"/>
          <p:cNvSpPr txBox="1"/>
          <p:nvPr>
            <p:ph idx="1" type="body"/>
          </p:nvPr>
        </p:nvSpPr>
        <p:spPr>
          <a:xfrm>
            <a:off x="795128" y="1460499"/>
            <a:ext cx="10813800" cy="4351200"/>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mailto:amy.stegeman@iowa.gov" TargetMode="External"/><Relationship Id="rId4" Type="http://schemas.openxmlformats.org/officeDocument/2006/relationships/hyperlink" Target="mailto:amy.stegeman@iowa.gov" TargetMode="External"/><Relationship Id="rId11" Type="http://schemas.openxmlformats.org/officeDocument/2006/relationships/hyperlink" Target="mailto:marianne.rodrigues@iowa.gov" TargetMode="External"/><Relationship Id="rId10" Type="http://schemas.openxmlformats.org/officeDocument/2006/relationships/hyperlink" Target="mailto:marcie.lentsch@iowa.gov" TargetMode="External"/><Relationship Id="rId9" Type="http://schemas.openxmlformats.org/officeDocument/2006/relationships/hyperlink" Target="mailto:mary.breyfogle@iowa.gov" TargetMode="External"/><Relationship Id="rId5" Type="http://schemas.openxmlformats.org/officeDocument/2006/relationships/hyperlink" Target="mailto:marcie.lentsch@iowa.gov" TargetMode="External"/><Relationship Id="rId6" Type="http://schemas.openxmlformats.org/officeDocument/2006/relationships/hyperlink" Target="mailto:marianne.rodrigues@iowa.gov" TargetMode="External"/><Relationship Id="rId7" Type="http://schemas.openxmlformats.org/officeDocument/2006/relationships/hyperlink" Target="mailto:mary.breyfogle@iowa.gov" TargetMode="External"/><Relationship Id="rId8" Type="http://schemas.openxmlformats.org/officeDocument/2006/relationships/hyperlink" Target="mailto:marianne.rodrigues@iow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educate.iowa.gov/media/7266/download?inline=" TargetMode="External"/><Relationship Id="rId4" Type="http://schemas.openxmlformats.org/officeDocument/2006/relationships/hyperlink" Target="https://educateiowa.gov/pk-12/early-childhood/early-childhood-standard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idoe.zoom.us/j/95823765427?pwd=1DXiSnHvomPPL4eTTiR2V3MsyKPaQb.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 name="Shape 34"/>
        <p:cNvGrpSpPr/>
        <p:nvPr/>
      </p:nvGrpSpPr>
      <p:grpSpPr>
        <a:xfrm>
          <a:off x="0" y="0"/>
          <a:ext cx="0" cy="0"/>
          <a:chOff x="0" y="0"/>
          <a:chExt cx="0" cy="0"/>
        </a:xfrm>
      </p:grpSpPr>
      <p:sp>
        <p:nvSpPr>
          <p:cNvPr id="35" name="Google Shape;35;p1"/>
          <p:cNvSpPr txBox="1"/>
          <p:nvPr/>
        </p:nvSpPr>
        <p:spPr>
          <a:xfrm>
            <a:off x="298729" y="420625"/>
            <a:ext cx="11764800" cy="2160000"/>
          </a:xfrm>
          <a:prstGeom prst="rect">
            <a:avLst/>
          </a:prstGeom>
          <a:noFill/>
          <a:ln>
            <a:noFill/>
          </a:ln>
        </p:spPr>
        <p:txBody>
          <a:bodyPr anchorCtr="0" anchor="b"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4700"/>
              <a:buFont typeface="Arial"/>
              <a:buNone/>
            </a:pPr>
            <a:r>
              <a:rPr b="1" i="0" lang="en-US" sz="4700" u="none" cap="none" strike="noStrike">
                <a:solidFill>
                  <a:schemeClr val="lt1"/>
                </a:solidFill>
                <a:latin typeface="Arial"/>
                <a:ea typeface="Arial"/>
                <a:cs typeface="Arial"/>
                <a:sym typeface="Arial"/>
              </a:rPr>
              <a:t>IQPPS Desk Audit 24-25</a:t>
            </a:r>
            <a:endParaRPr b="1" i="0" sz="4700" u="none" cap="none" strike="noStrike">
              <a:solidFill>
                <a:schemeClr val="lt1"/>
              </a:solidFill>
              <a:latin typeface="Arial"/>
              <a:ea typeface="Arial"/>
              <a:cs typeface="Arial"/>
              <a:sym typeface="Arial"/>
            </a:endParaRPr>
          </a:p>
        </p:txBody>
      </p:sp>
      <p:sp>
        <p:nvSpPr>
          <p:cNvPr id="36" name="Google Shape;36;p1"/>
          <p:cNvSpPr txBox="1"/>
          <p:nvPr/>
        </p:nvSpPr>
        <p:spPr>
          <a:xfrm>
            <a:off x="2272790" y="2710801"/>
            <a:ext cx="7646400" cy="1282200"/>
          </a:xfrm>
          <a:prstGeom prst="rect">
            <a:avLst/>
          </a:prstGeom>
          <a:noFill/>
          <a:ln>
            <a:noFill/>
          </a:ln>
        </p:spPr>
        <p:txBody>
          <a:bodyPr anchorCtr="0" anchor="t"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1" i="0" lang="en-US" sz="2800" u="none" cap="none" strike="noStrike">
                <a:solidFill>
                  <a:schemeClr val="lt1"/>
                </a:solidFill>
                <a:latin typeface="Arial"/>
                <a:ea typeface="Arial"/>
                <a:cs typeface="Arial"/>
                <a:sym typeface="Arial"/>
              </a:rPr>
              <a:t>Item 4: Assessment</a:t>
            </a:r>
            <a:endParaRPr b="1" i="0" sz="2800" u="none" cap="none" strike="sngStrike">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0"/>
          <p:cNvSpPr txBox="1"/>
          <p:nvPr>
            <p:ph type="title"/>
          </p:nvPr>
        </p:nvSpPr>
        <p:spPr>
          <a:xfrm>
            <a:off x="244072"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000"/>
              <a:t>Reviewer Contacts</a:t>
            </a:r>
            <a:endParaRPr sz="4000"/>
          </a:p>
        </p:txBody>
      </p:sp>
      <p:sp>
        <p:nvSpPr>
          <p:cNvPr id="91" name="Google Shape;91;p10"/>
          <p:cNvSpPr txBox="1"/>
          <p:nvPr/>
        </p:nvSpPr>
        <p:spPr>
          <a:xfrm>
            <a:off x="93450" y="1350150"/>
            <a:ext cx="12005100" cy="4760100"/>
          </a:xfrm>
          <a:prstGeom prst="rect">
            <a:avLst/>
          </a:prstGeom>
          <a:noFill/>
          <a:ln>
            <a:noFill/>
          </a:ln>
        </p:spPr>
        <p:txBody>
          <a:bodyPr anchorCtr="0" anchor="t" bIns="45700" lIns="91425" spcFirstLastPara="1" rIns="91425" wrap="square" tIns="45700">
            <a:noAutofit/>
          </a:bodyPr>
          <a:lstStyle/>
          <a:p>
            <a:pPr indent="-377825" lvl="0" marL="457200" marR="0" rtl="0" algn="l">
              <a:lnSpc>
                <a:spcPct val="130000"/>
              </a:lnSpc>
              <a:spcBef>
                <a:spcPts val="75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Central Rivers AEA - </a:t>
            </a:r>
            <a:r>
              <a:rPr b="0" i="0" lang="en-US" sz="2350" u="none" cap="none" strike="noStrike">
                <a:solidFill>
                  <a:srgbClr val="000000"/>
                </a:solidFill>
                <a:latin typeface="Arial"/>
                <a:ea typeface="Arial"/>
                <a:cs typeface="Arial"/>
                <a:sym typeface="Arial"/>
              </a:rPr>
              <a:t>Amy Stegeman, </a:t>
            </a:r>
            <a:r>
              <a:rPr b="0" i="0" lang="en-US" sz="2350" u="sng" cap="none" strike="noStrike">
                <a:solidFill>
                  <a:srgbClr val="0563C1"/>
                </a:solidFill>
                <a:latin typeface="Arial"/>
                <a:ea typeface="Arial"/>
                <a:cs typeface="Arial"/>
                <a:sym typeface="Arial"/>
                <a:hlinkClick r:id="rId3">
                  <a:extLst>
                    <a:ext uri="{A12FA001-AC4F-418D-AE19-62706E023703}">
                      <ahyp:hlinkClr val="tx"/>
                    </a:ext>
                  </a:extLst>
                </a:hlinkClick>
              </a:rPr>
              <a:t>amy.stegeman@iowa.gov</a:t>
            </a:r>
            <a:r>
              <a:rPr b="0" i="0" lang="en-US" sz="2350" u="none" cap="none" strike="noStrike">
                <a:solidFill>
                  <a:srgbClr val="000000"/>
                </a:solidFill>
                <a:latin typeface="Arial"/>
                <a:ea typeface="Arial"/>
                <a:cs typeface="Arial"/>
                <a:sym typeface="Arial"/>
              </a:rPr>
              <a:t>, 515-868-1675</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Grant Wood AEA - </a:t>
            </a:r>
            <a:r>
              <a:rPr b="0" i="0" lang="en-US" sz="2350" u="none" cap="none" strike="noStrike">
                <a:solidFill>
                  <a:schemeClr val="dk1"/>
                </a:solidFill>
                <a:latin typeface="Arial"/>
                <a:ea typeface="Arial"/>
                <a:cs typeface="Arial"/>
                <a:sym typeface="Arial"/>
              </a:rPr>
              <a:t>Amy Stegeman, </a:t>
            </a:r>
            <a:r>
              <a:rPr b="0" i="0" lang="en-US" sz="2350" u="sng" cap="none" strike="noStrike">
                <a:solidFill>
                  <a:schemeClr val="hlink"/>
                </a:solidFill>
                <a:latin typeface="Arial"/>
                <a:ea typeface="Arial"/>
                <a:cs typeface="Arial"/>
                <a:sym typeface="Arial"/>
                <a:hlinkClick r:id="rId4"/>
              </a:rPr>
              <a:t>amy.stegeman@iowa.gov</a:t>
            </a:r>
            <a:r>
              <a:rPr b="0" i="0" lang="en-US" sz="2350" u="none" cap="none" strike="noStrike">
                <a:solidFill>
                  <a:schemeClr val="dk1"/>
                </a:solidFill>
                <a:latin typeface="Arial"/>
                <a:ea typeface="Arial"/>
                <a:cs typeface="Arial"/>
                <a:sym typeface="Arial"/>
              </a:rPr>
              <a:t>, 515-868-1675</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Great Prairie AEA</a:t>
            </a:r>
            <a:r>
              <a:rPr b="0" i="0" lang="en-US" sz="2350" u="none" cap="none" strike="noStrike">
                <a:solidFill>
                  <a:srgbClr val="000000"/>
                </a:solidFill>
                <a:latin typeface="Arial"/>
                <a:ea typeface="Arial"/>
                <a:cs typeface="Arial"/>
                <a:sym typeface="Arial"/>
              </a:rPr>
              <a:t> - </a:t>
            </a:r>
            <a:r>
              <a:rPr b="0" i="0" lang="en-US" sz="2350" u="none" cap="none" strike="noStrike">
                <a:solidFill>
                  <a:schemeClr val="dk1"/>
                </a:solidFill>
                <a:latin typeface="Arial"/>
                <a:ea typeface="Arial"/>
                <a:cs typeface="Arial"/>
                <a:sym typeface="Arial"/>
              </a:rPr>
              <a:t>Marcie Lentsch, </a:t>
            </a:r>
            <a:r>
              <a:rPr b="0" i="0" lang="en-US" sz="2350" u="sng" cap="none" strike="noStrike">
                <a:solidFill>
                  <a:schemeClr val="hlink"/>
                </a:solidFill>
                <a:latin typeface="Arial"/>
                <a:ea typeface="Arial"/>
                <a:cs typeface="Arial"/>
                <a:sym typeface="Arial"/>
                <a:hlinkClick r:id="rId5"/>
              </a:rPr>
              <a:t>marcie.lentsch@iowa.gov</a:t>
            </a:r>
            <a:r>
              <a:rPr b="0" i="0" lang="en-US" sz="2350" u="none" cap="none" strike="noStrike">
                <a:solidFill>
                  <a:schemeClr val="dk1"/>
                </a:solidFill>
                <a:latin typeface="Arial"/>
                <a:ea typeface="Arial"/>
                <a:cs typeface="Arial"/>
                <a:sym typeface="Arial"/>
              </a:rPr>
              <a:t>, 515-419-2088</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Green Hills AEA </a:t>
            </a:r>
            <a:r>
              <a:rPr b="0" i="0" lang="en-US" sz="2350" u="none" cap="none" strike="noStrike">
                <a:solidFill>
                  <a:srgbClr val="000000"/>
                </a:solidFill>
                <a:latin typeface="Arial"/>
                <a:ea typeface="Arial"/>
                <a:cs typeface="Arial"/>
                <a:sym typeface="Arial"/>
              </a:rPr>
              <a:t>- Marianne Rodrigues, </a:t>
            </a:r>
            <a:r>
              <a:rPr b="0" i="0" lang="en-US" sz="2350" u="sng" cap="none" strike="noStrike">
                <a:solidFill>
                  <a:srgbClr val="0563C1"/>
                </a:solidFill>
                <a:latin typeface="Arial"/>
                <a:ea typeface="Arial"/>
                <a:cs typeface="Arial"/>
                <a:sym typeface="Arial"/>
                <a:hlinkClick r:id="rId6">
                  <a:extLst>
                    <a:ext uri="{A12FA001-AC4F-418D-AE19-62706E023703}">
                      <ahyp:hlinkClr val="tx"/>
                    </a:ext>
                  </a:extLst>
                </a:hlinkClick>
              </a:rPr>
              <a:t>marianne.rodrigues@iowa.gov</a:t>
            </a:r>
            <a:r>
              <a:rPr b="0" i="0" lang="en-US" sz="2350" u="none" cap="none" strike="noStrike">
                <a:solidFill>
                  <a:srgbClr val="000000"/>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Heartland AEA </a:t>
            </a:r>
            <a:r>
              <a:rPr b="0" i="0" lang="en-US" sz="2350" u="none" cap="none" strike="noStrike">
                <a:solidFill>
                  <a:srgbClr val="000000"/>
                </a:solidFill>
                <a:latin typeface="Arial"/>
                <a:ea typeface="Arial"/>
                <a:cs typeface="Arial"/>
                <a:sym typeface="Arial"/>
              </a:rPr>
              <a:t>- Mary Breyfogle, </a:t>
            </a:r>
            <a:r>
              <a:rPr b="0" i="0" lang="en-US" sz="2350" u="sng" cap="none" strike="noStrike">
                <a:solidFill>
                  <a:srgbClr val="0563C1"/>
                </a:solidFill>
                <a:latin typeface="Arial"/>
                <a:ea typeface="Arial"/>
                <a:cs typeface="Arial"/>
                <a:sym typeface="Arial"/>
                <a:hlinkClick r:id="rId7">
                  <a:extLst>
                    <a:ext uri="{A12FA001-AC4F-418D-AE19-62706E023703}">
                      <ahyp:hlinkClr val="tx"/>
                    </a:ext>
                  </a:extLst>
                </a:hlinkClick>
              </a:rPr>
              <a:t>mary.breyfogle@iowa.gov</a:t>
            </a:r>
            <a:r>
              <a:rPr b="0" i="0" lang="en-US" sz="2350" u="none" cap="none" strike="noStrike">
                <a:solidFill>
                  <a:srgbClr val="000000"/>
                </a:solidFill>
                <a:latin typeface="Arial"/>
                <a:ea typeface="Arial"/>
                <a:cs typeface="Arial"/>
                <a:sym typeface="Arial"/>
              </a:rPr>
              <a:t>, 515-326-1030</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Keystone AEA</a:t>
            </a:r>
            <a:r>
              <a:rPr b="0" i="0" lang="en-US" sz="2350" u="none" cap="none" strike="noStrike">
                <a:solidFill>
                  <a:srgbClr val="000000"/>
                </a:solidFill>
                <a:latin typeface="Arial"/>
                <a:ea typeface="Arial"/>
                <a:cs typeface="Arial"/>
                <a:sym typeface="Arial"/>
              </a:rPr>
              <a:t> - </a:t>
            </a:r>
            <a:r>
              <a:rPr b="0" i="0" lang="en-US" sz="2350" u="none" cap="none" strike="noStrike">
                <a:solidFill>
                  <a:schemeClr val="dk1"/>
                </a:solidFill>
                <a:latin typeface="Arial"/>
                <a:ea typeface="Arial"/>
                <a:cs typeface="Arial"/>
                <a:sym typeface="Arial"/>
              </a:rPr>
              <a:t>Marianne Rodrigues, </a:t>
            </a:r>
            <a:r>
              <a:rPr b="0" i="0" lang="en-US" sz="2350" u="sng" cap="none" strike="noStrike">
                <a:solidFill>
                  <a:schemeClr val="hlink"/>
                </a:solidFill>
                <a:latin typeface="Arial"/>
                <a:ea typeface="Arial"/>
                <a:cs typeface="Arial"/>
                <a:sym typeface="Arial"/>
                <a:hlinkClick r:id="rId8"/>
              </a:rPr>
              <a:t>marianne.rodrigues@iowa.gov</a:t>
            </a:r>
            <a:r>
              <a:rPr b="0" i="0" lang="en-US" sz="2350" u="none" cap="none" strike="noStrike">
                <a:solidFill>
                  <a:schemeClr val="dk1"/>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Mississippi Bend AEA </a:t>
            </a:r>
            <a:r>
              <a:rPr b="0" i="0" lang="en-US" sz="2350" u="none" cap="none" strike="noStrike">
                <a:solidFill>
                  <a:srgbClr val="000000"/>
                </a:solidFill>
                <a:latin typeface="Arial"/>
                <a:ea typeface="Arial"/>
                <a:cs typeface="Arial"/>
                <a:sym typeface="Arial"/>
              </a:rPr>
              <a:t>- Mary Breyfogle, </a:t>
            </a:r>
            <a:r>
              <a:rPr b="0" i="0" lang="en-US" sz="2350" u="sng" cap="none" strike="noStrike">
                <a:solidFill>
                  <a:srgbClr val="0563C1"/>
                </a:solidFill>
                <a:latin typeface="Arial"/>
                <a:ea typeface="Arial"/>
                <a:cs typeface="Arial"/>
                <a:sym typeface="Arial"/>
                <a:hlinkClick r:id="rId9">
                  <a:extLst>
                    <a:ext uri="{A12FA001-AC4F-418D-AE19-62706E023703}">
                      <ahyp:hlinkClr val="tx"/>
                    </a:ext>
                  </a:extLst>
                </a:hlinkClick>
              </a:rPr>
              <a:t>mary.breyfogle@iowa.gov</a:t>
            </a:r>
            <a:r>
              <a:rPr b="0" i="0" lang="en-US" sz="2350" u="none" cap="none" strike="noStrike">
                <a:solidFill>
                  <a:srgbClr val="000000"/>
                </a:solidFill>
                <a:latin typeface="Arial"/>
                <a:ea typeface="Arial"/>
                <a:cs typeface="Arial"/>
                <a:sym typeface="Arial"/>
              </a:rPr>
              <a:t>, 515-326-1030</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Northwest AEA</a:t>
            </a:r>
            <a:r>
              <a:rPr b="0" i="0" lang="en-US" sz="2350" u="none" cap="none" strike="noStrike">
                <a:solidFill>
                  <a:srgbClr val="000000"/>
                </a:solidFill>
                <a:latin typeface="Arial"/>
                <a:ea typeface="Arial"/>
                <a:cs typeface="Arial"/>
                <a:sym typeface="Arial"/>
              </a:rPr>
              <a:t> - Marcie Lentsch, </a:t>
            </a:r>
            <a:r>
              <a:rPr b="0" i="0" lang="en-US" sz="2350" u="sng" cap="none" strike="noStrike">
                <a:solidFill>
                  <a:schemeClr val="hlink"/>
                </a:solidFill>
                <a:latin typeface="Arial"/>
                <a:ea typeface="Arial"/>
                <a:cs typeface="Arial"/>
                <a:sym typeface="Arial"/>
                <a:hlinkClick r:id="rId10"/>
              </a:rPr>
              <a:t>marcie.lentsch@iowa.gov</a:t>
            </a:r>
            <a:r>
              <a:rPr b="0" i="0" lang="en-US" sz="2350" u="none" cap="none" strike="noStrike">
                <a:solidFill>
                  <a:srgbClr val="000000"/>
                </a:solidFill>
                <a:latin typeface="Arial"/>
                <a:ea typeface="Arial"/>
                <a:cs typeface="Arial"/>
                <a:sym typeface="Arial"/>
              </a:rPr>
              <a:t>, 515-419-2088</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Prairie Lakes AEA </a:t>
            </a:r>
            <a:r>
              <a:rPr b="0" i="0" lang="en-US" sz="2350" u="none" cap="none" strike="noStrike">
                <a:solidFill>
                  <a:srgbClr val="000000"/>
                </a:solidFill>
                <a:latin typeface="Arial"/>
                <a:ea typeface="Arial"/>
                <a:cs typeface="Arial"/>
                <a:sym typeface="Arial"/>
              </a:rPr>
              <a:t>- </a:t>
            </a:r>
            <a:r>
              <a:rPr b="0" i="0" lang="en-US" sz="2350" u="none" cap="none" strike="noStrike">
                <a:solidFill>
                  <a:schemeClr val="dk1"/>
                </a:solidFill>
                <a:latin typeface="Arial"/>
                <a:ea typeface="Arial"/>
                <a:cs typeface="Arial"/>
                <a:sym typeface="Arial"/>
              </a:rPr>
              <a:t>Marianne Rodrigues, </a:t>
            </a:r>
            <a:r>
              <a:rPr b="0" i="0" lang="en-US" sz="2350" u="sng" cap="none" strike="noStrike">
                <a:solidFill>
                  <a:schemeClr val="hlink"/>
                </a:solidFill>
                <a:latin typeface="Arial"/>
                <a:ea typeface="Arial"/>
                <a:cs typeface="Arial"/>
                <a:sym typeface="Arial"/>
                <a:hlinkClick r:id="rId11"/>
              </a:rPr>
              <a:t>marianne.rodrigues@iowa.gov</a:t>
            </a:r>
            <a:r>
              <a:rPr b="0" i="0" lang="en-US" sz="2350" u="none" cap="none" strike="noStrike">
                <a:solidFill>
                  <a:schemeClr val="dk1"/>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sp>
        <p:nvSpPr>
          <p:cNvPr id="41" name="Google Shape;41;p2"/>
          <p:cNvSpPr txBox="1"/>
          <p:nvPr>
            <p:ph type="title"/>
          </p:nvPr>
        </p:nvSpPr>
        <p:spPr>
          <a:xfrm>
            <a:off x="220922" y="208526"/>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4500"/>
              <a:buFont typeface="Arial"/>
              <a:buNone/>
            </a:pPr>
            <a:r>
              <a:rPr lang="en-US" sz="4000"/>
              <a:t>Purpose of the Preschool Desk Audit</a:t>
            </a:r>
            <a:endParaRPr sz="4000"/>
          </a:p>
          <a:p>
            <a:pPr indent="0" lvl="0" marL="0" rtl="0" algn="l">
              <a:lnSpc>
                <a:spcPct val="90000"/>
              </a:lnSpc>
              <a:spcBef>
                <a:spcPts val="0"/>
              </a:spcBef>
              <a:spcAft>
                <a:spcPts val="0"/>
              </a:spcAft>
              <a:buClr>
                <a:schemeClr val="lt1"/>
              </a:buClr>
              <a:buSzPts val="3300"/>
              <a:buFont typeface="Arial"/>
              <a:buNone/>
            </a:pPr>
            <a:r>
              <a:rPr lang="en-US"/>
              <a:t> </a:t>
            </a:r>
            <a:endParaRPr/>
          </a:p>
        </p:txBody>
      </p:sp>
      <p:sp>
        <p:nvSpPr>
          <p:cNvPr id="42" name="Google Shape;42;p2"/>
          <p:cNvSpPr txBox="1"/>
          <p:nvPr>
            <p:ph idx="1" type="body"/>
          </p:nvPr>
        </p:nvSpPr>
        <p:spPr>
          <a:xfrm>
            <a:off x="105075" y="1548700"/>
            <a:ext cx="11788500" cy="5023500"/>
          </a:xfrm>
          <a:prstGeom prst="rect">
            <a:avLst/>
          </a:prstGeom>
          <a:noFill/>
          <a:ln>
            <a:noFill/>
          </a:ln>
        </p:spPr>
        <p:txBody>
          <a:bodyPr anchorCtr="0" anchor="t" bIns="45700" lIns="91425" spcFirstLastPara="1" rIns="91425" wrap="square" tIns="45700">
            <a:noAutofit/>
          </a:bodyPr>
          <a:lstStyle/>
          <a:p>
            <a:pPr indent="-393700" lvl="0" marL="457200" rtl="0" algn="l">
              <a:lnSpc>
                <a:spcPct val="115000"/>
              </a:lnSpc>
              <a:spcBef>
                <a:spcPts val="0"/>
              </a:spcBef>
              <a:spcAft>
                <a:spcPts val="0"/>
              </a:spcAft>
              <a:buSzPts val="2600"/>
              <a:buChar char="●"/>
            </a:pPr>
            <a:r>
              <a:rPr b="0" lang="en-US" sz="2600"/>
              <a:t>The purpose of the preschool desk audit is to provide a process for the continued accreditation of schools and school districts. </a:t>
            </a:r>
            <a:br>
              <a:rPr b="0" lang="en-US" sz="2600"/>
            </a:br>
            <a:endParaRPr b="0" sz="2600"/>
          </a:p>
          <a:p>
            <a:pPr indent="-393700" lvl="0" marL="457200" rtl="0" algn="l">
              <a:lnSpc>
                <a:spcPct val="115000"/>
              </a:lnSpc>
              <a:spcBef>
                <a:spcPts val="0"/>
              </a:spcBef>
              <a:spcAft>
                <a:spcPts val="0"/>
              </a:spcAft>
              <a:buSzPts val="2600"/>
              <a:buChar char="●"/>
            </a:pPr>
            <a:r>
              <a:rPr b="0" lang="en-US" sz="2600"/>
              <a:t>Accreditation monitoring requires a comprehensive desk audit of all accredited schools and school districts. </a:t>
            </a:r>
            <a:r>
              <a:rPr b="0" i="1" lang="en-US" sz="2600"/>
              <a:t>           </a:t>
            </a:r>
            <a:r>
              <a:rPr b="0" i="1" lang="en-US" sz="2300"/>
              <a:t>         Iowa Code 256.11(10)(a)(1)</a:t>
            </a:r>
            <a:endParaRPr b="0" i="1" sz="2300"/>
          </a:p>
          <a:p>
            <a:pPr indent="0" lvl="0" marL="0" rtl="0" algn="l">
              <a:lnSpc>
                <a:spcPct val="115000"/>
              </a:lnSpc>
              <a:spcBef>
                <a:spcPts val="0"/>
              </a:spcBef>
              <a:spcAft>
                <a:spcPts val="0"/>
              </a:spcAft>
              <a:buSzPts val="1800"/>
              <a:buNone/>
            </a:pPr>
            <a:r>
              <a:t/>
            </a:r>
            <a:endParaRPr b="0" i="1" sz="2600"/>
          </a:p>
          <a:p>
            <a:pPr indent="-393700" lvl="0" marL="457200" rtl="0" algn="l">
              <a:lnSpc>
                <a:spcPct val="115000"/>
              </a:lnSpc>
              <a:spcBef>
                <a:spcPts val="0"/>
              </a:spcBef>
              <a:spcAft>
                <a:spcPts val="0"/>
              </a:spcAft>
              <a:buSzPts val="2600"/>
              <a:buChar char="●"/>
            </a:pPr>
            <a:r>
              <a:rPr b="0" lang="en-US" sz="2600"/>
              <a:t>Districts are required to provide evidence of implementation of IQPPS based on requirements to implement program standards. </a:t>
            </a:r>
            <a:endParaRPr b="0" sz="2600"/>
          </a:p>
          <a:p>
            <a:pPr indent="0" lvl="0" marL="457200" rtl="0" algn="r">
              <a:lnSpc>
                <a:spcPct val="115000"/>
              </a:lnSpc>
              <a:spcBef>
                <a:spcPts val="0"/>
              </a:spcBef>
              <a:spcAft>
                <a:spcPts val="0"/>
              </a:spcAft>
              <a:buSzPts val="1800"/>
              <a:buNone/>
            </a:pPr>
            <a:r>
              <a:rPr lang="en-US" sz="2300"/>
              <a:t>  </a:t>
            </a:r>
            <a:r>
              <a:rPr i="1" lang="en-US" sz="2300"/>
              <a:t> </a:t>
            </a:r>
            <a:r>
              <a:rPr b="0" i="1" lang="en-US" sz="2300"/>
              <a:t>Iowa Code 256C.3(3)b, IAC 281–16.3, and 281–41.17 (256B, 34CFR300)</a:t>
            </a:r>
            <a:endParaRPr b="0" sz="23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sp>
        <p:nvSpPr>
          <p:cNvPr id="47" name="Google Shape;47;g2fdb013b313_0_0"/>
          <p:cNvSpPr txBox="1"/>
          <p:nvPr>
            <p:ph type="title"/>
          </p:nvPr>
        </p:nvSpPr>
        <p:spPr>
          <a:xfrm>
            <a:off x="290397"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300"/>
              <a:buFont typeface="Arial"/>
              <a:buNone/>
            </a:pPr>
            <a:r>
              <a:rPr lang="en-US" sz="4000"/>
              <a:t>Guidelines for the Desk Audit </a:t>
            </a:r>
            <a:endParaRPr sz="4000"/>
          </a:p>
        </p:txBody>
      </p:sp>
      <p:sp>
        <p:nvSpPr>
          <p:cNvPr id="48" name="Google Shape;48;g2fdb013b313_0_0"/>
          <p:cNvSpPr txBox="1"/>
          <p:nvPr/>
        </p:nvSpPr>
        <p:spPr>
          <a:xfrm>
            <a:off x="0" y="1467600"/>
            <a:ext cx="12073800" cy="4818000"/>
          </a:xfrm>
          <a:prstGeom prst="rect">
            <a:avLst/>
          </a:prstGeom>
          <a:noFill/>
          <a:ln>
            <a:noFill/>
          </a:ln>
        </p:spPr>
        <p:txBody>
          <a:bodyPr anchorCtr="0" anchor="t" bIns="45700" lIns="91425" spcFirstLastPara="1" rIns="91425" wrap="square" tIns="45700">
            <a:normAutofit lnSpcReduction="20000"/>
          </a:bodyPr>
          <a:lstStyle/>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Preschool program administrators</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District level evidence</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Current within the last year</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Representative of all classrooms/community partner sites</a:t>
            </a:r>
            <a:r>
              <a:rPr lang="en-US" sz="3400">
                <a:solidFill>
                  <a:schemeClr val="dk1"/>
                </a:solidFill>
              </a:rPr>
              <a:t> participating in the Statewide Voluntary Preschool Program.</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Address variations</a:t>
            </a:r>
            <a:endParaRPr b="0" i="0" sz="34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4"/>
          <p:cNvSpPr txBox="1"/>
          <p:nvPr>
            <p:ph type="title"/>
          </p:nvPr>
        </p:nvSpPr>
        <p:spPr>
          <a:xfrm>
            <a:off x="264900" y="0"/>
            <a:ext cx="115821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000"/>
              <a:t>IQPPS (2017 Version) and IQPPS Web Page</a:t>
            </a:r>
            <a:endParaRPr sz="4000"/>
          </a:p>
        </p:txBody>
      </p:sp>
      <p:sp>
        <p:nvSpPr>
          <p:cNvPr id="54" name="Google Shape;54;p4"/>
          <p:cNvSpPr txBox="1"/>
          <p:nvPr/>
        </p:nvSpPr>
        <p:spPr>
          <a:xfrm>
            <a:off x="200700" y="1557825"/>
            <a:ext cx="11790600" cy="4351200"/>
          </a:xfrm>
          <a:prstGeom prst="rect">
            <a:avLst/>
          </a:prstGeom>
          <a:noFill/>
          <a:ln>
            <a:noFill/>
          </a:ln>
        </p:spPr>
        <p:txBody>
          <a:bodyPr anchorCtr="0" anchor="t" bIns="45700" lIns="91425" spcFirstLastPara="1" rIns="91425" wrap="square" tIns="45700">
            <a:noAutofit/>
          </a:bodyPr>
          <a:lstStyle/>
          <a:p>
            <a:pPr indent="-448647" lvl="0" marL="457200" marR="0" rtl="0" algn="l">
              <a:lnSpc>
                <a:spcPct val="105000"/>
              </a:lnSpc>
              <a:spcBef>
                <a:spcPts val="1200"/>
              </a:spcBef>
              <a:spcAft>
                <a:spcPts val="0"/>
              </a:spcAft>
              <a:buClr>
                <a:schemeClr val="dk1"/>
              </a:buClr>
              <a:buSzPts val="3465"/>
              <a:buFont typeface="Arial"/>
              <a:buChar char="•"/>
            </a:pPr>
            <a:r>
              <a:rPr b="0" i="0" lang="en-US" sz="3465" u="none" cap="none" strike="noStrike">
                <a:solidFill>
                  <a:schemeClr val="dk1"/>
                </a:solidFill>
                <a:latin typeface="Arial"/>
                <a:ea typeface="Arial"/>
                <a:cs typeface="Arial"/>
                <a:sym typeface="Arial"/>
              </a:rPr>
              <a:t>Align to the </a:t>
            </a:r>
            <a:r>
              <a:rPr b="0" i="0" lang="en-US" sz="3465" u="sng" cap="none" strike="noStrike">
                <a:solidFill>
                  <a:schemeClr val="hlink"/>
                </a:solidFill>
                <a:highlight>
                  <a:schemeClr val="lt1"/>
                </a:highlight>
                <a:latin typeface="Arial"/>
                <a:ea typeface="Arial"/>
                <a:cs typeface="Arial"/>
                <a:sym typeface="Arial"/>
                <a:hlinkClick r:id="rId3"/>
              </a:rPr>
              <a:t>Iowa Quality Preschool Program Standards and Criteria (2017)</a:t>
            </a:r>
            <a:endParaRPr b="0" i="0" sz="3136" u="none" cap="none" strike="noStrike">
              <a:solidFill>
                <a:schemeClr val="dk1"/>
              </a:solidFill>
              <a:highlight>
                <a:schemeClr val="lt1"/>
              </a:highlight>
              <a:latin typeface="Arial"/>
              <a:ea typeface="Arial"/>
              <a:cs typeface="Arial"/>
              <a:sym typeface="Arial"/>
            </a:endParaRPr>
          </a:p>
          <a:p>
            <a:pPr indent="-448647" lvl="1" marL="914400" marR="0" rtl="0" algn="l">
              <a:lnSpc>
                <a:spcPct val="105000"/>
              </a:lnSpc>
              <a:spcBef>
                <a:spcPts val="0"/>
              </a:spcBef>
              <a:spcAft>
                <a:spcPts val="0"/>
              </a:spcAft>
              <a:buClr>
                <a:schemeClr val="dk1"/>
              </a:buClr>
              <a:buSzPts val="3465"/>
              <a:buFont typeface="Arial"/>
              <a:buChar char="•"/>
            </a:pPr>
            <a:r>
              <a:rPr b="0" i="1" lang="en-US" sz="2536" u="none" cap="none" strike="noStrike">
                <a:solidFill>
                  <a:schemeClr val="dk1"/>
                </a:solidFill>
                <a:highlight>
                  <a:schemeClr val="lt1"/>
                </a:highlight>
                <a:latin typeface="Arial"/>
                <a:ea typeface="Arial"/>
                <a:cs typeface="Arial"/>
                <a:sym typeface="Arial"/>
              </a:rPr>
              <a:t>Multiple standards and criteria may be addressed within a desk audit item</a:t>
            </a:r>
            <a:br>
              <a:rPr b="0" i="0" lang="en-US" sz="3136" u="none" cap="none" strike="noStrike">
                <a:solidFill>
                  <a:schemeClr val="dk1"/>
                </a:solidFill>
                <a:highlight>
                  <a:schemeClr val="lt1"/>
                </a:highlight>
                <a:latin typeface="Arial"/>
                <a:ea typeface="Arial"/>
                <a:cs typeface="Arial"/>
                <a:sym typeface="Arial"/>
              </a:rPr>
            </a:br>
            <a:endParaRPr b="0" i="0" sz="3575" u="none" cap="none" strike="noStrike">
              <a:solidFill>
                <a:schemeClr val="dk1"/>
              </a:solidFill>
              <a:highlight>
                <a:schemeClr val="lt1"/>
              </a:highlight>
              <a:latin typeface="Arial"/>
              <a:ea typeface="Arial"/>
              <a:cs typeface="Arial"/>
              <a:sym typeface="Arial"/>
            </a:endParaRPr>
          </a:p>
          <a:p>
            <a:pPr indent="-455612" lvl="0" marL="457200" marR="0" rtl="0" algn="l">
              <a:lnSpc>
                <a:spcPct val="105000"/>
              </a:lnSpc>
              <a:spcBef>
                <a:spcPts val="0"/>
              </a:spcBef>
              <a:spcAft>
                <a:spcPts val="0"/>
              </a:spcAft>
              <a:buClr>
                <a:schemeClr val="dk1"/>
              </a:buClr>
              <a:buSzPts val="3575"/>
              <a:buFont typeface="Arial"/>
              <a:buChar char="•"/>
            </a:pPr>
            <a:r>
              <a:rPr b="0" i="0" lang="en-US" sz="3575" u="none" cap="none" strike="noStrike">
                <a:solidFill>
                  <a:schemeClr val="dk1"/>
                </a:solidFill>
                <a:highlight>
                  <a:schemeClr val="lt1"/>
                </a:highlight>
                <a:latin typeface="Arial"/>
                <a:ea typeface="Arial"/>
                <a:cs typeface="Arial"/>
                <a:sym typeface="Arial"/>
              </a:rPr>
              <a:t>Additional information on the Early Childhood Standards </a:t>
            </a:r>
            <a:r>
              <a:rPr b="0" i="0" lang="en-US" sz="3575" u="sng" cap="none" strike="noStrike">
                <a:solidFill>
                  <a:schemeClr val="hlink"/>
                </a:solidFill>
                <a:highlight>
                  <a:schemeClr val="lt1"/>
                </a:highlight>
                <a:latin typeface="Arial"/>
                <a:ea typeface="Arial"/>
                <a:cs typeface="Arial"/>
                <a:sym typeface="Arial"/>
                <a:hlinkClick r:id="rId4"/>
              </a:rPr>
              <a:t>webpage</a:t>
            </a:r>
            <a:r>
              <a:rPr b="0" i="0" lang="en-US" sz="3575" u="none" cap="none" strike="noStrike">
                <a:solidFill>
                  <a:schemeClr val="dk1"/>
                </a:solidFill>
                <a:highlight>
                  <a:schemeClr val="lt1"/>
                </a:highlight>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g2fdb020ec40_0_0"/>
          <p:cNvSpPr txBox="1"/>
          <p:nvPr>
            <p:ph type="title"/>
          </p:nvPr>
        </p:nvSpPr>
        <p:spPr>
          <a:xfrm>
            <a:off x="192909" y="-125097"/>
            <a:ext cx="15026400" cy="983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3300"/>
              <a:buNone/>
            </a:pPr>
            <a:r>
              <a:rPr lang="en-US"/>
              <a:t>IQPPS Desk Audit Additional Support - Office Hour Zooms</a:t>
            </a:r>
            <a:endParaRPr/>
          </a:p>
        </p:txBody>
      </p:sp>
      <p:sp>
        <p:nvSpPr>
          <p:cNvPr id="60" name="Google Shape;60;g2fdb020ec40_0_0"/>
          <p:cNvSpPr txBox="1"/>
          <p:nvPr/>
        </p:nvSpPr>
        <p:spPr>
          <a:xfrm>
            <a:off x="192900" y="858000"/>
            <a:ext cx="7048500" cy="4166400"/>
          </a:xfrm>
          <a:prstGeom prst="rect">
            <a:avLst/>
          </a:prstGeom>
          <a:noFill/>
          <a:ln>
            <a:noFill/>
          </a:ln>
        </p:spPr>
        <p:txBody>
          <a:bodyPr anchorCtr="0" anchor="t"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2500"/>
              <a:buFont typeface="Arial"/>
              <a:buNone/>
            </a:pPr>
            <a:r>
              <a:rPr b="1" i="0" lang="en-US" sz="2300" u="none" cap="none" strike="noStrike">
                <a:solidFill>
                  <a:schemeClr val="dk1"/>
                </a:solidFill>
                <a:latin typeface="Arial"/>
                <a:ea typeface="Arial"/>
                <a:cs typeface="Arial"/>
                <a:sym typeface="Arial"/>
              </a:rPr>
              <a:t>Purpose: </a:t>
            </a:r>
            <a:r>
              <a:rPr b="0" i="0" lang="en-US" sz="2300" u="none" cap="none" strike="noStrike">
                <a:solidFill>
                  <a:schemeClr val="dk1"/>
                </a:solidFill>
                <a:highlight>
                  <a:srgbClr val="FFFFFF"/>
                </a:highlight>
                <a:latin typeface="Arial"/>
                <a:ea typeface="Arial"/>
                <a:cs typeface="Arial"/>
                <a:sym typeface="Arial"/>
              </a:rPr>
              <a:t>Sessions aim to foster a cohesive learning environment and provide support for </a:t>
            </a:r>
            <a:r>
              <a:rPr b="0" i="0" lang="en-US" sz="2300" u="none" cap="none" strike="noStrike">
                <a:solidFill>
                  <a:schemeClr val="dk1"/>
                </a:solidFill>
                <a:highlight>
                  <a:srgbClr val="FFFFFF"/>
                </a:highlight>
                <a:latin typeface="Arial"/>
                <a:ea typeface="Arial"/>
                <a:cs typeface="Arial"/>
                <a:sym typeface="Arial"/>
                <a:extLst>
                  <a:ext uri="http://customooxmlschemas.google.com/">
                    <go:slidesCustomData xmlns:go="http://customooxmlschemas.google.com/" textRoundtripDataId="0"/>
                  </a:ext>
                </a:extLst>
              </a:rPr>
              <a:t>SWVPP and classrooms providing special education ser</a:t>
            </a:r>
            <a:r>
              <a:rPr lang="en-US" sz="2300">
                <a:solidFill>
                  <a:schemeClr val="dk1"/>
                </a:solidFill>
                <a:highlight>
                  <a:srgbClr val="FFFFFF"/>
                </a:highlight>
                <a:extLst>
                  <a:ext uri="http://customooxmlschemas.google.com/">
                    <go:slidesCustomData xmlns:go="http://customooxmlschemas.google.com/" textRoundtripDataId="1"/>
                  </a:ext>
                </a:extLst>
              </a:rPr>
              <a:t>vices</a:t>
            </a:r>
            <a:r>
              <a:rPr b="0" i="0" lang="en-US" sz="2300" u="none" cap="none" strike="noStrike">
                <a:solidFill>
                  <a:schemeClr val="dk1"/>
                </a:solidFill>
                <a:highlight>
                  <a:srgbClr val="FFFFFF"/>
                </a:highlight>
                <a:latin typeface="Arial"/>
                <a:ea typeface="Arial"/>
                <a:cs typeface="Arial"/>
                <a:sym typeface="Arial"/>
                <a:extLst>
                  <a:ext uri="http://customooxmlschemas.google.com/">
                    <go:slidesCustomData xmlns:go="http://customooxmlschemas.google.com/" textRoundtripDataId="2"/>
                  </a:ext>
                </a:extLst>
              </a:rPr>
              <a:t>. </a:t>
            </a:r>
            <a:r>
              <a:rPr b="0" i="0" lang="en-US" sz="2300" u="none" cap="none" strike="noStrike">
                <a:solidFill>
                  <a:schemeClr val="dk1"/>
                </a:solidFill>
                <a:highlight>
                  <a:srgbClr val="FFFFFF"/>
                </a:highlight>
                <a:latin typeface="Arial"/>
                <a:ea typeface="Arial"/>
                <a:cs typeface="Arial"/>
                <a:sym typeface="Arial"/>
              </a:rPr>
              <a:t>Specific sessions will be devoted to Iowa Quality Preschool Program Standards (IQPPS) and the preschool desk audit.</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chemeClr val="dk1"/>
                </a:solidFill>
                <a:latin typeface="Arial"/>
                <a:ea typeface="Arial"/>
                <a:cs typeface="Arial"/>
                <a:sym typeface="Arial"/>
              </a:rPr>
              <a:t>When: </a:t>
            </a:r>
            <a:r>
              <a:rPr b="0" i="0" lang="en-US" sz="2300" u="none" cap="none" strike="noStrike">
                <a:solidFill>
                  <a:schemeClr val="dk1"/>
                </a:solidFill>
                <a:latin typeface="Arial"/>
                <a:ea typeface="Arial"/>
                <a:cs typeface="Arial"/>
                <a:sym typeface="Arial"/>
              </a:rPr>
              <a:t>2nd and 4th Tuesdays of the month</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rgbClr val="FF0000"/>
                </a:solidFill>
                <a:latin typeface="Arial"/>
                <a:ea typeface="Arial"/>
                <a:cs typeface="Arial"/>
                <a:sym typeface="Arial"/>
              </a:rPr>
              <a:t>First zoom of the month: desk audit support (1:00 p.m.)</a:t>
            </a:r>
            <a:endParaRPr b="1" i="0" sz="23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chemeClr val="dk1"/>
                </a:solidFill>
                <a:latin typeface="Arial"/>
                <a:ea typeface="Arial"/>
                <a:cs typeface="Arial"/>
                <a:sym typeface="Arial"/>
              </a:rPr>
              <a:t>Second zoom of the month: </a:t>
            </a:r>
            <a:r>
              <a:rPr b="0" i="0" lang="en-US" sz="2300" u="none" cap="none" strike="noStrike">
                <a:solidFill>
                  <a:schemeClr val="dk1"/>
                </a:solidFill>
                <a:latin typeface="Arial"/>
                <a:ea typeface="Arial"/>
                <a:cs typeface="Arial"/>
                <a:sym typeface="Arial"/>
              </a:rPr>
              <a:t>open office hours (8:30 a.m.)</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5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0" i="0" lang="en-US" sz="2500" u="sng" cap="none" strike="noStrike">
                <a:solidFill>
                  <a:schemeClr val="hlink"/>
                </a:solidFill>
                <a:latin typeface="Arial"/>
                <a:ea typeface="Arial"/>
                <a:cs typeface="Arial"/>
                <a:sym typeface="Arial"/>
                <a:hlinkClick r:id="rId3"/>
              </a:rPr>
              <a:t>Zoom Link</a:t>
            </a:r>
            <a:endParaRPr b="0" i="0" sz="2500" u="none" cap="none" strike="noStrike">
              <a:solidFill>
                <a:schemeClr val="dk1"/>
              </a:solidFill>
              <a:latin typeface="Arial"/>
              <a:ea typeface="Arial"/>
              <a:cs typeface="Arial"/>
              <a:sym typeface="Arial"/>
            </a:endParaRPr>
          </a:p>
        </p:txBody>
      </p:sp>
      <p:sp>
        <p:nvSpPr>
          <p:cNvPr id="61" name="Google Shape;61;g2fdb020ec40_0_0"/>
          <p:cNvSpPr txBox="1"/>
          <p:nvPr/>
        </p:nvSpPr>
        <p:spPr>
          <a:xfrm>
            <a:off x="7383925" y="1121850"/>
            <a:ext cx="4663500" cy="48642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100"/>
              <a:buFont typeface="Arial"/>
              <a:buNone/>
            </a:pPr>
            <a:r>
              <a:rPr b="1" i="0" lang="en-US" sz="2100" u="none" cap="none" strike="noStrike">
                <a:solidFill>
                  <a:schemeClr val="dk1"/>
                </a:solidFill>
                <a:latin typeface="Arial"/>
                <a:ea typeface="Arial"/>
                <a:cs typeface="Arial"/>
                <a:sym typeface="Arial"/>
              </a:rPr>
              <a:t>24-25 IQPPS Desk Audit Specific Support Dates:</a:t>
            </a:r>
            <a:endParaRPr b="1" i="0" sz="21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100"/>
              <a:buFont typeface="Arial"/>
              <a:buNone/>
            </a:pPr>
            <a:r>
              <a:t/>
            </a:r>
            <a:endParaRPr b="1" i="0" sz="2100" u="none" cap="none" strike="noStrike">
              <a:solidFill>
                <a:schemeClr val="dk1"/>
              </a:solidFill>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September 10th,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1-3</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October 8th,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4-6</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November 12th,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7-8 </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December 10th, 1 p.m. </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9-10</a:t>
            </a:r>
            <a:endParaRPr b="0" i="0" sz="2200" u="none" cap="none" strike="noStrike">
              <a:solidFill>
                <a:schemeClr val="dk1"/>
              </a:solidFill>
              <a:highlight>
                <a:schemeClr val="lt1"/>
              </a:highlight>
              <a:latin typeface="Arial"/>
              <a:ea typeface="Arial"/>
              <a:cs typeface="Arial"/>
              <a:sym typeface="Arial"/>
            </a:endParaRPr>
          </a:p>
          <a:p>
            <a:pPr indent="0" lvl="0" marL="0" marR="0" rtl="0" algn="l">
              <a:lnSpc>
                <a:spcPct val="140000"/>
              </a:lnSpc>
              <a:spcBef>
                <a:spcPts val="0"/>
              </a:spcBef>
              <a:spcAft>
                <a:spcPts val="0"/>
              </a:spcAft>
              <a:buClr>
                <a:srgbClr val="000000"/>
              </a:buClr>
              <a:buSzPts val="2200"/>
              <a:buFont typeface="Arial"/>
              <a:buNone/>
            </a:pPr>
            <a:r>
              <a:t/>
            </a:r>
            <a:endParaRPr b="0" i="0" sz="2200" u="none" cap="none" strike="noStrike">
              <a:solidFill>
                <a:schemeClr val="dk1"/>
              </a:solidFill>
              <a:highlight>
                <a:schemeClr val="lt1"/>
              </a:highlight>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6"/>
          <p:cNvSpPr txBox="1"/>
          <p:nvPr>
            <p:ph type="title"/>
          </p:nvPr>
        </p:nvSpPr>
        <p:spPr>
          <a:xfrm>
            <a:off x="307572"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300"/>
              <a:buFont typeface="Arial"/>
              <a:buNone/>
            </a:pPr>
            <a:r>
              <a:rPr lang="en-US" sz="3600"/>
              <a:t>Item 4: Assessment</a:t>
            </a:r>
            <a:endParaRPr sz="3600"/>
          </a:p>
        </p:txBody>
      </p:sp>
      <p:sp>
        <p:nvSpPr>
          <p:cNvPr id="67" name="Google Shape;67;p6"/>
          <p:cNvSpPr txBox="1"/>
          <p:nvPr/>
        </p:nvSpPr>
        <p:spPr>
          <a:xfrm>
            <a:off x="112800" y="1478400"/>
            <a:ext cx="11966400" cy="5185800"/>
          </a:xfrm>
          <a:prstGeom prst="rect">
            <a:avLst/>
          </a:prstGeom>
          <a:noFill/>
          <a:ln>
            <a:noFill/>
          </a:ln>
        </p:spPr>
        <p:txBody>
          <a:bodyPr anchorCtr="0" anchor="t" bIns="91425" lIns="91425" spcFirstLastPara="1" rIns="91425" wrap="square" tIns="91425">
            <a:spAutoFit/>
          </a:bodyPr>
          <a:lstStyle/>
          <a:p>
            <a:pPr indent="-38100" lvl="0" marL="171450" marR="0" rtl="0" algn="l">
              <a:lnSpc>
                <a:spcPct val="90000"/>
              </a:lnSpc>
              <a:spcBef>
                <a:spcPts val="0"/>
              </a:spcBef>
              <a:spcAft>
                <a:spcPts val="0"/>
              </a:spcAft>
              <a:buClr>
                <a:srgbClr val="000000"/>
              </a:buClr>
              <a:buSzPts val="2600"/>
              <a:buFont typeface="Arial"/>
              <a:buNone/>
            </a:pPr>
            <a:r>
              <a:rPr b="1" i="0" lang="en-US" sz="2600" u="none" cap="none" strike="noStrike">
                <a:solidFill>
                  <a:schemeClr val="dk1"/>
                </a:solidFill>
                <a:latin typeface="Arial"/>
                <a:ea typeface="Arial"/>
                <a:cs typeface="Arial"/>
                <a:sym typeface="Arial"/>
              </a:rPr>
              <a:t>Program Standards Overview</a:t>
            </a:r>
            <a:endParaRPr b="1" i="0" sz="2600" u="none" cap="none" strike="noStrike">
              <a:solidFill>
                <a:schemeClr val="dk1"/>
              </a:solidFill>
              <a:latin typeface="Arial"/>
              <a:ea typeface="Arial"/>
              <a:cs typeface="Arial"/>
              <a:sym typeface="Arial"/>
            </a:endParaRPr>
          </a:p>
          <a:p>
            <a:pPr indent="-374650" lvl="0" marL="914400" marR="0" rtl="0" algn="l">
              <a:lnSpc>
                <a:spcPct val="90000"/>
              </a:lnSpc>
              <a:spcBef>
                <a:spcPts val="0"/>
              </a:spcBef>
              <a:spcAft>
                <a:spcPts val="0"/>
              </a:spcAft>
              <a:buClr>
                <a:schemeClr val="dk1"/>
              </a:buClr>
              <a:buSzPts val="2300"/>
              <a:buFont typeface="Arial"/>
              <a:buChar char="•"/>
            </a:pPr>
            <a:r>
              <a:rPr b="0" i="0" lang="en-US" sz="2600" u="none" cap="none" strike="noStrike">
                <a:solidFill>
                  <a:schemeClr val="dk1"/>
                </a:solidFill>
                <a:latin typeface="Arial"/>
                <a:ea typeface="Arial"/>
                <a:cs typeface="Arial"/>
                <a:sym typeface="Arial"/>
              </a:rPr>
              <a:t>IQPPS Program Standard 4: Assessment</a:t>
            </a:r>
            <a:endParaRPr b="0" i="0" sz="2600" u="none" cap="none" strike="noStrike">
              <a:solidFill>
                <a:schemeClr val="dk1"/>
              </a:solidFill>
              <a:latin typeface="Arial"/>
              <a:ea typeface="Arial"/>
              <a:cs typeface="Arial"/>
              <a:sym typeface="Arial"/>
            </a:endParaRPr>
          </a:p>
          <a:p>
            <a:pPr indent="-374650" lvl="0" marL="914400" marR="0" rtl="0" algn="l">
              <a:lnSpc>
                <a:spcPct val="90000"/>
              </a:lnSpc>
              <a:spcBef>
                <a:spcPts val="0"/>
              </a:spcBef>
              <a:spcAft>
                <a:spcPts val="0"/>
              </a:spcAft>
              <a:buClr>
                <a:schemeClr val="dk1"/>
              </a:buClr>
              <a:buSzPts val="2300"/>
              <a:buFont typeface="Arial"/>
              <a:buChar char="•"/>
            </a:pPr>
            <a:r>
              <a:rPr b="0" i="0" lang="en-US" sz="2600" u="none" cap="none" strike="noStrike">
                <a:solidFill>
                  <a:schemeClr val="dk1"/>
                </a:solidFill>
                <a:latin typeface="Arial"/>
                <a:ea typeface="Arial"/>
                <a:cs typeface="Arial"/>
                <a:sym typeface="Arial"/>
              </a:rPr>
              <a:t>Criteria/Criterion 4.1</a:t>
            </a:r>
            <a:endParaRPr b="0" i="0" sz="2600" u="none" cap="none" strike="noStrike">
              <a:solidFill>
                <a:schemeClr val="dk1"/>
              </a:solidFill>
              <a:latin typeface="Arial"/>
              <a:ea typeface="Arial"/>
              <a:cs typeface="Arial"/>
              <a:sym typeface="Arial"/>
            </a:endParaRPr>
          </a:p>
          <a:p>
            <a:pPr indent="-38100" lvl="0" marL="171450" marR="0" rtl="0" algn="l">
              <a:lnSpc>
                <a:spcPct val="90000"/>
              </a:lnSpc>
              <a:spcBef>
                <a:spcPts val="0"/>
              </a:spcBef>
              <a:spcAft>
                <a:spcPts val="0"/>
              </a:spcAft>
              <a:buClr>
                <a:srgbClr val="000000"/>
              </a:buClr>
              <a:buSzPts val="2300"/>
              <a:buFont typeface="Arial"/>
              <a:buNone/>
            </a:pPr>
            <a:r>
              <a:t/>
            </a:r>
            <a:endParaRPr b="0" i="0" sz="2300" u="none" cap="none" strike="noStrike">
              <a:solidFill>
                <a:schemeClr val="dk1"/>
              </a:solidFill>
              <a:latin typeface="Arial"/>
              <a:ea typeface="Arial"/>
              <a:cs typeface="Arial"/>
              <a:sym typeface="Arial"/>
            </a:endParaRPr>
          </a:p>
          <a:p>
            <a:pPr indent="-38100" lvl="0" marL="171450" marR="0" rtl="0" algn="l">
              <a:lnSpc>
                <a:spcPct val="90000"/>
              </a:lnSpc>
              <a:spcBef>
                <a:spcPts val="0"/>
              </a:spcBef>
              <a:spcAft>
                <a:spcPts val="0"/>
              </a:spcAft>
              <a:buClr>
                <a:srgbClr val="000000"/>
              </a:buClr>
              <a:buSzPts val="2600"/>
              <a:buFont typeface="Arial"/>
              <a:buNone/>
            </a:pPr>
            <a:r>
              <a:rPr b="1" i="0" lang="en-US" sz="2600" u="none" cap="none" strike="noStrike">
                <a:solidFill>
                  <a:schemeClr val="dk1"/>
                </a:solidFill>
                <a:latin typeface="Arial"/>
                <a:ea typeface="Arial"/>
                <a:cs typeface="Arial"/>
                <a:sym typeface="Arial"/>
              </a:rPr>
              <a:t>Evidence to Submit: </a:t>
            </a:r>
            <a:endParaRPr b="1" i="0" sz="2600" u="none" cap="none" strike="noStrike">
              <a:solidFill>
                <a:schemeClr val="dk1"/>
              </a:solidFill>
              <a:latin typeface="Arial"/>
              <a:ea typeface="Arial"/>
              <a:cs typeface="Arial"/>
              <a:sym typeface="Arial"/>
            </a:endParaRPr>
          </a:p>
          <a:p>
            <a:pPr indent="-393700" lvl="1" marL="914400" marR="0" rtl="0" algn="l">
              <a:lnSpc>
                <a:spcPct val="90000"/>
              </a:lnSpc>
              <a:spcBef>
                <a:spcPts val="0"/>
              </a:spcBef>
              <a:spcAft>
                <a:spcPts val="0"/>
              </a:spcAft>
              <a:buClr>
                <a:schemeClr val="dk1"/>
              </a:buClr>
              <a:buSzPts val="2600"/>
              <a:buFont typeface="Arial"/>
              <a:buChar char="•"/>
            </a:pPr>
            <a:r>
              <a:rPr b="0" i="0" lang="en-US" sz="2600" u="none" cap="none" strike="noStrike">
                <a:solidFill>
                  <a:schemeClr val="dk1"/>
                </a:solidFill>
                <a:latin typeface="Arial"/>
                <a:ea typeface="Arial"/>
                <a:cs typeface="Arial"/>
                <a:sym typeface="Arial"/>
              </a:rPr>
              <a:t>Upload the preschool program’s written plan for assessment, which must outline:</a:t>
            </a:r>
            <a:endParaRPr b="0" i="0" sz="2600" u="none" cap="none" strike="noStrike">
              <a:solidFill>
                <a:schemeClr val="dk1"/>
              </a:solidFill>
              <a:latin typeface="Arial"/>
              <a:ea typeface="Arial"/>
              <a:cs typeface="Arial"/>
              <a:sym typeface="Arial"/>
            </a:endParaRPr>
          </a:p>
          <a:p>
            <a:pPr indent="-393700" lvl="3" marL="1828800" marR="0" rtl="0" algn="l">
              <a:lnSpc>
                <a:spcPct val="90000"/>
              </a:lnSpc>
              <a:spcBef>
                <a:spcPts val="0"/>
              </a:spcBef>
              <a:spcAft>
                <a:spcPts val="0"/>
              </a:spcAft>
              <a:buClr>
                <a:schemeClr val="dk1"/>
              </a:buClr>
              <a:buSzPts val="2600"/>
              <a:buFont typeface="Arial"/>
              <a:buChar char="•"/>
            </a:pPr>
            <a:r>
              <a:rPr b="0" i="0" lang="en-US" sz="2600" u="none" cap="none" strike="noStrike">
                <a:solidFill>
                  <a:schemeClr val="dk1"/>
                </a:solidFill>
                <a:latin typeface="Arial"/>
                <a:ea typeface="Arial"/>
                <a:cs typeface="Arial"/>
                <a:sym typeface="Arial"/>
              </a:rPr>
              <a:t>conditions under which children will be assessed </a:t>
            </a:r>
            <a:endParaRPr b="0" i="0" sz="2600" u="none" cap="none" strike="noStrike">
              <a:solidFill>
                <a:schemeClr val="dk1"/>
              </a:solidFill>
              <a:latin typeface="Arial"/>
              <a:ea typeface="Arial"/>
              <a:cs typeface="Arial"/>
              <a:sym typeface="Arial"/>
            </a:endParaRPr>
          </a:p>
          <a:p>
            <a:pPr indent="-393700" lvl="3" marL="1828800" marR="0" rtl="0" algn="l">
              <a:lnSpc>
                <a:spcPct val="90000"/>
              </a:lnSpc>
              <a:spcBef>
                <a:spcPts val="0"/>
              </a:spcBef>
              <a:spcAft>
                <a:spcPts val="0"/>
              </a:spcAft>
              <a:buClr>
                <a:schemeClr val="dk1"/>
              </a:buClr>
              <a:buSzPts val="2600"/>
              <a:buFont typeface="Arial"/>
              <a:buChar char="•"/>
            </a:pPr>
            <a:r>
              <a:rPr b="0" i="0" lang="en-US" sz="2600" u="none" cap="none" strike="noStrike">
                <a:solidFill>
                  <a:schemeClr val="dk1"/>
                </a:solidFill>
                <a:latin typeface="Arial"/>
                <a:ea typeface="Arial"/>
                <a:cs typeface="Arial"/>
                <a:sym typeface="Arial"/>
              </a:rPr>
              <a:t>timelines associated with assessments that occur throughout the year, </a:t>
            </a:r>
            <a:endParaRPr b="0" i="0" sz="2600" u="none" cap="none" strike="noStrike">
              <a:solidFill>
                <a:schemeClr val="dk1"/>
              </a:solidFill>
              <a:latin typeface="Arial"/>
              <a:ea typeface="Arial"/>
              <a:cs typeface="Arial"/>
              <a:sym typeface="Arial"/>
            </a:endParaRPr>
          </a:p>
          <a:p>
            <a:pPr indent="-393700" lvl="3" marL="1828800" marR="0" rtl="0" algn="l">
              <a:lnSpc>
                <a:spcPct val="90000"/>
              </a:lnSpc>
              <a:spcBef>
                <a:spcPts val="0"/>
              </a:spcBef>
              <a:spcAft>
                <a:spcPts val="0"/>
              </a:spcAft>
              <a:buClr>
                <a:schemeClr val="dk1"/>
              </a:buClr>
              <a:buSzPts val="2600"/>
              <a:buFont typeface="Arial"/>
              <a:buChar char="•"/>
            </a:pPr>
            <a:r>
              <a:rPr b="0" i="0" lang="en-US" sz="2600" u="none" cap="none" strike="noStrike">
                <a:solidFill>
                  <a:schemeClr val="dk1"/>
                </a:solidFill>
                <a:latin typeface="Arial"/>
                <a:ea typeface="Arial"/>
                <a:cs typeface="Arial"/>
                <a:sym typeface="Arial"/>
              </a:rPr>
              <a:t>procedures to keep individual child records confidential</a:t>
            </a:r>
            <a:endParaRPr b="0" i="0" sz="2600" u="none" cap="none" strike="noStrike">
              <a:solidFill>
                <a:schemeClr val="dk1"/>
              </a:solidFill>
              <a:latin typeface="Arial"/>
              <a:ea typeface="Arial"/>
              <a:cs typeface="Arial"/>
              <a:sym typeface="Arial"/>
            </a:endParaRPr>
          </a:p>
          <a:p>
            <a:pPr indent="-393700" lvl="3" marL="1828800" marR="0" rtl="0" algn="l">
              <a:lnSpc>
                <a:spcPct val="90000"/>
              </a:lnSpc>
              <a:spcBef>
                <a:spcPts val="0"/>
              </a:spcBef>
              <a:spcAft>
                <a:spcPts val="0"/>
              </a:spcAft>
              <a:buClr>
                <a:schemeClr val="dk1"/>
              </a:buClr>
              <a:buSzPts val="2600"/>
              <a:buFont typeface="Arial"/>
              <a:buChar char="•"/>
            </a:pPr>
            <a:r>
              <a:rPr b="0" i="0" lang="en-US" sz="2600" u="none" cap="none" strike="noStrike">
                <a:solidFill>
                  <a:schemeClr val="dk1"/>
                </a:solidFill>
                <a:latin typeface="Arial"/>
                <a:ea typeface="Arial"/>
                <a:cs typeface="Arial"/>
                <a:sym typeface="Arial"/>
              </a:rPr>
              <a:t>ways to involve families in planning and implementing assessments </a:t>
            </a:r>
            <a:endParaRPr b="0" i="0" sz="2600" u="none" cap="none" strike="noStrike">
              <a:solidFill>
                <a:schemeClr val="dk1"/>
              </a:solidFill>
              <a:latin typeface="Arial"/>
              <a:ea typeface="Arial"/>
              <a:cs typeface="Arial"/>
              <a:sym typeface="Arial"/>
            </a:endParaRPr>
          </a:p>
          <a:p>
            <a:pPr indent="-393700" lvl="3" marL="1828800" marR="0" rtl="0" algn="l">
              <a:lnSpc>
                <a:spcPct val="90000"/>
              </a:lnSpc>
              <a:spcBef>
                <a:spcPts val="0"/>
              </a:spcBef>
              <a:spcAft>
                <a:spcPts val="0"/>
              </a:spcAft>
              <a:buClr>
                <a:schemeClr val="dk1"/>
              </a:buClr>
              <a:buSzPts val="2600"/>
              <a:buFont typeface="Arial"/>
              <a:buChar char="•"/>
            </a:pPr>
            <a:r>
              <a:rPr b="0" i="0" lang="en-US" sz="2600" u="none" cap="none" strike="noStrike">
                <a:solidFill>
                  <a:schemeClr val="dk1"/>
                </a:solidFill>
                <a:latin typeface="Arial"/>
                <a:ea typeface="Arial"/>
                <a:cs typeface="Arial"/>
                <a:sym typeface="Arial"/>
              </a:rPr>
              <a:t>methods to effectively communicate assessment information to families</a:t>
            </a:r>
            <a:endParaRPr b="0" i="0" sz="16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7"/>
          <p:cNvSpPr txBox="1"/>
          <p:nvPr>
            <p:ph type="title"/>
          </p:nvPr>
        </p:nvSpPr>
        <p:spPr>
          <a:xfrm>
            <a:off x="192022" y="1408175"/>
            <a:ext cx="3910500" cy="14604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300"/>
              <a:buNone/>
            </a:pPr>
            <a:r>
              <a:rPr lang="en-US"/>
              <a:t>Examples of Evidence</a:t>
            </a:r>
            <a:endParaRPr/>
          </a:p>
        </p:txBody>
      </p:sp>
      <p:sp>
        <p:nvSpPr>
          <p:cNvPr id="73" name="Google Shape;73;p7"/>
          <p:cNvSpPr txBox="1"/>
          <p:nvPr>
            <p:ph idx="1" type="body"/>
          </p:nvPr>
        </p:nvSpPr>
        <p:spPr>
          <a:xfrm>
            <a:off x="4298850" y="396250"/>
            <a:ext cx="7667700" cy="47313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750"/>
              </a:spcBef>
              <a:spcAft>
                <a:spcPts val="0"/>
              </a:spcAft>
              <a:buSzPts val="2800"/>
              <a:buNone/>
            </a:pPr>
            <a:r>
              <a:rPr b="1" lang="en-US" sz="2500"/>
              <a:t>Provide district-level evidence of implementation</a:t>
            </a:r>
            <a:endParaRPr b="1" sz="2500"/>
          </a:p>
          <a:p>
            <a:pPr indent="0" lvl="0" marL="0" rtl="0" algn="l">
              <a:lnSpc>
                <a:spcPct val="90000"/>
              </a:lnSpc>
              <a:spcBef>
                <a:spcPts val="750"/>
              </a:spcBef>
              <a:spcAft>
                <a:spcPts val="0"/>
              </a:spcAft>
              <a:buSzPts val="2800"/>
              <a:buNone/>
            </a:pPr>
            <a:r>
              <a:t/>
            </a:r>
            <a:endParaRPr/>
          </a:p>
          <a:p>
            <a:pPr indent="0" lvl="0" marL="0" rtl="0" algn="l">
              <a:lnSpc>
                <a:spcPct val="90000"/>
              </a:lnSpc>
              <a:spcBef>
                <a:spcPts val="750"/>
              </a:spcBef>
              <a:spcAft>
                <a:spcPts val="0"/>
              </a:spcAft>
              <a:buSzPts val="2800"/>
              <a:buNone/>
            </a:pPr>
            <a:r>
              <a:rPr b="1" lang="en-US" sz="2500"/>
              <a:t>Examples: </a:t>
            </a:r>
            <a:endParaRPr b="1" sz="2500"/>
          </a:p>
          <a:p>
            <a:pPr indent="-368300" lvl="0" marL="457200" rtl="0" algn="l">
              <a:lnSpc>
                <a:spcPct val="90000"/>
              </a:lnSpc>
              <a:spcBef>
                <a:spcPts val="750"/>
              </a:spcBef>
              <a:spcAft>
                <a:spcPts val="0"/>
              </a:spcAft>
              <a:buSzPts val="2200"/>
              <a:buChar char="•"/>
            </a:pPr>
            <a:r>
              <a:rPr lang="en-US" sz="2500"/>
              <a:t>Written plan that describes how children are assessed (e.g., by whom, in groups or individually, timeline, familiarity with adults involved. </a:t>
            </a:r>
            <a:endParaRPr sz="2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8"/>
          <p:cNvSpPr txBox="1"/>
          <p:nvPr>
            <p:ph type="title"/>
          </p:nvPr>
        </p:nvSpPr>
        <p:spPr>
          <a:xfrm>
            <a:off x="283472" y="1335025"/>
            <a:ext cx="3709500" cy="11661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300"/>
              <a:buNone/>
            </a:pPr>
            <a:r>
              <a:rPr lang="en-US"/>
              <a:t>Additional Considerations</a:t>
            </a:r>
            <a:endParaRPr/>
          </a:p>
        </p:txBody>
      </p:sp>
      <p:sp>
        <p:nvSpPr>
          <p:cNvPr id="79" name="Google Shape;79;p8"/>
          <p:cNvSpPr txBox="1"/>
          <p:nvPr>
            <p:ph idx="1" type="body"/>
          </p:nvPr>
        </p:nvSpPr>
        <p:spPr>
          <a:xfrm>
            <a:off x="4385077" y="991950"/>
            <a:ext cx="7599600" cy="4874100"/>
          </a:xfrm>
          <a:prstGeom prst="rect">
            <a:avLst/>
          </a:prstGeom>
          <a:noFill/>
          <a:ln>
            <a:noFill/>
          </a:ln>
        </p:spPr>
        <p:txBody>
          <a:bodyPr anchorCtr="0" anchor="ctr" bIns="45700" lIns="91425" spcFirstLastPara="1" rIns="91425" wrap="square" tIns="45700">
            <a:noAutofit/>
          </a:bodyPr>
          <a:lstStyle/>
          <a:p>
            <a:pPr indent="-406400" lvl="0" marL="457200" rtl="0" algn="l">
              <a:lnSpc>
                <a:spcPct val="115000"/>
              </a:lnSpc>
              <a:spcBef>
                <a:spcPts val="750"/>
              </a:spcBef>
              <a:spcAft>
                <a:spcPts val="0"/>
              </a:spcAft>
              <a:buSzPts val="2800"/>
              <a:buChar char="•"/>
            </a:pPr>
            <a:r>
              <a:rPr lang="en-US" sz="3100"/>
              <a:t>Current practices should align with the written plan. </a:t>
            </a:r>
            <a:endParaRPr sz="3100"/>
          </a:p>
          <a:p>
            <a:pPr indent="-425450" lvl="0" marL="457200" rtl="0" algn="l">
              <a:lnSpc>
                <a:spcPct val="115000"/>
              </a:lnSpc>
              <a:spcBef>
                <a:spcPts val="0"/>
              </a:spcBef>
              <a:spcAft>
                <a:spcPts val="0"/>
              </a:spcAft>
              <a:buSzPts val="3100"/>
              <a:buChar char="•"/>
            </a:pPr>
            <a:r>
              <a:rPr lang="en-US" sz="3100"/>
              <a:t>Some information for this item may be in the handbook</a:t>
            </a:r>
            <a:endParaRPr sz="3100"/>
          </a:p>
          <a:p>
            <a:pPr indent="-425450" lvl="0" marL="457200" rtl="0" algn="l">
              <a:lnSpc>
                <a:spcPct val="115000"/>
              </a:lnSpc>
              <a:spcBef>
                <a:spcPts val="0"/>
              </a:spcBef>
              <a:spcAft>
                <a:spcPts val="0"/>
              </a:spcAft>
              <a:buSzPts val="3100"/>
              <a:buChar char="•"/>
            </a:pPr>
            <a:r>
              <a:rPr lang="en-US" sz="3100"/>
              <a:t>Ensure references and assessment tools are current </a:t>
            </a:r>
            <a:endParaRPr sz="3100"/>
          </a:p>
          <a:p>
            <a:pPr indent="-425450" lvl="0" marL="457200" rtl="0" algn="l">
              <a:lnSpc>
                <a:spcPct val="115000"/>
              </a:lnSpc>
              <a:spcBef>
                <a:spcPts val="0"/>
              </a:spcBef>
              <a:spcAft>
                <a:spcPts val="0"/>
              </a:spcAft>
              <a:buSzPts val="3100"/>
              <a:buChar char="•"/>
            </a:pPr>
            <a:r>
              <a:rPr lang="en-US" sz="3100"/>
              <a:t>Ensure all bullets are documented somewhere in the evidence or handbook</a:t>
            </a:r>
            <a:endParaRPr sz="31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9"/>
          <p:cNvSpPr txBox="1"/>
          <p:nvPr>
            <p:ph type="title"/>
          </p:nvPr>
        </p:nvSpPr>
        <p:spPr>
          <a:xfrm>
            <a:off x="406247"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300"/>
              <a:t>Timeline</a:t>
            </a:r>
            <a:r>
              <a:rPr lang="en-US" sz="4200"/>
              <a:t> </a:t>
            </a:r>
            <a:endParaRPr sz="4200"/>
          </a:p>
        </p:txBody>
      </p:sp>
      <p:sp>
        <p:nvSpPr>
          <p:cNvPr id="85" name="Google Shape;85;p9"/>
          <p:cNvSpPr txBox="1"/>
          <p:nvPr>
            <p:ph idx="1" type="body"/>
          </p:nvPr>
        </p:nvSpPr>
        <p:spPr>
          <a:xfrm>
            <a:off x="216225" y="5556875"/>
            <a:ext cx="11422200" cy="823800"/>
          </a:xfrm>
          <a:prstGeom prst="rect">
            <a:avLst/>
          </a:prstGeom>
          <a:noFill/>
          <a:ln>
            <a:noFill/>
          </a:ln>
        </p:spPr>
        <p:txBody>
          <a:bodyPr anchorCtr="0" anchor="b" bIns="45700" lIns="91425" spcFirstLastPara="1" rIns="91425" wrap="square" tIns="45700">
            <a:noAutofit/>
          </a:bodyPr>
          <a:lstStyle/>
          <a:p>
            <a:pPr indent="-406400" lvl="0" marL="457200" rtl="0" algn="l">
              <a:lnSpc>
                <a:spcPct val="115000"/>
              </a:lnSpc>
              <a:spcBef>
                <a:spcPts val="0"/>
              </a:spcBef>
              <a:spcAft>
                <a:spcPts val="0"/>
              </a:spcAft>
              <a:buSzPts val="2800"/>
              <a:buChar char="●"/>
            </a:pPr>
            <a:r>
              <a:rPr b="1" lang="en-US" sz="2800"/>
              <a:t>September 15:</a:t>
            </a:r>
            <a:r>
              <a:rPr lang="en-US" sz="2800"/>
              <a:t> </a:t>
            </a:r>
            <a:r>
              <a:rPr b="0" lang="en-US" sz="2800"/>
              <a:t>Desk audit opens in CASA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December 15:</a:t>
            </a:r>
            <a:r>
              <a:rPr lang="en-US" sz="2800"/>
              <a:t> </a:t>
            </a:r>
            <a:r>
              <a:rPr b="0" lang="en-US" sz="2800"/>
              <a:t>Initial district desk audit submission due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March 15:</a:t>
            </a:r>
            <a:r>
              <a:rPr b="0" lang="en-US" sz="2800"/>
              <a:t> Initial state review completed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April 15:</a:t>
            </a:r>
            <a:r>
              <a:rPr lang="en-US" sz="2800"/>
              <a:t> </a:t>
            </a:r>
            <a:r>
              <a:rPr b="0" lang="en-US" sz="2800"/>
              <a:t>Final district submission due; Desk audit closes</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highlight>
                  <a:schemeClr val="lt1"/>
                </a:highlight>
              </a:rPr>
              <a:t>April 30:</a:t>
            </a:r>
            <a:r>
              <a:rPr b="1" lang="en-US" sz="2800"/>
              <a:t> </a:t>
            </a:r>
            <a:r>
              <a:rPr b="0" lang="en-US" sz="2800"/>
              <a:t>Final state review completed; District status identified and follow-up action as applicable</a:t>
            </a:r>
            <a:endParaRPr b="0" sz="28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eme1">
  <a:themeElements>
    <a:clrScheme name="Iowa Department of Education">
      <a:dk1>
        <a:srgbClr val="000000"/>
      </a:dk1>
      <a:lt1>
        <a:srgbClr val="FFFFFF"/>
      </a:lt1>
      <a:dk2>
        <a:srgbClr val="002152"/>
      </a:dk2>
      <a:lt2>
        <a:srgbClr val="E6E6E6"/>
      </a:lt2>
      <a:accent1>
        <a:srgbClr val="005CA3"/>
      </a:accent1>
      <a:accent2>
        <a:srgbClr val="FDE263"/>
      </a:accent2>
      <a:accent3>
        <a:srgbClr val="96BCDE"/>
      </a:accent3>
      <a:accent4>
        <a:srgbClr val="A5A5A5"/>
      </a:accent4>
      <a:accent5>
        <a:srgbClr val="DC6400"/>
      </a:accent5>
      <a:accent6>
        <a:srgbClr val="FFC20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