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1"/>
  </p:notes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83" autoAdjust="0"/>
  </p:normalViewPr>
  <p:slideViewPr>
    <p:cSldViewPr snapToGrid="0">
      <p:cViewPr varScale="1">
        <p:scale>
          <a:sx n="60" d="100"/>
          <a:sy n="60" d="100"/>
        </p:scale>
        <p:origin x="78" y="5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documents/early-childhood-standards/2021/05/iowa-quality-preschool-program-standards-and-criteria"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slide deck will be on Item 4: Assessment.</a:t>
            </a:r>
            <a:endParaRPr lang="en-US"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2a431720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2a431720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d29da1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d29da1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f72a431720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f72a431720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rgbClr val="265199"/>
                </a:solidFill>
                <a:hlinkClick r:id="rId3">
                  <a:extLst>
                    <a:ext uri="{A12FA001-AC4F-418D-AE19-62706E023703}">
                      <ahyp:hlinkClr xmlns:ahyp="http://schemas.microsoft.com/office/drawing/2018/hyperlinkcolor" val="tx"/>
                    </a:ext>
                  </a:extLst>
                </a:hlinkClick>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rgbClr val="2200CC"/>
                </a:solidFill>
                <a:hlinkClick r:id="rId4">
                  <a:extLst>
                    <a:ext uri="{A12FA001-AC4F-418D-AE19-62706E023703}">
                      <ahyp:hlinkClr xmlns:ahyp="http://schemas.microsoft.com/office/drawing/2018/hyperlinkcolor" val="tx"/>
                    </a:ext>
                  </a:extLst>
                </a:hlinkClick>
              </a:rPr>
              <a:t>Early Childhood Standards</a:t>
            </a:r>
            <a:r>
              <a:rPr lang="en-US">
                <a:solidFill>
                  <a:schemeClr val="dk1"/>
                </a:solidFill>
              </a:rPr>
              <a:t> webpage.</a:t>
            </a:r>
            <a:endParaRPr sz="1200">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831220ead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IQPPS standards addressed in item 1 include Standard 4: Assessment of Child Progress, Standard 5: Health, and Standard 10: Leadership and Management. Department consultants will be reviewing each submitted preschool program handbook for information related to these specific standards and the multiple criteria associated with this desk audit item as listed on this slide.</a:t>
            </a:r>
            <a:endParaRPr>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More details and examples will follow.</a:t>
            </a:r>
            <a:endParaRPr>
              <a:solidFill>
                <a:schemeClr val="dk1"/>
              </a:solidFill>
            </a:endParaRPr>
          </a:p>
          <a:p>
            <a:pPr marL="0" lvl="0" indent="0" algn="l" rtl="0">
              <a:spcBef>
                <a:spcPts val="0"/>
              </a:spcBef>
              <a:spcAft>
                <a:spcPts val="0"/>
              </a:spcAft>
              <a:buNone/>
            </a:pPr>
            <a:endParaRPr sz="1000">
              <a:solidFill>
                <a:schemeClr val="dk1"/>
              </a:solidFill>
            </a:endParaRPr>
          </a:p>
        </p:txBody>
      </p:sp>
      <p:sp>
        <p:nvSpPr>
          <p:cNvPr id="58" name="Google Shape;58;g3831220ead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000">
                <a:solidFill>
                  <a:schemeClr val="dk1"/>
                </a:solidFill>
              </a:rPr>
              <a:t>As mentioned earlier, the preschool desk audit requires evidence to be submitted for a total of ten items. This webinar specifically addresses item 4: Assessment which is aligned to IQPPS Standard 4 criterion 4.1. </a:t>
            </a:r>
            <a:endParaRPr sz="1000">
              <a:solidFill>
                <a:schemeClr val="dk1"/>
              </a:solidFill>
            </a:endParaRPr>
          </a:p>
          <a:p>
            <a:pPr marL="0" lvl="0" indent="0" algn="l" rtl="0">
              <a:spcBef>
                <a:spcPts val="0"/>
              </a:spcBef>
              <a:spcAft>
                <a:spcPts val="0"/>
              </a:spcAft>
              <a:buNone/>
            </a:pPr>
            <a:r>
              <a:rPr lang="en-US" sz="1000">
                <a:solidFill>
                  <a:schemeClr val="dk1"/>
                </a:solidFill>
              </a:rPr>
              <a:t> </a:t>
            </a:r>
            <a:endParaRPr sz="1000">
              <a:solidFill>
                <a:schemeClr val="dk1"/>
              </a:solidFill>
            </a:endParaRPr>
          </a:p>
          <a:p>
            <a:pPr marL="0" lvl="0" indent="0" algn="l" rtl="0">
              <a:spcBef>
                <a:spcPts val="0"/>
              </a:spcBef>
              <a:spcAft>
                <a:spcPts val="0"/>
              </a:spcAft>
              <a:buClr>
                <a:schemeClr val="dk1"/>
              </a:buClr>
              <a:buSzPts val="1100"/>
              <a:buFont typeface="Arial"/>
              <a:buNone/>
            </a:pPr>
            <a:r>
              <a:rPr lang="en-US" sz="1000">
                <a:solidFill>
                  <a:schemeClr val="dk1"/>
                </a:solidFill>
              </a:rPr>
              <a:t>Department consultants will be specifically reviewing submitted evidence regarding the preschool program’s written plan for assessment including; conditions under which children will be assessed, timelines associated with assessments that occur throughout the year, procedures to keep individual child records confidential, ways to involve families in planning and implementing assessments, methods to effectively communicate assessment information to families.</a:t>
            </a:r>
            <a:endParaRPr sz="1000">
              <a:solidFill>
                <a:schemeClr val="dk1"/>
              </a:solidFill>
            </a:endParaRPr>
          </a:p>
          <a:p>
            <a:pPr marL="0" lvl="0" indent="0" algn="l" rtl="0">
              <a:spcBef>
                <a:spcPts val="0"/>
              </a:spcBef>
              <a:spcAft>
                <a:spcPts val="0"/>
              </a:spcAft>
              <a:buClr>
                <a:schemeClr val="dk1"/>
              </a:buClr>
              <a:buSzPts val="1100"/>
              <a:buFont typeface="Arial"/>
              <a:buNone/>
            </a:pPr>
            <a:endParaRPr sz="1000">
              <a:solidFill>
                <a:schemeClr val="dk1"/>
              </a:solidFill>
            </a:endParaRPr>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f48c572d1c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f48c572d1c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a:solidFill>
                  <a:schemeClr val="dk1"/>
                </a:solidFill>
              </a:rPr>
              <a:t>Evidence for item 4 must represent how the district is ensuring implementation of IQPPS at a district level and across all classrooms and locations. </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Examples of evidence include a written plan that  describes how children are assessed (e.g., by whom, in groups or individually, timeline,  familiarity with adults involved).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f72a431720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f72a431720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4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70e96056cb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70e96056cb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4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4: Assessment</a:t>
            </a:r>
            <a:endParaRPr lang="en-US" strike="sngStrik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dirty="0"/>
              <a:t>The purpose of the preschool desk audit is to provide a process for the continued accreditation of schools and school districts. </a:t>
            </a:r>
            <a:br>
              <a:rPr lang="en-US" sz="2600" b="0" dirty="0"/>
            </a:br>
            <a:endParaRPr sz="2600" b="0" dirty="0"/>
          </a:p>
          <a:p>
            <a:pPr marL="457200" lvl="0" indent="-393700" algn="l" rtl="0">
              <a:lnSpc>
                <a:spcPct val="115000"/>
              </a:lnSpc>
              <a:spcBef>
                <a:spcPts val="0"/>
              </a:spcBef>
              <a:spcAft>
                <a:spcPts val="0"/>
              </a:spcAft>
              <a:buSzPts val="2600"/>
              <a:buChar char="●"/>
            </a:pPr>
            <a:r>
              <a:rPr lang="en-US" sz="2600" b="0" dirty="0"/>
              <a:t>Accreditation monitoring requires a comprehensive desk audit of all accredited schools and school districts. </a:t>
            </a:r>
            <a:r>
              <a:rPr lang="en-US" sz="2600" b="0" i="1" dirty="0"/>
              <a:t>           </a:t>
            </a:r>
            <a:r>
              <a:rPr lang="en-US" sz="2300" b="0" i="1" dirty="0"/>
              <a:t>        Iowa Code 256.11(10)(a)(1)</a:t>
            </a:r>
            <a:endParaRPr sz="2300" b="0" i="1" dirty="0"/>
          </a:p>
          <a:p>
            <a:pPr marL="0" lvl="0" indent="0" algn="l" rtl="0">
              <a:lnSpc>
                <a:spcPct val="115000"/>
              </a:lnSpc>
              <a:spcBef>
                <a:spcPts val="0"/>
              </a:spcBef>
              <a:spcAft>
                <a:spcPts val="0"/>
              </a:spcAft>
              <a:buNone/>
            </a:pPr>
            <a:endParaRPr sz="2600" b="0" i="1" dirty="0"/>
          </a:p>
          <a:p>
            <a:pPr marL="457200" lvl="0" indent="-393700" algn="l" rtl="0">
              <a:lnSpc>
                <a:spcPct val="115000"/>
              </a:lnSpc>
              <a:spcBef>
                <a:spcPts val="0"/>
              </a:spcBef>
              <a:spcAft>
                <a:spcPts val="0"/>
              </a:spcAft>
              <a:buSzPts val="2600"/>
              <a:buChar char="●"/>
            </a:pPr>
            <a:r>
              <a:rPr lang="en-US" sz="2600" b="0" dirty="0"/>
              <a:t>Districts are required to provide evidence of implementation of IQPPS based on requirements to implement program standards. </a:t>
            </a:r>
            <a:endParaRPr sz="2600" b="0" dirty="0"/>
          </a:p>
          <a:p>
            <a:pPr marL="457200" lvl="0" indent="0" algn="r" rtl="0">
              <a:lnSpc>
                <a:spcPct val="115000"/>
              </a:lnSpc>
              <a:spcBef>
                <a:spcPts val="0"/>
              </a:spcBef>
              <a:spcAft>
                <a:spcPts val="0"/>
              </a:spcAft>
              <a:buNone/>
            </a:pPr>
            <a:r>
              <a:rPr lang="en-US" sz="2300" dirty="0"/>
              <a:t>  </a:t>
            </a:r>
            <a:r>
              <a:rPr lang="en-US" sz="2300" i="1" dirty="0"/>
              <a:t> </a:t>
            </a:r>
            <a:r>
              <a:rPr lang="en-US" sz="2300" b="0" i="1" dirty="0"/>
              <a:t>Iowa Code 256C.3(3)b, IAC 281–16.3, and 281–41.17 (256B, 34CFR300)</a:t>
            </a:r>
            <a:endParaRPr sz="2300"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244072"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sz="4000"/>
              <a:t>Item 4: Program Standards Overview</a:t>
            </a:r>
            <a:endParaRPr sz="4000"/>
          </a:p>
        </p:txBody>
      </p:sp>
      <p:sp>
        <p:nvSpPr>
          <p:cNvPr id="61" name="Google Shape;61;p11"/>
          <p:cNvSpPr txBox="1"/>
          <p:nvPr/>
        </p:nvSpPr>
        <p:spPr>
          <a:xfrm>
            <a:off x="5218175" y="1289800"/>
            <a:ext cx="6801300" cy="50610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US" sz="2200" b="1">
                <a:solidFill>
                  <a:schemeClr val="dk1"/>
                </a:solidFill>
              </a:rPr>
              <a:t>IQPPS Program Standard 4: Assessment</a:t>
            </a:r>
            <a:br>
              <a:rPr lang="en-US" sz="2200" b="1">
                <a:solidFill>
                  <a:schemeClr val="dk1"/>
                </a:solidFill>
              </a:rPr>
            </a:br>
            <a:endParaRPr sz="2200" b="1">
              <a:solidFill>
                <a:schemeClr val="dk1"/>
              </a:solidFill>
            </a:endParaRPr>
          </a:p>
          <a:p>
            <a:pPr marL="457200" lvl="0" indent="-368300" algn="l" rtl="0">
              <a:lnSpc>
                <a:spcPct val="90000"/>
              </a:lnSpc>
              <a:spcBef>
                <a:spcPts val="0"/>
              </a:spcBef>
              <a:spcAft>
                <a:spcPts val="0"/>
              </a:spcAft>
              <a:buClr>
                <a:schemeClr val="dk1"/>
              </a:buClr>
              <a:buSzPts val="2200"/>
              <a:buChar char="•"/>
            </a:pPr>
            <a:r>
              <a:rPr lang="en-US" sz="2200" b="1">
                <a:solidFill>
                  <a:schemeClr val="dk1"/>
                </a:solidFill>
              </a:rPr>
              <a:t>Criteria 4.1:</a:t>
            </a:r>
            <a:r>
              <a:rPr lang="en-US" sz="2200">
                <a:solidFill>
                  <a:schemeClr val="dk1"/>
                </a:solidFill>
              </a:rPr>
              <a:t> The program has a written plan for assessment that describes the assessment purposes, procedures, and uses of the results. The plan also includes:</a:t>
            </a:r>
            <a:endParaRPr sz="2200">
              <a:solidFill>
                <a:schemeClr val="dk1"/>
              </a:solidFill>
            </a:endParaRPr>
          </a:p>
          <a:p>
            <a:pPr marL="1371600" lvl="0" indent="-368300" algn="l" rtl="0">
              <a:lnSpc>
                <a:spcPct val="90000"/>
              </a:lnSpc>
              <a:spcBef>
                <a:spcPts val="0"/>
              </a:spcBef>
              <a:spcAft>
                <a:spcPts val="0"/>
              </a:spcAft>
              <a:buClr>
                <a:schemeClr val="dk1"/>
              </a:buClr>
              <a:buSzPts val="2200"/>
              <a:buAutoNum type="alphaUcPeriod"/>
            </a:pPr>
            <a:r>
              <a:rPr lang="en-US" sz="2200">
                <a:solidFill>
                  <a:schemeClr val="dk1"/>
                </a:solidFill>
              </a:rPr>
              <a:t>conditions under which children will be assessed,</a:t>
            </a:r>
            <a:endParaRPr sz="2200">
              <a:solidFill>
                <a:schemeClr val="dk1"/>
              </a:solidFill>
            </a:endParaRPr>
          </a:p>
          <a:p>
            <a:pPr marL="1371600" lvl="0" indent="-368300" algn="l" rtl="0">
              <a:lnSpc>
                <a:spcPct val="90000"/>
              </a:lnSpc>
              <a:spcBef>
                <a:spcPts val="0"/>
              </a:spcBef>
              <a:spcAft>
                <a:spcPts val="0"/>
              </a:spcAft>
              <a:buClr>
                <a:schemeClr val="dk1"/>
              </a:buClr>
              <a:buSzPts val="2200"/>
              <a:buAutoNum type="alphaUcPeriod"/>
            </a:pPr>
            <a:r>
              <a:rPr lang="en-US" sz="2200">
                <a:solidFill>
                  <a:schemeClr val="dk1"/>
                </a:solidFill>
              </a:rPr>
              <a:t>timelines associated with assessments that occur throughout the year</a:t>
            </a:r>
            <a:endParaRPr sz="2200">
              <a:solidFill>
                <a:schemeClr val="dk1"/>
              </a:solidFill>
            </a:endParaRPr>
          </a:p>
          <a:p>
            <a:pPr marL="1371600" lvl="0" indent="-368300" algn="l" rtl="0">
              <a:lnSpc>
                <a:spcPct val="90000"/>
              </a:lnSpc>
              <a:spcBef>
                <a:spcPts val="0"/>
              </a:spcBef>
              <a:spcAft>
                <a:spcPts val="0"/>
              </a:spcAft>
              <a:buClr>
                <a:schemeClr val="dk1"/>
              </a:buClr>
              <a:buSzPts val="2200"/>
              <a:buAutoNum type="alphaUcPeriod"/>
            </a:pPr>
            <a:r>
              <a:rPr lang="en-US" sz="2200">
                <a:solidFill>
                  <a:schemeClr val="dk1"/>
                </a:solidFill>
              </a:rPr>
              <a:t>procedures to keep individual child records confidential,</a:t>
            </a:r>
            <a:endParaRPr sz="2200">
              <a:solidFill>
                <a:schemeClr val="dk1"/>
              </a:solidFill>
            </a:endParaRPr>
          </a:p>
          <a:p>
            <a:pPr marL="1371600" lvl="0" indent="-368300" algn="l" rtl="0">
              <a:lnSpc>
                <a:spcPct val="90000"/>
              </a:lnSpc>
              <a:spcBef>
                <a:spcPts val="0"/>
              </a:spcBef>
              <a:spcAft>
                <a:spcPts val="0"/>
              </a:spcAft>
              <a:buClr>
                <a:schemeClr val="dk1"/>
              </a:buClr>
              <a:buSzPts val="2200"/>
              <a:buAutoNum type="alphaUcPeriod"/>
            </a:pPr>
            <a:r>
              <a:rPr lang="en-US" sz="2200">
                <a:solidFill>
                  <a:schemeClr val="dk1"/>
                </a:solidFill>
              </a:rPr>
              <a:t>ways to involve families in planning and implementing assessments</a:t>
            </a:r>
            <a:endParaRPr sz="2200">
              <a:solidFill>
                <a:schemeClr val="dk1"/>
              </a:solidFill>
            </a:endParaRPr>
          </a:p>
          <a:p>
            <a:pPr marL="1371600" lvl="0" indent="-368300" algn="l" rtl="0">
              <a:lnSpc>
                <a:spcPct val="90000"/>
              </a:lnSpc>
              <a:spcBef>
                <a:spcPts val="0"/>
              </a:spcBef>
              <a:spcAft>
                <a:spcPts val="0"/>
              </a:spcAft>
              <a:buClr>
                <a:schemeClr val="dk1"/>
              </a:buClr>
              <a:buSzPts val="2200"/>
              <a:buAutoNum type="alphaUcPeriod"/>
            </a:pPr>
            <a:r>
              <a:rPr lang="en-US" sz="2200">
                <a:solidFill>
                  <a:schemeClr val="dk1"/>
                </a:solidFill>
              </a:rPr>
              <a:t>methods to effectively communicate assessment information to families.</a:t>
            </a:r>
            <a:endParaRPr sz="2200">
              <a:solidFill>
                <a:schemeClr val="dk1"/>
              </a:solidFill>
            </a:endParaRPr>
          </a:p>
        </p:txBody>
      </p:sp>
      <p:pic>
        <p:nvPicPr>
          <p:cNvPr id="62" name="Google Shape;62;p11">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49550" y="11401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08561" y="428017"/>
            <a:ext cx="3540900" cy="175578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2"/>
              </a:buClr>
              <a:buSzPts val="3300"/>
              <a:buFont typeface="Arial"/>
              <a:buNone/>
            </a:pPr>
            <a:r>
              <a:rPr lang="en-US" sz="3600"/>
              <a:t>Item 4: Evidence to Submit</a:t>
            </a:r>
            <a:endParaRPr sz="3600"/>
          </a:p>
        </p:txBody>
      </p:sp>
      <p:sp>
        <p:nvSpPr>
          <p:cNvPr id="68" name="Google Shape;68;p12"/>
          <p:cNvSpPr txBox="1"/>
          <p:nvPr/>
        </p:nvSpPr>
        <p:spPr>
          <a:xfrm>
            <a:off x="4361475" y="428025"/>
            <a:ext cx="7487700" cy="48393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0"/>
              </a:spcBef>
              <a:spcAft>
                <a:spcPts val="0"/>
              </a:spcAft>
              <a:buNone/>
            </a:pPr>
            <a:r>
              <a:rPr lang="en-US" sz="2800">
                <a:solidFill>
                  <a:schemeClr val="dk1"/>
                </a:solidFill>
              </a:rPr>
              <a:t>Upload the preschool program’s written plan for assessment, which must outline:</a:t>
            </a:r>
            <a:endParaRPr sz="2800">
              <a:solidFill>
                <a:schemeClr val="dk1"/>
              </a:solidFill>
            </a:endParaRPr>
          </a:p>
          <a:p>
            <a:pPr marL="1028700" lvl="3" indent="-406400" algn="l" rtl="0">
              <a:lnSpc>
                <a:spcPct val="90000"/>
              </a:lnSpc>
              <a:spcBef>
                <a:spcPts val="0"/>
              </a:spcBef>
              <a:spcAft>
                <a:spcPts val="0"/>
              </a:spcAft>
              <a:buClr>
                <a:schemeClr val="dk1"/>
              </a:buClr>
              <a:buSzPts val="2800"/>
              <a:buChar char="•"/>
            </a:pPr>
            <a:r>
              <a:rPr lang="en-US" sz="2800">
                <a:solidFill>
                  <a:schemeClr val="dk1"/>
                </a:solidFill>
              </a:rPr>
              <a:t>conditions under which children will be assessed </a:t>
            </a:r>
            <a:endParaRPr sz="2800">
              <a:solidFill>
                <a:schemeClr val="dk1"/>
              </a:solidFill>
            </a:endParaRPr>
          </a:p>
          <a:p>
            <a:pPr marL="1028700" lvl="3" indent="-406400" algn="l" rtl="0">
              <a:lnSpc>
                <a:spcPct val="90000"/>
              </a:lnSpc>
              <a:spcBef>
                <a:spcPts val="0"/>
              </a:spcBef>
              <a:spcAft>
                <a:spcPts val="0"/>
              </a:spcAft>
              <a:buClr>
                <a:schemeClr val="dk1"/>
              </a:buClr>
              <a:buSzPts val="2800"/>
              <a:buChar char="•"/>
            </a:pPr>
            <a:r>
              <a:rPr lang="en-US" sz="2800">
                <a:solidFill>
                  <a:schemeClr val="dk1"/>
                </a:solidFill>
              </a:rPr>
              <a:t>timelines associated with assessments that occur throughout the year </a:t>
            </a:r>
            <a:endParaRPr sz="2800">
              <a:solidFill>
                <a:schemeClr val="dk1"/>
              </a:solidFill>
            </a:endParaRPr>
          </a:p>
          <a:p>
            <a:pPr marL="1028700" lvl="3" indent="-406400" algn="l" rtl="0">
              <a:lnSpc>
                <a:spcPct val="90000"/>
              </a:lnSpc>
              <a:spcBef>
                <a:spcPts val="0"/>
              </a:spcBef>
              <a:spcAft>
                <a:spcPts val="0"/>
              </a:spcAft>
              <a:buClr>
                <a:schemeClr val="dk1"/>
              </a:buClr>
              <a:buSzPts val="2800"/>
              <a:buChar char="•"/>
            </a:pPr>
            <a:r>
              <a:rPr lang="en-US" sz="2800">
                <a:solidFill>
                  <a:schemeClr val="dk1"/>
                </a:solidFill>
              </a:rPr>
              <a:t>procedures to keep individual child records confidential</a:t>
            </a:r>
            <a:endParaRPr sz="2800">
              <a:solidFill>
                <a:schemeClr val="dk1"/>
              </a:solidFill>
            </a:endParaRPr>
          </a:p>
          <a:p>
            <a:pPr marL="1028700" lvl="3" indent="-406400" algn="l" rtl="0">
              <a:lnSpc>
                <a:spcPct val="90000"/>
              </a:lnSpc>
              <a:spcBef>
                <a:spcPts val="0"/>
              </a:spcBef>
              <a:spcAft>
                <a:spcPts val="0"/>
              </a:spcAft>
              <a:buClr>
                <a:schemeClr val="dk1"/>
              </a:buClr>
              <a:buSzPts val="2800"/>
              <a:buChar char="•"/>
            </a:pPr>
            <a:r>
              <a:rPr lang="en-US" sz="2800">
                <a:solidFill>
                  <a:schemeClr val="dk1"/>
                </a:solidFill>
              </a:rPr>
              <a:t>ways to involve families in planning and implementing assessments </a:t>
            </a:r>
            <a:endParaRPr sz="2800">
              <a:solidFill>
                <a:schemeClr val="dk1"/>
              </a:solidFill>
            </a:endParaRPr>
          </a:p>
          <a:p>
            <a:pPr marL="1028700" lvl="3" indent="-406400" algn="l" rtl="0">
              <a:lnSpc>
                <a:spcPct val="90000"/>
              </a:lnSpc>
              <a:spcBef>
                <a:spcPts val="0"/>
              </a:spcBef>
              <a:spcAft>
                <a:spcPts val="0"/>
              </a:spcAft>
              <a:buClr>
                <a:schemeClr val="dk1"/>
              </a:buClr>
              <a:buSzPts val="2800"/>
              <a:buChar char="•"/>
            </a:pPr>
            <a:r>
              <a:rPr lang="en-US" sz="2800">
                <a:solidFill>
                  <a:schemeClr val="dk1"/>
                </a:solidFill>
              </a:rPr>
              <a:t>methods to effectively communicate assessment information to families</a:t>
            </a:r>
            <a:endParaRPr sz="1800"/>
          </a:p>
        </p:txBody>
      </p:sp>
      <p:pic>
        <p:nvPicPr>
          <p:cNvPr id="69" name="Google Shape;69;p12">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642773" y="1845000"/>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192022" y="658350"/>
            <a:ext cx="3910500" cy="14604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Examples of Evidence</a:t>
            </a:r>
            <a:endParaRPr/>
          </a:p>
        </p:txBody>
      </p:sp>
      <p:sp>
        <p:nvSpPr>
          <p:cNvPr id="75" name="Google Shape;75;p13"/>
          <p:cNvSpPr txBox="1">
            <a:spLocks noGrp="1"/>
          </p:cNvSpPr>
          <p:nvPr>
            <p:ph type="body" idx="1"/>
          </p:nvPr>
        </p:nvSpPr>
        <p:spPr>
          <a:xfrm>
            <a:off x="4382075" y="276300"/>
            <a:ext cx="7667700" cy="3425400"/>
          </a:xfrm>
          <a:prstGeom prst="rect">
            <a:avLst/>
          </a:prstGeom>
        </p:spPr>
        <p:txBody>
          <a:bodyPr spcFirstLastPara="1" wrap="square" lIns="91425" tIns="45700" rIns="91425" bIns="45700" anchor="ctr" anchorCtr="0">
            <a:normAutofit fontScale="85000" lnSpcReduction="20000"/>
          </a:bodyPr>
          <a:lstStyle/>
          <a:p>
            <a:pPr marL="0" lvl="0" indent="0" algn="ctr" rtl="0">
              <a:lnSpc>
                <a:spcPct val="100000"/>
              </a:lnSpc>
              <a:spcBef>
                <a:spcPts val="750"/>
              </a:spcBef>
              <a:spcAft>
                <a:spcPts val="0"/>
              </a:spcAft>
              <a:buNone/>
            </a:pPr>
            <a:r>
              <a:rPr lang="en-US" sz="2450" b="1"/>
              <a:t>Provide district-level evidence of implementation</a:t>
            </a:r>
            <a:br>
              <a:rPr lang="en-US" sz="2450" b="1"/>
            </a:br>
            <a:endParaRPr sz="2450" b="1"/>
          </a:p>
          <a:p>
            <a:pPr marL="0" lvl="0" indent="0" algn="ctr" rtl="0">
              <a:lnSpc>
                <a:spcPct val="100000"/>
              </a:lnSpc>
              <a:spcBef>
                <a:spcPts val="750"/>
              </a:spcBef>
              <a:spcAft>
                <a:spcPts val="0"/>
              </a:spcAft>
              <a:buNone/>
            </a:pPr>
            <a:r>
              <a:rPr lang="en-US" sz="2450" b="1" i="1">
                <a:solidFill>
                  <a:srgbClr val="CC0000"/>
                </a:solidFill>
              </a:rPr>
              <a:t>Note: </a:t>
            </a:r>
            <a:r>
              <a:rPr lang="en-US" sz="2450" i="1"/>
              <a:t>No longer accepting optional </a:t>
            </a:r>
            <a:r>
              <a:rPr lang="en-US" sz="2400" i="1"/>
              <a:t>Assessment Plan &amp; Team Data-based Decision Making Template</a:t>
            </a:r>
            <a:br>
              <a:rPr lang="en-US" sz="2400" i="1"/>
            </a:br>
            <a:endParaRPr sz="2400" i="1"/>
          </a:p>
          <a:p>
            <a:pPr marL="0" lvl="0" indent="0" algn="l" rtl="0">
              <a:lnSpc>
                <a:spcPct val="100000"/>
              </a:lnSpc>
              <a:spcBef>
                <a:spcPts val="750"/>
              </a:spcBef>
              <a:spcAft>
                <a:spcPts val="0"/>
              </a:spcAft>
              <a:buNone/>
            </a:pPr>
            <a:r>
              <a:rPr lang="en-US" sz="2450" b="1"/>
              <a:t>Examples: </a:t>
            </a:r>
            <a:endParaRPr sz="2450" b="1"/>
          </a:p>
          <a:p>
            <a:pPr marL="457200" lvl="0" indent="-360838" algn="l" rtl="0">
              <a:lnSpc>
                <a:spcPct val="100000"/>
              </a:lnSpc>
              <a:spcBef>
                <a:spcPts val="750"/>
              </a:spcBef>
              <a:spcAft>
                <a:spcPts val="0"/>
              </a:spcAft>
              <a:buSzPct val="100000"/>
              <a:buChar char="•"/>
            </a:pPr>
            <a:r>
              <a:rPr lang="en-US" sz="2450"/>
              <a:t>Written plan that describes how all children are assessed (e.g., by whom, in groups or individually, timeline, familiarity with adults involved. </a:t>
            </a:r>
            <a:endParaRPr sz="2450"/>
          </a:p>
          <a:p>
            <a:pPr marL="0" lvl="0" indent="0" algn="l" rtl="0">
              <a:lnSpc>
                <a:spcPct val="100000"/>
              </a:lnSpc>
              <a:spcBef>
                <a:spcPts val="750"/>
              </a:spcBef>
              <a:spcAft>
                <a:spcPts val="0"/>
              </a:spcAft>
              <a:buNone/>
            </a:pPr>
            <a:r>
              <a:rPr lang="en-US" sz="2500"/>
              <a:t>_________________________________________________</a:t>
            </a:r>
            <a:endParaRPr sz="2500"/>
          </a:p>
        </p:txBody>
      </p:sp>
      <p:sp>
        <p:nvSpPr>
          <p:cNvPr id="76" name="Google Shape;76;p13"/>
          <p:cNvSpPr txBox="1"/>
          <p:nvPr/>
        </p:nvSpPr>
        <p:spPr>
          <a:xfrm>
            <a:off x="4351775" y="3869425"/>
            <a:ext cx="7728300" cy="2202000"/>
          </a:xfrm>
          <a:prstGeom prst="rect">
            <a:avLst/>
          </a:prstGeom>
          <a:noFill/>
          <a:ln>
            <a:noFill/>
          </a:ln>
        </p:spPr>
        <p:txBody>
          <a:bodyPr spcFirstLastPara="1" wrap="square" lIns="91425" tIns="91425" rIns="91425" bIns="91425" anchor="t" anchorCtr="0">
            <a:noAutofit/>
          </a:bodyPr>
          <a:lstStyle/>
          <a:p>
            <a:pPr marL="342900" lvl="0" indent="-285750" algn="l" rtl="0">
              <a:lnSpc>
                <a:spcPct val="115000"/>
              </a:lnSpc>
              <a:spcBef>
                <a:spcPts val="600"/>
              </a:spcBef>
              <a:spcAft>
                <a:spcPts val="0"/>
              </a:spcAft>
              <a:buClr>
                <a:schemeClr val="dk1"/>
              </a:buClr>
              <a:buSzPts val="1900"/>
              <a:buChar char="•"/>
            </a:pPr>
            <a:r>
              <a:rPr lang="en-US" sz="2100">
                <a:solidFill>
                  <a:schemeClr val="dk1"/>
                </a:solidFill>
              </a:rPr>
              <a:t>Current practices should align with the written plan  </a:t>
            </a:r>
            <a:endParaRPr sz="2100">
              <a:solidFill>
                <a:schemeClr val="dk1"/>
              </a:solidFill>
            </a:endParaRPr>
          </a:p>
          <a:p>
            <a:pPr marL="342900" lvl="0" indent="-298450" algn="l" rtl="0">
              <a:lnSpc>
                <a:spcPct val="115000"/>
              </a:lnSpc>
              <a:spcBef>
                <a:spcPts val="0"/>
              </a:spcBef>
              <a:spcAft>
                <a:spcPts val="0"/>
              </a:spcAft>
              <a:buClr>
                <a:schemeClr val="dk1"/>
              </a:buClr>
              <a:buSzPts val="2100"/>
              <a:buChar char="•"/>
            </a:pPr>
            <a:r>
              <a:rPr lang="en-US" sz="2100">
                <a:solidFill>
                  <a:schemeClr val="dk1"/>
                </a:solidFill>
              </a:rPr>
              <a:t>Some information for this item may be in the handbook</a:t>
            </a:r>
            <a:endParaRPr sz="2100">
              <a:solidFill>
                <a:schemeClr val="dk1"/>
              </a:solidFill>
            </a:endParaRPr>
          </a:p>
          <a:p>
            <a:pPr marL="342900" lvl="0" indent="-298450" algn="l" rtl="0">
              <a:lnSpc>
                <a:spcPct val="115000"/>
              </a:lnSpc>
              <a:spcBef>
                <a:spcPts val="0"/>
              </a:spcBef>
              <a:spcAft>
                <a:spcPts val="0"/>
              </a:spcAft>
              <a:buClr>
                <a:schemeClr val="dk1"/>
              </a:buClr>
              <a:buSzPts val="2100"/>
              <a:buChar char="•"/>
            </a:pPr>
            <a:r>
              <a:rPr lang="en-US" sz="2100">
                <a:solidFill>
                  <a:schemeClr val="dk1"/>
                </a:solidFill>
              </a:rPr>
              <a:t>Ensure references and assessment tools are current </a:t>
            </a:r>
            <a:endParaRPr sz="2100">
              <a:solidFill>
                <a:schemeClr val="dk1"/>
              </a:solidFill>
            </a:endParaRPr>
          </a:p>
          <a:p>
            <a:pPr marL="342900" lvl="0" indent="-298450" algn="l" rtl="0">
              <a:lnSpc>
                <a:spcPct val="115000"/>
              </a:lnSpc>
              <a:spcBef>
                <a:spcPts val="0"/>
              </a:spcBef>
              <a:spcAft>
                <a:spcPts val="0"/>
              </a:spcAft>
              <a:buClr>
                <a:schemeClr val="dk1"/>
              </a:buClr>
              <a:buSzPts val="2100"/>
              <a:buChar char="•"/>
            </a:pPr>
            <a:r>
              <a:rPr lang="en-US" sz="2100">
                <a:solidFill>
                  <a:schemeClr val="dk1"/>
                </a:solidFill>
              </a:rPr>
              <a:t>Ensure all bullets are documented somewhere in the evidence or handbook</a:t>
            </a:r>
            <a:endParaRPr sz="2400">
              <a:solidFill>
                <a:schemeClr val="dk1"/>
              </a:solidFill>
            </a:endParaRPr>
          </a:p>
        </p:txBody>
      </p:sp>
      <p:pic>
        <p:nvPicPr>
          <p:cNvPr id="77" name="Google Shape;77;p13">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300323" y="2118750"/>
            <a:ext cx="3693900" cy="369392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4"/>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3" name="Google Shape;83;p14"/>
          <p:cNvSpPr txBox="1">
            <a:spLocks noGrp="1"/>
          </p:cNvSpPr>
          <p:nvPr>
            <p:ph type="body" idx="1"/>
          </p:nvPr>
        </p:nvSpPr>
        <p:spPr>
          <a:xfrm>
            <a:off x="216225" y="1355464"/>
            <a:ext cx="11422200" cy="5025211"/>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a:t>September 15:</a:t>
            </a:r>
            <a:r>
              <a:rPr lang="en-US" sz="2800"/>
              <a:t> </a:t>
            </a:r>
            <a:r>
              <a:rPr lang="en-US" sz="2800" b="0"/>
              <a:t>Desk audit opens in CASA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December 15:</a:t>
            </a:r>
            <a:r>
              <a:rPr lang="en-US" sz="2800"/>
              <a:t> </a:t>
            </a:r>
            <a:r>
              <a:rPr lang="en-US" sz="2800" b="0"/>
              <a:t>Initial district desk audit submission due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March 15:</a:t>
            </a:r>
            <a:r>
              <a:rPr lang="en-US" sz="2800" b="0"/>
              <a:t> Initial state review completed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April 15:</a:t>
            </a:r>
            <a:r>
              <a:rPr lang="en-US" sz="2800"/>
              <a:t> </a:t>
            </a:r>
            <a:r>
              <a:rPr lang="en-US" sz="2800" b="0"/>
              <a:t>Final district submission due; Desk audit closes</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highlight>
                  <a:schemeClr val="lt1"/>
                </a:highlight>
              </a:rPr>
              <a:t>April 30:</a:t>
            </a:r>
            <a:r>
              <a:rPr lang="en-US" sz="2800" b="1"/>
              <a:t> </a:t>
            </a:r>
            <a:r>
              <a:rPr lang="en-US" sz="2800" b="0"/>
              <a:t>Final state review completed; District status identified and follow-up action as applicable</a:t>
            </a:r>
            <a:endParaRPr sz="2800" b="0"/>
          </a:p>
        </p:txBody>
      </p:sp>
      <p:pic>
        <p:nvPicPr>
          <p:cNvPr id="84" name="Google Shape;84;p14">
            <a:extLst>
              <a:ext uri="{C183D7F6-B498-43B3-948B-1728B52AA6E4}">
                <adec:decorative xmlns:adec="http://schemas.microsoft.com/office/drawing/2017/decorative" val="1"/>
              </a:ext>
            </a:extLst>
          </p:cNvPr>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5"/>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0" name="Google Shape;90;p15"/>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1373</Words>
  <Application>Microsoft Office PowerPoint</Application>
  <PresentationFormat>Widescreen</PresentationFormat>
  <Paragraphs>87</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Theme1</vt:lpstr>
      <vt:lpstr>IQPPS Desk Audit 25-26</vt:lpstr>
      <vt:lpstr>Purpose of the Preschool Desk Audit  </vt:lpstr>
      <vt:lpstr>Guidelines for the Desk Audit </vt:lpstr>
      <vt:lpstr>IQPPS (2017 Version) and IQPPS Web Page</vt:lpstr>
      <vt:lpstr>Item 4: Program Standards Overview</vt:lpstr>
      <vt:lpstr>Item 4: Evidence to Submit</vt:lpstr>
      <vt:lpstr>Examples of Evidence</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3</cp:revision>
  <dcterms:modified xsi:type="dcterms:W3CDTF">2025-09-12T16:42:11Z</dcterms:modified>
</cp:coreProperties>
</file>