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5" roundtripDataSignature="AMtx7miXnfyoGF8mBtSIUZGfqw0yEUhW2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customschemas.google.com/relationships/presentationmetadata" Target="metadata"/><Relationship Id="rId14" Type="http://schemas.openxmlformats.org/officeDocument/2006/relationships/slide" Target="slides/slide10.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ducate.iowa.gov/media/7266/download?inline=" TargetMode="External"/><Relationship Id="rId3" Type="http://schemas.openxmlformats.org/officeDocument/2006/relationships/hyperlink" Target="https://educateiowa.gov/pk-12/early-childhood/early-childhood-standards"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 name="Shape 31"/>
        <p:cNvGrpSpPr/>
        <p:nvPr/>
      </p:nvGrpSpPr>
      <p:grpSpPr>
        <a:xfrm>
          <a:off x="0" y="0"/>
          <a:ext cx="0" cy="0"/>
          <a:chOff x="0" y="0"/>
          <a:chExt cx="0" cy="0"/>
        </a:xfrm>
      </p:grpSpPr>
      <p:sp>
        <p:nvSpPr>
          <p:cNvPr id="32" name="Google Shape;3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1200"/>
              </a:spcBef>
              <a:spcAft>
                <a:spcPts val="0"/>
              </a:spcAft>
              <a:buClr>
                <a:schemeClr val="dk1"/>
              </a:buClr>
              <a:buSzPts val="1100"/>
              <a:buFont typeface="Arial"/>
              <a:buNone/>
            </a:pPr>
            <a:r>
              <a:rPr lang="en-US">
                <a:solidFill>
                  <a:schemeClr val="dk1"/>
                </a:solidFill>
              </a:rPr>
              <a:t>This slide deck specifically addresses the Outdoor Learning Environment. The Outdoor Learning Environment is one of ten items in the preschool desk audit. </a:t>
            </a:r>
            <a:endParaRPr>
              <a:solidFill>
                <a:schemeClr val="dk1"/>
              </a:solidFill>
            </a:endParaRPr>
          </a:p>
          <a:p>
            <a:pPr indent="0" lvl="0" marL="0" rtl="0" algn="l">
              <a:lnSpc>
                <a:spcPct val="100000"/>
              </a:lnSpc>
              <a:spcBef>
                <a:spcPts val="1200"/>
              </a:spcBef>
              <a:spcAft>
                <a:spcPts val="0"/>
              </a:spcAft>
              <a:buSzPts val="1100"/>
              <a:buNone/>
            </a:pPr>
            <a:r>
              <a:t/>
            </a:r>
            <a:endParaRPr/>
          </a:p>
        </p:txBody>
      </p:sp>
      <p:sp>
        <p:nvSpPr>
          <p:cNvPr id="33" name="Google Shape;33;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8" name="Google Shape;88;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US">
                <a:solidFill>
                  <a:schemeClr val="dk1"/>
                </a:solidFill>
              </a:rPr>
              <a:t>An Iowa Department of Education consultant is assigned to each AEA specifically for preschool desk audits. The assigned consultant, as shown on this slide, will serve as the contact for districts in that area throughout the desk audit timeline. Districts are encouraged to reach out to the assigned consultant with any questions.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US">
                <a:solidFill>
                  <a:schemeClr val="dk1"/>
                </a:solidFill>
              </a:rPr>
              <a:t>Thank you for viewing this slide deck related to Item 1 of the preschool desk audit. There are additional slide decks available with each addressing one of the ten preschool desk audit items. </a:t>
            </a:r>
            <a:endParaRPr>
              <a:solidFill>
                <a:schemeClr val="dk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 name="Shape 37"/>
        <p:cNvGrpSpPr/>
        <p:nvPr/>
      </p:nvGrpSpPr>
      <p:grpSpPr>
        <a:xfrm>
          <a:off x="0" y="0"/>
          <a:ext cx="0" cy="0"/>
          <a:chOff x="0" y="0"/>
          <a:chExt cx="0" cy="0"/>
        </a:xfrm>
      </p:grpSpPr>
      <p:sp>
        <p:nvSpPr>
          <p:cNvPr id="38" name="Google Shape;38;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t/>
            </a:r>
            <a:endParaRPr sz="1000">
              <a:solidFill>
                <a:schemeClr val="dk1"/>
              </a:solidFill>
            </a:endParaRPr>
          </a:p>
          <a:p>
            <a:pPr indent="0" lvl="0" marL="0" rtl="0" algn="l">
              <a:lnSpc>
                <a:spcPct val="100000"/>
              </a:lnSpc>
              <a:spcBef>
                <a:spcPts val="1200"/>
              </a:spcBef>
              <a:spcAft>
                <a:spcPts val="0"/>
              </a:spcAft>
              <a:buClr>
                <a:schemeClr val="dk1"/>
              </a:buClr>
              <a:buSzPts val="1100"/>
              <a:buFont typeface="Arial"/>
              <a:buNone/>
            </a:pPr>
            <a:r>
              <a:rPr lang="en-US">
                <a:solidFill>
                  <a:schemeClr val="dk1"/>
                </a:solidFill>
              </a:rPr>
              <a:t>The purpose of the preschool desk audit is to provide a process for </a:t>
            </a:r>
            <a:r>
              <a:rPr b="1" lang="en-US">
                <a:solidFill>
                  <a:schemeClr val="dk1"/>
                </a:solidFill>
              </a:rPr>
              <a:t>accreditation</a:t>
            </a:r>
            <a:r>
              <a:rPr lang="en-US">
                <a:solidFill>
                  <a:schemeClr val="dk1"/>
                </a:solidFill>
              </a:rPr>
              <a:t> and </a:t>
            </a:r>
            <a:r>
              <a:rPr b="1" lang="en-US">
                <a:solidFill>
                  <a:schemeClr val="dk1"/>
                </a:solidFill>
              </a:rPr>
              <a:t>monitoring</a:t>
            </a:r>
            <a:r>
              <a:rPr lang="en-US">
                <a:solidFill>
                  <a:schemeClr val="dk1"/>
                </a:solidFill>
              </a:rPr>
              <a:t> which requires a comprehensive desk audit. In addition, based on the requirement to implement program standards, the desk audit provides districts a method for submitting evidence of implementation of IQPPS. </a:t>
            </a:r>
            <a:endParaRPr>
              <a:solidFill>
                <a:schemeClr val="dk1"/>
              </a:solidFill>
            </a:endParaRPr>
          </a:p>
          <a:p>
            <a:pPr indent="0" lvl="0" marL="0" rtl="0" algn="l">
              <a:lnSpc>
                <a:spcPct val="100000"/>
              </a:lnSpc>
              <a:spcBef>
                <a:spcPts val="1200"/>
              </a:spcBef>
              <a:spcAft>
                <a:spcPts val="0"/>
              </a:spcAft>
              <a:buSzPts val="1100"/>
              <a:buNone/>
            </a:pPr>
            <a:r>
              <a:t/>
            </a:r>
            <a:endParaRPr/>
          </a:p>
        </p:txBody>
      </p:sp>
      <p:sp>
        <p:nvSpPr>
          <p:cNvPr id="39" name="Google Shape;39;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 name="Shape 43"/>
        <p:cNvGrpSpPr/>
        <p:nvPr/>
      </p:nvGrpSpPr>
      <p:grpSpPr>
        <a:xfrm>
          <a:off x="0" y="0"/>
          <a:ext cx="0" cy="0"/>
          <a:chOff x="0" y="0"/>
          <a:chExt cx="0" cy="0"/>
        </a:xfrm>
      </p:grpSpPr>
      <p:sp>
        <p:nvSpPr>
          <p:cNvPr id="44" name="Google Shape;44;g28782e541fc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When completing the preschool desk audit, there are several factors to consider.  Preschool program administrators collect and submit evidence at a district level; classroom level evidence will not be accepted. Evidence must reflect a completed practice occurring within the past year. </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The evidence should represent a process of how the district ensures the program standards are implemented across all classrooms, including in community partner sites (as applicable). This applies to all classrooms following IQPPS including the Statewide Voluntary Preschool Program, Shared Visions Preschool, and early childhood special education programs. Evidence should also address any existing variations across preschool program locations. </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Preschool program administrators collect and submit evidence at a district level; classroom level evidence will not be accepted. Evidence must reflect a completed practice occurring within the past year. </a:t>
            </a:r>
            <a:endParaRPr>
              <a:solidFill>
                <a:schemeClr val="dk1"/>
              </a:solidFill>
            </a:endParaRPr>
          </a:p>
          <a:p>
            <a:pPr indent="0" lvl="0" marL="0" rtl="0" algn="l">
              <a:lnSpc>
                <a:spcPct val="115000"/>
              </a:lnSpc>
              <a:spcBef>
                <a:spcPts val="1200"/>
              </a:spcBef>
              <a:spcAft>
                <a:spcPts val="1200"/>
              </a:spcAft>
              <a:buClr>
                <a:schemeClr val="dk1"/>
              </a:buClr>
              <a:buSzPts val="1100"/>
              <a:buFont typeface="Arial"/>
              <a:buNone/>
            </a:pPr>
            <a:r>
              <a:rPr lang="en-US">
                <a:solidFill>
                  <a:schemeClr val="dk1"/>
                </a:solidFill>
              </a:rPr>
              <a:t>The evidence should represent a process of how the district ensures the program standards are implemented across all classrooms, including in community partner sites (as applicable). This applies to all classrooms following IQPPS including the Statewide Voluntary Preschool Program, Shared Visions Preschool, and early childhood special education programs. Evidence should also address any existing variations across preschool program locations.</a:t>
            </a:r>
            <a:endParaRPr/>
          </a:p>
        </p:txBody>
      </p:sp>
      <p:sp>
        <p:nvSpPr>
          <p:cNvPr id="45" name="Google Shape;45;g28782e541fc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 name="Shape 49"/>
        <p:cNvGrpSpPr/>
        <p:nvPr/>
      </p:nvGrpSpPr>
      <p:grpSpPr>
        <a:xfrm>
          <a:off x="0" y="0"/>
          <a:ext cx="0" cy="0"/>
          <a:chOff x="0" y="0"/>
          <a:chExt cx="0" cy="0"/>
        </a:xfrm>
      </p:grpSpPr>
      <p:sp>
        <p:nvSpPr>
          <p:cNvPr id="50" name="Google Shape;50;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1" name="Google Shape;51;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It is important to note that desk audit submissions must align to the current version of the </a:t>
            </a:r>
            <a:r>
              <a:rPr lang="en-US" u="sng">
                <a:solidFill>
                  <a:schemeClr val="hlink"/>
                </a:solidFill>
                <a:hlinkClick r:id="rId2"/>
              </a:rPr>
              <a:t>Iowa Quality Preschool Program Standards and Criteria (2017)</a:t>
            </a:r>
            <a:r>
              <a:rPr lang="en-US">
                <a:solidFill>
                  <a:schemeClr val="dk1"/>
                </a:solidFill>
              </a:rPr>
              <a:t>. Keep in mind that multiple standards and criteria may be addressed within each of the ten desk audit items. </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The Iowa Department of Education’s website contains additional information related to IQPPS on the </a:t>
            </a:r>
            <a:r>
              <a:rPr lang="en-US" u="sng">
                <a:solidFill>
                  <a:schemeClr val="hlink"/>
                </a:solidFill>
                <a:hlinkClick r:id="rId3"/>
              </a:rPr>
              <a:t>Early Childhood Standards</a:t>
            </a:r>
            <a:r>
              <a:rPr lang="en-US">
                <a:solidFill>
                  <a:schemeClr val="dk1"/>
                </a:solidFill>
              </a:rPr>
              <a:t> webpage.</a:t>
            </a:r>
            <a:endParaRPr>
              <a:solidFill>
                <a:schemeClr val="dk1"/>
              </a:solidFill>
            </a:endParaRPr>
          </a:p>
          <a:p>
            <a:pPr indent="0" lvl="0" marL="0" rtl="0" algn="l">
              <a:lnSpc>
                <a:spcPct val="100000"/>
              </a:lnSpc>
              <a:spcBef>
                <a:spcPts val="120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7" name="Google Shape;57;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US">
                <a:solidFill>
                  <a:schemeClr val="dk1"/>
                </a:solidFill>
              </a:rPr>
              <a:t>The Department will be facilitating monthly zoom sessions in order to best help you prepare and complete your preschool desk audit.  Dates and times are listed for each of the zooms as well as which standards will be addressed at the zoom meeting.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As mentioned, the desk audit requires evidence to be submitted for a total of ten items. This webinar focuses on the Outdoor Learning Environment which references Standard 9 Criterion 9.5.</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Department staff will be specifically checking for the following:</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Outdoor play areas, designed with equipment that is age and developmentally appropriate and that is located in clearly defined spaces with semi private areas where children can play alone or with a friend, accommodate the above areas.</a:t>
            </a:r>
            <a:endParaRPr>
              <a:solidFill>
                <a:schemeClr val="dk1"/>
              </a:solidFill>
            </a:endParaRPr>
          </a:p>
          <a:p>
            <a:pPr indent="0" lvl="0" marL="0" rtl="0" algn="l">
              <a:lnSpc>
                <a:spcPct val="100000"/>
              </a:lnSpc>
              <a:spcBef>
                <a:spcPts val="1200"/>
              </a:spcBef>
              <a:spcAft>
                <a:spcPts val="0"/>
              </a:spcAft>
              <a:buSzPts val="1100"/>
              <a:buNone/>
            </a:pPr>
            <a:r>
              <a:t/>
            </a:r>
            <a:endParaRPr/>
          </a:p>
        </p:txBody>
      </p:sp>
      <p:sp>
        <p:nvSpPr>
          <p:cNvPr id="64" name="Google Shape;64;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0" name="Google Shape;70;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The focus of the IQPPS Desk Audit is evidence for how the district is ensuring implementation of the criteria, in this case, criterion 9.5. Please provide evidence for the process the district uses to check this criterion is being implemented. Examples for submission could include: completed outdoor classroom observations, agenda notes, or walk through notes. </a:t>
            </a:r>
            <a:endParaRPr>
              <a:solidFill>
                <a:schemeClr val="dk1"/>
              </a:solidFill>
            </a:endParaRPr>
          </a:p>
          <a:p>
            <a:pPr indent="0" lvl="0" marL="0" rtl="0" algn="l">
              <a:lnSpc>
                <a:spcPct val="100000"/>
              </a:lnSpc>
              <a:spcBef>
                <a:spcPts val="120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 name="Google Shape;76;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Examples submitted must be completed within the last year.  Blank checklists will not be accepted. Outdoor classroom photos are considered classroom level evidence and will be returned for correction. Again, Department staff will be looking for district evidence that demonstrates the process the district uses to check that the criterion is being implemented. Providing evidence of a playground maintenance or safety checklist does not focus on evidence for how the district is ensuring implementation of the criterion. Please review the Desk Audit guidance and provide evidence that illustrates how the district ensures this criterion and bulleted items are being implemented.</a:t>
            </a:r>
            <a:endParaRPr>
              <a:solidFill>
                <a:schemeClr val="dk1"/>
              </a:solidFill>
            </a:endParaRPr>
          </a:p>
          <a:p>
            <a:pPr indent="0" lvl="0" marL="0" rtl="0" algn="l">
              <a:lnSpc>
                <a:spcPct val="100000"/>
              </a:lnSpc>
              <a:spcBef>
                <a:spcPts val="120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2" name="Google Shape;82;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US">
                <a:solidFill>
                  <a:schemeClr val="dk1"/>
                </a:solidFill>
              </a:rPr>
              <a:t>Now that we have covered the details related to item 1 of the desk audit, we will review the due dates and related timeline for the entire desk audit process.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a:solidFill>
                  <a:schemeClr val="dk1"/>
                </a:solidFill>
              </a:rPr>
              <a:t>The desk audit opens in CASA on September 15 and the initial desk audit submission is due on or before December 15. Department consultants will complete the initial state review no later than March 15. If additional information or follow up is needed, districts have until end of the business day on April 15 to submit a final district submission. The desk audit closes in CASA on this day and no further submissions or corrections can be made. Department consultants will then complete a final state review by April 30. The District Status will be identified and additional follow-up actions will be completed as applicable. </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US">
                <a:solidFill>
                  <a:schemeClr val="dk1"/>
                </a:solidFill>
              </a:rPr>
              <a:t>Please note the importance of adhering to all due dates throughout the preschool desk audit. </a:t>
            </a:r>
            <a:endParaRPr>
              <a:solidFill>
                <a:schemeClr val="dk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rgbClr val="03617A"/>
        </a:solidFill>
      </p:bgPr>
    </p:bg>
    <p:spTree>
      <p:nvGrpSpPr>
        <p:cNvPr id="8" name="Shape 8"/>
        <p:cNvGrpSpPr/>
        <p:nvPr/>
      </p:nvGrpSpPr>
      <p:grpSpPr>
        <a:xfrm>
          <a:off x="0" y="0"/>
          <a:ext cx="0" cy="0"/>
          <a:chOff x="0" y="0"/>
          <a:chExt cx="0" cy="0"/>
        </a:xfrm>
      </p:grpSpPr>
      <p:sp>
        <p:nvSpPr>
          <p:cNvPr id="9" name="Google Shape;9;p12"/>
          <p:cNvSpPr txBox="1"/>
          <p:nvPr>
            <p:ph type="ctrTitle"/>
          </p:nvPr>
        </p:nvSpPr>
        <p:spPr>
          <a:xfrm>
            <a:off x="289270" y="1074695"/>
            <a:ext cx="11636700" cy="21600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lt1"/>
              </a:buClr>
              <a:buSzPts val="4500"/>
              <a:buFont typeface="Arial"/>
              <a:buNone/>
              <a:defRPr b="1" sz="45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 name="Google Shape;10;p12"/>
          <p:cNvSpPr txBox="1"/>
          <p:nvPr>
            <p:ph idx="1" type="subTitle"/>
          </p:nvPr>
        </p:nvSpPr>
        <p:spPr>
          <a:xfrm>
            <a:off x="289270" y="3838162"/>
            <a:ext cx="11636700" cy="12822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750"/>
              </a:spcBef>
              <a:spcAft>
                <a:spcPts val="0"/>
              </a:spcAft>
              <a:buClr>
                <a:schemeClr val="lt1"/>
              </a:buClr>
              <a:buSzPts val="2400"/>
              <a:buNone/>
              <a:defRPr b="1" sz="2400">
                <a:solidFill>
                  <a:schemeClr val="lt1"/>
                </a:solidFill>
              </a:defRPr>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pic>
        <p:nvPicPr>
          <p:cNvPr id="11" name="Google Shape;11;p12"/>
          <p:cNvPicPr preferRelativeResize="0"/>
          <p:nvPr/>
        </p:nvPicPr>
        <p:blipFill rotWithShape="1">
          <a:blip r:embed="rId2">
            <a:alphaModFix/>
          </a:blip>
          <a:srcRect b="0" l="0" r="0" t="0"/>
          <a:stretch/>
        </p:blipFill>
        <p:spPr>
          <a:xfrm>
            <a:off x="1099884" y="5866793"/>
            <a:ext cx="4996116" cy="45800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bg>
      <p:bgPr>
        <a:solidFill>
          <a:schemeClr val="lt1"/>
        </a:solidFill>
      </p:bgPr>
    </p:bg>
    <p:spTree>
      <p:nvGrpSpPr>
        <p:cNvPr id="12" name="Shape 12"/>
        <p:cNvGrpSpPr/>
        <p:nvPr/>
      </p:nvGrpSpPr>
      <p:grpSpPr>
        <a:xfrm>
          <a:off x="0" y="0"/>
          <a:ext cx="0" cy="0"/>
          <a:chOff x="0" y="0"/>
          <a:chExt cx="0" cy="0"/>
        </a:xfrm>
      </p:grpSpPr>
      <p:sp>
        <p:nvSpPr>
          <p:cNvPr id="13" name="Google Shape;13;p13"/>
          <p:cNvSpPr/>
          <p:nvPr/>
        </p:nvSpPr>
        <p:spPr>
          <a:xfrm>
            <a:off x="0" y="0"/>
            <a:ext cx="12192000" cy="1192800"/>
          </a:xfrm>
          <a:prstGeom prst="rect">
            <a:avLst/>
          </a:prstGeom>
          <a:solidFill>
            <a:srgbClr val="03617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4" name="Google Shape;14;p13"/>
          <p:cNvSpPr txBox="1"/>
          <p:nvPr>
            <p:ph type="title"/>
          </p:nvPr>
        </p:nvSpPr>
        <p:spPr>
          <a:xfrm>
            <a:off x="892797" y="1"/>
            <a:ext cx="10515600" cy="11928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13"/>
          <p:cNvSpPr txBox="1"/>
          <p:nvPr>
            <p:ph idx="1" type="body"/>
          </p:nvPr>
        </p:nvSpPr>
        <p:spPr>
          <a:xfrm>
            <a:off x="892799" y="1548641"/>
            <a:ext cx="5157900" cy="823800"/>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16" name="Google Shape;16;p13"/>
          <p:cNvSpPr txBox="1"/>
          <p:nvPr>
            <p:ph idx="2" type="body"/>
          </p:nvPr>
        </p:nvSpPr>
        <p:spPr>
          <a:xfrm>
            <a:off x="892799" y="2372553"/>
            <a:ext cx="5157900" cy="3684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7" name="Google Shape;17;p13"/>
          <p:cNvSpPr txBox="1"/>
          <p:nvPr>
            <p:ph idx="3" type="body"/>
          </p:nvPr>
        </p:nvSpPr>
        <p:spPr>
          <a:xfrm>
            <a:off x="6225210" y="1548641"/>
            <a:ext cx="5183100" cy="823800"/>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18" name="Google Shape;18;p13"/>
          <p:cNvSpPr txBox="1"/>
          <p:nvPr>
            <p:ph idx="4" type="body"/>
          </p:nvPr>
        </p:nvSpPr>
        <p:spPr>
          <a:xfrm>
            <a:off x="6225210" y="2372553"/>
            <a:ext cx="5183100" cy="3684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bg>
      <p:bgPr>
        <a:solidFill>
          <a:schemeClr val="lt1"/>
        </a:solidFill>
      </p:bgPr>
    </p:bg>
    <p:spTree>
      <p:nvGrpSpPr>
        <p:cNvPr id="19" name="Shape 19"/>
        <p:cNvGrpSpPr/>
        <p:nvPr/>
      </p:nvGrpSpPr>
      <p:grpSpPr>
        <a:xfrm>
          <a:off x="0" y="0"/>
          <a:ext cx="0" cy="0"/>
          <a:chOff x="0" y="0"/>
          <a:chExt cx="0" cy="0"/>
        </a:xfrm>
      </p:grpSpPr>
      <p:sp>
        <p:nvSpPr>
          <p:cNvPr id="20" name="Google Shape;20;p14"/>
          <p:cNvSpPr/>
          <p:nvPr/>
        </p:nvSpPr>
        <p:spPr>
          <a:xfrm>
            <a:off x="0" y="0"/>
            <a:ext cx="12192000" cy="737400"/>
          </a:xfrm>
          <a:prstGeom prst="rect">
            <a:avLst/>
          </a:prstGeom>
          <a:solidFill>
            <a:srgbClr val="03617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1" name="Google Shape;21;p14"/>
          <p:cNvSpPr txBox="1"/>
          <p:nvPr>
            <p:ph type="title"/>
          </p:nvPr>
        </p:nvSpPr>
        <p:spPr>
          <a:xfrm>
            <a:off x="339213" y="2"/>
            <a:ext cx="11269800" cy="7374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33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14"/>
          <p:cNvSpPr txBox="1"/>
          <p:nvPr>
            <p:ph idx="1" type="body"/>
          </p:nvPr>
        </p:nvSpPr>
        <p:spPr>
          <a:xfrm>
            <a:off x="689112" y="1460499"/>
            <a:ext cx="10813800" cy="43512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and Content">
  <p:cSld name="1_Title and Content">
    <p:bg>
      <p:bgPr>
        <a:solidFill>
          <a:schemeClr val="lt1"/>
        </a:solidFill>
      </p:bgPr>
    </p:bg>
    <p:spTree>
      <p:nvGrpSpPr>
        <p:cNvPr id="23" name="Shape 23"/>
        <p:cNvGrpSpPr/>
        <p:nvPr/>
      </p:nvGrpSpPr>
      <p:grpSpPr>
        <a:xfrm>
          <a:off x="0" y="0"/>
          <a:ext cx="0" cy="0"/>
          <a:chOff x="0" y="0"/>
          <a:chExt cx="0" cy="0"/>
        </a:xfrm>
      </p:grpSpPr>
      <p:sp>
        <p:nvSpPr>
          <p:cNvPr id="24" name="Google Shape;24;p15"/>
          <p:cNvSpPr/>
          <p:nvPr/>
        </p:nvSpPr>
        <p:spPr>
          <a:xfrm>
            <a:off x="0" y="0"/>
            <a:ext cx="4182900" cy="6858000"/>
          </a:xfrm>
          <a:prstGeom prst="rect">
            <a:avLst/>
          </a:prstGeom>
          <a:solidFill>
            <a:srgbClr val="03617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5" name="Google Shape;25;p15"/>
          <p:cNvSpPr txBox="1"/>
          <p:nvPr>
            <p:ph type="title"/>
          </p:nvPr>
        </p:nvSpPr>
        <p:spPr>
          <a:xfrm>
            <a:off x="408561" y="428017"/>
            <a:ext cx="3540900" cy="59064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3300"/>
              <a:buFont typeface="Arial"/>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5"/>
          <p:cNvSpPr txBox="1"/>
          <p:nvPr>
            <p:ph idx="1" type="body"/>
          </p:nvPr>
        </p:nvSpPr>
        <p:spPr>
          <a:xfrm>
            <a:off x="4591454" y="428017"/>
            <a:ext cx="7017300" cy="5906400"/>
          </a:xfrm>
          <a:prstGeom prst="rect">
            <a:avLst/>
          </a:prstGeom>
          <a:noFill/>
          <a:ln>
            <a:noFill/>
          </a:ln>
        </p:spPr>
        <p:txBody>
          <a:bodyPr anchorCtr="0" anchor="ctr" bIns="45700" lIns="91425" spcFirstLastPara="1" rIns="91425" wrap="square" tIns="45700">
            <a:normAutofit/>
          </a:bodyPr>
          <a:lstStyle>
            <a:lvl1pPr indent="-406400" lvl="0" marL="457200" algn="l">
              <a:lnSpc>
                <a:spcPct val="90000"/>
              </a:lnSpc>
              <a:spcBef>
                <a:spcPts val="750"/>
              </a:spcBef>
              <a:spcAft>
                <a:spcPts val="0"/>
              </a:spcAft>
              <a:buClr>
                <a:schemeClr val="dk1"/>
              </a:buClr>
              <a:buSzPts val="2800"/>
              <a:buChar char="•"/>
              <a:defRPr sz="2800"/>
            </a:lvl1pPr>
            <a:lvl2pPr indent="-381000" lvl="1" marL="914400" algn="l">
              <a:lnSpc>
                <a:spcPct val="90000"/>
              </a:lnSpc>
              <a:spcBef>
                <a:spcPts val="375"/>
              </a:spcBef>
              <a:spcAft>
                <a:spcPts val="0"/>
              </a:spcAft>
              <a:buClr>
                <a:schemeClr val="dk1"/>
              </a:buClr>
              <a:buSzPts val="2400"/>
              <a:buChar char="•"/>
              <a:defRPr sz="2400"/>
            </a:lvl2pPr>
            <a:lvl3pPr indent="-330200" lvl="2" marL="1371600" algn="l">
              <a:lnSpc>
                <a:spcPct val="90000"/>
              </a:lnSpc>
              <a:spcBef>
                <a:spcPts val="375"/>
              </a:spcBef>
              <a:spcAft>
                <a:spcPts val="0"/>
              </a:spcAft>
              <a:buClr>
                <a:schemeClr val="dk1"/>
              </a:buClr>
              <a:buSzPts val="1600"/>
              <a:buChar char="•"/>
              <a:defRPr sz="1600"/>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lt1"/>
        </a:solidFill>
      </p:bgPr>
    </p:bg>
    <p:spTree>
      <p:nvGrpSpPr>
        <p:cNvPr id="27" name="Shape 27"/>
        <p:cNvGrpSpPr/>
        <p:nvPr/>
      </p:nvGrpSpPr>
      <p:grpSpPr>
        <a:xfrm>
          <a:off x="0" y="0"/>
          <a:ext cx="0" cy="0"/>
          <a:chOff x="0" y="0"/>
          <a:chExt cx="0" cy="0"/>
        </a:xfrm>
      </p:grpSpPr>
      <p:sp>
        <p:nvSpPr>
          <p:cNvPr id="28" name="Google Shape;28;p16"/>
          <p:cNvSpPr/>
          <p:nvPr/>
        </p:nvSpPr>
        <p:spPr>
          <a:xfrm>
            <a:off x="0" y="2268535"/>
            <a:ext cx="12192000" cy="3275700"/>
          </a:xfrm>
          <a:prstGeom prst="rect">
            <a:avLst/>
          </a:prstGeom>
          <a:solidFill>
            <a:srgbClr val="03617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9" name="Google Shape;29;p16"/>
          <p:cNvSpPr txBox="1"/>
          <p:nvPr>
            <p:ph type="title"/>
          </p:nvPr>
        </p:nvSpPr>
        <p:spPr>
          <a:xfrm>
            <a:off x="831851" y="1709740"/>
            <a:ext cx="10515600" cy="28527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lt1"/>
              </a:buClr>
              <a:buSzPts val="4500"/>
              <a:buFont typeface="Arial"/>
              <a:buNone/>
              <a:defRPr sz="45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16"/>
          <p:cNvSpPr txBox="1"/>
          <p:nvPr>
            <p:ph idx="1" type="body"/>
          </p:nvPr>
        </p:nvSpPr>
        <p:spPr>
          <a:xfrm>
            <a:off x="831851" y="4589465"/>
            <a:ext cx="10515600" cy="15003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lt1"/>
              </a:buClr>
              <a:buSzPts val="1800"/>
              <a:buNone/>
              <a:defRPr sz="1800">
                <a:solidFill>
                  <a:schemeClr val="lt1"/>
                </a:solidFill>
              </a:defRPr>
            </a:lvl1pPr>
            <a:lvl2pPr indent="-228600" lvl="1" marL="914400" algn="l">
              <a:lnSpc>
                <a:spcPct val="90000"/>
              </a:lnSpc>
              <a:spcBef>
                <a:spcPts val="375"/>
              </a:spcBef>
              <a:spcAft>
                <a:spcPts val="0"/>
              </a:spcAft>
              <a:buClr>
                <a:srgbClr val="888888"/>
              </a:buClr>
              <a:buSzPts val="1500"/>
              <a:buNone/>
              <a:defRPr sz="1500">
                <a:solidFill>
                  <a:srgbClr val="888888"/>
                </a:solidFill>
              </a:defRPr>
            </a:lvl2pPr>
            <a:lvl3pPr indent="-228600" lvl="2" marL="1371600" algn="l">
              <a:lnSpc>
                <a:spcPct val="90000"/>
              </a:lnSpc>
              <a:spcBef>
                <a:spcPts val="375"/>
              </a:spcBef>
              <a:spcAft>
                <a:spcPts val="0"/>
              </a:spcAft>
              <a:buClr>
                <a:srgbClr val="888888"/>
              </a:buClr>
              <a:buSzPts val="1350"/>
              <a:buNone/>
              <a:defRPr sz="1350">
                <a:solidFill>
                  <a:srgbClr val="888888"/>
                </a:solidFill>
              </a:defRPr>
            </a:lvl3pPr>
            <a:lvl4pPr indent="-228600" lvl="3" marL="1828800" algn="l">
              <a:lnSpc>
                <a:spcPct val="90000"/>
              </a:lnSpc>
              <a:spcBef>
                <a:spcPts val="375"/>
              </a:spcBef>
              <a:spcAft>
                <a:spcPts val="0"/>
              </a:spcAft>
              <a:buClr>
                <a:srgbClr val="888888"/>
              </a:buClr>
              <a:buSzPts val="1200"/>
              <a:buNone/>
              <a:defRPr sz="1200">
                <a:solidFill>
                  <a:srgbClr val="888888"/>
                </a:solidFill>
              </a:defRPr>
            </a:lvl4pPr>
            <a:lvl5pPr indent="-228600" lvl="4" marL="2286000" algn="l">
              <a:lnSpc>
                <a:spcPct val="90000"/>
              </a:lnSpc>
              <a:spcBef>
                <a:spcPts val="375"/>
              </a:spcBef>
              <a:spcAft>
                <a:spcPts val="0"/>
              </a:spcAft>
              <a:buClr>
                <a:srgbClr val="888888"/>
              </a:buClr>
              <a:buSzPts val="1200"/>
              <a:buNone/>
              <a:defRPr sz="1200">
                <a:solidFill>
                  <a:srgbClr val="888888"/>
                </a:solidFill>
              </a:defRPr>
            </a:lvl5pPr>
            <a:lvl6pPr indent="-228600" lvl="5" marL="2743200" algn="l">
              <a:lnSpc>
                <a:spcPct val="90000"/>
              </a:lnSpc>
              <a:spcBef>
                <a:spcPts val="375"/>
              </a:spcBef>
              <a:spcAft>
                <a:spcPts val="0"/>
              </a:spcAft>
              <a:buClr>
                <a:srgbClr val="888888"/>
              </a:buClr>
              <a:buSzPts val="1200"/>
              <a:buNone/>
              <a:defRPr sz="1200">
                <a:solidFill>
                  <a:srgbClr val="888888"/>
                </a:solidFill>
              </a:defRPr>
            </a:lvl6pPr>
            <a:lvl7pPr indent="-228600" lvl="6" marL="3200400" algn="l">
              <a:lnSpc>
                <a:spcPct val="90000"/>
              </a:lnSpc>
              <a:spcBef>
                <a:spcPts val="375"/>
              </a:spcBef>
              <a:spcAft>
                <a:spcPts val="0"/>
              </a:spcAft>
              <a:buClr>
                <a:srgbClr val="888888"/>
              </a:buClr>
              <a:buSzPts val="1200"/>
              <a:buNone/>
              <a:defRPr sz="1200">
                <a:solidFill>
                  <a:srgbClr val="888888"/>
                </a:solidFill>
              </a:defRPr>
            </a:lvl7pPr>
            <a:lvl8pPr indent="-228600" lvl="7" marL="3657600" algn="l">
              <a:lnSpc>
                <a:spcPct val="90000"/>
              </a:lnSpc>
              <a:spcBef>
                <a:spcPts val="375"/>
              </a:spcBef>
              <a:spcAft>
                <a:spcPts val="0"/>
              </a:spcAft>
              <a:buClr>
                <a:srgbClr val="888888"/>
              </a:buClr>
              <a:buSzPts val="1200"/>
              <a:buNone/>
              <a:defRPr sz="1200">
                <a:solidFill>
                  <a:srgbClr val="888888"/>
                </a:solidFill>
              </a:defRPr>
            </a:lvl8pPr>
            <a:lvl9pPr indent="-228600" lvl="8" marL="4114800" algn="l">
              <a:lnSpc>
                <a:spcPct val="90000"/>
              </a:lnSpc>
              <a:spcBef>
                <a:spcPts val="375"/>
              </a:spcBef>
              <a:spcAft>
                <a:spcPts val="0"/>
              </a:spcAft>
              <a:buClr>
                <a:srgbClr val="888888"/>
              </a:buClr>
              <a:buSzPts val="1200"/>
              <a:buNone/>
              <a:defRPr sz="1200">
                <a:solidFill>
                  <a:srgbClr val="888888"/>
                </a:solidFil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1"/>
          <p:cNvSpPr txBox="1"/>
          <p:nvPr>
            <p:ph type="title"/>
          </p:nvPr>
        </p:nvSpPr>
        <p:spPr>
          <a:xfrm>
            <a:off x="795128" y="1"/>
            <a:ext cx="10813800" cy="1166100"/>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lt1"/>
              </a:buClr>
              <a:buSzPts val="3300"/>
              <a:buFont typeface="Arial"/>
              <a:buNone/>
              <a:defRPr b="1" i="0" sz="33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1"/>
          <p:cNvSpPr txBox="1"/>
          <p:nvPr>
            <p:ph idx="1" type="body"/>
          </p:nvPr>
        </p:nvSpPr>
        <p:spPr>
          <a:xfrm>
            <a:off x="795128" y="1460499"/>
            <a:ext cx="10813800" cy="4351200"/>
          </a:xfrm>
          <a:prstGeom prst="rect">
            <a:avLst/>
          </a:prstGeom>
          <a:noFill/>
          <a:ln>
            <a:noFill/>
          </a:ln>
        </p:spPr>
        <p:txBody>
          <a:bodyPr anchorCtr="0" anchor="t" bIns="45700" lIns="91425" spcFirstLastPara="1" rIns="91425" wrap="square" tIns="45700">
            <a:norm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Arial"/>
                <a:ea typeface="Arial"/>
                <a:cs typeface="Arial"/>
                <a:sym typeface="Arial"/>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mailto:amy.stegeman@iowa.gov" TargetMode="External"/><Relationship Id="rId4" Type="http://schemas.openxmlformats.org/officeDocument/2006/relationships/hyperlink" Target="mailto:amy.stegeman@iowa.gov" TargetMode="External"/><Relationship Id="rId11" Type="http://schemas.openxmlformats.org/officeDocument/2006/relationships/hyperlink" Target="mailto:marianne.rodrigues@iowa.gov" TargetMode="External"/><Relationship Id="rId10" Type="http://schemas.openxmlformats.org/officeDocument/2006/relationships/hyperlink" Target="mailto:marcie.lentsch@iowa.gov" TargetMode="External"/><Relationship Id="rId9" Type="http://schemas.openxmlformats.org/officeDocument/2006/relationships/hyperlink" Target="mailto:mary.breyfogle@iowa.gov" TargetMode="External"/><Relationship Id="rId5" Type="http://schemas.openxmlformats.org/officeDocument/2006/relationships/hyperlink" Target="mailto:marcie.lentsch@iowa.gov" TargetMode="External"/><Relationship Id="rId6" Type="http://schemas.openxmlformats.org/officeDocument/2006/relationships/hyperlink" Target="mailto:marianne.rodrigues@iowa.gov" TargetMode="External"/><Relationship Id="rId7" Type="http://schemas.openxmlformats.org/officeDocument/2006/relationships/hyperlink" Target="mailto:mary.breyfogle@iowa.gov" TargetMode="External"/><Relationship Id="rId8" Type="http://schemas.openxmlformats.org/officeDocument/2006/relationships/hyperlink" Target="mailto:marianne.rodrigues@iowa.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educate.iowa.gov/media/7266/download?inline=" TargetMode="External"/><Relationship Id="rId4" Type="http://schemas.openxmlformats.org/officeDocument/2006/relationships/hyperlink" Target="https://educateiowa.gov/pk-12/early-childhood/early-childhood-standard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idoe.zoom.us/j/95823765427?pwd=1DXiSnHvomPPL4eTTiR2V3MsyKPaQb.1"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 name="Shape 34"/>
        <p:cNvGrpSpPr/>
        <p:nvPr/>
      </p:nvGrpSpPr>
      <p:grpSpPr>
        <a:xfrm>
          <a:off x="0" y="0"/>
          <a:ext cx="0" cy="0"/>
          <a:chOff x="0" y="0"/>
          <a:chExt cx="0" cy="0"/>
        </a:xfrm>
      </p:grpSpPr>
      <p:sp>
        <p:nvSpPr>
          <p:cNvPr id="35" name="Google Shape;35;p1"/>
          <p:cNvSpPr txBox="1"/>
          <p:nvPr/>
        </p:nvSpPr>
        <p:spPr>
          <a:xfrm>
            <a:off x="177004" y="627900"/>
            <a:ext cx="11838000" cy="2160000"/>
          </a:xfrm>
          <a:prstGeom prst="rect">
            <a:avLst/>
          </a:prstGeom>
          <a:noFill/>
          <a:ln>
            <a:noFill/>
          </a:ln>
        </p:spPr>
        <p:txBody>
          <a:bodyPr anchorCtr="0" anchor="b" bIns="45700" lIns="91425" spcFirstLastPara="1" rIns="91425" wrap="square" tIns="45700">
            <a:normAutofit/>
          </a:bodyPr>
          <a:lstStyle/>
          <a:p>
            <a:pPr indent="0" lvl="0" marL="0" marR="0" rtl="0" algn="ctr">
              <a:lnSpc>
                <a:spcPct val="90000"/>
              </a:lnSpc>
              <a:spcBef>
                <a:spcPts val="0"/>
              </a:spcBef>
              <a:spcAft>
                <a:spcPts val="0"/>
              </a:spcAft>
              <a:buClr>
                <a:srgbClr val="000000"/>
              </a:buClr>
              <a:buSzPts val="4700"/>
              <a:buFont typeface="Arial"/>
              <a:buNone/>
            </a:pPr>
            <a:r>
              <a:rPr b="1" i="0" lang="en-US" sz="4700" u="none" cap="none" strike="noStrike">
                <a:solidFill>
                  <a:schemeClr val="lt1"/>
                </a:solidFill>
                <a:latin typeface="Arial"/>
                <a:ea typeface="Arial"/>
                <a:cs typeface="Arial"/>
                <a:sym typeface="Arial"/>
              </a:rPr>
              <a:t>IQPPS Desk Audit 24-25</a:t>
            </a:r>
            <a:endParaRPr b="1" i="0" sz="4700" u="none" cap="none" strike="noStrike">
              <a:solidFill>
                <a:schemeClr val="lt1"/>
              </a:solidFill>
              <a:latin typeface="Arial"/>
              <a:ea typeface="Arial"/>
              <a:cs typeface="Arial"/>
              <a:sym typeface="Arial"/>
            </a:endParaRPr>
          </a:p>
        </p:txBody>
      </p:sp>
      <p:sp>
        <p:nvSpPr>
          <p:cNvPr id="36" name="Google Shape;36;p1"/>
          <p:cNvSpPr txBox="1"/>
          <p:nvPr/>
        </p:nvSpPr>
        <p:spPr>
          <a:xfrm>
            <a:off x="2272790" y="2787901"/>
            <a:ext cx="7646400" cy="1282200"/>
          </a:xfrm>
          <a:prstGeom prst="rect">
            <a:avLst/>
          </a:prstGeom>
          <a:noFill/>
          <a:ln>
            <a:noFill/>
          </a:ln>
        </p:spPr>
        <p:txBody>
          <a:bodyPr anchorCtr="0" anchor="t" bIns="45700" lIns="91425" spcFirstLastPara="1" rIns="91425" wrap="square" tIns="45700">
            <a:normAutofit/>
          </a:bodyPr>
          <a:lstStyle/>
          <a:p>
            <a:pPr indent="0" lvl="0" marL="0" marR="0" rtl="0" algn="ctr">
              <a:lnSpc>
                <a:spcPct val="90000"/>
              </a:lnSpc>
              <a:spcBef>
                <a:spcPts val="0"/>
              </a:spcBef>
              <a:spcAft>
                <a:spcPts val="0"/>
              </a:spcAft>
              <a:buClr>
                <a:srgbClr val="000000"/>
              </a:buClr>
              <a:buSzPts val="2800"/>
              <a:buFont typeface="Arial"/>
              <a:buNone/>
            </a:pPr>
            <a:r>
              <a:rPr b="1" i="0" lang="en-US" sz="2800" u="none" cap="none" strike="noStrike">
                <a:solidFill>
                  <a:schemeClr val="lt1"/>
                </a:solidFill>
                <a:latin typeface="Arial"/>
                <a:ea typeface="Arial"/>
                <a:cs typeface="Arial"/>
                <a:sym typeface="Arial"/>
              </a:rPr>
              <a:t>Item 3: Outdoor Learning Environment</a:t>
            </a:r>
            <a:endParaRPr b="1" i="0" sz="2800" u="none" cap="none" strike="sngStrike">
              <a:solidFill>
                <a:schemeClr val="lt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0"/>
          <p:cNvSpPr txBox="1"/>
          <p:nvPr>
            <p:ph type="title"/>
          </p:nvPr>
        </p:nvSpPr>
        <p:spPr>
          <a:xfrm>
            <a:off x="244072" y="1"/>
            <a:ext cx="105156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sz="4000"/>
              <a:t>Reviewer Contacts</a:t>
            </a:r>
            <a:endParaRPr sz="4000"/>
          </a:p>
        </p:txBody>
      </p:sp>
      <p:sp>
        <p:nvSpPr>
          <p:cNvPr id="91" name="Google Shape;91;p10"/>
          <p:cNvSpPr txBox="1"/>
          <p:nvPr/>
        </p:nvSpPr>
        <p:spPr>
          <a:xfrm>
            <a:off x="93450" y="1350150"/>
            <a:ext cx="12005100" cy="4760100"/>
          </a:xfrm>
          <a:prstGeom prst="rect">
            <a:avLst/>
          </a:prstGeom>
          <a:noFill/>
          <a:ln>
            <a:noFill/>
          </a:ln>
        </p:spPr>
        <p:txBody>
          <a:bodyPr anchorCtr="0" anchor="t" bIns="45700" lIns="91425" spcFirstLastPara="1" rIns="91425" wrap="square" tIns="45700">
            <a:noAutofit/>
          </a:bodyPr>
          <a:lstStyle/>
          <a:p>
            <a:pPr indent="-377825" lvl="0" marL="457200" marR="0" rtl="0" algn="l">
              <a:lnSpc>
                <a:spcPct val="130000"/>
              </a:lnSpc>
              <a:spcBef>
                <a:spcPts val="75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Central Rivers AEA - </a:t>
            </a:r>
            <a:r>
              <a:rPr b="0" i="0" lang="en-US" sz="2350" u="none" cap="none" strike="noStrike">
                <a:solidFill>
                  <a:srgbClr val="000000"/>
                </a:solidFill>
                <a:latin typeface="Arial"/>
                <a:ea typeface="Arial"/>
                <a:cs typeface="Arial"/>
                <a:sym typeface="Arial"/>
              </a:rPr>
              <a:t>Amy Stegeman, </a:t>
            </a:r>
            <a:r>
              <a:rPr b="0" i="0" lang="en-US" sz="2350" u="sng" cap="none" strike="noStrike">
                <a:solidFill>
                  <a:srgbClr val="0563C1"/>
                </a:solidFill>
                <a:latin typeface="Arial"/>
                <a:ea typeface="Arial"/>
                <a:cs typeface="Arial"/>
                <a:sym typeface="Arial"/>
                <a:hlinkClick r:id="rId3">
                  <a:extLst>
                    <a:ext uri="{A12FA001-AC4F-418D-AE19-62706E023703}">
                      <ahyp:hlinkClr val="tx"/>
                    </a:ext>
                  </a:extLst>
                </a:hlinkClick>
              </a:rPr>
              <a:t>amy.stegeman@iowa.gov</a:t>
            </a:r>
            <a:r>
              <a:rPr b="0" i="0" lang="en-US" sz="2350" u="none" cap="none" strike="noStrike">
                <a:solidFill>
                  <a:srgbClr val="000000"/>
                </a:solidFill>
                <a:latin typeface="Arial"/>
                <a:ea typeface="Arial"/>
                <a:cs typeface="Arial"/>
                <a:sym typeface="Arial"/>
              </a:rPr>
              <a:t>, 515-868-1675</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Grant Wood AEA - </a:t>
            </a:r>
            <a:r>
              <a:rPr b="0" i="0" lang="en-US" sz="2350" u="none" cap="none" strike="noStrike">
                <a:solidFill>
                  <a:schemeClr val="dk1"/>
                </a:solidFill>
                <a:latin typeface="Arial"/>
                <a:ea typeface="Arial"/>
                <a:cs typeface="Arial"/>
                <a:sym typeface="Arial"/>
              </a:rPr>
              <a:t>Amy Stegeman, </a:t>
            </a:r>
            <a:r>
              <a:rPr b="0" i="0" lang="en-US" sz="2350" u="sng" cap="none" strike="noStrike">
                <a:solidFill>
                  <a:schemeClr val="hlink"/>
                </a:solidFill>
                <a:latin typeface="Arial"/>
                <a:ea typeface="Arial"/>
                <a:cs typeface="Arial"/>
                <a:sym typeface="Arial"/>
                <a:hlinkClick r:id="rId4"/>
              </a:rPr>
              <a:t>amy.stegeman@iowa.gov</a:t>
            </a:r>
            <a:r>
              <a:rPr b="0" i="0" lang="en-US" sz="2350" u="none" cap="none" strike="noStrike">
                <a:solidFill>
                  <a:schemeClr val="dk1"/>
                </a:solidFill>
                <a:latin typeface="Arial"/>
                <a:ea typeface="Arial"/>
                <a:cs typeface="Arial"/>
                <a:sym typeface="Arial"/>
              </a:rPr>
              <a:t>, 515-868-1675</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Great Prairie AEA</a:t>
            </a:r>
            <a:r>
              <a:rPr b="0" i="0" lang="en-US" sz="2350" u="none" cap="none" strike="noStrike">
                <a:solidFill>
                  <a:srgbClr val="000000"/>
                </a:solidFill>
                <a:latin typeface="Arial"/>
                <a:ea typeface="Arial"/>
                <a:cs typeface="Arial"/>
                <a:sym typeface="Arial"/>
              </a:rPr>
              <a:t> - </a:t>
            </a:r>
            <a:r>
              <a:rPr b="0" i="0" lang="en-US" sz="2350" u="none" cap="none" strike="noStrike">
                <a:solidFill>
                  <a:schemeClr val="dk1"/>
                </a:solidFill>
                <a:latin typeface="Arial"/>
                <a:ea typeface="Arial"/>
                <a:cs typeface="Arial"/>
                <a:sym typeface="Arial"/>
              </a:rPr>
              <a:t>Marcie Lentsch, </a:t>
            </a:r>
            <a:r>
              <a:rPr b="0" i="0" lang="en-US" sz="2350" u="sng" cap="none" strike="noStrike">
                <a:solidFill>
                  <a:schemeClr val="hlink"/>
                </a:solidFill>
                <a:latin typeface="Arial"/>
                <a:ea typeface="Arial"/>
                <a:cs typeface="Arial"/>
                <a:sym typeface="Arial"/>
                <a:hlinkClick r:id="rId5"/>
              </a:rPr>
              <a:t>marcie.lentsch@iowa.gov</a:t>
            </a:r>
            <a:r>
              <a:rPr b="0" i="0" lang="en-US" sz="2350" u="none" cap="none" strike="noStrike">
                <a:solidFill>
                  <a:schemeClr val="dk1"/>
                </a:solidFill>
                <a:latin typeface="Arial"/>
                <a:ea typeface="Arial"/>
                <a:cs typeface="Arial"/>
                <a:sym typeface="Arial"/>
              </a:rPr>
              <a:t>, 515-419-2088</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Green Hills AEA </a:t>
            </a:r>
            <a:r>
              <a:rPr b="0" i="0" lang="en-US" sz="2350" u="none" cap="none" strike="noStrike">
                <a:solidFill>
                  <a:srgbClr val="000000"/>
                </a:solidFill>
                <a:latin typeface="Arial"/>
                <a:ea typeface="Arial"/>
                <a:cs typeface="Arial"/>
                <a:sym typeface="Arial"/>
              </a:rPr>
              <a:t>- Marianne Rodrigues, </a:t>
            </a:r>
            <a:r>
              <a:rPr b="0" i="0" lang="en-US" sz="2350" u="sng" cap="none" strike="noStrike">
                <a:solidFill>
                  <a:srgbClr val="0563C1"/>
                </a:solidFill>
                <a:latin typeface="Arial"/>
                <a:ea typeface="Arial"/>
                <a:cs typeface="Arial"/>
                <a:sym typeface="Arial"/>
                <a:hlinkClick r:id="rId6">
                  <a:extLst>
                    <a:ext uri="{A12FA001-AC4F-418D-AE19-62706E023703}">
                      <ahyp:hlinkClr val="tx"/>
                    </a:ext>
                  </a:extLst>
                </a:hlinkClick>
              </a:rPr>
              <a:t>marianne.rodrigues@iowa.gov</a:t>
            </a:r>
            <a:r>
              <a:rPr b="0" i="0" lang="en-US" sz="2350" u="none" cap="none" strike="noStrike">
                <a:solidFill>
                  <a:srgbClr val="000000"/>
                </a:solidFill>
                <a:latin typeface="Arial"/>
                <a:ea typeface="Arial"/>
                <a:cs typeface="Arial"/>
                <a:sym typeface="Arial"/>
              </a:rPr>
              <a:t>, 515-326-2653</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Heartland AEA </a:t>
            </a:r>
            <a:r>
              <a:rPr b="0" i="0" lang="en-US" sz="2350" u="none" cap="none" strike="noStrike">
                <a:solidFill>
                  <a:srgbClr val="000000"/>
                </a:solidFill>
                <a:latin typeface="Arial"/>
                <a:ea typeface="Arial"/>
                <a:cs typeface="Arial"/>
                <a:sym typeface="Arial"/>
              </a:rPr>
              <a:t>- Mary Breyfogle, </a:t>
            </a:r>
            <a:r>
              <a:rPr b="0" i="0" lang="en-US" sz="2350" u="sng" cap="none" strike="noStrike">
                <a:solidFill>
                  <a:srgbClr val="0563C1"/>
                </a:solidFill>
                <a:latin typeface="Arial"/>
                <a:ea typeface="Arial"/>
                <a:cs typeface="Arial"/>
                <a:sym typeface="Arial"/>
                <a:hlinkClick r:id="rId7">
                  <a:extLst>
                    <a:ext uri="{A12FA001-AC4F-418D-AE19-62706E023703}">
                      <ahyp:hlinkClr val="tx"/>
                    </a:ext>
                  </a:extLst>
                </a:hlinkClick>
              </a:rPr>
              <a:t>mary.breyfogle@iowa.gov</a:t>
            </a:r>
            <a:r>
              <a:rPr b="0" i="0" lang="en-US" sz="2350" u="none" cap="none" strike="noStrike">
                <a:solidFill>
                  <a:srgbClr val="000000"/>
                </a:solidFill>
                <a:latin typeface="Arial"/>
                <a:ea typeface="Arial"/>
                <a:cs typeface="Arial"/>
                <a:sym typeface="Arial"/>
              </a:rPr>
              <a:t>, 515-326-1030</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Keystone AEA</a:t>
            </a:r>
            <a:r>
              <a:rPr b="0" i="0" lang="en-US" sz="2350" u="none" cap="none" strike="noStrike">
                <a:solidFill>
                  <a:srgbClr val="000000"/>
                </a:solidFill>
                <a:latin typeface="Arial"/>
                <a:ea typeface="Arial"/>
                <a:cs typeface="Arial"/>
                <a:sym typeface="Arial"/>
              </a:rPr>
              <a:t> - </a:t>
            </a:r>
            <a:r>
              <a:rPr b="0" i="0" lang="en-US" sz="2350" u="none" cap="none" strike="noStrike">
                <a:solidFill>
                  <a:schemeClr val="dk1"/>
                </a:solidFill>
                <a:latin typeface="Arial"/>
                <a:ea typeface="Arial"/>
                <a:cs typeface="Arial"/>
                <a:sym typeface="Arial"/>
              </a:rPr>
              <a:t>Marianne Rodrigues, </a:t>
            </a:r>
            <a:r>
              <a:rPr b="0" i="0" lang="en-US" sz="2350" u="sng" cap="none" strike="noStrike">
                <a:solidFill>
                  <a:schemeClr val="hlink"/>
                </a:solidFill>
                <a:latin typeface="Arial"/>
                <a:ea typeface="Arial"/>
                <a:cs typeface="Arial"/>
                <a:sym typeface="Arial"/>
                <a:hlinkClick r:id="rId8"/>
              </a:rPr>
              <a:t>marianne.rodrigues@iowa.gov</a:t>
            </a:r>
            <a:r>
              <a:rPr b="0" i="0" lang="en-US" sz="2350" u="none" cap="none" strike="noStrike">
                <a:solidFill>
                  <a:schemeClr val="dk1"/>
                </a:solidFill>
                <a:latin typeface="Arial"/>
                <a:ea typeface="Arial"/>
                <a:cs typeface="Arial"/>
                <a:sym typeface="Arial"/>
              </a:rPr>
              <a:t>, 515-326-2653</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Mississippi Bend AEA </a:t>
            </a:r>
            <a:r>
              <a:rPr b="0" i="0" lang="en-US" sz="2350" u="none" cap="none" strike="noStrike">
                <a:solidFill>
                  <a:srgbClr val="000000"/>
                </a:solidFill>
                <a:latin typeface="Arial"/>
                <a:ea typeface="Arial"/>
                <a:cs typeface="Arial"/>
                <a:sym typeface="Arial"/>
              </a:rPr>
              <a:t>- Mary Breyfogle, </a:t>
            </a:r>
            <a:r>
              <a:rPr b="0" i="0" lang="en-US" sz="2350" u="sng" cap="none" strike="noStrike">
                <a:solidFill>
                  <a:srgbClr val="0563C1"/>
                </a:solidFill>
                <a:latin typeface="Arial"/>
                <a:ea typeface="Arial"/>
                <a:cs typeface="Arial"/>
                <a:sym typeface="Arial"/>
                <a:hlinkClick r:id="rId9">
                  <a:extLst>
                    <a:ext uri="{A12FA001-AC4F-418D-AE19-62706E023703}">
                      <ahyp:hlinkClr val="tx"/>
                    </a:ext>
                  </a:extLst>
                </a:hlinkClick>
              </a:rPr>
              <a:t>mary.breyfogle@iowa.gov</a:t>
            </a:r>
            <a:r>
              <a:rPr b="0" i="0" lang="en-US" sz="2350" u="none" cap="none" strike="noStrike">
                <a:solidFill>
                  <a:srgbClr val="000000"/>
                </a:solidFill>
                <a:latin typeface="Arial"/>
                <a:ea typeface="Arial"/>
                <a:cs typeface="Arial"/>
                <a:sym typeface="Arial"/>
              </a:rPr>
              <a:t>, 515-326-1030</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Northwest AEA</a:t>
            </a:r>
            <a:r>
              <a:rPr b="0" i="0" lang="en-US" sz="2350" u="none" cap="none" strike="noStrike">
                <a:solidFill>
                  <a:srgbClr val="000000"/>
                </a:solidFill>
                <a:latin typeface="Arial"/>
                <a:ea typeface="Arial"/>
                <a:cs typeface="Arial"/>
                <a:sym typeface="Arial"/>
              </a:rPr>
              <a:t> - Marcie Lentsch, </a:t>
            </a:r>
            <a:r>
              <a:rPr b="0" i="0" lang="en-US" sz="2350" u="sng" cap="none" strike="noStrike">
                <a:solidFill>
                  <a:schemeClr val="hlink"/>
                </a:solidFill>
                <a:latin typeface="Arial"/>
                <a:ea typeface="Arial"/>
                <a:cs typeface="Arial"/>
                <a:sym typeface="Arial"/>
                <a:hlinkClick r:id="rId10"/>
              </a:rPr>
              <a:t>marcie.lentsch@iowa.gov</a:t>
            </a:r>
            <a:r>
              <a:rPr b="0" i="0" lang="en-US" sz="2350" u="none" cap="none" strike="noStrike">
                <a:solidFill>
                  <a:srgbClr val="000000"/>
                </a:solidFill>
                <a:latin typeface="Arial"/>
                <a:ea typeface="Arial"/>
                <a:cs typeface="Arial"/>
                <a:sym typeface="Arial"/>
              </a:rPr>
              <a:t>, 515-419-2088</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Prairie Lakes AEA </a:t>
            </a:r>
            <a:r>
              <a:rPr b="0" i="0" lang="en-US" sz="2350" u="none" cap="none" strike="noStrike">
                <a:solidFill>
                  <a:srgbClr val="000000"/>
                </a:solidFill>
                <a:latin typeface="Arial"/>
                <a:ea typeface="Arial"/>
                <a:cs typeface="Arial"/>
                <a:sym typeface="Arial"/>
              </a:rPr>
              <a:t>- </a:t>
            </a:r>
            <a:r>
              <a:rPr b="0" i="0" lang="en-US" sz="2350" u="none" cap="none" strike="noStrike">
                <a:solidFill>
                  <a:schemeClr val="dk1"/>
                </a:solidFill>
                <a:latin typeface="Arial"/>
                <a:ea typeface="Arial"/>
                <a:cs typeface="Arial"/>
                <a:sym typeface="Arial"/>
              </a:rPr>
              <a:t>Marianne Rodrigues, </a:t>
            </a:r>
            <a:r>
              <a:rPr b="0" i="0" lang="en-US" sz="2350" u="sng" cap="none" strike="noStrike">
                <a:solidFill>
                  <a:schemeClr val="hlink"/>
                </a:solidFill>
                <a:latin typeface="Arial"/>
                <a:ea typeface="Arial"/>
                <a:cs typeface="Arial"/>
                <a:sym typeface="Arial"/>
                <a:hlinkClick r:id="rId11"/>
              </a:rPr>
              <a:t>marianne.rodrigues@iowa.gov</a:t>
            </a:r>
            <a:r>
              <a:rPr b="0" i="0" lang="en-US" sz="2350" u="none" cap="none" strike="noStrike">
                <a:solidFill>
                  <a:schemeClr val="dk1"/>
                </a:solidFill>
                <a:latin typeface="Arial"/>
                <a:ea typeface="Arial"/>
                <a:cs typeface="Arial"/>
                <a:sym typeface="Arial"/>
              </a:rPr>
              <a:t>, 515-326-2653</a:t>
            </a:r>
            <a:endParaRPr b="0" i="0" sz="235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 name="Shape 40"/>
        <p:cNvGrpSpPr/>
        <p:nvPr/>
      </p:nvGrpSpPr>
      <p:grpSpPr>
        <a:xfrm>
          <a:off x="0" y="0"/>
          <a:ext cx="0" cy="0"/>
          <a:chOff x="0" y="0"/>
          <a:chExt cx="0" cy="0"/>
        </a:xfrm>
      </p:grpSpPr>
      <p:sp>
        <p:nvSpPr>
          <p:cNvPr id="41" name="Google Shape;41;p2"/>
          <p:cNvSpPr txBox="1"/>
          <p:nvPr>
            <p:ph type="title"/>
          </p:nvPr>
        </p:nvSpPr>
        <p:spPr>
          <a:xfrm>
            <a:off x="220922" y="208526"/>
            <a:ext cx="105156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4500"/>
              <a:buFont typeface="Arial"/>
              <a:buNone/>
            </a:pPr>
            <a:r>
              <a:rPr lang="en-US" sz="4000"/>
              <a:t>Purpose of the Preschool Desk Audit</a:t>
            </a:r>
            <a:endParaRPr sz="4000"/>
          </a:p>
          <a:p>
            <a:pPr indent="0" lvl="0" marL="0" rtl="0" algn="l">
              <a:lnSpc>
                <a:spcPct val="90000"/>
              </a:lnSpc>
              <a:spcBef>
                <a:spcPts val="0"/>
              </a:spcBef>
              <a:spcAft>
                <a:spcPts val="0"/>
              </a:spcAft>
              <a:buClr>
                <a:schemeClr val="lt1"/>
              </a:buClr>
              <a:buSzPts val="3300"/>
              <a:buFont typeface="Arial"/>
              <a:buNone/>
            </a:pPr>
            <a:r>
              <a:rPr lang="en-US"/>
              <a:t> </a:t>
            </a:r>
            <a:endParaRPr/>
          </a:p>
        </p:txBody>
      </p:sp>
      <p:sp>
        <p:nvSpPr>
          <p:cNvPr id="42" name="Google Shape;42;p2"/>
          <p:cNvSpPr txBox="1"/>
          <p:nvPr>
            <p:ph idx="1" type="body"/>
          </p:nvPr>
        </p:nvSpPr>
        <p:spPr>
          <a:xfrm>
            <a:off x="105075" y="1548700"/>
            <a:ext cx="11788500" cy="5023500"/>
          </a:xfrm>
          <a:prstGeom prst="rect">
            <a:avLst/>
          </a:prstGeom>
          <a:noFill/>
          <a:ln>
            <a:noFill/>
          </a:ln>
        </p:spPr>
        <p:txBody>
          <a:bodyPr anchorCtr="0" anchor="t" bIns="45700" lIns="91425" spcFirstLastPara="1" rIns="91425" wrap="square" tIns="45700">
            <a:noAutofit/>
          </a:bodyPr>
          <a:lstStyle/>
          <a:p>
            <a:pPr indent="-393700" lvl="0" marL="457200" rtl="0" algn="l">
              <a:lnSpc>
                <a:spcPct val="115000"/>
              </a:lnSpc>
              <a:spcBef>
                <a:spcPts val="0"/>
              </a:spcBef>
              <a:spcAft>
                <a:spcPts val="0"/>
              </a:spcAft>
              <a:buSzPts val="2600"/>
              <a:buChar char="●"/>
            </a:pPr>
            <a:r>
              <a:rPr b="0" lang="en-US" sz="2600"/>
              <a:t>The purpose of the preschool desk audit is to provide a process for the continued accreditation of schools and school districts. </a:t>
            </a:r>
            <a:br>
              <a:rPr b="0" lang="en-US" sz="2600"/>
            </a:br>
            <a:endParaRPr b="0" sz="2600"/>
          </a:p>
          <a:p>
            <a:pPr indent="-393700" lvl="0" marL="457200" rtl="0" algn="l">
              <a:lnSpc>
                <a:spcPct val="115000"/>
              </a:lnSpc>
              <a:spcBef>
                <a:spcPts val="0"/>
              </a:spcBef>
              <a:spcAft>
                <a:spcPts val="0"/>
              </a:spcAft>
              <a:buSzPts val="2600"/>
              <a:buChar char="●"/>
            </a:pPr>
            <a:r>
              <a:rPr b="0" lang="en-US" sz="2600"/>
              <a:t>Accreditation monitoring requires a comprehensive desk audit of all accredited schools and school districts. </a:t>
            </a:r>
            <a:r>
              <a:rPr b="0" i="1" lang="en-US" sz="2600"/>
              <a:t>           </a:t>
            </a:r>
            <a:r>
              <a:rPr b="0" i="1" lang="en-US" sz="2400"/>
              <a:t>      Iowa Code 256.11(10)(a)(1)</a:t>
            </a:r>
            <a:endParaRPr b="0" i="1" sz="2400"/>
          </a:p>
          <a:p>
            <a:pPr indent="0" lvl="0" marL="0" rtl="0" algn="l">
              <a:lnSpc>
                <a:spcPct val="115000"/>
              </a:lnSpc>
              <a:spcBef>
                <a:spcPts val="0"/>
              </a:spcBef>
              <a:spcAft>
                <a:spcPts val="0"/>
              </a:spcAft>
              <a:buSzPts val="1800"/>
              <a:buNone/>
            </a:pPr>
            <a:r>
              <a:t/>
            </a:r>
            <a:endParaRPr b="0" i="1" sz="2600"/>
          </a:p>
          <a:p>
            <a:pPr indent="-393700" lvl="0" marL="457200" rtl="0" algn="l">
              <a:lnSpc>
                <a:spcPct val="115000"/>
              </a:lnSpc>
              <a:spcBef>
                <a:spcPts val="0"/>
              </a:spcBef>
              <a:spcAft>
                <a:spcPts val="0"/>
              </a:spcAft>
              <a:buSzPts val="2600"/>
              <a:buChar char="●"/>
            </a:pPr>
            <a:r>
              <a:rPr b="0" lang="en-US" sz="2600"/>
              <a:t>Districts are required to provide evidence of implementation of IQPPS based on requirements to implement program standards. </a:t>
            </a:r>
            <a:endParaRPr b="0" sz="2600"/>
          </a:p>
          <a:p>
            <a:pPr indent="0" lvl="0" marL="457200" rtl="0" algn="r">
              <a:lnSpc>
                <a:spcPct val="115000"/>
              </a:lnSpc>
              <a:spcBef>
                <a:spcPts val="0"/>
              </a:spcBef>
              <a:spcAft>
                <a:spcPts val="0"/>
              </a:spcAft>
              <a:buSzPts val="1800"/>
              <a:buNone/>
            </a:pPr>
            <a:r>
              <a:rPr lang="en-US" sz="2600"/>
              <a:t>  </a:t>
            </a:r>
            <a:r>
              <a:rPr i="1" lang="en-US" sz="2600"/>
              <a:t> </a:t>
            </a:r>
            <a:r>
              <a:rPr b="0" i="1" lang="en-US" sz="2400"/>
              <a:t>Iowa Code 256C.3(3)b, IAC 281–16.3, and 281–41.17 (256B, 34CFR300)</a:t>
            </a:r>
            <a:endParaRPr b="0" sz="2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 name="Shape 46"/>
        <p:cNvGrpSpPr/>
        <p:nvPr/>
      </p:nvGrpSpPr>
      <p:grpSpPr>
        <a:xfrm>
          <a:off x="0" y="0"/>
          <a:ext cx="0" cy="0"/>
          <a:chOff x="0" y="0"/>
          <a:chExt cx="0" cy="0"/>
        </a:xfrm>
      </p:grpSpPr>
      <p:sp>
        <p:nvSpPr>
          <p:cNvPr id="47" name="Google Shape;47;g28782e541fc_0_0"/>
          <p:cNvSpPr txBox="1"/>
          <p:nvPr>
            <p:ph type="title"/>
          </p:nvPr>
        </p:nvSpPr>
        <p:spPr>
          <a:xfrm>
            <a:off x="290397" y="1"/>
            <a:ext cx="105156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300"/>
              <a:buFont typeface="Arial"/>
              <a:buNone/>
            </a:pPr>
            <a:r>
              <a:rPr lang="en-US" sz="4000"/>
              <a:t>Guidelines for the Desk Audit </a:t>
            </a:r>
            <a:endParaRPr sz="4000"/>
          </a:p>
        </p:txBody>
      </p:sp>
      <p:sp>
        <p:nvSpPr>
          <p:cNvPr id="48" name="Google Shape;48;g28782e541fc_0_0"/>
          <p:cNvSpPr txBox="1"/>
          <p:nvPr/>
        </p:nvSpPr>
        <p:spPr>
          <a:xfrm>
            <a:off x="0" y="1467600"/>
            <a:ext cx="12073800" cy="4818000"/>
          </a:xfrm>
          <a:prstGeom prst="rect">
            <a:avLst/>
          </a:prstGeom>
          <a:noFill/>
          <a:ln>
            <a:noFill/>
          </a:ln>
        </p:spPr>
        <p:txBody>
          <a:bodyPr anchorCtr="0" anchor="t" bIns="45700" lIns="91425" spcFirstLastPara="1" rIns="91425" wrap="square" tIns="45700">
            <a:normAutofit lnSpcReduction="20000"/>
          </a:bodyPr>
          <a:lstStyle/>
          <a:p>
            <a:pPr indent="-444500" lvl="1" marL="914400" marR="0" rtl="0" algn="l">
              <a:lnSpc>
                <a:spcPct val="150000"/>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Preschool program administrators</a:t>
            </a:r>
            <a:endParaRPr b="0" i="0" sz="3400" u="none" cap="none" strike="noStrike">
              <a:solidFill>
                <a:schemeClr val="dk1"/>
              </a:solidFill>
              <a:latin typeface="Arial"/>
              <a:ea typeface="Arial"/>
              <a:cs typeface="Arial"/>
              <a:sym typeface="Arial"/>
            </a:endParaRPr>
          </a:p>
          <a:p>
            <a:pPr indent="-444500" lvl="1" marL="914400" marR="0" rtl="0" algn="l">
              <a:lnSpc>
                <a:spcPct val="150000"/>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District level evidence</a:t>
            </a:r>
            <a:endParaRPr b="0" i="0" sz="3400" u="none" cap="none" strike="noStrike">
              <a:solidFill>
                <a:schemeClr val="dk1"/>
              </a:solidFill>
              <a:latin typeface="Arial"/>
              <a:ea typeface="Arial"/>
              <a:cs typeface="Arial"/>
              <a:sym typeface="Arial"/>
            </a:endParaRPr>
          </a:p>
          <a:p>
            <a:pPr indent="-444500" lvl="1" marL="914400" marR="0" rtl="0" algn="l">
              <a:lnSpc>
                <a:spcPct val="150000"/>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Current within the last year</a:t>
            </a:r>
            <a:endParaRPr b="0" i="0" sz="3400" u="none" cap="none" strike="noStrike">
              <a:solidFill>
                <a:schemeClr val="dk1"/>
              </a:solidFill>
              <a:latin typeface="Arial"/>
              <a:ea typeface="Arial"/>
              <a:cs typeface="Arial"/>
              <a:sym typeface="Arial"/>
            </a:endParaRPr>
          </a:p>
          <a:p>
            <a:pPr indent="-444500" lvl="1" marL="914400" marR="0" rtl="0" algn="l">
              <a:lnSpc>
                <a:spcPct val="150000"/>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Representative of all classrooms/community partner sites</a:t>
            </a:r>
            <a:r>
              <a:rPr lang="en-US" sz="3400">
                <a:solidFill>
                  <a:schemeClr val="dk1"/>
                </a:solidFill>
              </a:rPr>
              <a:t> participating in the Statewide Voluntary Preschool Program.</a:t>
            </a:r>
            <a:endParaRPr b="0" i="0" sz="3400" u="none" cap="none" strike="noStrike">
              <a:solidFill>
                <a:schemeClr val="dk1"/>
              </a:solidFill>
              <a:latin typeface="Arial"/>
              <a:ea typeface="Arial"/>
              <a:cs typeface="Arial"/>
              <a:sym typeface="Arial"/>
            </a:endParaRPr>
          </a:p>
          <a:p>
            <a:pPr indent="-444500" lvl="1" marL="914400" marR="0" rtl="0" algn="l">
              <a:lnSpc>
                <a:spcPct val="150000"/>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Address variations</a:t>
            </a:r>
            <a:endParaRPr b="0" i="0" sz="3400" u="none" cap="none" strike="noStrik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 name="Shape 52"/>
        <p:cNvGrpSpPr/>
        <p:nvPr/>
      </p:nvGrpSpPr>
      <p:grpSpPr>
        <a:xfrm>
          <a:off x="0" y="0"/>
          <a:ext cx="0" cy="0"/>
          <a:chOff x="0" y="0"/>
          <a:chExt cx="0" cy="0"/>
        </a:xfrm>
      </p:grpSpPr>
      <p:sp>
        <p:nvSpPr>
          <p:cNvPr id="53" name="Google Shape;53;p4"/>
          <p:cNvSpPr txBox="1"/>
          <p:nvPr>
            <p:ph type="title"/>
          </p:nvPr>
        </p:nvSpPr>
        <p:spPr>
          <a:xfrm>
            <a:off x="264900" y="0"/>
            <a:ext cx="115821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sz="4000"/>
              <a:t>IQPPS (2017 Version) and IQPPS Web Page</a:t>
            </a:r>
            <a:endParaRPr sz="4000"/>
          </a:p>
        </p:txBody>
      </p:sp>
      <p:sp>
        <p:nvSpPr>
          <p:cNvPr id="54" name="Google Shape;54;p4"/>
          <p:cNvSpPr txBox="1"/>
          <p:nvPr/>
        </p:nvSpPr>
        <p:spPr>
          <a:xfrm>
            <a:off x="200700" y="1557825"/>
            <a:ext cx="11790600" cy="4351200"/>
          </a:xfrm>
          <a:prstGeom prst="rect">
            <a:avLst/>
          </a:prstGeom>
          <a:noFill/>
          <a:ln>
            <a:noFill/>
          </a:ln>
        </p:spPr>
        <p:txBody>
          <a:bodyPr anchorCtr="0" anchor="t" bIns="45700" lIns="91425" spcFirstLastPara="1" rIns="91425" wrap="square" tIns="45700">
            <a:noAutofit/>
          </a:bodyPr>
          <a:lstStyle/>
          <a:p>
            <a:pPr indent="-448647" lvl="0" marL="457200" marR="0" rtl="0" algn="l">
              <a:lnSpc>
                <a:spcPct val="105000"/>
              </a:lnSpc>
              <a:spcBef>
                <a:spcPts val="1200"/>
              </a:spcBef>
              <a:spcAft>
                <a:spcPts val="0"/>
              </a:spcAft>
              <a:buClr>
                <a:schemeClr val="dk1"/>
              </a:buClr>
              <a:buSzPts val="3465"/>
              <a:buFont typeface="Arial"/>
              <a:buChar char="•"/>
            </a:pPr>
            <a:r>
              <a:rPr b="0" i="0" lang="en-US" sz="3465" u="none" cap="none" strike="noStrike">
                <a:solidFill>
                  <a:schemeClr val="dk1"/>
                </a:solidFill>
                <a:latin typeface="Arial"/>
                <a:ea typeface="Arial"/>
                <a:cs typeface="Arial"/>
                <a:sym typeface="Arial"/>
              </a:rPr>
              <a:t>Align to the </a:t>
            </a:r>
            <a:r>
              <a:rPr b="0" i="0" lang="en-US" sz="3465" u="sng" cap="none" strike="noStrike">
                <a:solidFill>
                  <a:schemeClr val="hlink"/>
                </a:solidFill>
                <a:highlight>
                  <a:schemeClr val="lt1"/>
                </a:highlight>
                <a:latin typeface="Arial"/>
                <a:ea typeface="Arial"/>
                <a:cs typeface="Arial"/>
                <a:sym typeface="Arial"/>
                <a:hlinkClick r:id="rId3"/>
              </a:rPr>
              <a:t>Iowa Quality Preschool Program Standards and Criteria (2017)</a:t>
            </a:r>
            <a:endParaRPr b="0" i="0" sz="3136" u="none" cap="none" strike="noStrike">
              <a:solidFill>
                <a:schemeClr val="dk1"/>
              </a:solidFill>
              <a:highlight>
                <a:schemeClr val="lt1"/>
              </a:highlight>
              <a:latin typeface="Arial"/>
              <a:ea typeface="Arial"/>
              <a:cs typeface="Arial"/>
              <a:sym typeface="Arial"/>
            </a:endParaRPr>
          </a:p>
          <a:p>
            <a:pPr indent="-448647" lvl="1" marL="914400" marR="0" rtl="0" algn="l">
              <a:lnSpc>
                <a:spcPct val="105000"/>
              </a:lnSpc>
              <a:spcBef>
                <a:spcPts val="0"/>
              </a:spcBef>
              <a:spcAft>
                <a:spcPts val="0"/>
              </a:spcAft>
              <a:buClr>
                <a:schemeClr val="dk1"/>
              </a:buClr>
              <a:buSzPts val="3465"/>
              <a:buFont typeface="Arial"/>
              <a:buChar char="•"/>
            </a:pPr>
            <a:r>
              <a:rPr b="0" i="1" lang="en-US" sz="2536" u="none" cap="none" strike="noStrike">
                <a:solidFill>
                  <a:schemeClr val="dk1"/>
                </a:solidFill>
                <a:highlight>
                  <a:schemeClr val="lt1"/>
                </a:highlight>
                <a:latin typeface="Arial"/>
                <a:ea typeface="Arial"/>
                <a:cs typeface="Arial"/>
                <a:sym typeface="Arial"/>
              </a:rPr>
              <a:t>Multiple standards and criteria may be addressed within a desk audit item</a:t>
            </a:r>
            <a:br>
              <a:rPr b="0" i="0" lang="en-US" sz="3136" u="none" cap="none" strike="noStrike">
                <a:solidFill>
                  <a:schemeClr val="dk1"/>
                </a:solidFill>
                <a:highlight>
                  <a:schemeClr val="lt1"/>
                </a:highlight>
                <a:latin typeface="Arial"/>
                <a:ea typeface="Arial"/>
                <a:cs typeface="Arial"/>
                <a:sym typeface="Arial"/>
              </a:rPr>
            </a:br>
            <a:endParaRPr b="0" i="0" sz="3575" u="none" cap="none" strike="noStrike">
              <a:solidFill>
                <a:schemeClr val="dk1"/>
              </a:solidFill>
              <a:highlight>
                <a:schemeClr val="lt1"/>
              </a:highlight>
              <a:latin typeface="Arial"/>
              <a:ea typeface="Arial"/>
              <a:cs typeface="Arial"/>
              <a:sym typeface="Arial"/>
            </a:endParaRPr>
          </a:p>
          <a:p>
            <a:pPr indent="-455612" lvl="0" marL="457200" marR="0" rtl="0" algn="l">
              <a:lnSpc>
                <a:spcPct val="105000"/>
              </a:lnSpc>
              <a:spcBef>
                <a:spcPts val="0"/>
              </a:spcBef>
              <a:spcAft>
                <a:spcPts val="0"/>
              </a:spcAft>
              <a:buClr>
                <a:schemeClr val="dk1"/>
              </a:buClr>
              <a:buSzPts val="3575"/>
              <a:buFont typeface="Arial"/>
              <a:buChar char="•"/>
            </a:pPr>
            <a:r>
              <a:rPr b="0" i="0" lang="en-US" sz="3575" u="none" cap="none" strike="noStrike">
                <a:solidFill>
                  <a:schemeClr val="dk1"/>
                </a:solidFill>
                <a:highlight>
                  <a:schemeClr val="lt1"/>
                </a:highlight>
                <a:latin typeface="Arial"/>
                <a:ea typeface="Arial"/>
                <a:cs typeface="Arial"/>
                <a:sym typeface="Arial"/>
              </a:rPr>
              <a:t>Additional information on the Early Childhood Standards </a:t>
            </a:r>
            <a:r>
              <a:rPr b="0" i="0" lang="en-US" sz="3575" u="sng" cap="none" strike="noStrike">
                <a:solidFill>
                  <a:schemeClr val="hlink"/>
                </a:solidFill>
                <a:highlight>
                  <a:schemeClr val="lt1"/>
                </a:highlight>
                <a:latin typeface="Arial"/>
                <a:ea typeface="Arial"/>
                <a:cs typeface="Arial"/>
                <a:sym typeface="Arial"/>
                <a:hlinkClick r:id="rId4"/>
              </a:rPr>
              <a:t>webpage</a:t>
            </a:r>
            <a:r>
              <a:rPr b="0" i="0" lang="en-US" sz="3575" u="none" cap="none" strike="noStrike">
                <a:solidFill>
                  <a:schemeClr val="dk1"/>
                </a:solidFill>
                <a:highlight>
                  <a:schemeClr val="lt1"/>
                </a:highlight>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5"/>
          <p:cNvSpPr txBox="1"/>
          <p:nvPr>
            <p:ph type="title"/>
          </p:nvPr>
        </p:nvSpPr>
        <p:spPr>
          <a:xfrm>
            <a:off x="192909" y="-125097"/>
            <a:ext cx="15026400" cy="9831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3300"/>
              <a:buNone/>
            </a:pPr>
            <a:r>
              <a:rPr lang="en-US"/>
              <a:t>IQPPS Desk Audit Additional Support - Office Hour Zooms</a:t>
            </a:r>
            <a:endParaRPr/>
          </a:p>
        </p:txBody>
      </p:sp>
      <p:sp>
        <p:nvSpPr>
          <p:cNvPr id="60" name="Google Shape;60;p5"/>
          <p:cNvSpPr txBox="1"/>
          <p:nvPr/>
        </p:nvSpPr>
        <p:spPr>
          <a:xfrm>
            <a:off x="192900" y="858000"/>
            <a:ext cx="7048500" cy="4166400"/>
          </a:xfrm>
          <a:prstGeom prst="rect">
            <a:avLst/>
          </a:prstGeom>
          <a:noFill/>
          <a:ln>
            <a:noFill/>
          </a:ln>
        </p:spPr>
        <p:txBody>
          <a:bodyPr anchorCtr="0" anchor="t"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2500"/>
              <a:buFont typeface="Arial"/>
              <a:buNone/>
            </a:pPr>
            <a:r>
              <a:rPr b="1" i="0" lang="en-US" sz="2300" u="none" cap="none" strike="noStrike">
                <a:solidFill>
                  <a:schemeClr val="dk1"/>
                </a:solidFill>
                <a:latin typeface="Arial"/>
                <a:ea typeface="Arial"/>
                <a:cs typeface="Arial"/>
                <a:sym typeface="Arial"/>
              </a:rPr>
              <a:t>Purpose: </a:t>
            </a:r>
            <a:r>
              <a:rPr b="0" i="0" lang="en-US" sz="2300" u="none" cap="none" strike="noStrike">
                <a:solidFill>
                  <a:schemeClr val="dk1"/>
                </a:solidFill>
                <a:highlight>
                  <a:srgbClr val="FFFFFF"/>
                </a:highlight>
                <a:latin typeface="Arial"/>
                <a:ea typeface="Arial"/>
                <a:cs typeface="Arial"/>
                <a:sym typeface="Arial"/>
              </a:rPr>
              <a:t>Sessions aim to foster a cohesive learning environment and provide support for </a:t>
            </a:r>
            <a:r>
              <a:rPr b="0" i="0" lang="en-US" sz="2300" u="none" cap="none" strike="noStrike">
                <a:solidFill>
                  <a:schemeClr val="dk1"/>
                </a:solidFill>
                <a:highlight>
                  <a:srgbClr val="FFFFFF"/>
                </a:highlight>
                <a:latin typeface="Arial"/>
                <a:ea typeface="Arial"/>
                <a:cs typeface="Arial"/>
                <a:sym typeface="Arial"/>
                <a:extLst>
                  <a:ext uri="http://customooxmlschemas.google.com/">
                    <go:slidesCustomData xmlns:go="http://customooxmlschemas.google.com/" textRoundtripDataId="0"/>
                  </a:ext>
                </a:extLst>
              </a:rPr>
              <a:t>SWVPP and classrooms providing special education ser</a:t>
            </a:r>
            <a:r>
              <a:rPr lang="en-US" sz="2300">
                <a:solidFill>
                  <a:schemeClr val="dk1"/>
                </a:solidFill>
                <a:highlight>
                  <a:srgbClr val="FFFFFF"/>
                </a:highlight>
                <a:extLst>
                  <a:ext uri="http://customooxmlschemas.google.com/">
                    <go:slidesCustomData xmlns:go="http://customooxmlschemas.google.com/" textRoundtripDataId="1"/>
                  </a:ext>
                </a:extLst>
              </a:rPr>
              <a:t>vices</a:t>
            </a:r>
            <a:r>
              <a:rPr b="0" i="0" lang="en-US" sz="2300" u="none" cap="none" strike="noStrike">
                <a:solidFill>
                  <a:schemeClr val="dk1"/>
                </a:solidFill>
                <a:highlight>
                  <a:srgbClr val="FFFFFF"/>
                </a:highlight>
                <a:latin typeface="Arial"/>
                <a:ea typeface="Arial"/>
                <a:cs typeface="Arial"/>
                <a:sym typeface="Arial"/>
                <a:extLst>
                  <a:ext uri="http://customooxmlschemas.google.com/">
                    <go:slidesCustomData xmlns:go="http://customooxmlschemas.google.com/" textRoundtripDataId="2"/>
                  </a:ext>
                </a:extLst>
              </a:rPr>
              <a:t>. </a:t>
            </a:r>
            <a:r>
              <a:rPr b="0" i="0" lang="en-US" sz="2300" u="none" cap="none" strike="noStrike">
                <a:solidFill>
                  <a:schemeClr val="dk1"/>
                </a:solidFill>
                <a:highlight>
                  <a:srgbClr val="FFFFFF"/>
                </a:highlight>
                <a:latin typeface="Arial"/>
                <a:ea typeface="Arial"/>
                <a:cs typeface="Arial"/>
                <a:sym typeface="Arial"/>
              </a:rPr>
              <a:t>Specific sessions will be devoted to Iowa Quality Preschool Program Standards (IQPPS) and the preschool desk audit.</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500"/>
              <a:buFont typeface="Arial"/>
              <a:buNone/>
            </a:pPr>
            <a:r>
              <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rPr b="1" i="0" lang="en-US" sz="2300" u="none" cap="none" strike="noStrike">
                <a:solidFill>
                  <a:schemeClr val="dk1"/>
                </a:solidFill>
                <a:latin typeface="Arial"/>
                <a:ea typeface="Arial"/>
                <a:cs typeface="Arial"/>
                <a:sym typeface="Arial"/>
              </a:rPr>
              <a:t>When: </a:t>
            </a:r>
            <a:r>
              <a:rPr b="0" i="0" lang="en-US" sz="2300" u="none" cap="none" strike="noStrike">
                <a:solidFill>
                  <a:schemeClr val="dk1"/>
                </a:solidFill>
                <a:latin typeface="Arial"/>
                <a:ea typeface="Arial"/>
                <a:cs typeface="Arial"/>
                <a:sym typeface="Arial"/>
              </a:rPr>
              <a:t>2nd and 4th Tuesdays of the month</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rPr b="1" i="0" lang="en-US" sz="2300" u="none" cap="none" strike="noStrike">
                <a:solidFill>
                  <a:srgbClr val="FF0000"/>
                </a:solidFill>
                <a:latin typeface="Arial"/>
                <a:ea typeface="Arial"/>
                <a:cs typeface="Arial"/>
                <a:sym typeface="Arial"/>
              </a:rPr>
              <a:t>First zoom of the month: desk audit support (1:00 p.m.)</a:t>
            </a:r>
            <a:endParaRPr b="1" i="0" sz="23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rPr b="1" i="0" lang="en-US" sz="2300" u="none" cap="none" strike="noStrike">
                <a:solidFill>
                  <a:schemeClr val="dk1"/>
                </a:solidFill>
                <a:latin typeface="Arial"/>
                <a:ea typeface="Arial"/>
                <a:cs typeface="Arial"/>
                <a:sym typeface="Arial"/>
              </a:rPr>
              <a:t>Second zoom of the month: </a:t>
            </a:r>
            <a:r>
              <a:rPr b="0" i="0" lang="en-US" sz="2300" u="none" cap="none" strike="noStrike">
                <a:solidFill>
                  <a:schemeClr val="dk1"/>
                </a:solidFill>
                <a:latin typeface="Arial"/>
                <a:ea typeface="Arial"/>
                <a:cs typeface="Arial"/>
                <a:sym typeface="Arial"/>
              </a:rPr>
              <a:t>open office hours (8:30 a.m.)</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t/>
            </a:r>
            <a:endParaRPr b="0" i="0" sz="25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rPr b="0" i="0" lang="en-US" sz="2500" u="sng" cap="none" strike="noStrike">
                <a:solidFill>
                  <a:schemeClr val="hlink"/>
                </a:solidFill>
                <a:latin typeface="Arial"/>
                <a:ea typeface="Arial"/>
                <a:cs typeface="Arial"/>
                <a:sym typeface="Arial"/>
                <a:hlinkClick r:id="rId3"/>
              </a:rPr>
              <a:t>Zoom Link</a:t>
            </a:r>
            <a:endParaRPr b="0" i="0" sz="2500" u="none" cap="none" strike="noStrike">
              <a:solidFill>
                <a:schemeClr val="dk1"/>
              </a:solidFill>
              <a:latin typeface="Arial"/>
              <a:ea typeface="Arial"/>
              <a:cs typeface="Arial"/>
              <a:sym typeface="Arial"/>
            </a:endParaRPr>
          </a:p>
        </p:txBody>
      </p:sp>
      <p:sp>
        <p:nvSpPr>
          <p:cNvPr id="61" name="Google Shape;61;p5"/>
          <p:cNvSpPr txBox="1"/>
          <p:nvPr/>
        </p:nvSpPr>
        <p:spPr>
          <a:xfrm>
            <a:off x="7383925" y="1121850"/>
            <a:ext cx="4663500" cy="48642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100"/>
              <a:buFont typeface="Arial"/>
              <a:buNone/>
            </a:pPr>
            <a:r>
              <a:rPr b="1" i="0" lang="en-US" sz="2100" u="none" cap="none" strike="noStrike">
                <a:solidFill>
                  <a:schemeClr val="dk1"/>
                </a:solidFill>
                <a:latin typeface="Arial"/>
                <a:ea typeface="Arial"/>
                <a:cs typeface="Arial"/>
                <a:sym typeface="Arial"/>
              </a:rPr>
              <a:t>24-25 IQPPS Desk Audit Specific Support Dates:</a:t>
            </a:r>
            <a:endParaRPr b="1" i="0" sz="21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100"/>
              <a:buFont typeface="Arial"/>
              <a:buNone/>
            </a:pPr>
            <a:r>
              <a:t/>
            </a:r>
            <a:endParaRPr b="1" i="0" sz="2100" u="none" cap="none" strike="noStrike">
              <a:solidFill>
                <a:schemeClr val="dk1"/>
              </a:solidFill>
              <a:latin typeface="Arial"/>
              <a:ea typeface="Arial"/>
              <a:cs typeface="Arial"/>
              <a:sym typeface="Arial"/>
            </a:endParaRPr>
          </a:p>
          <a:p>
            <a:pPr indent="-368300" lvl="0" marL="457200" marR="0" rtl="0" algn="l">
              <a:lnSpc>
                <a:spcPct val="140000"/>
              </a:lnSpc>
              <a:spcBef>
                <a:spcPts val="0"/>
              </a:spcBef>
              <a:spcAft>
                <a:spcPts val="0"/>
              </a:spcAft>
              <a:buClr>
                <a:schemeClr val="dk1"/>
              </a:buClr>
              <a:buSzPts val="2200"/>
              <a:buFont typeface="Arial"/>
              <a:buChar char="❏"/>
            </a:pPr>
            <a:r>
              <a:rPr b="1" i="0" lang="en-US" sz="2200" u="none" cap="none" strike="noStrike">
                <a:solidFill>
                  <a:schemeClr val="dk1"/>
                </a:solidFill>
                <a:highlight>
                  <a:schemeClr val="lt1"/>
                </a:highlight>
                <a:latin typeface="Arial"/>
                <a:ea typeface="Arial"/>
                <a:cs typeface="Arial"/>
                <a:sym typeface="Arial"/>
              </a:rPr>
              <a:t>September 10th, 1 p.m.</a:t>
            </a:r>
            <a:endParaRPr b="1" i="0" sz="2200" u="none" cap="none" strike="noStrike">
              <a:solidFill>
                <a:schemeClr val="dk1"/>
              </a:solidFill>
              <a:highlight>
                <a:schemeClr val="lt1"/>
              </a:highlight>
              <a:latin typeface="Arial"/>
              <a:ea typeface="Arial"/>
              <a:cs typeface="Arial"/>
              <a:sym typeface="Arial"/>
            </a:endParaRPr>
          </a:p>
          <a:p>
            <a:pPr indent="-368300" lvl="1" marL="914400" marR="0" rtl="0" algn="l">
              <a:lnSpc>
                <a:spcPct val="140000"/>
              </a:lnSpc>
              <a:spcBef>
                <a:spcPts val="0"/>
              </a:spcBef>
              <a:spcAft>
                <a:spcPts val="0"/>
              </a:spcAft>
              <a:buClr>
                <a:schemeClr val="dk1"/>
              </a:buClr>
              <a:buSzPts val="2200"/>
              <a:buFont typeface="Arial"/>
              <a:buChar char="❏"/>
            </a:pPr>
            <a:r>
              <a:rPr b="0" i="0" lang="en-US" sz="2200" u="none" cap="none" strike="noStrike">
                <a:solidFill>
                  <a:schemeClr val="dk1"/>
                </a:solidFill>
                <a:highlight>
                  <a:schemeClr val="lt1"/>
                </a:highlight>
                <a:latin typeface="Arial"/>
                <a:ea typeface="Arial"/>
                <a:cs typeface="Arial"/>
                <a:sym typeface="Arial"/>
              </a:rPr>
              <a:t>Standards 1-3</a:t>
            </a:r>
            <a:endParaRPr b="0" i="0" sz="2200" u="none" cap="none" strike="noStrike">
              <a:solidFill>
                <a:schemeClr val="dk1"/>
              </a:solidFill>
              <a:highlight>
                <a:schemeClr val="lt1"/>
              </a:highlight>
              <a:latin typeface="Arial"/>
              <a:ea typeface="Arial"/>
              <a:cs typeface="Arial"/>
              <a:sym typeface="Arial"/>
            </a:endParaRPr>
          </a:p>
          <a:p>
            <a:pPr indent="-368300" lvl="0" marL="457200" marR="0" rtl="0" algn="l">
              <a:lnSpc>
                <a:spcPct val="140000"/>
              </a:lnSpc>
              <a:spcBef>
                <a:spcPts val="0"/>
              </a:spcBef>
              <a:spcAft>
                <a:spcPts val="0"/>
              </a:spcAft>
              <a:buClr>
                <a:schemeClr val="dk1"/>
              </a:buClr>
              <a:buSzPts val="2200"/>
              <a:buFont typeface="Arial"/>
              <a:buChar char="❏"/>
            </a:pPr>
            <a:r>
              <a:rPr b="1" i="0" lang="en-US" sz="2200" u="none" cap="none" strike="noStrike">
                <a:solidFill>
                  <a:schemeClr val="dk1"/>
                </a:solidFill>
                <a:highlight>
                  <a:schemeClr val="lt1"/>
                </a:highlight>
                <a:latin typeface="Arial"/>
                <a:ea typeface="Arial"/>
                <a:cs typeface="Arial"/>
                <a:sym typeface="Arial"/>
              </a:rPr>
              <a:t>October 8th, 1 p.m.</a:t>
            </a:r>
            <a:endParaRPr b="1" i="0" sz="2200" u="none" cap="none" strike="noStrike">
              <a:solidFill>
                <a:schemeClr val="dk1"/>
              </a:solidFill>
              <a:highlight>
                <a:schemeClr val="lt1"/>
              </a:highlight>
              <a:latin typeface="Arial"/>
              <a:ea typeface="Arial"/>
              <a:cs typeface="Arial"/>
              <a:sym typeface="Arial"/>
            </a:endParaRPr>
          </a:p>
          <a:p>
            <a:pPr indent="-368300" lvl="1" marL="914400" marR="0" rtl="0" algn="l">
              <a:lnSpc>
                <a:spcPct val="140000"/>
              </a:lnSpc>
              <a:spcBef>
                <a:spcPts val="0"/>
              </a:spcBef>
              <a:spcAft>
                <a:spcPts val="0"/>
              </a:spcAft>
              <a:buClr>
                <a:schemeClr val="dk1"/>
              </a:buClr>
              <a:buSzPts val="2200"/>
              <a:buFont typeface="Arial"/>
              <a:buChar char="❏"/>
            </a:pPr>
            <a:r>
              <a:rPr b="0" i="0" lang="en-US" sz="2200" u="none" cap="none" strike="noStrike">
                <a:solidFill>
                  <a:schemeClr val="dk1"/>
                </a:solidFill>
                <a:highlight>
                  <a:schemeClr val="lt1"/>
                </a:highlight>
                <a:latin typeface="Arial"/>
                <a:ea typeface="Arial"/>
                <a:cs typeface="Arial"/>
                <a:sym typeface="Arial"/>
              </a:rPr>
              <a:t>Standards 4-6</a:t>
            </a:r>
            <a:endParaRPr b="0" i="0" sz="2200" u="none" cap="none" strike="noStrike">
              <a:solidFill>
                <a:schemeClr val="dk1"/>
              </a:solidFill>
              <a:highlight>
                <a:schemeClr val="lt1"/>
              </a:highlight>
              <a:latin typeface="Arial"/>
              <a:ea typeface="Arial"/>
              <a:cs typeface="Arial"/>
              <a:sym typeface="Arial"/>
            </a:endParaRPr>
          </a:p>
          <a:p>
            <a:pPr indent="-368300" lvl="0" marL="457200" marR="0" rtl="0" algn="l">
              <a:lnSpc>
                <a:spcPct val="140000"/>
              </a:lnSpc>
              <a:spcBef>
                <a:spcPts val="0"/>
              </a:spcBef>
              <a:spcAft>
                <a:spcPts val="0"/>
              </a:spcAft>
              <a:buClr>
                <a:schemeClr val="dk1"/>
              </a:buClr>
              <a:buSzPts val="2200"/>
              <a:buFont typeface="Arial"/>
              <a:buChar char="❏"/>
            </a:pPr>
            <a:r>
              <a:rPr b="1" i="0" lang="en-US" sz="2200" u="none" cap="none" strike="noStrike">
                <a:solidFill>
                  <a:schemeClr val="dk1"/>
                </a:solidFill>
                <a:highlight>
                  <a:schemeClr val="lt1"/>
                </a:highlight>
                <a:latin typeface="Arial"/>
                <a:ea typeface="Arial"/>
                <a:cs typeface="Arial"/>
                <a:sym typeface="Arial"/>
              </a:rPr>
              <a:t>November 12th, 1 p.m.</a:t>
            </a:r>
            <a:endParaRPr b="1" i="0" sz="2200" u="none" cap="none" strike="noStrike">
              <a:solidFill>
                <a:schemeClr val="dk1"/>
              </a:solidFill>
              <a:highlight>
                <a:schemeClr val="lt1"/>
              </a:highlight>
              <a:latin typeface="Arial"/>
              <a:ea typeface="Arial"/>
              <a:cs typeface="Arial"/>
              <a:sym typeface="Arial"/>
            </a:endParaRPr>
          </a:p>
          <a:p>
            <a:pPr indent="-368300" lvl="1" marL="914400" marR="0" rtl="0" algn="l">
              <a:lnSpc>
                <a:spcPct val="140000"/>
              </a:lnSpc>
              <a:spcBef>
                <a:spcPts val="0"/>
              </a:spcBef>
              <a:spcAft>
                <a:spcPts val="0"/>
              </a:spcAft>
              <a:buClr>
                <a:schemeClr val="dk1"/>
              </a:buClr>
              <a:buSzPts val="2200"/>
              <a:buFont typeface="Arial"/>
              <a:buChar char="❏"/>
            </a:pPr>
            <a:r>
              <a:rPr b="0" i="0" lang="en-US" sz="2200" u="none" cap="none" strike="noStrike">
                <a:solidFill>
                  <a:schemeClr val="dk1"/>
                </a:solidFill>
                <a:highlight>
                  <a:schemeClr val="lt1"/>
                </a:highlight>
                <a:latin typeface="Arial"/>
                <a:ea typeface="Arial"/>
                <a:cs typeface="Arial"/>
                <a:sym typeface="Arial"/>
              </a:rPr>
              <a:t>Standards 7-8 </a:t>
            </a:r>
            <a:endParaRPr b="0" i="0" sz="2200" u="none" cap="none" strike="noStrike">
              <a:solidFill>
                <a:schemeClr val="dk1"/>
              </a:solidFill>
              <a:highlight>
                <a:schemeClr val="lt1"/>
              </a:highlight>
              <a:latin typeface="Arial"/>
              <a:ea typeface="Arial"/>
              <a:cs typeface="Arial"/>
              <a:sym typeface="Arial"/>
            </a:endParaRPr>
          </a:p>
          <a:p>
            <a:pPr indent="-368300" lvl="0" marL="457200" marR="0" rtl="0" algn="l">
              <a:lnSpc>
                <a:spcPct val="140000"/>
              </a:lnSpc>
              <a:spcBef>
                <a:spcPts val="0"/>
              </a:spcBef>
              <a:spcAft>
                <a:spcPts val="0"/>
              </a:spcAft>
              <a:buClr>
                <a:schemeClr val="dk1"/>
              </a:buClr>
              <a:buSzPts val="2200"/>
              <a:buFont typeface="Arial"/>
              <a:buChar char="❏"/>
            </a:pPr>
            <a:r>
              <a:rPr b="1" i="0" lang="en-US" sz="2200" u="none" cap="none" strike="noStrike">
                <a:solidFill>
                  <a:schemeClr val="dk1"/>
                </a:solidFill>
                <a:highlight>
                  <a:schemeClr val="lt1"/>
                </a:highlight>
                <a:latin typeface="Arial"/>
                <a:ea typeface="Arial"/>
                <a:cs typeface="Arial"/>
                <a:sym typeface="Arial"/>
              </a:rPr>
              <a:t>December 10th, 1 p.m. </a:t>
            </a:r>
            <a:endParaRPr b="1" i="0" sz="2200" u="none" cap="none" strike="noStrike">
              <a:solidFill>
                <a:schemeClr val="dk1"/>
              </a:solidFill>
              <a:highlight>
                <a:schemeClr val="lt1"/>
              </a:highlight>
              <a:latin typeface="Arial"/>
              <a:ea typeface="Arial"/>
              <a:cs typeface="Arial"/>
              <a:sym typeface="Arial"/>
            </a:endParaRPr>
          </a:p>
          <a:p>
            <a:pPr indent="-368300" lvl="1" marL="914400" marR="0" rtl="0" algn="l">
              <a:lnSpc>
                <a:spcPct val="140000"/>
              </a:lnSpc>
              <a:spcBef>
                <a:spcPts val="0"/>
              </a:spcBef>
              <a:spcAft>
                <a:spcPts val="0"/>
              </a:spcAft>
              <a:buClr>
                <a:schemeClr val="dk1"/>
              </a:buClr>
              <a:buSzPts val="2200"/>
              <a:buFont typeface="Arial"/>
              <a:buChar char="❏"/>
            </a:pPr>
            <a:r>
              <a:rPr b="0" i="0" lang="en-US" sz="2200" u="none" cap="none" strike="noStrike">
                <a:solidFill>
                  <a:schemeClr val="dk1"/>
                </a:solidFill>
                <a:highlight>
                  <a:schemeClr val="lt1"/>
                </a:highlight>
                <a:latin typeface="Arial"/>
                <a:ea typeface="Arial"/>
                <a:cs typeface="Arial"/>
                <a:sym typeface="Arial"/>
              </a:rPr>
              <a:t>Standards 9-10</a:t>
            </a:r>
            <a:endParaRPr b="0" i="0" sz="2200" u="none" cap="none" strike="noStrike">
              <a:solidFill>
                <a:schemeClr val="dk1"/>
              </a:solidFill>
              <a:highlight>
                <a:schemeClr val="lt1"/>
              </a:highlight>
              <a:latin typeface="Arial"/>
              <a:ea typeface="Arial"/>
              <a:cs typeface="Arial"/>
              <a:sym typeface="Arial"/>
            </a:endParaRPr>
          </a:p>
          <a:p>
            <a:pPr indent="0" lvl="0" marL="0" marR="0" rtl="0" algn="l">
              <a:lnSpc>
                <a:spcPct val="140000"/>
              </a:lnSpc>
              <a:spcBef>
                <a:spcPts val="0"/>
              </a:spcBef>
              <a:spcAft>
                <a:spcPts val="0"/>
              </a:spcAft>
              <a:buClr>
                <a:srgbClr val="000000"/>
              </a:buClr>
              <a:buSzPts val="2200"/>
              <a:buFont typeface="Arial"/>
              <a:buNone/>
            </a:pPr>
            <a:r>
              <a:t/>
            </a:r>
            <a:endParaRPr b="0" i="0" sz="2200" u="none" cap="none" strike="noStrike">
              <a:solidFill>
                <a:schemeClr val="dk1"/>
              </a:solidFill>
              <a:highlight>
                <a:schemeClr val="lt1"/>
              </a:highlight>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6"/>
          <p:cNvSpPr txBox="1"/>
          <p:nvPr>
            <p:ph type="title"/>
          </p:nvPr>
        </p:nvSpPr>
        <p:spPr>
          <a:xfrm>
            <a:off x="188975" y="1664200"/>
            <a:ext cx="3858900" cy="1166100"/>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dk2"/>
              </a:buClr>
              <a:buSzPct val="100000"/>
              <a:buFont typeface="Arial"/>
              <a:buNone/>
            </a:pPr>
            <a:r>
              <a:rPr lang="en-US"/>
              <a:t>Item 3: </a:t>
            </a:r>
            <a:endParaRPr/>
          </a:p>
          <a:p>
            <a:pPr indent="0" lvl="0" marL="0" rtl="0" algn="ctr">
              <a:lnSpc>
                <a:spcPct val="90000"/>
              </a:lnSpc>
              <a:spcBef>
                <a:spcPts val="0"/>
              </a:spcBef>
              <a:spcAft>
                <a:spcPts val="0"/>
              </a:spcAft>
              <a:buClr>
                <a:schemeClr val="dk2"/>
              </a:buClr>
              <a:buSzPct val="100000"/>
              <a:buFont typeface="Arial"/>
              <a:buNone/>
            </a:pPr>
            <a:r>
              <a:rPr lang="en-US"/>
              <a:t> Outdoor Learning Environment</a:t>
            </a:r>
            <a:endParaRPr/>
          </a:p>
          <a:p>
            <a:pPr indent="0" lvl="0" marL="0" rtl="0" algn="ctr">
              <a:lnSpc>
                <a:spcPct val="90000"/>
              </a:lnSpc>
              <a:spcBef>
                <a:spcPts val="0"/>
              </a:spcBef>
              <a:spcAft>
                <a:spcPts val="0"/>
              </a:spcAft>
              <a:buClr>
                <a:schemeClr val="dk2"/>
              </a:buClr>
              <a:buSzPct val="100000"/>
              <a:buFont typeface="Arial"/>
              <a:buNone/>
            </a:pPr>
            <a:r>
              <a:t/>
            </a:r>
            <a:endParaRPr/>
          </a:p>
          <a:p>
            <a:pPr indent="0" lvl="0" marL="0" rtl="0" algn="ctr">
              <a:lnSpc>
                <a:spcPct val="90000"/>
              </a:lnSpc>
              <a:spcBef>
                <a:spcPts val="0"/>
              </a:spcBef>
              <a:spcAft>
                <a:spcPts val="0"/>
              </a:spcAft>
              <a:buClr>
                <a:schemeClr val="dk2"/>
              </a:buClr>
              <a:buSzPct val="100000"/>
              <a:buFont typeface="Arial"/>
              <a:buNone/>
            </a:pPr>
            <a:r>
              <a:rPr lang="en-US"/>
              <a:t>Program Standard 9 Criterion 9.5</a:t>
            </a:r>
            <a:endParaRPr/>
          </a:p>
        </p:txBody>
      </p:sp>
      <p:sp>
        <p:nvSpPr>
          <p:cNvPr id="67" name="Google Shape;67;p6"/>
          <p:cNvSpPr txBox="1"/>
          <p:nvPr>
            <p:ph idx="1" type="body"/>
          </p:nvPr>
        </p:nvSpPr>
        <p:spPr>
          <a:xfrm>
            <a:off x="4408575" y="190275"/>
            <a:ext cx="7557900" cy="5906400"/>
          </a:xfrm>
          <a:prstGeom prst="rect">
            <a:avLst/>
          </a:prstGeom>
          <a:solidFill>
            <a:schemeClr val="lt1"/>
          </a:solidFill>
          <a:ln>
            <a:noFill/>
          </a:ln>
        </p:spPr>
        <p:txBody>
          <a:bodyPr anchorCtr="0" anchor="t" bIns="45700" lIns="91425" spcFirstLastPara="1" rIns="91425" wrap="square" tIns="45700">
            <a:noAutofit/>
          </a:bodyPr>
          <a:lstStyle/>
          <a:p>
            <a:pPr indent="0" lvl="0" marL="0" rtl="0" algn="l">
              <a:lnSpc>
                <a:spcPct val="70000"/>
              </a:lnSpc>
              <a:spcBef>
                <a:spcPts val="750"/>
              </a:spcBef>
              <a:spcAft>
                <a:spcPts val="0"/>
              </a:spcAft>
              <a:buSzPts val="852"/>
              <a:buNone/>
            </a:pPr>
            <a:r>
              <a:rPr b="1" lang="en-US" sz="2300"/>
              <a:t>Outdoor space is designed with equipment to accommodate… </a:t>
            </a:r>
            <a:endParaRPr b="1" sz="2300"/>
          </a:p>
          <a:p>
            <a:pPr indent="0" lvl="0" marL="457200" rtl="0" algn="l">
              <a:lnSpc>
                <a:spcPct val="70000"/>
              </a:lnSpc>
              <a:spcBef>
                <a:spcPts val="750"/>
              </a:spcBef>
              <a:spcAft>
                <a:spcPts val="0"/>
              </a:spcAft>
              <a:buSzPts val="852"/>
              <a:buNone/>
            </a:pPr>
            <a:r>
              <a:t/>
            </a:r>
            <a:endParaRPr sz="2300"/>
          </a:p>
          <a:p>
            <a:pPr indent="-374650" lvl="0" marL="457200" rtl="0" algn="l">
              <a:lnSpc>
                <a:spcPct val="70000"/>
              </a:lnSpc>
              <a:spcBef>
                <a:spcPts val="750"/>
              </a:spcBef>
              <a:spcAft>
                <a:spcPts val="0"/>
              </a:spcAft>
              <a:buSzPts val="2300"/>
              <a:buChar char="●"/>
            </a:pPr>
            <a:r>
              <a:rPr lang="en-US" sz="2300"/>
              <a:t>Motor experiences such as running, climbing, balancing, riding, jumping, crawling, scooting, or swinging. </a:t>
            </a:r>
            <a:endParaRPr sz="2300"/>
          </a:p>
          <a:p>
            <a:pPr indent="0" lvl="0" marL="457200" rtl="0" algn="l">
              <a:lnSpc>
                <a:spcPct val="70000"/>
              </a:lnSpc>
              <a:spcBef>
                <a:spcPts val="750"/>
              </a:spcBef>
              <a:spcAft>
                <a:spcPts val="0"/>
              </a:spcAft>
              <a:buSzPts val="852"/>
              <a:buNone/>
            </a:pPr>
            <a:r>
              <a:t/>
            </a:r>
            <a:endParaRPr sz="1200"/>
          </a:p>
          <a:p>
            <a:pPr indent="-374650" lvl="0" marL="457200" rtl="0" algn="l">
              <a:lnSpc>
                <a:spcPct val="95000"/>
              </a:lnSpc>
              <a:spcBef>
                <a:spcPts val="1200"/>
              </a:spcBef>
              <a:spcAft>
                <a:spcPts val="0"/>
              </a:spcAft>
              <a:buSzPts val="2300"/>
              <a:buChar char="●"/>
            </a:pPr>
            <a:r>
              <a:rPr lang="en-US" sz="2300"/>
              <a:t>Activities such as dramatic play, block building, manipulative play, or art activities. </a:t>
            </a:r>
            <a:endParaRPr sz="2300"/>
          </a:p>
          <a:p>
            <a:pPr indent="0" lvl="0" marL="457200" rtl="0" algn="l">
              <a:lnSpc>
                <a:spcPct val="95000"/>
              </a:lnSpc>
              <a:spcBef>
                <a:spcPts val="1200"/>
              </a:spcBef>
              <a:spcAft>
                <a:spcPts val="0"/>
              </a:spcAft>
              <a:buSzPts val="852"/>
              <a:buNone/>
            </a:pPr>
            <a:r>
              <a:t/>
            </a:r>
            <a:endParaRPr sz="1200"/>
          </a:p>
          <a:p>
            <a:pPr indent="-374650" lvl="0" marL="457200" rtl="0" algn="l">
              <a:lnSpc>
                <a:spcPct val="95000"/>
              </a:lnSpc>
              <a:spcBef>
                <a:spcPts val="1200"/>
              </a:spcBef>
              <a:spcAft>
                <a:spcPts val="0"/>
              </a:spcAft>
              <a:buSzPts val="2300"/>
              <a:buChar char="●"/>
            </a:pPr>
            <a:r>
              <a:rPr lang="en-US" sz="2300"/>
              <a:t>Exploration of the natural environment, including a variety of natural materials such as nonpoisonous plants, shrubs, and trees. </a:t>
            </a:r>
            <a:endParaRPr sz="2300"/>
          </a:p>
          <a:p>
            <a:pPr indent="0" lvl="0" marL="457200" rtl="0" algn="l">
              <a:lnSpc>
                <a:spcPct val="95000"/>
              </a:lnSpc>
              <a:spcBef>
                <a:spcPts val="1200"/>
              </a:spcBef>
              <a:spcAft>
                <a:spcPts val="0"/>
              </a:spcAft>
              <a:buSzPts val="852"/>
              <a:buNone/>
            </a:pPr>
            <a:r>
              <a:t/>
            </a:r>
            <a:endParaRPr sz="1200"/>
          </a:p>
          <a:p>
            <a:pPr indent="-374650" lvl="0" marL="457200" rtl="0" algn="l">
              <a:lnSpc>
                <a:spcPct val="95000"/>
              </a:lnSpc>
              <a:spcBef>
                <a:spcPts val="1200"/>
              </a:spcBef>
              <a:spcAft>
                <a:spcPts val="0"/>
              </a:spcAft>
              <a:buSzPts val="2300"/>
              <a:buChar char="●"/>
            </a:pPr>
            <a:r>
              <a:rPr lang="en-US" sz="2300"/>
              <a:t>The program makes adaptations so children with disabilities can fully participate in the outdoor curriculum and activities.</a:t>
            </a:r>
            <a:br>
              <a:rPr lang="en-US" sz="2300"/>
            </a:br>
            <a:endParaRPr i="1" sz="1200"/>
          </a:p>
          <a:p>
            <a:pPr indent="0" lvl="0" marL="0" rtl="0" algn="ctr">
              <a:lnSpc>
                <a:spcPct val="70000"/>
              </a:lnSpc>
              <a:spcBef>
                <a:spcPts val="1200"/>
              </a:spcBef>
              <a:spcAft>
                <a:spcPts val="0"/>
              </a:spcAft>
              <a:buSzPts val="852"/>
              <a:buNone/>
            </a:pPr>
            <a:r>
              <a:rPr b="1" i="1" lang="en-US" sz="2300"/>
              <a:t>*</a:t>
            </a:r>
            <a:r>
              <a:rPr i="1" lang="en-US" sz="2300"/>
              <a:t>Evidence must address all four of these areas</a:t>
            </a:r>
            <a:endParaRPr b="1" i="1" sz="23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7"/>
          <p:cNvSpPr txBox="1"/>
          <p:nvPr>
            <p:ph type="title"/>
          </p:nvPr>
        </p:nvSpPr>
        <p:spPr>
          <a:xfrm>
            <a:off x="356622" y="932675"/>
            <a:ext cx="3599700" cy="11661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3300"/>
              <a:buNone/>
            </a:pPr>
            <a:r>
              <a:rPr lang="en-US"/>
              <a:t>Examples of Evidence</a:t>
            </a:r>
            <a:endParaRPr/>
          </a:p>
        </p:txBody>
      </p:sp>
      <p:sp>
        <p:nvSpPr>
          <p:cNvPr id="73" name="Google Shape;73;p7"/>
          <p:cNvSpPr txBox="1"/>
          <p:nvPr>
            <p:ph idx="1" type="body"/>
          </p:nvPr>
        </p:nvSpPr>
        <p:spPr>
          <a:xfrm>
            <a:off x="4350250" y="530350"/>
            <a:ext cx="7689300" cy="41973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750"/>
              </a:spcBef>
              <a:spcAft>
                <a:spcPts val="0"/>
              </a:spcAft>
              <a:buSzPts val="2800"/>
              <a:buNone/>
            </a:pPr>
            <a:r>
              <a:rPr b="1" lang="en-US" sz="3100"/>
              <a:t>Provide district evidence of criterion implementation.</a:t>
            </a:r>
            <a:endParaRPr b="1" sz="3100"/>
          </a:p>
          <a:p>
            <a:pPr indent="0" lvl="0" marL="0" rtl="0" algn="l">
              <a:lnSpc>
                <a:spcPct val="90000"/>
              </a:lnSpc>
              <a:spcBef>
                <a:spcPts val="750"/>
              </a:spcBef>
              <a:spcAft>
                <a:spcPts val="0"/>
              </a:spcAft>
              <a:buSzPts val="2800"/>
              <a:buNone/>
            </a:pPr>
            <a:r>
              <a:t/>
            </a:r>
            <a:endParaRPr sz="3100"/>
          </a:p>
          <a:p>
            <a:pPr indent="0" lvl="0" marL="0" rtl="0" algn="l">
              <a:lnSpc>
                <a:spcPct val="90000"/>
              </a:lnSpc>
              <a:spcBef>
                <a:spcPts val="750"/>
              </a:spcBef>
              <a:spcAft>
                <a:spcPts val="0"/>
              </a:spcAft>
              <a:buSzPts val="2800"/>
              <a:buNone/>
            </a:pPr>
            <a:r>
              <a:rPr b="1" lang="en-US" sz="3100"/>
              <a:t>Examples: </a:t>
            </a:r>
            <a:endParaRPr b="1" sz="3100"/>
          </a:p>
          <a:p>
            <a:pPr indent="-406400" lvl="0" marL="457200" rtl="0" algn="l">
              <a:lnSpc>
                <a:spcPct val="90000"/>
              </a:lnSpc>
              <a:spcBef>
                <a:spcPts val="750"/>
              </a:spcBef>
              <a:spcAft>
                <a:spcPts val="0"/>
              </a:spcAft>
              <a:buSzPts val="2800"/>
              <a:buChar char="•"/>
            </a:pPr>
            <a:r>
              <a:rPr lang="en-US" sz="3100"/>
              <a:t>Completed outdoor classroom observations</a:t>
            </a:r>
            <a:endParaRPr sz="3100"/>
          </a:p>
          <a:p>
            <a:pPr indent="-406400" lvl="0" marL="457200" rtl="0" algn="l">
              <a:lnSpc>
                <a:spcPct val="90000"/>
              </a:lnSpc>
              <a:spcBef>
                <a:spcPts val="0"/>
              </a:spcBef>
              <a:spcAft>
                <a:spcPts val="0"/>
              </a:spcAft>
              <a:buSzPts val="2800"/>
              <a:buChar char="•"/>
            </a:pPr>
            <a:r>
              <a:rPr lang="en-US" sz="3100"/>
              <a:t>Agenda notes</a:t>
            </a:r>
            <a:endParaRPr sz="3100"/>
          </a:p>
          <a:p>
            <a:pPr indent="-406400" lvl="0" marL="457200" rtl="0" algn="l">
              <a:lnSpc>
                <a:spcPct val="90000"/>
              </a:lnSpc>
              <a:spcBef>
                <a:spcPts val="0"/>
              </a:spcBef>
              <a:spcAft>
                <a:spcPts val="0"/>
              </a:spcAft>
              <a:buSzPts val="2800"/>
              <a:buChar char="•"/>
            </a:pPr>
            <a:r>
              <a:rPr lang="en-US" sz="3100"/>
              <a:t>Walk through notes</a:t>
            </a:r>
            <a:endParaRPr sz="3100"/>
          </a:p>
          <a:p>
            <a:pPr indent="0" lvl="0" marL="0" rtl="0" algn="l">
              <a:lnSpc>
                <a:spcPct val="90000"/>
              </a:lnSpc>
              <a:spcBef>
                <a:spcPts val="750"/>
              </a:spcBef>
              <a:spcAft>
                <a:spcPts val="0"/>
              </a:spcAft>
              <a:buSzPts val="2800"/>
              <a:buNone/>
            </a:pPr>
            <a:r>
              <a:t/>
            </a:r>
            <a:endParaRPr sz="23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8"/>
          <p:cNvSpPr txBox="1"/>
          <p:nvPr>
            <p:ph type="title"/>
          </p:nvPr>
        </p:nvSpPr>
        <p:spPr>
          <a:xfrm>
            <a:off x="173747" y="1042425"/>
            <a:ext cx="3855600" cy="11661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3300"/>
              <a:buNone/>
            </a:pPr>
            <a:r>
              <a:rPr lang="en-US"/>
              <a:t>Additional Considerations</a:t>
            </a:r>
            <a:endParaRPr/>
          </a:p>
        </p:txBody>
      </p:sp>
      <p:sp>
        <p:nvSpPr>
          <p:cNvPr id="79" name="Google Shape;79;p8"/>
          <p:cNvSpPr txBox="1"/>
          <p:nvPr>
            <p:ph idx="1" type="body"/>
          </p:nvPr>
        </p:nvSpPr>
        <p:spPr>
          <a:xfrm>
            <a:off x="4262275" y="373175"/>
            <a:ext cx="7631100" cy="5906400"/>
          </a:xfrm>
          <a:prstGeom prst="rect">
            <a:avLst/>
          </a:prstGeom>
          <a:noFill/>
          <a:ln>
            <a:noFill/>
          </a:ln>
        </p:spPr>
        <p:txBody>
          <a:bodyPr anchorCtr="0" anchor="ctr" bIns="45700" lIns="91425" spcFirstLastPara="1" rIns="91425" wrap="square" tIns="45700">
            <a:normAutofit lnSpcReduction="20000"/>
          </a:bodyPr>
          <a:lstStyle/>
          <a:p>
            <a:pPr indent="-400050" lvl="0" marL="457200" rtl="0" algn="l">
              <a:lnSpc>
                <a:spcPct val="90000"/>
              </a:lnSpc>
              <a:spcBef>
                <a:spcPts val="750"/>
              </a:spcBef>
              <a:spcAft>
                <a:spcPts val="0"/>
              </a:spcAft>
              <a:buSzPts val="2700"/>
              <a:buChar char="•"/>
            </a:pPr>
            <a:r>
              <a:rPr lang="en-US" sz="3000"/>
              <a:t>Evidence submitted must be dated and completed within the last year.</a:t>
            </a:r>
            <a:endParaRPr sz="3000"/>
          </a:p>
          <a:p>
            <a:pPr indent="0" lvl="0" marL="457200" rtl="0" algn="l">
              <a:lnSpc>
                <a:spcPct val="90000"/>
              </a:lnSpc>
              <a:spcBef>
                <a:spcPts val="750"/>
              </a:spcBef>
              <a:spcAft>
                <a:spcPts val="0"/>
              </a:spcAft>
              <a:buSzPts val="2800"/>
              <a:buNone/>
            </a:pPr>
            <a:r>
              <a:t/>
            </a:r>
            <a:endParaRPr sz="3000"/>
          </a:p>
          <a:p>
            <a:pPr indent="-400050" lvl="0" marL="457200" rtl="0" algn="l">
              <a:lnSpc>
                <a:spcPct val="90000"/>
              </a:lnSpc>
              <a:spcBef>
                <a:spcPts val="750"/>
              </a:spcBef>
              <a:spcAft>
                <a:spcPts val="0"/>
              </a:spcAft>
              <a:buSzPts val="2700"/>
              <a:buChar char="•"/>
            </a:pPr>
            <a:r>
              <a:rPr lang="en-US" sz="3000"/>
              <a:t>Outdoor classroom photos are considered classroom level evidence and will not be accepted.</a:t>
            </a:r>
            <a:endParaRPr sz="3000"/>
          </a:p>
          <a:p>
            <a:pPr indent="0" lvl="0" marL="457200" rtl="0" algn="l">
              <a:lnSpc>
                <a:spcPct val="90000"/>
              </a:lnSpc>
              <a:spcBef>
                <a:spcPts val="750"/>
              </a:spcBef>
              <a:spcAft>
                <a:spcPts val="0"/>
              </a:spcAft>
              <a:buSzPts val="2800"/>
              <a:buNone/>
            </a:pPr>
            <a:r>
              <a:t/>
            </a:r>
            <a:endParaRPr sz="3000"/>
          </a:p>
          <a:p>
            <a:pPr indent="-400050" lvl="0" marL="457200" rtl="0" algn="l">
              <a:lnSpc>
                <a:spcPct val="90000"/>
              </a:lnSpc>
              <a:spcBef>
                <a:spcPts val="750"/>
              </a:spcBef>
              <a:spcAft>
                <a:spcPts val="0"/>
              </a:spcAft>
              <a:buSzPts val="2700"/>
              <a:buChar char="•"/>
            </a:pPr>
            <a:r>
              <a:rPr lang="en-US" sz="3000"/>
              <a:t>Department staff looking for district evidence demonstrating process of implementation.</a:t>
            </a:r>
            <a:endParaRPr sz="3000"/>
          </a:p>
          <a:p>
            <a:pPr indent="0" lvl="0" marL="457200" rtl="0" algn="l">
              <a:lnSpc>
                <a:spcPct val="90000"/>
              </a:lnSpc>
              <a:spcBef>
                <a:spcPts val="750"/>
              </a:spcBef>
              <a:spcAft>
                <a:spcPts val="0"/>
              </a:spcAft>
              <a:buSzPts val="2800"/>
              <a:buNone/>
            </a:pPr>
            <a:r>
              <a:t/>
            </a:r>
            <a:endParaRPr sz="3000"/>
          </a:p>
          <a:p>
            <a:pPr indent="-400050" lvl="0" marL="457200" rtl="0" algn="l">
              <a:lnSpc>
                <a:spcPct val="90000"/>
              </a:lnSpc>
              <a:spcBef>
                <a:spcPts val="750"/>
              </a:spcBef>
              <a:spcAft>
                <a:spcPts val="0"/>
              </a:spcAft>
              <a:buSzPts val="2700"/>
              <a:buChar char="•"/>
            </a:pPr>
            <a:r>
              <a:rPr lang="en-US" sz="3000"/>
              <a:t>Providing evidence of a playground maintenance or safety checklist does not focus on how district is ensuring implementation.</a:t>
            </a:r>
            <a:endParaRPr sz="3000"/>
          </a:p>
          <a:p>
            <a:pPr indent="0" lvl="0" marL="457200" rtl="0" algn="l">
              <a:lnSpc>
                <a:spcPct val="90000"/>
              </a:lnSpc>
              <a:spcBef>
                <a:spcPts val="750"/>
              </a:spcBef>
              <a:spcAft>
                <a:spcPts val="0"/>
              </a:spcAft>
              <a:buSzPts val="2800"/>
              <a:buNone/>
            </a:pPr>
            <a:r>
              <a:t/>
            </a:r>
            <a:endParaRPr sz="27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9"/>
          <p:cNvSpPr txBox="1"/>
          <p:nvPr>
            <p:ph type="title"/>
          </p:nvPr>
        </p:nvSpPr>
        <p:spPr>
          <a:xfrm>
            <a:off x="406247" y="1"/>
            <a:ext cx="105156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sz="4300"/>
              <a:t>Timeline</a:t>
            </a:r>
            <a:r>
              <a:rPr lang="en-US" sz="4200"/>
              <a:t> </a:t>
            </a:r>
            <a:endParaRPr sz="4200"/>
          </a:p>
        </p:txBody>
      </p:sp>
      <p:sp>
        <p:nvSpPr>
          <p:cNvPr id="85" name="Google Shape;85;p9"/>
          <p:cNvSpPr txBox="1"/>
          <p:nvPr>
            <p:ph idx="1" type="body"/>
          </p:nvPr>
        </p:nvSpPr>
        <p:spPr>
          <a:xfrm>
            <a:off x="216225" y="5556875"/>
            <a:ext cx="11422200" cy="823800"/>
          </a:xfrm>
          <a:prstGeom prst="rect">
            <a:avLst/>
          </a:prstGeom>
          <a:noFill/>
          <a:ln>
            <a:noFill/>
          </a:ln>
        </p:spPr>
        <p:txBody>
          <a:bodyPr anchorCtr="0" anchor="b" bIns="45700" lIns="91425" spcFirstLastPara="1" rIns="91425" wrap="square" tIns="45700">
            <a:noAutofit/>
          </a:bodyPr>
          <a:lstStyle/>
          <a:p>
            <a:pPr indent="-406400" lvl="0" marL="457200" rtl="0" algn="l">
              <a:lnSpc>
                <a:spcPct val="115000"/>
              </a:lnSpc>
              <a:spcBef>
                <a:spcPts val="0"/>
              </a:spcBef>
              <a:spcAft>
                <a:spcPts val="0"/>
              </a:spcAft>
              <a:buSzPts val="2800"/>
              <a:buChar char="●"/>
            </a:pPr>
            <a:r>
              <a:rPr b="1" lang="en-US" sz="2800"/>
              <a:t>September 15:</a:t>
            </a:r>
            <a:r>
              <a:rPr lang="en-US" sz="2800"/>
              <a:t> </a:t>
            </a:r>
            <a:r>
              <a:rPr b="0" lang="en-US" sz="2800"/>
              <a:t>Desk audit opens in CASA </a:t>
            </a:r>
            <a:endParaRPr b="0" sz="2800"/>
          </a:p>
          <a:p>
            <a:pPr indent="0" lvl="0" marL="914400" rtl="0" algn="l">
              <a:lnSpc>
                <a:spcPct val="115000"/>
              </a:lnSpc>
              <a:spcBef>
                <a:spcPts val="0"/>
              </a:spcBef>
              <a:spcAft>
                <a:spcPts val="0"/>
              </a:spcAft>
              <a:buSzPts val="1800"/>
              <a:buNone/>
            </a:pPr>
            <a:r>
              <a:t/>
            </a:r>
            <a:endParaRPr sz="2800"/>
          </a:p>
          <a:p>
            <a:pPr indent="-406400" lvl="0" marL="457200" rtl="0" algn="l">
              <a:lnSpc>
                <a:spcPct val="115000"/>
              </a:lnSpc>
              <a:spcBef>
                <a:spcPts val="0"/>
              </a:spcBef>
              <a:spcAft>
                <a:spcPts val="0"/>
              </a:spcAft>
              <a:buSzPts val="2800"/>
              <a:buChar char="●"/>
            </a:pPr>
            <a:r>
              <a:rPr b="1" lang="en-US" sz="2800"/>
              <a:t>December 15:</a:t>
            </a:r>
            <a:r>
              <a:rPr lang="en-US" sz="2800"/>
              <a:t> </a:t>
            </a:r>
            <a:r>
              <a:rPr b="0" lang="en-US" sz="2800"/>
              <a:t>Initial district desk audit submission due </a:t>
            </a:r>
            <a:endParaRPr b="0" sz="2800"/>
          </a:p>
          <a:p>
            <a:pPr indent="0" lvl="0" marL="914400" rtl="0" algn="l">
              <a:lnSpc>
                <a:spcPct val="115000"/>
              </a:lnSpc>
              <a:spcBef>
                <a:spcPts val="0"/>
              </a:spcBef>
              <a:spcAft>
                <a:spcPts val="0"/>
              </a:spcAft>
              <a:buSzPts val="1800"/>
              <a:buNone/>
            </a:pPr>
            <a:r>
              <a:t/>
            </a:r>
            <a:endParaRPr sz="2800"/>
          </a:p>
          <a:p>
            <a:pPr indent="-406400" lvl="0" marL="457200" rtl="0" algn="l">
              <a:lnSpc>
                <a:spcPct val="115000"/>
              </a:lnSpc>
              <a:spcBef>
                <a:spcPts val="0"/>
              </a:spcBef>
              <a:spcAft>
                <a:spcPts val="0"/>
              </a:spcAft>
              <a:buSzPts val="2800"/>
              <a:buChar char="●"/>
            </a:pPr>
            <a:r>
              <a:rPr b="1" lang="en-US" sz="2800"/>
              <a:t>March 15:</a:t>
            </a:r>
            <a:r>
              <a:rPr b="0" lang="en-US" sz="2800"/>
              <a:t> Initial state review completed </a:t>
            </a:r>
            <a:endParaRPr b="0" sz="2800"/>
          </a:p>
          <a:p>
            <a:pPr indent="0" lvl="0" marL="914400" rtl="0" algn="l">
              <a:lnSpc>
                <a:spcPct val="115000"/>
              </a:lnSpc>
              <a:spcBef>
                <a:spcPts val="0"/>
              </a:spcBef>
              <a:spcAft>
                <a:spcPts val="0"/>
              </a:spcAft>
              <a:buSzPts val="1800"/>
              <a:buNone/>
            </a:pPr>
            <a:r>
              <a:t/>
            </a:r>
            <a:endParaRPr sz="2800"/>
          </a:p>
          <a:p>
            <a:pPr indent="-406400" lvl="0" marL="457200" rtl="0" algn="l">
              <a:lnSpc>
                <a:spcPct val="115000"/>
              </a:lnSpc>
              <a:spcBef>
                <a:spcPts val="0"/>
              </a:spcBef>
              <a:spcAft>
                <a:spcPts val="0"/>
              </a:spcAft>
              <a:buSzPts val="2800"/>
              <a:buChar char="●"/>
            </a:pPr>
            <a:r>
              <a:rPr b="1" lang="en-US" sz="2800"/>
              <a:t>April 15:</a:t>
            </a:r>
            <a:r>
              <a:rPr lang="en-US" sz="2800"/>
              <a:t> </a:t>
            </a:r>
            <a:r>
              <a:rPr b="0" lang="en-US" sz="2800"/>
              <a:t>Final district submission due; Desk audit closes</a:t>
            </a:r>
            <a:endParaRPr b="0" sz="2800"/>
          </a:p>
          <a:p>
            <a:pPr indent="0" lvl="0" marL="914400" rtl="0" algn="l">
              <a:lnSpc>
                <a:spcPct val="115000"/>
              </a:lnSpc>
              <a:spcBef>
                <a:spcPts val="0"/>
              </a:spcBef>
              <a:spcAft>
                <a:spcPts val="0"/>
              </a:spcAft>
              <a:buSzPts val="1800"/>
              <a:buNone/>
            </a:pPr>
            <a:r>
              <a:t/>
            </a:r>
            <a:endParaRPr sz="2800"/>
          </a:p>
          <a:p>
            <a:pPr indent="-406400" lvl="0" marL="457200" rtl="0" algn="l">
              <a:lnSpc>
                <a:spcPct val="115000"/>
              </a:lnSpc>
              <a:spcBef>
                <a:spcPts val="0"/>
              </a:spcBef>
              <a:spcAft>
                <a:spcPts val="0"/>
              </a:spcAft>
              <a:buSzPts val="2800"/>
              <a:buChar char="●"/>
            </a:pPr>
            <a:r>
              <a:rPr b="1" lang="en-US" sz="2800">
                <a:highlight>
                  <a:schemeClr val="lt1"/>
                </a:highlight>
              </a:rPr>
              <a:t>April 30:</a:t>
            </a:r>
            <a:r>
              <a:rPr b="1" lang="en-US" sz="2800"/>
              <a:t> </a:t>
            </a:r>
            <a:r>
              <a:rPr b="0" lang="en-US" sz="2800"/>
              <a:t>Final state review completed; District status identified and follow-up action as applicable</a:t>
            </a:r>
            <a:endParaRPr b="0" sz="2800"/>
          </a:p>
        </p:txBody>
      </p:sp>
    </p:spTree>
  </p:cSld>
  <p:clrMapOvr>
    <a:masterClrMapping/>
  </p:clrMapOvr>
</p:sld>
</file>

<file path=ppt/theme/theme1.xml><?xml version="1.0" encoding="utf-8"?>
<a:theme xmlns:a="http://schemas.openxmlformats.org/drawingml/2006/main" xmlns:r="http://schemas.openxmlformats.org/officeDocument/2006/relationships" name="Theme1">
  <a:themeElements>
    <a:clrScheme name="Iowa Department of Education">
      <a:dk1>
        <a:srgbClr val="000000"/>
      </a:dk1>
      <a:lt1>
        <a:srgbClr val="FFFFFF"/>
      </a:lt1>
      <a:dk2>
        <a:srgbClr val="002152"/>
      </a:dk2>
      <a:lt2>
        <a:srgbClr val="E6E6E6"/>
      </a:lt2>
      <a:accent1>
        <a:srgbClr val="005CA3"/>
      </a:accent1>
      <a:accent2>
        <a:srgbClr val="FDE263"/>
      </a:accent2>
      <a:accent3>
        <a:srgbClr val="96BCDE"/>
      </a:accent3>
      <a:accent4>
        <a:srgbClr val="A5A5A5"/>
      </a:accent4>
      <a:accent5>
        <a:srgbClr val="DC6400"/>
      </a:accent5>
      <a:accent6>
        <a:srgbClr val="FFC200"/>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Lentsch, Marcie</dc:creator>
</cp:coreProperties>
</file>