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3" r:id="rId1"/>
  </p:sldMasterIdLst>
  <p:notesMasterIdLst>
    <p:notesMasterId r:id="rId11"/>
  </p:notesMasterIdLst>
  <p:sldIdLst>
    <p:sldId id="265" r:id="rId2"/>
    <p:sldId id="257" r:id="rId3"/>
    <p:sldId id="258" r:id="rId4"/>
    <p:sldId id="259" r:id="rId5"/>
    <p:sldId id="260" r:id="rId6"/>
    <p:sldId id="261" r:id="rId7"/>
    <p:sldId id="262" r:id="rId8"/>
    <p:sldId id="263" r:id="rId9"/>
    <p:sldId id="264" r:id="rId10"/>
  </p:sldIdLst>
  <p:sldSz cx="12192000" cy="6858000"/>
  <p:notesSz cx="6858000" cy="9144000"/>
  <p:embeddedFontLst>
    <p:embeddedFont>
      <p:font typeface="Roboto" panose="020B060402020202020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450" autoAdjust="0"/>
  </p:normalViewPr>
  <p:slideViewPr>
    <p:cSldViewPr snapToGrid="0">
      <p:cViewPr varScale="1">
        <p:scale>
          <a:sx n="60" d="100"/>
          <a:sy n="60" d="100"/>
        </p:scale>
        <p:origin x="78" y="6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1200"/>
              </a:spcBef>
              <a:spcAft>
                <a:spcPts val="0"/>
              </a:spcAft>
              <a:buClr>
                <a:schemeClr val="dk1"/>
              </a:buClr>
              <a:buSzPts val="1100"/>
              <a:buFont typeface="Arial"/>
              <a:buNone/>
            </a:pPr>
            <a:r>
              <a:rPr lang="en-US" dirty="0">
                <a:solidFill>
                  <a:schemeClr val="dk1"/>
                </a:solidFill>
              </a:rPr>
              <a:t>This slide deck specifically addresses the Outdoor Learning Environment. The Outdoor Learning Environment is one of ten items in the preschool desk audit. </a:t>
            </a: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f7234f60be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2f7234f60be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790d9b097b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45" name="Google Shape;45;g3790d9b097b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7234f60be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f7234f60be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chemeClr val="hlink"/>
                </a:solidFill>
                <a:hlinkClick r:id="rId3"/>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chemeClr val="hlink"/>
                </a:solidFill>
                <a:hlinkClick r:id="rId4"/>
              </a:rPr>
              <a:t>Early Childhood Standards</a:t>
            </a:r>
            <a:r>
              <a:rPr lang="en-US">
                <a:solidFill>
                  <a:schemeClr val="dk1"/>
                </a:solidFill>
              </a:rPr>
              <a:t> webpage.</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795d5079b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As mentioned, the desk audit requires evidence to be submitted for a total of ten items. This webinar focuses on the Outdoor Learning Environment which references Standard 9 Criterion 9.5.</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Department staff will be specifically checking for the following:</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Outdoor play areas, designed with equipment that is age and developmentally appropriate and that is located to accommodate the above areas.</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US" sz="1050">
                <a:solidFill>
                  <a:srgbClr val="444746"/>
                </a:solidFill>
                <a:latin typeface="Roboto"/>
                <a:ea typeface="Roboto"/>
                <a:cs typeface="Roboto"/>
                <a:sym typeface="Roboto"/>
              </a:rPr>
              <a:t>Department staff will be specifically checking for each of the bulleted items</a:t>
            </a:r>
            <a:endParaRPr sz="1000">
              <a:solidFill>
                <a:schemeClr val="dk1"/>
              </a:solidFill>
            </a:endParaRPr>
          </a:p>
        </p:txBody>
      </p:sp>
      <p:sp>
        <p:nvSpPr>
          <p:cNvPr id="58" name="Google Shape;58;g3795d5079b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2873ec211c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2873ec211c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focus of the IQPPS Desk Audit is evidence for how the district is ensuring implementation of the criteria, in this case, criterion 9.5. Please provide evidence of the process the district uses to ensure this criterion is being implemented. Examples for submission could include: completed outdoor classroom observations, agenda notes, or walk through notes. </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3d71396bb7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3d71396bb7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Clr>
                <a:schemeClr val="dk1"/>
              </a:buClr>
              <a:buSzPts val="1100"/>
              <a:buFont typeface="Arial"/>
              <a:buNone/>
            </a:pPr>
            <a:r>
              <a:rPr lang="en-US">
                <a:solidFill>
                  <a:schemeClr val="dk1"/>
                </a:solidFill>
              </a:rPr>
              <a:t>Examples submitted must be completed within the last year.  Blank checklists will not be accepted. Outdoor classroom photos are considered classroom level evidence and will be returned for correction. Again, Department staff will be looking for district evidence that demonstrates the process the district uses to check that the criterion is being implemented. Providing evidence of a playground maintenance or safety checklist does not focus on evidence for how the district is ensuring implementation of the criterion.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2f7234f60be_0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2f7234f60be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3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this day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70e3e31d01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70e3e31d01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3 of the preschool desk audit. There are additional slide decks available with each addressing one of the ten preschool desk audit items.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educate.iowa.gov/media/3792/download?inline="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hyperlink" Target="https://educate.iowa.gov/media/3447/download?inline="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4" name="Title 3">
            <a:extLst>
              <a:ext uri="{FF2B5EF4-FFF2-40B4-BE49-F238E27FC236}">
                <a16:creationId xmlns:a16="http://schemas.microsoft.com/office/drawing/2014/main" id="{2FA18709-9B47-4570-A0EC-CA25AF995274}"/>
              </a:ext>
            </a:extLst>
          </p:cNvPr>
          <p:cNvSpPr>
            <a:spLocks noGrp="1"/>
          </p:cNvSpPr>
          <p:nvPr>
            <p:ph type="ctrTitle"/>
          </p:nvPr>
        </p:nvSpPr>
        <p:spPr>
          <a:xfrm>
            <a:off x="289270" y="1269000"/>
            <a:ext cx="11636700" cy="2160000"/>
          </a:xfrm>
        </p:spPr>
        <p:txBody>
          <a:bodyPr/>
          <a:lstStyle/>
          <a:p>
            <a:r>
              <a:rPr lang="en-US" sz="4400" dirty="0"/>
              <a:t>IQPPS Desk Audit 25-26</a:t>
            </a:r>
            <a:endParaRPr lang="en-US" dirty="0"/>
          </a:p>
        </p:txBody>
      </p:sp>
      <p:sp>
        <p:nvSpPr>
          <p:cNvPr id="5" name="Subtitle 4">
            <a:extLst>
              <a:ext uri="{FF2B5EF4-FFF2-40B4-BE49-F238E27FC236}">
                <a16:creationId xmlns:a16="http://schemas.microsoft.com/office/drawing/2014/main" id="{C8C5F006-4AE8-4505-A237-2B75CEE4E63A}"/>
              </a:ext>
            </a:extLst>
          </p:cNvPr>
          <p:cNvSpPr>
            <a:spLocks noGrp="1"/>
          </p:cNvSpPr>
          <p:nvPr>
            <p:ph type="subTitle" idx="1"/>
          </p:nvPr>
        </p:nvSpPr>
        <p:spPr>
          <a:xfrm>
            <a:off x="266030" y="3429000"/>
            <a:ext cx="11636700" cy="1282200"/>
          </a:xfrm>
        </p:spPr>
        <p:txBody>
          <a:bodyPr/>
          <a:lstStyle/>
          <a:p>
            <a:pPr marL="0" lvl="0" indent="0">
              <a:spcBef>
                <a:spcPts val="0"/>
              </a:spcBef>
            </a:pPr>
            <a:r>
              <a:rPr lang="en-US" dirty="0"/>
              <a:t>Item 3: Outdoor Learning Environment</a:t>
            </a:r>
            <a:endParaRPr lang="en-US" strike="sngStrik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a:t>The purpose of the preschool desk audit is to provide a process for the continued accreditation of schools and school districts. </a:t>
            </a:r>
            <a:br>
              <a:rPr lang="en-US" sz="2600" b="0"/>
            </a:br>
            <a:endParaRPr sz="2600" b="0"/>
          </a:p>
          <a:p>
            <a:pPr marL="457200" lvl="0" indent="-393700" algn="l" rtl="0">
              <a:lnSpc>
                <a:spcPct val="115000"/>
              </a:lnSpc>
              <a:spcBef>
                <a:spcPts val="0"/>
              </a:spcBef>
              <a:spcAft>
                <a:spcPts val="0"/>
              </a:spcAft>
              <a:buSzPts val="2600"/>
              <a:buChar char="●"/>
            </a:pPr>
            <a:r>
              <a:rPr lang="en-US" sz="2600" b="0"/>
              <a:t>Accreditation monitoring requires a comprehensive desk audit of all accredited schools and school districts. </a:t>
            </a:r>
            <a:r>
              <a:rPr lang="en-US" sz="2600" b="0" i="1"/>
              <a:t>           </a:t>
            </a:r>
            <a:r>
              <a:rPr lang="en-US" sz="2400" b="0" i="1"/>
              <a:t>      Iowa Code 256.11(10)(a)(1)</a:t>
            </a:r>
            <a:endParaRPr sz="2400" b="0" i="1"/>
          </a:p>
          <a:p>
            <a:pPr marL="0" lvl="0" indent="0" algn="l" rtl="0">
              <a:lnSpc>
                <a:spcPct val="115000"/>
              </a:lnSpc>
              <a:spcBef>
                <a:spcPts val="0"/>
              </a:spcBef>
              <a:spcAft>
                <a:spcPts val="0"/>
              </a:spcAft>
              <a:buNone/>
            </a:pPr>
            <a:endParaRPr sz="2600" b="0" i="1"/>
          </a:p>
          <a:p>
            <a:pPr marL="457200" lvl="0" indent="-393700" algn="l" rtl="0">
              <a:lnSpc>
                <a:spcPct val="115000"/>
              </a:lnSpc>
              <a:spcBef>
                <a:spcPts val="0"/>
              </a:spcBef>
              <a:spcAft>
                <a:spcPts val="0"/>
              </a:spcAft>
              <a:buSzPts val="2600"/>
              <a:buChar char="●"/>
            </a:pPr>
            <a:r>
              <a:rPr lang="en-US" sz="2600" b="0"/>
              <a:t>Districts are required to provide evidence of implementation of IQPPS based on requirements to implement program standards. </a:t>
            </a:r>
            <a:endParaRPr sz="2600" b="0"/>
          </a:p>
          <a:p>
            <a:pPr marL="457200" lvl="0" indent="0" algn="r" rtl="0">
              <a:lnSpc>
                <a:spcPct val="115000"/>
              </a:lnSpc>
              <a:spcBef>
                <a:spcPts val="0"/>
              </a:spcBef>
              <a:spcAft>
                <a:spcPts val="0"/>
              </a:spcAft>
              <a:buNone/>
            </a:pPr>
            <a:r>
              <a:rPr lang="en-US" sz="2600"/>
              <a:t>  </a:t>
            </a:r>
            <a:r>
              <a:rPr lang="en-US" sz="2600" i="1"/>
              <a:t> </a:t>
            </a:r>
            <a:r>
              <a:rPr lang="en-US" sz="2400" b="0" i="1"/>
              <a:t>Iowa Code 256C.3(3)b, IAC 281–16.3, and 281–41.17 (256B, 34CFR300)</a:t>
            </a:r>
            <a:endParaRPr sz="24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across locations</a:t>
            </a:r>
            <a:endParaRPr sz="3400">
              <a:solidFill>
                <a:schemeClr val="dk1"/>
              </a:solidFill>
            </a:endParaRPr>
          </a:p>
        </p:txBody>
      </p:sp>
      <p:pic>
        <p:nvPicPr>
          <p:cNvPr id="49" name="Google Shape;49;p9">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244072"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3300"/>
              <a:buFont typeface="Arial"/>
              <a:buNone/>
            </a:pPr>
            <a:r>
              <a:rPr lang="en-US" sz="4000"/>
              <a:t>Item 3: Program Standards Overview</a:t>
            </a:r>
            <a:endParaRPr sz="4000"/>
          </a:p>
        </p:txBody>
      </p:sp>
      <p:sp>
        <p:nvSpPr>
          <p:cNvPr id="61" name="Google Shape;61;p11"/>
          <p:cNvSpPr txBox="1"/>
          <p:nvPr/>
        </p:nvSpPr>
        <p:spPr>
          <a:xfrm>
            <a:off x="4885150" y="1289800"/>
            <a:ext cx="7134300" cy="5450949"/>
          </a:xfrm>
          <a:prstGeom prst="rect">
            <a:avLst/>
          </a:prstGeom>
          <a:noFill/>
          <a:ln>
            <a:noFill/>
          </a:ln>
        </p:spPr>
        <p:txBody>
          <a:bodyPr spcFirstLastPara="1" wrap="square" lIns="91425" tIns="91425" rIns="91425" bIns="91425" anchor="t" anchorCtr="0">
            <a:spAutoFit/>
          </a:bodyPr>
          <a:lstStyle/>
          <a:p>
            <a:pPr marL="0" lvl="0" indent="0" algn="ctr" rtl="0">
              <a:lnSpc>
                <a:spcPct val="90000"/>
              </a:lnSpc>
              <a:spcBef>
                <a:spcPts val="750"/>
              </a:spcBef>
              <a:spcAft>
                <a:spcPts val="0"/>
              </a:spcAft>
              <a:buClr>
                <a:schemeClr val="dk1"/>
              </a:buClr>
              <a:buSzPts val="1100"/>
              <a:buFont typeface="Arial"/>
              <a:buNone/>
            </a:pPr>
            <a:r>
              <a:rPr lang="en-US" sz="2100" b="1" dirty="0">
                <a:solidFill>
                  <a:schemeClr val="dk1"/>
                </a:solidFill>
              </a:rPr>
              <a:t>Item #3: Outdoor Learning Environment (Standard 9) </a:t>
            </a:r>
            <a:endParaRPr sz="2100" b="1" dirty="0">
              <a:solidFill>
                <a:schemeClr val="dk1"/>
              </a:solidFill>
            </a:endParaRPr>
          </a:p>
          <a:p>
            <a:pPr marL="0" lvl="0" indent="0" algn="l" rtl="0">
              <a:lnSpc>
                <a:spcPct val="90000"/>
              </a:lnSpc>
              <a:spcBef>
                <a:spcPts val="750"/>
              </a:spcBef>
              <a:spcAft>
                <a:spcPts val="0"/>
              </a:spcAft>
              <a:buClr>
                <a:schemeClr val="dk1"/>
              </a:buClr>
              <a:buSzPts val="1100"/>
              <a:buFont typeface="Arial"/>
              <a:buNone/>
            </a:pPr>
            <a:r>
              <a:rPr lang="en-US" sz="2100" b="1" dirty="0">
                <a:solidFill>
                  <a:schemeClr val="dk1"/>
                </a:solidFill>
              </a:rPr>
              <a:t>Criterion 9.5: </a:t>
            </a:r>
            <a:endParaRPr sz="2100" b="1" dirty="0">
              <a:solidFill>
                <a:schemeClr val="dk1"/>
              </a:solidFill>
            </a:endParaRPr>
          </a:p>
          <a:p>
            <a:pPr marL="342900" lvl="0" indent="0" algn="l" rtl="0">
              <a:lnSpc>
                <a:spcPct val="70000"/>
              </a:lnSpc>
              <a:spcBef>
                <a:spcPts val="750"/>
              </a:spcBef>
              <a:spcAft>
                <a:spcPts val="0"/>
              </a:spcAft>
              <a:buNone/>
            </a:pPr>
            <a:r>
              <a:rPr lang="en-US" sz="2100" b="1" dirty="0">
                <a:solidFill>
                  <a:schemeClr val="dk1"/>
                </a:solidFill>
              </a:rPr>
              <a:t>Outdoor space is designed with equipment to accommodate… </a:t>
            </a:r>
            <a:endParaRPr sz="2100" dirty="0">
              <a:solidFill>
                <a:schemeClr val="dk1"/>
              </a:solidFill>
            </a:endParaRPr>
          </a:p>
          <a:p>
            <a:pPr marL="857250" lvl="0" indent="-133350" algn="l" rtl="0">
              <a:lnSpc>
                <a:spcPct val="70000"/>
              </a:lnSpc>
              <a:spcBef>
                <a:spcPts val="750"/>
              </a:spcBef>
              <a:spcAft>
                <a:spcPts val="0"/>
              </a:spcAft>
              <a:buClr>
                <a:schemeClr val="dk1"/>
              </a:buClr>
              <a:buSzPts val="2100"/>
              <a:buChar char="●"/>
            </a:pPr>
            <a:r>
              <a:rPr lang="en-US" sz="2100" dirty="0">
                <a:solidFill>
                  <a:schemeClr val="dk1"/>
                </a:solidFill>
              </a:rPr>
              <a:t>Motor experiences such as running, climbing, balancing, riding, jumping, crawling, scooting, or swinging. </a:t>
            </a:r>
            <a:endParaRPr sz="2100" dirty="0">
              <a:solidFill>
                <a:schemeClr val="dk1"/>
              </a:solidFill>
            </a:endParaRPr>
          </a:p>
          <a:p>
            <a:pPr marL="857250" lvl="0" indent="-133350" algn="l" rtl="0">
              <a:lnSpc>
                <a:spcPct val="95000"/>
              </a:lnSpc>
              <a:spcBef>
                <a:spcPts val="0"/>
              </a:spcBef>
              <a:spcAft>
                <a:spcPts val="0"/>
              </a:spcAft>
              <a:buClr>
                <a:schemeClr val="dk1"/>
              </a:buClr>
              <a:buSzPts val="2100"/>
              <a:buChar char="●"/>
            </a:pPr>
            <a:r>
              <a:rPr lang="en-US" sz="2100" dirty="0">
                <a:solidFill>
                  <a:schemeClr val="dk1"/>
                </a:solidFill>
              </a:rPr>
              <a:t>Activities such as dramatic play, block building, manipulative play, or art activities. </a:t>
            </a:r>
            <a:endParaRPr sz="2100" dirty="0">
              <a:solidFill>
                <a:schemeClr val="dk1"/>
              </a:solidFill>
            </a:endParaRPr>
          </a:p>
          <a:p>
            <a:pPr marL="857250" lvl="0" indent="-133350" algn="l" rtl="0">
              <a:lnSpc>
                <a:spcPct val="95000"/>
              </a:lnSpc>
              <a:spcBef>
                <a:spcPts val="0"/>
              </a:spcBef>
              <a:spcAft>
                <a:spcPts val="0"/>
              </a:spcAft>
              <a:buClr>
                <a:schemeClr val="dk1"/>
              </a:buClr>
              <a:buSzPts val="2100"/>
              <a:buChar char="●"/>
            </a:pPr>
            <a:r>
              <a:rPr lang="en-US" sz="2100" dirty="0">
                <a:solidFill>
                  <a:schemeClr val="dk1"/>
                </a:solidFill>
              </a:rPr>
              <a:t>Exploration of the natural environment, including a variety of natural materials such as nonpoisonous plants, shrubs, and trees. </a:t>
            </a:r>
            <a:endParaRPr sz="2100" dirty="0">
              <a:solidFill>
                <a:schemeClr val="dk1"/>
              </a:solidFill>
            </a:endParaRPr>
          </a:p>
          <a:p>
            <a:pPr marL="857250" lvl="0" indent="-133350" algn="l" rtl="0">
              <a:lnSpc>
                <a:spcPct val="95000"/>
              </a:lnSpc>
              <a:spcBef>
                <a:spcPts val="0"/>
              </a:spcBef>
              <a:spcAft>
                <a:spcPts val="0"/>
              </a:spcAft>
              <a:buClr>
                <a:schemeClr val="dk1"/>
              </a:buClr>
              <a:buSzPts val="2100"/>
              <a:buChar char="●"/>
            </a:pPr>
            <a:r>
              <a:rPr lang="en-US" sz="2100" dirty="0">
                <a:solidFill>
                  <a:schemeClr val="dk1"/>
                </a:solidFill>
              </a:rPr>
              <a:t>The program makes </a:t>
            </a:r>
            <a:r>
              <a:rPr lang="en-US" sz="2100" b="1" dirty="0">
                <a:solidFill>
                  <a:schemeClr val="dk1"/>
                </a:solidFill>
              </a:rPr>
              <a:t>adaptations so children with disabilities </a:t>
            </a:r>
            <a:r>
              <a:rPr lang="en-US" sz="2100" dirty="0">
                <a:solidFill>
                  <a:schemeClr val="dk1"/>
                </a:solidFill>
              </a:rPr>
              <a:t>can fully participate in the outdoor curriculum and activities.</a:t>
            </a:r>
            <a:br>
              <a:rPr lang="en-US" sz="2100" dirty="0">
                <a:solidFill>
                  <a:schemeClr val="dk1"/>
                </a:solidFill>
              </a:rPr>
            </a:br>
            <a:endParaRPr sz="2100" i="1" dirty="0">
              <a:solidFill>
                <a:schemeClr val="dk1"/>
              </a:solidFill>
            </a:endParaRPr>
          </a:p>
          <a:p>
            <a:pPr marL="0" lvl="0" indent="0" algn="ctr" rtl="0">
              <a:lnSpc>
                <a:spcPct val="70000"/>
              </a:lnSpc>
              <a:spcBef>
                <a:spcPts val="1200"/>
              </a:spcBef>
              <a:spcAft>
                <a:spcPts val="0"/>
              </a:spcAft>
              <a:buNone/>
            </a:pPr>
            <a:r>
              <a:rPr lang="en-US" sz="2100" b="1" i="1" dirty="0">
                <a:solidFill>
                  <a:schemeClr val="dk1"/>
                </a:solidFill>
              </a:rPr>
              <a:t>*</a:t>
            </a:r>
            <a:r>
              <a:rPr lang="en-US" sz="2100" i="1" dirty="0">
                <a:solidFill>
                  <a:schemeClr val="dk1"/>
                </a:solidFill>
              </a:rPr>
              <a:t>Evidence must address all four of these areas</a:t>
            </a:r>
            <a:endParaRPr sz="2100" b="1" dirty="0">
              <a:solidFill>
                <a:schemeClr val="dk1"/>
              </a:solidFill>
            </a:endParaRPr>
          </a:p>
        </p:txBody>
      </p:sp>
      <p:pic>
        <p:nvPicPr>
          <p:cNvPr id="62" name="Google Shape;62;p11">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49550" y="1140101"/>
            <a:ext cx="5360400" cy="5360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356622" y="932675"/>
            <a:ext cx="35997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Examples of Evidence</a:t>
            </a:r>
            <a:endParaRPr/>
          </a:p>
        </p:txBody>
      </p:sp>
      <p:sp>
        <p:nvSpPr>
          <p:cNvPr id="68" name="Google Shape;68;p12"/>
          <p:cNvSpPr txBox="1">
            <a:spLocks noGrp="1"/>
          </p:cNvSpPr>
          <p:nvPr>
            <p:ph type="body" idx="1"/>
          </p:nvPr>
        </p:nvSpPr>
        <p:spPr>
          <a:xfrm>
            <a:off x="4350266" y="530373"/>
            <a:ext cx="7457100" cy="57927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sz="3100" b="1"/>
              <a:t>Provide district evidence of criterion implementation.</a:t>
            </a:r>
            <a:endParaRPr sz="3100" b="1"/>
          </a:p>
          <a:p>
            <a:pPr marL="0" lvl="0" indent="0" algn="l" rtl="0">
              <a:spcBef>
                <a:spcPts val="750"/>
              </a:spcBef>
              <a:spcAft>
                <a:spcPts val="0"/>
              </a:spcAft>
              <a:buNone/>
            </a:pPr>
            <a:endParaRPr sz="3100"/>
          </a:p>
          <a:p>
            <a:pPr marL="0" lvl="0" indent="0" algn="l" rtl="0">
              <a:lnSpc>
                <a:spcPct val="100000"/>
              </a:lnSpc>
              <a:spcBef>
                <a:spcPts val="750"/>
              </a:spcBef>
              <a:spcAft>
                <a:spcPts val="0"/>
              </a:spcAft>
              <a:buNone/>
            </a:pPr>
            <a:r>
              <a:rPr lang="en-US" sz="3300" b="1"/>
              <a:t>Completed form examples: </a:t>
            </a:r>
            <a:endParaRPr/>
          </a:p>
          <a:p>
            <a:pPr marL="914400" lvl="1" indent="-428625" algn="l" rtl="0">
              <a:lnSpc>
                <a:spcPct val="100000"/>
              </a:lnSpc>
              <a:spcBef>
                <a:spcPts val="375"/>
              </a:spcBef>
              <a:spcAft>
                <a:spcPts val="0"/>
              </a:spcAft>
              <a:buSzPts val="3300"/>
              <a:buChar char="•"/>
            </a:pPr>
            <a:r>
              <a:rPr lang="en-US" sz="3300" u="sng">
                <a:solidFill>
                  <a:schemeClr val="hlink"/>
                </a:solidFill>
                <a:hlinkClick r:id="rId3"/>
              </a:rPr>
              <a:t>Program Tour Form </a:t>
            </a:r>
            <a:endParaRPr/>
          </a:p>
          <a:p>
            <a:pPr marL="914400" lvl="1" indent="-428625" algn="l" rtl="0">
              <a:lnSpc>
                <a:spcPct val="100000"/>
              </a:lnSpc>
              <a:spcBef>
                <a:spcPts val="0"/>
              </a:spcBef>
              <a:spcAft>
                <a:spcPts val="0"/>
              </a:spcAft>
              <a:buSzPts val="3300"/>
              <a:buChar char="•"/>
            </a:pPr>
            <a:r>
              <a:rPr lang="en-US" sz="3300" u="sng">
                <a:solidFill>
                  <a:schemeClr val="hlink"/>
                </a:solidFill>
                <a:hlinkClick r:id="rId4"/>
              </a:rPr>
              <a:t>Facility Tour Checklist</a:t>
            </a:r>
            <a:endParaRPr sz="3300"/>
          </a:p>
          <a:p>
            <a:pPr marL="914400" lvl="0" indent="-428625" algn="l" rtl="0">
              <a:lnSpc>
                <a:spcPct val="100000"/>
              </a:lnSpc>
              <a:spcBef>
                <a:spcPts val="0"/>
              </a:spcBef>
              <a:spcAft>
                <a:spcPts val="0"/>
              </a:spcAft>
              <a:buSzPts val="3300"/>
              <a:buChar char="•"/>
            </a:pPr>
            <a:r>
              <a:rPr lang="en-US" sz="3300"/>
              <a:t>Fidelity checklist</a:t>
            </a:r>
            <a:endParaRPr sz="3300"/>
          </a:p>
          <a:p>
            <a:pPr marL="914400" lvl="0" indent="-428625" algn="l" rtl="0">
              <a:lnSpc>
                <a:spcPct val="100000"/>
              </a:lnSpc>
              <a:spcBef>
                <a:spcPts val="0"/>
              </a:spcBef>
              <a:spcAft>
                <a:spcPts val="0"/>
              </a:spcAft>
              <a:buSzPts val="3300"/>
              <a:buChar char="•"/>
            </a:pPr>
            <a:r>
              <a:rPr lang="en-US" sz="3300"/>
              <a:t>Agenda notes</a:t>
            </a:r>
            <a:endParaRPr sz="3300"/>
          </a:p>
          <a:p>
            <a:pPr marL="914400" lvl="0" indent="-428625" algn="l" rtl="0">
              <a:lnSpc>
                <a:spcPct val="100000"/>
              </a:lnSpc>
              <a:spcBef>
                <a:spcPts val="0"/>
              </a:spcBef>
              <a:spcAft>
                <a:spcPts val="0"/>
              </a:spcAft>
              <a:buSzPts val="3300"/>
              <a:buChar char="•"/>
            </a:pPr>
            <a:r>
              <a:rPr lang="en-US" sz="3300"/>
              <a:t>“Walk-through” notes</a:t>
            </a:r>
            <a:endParaRPr sz="3100"/>
          </a:p>
          <a:p>
            <a:pPr marL="0" lvl="0" indent="0" algn="l" rtl="0">
              <a:spcBef>
                <a:spcPts val="750"/>
              </a:spcBef>
              <a:spcAft>
                <a:spcPts val="0"/>
              </a:spcAft>
              <a:buNone/>
            </a:pPr>
            <a:endParaRPr sz="2300"/>
          </a:p>
        </p:txBody>
      </p:sp>
      <p:pic>
        <p:nvPicPr>
          <p:cNvPr id="69" name="Google Shape;69;p12">
            <a:extLst>
              <a:ext uri="{C183D7F6-B498-43B3-948B-1728B52AA6E4}">
                <adec:decorative xmlns:adec="http://schemas.microsoft.com/office/drawing/2017/decorative" val="1"/>
              </a:ext>
            </a:extLst>
          </p:cNvPr>
          <p:cNvPicPr preferRelativeResize="0"/>
          <p:nvPr/>
        </p:nvPicPr>
        <p:blipFill>
          <a:blip r:embed="rId5">
            <a:alphaModFix/>
          </a:blip>
          <a:stretch>
            <a:fillRect/>
          </a:stretch>
        </p:blipFill>
        <p:spPr>
          <a:xfrm>
            <a:off x="309523" y="2215750"/>
            <a:ext cx="3693900" cy="369392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173747" y="1042425"/>
            <a:ext cx="38556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Additional Considerations</a:t>
            </a:r>
            <a:endParaRPr/>
          </a:p>
        </p:txBody>
      </p:sp>
      <p:sp>
        <p:nvSpPr>
          <p:cNvPr id="75" name="Google Shape;75;p13"/>
          <p:cNvSpPr txBox="1">
            <a:spLocks noGrp="1"/>
          </p:cNvSpPr>
          <p:nvPr>
            <p:ph type="body" idx="1"/>
          </p:nvPr>
        </p:nvSpPr>
        <p:spPr>
          <a:xfrm>
            <a:off x="4262275" y="373175"/>
            <a:ext cx="7631100" cy="5906400"/>
          </a:xfrm>
          <a:prstGeom prst="rect">
            <a:avLst/>
          </a:prstGeom>
        </p:spPr>
        <p:txBody>
          <a:bodyPr spcFirstLastPara="1" wrap="square" lIns="91425" tIns="45700" rIns="91425" bIns="45700" anchor="ctr" anchorCtr="0">
            <a:normAutofit fontScale="85000" lnSpcReduction="10000"/>
          </a:bodyPr>
          <a:lstStyle/>
          <a:p>
            <a:pPr marL="457200" lvl="0" indent="-387191" algn="l" rtl="0">
              <a:lnSpc>
                <a:spcPct val="100000"/>
              </a:lnSpc>
              <a:spcBef>
                <a:spcPts val="750"/>
              </a:spcBef>
              <a:spcAft>
                <a:spcPts val="0"/>
              </a:spcAft>
              <a:buSzPct val="90000"/>
              <a:buChar char="•"/>
            </a:pPr>
            <a:r>
              <a:rPr lang="en-US" sz="3000"/>
              <a:t>Evidence submitted must be dated and completed within the last year.</a:t>
            </a:r>
            <a:endParaRPr sz="3000"/>
          </a:p>
          <a:p>
            <a:pPr marL="457200" lvl="0" indent="0" algn="l" rtl="0">
              <a:lnSpc>
                <a:spcPct val="100000"/>
              </a:lnSpc>
              <a:spcBef>
                <a:spcPts val="750"/>
              </a:spcBef>
              <a:spcAft>
                <a:spcPts val="0"/>
              </a:spcAft>
              <a:buNone/>
            </a:pPr>
            <a:endParaRPr sz="3000"/>
          </a:p>
          <a:p>
            <a:pPr marL="457200" lvl="0" indent="-387191" algn="l" rtl="0">
              <a:lnSpc>
                <a:spcPct val="100000"/>
              </a:lnSpc>
              <a:spcBef>
                <a:spcPts val="750"/>
              </a:spcBef>
              <a:spcAft>
                <a:spcPts val="0"/>
              </a:spcAft>
              <a:buSzPct val="90000"/>
              <a:buChar char="•"/>
            </a:pPr>
            <a:r>
              <a:rPr lang="en-US" sz="3000"/>
              <a:t>Outdoor classroom photos are considered classroom level evidence and will not be accepted.</a:t>
            </a:r>
            <a:endParaRPr sz="3000"/>
          </a:p>
          <a:p>
            <a:pPr marL="457200" lvl="0" indent="0" algn="l" rtl="0">
              <a:lnSpc>
                <a:spcPct val="100000"/>
              </a:lnSpc>
              <a:spcBef>
                <a:spcPts val="750"/>
              </a:spcBef>
              <a:spcAft>
                <a:spcPts val="0"/>
              </a:spcAft>
              <a:buNone/>
            </a:pPr>
            <a:endParaRPr sz="3000"/>
          </a:p>
          <a:p>
            <a:pPr marL="457200" lvl="0" indent="-387191" algn="l" rtl="0">
              <a:lnSpc>
                <a:spcPct val="100000"/>
              </a:lnSpc>
              <a:spcBef>
                <a:spcPts val="750"/>
              </a:spcBef>
              <a:spcAft>
                <a:spcPts val="0"/>
              </a:spcAft>
              <a:buSzPct val="90000"/>
              <a:buChar char="•"/>
            </a:pPr>
            <a:r>
              <a:rPr lang="en-US" sz="3000"/>
              <a:t>Department staff looking for district evidence demonstrating process of implementation.</a:t>
            </a:r>
            <a:endParaRPr sz="3000"/>
          </a:p>
          <a:p>
            <a:pPr marL="457200" lvl="0" indent="0" algn="l" rtl="0">
              <a:lnSpc>
                <a:spcPct val="100000"/>
              </a:lnSpc>
              <a:spcBef>
                <a:spcPts val="750"/>
              </a:spcBef>
              <a:spcAft>
                <a:spcPts val="0"/>
              </a:spcAft>
              <a:buNone/>
            </a:pPr>
            <a:endParaRPr sz="3000"/>
          </a:p>
          <a:p>
            <a:pPr marL="457200" lvl="0" indent="-404812" algn="l" rtl="0">
              <a:lnSpc>
                <a:spcPct val="100000"/>
              </a:lnSpc>
              <a:spcBef>
                <a:spcPts val="750"/>
              </a:spcBef>
              <a:spcAft>
                <a:spcPts val="0"/>
              </a:spcAft>
              <a:buSzPct val="100000"/>
              <a:buChar char="•"/>
            </a:pPr>
            <a:r>
              <a:rPr lang="en-US" sz="3000"/>
              <a:t>Providing evidence of a playground maintenance or safety checklist does not align with implementation of the criterion for this desk audit item</a:t>
            </a:r>
            <a:endParaRPr sz="3000"/>
          </a:p>
          <a:p>
            <a:pPr marL="457200" lvl="0" indent="0" algn="l" rtl="0">
              <a:spcBef>
                <a:spcPts val="750"/>
              </a:spcBef>
              <a:spcAft>
                <a:spcPts val="0"/>
              </a:spcAft>
              <a:buNone/>
            </a:pPr>
            <a:endParaRPr sz="3650"/>
          </a:p>
        </p:txBody>
      </p:sp>
      <p:pic>
        <p:nvPicPr>
          <p:cNvPr id="76" name="Google Shape;76;p13">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465600" y="2394050"/>
            <a:ext cx="3244750" cy="32447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82" name="Google Shape;82;p14"/>
          <p:cNvSpPr txBox="1">
            <a:spLocks noGrp="1"/>
          </p:cNvSpPr>
          <p:nvPr>
            <p:ph type="body" idx="1"/>
          </p:nvPr>
        </p:nvSpPr>
        <p:spPr>
          <a:xfrm>
            <a:off x="216225" y="5556875"/>
            <a:ext cx="11422200" cy="823800"/>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a:t>September 15:</a:t>
            </a:r>
            <a:r>
              <a:rPr lang="en-US" sz="2800"/>
              <a:t> </a:t>
            </a:r>
            <a:r>
              <a:rPr lang="en-US" sz="2800" b="0"/>
              <a:t>Desk audit opens in CASA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December 15:</a:t>
            </a:r>
            <a:r>
              <a:rPr lang="en-US" sz="2800"/>
              <a:t> </a:t>
            </a:r>
            <a:r>
              <a:rPr lang="en-US" sz="2800" b="0"/>
              <a:t>Initial district desk audit submission due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March 15:</a:t>
            </a:r>
            <a:r>
              <a:rPr lang="en-US" sz="2800" b="0"/>
              <a:t> Initial state review completed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April 15:</a:t>
            </a:r>
            <a:r>
              <a:rPr lang="en-US" sz="2800"/>
              <a:t> </a:t>
            </a:r>
            <a:r>
              <a:rPr lang="en-US" sz="2800" b="0"/>
              <a:t>Final district submission due; Desk audit closes</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highlight>
                  <a:schemeClr val="lt1"/>
                </a:highlight>
              </a:rPr>
              <a:t>April 30:</a:t>
            </a:r>
            <a:r>
              <a:rPr lang="en-US" sz="2800" b="1"/>
              <a:t> </a:t>
            </a:r>
            <a:r>
              <a:rPr lang="en-US" sz="2800" b="0"/>
              <a:t>Final state review completed; District status identified and follow-up action as applicable</a:t>
            </a:r>
            <a:endParaRPr sz="2800" b="0"/>
          </a:p>
        </p:txBody>
      </p:sp>
      <p:pic>
        <p:nvPicPr>
          <p:cNvPr id="83" name="Google Shape;83;p1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89" name="Google Shape;89;p15"/>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a:solidFill>
                  <a:srgbClr val="000000"/>
                </a:solidFill>
              </a:rPr>
              <a:t>Central Rivers AEA - </a:t>
            </a:r>
            <a:r>
              <a:rPr lang="en-US" sz="2350">
                <a:solidFill>
                  <a:srgbClr val="000000"/>
                </a:solidFill>
              </a:rPr>
              <a:t>Amy Stegeman, </a:t>
            </a:r>
            <a:r>
              <a:rPr lang="en-US" sz="2350" u="sng">
                <a:solidFill>
                  <a:srgbClr val="0563C1"/>
                </a:solidFill>
                <a:hlinkClick r:id="rId3">
                  <a:extLst>
                    <a:ext uri="{A12FA001-AC4F-418D-AE19-62706E023703}">
                      <ahyp:hlinkClr xmlns:ahyp="http://schemas.microsoft.com/office/drawing/2018/hyperlinkcolor" val="tx"/>
                    </a:ext>
                  </a:extLst>
                </a:hlinkClick>
              </a:rPr>
              <a:t>amy.stegeman@iowa.gov</a:t>
            </a:r>
            <a:r>
              <a:rPr lang="en-US" sz="2350">
                <a:solidFill>
                  <a:srgbClr val="000000"/>
                </a:solidFill>
              </a:rPr>
              <a:t>, 515-868-1675</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Grant Wood AEA - </a:t>
            </a:r>
            <a:r>
              <a:rPr lang="en-US" sz="2350">
                <a:solidFill>
                  <a:schemeClr val="dk1"/>
                </a:solidFill>
              </a:rPr>
              <a:t>Mary Breyfogle, </a:t>
            </a:r>
            <a:r>
              <a:rPr lang="en-US" sz="2350" u="sng">
                <a:solidFill>
                  <a:schemeClr val="hlink"/>
                </a:solidFill>
                <a:hlinkClick r:id="rId4"/>
              </a:rPr>
              <a:t>mary.breyfogle@iowa.gov</a:t>
            </a:r>
            <a:r>
              <a:rPr lang="en-US" sz="2350">
                <a:solidFill>
                  <a:schemeClr val="dk1"/>
                </a:solidFill>
              </a:rPr>
              <a:t>, 515-326-1030</a:t>
            </a:r>
            <a:endParaRPr sz="235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Great Prairie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Green Hills AEA </a:t>
            </a:r>
            <a:r>
              <a:rPr lang="en-US" sz="2350">
                <a:solidFill>
                  <a:srgbClr val="000000"/>
                </a:solidFill>
              </a:rPr>
              <a:t>- Marianne </a:t>
            </a:r>
            <a:r>
              <a:rPr lang="en-US" sz="2350"/>
              <a:t>Adams</a:t>
            </a:r>
            <a:r>
              <a:rPr lang="en-US" sz="2350">
                <a:solidFill>
                  <a:srgbClr val="000000"/>
                </a:solidFill>
              </a:rPr>
              <a:t> </a:t>
            </a:r>
            <a:r>
              <a:rPr lang="en-US" sz="2350" u="sng">
                <a:solidFill>
                  <a:srgbClr val="0563C1"/>
                </a:solidFill>
                <a:hlinkClick r:id="rId6">
                  <a:extLst>
                    <a:ext uri="{A12FA001-AC4F-418D-AE19-62706E023703}">
                      <ahyp:hlinkClr xmlns:ahyp="http://schemas.microsoft.com/office/drawing/2018/hyperlinkcolor" val="tx"/>
                    </a:ext>
                  </a:extLst>
                </a:hlinkClick>
              </a:rPr>
              <a:t>marianne.adams@iowa.gov</a:t>
            </a:r>
            <a:r>
              <a:rPr lang="en-US" sz="2350">
                <a:solidFill>
                  <a:srgbClr val="000000"/>
                </a:solidFill>
              </a:rPr>
              <a:t>, 515-326-2653</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Heartland AEA </a:t>
            </a:r>
            <a:r>
              <a:rPr lang="en-US" sz="2350">
                <a:solidFill>
                  <a:srgbClr val="000000"/>
                </a:solidFill>
              </a:rPr>
              <a:t>- </a:t>
            </a:r>
            <a:r>
              <a:rPr lang="en-US" sz="2350">
                <a:solidFill>
                  <a:schemeClr val="dk1"/>
                </a:solidFill>
              </a:rPr>
              <a:t>Marcie Lentsch, </a:t>
            </a:r>
            <a:r>
              <a:rPr lang="en-US" sz="2350" u="sng">
                <a:solidFill>
                  <a:schemeClr val="hlink"/>
                </a:solidFill>
                <a:hlinkClick r:id="rId7"/>
              </a:rPr>
              <a:t>marcie.lentsch@iowa.gov</a:t>
            </a:r>
            <a:r>
              <a:rPr lang="en-US" sz="2350">
                <a:solidFill>
                  <a:schemeClr val="dk1"/>
                </a:solidFill>
              </a:rPr>
              <a:t>, 515-419-2088</a:t>
            </a:r>
            <a:endParaRPr sz="2350"/>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Keystone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a:solidFill>
                  <a:srgbClr val="000000"/>
                </a:solidFill>
              </a:rPr>
              <a:t>Mississippi Bend AEA </a:t>
            </a:r>
            <a:r>
              <a:rPr lang="en-US" sz="2300">
                <a:solidFill>
                  <a:srgbClr val="000000"/>
                </a:solidFill>
              </a:rPr>
              <a:t>- </a:t>
            </a:r>
            <a:r>
              <a:rPr lang="en-US" sz="2300">
                <a:solidFill>
                  <a:schemeClr val="dk1"/>
                </a:solidFill>
              </a:rPr>
              <a:t>Marianne Adams </a:t>
            </a:r>
            <a:r>
              <a:rPr lang="en-US" sz="2300" u="sng">
                <a:solidFill>
                  <a:schemeClr val="hlink"/>
                </a:solidFill>
                <a:hlinkClick r:id="rId6"/>
              </a:rPr>
              <a:t>marianne.adams@iowa.gov</a:t>
            </a:r>
            <a:r>
              <a:rPr lang="en-US" sz="2300">
                <a:solidFill>
                  <a:schemeClr val="dk1"/>
                </a:solidFill>
              </a:rPr>
              <a:t>, 515-326-2653</a:t>
            </a:r>
            <a:endParaRPr sz="230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Northwest AEA</a:t>
            </a:r>
            <a:r>
              <a:rPr lang="en-US" sz="2350">
                <a:solidFill>
                  <a:srgbClr val="000000"/>
                </a:solidFill>
              </a:rPr>
              <a:t> - </a:t>
            </a:r>
            <a:r>
              <a:rPr lang="en-US" sz="2350"/>
              <a:t>Jessie Blohm, </a:t>
            </a:r>
            <a:r>
              <a:rPr lang="en-US" sz="2350" u="sng">
                <a:solidFill>
                  <a:schemeClr val="hlink"/>
                </a:solidFill>
                <a:hlinkClick r:id="rId8"/>
              </a:rPr>
              <a:t>jessica.blohm@iowa.gov</a:t>
            </a:r>
            <a:r>
              <a:rPr lang="en-US" sz="2350"/>
              <a:t>, 515-250-3406</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Prairie Lakes AEA </a:t>
            </a:r>
            <a:r>
              <a:rPr lang="en-US" sz="2350">
                <a:solidFill>
                  <a:srgbClr val="000000"/>
                </a:solidFill>
              </a:rPr>
              <a:t>- </a:t>
            </a:r>
            <a:r>
              <a:rPr lang="en-US" sz="2350">
                <a:solidFill>
                  <a:schemeClr val="dk1"/>
                </a:solidFill>
              </a:rPr>
              <a:t>Denise Kepner, </a:t>
            </a:r>
            <a:r>
              <a:rPr lang="en-US" sz="2350" u="sng">
                <a:solidFill>
                  <a:schemeClr val="hlink"/>
                </a:solidFill>
                <a:hlinkClick r:id="rId9"/>
              </a:rPr>
              <a:t>denise.kepner@iowa.gov</a:t>
            </a:r>
            <a:r>
              <a:rPr lang="en-US" sz="2350">
                <a:solidFill>
                  <a:schemeClr val="dk1"/>
                </a:solidFill>
              </a:rPr>
              <a:t>, 515-669-3169</a:t>
            </a:r>
            <a:endParaRPr sz="2350">
              <a:solidFill>
                <a:srgbClr val="000000"/>
              </a:solidFill>
            </a:endParaRPr>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1307</Words>
  <Application>Microsoft Office PowerPoint</Application>
  <PresentationFormat>Widescreen</PresentationFormat>
  <Paragraphs>87</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Roboto</vt:lpstr>
      <vt:lpstr>Arial</vt:lpstr>
      <vt:lpstr>Theme1</vt:lpstr>
      <vt:lpstr>IQPPS Desk Audit 25-26</vt:lpstr>
      <vt:lpstr>Purpose of the Preschool Desk Audit  </vt:lpstr>
      <vt:lpstr>Guidelines for the Desk Audit </vt:lpstr>
      <vt:lpstr>IQPPS (2017 Version) and IQPPS Web Page</vt:lpstr>
      <vt:lpstr>Item 3: Program Standards Overview</vt:lpstr>
      <vt:lpstr>Examples of Evidence</vt:lpstr>
      <vt:lpstr>Additional Considerations</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IQPPS Desk Audit 25-26</dc:title>
  <dc:creator>Albers, Lisa [IDOE]</dc:creator>
  <cp:lastModifiedBy>Albers, Lisa [IDOE]</cp:lastModifiedBy>
  <cp:revision>2</cp:revision>
  <dcterms:modified xsi:type="dcterms:W3CDTF">2025-09-12T16:39:37Z</dcterms:modified>
</cp:coreProperties>
</file>