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3"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embeddedFontLst>
    <p:embeddedFont>
      <p:font typeface="Roboto" panose="020B060402020202020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888" autoAdjust="0"/>
  </p:normalViewPr>
  <p:slideViewPr>
    <p:cSldViewPr snapToGrid="0">
      <p:cViewPr varScale="1">
        <p:scale>
          <a:sx n="60" d="100"/>
          <a:sy n="60" d="100"/>
        </p:scale>
        <p:origin x="78" y="5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educateiowa.gov/pk-12/early-childhood/early-childhood-standard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1200"/>
              </a:spcBef>
              <a:spcAft>
                <a:spcPts val="1200"/>
              </a:spcAft>
              <a:buClr>
                <a:schemeClr val="dk1"/>
              </a:buClr>
              <a:buSzPts val="1100"/>
              <a:buFont typeface="Arial"/>
              <a:buNone/>
            </a:pPr>
            <a:r>
              <a:rPr lang="en-US">
                <a:solidFill>
                  <a:schemeClr val="dk1"/>
                </a:solidFill>
              </a:rPr>
              <a:t>Welcome to the slide deck that specifically addresses the Indoor Learning Environment. The Indoor Learning Environment is one of ten items in the preschool desk audit</a:t>
            </a:r>
            <a:endParaRP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f726319dd1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000">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The purpose of the preschool desk audit is to provide a process for </a:t>
            </a:r>
            <a:r>
              <a:rPr lang="en-US" b="1">
                <a:solidFill>
                  <a:schemeClr val="dk1"/>
                </a:solidFill>
              </a:rPr>
              <a:t>accreditation</a:t>
            </a:r>
            <a:r>
              <a:rPr lang="en-US">
                <a:solidFill>
                  <a:schemeClr val="dk1"/>
                </a:solidFill>
              </a:rPr>
              <a:t> and </a:t>
            </a:r>
            <a:r>
              <a:rPr lang="en-US" b="1">
                <a:solidFill>
                  <a:schemeClr val="dk1"/>
                </a:solidFill>
              </a:rPr>
              <a:t>monitoring</a:t>
            </a:r>
            <a:r>
              <a:rPr lang="en-US">
                <a:solidFill>
                  <a:schemeClr val="dk1"/>
                </a:solidFill>
              </a:rPr>
              <a:t> which requires a comprehensive desk audit. In addition, based on the requirement to implement program standards, the desk audit provides districts a method for submitting evidence of implementation of IQPPS. </a:t>
            </a:r>
            <a:endParaRPr>
              <a:solidFill>
                <a:schemeClr val="dk1"/>
              </a:solidFill>
            </a:endParaRPr>
          </a:p>
          <a:p>
            <a:pPr marL="0" lvl="0" indent="0" algn="l" rtl="0">
              <a:spcBef>
                <a:spcPts val="1200"/>
              </a:spcBef>
              <a:spcAft>
                <a:spcPts val="0"/>
              </a:spcAft>
              <a:buNone/>
            </a:pPr>
            <a:endParaRPr/>
          </a:p>
        </p:txBody>
      </p:sp>
      <p:sp>
        <p:nvSpPr>
          <p:cNvPr id="39" name="Google Shape;39;g2f726319dd1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790d42a78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When completing the preschool desk audit, there are several factors to consider.  Preschool program administrators collect and submit evidence at a district level; classroom level evidence will not be accepted. Evidence must reflect a completed practice occurring within the past year.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evidence should represent a process of how the district ensures the program standards are implemented across all classrooms, including in community partner sites (as applicable). This applies to all classrooms following IQPPS including the Statewide Voluntary Preschool Program, Shared Visions Preschool, and early childhood special education programs. Evidence should also address any existing variations across preschool program locations.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a:p>
        </p:txBody>
      </p:sp>
      <p:sp>
        <p:nvSpPr>
          <p:cNvPr id="45" name="Google Shape;45;g3790d42a78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f726319dd1_0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f726319dd1_0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 is important to note that desk audit submissions must align to the current version of the </a:t>
            </a:r>
            <a:r>
              <a:rPr lang="en-US" u="sng">
                <a:solidFill>
                  <a:schemeClr val="hlink"/>
                </a:solidFill>
                <a:hlinkClick r:id="rId3"/>
              </a:rPr>
              <a:t>Iowa Quality Preschool Program Standards and Criteria (2017)</a:t>
            </a:r>
            <a:r>
              <a:rPr lang="en-US">
                <a:solidFill>
                  <a:schemeClr val="dk1"/>
                </a:solidFill>
              </a:rPr>
              <a:t>. Keep in mind that multiple standards and criteria may be addressed within each of the ten desk audit items.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Iowa Department of Education’s website contains additional information related to IQPPS on the </a:t>
            </a:r>
            <a:r>
              <a:rPr lang="en-US" u="sng">
                <a:solidFill>
                  <a:schemeClr val="hlink"/>
                </a:solidFill>
                <a:hlinkClick r:id="rId4"/>
              </a:rPr>
              <a:t>Early Childhood Standards</a:t>
            </a:r>
            <a:r>
              <a:rPr lang="en-US">
                <a:solidFill>
                  <a:schemeClr val="dk1"/>
                </a:solidFill>
              </a:rPr>
              <a:t> webpage.</a:t>
            </a: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As mentioned, the desk audit requires evidence to be submitted for a total of ten items. This webinar focuses on the Indoor Learning Environment which references Standard 9 Criterion 9.4</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US" sz="1050">
                <a:solidFill>
                  <a:srgbClr val="444746"/>
                </a:solidFill>
                <a:latin typeface="Roboto"/>
                <a:ea typeface="Roboto"/>
                <a:cs typeface="Roboto"/>
                <a:sym typeface="Roboto"/>
              </a:rPr>
              <a:t>Department staff will be specifically checking for each of the bulleted items listed on this slide</a:t>
            </a:r>
            <a:endParaRPr/>
          </a:p>
        </p:txBody>
      </p:sp>
      <p:sp>
        <p:nvSpPr>
          <p:cNvPr id="58" name="Google Shape;5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2873dcf1a7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2873dcf1a7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1200"/>
              </a:spcAft>
              <a:buClr>
                <a:schemeClr val="dk1"/>
              </a:buClr>
              <a:buSzPts val="1100"/>
              <a:buFont typeface="Arial"/>
              <a:buNone/>
            </a:pPr>
            <a:r>
              <a:rPr lang="en-US">
                <a:solidFill>
                  <a:schemeClr val="dk1"/>
                </a:solidFill>
              </a:rPr>
              <a:t>The focus of the IQPPS Desk Audit is evidence for how the district is ensuring implementation of the criteria, in this case, criterion 9.4. Please provide evidence for the process the district uses to check that this criterion is being implemented. Examples for submission could include: completed classroom observations, fidelity checklist, agenda notes, or walk through notes.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3d71396bb7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3d71396bb7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Examples submitted must be dated and completed within the last year.  Blank checklists will not be accepted. Classroom photos are considered classroom level evidence and will be returned for correction. Again, Department staff will be looking for district-level evidence that demonstrates the process used to ensure the criterion is being implemented across classrooms. When the district provides a narrative for how the preschool classroom aligns with criterion 9.4, Department staff look for evidence of how this is monitored as well.</a:t>
            </a: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2f726319dd1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2f726319dd1_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Now that we have covered the details related to item 2 of the desk audit, we will review the due dates and related timeline for the entire desk audit process.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The desk audit opens in CASA on September 15 and the initial desk audit submission is due on or before December 15. Department consultants will complete the initial state review no later than March 15. If additional information or follow up is needed, districts have until end of the business day on April 15 to submit a final district submission. The desk audit closes in CASA on this day and no further submissions or corrections can be made. Department consultants will then complete a final state review by April 30. The District status will be identified and additional follow-up actions will be completed as applicable. </a:t>
            </a:r>
            <a:endParaRPr>
              <a:solidFill>
                <a:schemeClr val="dk1"/>
              </a:solidFill>
            </a:endParaRPr>
          </a:p>
          <a:p>
            <a:pPr marL="4572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Please note the importance of adhering to all due dates throughout the preschool desk audit. </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70e2f2c8b9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70e2f2c8b9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An Iowa Department of Education consultant is assigned to each AEA specifically for preschool desk audits. The assigned consultant, as shown on this slide, will serve as the contact for districts in that area throughout the desk audit timeline. Districts are encouraged to reach out to the assigned consultant with any questions.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Thank you for viewing this slide deck related to Item 2 of the preschool desk audit. There are additional slide decks available with each addressing one of the ten preschool desk audit items. </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5"/>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5"/>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5"/>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6"/>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6"/>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educateiowa.gov/pk-12/early-childhood/early-childhood-standard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educate.iowa.gov/media/3792/download?inline="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hyperlink" Target="https://educate.iowa.gov/media/3447/download?inline="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hyperlink" Target="mailto:jessica.blohm@iowa.gov" TargetMode="External"/><Relationship Id="rId3" Type="http://schemas.openxmlformats.org/officeDocument/2006/relationships/hyperlink" Target="mailto:amy.stegeman@iowa.gov" TargetMode="External"/><Relationship Id="rId7" Type="http://schemas.openxmlformats.org/officeDocument/2006/relationships/hyperlink" Target="mailto:marcie.lentsch@iowa.gov"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mailto:marianne.rodrigues@iowa.gov" TargetMode="External"/><Relationship Id="rId5" Type="http://schemas.openxmlformats.org/officeDocument/2006/relationships/hyperlink" Target="mailto:celeste.mortvedt@iowa.gov" TargetMode="External"/><Relationship Id="rId4" Type="http://schemas.openxmlformats.org/officeDocument/2006/relationships/hyperlink" Target="mailto:mary.breyfogle@iowa.gov" TargetMode="External"/><Relationship Id="rId9" Type="http://schemas.openxmlformats.org/officeDocument/2006/relationships/hyperlink" Target="mailto:denise.kepner@iow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4" name="Title 3">
            <a:extLst>
              <a:ext uri="{FF2B5EF4-FFF2-40B4-BE49-F238E27FC236}">
                <a16:creationId xmlns:a16="http://schemas.microsoft.com/office/drawing/2014/main" id="{2FA18709-9B47-4570-A0EC-CA25AF995274}"/>
              </a:ext>
            </a:extLst>
          </p:cNvPr>
          <p:cNvSpPr>
            <a:spLocks noGrp="1"/>
          </p:cNvSpPr>
          <p:nvPr>
            <p:ph type="ctrTitle"/>
          </p:nvPr>
        </p:nvSpPr>
        <p:spPr>
          <a:xfrm>
            <a:off x="289270" y="1269000"/>
            <a:ext cx="11636700" cy="2160000"/>
          </a:xfrm>
        </p:spPr>
        <p:txBody>
          <a:bodyPr/>
          <a:lstStyle/>
          <a:p>
            <a:r>
              <a:rPr lang="en-US" sz="4400" dirty="0"/>
              <a:t>IQPPS Desk Audit 25-26</a:t>
            </a:r>
            <a:endParaRPr lang="en-US" dirty="0"/>
          </a:p>
        </p:txBody>
      </p:sp>
      <p:sp>
        <p:nvSpPr>
          <p:cNvPr id="5" name="Subtitle 4">
            <a:extLst>
              <a:ext uri="{FF2B5EF4-FFF2-40B4-BE49-F238E27FC236}">
                <a16:creationId xmlns:a16="http://schemas.microsoft.com/office/drawing/2014/main" id="{C8C5F006-4AE8-4505-A237-2B75CEE4E63A}"/>
              </a:ext>
            </a:extLst>
          </p:cNvPr>
          <p:cNvSpPr>
            <a:spLocks noGrp="1"/>
          </p:cNvSpPr>
          <p:nvPr>
            <p:ph type="subTitle" idx="1"/>
          </p:nvPr>
        </p:nvSpPr>
        <p:spPr>
          <a:xfrm>
            <a:off x="266030" y="3429000"/>
            <a:ext cx="11636700" cy="1282200"/>
          </a:xfrm>
        </p:spPr>
        <p:txBody>
          <a:bodyPr/>
          <a:lstStyle/>
          <a:p>
            <a:r>
              <a:rPr lang="en-US" dirty="0"/>
              <a:t>Item 2: Indoor Learning Environment</a:t>
            </a:r>
            <a:endParaRPr lang="en-US" strike="sngStrike"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220922" y="208526"/>
            <a:ext cx="10515600" cy="1192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2"/>
              </a:buClr>
              <a:buSzPts val="4500"/>
              <a:buFont typeface="Arial"/>
              <a:buNone/>
            </a:pPr>
            <a:r>
              <a:rPr lang="en-US" sz="4000"/>
              <a:t>Purpose of the Preschool Desk Audit</a:t>
            </a:r>
            <a:endParaRPr sz="4000"/>
          </a:p>
          <a:p>
            <a:pPr marL="0" lvl="0" indent="0" algn="l" rtl="0">
              <a:lnSpc>
                <a:spcPct val="90000"/>
              </a:lnSpc>
              <a:spcBef>
                <a:spcPts val="0"/>
              </a:spcBef>
              <a:spcAft>
                <a:spcPts val="0"/>
              </a:spcAft>
              <a:buClr>
                <a:schemeClr val="lt1"/>
              </a:buClr>
              <a:buSzPts val="3300"/>
              <a:buFont typeface="Arial"/>
              <a:buNone/>
            </a:pPr>
            <a:r>
              <a:rPr lang="en-US"/>
              <a:t> </a:t>
            </a:r>
            <a:endParaRPr/>
          </a:p>
        </p:txBody>
      </p:sp>
      <p:sp>
        <p:nvSpPr>
          <p:cNvPr id="42" name="Google Shape;42;p8"/>
          <p:cNvSpPr txBox="1">
            <a:spLocks noGrp="1"/>
          </p:cNvSpPr>
          <p:nvPr>
            <p:ph type="body" idx="1"/>
          </p:nvPr>
        </p:nvSpPr>
        <p:spPr>
          <a:xfrm>
            <a:off x="105075" y="1548700"/>
            <a:ext cx="11788500" cy="5023500"/>
          </a:xfrm>
          <a:prstGeom prst="rect">
            <a:avLst/>
          </a:prstGeom>
          <a:noFill/>
          <a:ln>
            <a:noFill/>
          </a:ln>
        </p:spPr>
        <p:txBody>
          <a:bodyPr spcFirstLastPara="1" wrap="square" lIns="91425" tIns="45700" rIns="91425" bIns="45700" anchor="t" anchorCtr="0">
            <a:noAutofit/>
          </a:bodyPr>
          <a:lstStyle/>
          <a:p>
            <a:pPr marL="457200" lvl="0" indent="-393700" algn="l" rtl="0">
              <a:lnSpc>
                <a:spcPct val="115000"/>
              </a:lnSpc>
              <a:spcBef>
                <a:spcPts val="0"/>
              </a:spcBef>
              <a:spcAft>
                <a:spcPts val="0"/>
              </a:spcAft>
              <a:buSzPts val="2600"/>
              <a:buChar char="●"/>
            </a:pPr>
            <a:r>
              <a:rPr lang="en-US" sz="2600" b="0"/>
              <a:t>The purpose of the preschool desk audit is to provide a process for the continued accreditation of schools and school districts. </a:t>
            </a:r>
            <a:br>
              <a:rPr lang="en-US" sz="2600" b="0"/>
            </a:br>
            <a:endParaRPr sz="2600" b="0"/>
          </a:p>
          <a:p>
            <a:pPr marL="457200" lvl="0" indent="-393700" algn="l" rtl="0">
              <a:lnSpc>
                <a:spcPct val="115000"/>
              </a:lnSpc>
              <a:spcBef>
                <a:spcPts val="0"/>
              </a:spcBef>
              <a:spcAft>
                <a:spcPts val="0"/>
              </a:spcAft>
              <a:buSzPts val="2600"/>
              <a:buChar char="●"/>
            </a:pPr>
            <a:r>
              <a:rPr lang="en-US" sz="2600" b="0"/>
              <a:t>Accreditation monitoring requires a comprehensive desk audit of all accredited schools and school districts. </a:t>
            </a:r>
            <a:r>
              <a:rPr lang="en-US" sz="2600" b="0" i="1"/>
              <a:t>             Iowa Code 256.11(10)(a)(1)</a:t>
            </a:r>
            <a:endParaRPr sz="2600" b="0" i="1"/>
          </a:p>
          <a:p>
            <a:pPr marL="0" lvl="0" indent="0" algn="l" rtl="0">
              <a:lnSpc>
                <a:spcPct val="115000"/>
              </a:lnSpc>
              <a:spcBef>
                <a:spcPts val="0"/>
              </a:spcBef>
              <a:spcAft>
                <a:spcPts val="0"/>
              </a:spcAft>
              <a:buNone/>
            </a:pPr>
            <a:endParaRPr sz="2600" b="0" i="1"/>
          </a:p>
          <a:p>
            <a:pPr marL="457200" lvl="0" indent="-393700" algn="l" rtl="0">
              <a:lnSpc>
                <a:spcPct val="115000"/>
              </a:lnSpc>
              <a:spcBef>
                <a:spcPts val="0"/>
              </a:spcBef>
              <a:spcAft>
                <a:spcPts val="0"/>
              </a:spcAft>
              <a:buSzPts val="2600"/>
              <a:buChar char="●"/>
            </a:pPr>
            <a:r>
              <a:rPr lang="en-US" sz="2600" b="0"/>
              <a:t>Districts are required to provide evidence of implementation of IQPPS based on requirements to implement program standards. </a:t>
            </a:r>
            <a:endParaRPr sz="2600" b="0"/>
          </a:p>
          <a:p>
            <a:pPr marL="457200" lvl="0" indent="0" algn="l" rtl="0">
              <a:lnSpc>
                <a:spcPct val="115000"/>
              </a:lnSpc>
              <a:spcBef>
                <a:spcPts val="0"/>
              </a:spcBef>
              <a:spcAft>
                <a:spcPts val="0"/>
              </a:spcAft>
              <a:buNone/>
            </a:pPr>
            <a:r>
              <a:rPr lang="en-US" sz="2600"/>
              <a:t>  </a:t>
            </a:r>
            <a:r>
              <a:rPr lang="en-US" sz="2600" i="1"/>
              <a:t> </a:t>
            </a:r>
            <a:r>
              <a:rPr lang="en-US" sz="2600" b="0" i="1"/>
              <a:t>Iowa Code 256C.3(3)b, IAC 281–16.3, and 281–41.17 (256B, 34CFR300)</a:t>
            </a:r>
            <a:endParaRPr sz="2600"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9"/>
          <p:cNvSpPr txBox="1">
            <a:spLocks noGrp="1"/>
          </p:cNvSpPr>
          <p:nvPr>
            <p:ph type="title"/>
          </p:nvPr>
        </p:nvSpPr>
        <p:spPr>
          <a:xfrm>
            <a:off x="290397" y="-10757"/>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sz="4000"/>
              <a:t>Guidelines for the Desk Audit </a:t>
            </a:r>
            <a:endParaRPr sz="4000"/>
          </a:p>
        </p:txBody>
      </p:sp>
      <p:sp>
        <p:nvSpPr>
          <p:cNvPr id="48" name="Google Shape;48;p9"/>
          <p:cNvSpPr txBox="1"/>
          <p:nvPr/>
        </p:nvSpPr>
        <p:spPr>
          <a:xfrm>
            <a:off x="-131125" y="1666850"/>
            <a:ext cx="12073800" cy="4818000"/>
          </a:xfrm>
          <a:prstGeom prst="rect">
            <a:avLst/>
          </a:prstGeom>
          <a:noFill/>
          <a:ln>
            <a:noFill/>
          </a:ln>
        </p:spPr>
        <p:txBody>
          <a:bodyPr spcFirstLastPara="1" wrap="square" lIns="91425" tIns="45700" rIns="91425" bIns="45700" anchor="t" anchorCtr="0">
            <a:normAutofit fontScale="92500" lnSpcReduction="10000"/>
          </a:bodyPr>
          <a:lstStyle/>
          <a:p>
            <a:pPr marL="914400" lvl="1" indent="-444500" algn="l" rtl="0">
              <a:lnSpc>
                <a:spcPct val="150000"/>
              </a:lnSpc>
              <a:spcBef>
                <a:spcPts val="0"/>
              </a:spcBef>
              <a:spcAft>
                <a:spcPts val="0"/>
              </a:spcAft>
              <a:buClr>
                <a:schemeClr val="dk1"/>
              </a:buClr>
              <a:buSzPts val="3400"/>
              <a:buChar char="•"/>
            </a:pPr>
            <a:r>
              <a:rPr lang="en-US" sz="3400">
                <a:solidFill>
                  <a:schemeClr val="dk1"/>
                </a:solidFill>
              </a:rPr>
              <a:t>Preschool program administrators</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District level evidence</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Current within the last year</a:t>
            </a:r>
            <a:endParaRPr sz="3400">
              <a:solidFill>
                <a:schemeClr val="dk1"/>
              </a:solidFill>
            </a:endParaRPr>
          </a:p>
          <a:p>
            <a:pPr marL="914400" lvl="1" indent="-457200" algn="l" rtl="0">
              <a:lnSpc>
                <a:spcPct val="150000"/>
              </a:lnSpc>
              <a:spcBef>
                <a:spcPts val="0"/>
              </a:spcBef>
              <a:spcAft>
                <a:spcPts val="0"/>
              </a:spcAft>
              <a:buClr>
                <a:schemeClr val="dk1"/>
              </a:buClr>
              <a:buSzPts val="3600"/>
              <a:buChar char="•"/>
            </a:pPr>
            <a:r>
              <a:rPr lang="en-US" sz="3600">
                <a:solidFill>
                  <a:schemeClr val="dk1"/>
                </a:solidFill>
              </a:rPr>
              <a:t>Representative of all classrooms following IQPPS including SWVPP, Shared Visions and ECSE programs.</a:t>
            </a:r>
            <a:endParaRPr sz="36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Address variations across locations</a:t>
            </a:r>
            <a:endParaRPr sz="3400">
              <a:solidFill>
                <a:schemeClr val="dk1"/>
              </a:solidFill>
            </a:endParaRPr>
          </a:p>
        </p:txBody>
      </p:sp>
      <p:pic>
        <p:nvPicPr>
          <p:cNvPr id="49" name="Google Shape;49;p9">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479300" y="1192800"/>
            <a:ext cx="2615175" cy="2615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264900" y="0"/>
            <a:ext cx="115821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IQPPS (2017 Version) and IQPPS Web Page</a:t>
            </a:r>
            <a:endParaRPr sz="4000"/>
          </a:p>
        </p:txBody>
      </p:sp>
      <p:sp>
        <p:nvSpPr>
          <p:cNvPr id="55" name="Google Shape;55;p10"/>
          <p:cNvSpPr txBox="1"/>
          <p:nvPr/>
        </p:nvSpPr>
        <p:spPr>
          <a:xfrm>
            <a:off x="200700" y="1557825"/>
            <a:ext cx="11790600" cy="4351200"/>
          </a:xfrm>
          <a:prstGeom prst="rect">
            <a:avLst/>
          </a:prstGeom>
          <a:noFill/>
          <a:ln>
            <a:noFill/>
          </a:ln>
        </p:spPr>
        <p:txBody>
          <a:bodyPr spcFirstLastPara="1" wrap="square" lIns="91425" tIns="45700" rIns="91425" bIns="45700" anchor="t" anchorCtr="0">
            <a:noAutofit/>
          </a:bodyPr>
          <a:lstStyle/>
          <a:p>
            <a:pPr marL="457200" lvl="0" indent="-448647" algn="l" rtl="0">
              <a:lnSpc>
                <a:spcPct val="105000"/>
              </a:lnSpc>
              <a:spcBef>
                <a:spcPts val="1200"/>
              </a:spcBef>
              <a:spcAft>
                <a:spcPts val="0"/>
              </a:spcAft>
              <a:buClr>
                <a:schemeClr val="dk1"/>
              </a:buClr>
              <a:buSzPts val="3465"/>
              <a:buChar char="•"/>
            </a:pPr>
            <a:r>
              <a:rPr lang="en-US" sz="3465" dirty="0">
                <a:solidFill>
                  <a:schemeClr val="dk1"/>
                </a:solidFill>
              </a:rPr>
              <a:t>Align to the </a:t>
            </a:r>
            <a:r>
              <a:rPr lang="en-US" sz="3465" u="sng" dirty="0">
                <a:solidFill>
                  <a:schemeClr val="hlink"/>
                </a:solidFill>
                <a:highlight>
                  <a:schemeClr val="lt1"/>
                </a:highlight>
                <a:hlinkClick r:id="rId3"/>
              </a:rPr>
              <a:t>Iowa Quality Preschool Program Standards and Criteria (2017)</a:t>
            </a:r>
            <a:endParaRPr sz="3136" dirty="0">
              <a:solidFill>
                <a:schemeClr val="dk1"/>
              </a:solidFill>
              <a:highlight>
                <a:schemeClr val="lt1"/>
              </a:highlight>
            </a:endParaRPr>
          </a:p>
          <a:p>
            <a:pPr marL="914400" lvl="1" indent="-448647" algn="l" rtl="0">
              <a:lnSpc>
                <a:spcPct val="105000"/>
              </a:lnSpc>
              <a:spcBef>
                <a:spcPts val="0"/>
              </a:spcBef>
              <a:spcAft>
                <a:spcPts val="0"/>
              </a:spcAft>
              <a:buClr>
                <a:schemeClr val="dk1"/>
              </a:buClr>
              <a:buSzPts val="3465"/>
              <a:buChar char="•"/>
            </a:pPr>
            <a:r>
              <a:rPr lang="en-US" sz="2536" i="1" dirty="0">
                <a:solidFill>
                  <a:schemeClr val="dk1"/>
                </a:solidFill>
                <a:highlight>
                  <a:schemeClr val="lt1"/>
                </a:highlight>
              </a:rPr>
              <a:t>Multiple standards and criteria may be addressed within a desk audit item</a:t>
            </a:r>
            <a:br>
              <a:rPr lang="en-US" sz="3136" dirty="0">
                <a:solidFill>
                  <a:schemeClr val="dk1"/>
                </a:solidFill>
                <a:highlight>
                  <a:schemeClr val="lt1"/>
                </a:highlight>
              </a:rPr>
            </a:br>
            <a:endParaRPr sz="3575" dirty="0">
              <a:solidFill>
                <a:schemeClr val="dk1"/>
              </a:solidFill>
              <a:highlight>
                <a:schemeClr val="lt1"/>
              </a:highlight>
            </a:endParaRPr>
          </a:p>
          <a:p>
            <a:pPr marL="457200" lvl="0" indent="-455612" algn="l" rtl="0">
              <a:lnSpc>
                <a:spcPct val="105000"/>
              </a:lnSpc>
              <a:spcBef>
                <a:spcPts val="0"/>
              </a:spcBef>
              <a:spcAft>
                <a:spcPts val="0"/>
              </a:spcAft>
              <a:buClr>
                <a:schemeClr val="dk1"/>
              </a:buClr>
              <a:buSzPts val="3575"/>
              <a:buChar char="•"/>
            </a:pPr>
            <a:r>
              <a:rPr lang="en-US" sz="3575" dirty="0">
                <a:solidFill>
                  <a:schemeClr val="dk1"/>
                </a:solidFill>
                <a:highlight>
                  <a:schemeClr val="lt1"/>
                </a:highlight>
              </a:rPr>
              <a:t>Additional information on the </a:t>
            </a:r>
            <a:r>
              <a:rPr lang="en-US" sz="3575" u="sng" dirty="0">
                <a:solidFill>
                  <a:schemeClr val="hlink"/>
                </a:solidFill>
                <a:highlight>
                  <a:schemeClr val="lt1"/>
                </a:highlight>
                <a:hlinkClick r:id="rId4"/>
              </a:rPr>
              <a:t>Early Childhood Standards webpage</a:t>
            </a:r>
            <a:r>
              <a:rPr lang="en-US" sz="3575" dirty="0">
                <a:solidFill>
                  <a:schemeClr val="dk1"/>
                </a:solidFill>
                <a:highlight>
                  <a:schemeClr val="lt1"/>
                </a:highlight>
              </a:rPr>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1"/>
          <p:cNvSpPr txBox="1">
            <a:spLocks noGrp="1"/>
          </p:cNvSpPr>
          <p:nvPr>
            <p:ph type="title"/>
          </p:nvPr>
        </p:nvSpPr>
        <p:spPr>
          <a:xfrm>
            <a:off x="92700" y="209725"/>
            <a:ext cx="12006600" cy="10566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3300"/>
              <a:buFont typeface="Arial"/>
              <a:buNone/>
            </a:pPr>
            <a:r>
              <a:rPr lang="en-US"/>
              <a:t>Item 2: Program Standards Overview</a:t>
            </a:r>
            <a:endParaRPr/>
          </a:p>
          <a:p>
            <a:pPr marL="0" lvl="0" indent="0" algn="ctr" rtl="0">
              <a:lnSpc>
                <a:spcPct val="90000"/>
              </a:lnSpc>
              <a:spcBef>
                <a:spcPts val="0"/>
              </a:spcBef>
              <a:spcAft>
                <a:spcPts val="0"/>
              </a:spcAft>
              <a:buClr>
                <a:schemeClr val="dk2"/>
              </a:buClr>
              <a:buSzPts val="3300"/>
              <a:buFont typeface="Arial"/>
              <a:buNone/>
            </a:pPr>
            <a:endParaRPr/>
          </a:p>
        </p:txBody>
      </p:sp>
      <p:sp>
        <p:nvSpPr>
          <p:cNvPr id="61" name="Google Shape;61;p11"/>
          <p:cNvSpPr txBox="1">
            <a:spLocks noGrp="1"/>
          </p:cNvSpPr>
          <p:nvPr>
            <p:ph type="body" idx="1"/>
          </p:nvPr>
        </p:nvSpPr>
        <p:spPr>
          <a:xfrm>
            <a:off x="5400425" y="1422824"/>
            <a:ext cx="6554100" cy="4687519"/>
          </a:xfrm>
          <a:prstGeom prst="rect">
            <a:avLst/>
          </a:prstGeom>
          <a:noFill/>
          <a:ln>
            <a:noFill/>
          </a:ln>
        </p:spPr>
        <p:txBody>
          <a:bodyPr spcFirstLastPara="1" wrap="square" lIns="91425" tIns="45700" rIns="91425" bIns="45700" anchor="t" anchorCtr="0">
            <a:noAutofit/>
          </a:bodyPr>
          <a:lstStyle/>
          <a:p>
            <a:pPr marL="0" lvl="0" indent="0" algn="ctr" rtl="0">
              <a:spcBef>
                <a:spcPts val="750"/>
              </a:spcBef>
              <a:spcAft>
                <a:spcPts val="0"/>
              </a:spcAft>
              <a:buNone/>
            </a:pPr>
            <a:r>
              <a:rPr lang="en-US" sz="2000" dirty="0"/>
              <a:t>Item #2: Indoor Learning Environment (Standard 9) </a:t>
            </a:r>
            <a:endParaRPr sz="2000" dirty="0"/>
          </a:p>
          <a:p>
            <a:pPr marL="0" lvl="0" indent="0" algn="l" rtl="0">
              <a:spcBef>
                <a:spcPts val="750"/>
              </a:spcBef>
              <a:spcAft>
                <a:spcPts val="0"/>
              </a:spcAft>
              <a:buNone/>
            </a:pPr>
            <a:r>
              <a:rPr lang="en-US" dirty="0"/>
              <a:t>Criterion 9.2: </a:t>
            </a:r>
            <a:endParaRPr dirty="0"/>
          </a:p>
          <a:p>
            <a:pPr marL="0" lvl="0" indent="228600" algn="l" rtl="0">
              <a:spcBef>
                <a:spcPts val="750"/>
              </a:spcBef>
              <a:spcAft>
                <a:spcPts val="0"/>
              </a:spcAft>
              <a:buNone/>
            </a:pPr>
            <a:r>
              <a:rPr lang="en-US" b="1" dirty="0"/>
              <a:t>Indoor space is designed and arranged to… </a:t>
            </a:r>
            <a:endParaRPr b="1" dirty="0"/>
          </a:p>
          <a:p>
            <a:pPr marL="914400" lvl="0" indent="-342900" algn="l" rtl="0">
              <a:spcBef>
                <a:spcPts val="750"/>
              </a:spcBef>
              <a:spcAft>
                <a:spcPts val="0"/>
              </a:spcAft>
              <a:buSzPts val="1800"/>
              <a:buChar char="●"/>
            </a:pPr>
            <a:r>
              <a:rPr lang="en-US" b="0" dirty="0"/>
              <a:t>Accommodate children individually, in small groups and in a large group.</a:t>
            </a:r>
            <a:endParaRPr b="0" dirty="0"/>
          </a:p>
          <a:p>
            <a:pPr marL="914400" lvl="0" indent="-342900" algn="l" rtl="0">
              <a:spcBef>
                <a:spcPts val="0"/>
              </a:spcBef>
              <a:spcAft>
                <a:spcPts val="0"/>
              </a:spcAft>
              <a:buSzPts val="1800"/>
              <a:buChar char="●"/>
            </a:pPr>
            <a:r>
              <a:rPr lang="en-US" b="0" dirty="0"/>
              <a:t>Divide space into areas that are supplied with materials organized in a manner to support children’s play and learning. </a:t>
            </a:r>
            <a:endParaRPr b="0" dirty="0"/>
          </a:p>
          <a:p>
            <a:pPr marL="914400" lvl="0" indent="-342900" algn="l" rtl="0">
              <a:spcBef>
                <a:spcPts val="0"/>
              </a:spcBef>
              <a:spcAft>
                <a:spcPts val="0"/>
              </a:spcAft>
              <a:buSzPts val="1800"/>
              <a:buChar char="●"/>
            </a:pPr>
            <a:r>
              <a:rPr lang="en-US" b="0" dirty="0"/>
              <a:t>Provide semi private areas where children can play or work alone or with a friend. </a:t>
            </a:r>
            <a:endParaRPr b="0" dirty="0"/>
          </a:p>
          <a:p>
            <a:pPr marL="914400" lvl="0" indent="-342900" algn="l" rtl="0">
              <a:spcBef>
                <a:spcPts val="0"/>
              </a:spcBef>
              <a:spcAft>
                <a:spcPts val="0"/>
              </a:spcAft>
              <a:buSzPts val="1800"/>
              <a:buChar char="●"/>
            </a:pPr>
            <a:r>
              <a:rPr lang="en-US" b="0" dirty="0"/>
              <a:t>Provide children with disabilities full access (making adaptations as necessary) to the curriculum and activities in the indoor space.</a:t>
            </a:r>
            <a:endParaRPr b="0" dirty="0"/>
          </a:p>
          <a:p>
            <a:pPr marL="457200" lvl="0" indent="0" algn="l" rtl="0">
              <a:spcBef>
                <a:spcPts val="750"/>
              </a:spcBef>
              <a:spcAft>
                <a:spcPts val="0"/>
              </a:spcAft>
              <a:buNone/>
            </a:pPr>
            <a:endParaRPr dirty="0"/>
          </a:p>
          <a:p>
            <a:pPr marL="0" lvl="0" indent="0" algn="ctr" rtl="0">
              <a:spcBef>
                <a:spcPts val="750"/>
              </a:spcBef>
              <a:spcAft>
                <a:spcPts val="0"/>
              </a:spcAft>
              <a:buNone/>
            </a:pPr>
            <a:r>
              <a:rPr lang="en-US" b="1" dirty="0"/>
              <a:t>*Evidence must address all four of these areas.</a:t>
            </a:r>
            <a:endParaRPr b="1" dirty="0"/>
          </a:p>
        </p:txBody>
      </p:sp>
      <p:pic>
        <p:nvPicPr>
          <p:cNvPr id="62" name="Google Shape;62;p11">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191650" y="1129601"/>
            <a:ext cx="5360400" cy="5360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283447" y="1152125"/>
            <a:ext cx="37281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Examples of Evidence</a:t>
            </a:r>
            <a:endParaRPr/>
          </a:p>
        </p:txBody>
      </p:sp>
      <p:sp>
        <p:nvSpPr>
          <p:cNvPr id="68" name="Google Shape;68;p12"/>
          <p:cNvSpPr txBox="1">
            <a:spLocks noGrp="1"/>
          </p:cNvSpPr>
          <p:nvPr>
            <p:ph type="body" idx="1"/>
          </p:nvPr>
        </p:nvSpPr>
        <p:spPr>
          <a:xfrm>
            <a:off x="4415452" y="1467808"/>
            <a:ext cx="7577100" cy="3519600"/>
          </a:xfrm>
          <a:prstGeom prst="rect">
            <a:avLst/>
          </a:prstGeom>
        </p:spPr>
        <p:txBody>
          <a:bodyPr spcFirstLastPara="1" wrap="square" lIns="91425" tIns="45700" rIns="91425" bIns="45700" anchor="ctr" anchorCtr="0">
            <a:noAutofit/>
          </a:bodyPr>
          <a:lstStyle/>
          <a:p>
            <a:pPr marL="0" lvl="0" indent="0" algn="l" rtl="0">
              <a:spcBef>
                <a:spcPts val="750"/>
              </a:spcBef>
              <a:spcAft>
                <a:spcPts val="0"/>
              </a:spcAft>
              <a:buNone/>
            </a:pPr>
            <a:r>
              <a:rPr lang="en-US" sz="3300"/>
              <a:t>Provide district level evidence of criterion implementation.</a:t>
            </a:r>
            <a:endParaRPr sz="3300"/>
          </a:p>
          <a:p>
            <a:pPr marL="0" lvl="0" indent="0" algn="l" rtl="0">
              <a:spcBef>
                <a:spcPts val="750"/>
              </a:spcBef>
              <a:spcAft>
                <a:spcPts val="0"/>
              </a:spcAft>
              <a:buNone/>
            </a:pPr>
            <a:endParaRPr sz="3300"/>
          </a:p>
          <a:p>
            <a:pPr marL="0" lvl="0" indent="0" algn="l" rtl="0">
              <a:lnSpc>
                <a:spcPct val="100000"/>
              </a:lnSpc>
              <a:spcBef>
                <a:spcPts val="750"/>
              </a:spcBef>
              <a:spcAft>
                <a:spcPts val="0"/>
              </a:spcAft>
              <a:buNone/>
            </a:pPr>
            <a:r>
              <a:rPr lang="en-US" sz="3300" b="1"/>
              <a:t>Completed form examples: </a:t>
            </a:r>
            <a:endParaRPr/>
          </a:p>
          <a:p>
            <a:pPr marL="914400" lvl="1" indent="-428625" algn="l" rtl="0">
              <a:lnSpc>
                <a:spcPct val="100000"/>
              </a:lnSpc>
              <a:spcBef>
                <a:spcPts val="375"/>
              </a:spcBef>
              <a:spcAft>
                <a:spcPts val="0"/>
              </a:spcAft>
              <a:buSzPts val="3300"/>
              <a:buChar char="•"/>
            </a:pPr>
            <a:r>
              <a:rPr lang="en-US" sz="3300" u="sng">
                <a:solidFill>
                  <a:schemeClr val="hlink"/>
                </a:solidFill>
                <a:hlinkClick r:id="rId3"/>
              </a:rPr>
              <a:t>Program Tour Form </a:t>
            </a:r>
            <a:endParaRPr/>
          </a:p>
          <a:p>
            <a:pPr marL="914400" lvl="1" indent="-428625" algn="l" rtl="0">
              <a:lnSpc>
                <a:spcPct val="100000"/>
              </a:lnSpc>
              <a:spcBef>
                <a:spcPts val="0"/>
              </a:spcBef>
              <a:spcAft>
                <a:spcPts val="0"/>
              </a:spcAft>
              <a:buSzPts val="3300"/>
              <a:buChar char="•"/>
            </a:pPr>
            <a:r>
              <a:rPr lang="en-US" sz="3300" u="sng">
                <a:solidFill>
                  <a:schemeClr val="hlink"/>
                </a:solidFill>
                <a:hlinkClick r:id="rId4"/>
              </a:rPr>
              <a:t>Facility Tour Checklist</a:t>
            </a:r>
            <a:endParaRPr sz="3300"/>
          </a:p>
          <a:p>
            <a:pPr marL="914400" lvl="0" indent="-428625" algn="l" rtl="0">
              <a:lnSpc>
                <a:spcPct val="100000"/>
              </a:lnSpc>
              <a:spcBef>
                <a:spcPts val="0"/>
              </a:spcBef>
              <a:spcAft>
                <a:spcPts val="0"/>
              </a:spcAft>
              <a:buSzPts val="3300"/>
              <a:buChar char="•"/>
            </a:pPr>
            <a:r>
              <a:rPr lang="en-US" sz="3300"/>
              <a:t>Fidelity checklist</a:t>
            </a:r>
            <a:endParaRPr sz="3300"/>
          </a:p>
          <a:p>
            <a:pPr marL="914400" lvl="0" indent="-428625" algn="l" rtl="0">
              <a:lnSpc>
                <a:spcPct val="100000"/>
              </a:lnSpc>
              <a:spcBef>
                <a:spcPts val="0"/>
              </a:spcBef>
              <a:spcAft>
                <a:spcPts val="0"/>
              </a:spcAft>
              <a:buSzPts val="3300"/>
              <a:buChar char="•"/>
            </a:pPr>
            <a:r>
              <a:rPr lang="en-US" sz="3300"/>
              <a:t>Agenda notes</a:t>
            </a:r>
            <a:endParaRPr sz="3300"/>
          </a:p>
          <a:p>
            <a:pPr marL="914400" lvl="0" indent="-428625" algn="l" rtl="0">
              <a:lnSpc>
                <a:spcPct val="100000"/>
              </a:lnSpc>
              <a:spcBef>
                <a:spcPts val="0"/>
              </a:spcBef>
              <a:spcAft>
                <a:spcPts val="0"/>
              </a:spcAft>
              <a:buSzPts val="3300"/>
              <a:buChar char="•"/>
            </a:pPr>
            <a:r>
              <a:rPr lang="en-US" sz="3300"/>
              <a:t>“Walk-through” notes</a:t>
            </a:r>
            <a:endParaRPr sz="3300"/>
          </a:p>
        </p:txBody>
      </p:sp>
      <p:pic>
        <p:nvPicPr>
          <p:cNvPr id="69" name="Google Shape;69;p12">
            <a:extLst>
              <a:ext uri="{C183D7F6-B498-43B3-948B-1728B52AA6E4}">
                <adec:decorative xmlns:adec="http://schemas.microsoft.com/office/drawing/2017/decorative" val="1"/>
              </a:ext>
            </a:extLst>
          </p:cNvPr>
          <p:cNvPicPr preferRelativeResize="0"/>
          <p:nvPr/>
        </p:nvPicPr>
        <p:blipFill>
          <a:blip r:embed="rId5">
            <a:alphaModFix/>
          </a:blip>
          <a:stretch>
            <a:fillRect/>
          </a:stretch>
        </p:blipFill>
        <p:spPr>
          <a:xfrm>
            <a:off x="300548" y="2490075"/>
            <a:ext cx="3693900" cy="369392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title"/>
          </p:nvPr>
        </p:nvSpPr>
        <p:spPr>
          <a:xfrm>
            <a:off x="320022" y="896100"/>
            <a:ext cx="38922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Additional Considerations</a:t>
            </a:r>
            <a:endParaRPr/>
          </a:p>
        </p:txBody>
      </p:sp>
      <p:sp>
        <p:nvSpPr>
          <p:cNvPr id="75" name="Google Shape;75;p13"/>
          <p:cNvSpPr txBox="1">
            <a:spLocks noGrp="1"/>
          </p:cNvSpPr>
          <p:nvPr>
            <p:ph type="body" idx="1"/>
          </p:nvPr>
        </p:nvSpPr>
        <p:spPr>
          <a:xfrm>
            <a:off x="4413525" y="1040550"/>
            <a:ext cx="7553100" cy="4776900"/>
          </a:xfrm>
          <a:prstGeom prst="rect">
            <a:avLst/>
          </a:prstGeom>
        </p:spPr>
        <p:txBody>
          <a:bodyPr spcFirstLastPara="1" wrap="square" lIns="91425" tIns="45700" rIns="91425" bIns="45700" anchor="ctr" anchorCtr="0">
            <a:normAutofit/>
          </a:bodyPr>
          <a:lstStyle/>
          <a:p>
            <a:pPr marL="457200" lvl="0" indent="-381000" algn="l" rtl="0">
              <a:spcBef>
                <a:spcPts val="750"/>
              </a:spcBef>
              <a:spcAft>
                <a:spcPts val="0"/>
              </a:spcAft>
              <a:buSzPts val="2400"/>
              <a:buChar char="•"/>
            </a:pPr>
            <a:r>
              <a:rPr lang="en-US" sz="2700" dirty="0"/>
              <a:t>Evidence submitted must be dated and completed within the last year.</a:t>
            </a:r>
            <a:endParaRPr sz="2700" dirty="0"/>
          </a:p>
          <a:p>
            <a:pPr marL="457200" lvl="0" indent="0" algn="l" rtl="0">
              <a:spcBef>
                <a:spcPts val="750"/>
              </a:spcBef>
              <a:spcAft>
                <a:spcPts val="0"/>
              </a:spcAft>
              <a:buNone/>
            </a:pPr>
            <a:endParaRPr sz="2700" dirty="0"/>
          </a:p>
          <a:p>
            <a:pPr marL="457200" lvl="0" indent="-381000" algn="l" rtl="0">
              <a:spcBef>
                <a:spcPts val="750"/>
              </a:spcBef>
              <a:spcAft>
                <a:spcPts val="0"/>
              </a:spcAft>
              <a:buSzPts val="2400"/>
              <a:buChar char="•"/>
            </a:pPr>
            <a:r>
              <a:rPr lang="en-US" sz="2700" dirty="0"/>
              <a:t>Classroom photos are considered classroom level evidence and will not be accepted.</a:t>
            </a:r>
            <a:endParaRPr sz="2700" dirty="0"/>
          </a:p>
          <a:p>
            <a:pPr marL="457200" lvl="0" indent="0" algn="l" rtl="0">
              <a:spcBef>
                <a:spcPts val="750"/>
              </a:spcBef>
              <a:spcAft>
                <a:spcPts val="0"/>
              </a:spcAft>
              <a:buNone/>
            </a:pPr>
            <a:endParaRPr sz="2700" dirty="0"/>
          </a:p>
          <a:p>
            <a:pPr marL="457200" lvl="0" indent="-381000" algn="l" rtl="0">
              <a:spcBef>
                <a:spcPts val="750"/>
              </a:spcBef>
              <a:spcAft>
                <a:spcPts val="0"/>
              </a:spcAft>
              <a:buSzPts val="2400"/>
              <a:buChar char="•"/>
            </a:pPr>
            <a:r>
              <a:rPr lang="en-US" sz="2700" dirty="0"/>
              <a:t>Department staff look for district evidence demonstrating process of implementation.</a:t>
            </a:r>
            <a:endParaRPr sz="2700" dirty="0"/>
          </a:p>
          <a:p>
            <a:pPr marL="457200" lvl="0" indent="0" algn="l" rtl="0">
              <a:spcBef>
                <a:spcPts val="750"/>
              </a:spcBef>
              <a:spcAft>
                <a:spcPts val="0"/>
              </a:spcAft>
              <a:buNone/>
            </a:pPr>
            <a:endParaRPr sz="2700" dirty="0"/>
          </a:p>
          <a:p>
            <a:pPr marL="457200" lvl="0" indent="0" algn="l" rtl="0">
              <a:spcBef>
                <a:spcPts val="750"/>
              </a:spcBef>
              <a:spcAft>
                <a:spcPts val="0"/>
              </a:spcAft>
              <a:buNone/>
            </a:pPr>
            <a:endParaRPr sz="2700" dirty="0"/>
          </a:p>
        </p:txBody>
      </p:sp>
      <p:pic>
        <p:nvPicPr>
          <p:cNvPr id="76" name="Google Shape;76;p13">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557025" y="1942950"/>
            <a:ext cx="3244750" cy="32447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4"/>
          <p:cNvSpPr txBox="1">
            <a:spLocks noGrp="1"/>
          </p:cNvSpPr>
          <p:nvPr>
            <p:ph type="title"/>
          </p:nvPr>
        </p:nvSpPr>
        <p:spPr>
          <a:xfrm>
            <a:off x="40624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300"/>
              <a:t>Timeline</a:t>
            </a:r>
            <a:r>
              <a:rPr lang="en-US" sz="4200"/>
              <a:t> </a:t>
            </a:r>
            <a:endParaRPr sz="4200"/>
          </a:p>
        </p:txBody>
      </p:sp>
      <p:sp>
        <p:nvSpPr>
          <p:cNvPr id="82" name="Google Shape;82;p14"/>
          <p:cNvSpPr txBox="1">
            <a:spLocks noGrp="1"/>
          </p:cNvSpPr>
          <p:nvPr>
            <p:ph type="body" idx="1"/>
          </p:nvPr>
        </p:nvSpPr>
        <p:spPr>
          <a:xfrm>
            <a:off x="216225" y="1389529"/>
            <a:ext cx="11422200" cy="4991146"/>
          </a:xfrm>
          <a:prstGeom prst="rect">
            <a:avLst/>
          </a:prstGeom>
        </p:spPr>
        <p:txBody>
          <a:bodyPr spcFirstLastPara="1" wrap="square" lIns="91425" tIns="45700" rIns="91425" bIns="45700" anchor="b" anchorCtr="0">
            <a:noAutofit/>
          </a:bodyPr>
          <a:lstStyle/>
          <a:p>
            <a:pPr marL="457200" lvl="0" indent="-406400" algn="l" rtl="0">
              <a:lnSpc>
                <a:spcPct val="115000"/>
              </a:lnSpc>
              <a:spcBef>
                <a:spcPts val="0"/>
              </a:spcBef>
              <a:spcAft>
                <a:spcPts val="0"/>
              </a:spcAft>
              <a:buSzPts val="2800"/>
              <a:buChar char="●"/>
            </a:pPr>
            <a:r>
              <a:rPr lang="en-US" sz="2800" b="1" dirty="0"/>
              <a:t>September 15:</a:t>
            </a:r>
            <a:r>
              <a:rPr lang="en-US" sz="2800" dirty="0"/>
              <a:t> </a:t>
            </a:r>
            <a:r>
              <a:rPr lang="en-US" sz="2800" b="0" dirty="0"/>
              <a:t>Desk audit opens in CASA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December 15:</a:t>
            </a:r>
            <a:r>
              <a:rPr lang="en-US" sz="2800" dirty="0"/>
              <a:t> </a:t>
            </a:r>
            <a:r>
              <a:rPr lang="en-US" sz="2800" b="0" dirty="0"/>
              <a:t>Initial district desk audit submission due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March 15:</a:t>
            </a:r>
            <a:r>
              <a:rPr lang="en-US" sz="2800" b="0" dirty="0"/>
              <a:t> Initial state review completed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April 15:</a:t>
            </a:r>
            <a:r>
              <a:rPr lang="en-US" sz="2800" dirty="0"/>
              <a:t> </a:t>
            </a:r>
            <a:r>
              <a:rPr lang="en-US" sz="2800" b="0" dirty="0"/>
              <a:t>Final district submission due; Desk audit closes</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highlight>
                  <a:schemeClr val="lt1"/>
                </a:highlight>
              </a:rPr>
              <a:t>April 30:</a:t>
            </a:r>
            <a:r>
              <a:rPr lang="en-US" sz="2800" b="1" dirty="0"/>
              <a:t> </a:t>
            </a:r>
            <a:r>
              <a:rPr lang="en-US" sz="2800" b="0" dirty="0"/>
              <a:t>Final state review completed; District status identified and follow-up action as applicable</a:t>
            </a:r>
            <a:endParaRPr sz="2800" b="0" dirty="0"/>
          </a:p>
        </p:txBody>
      </p:sp>
      <p:pic>
        <p:nvPicPr>
          <p:cNvPr id="83" name="Google Shape;83;p1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991350" y="1509776"/>
            <a:ext cx="1809750" cy="18097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title"/>
          </p:nvPr>
        </p:nvSpPr>
        <p:spPr>
          <a:xfrm>
            <a:off x="244072"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Desk Audit Reviewer Contacts</a:t>
            </a:r>
            <a:endParaRPr sz="4000"/>
          </a:p>
        </p:txBody>
      </p:sp>
      <p:sp>
        <p:nvSpPr>
          <p:cNvPr id="89" name="Google Shape;89;p15"/>
          <p:cNvSpPr txBox="1"/>
          <p:nvPr/>
        </p:nvSpPr>
        <p:spPr>
          <a:xfrm>
            <a:off x="93450" y="1350150"/>
            <a:ext cx="12005100" cy="4760100"/>
          </a:xfrm>
          <a:prstGeom prst="rect">
            <a:avLst/>
          </a:prstGeom>
          <a:noFill/>
          <a:ln>
            <a:noFill/>
          </a:ln>
        </p:spPr>
        <p:txBody>
          <a:bodyPr spcFirstLastPara="1" wrap="square" lIns="91425" tIns="45700" rIns="91425" bIns="45700" anchor="t" anchorCtr="0">
            <a:noAutofit/>
          </a:bodyPr>
          <a:lstStyle/>
          <a:p>
            <a:pPr marL="457200" lvl="0" indent="-377825" algn="l" rtl="0">
              <a:lnSpc>
                <a:spcPct val="130000"/>
              </a:lnSpc>
              <a:spcBef>
                <a:spcPts val="750"/>
              </a:spcBef>
              <a:spcAft>
                <a:spcPts val="0"/>
              </a:spcAft>
              <a:buClr>
                <a:srgbClr val="000000"/>
              </a:buClr>
              <a:buSzPts val="2350"/>
              <a:buChar char="•"/>
            </a:pPr>
            <a:r>
              <a:rPr lang="en-US" sz="2350" b="1">
                <a:solidFill>
                  <a:srgbClr val="000000"/>
                </a:solidFill>
              </a:rPr>
              <a:t>Central Rivers AEA - </a:t>
            </a:r>
            <a:r>
              <a:rPr lang="en-US" sz="2350">
                <a:solidFill>
                  <a:srgbClr val="000000"/>
                </a:solidFill>
              </a:rPr>
              <a:t>Amy Stegeman, </a:t>
            </a:r>
            <a:r>
              <a:rPr lang="en-US" sz="2350" u="sng">
                <a:solidFill>
                  <a:srgbClr val="0563C1"/>
                </a:solidFill>
                <a:hlinkClick r:id="rId3">
                  <a:extLst>
                    <a:ext uri="{A12FA001-AC4F-418D-AE19-62706E023703}">
                      <ahyp:hlinkClr xmlns:ahyp="http://schemas.microsoft.com/office/drawing/2018/hyperlinkcolor" val="tx"/>
                    </a:ext>
                  </a:extLst>
                </a:hlinkClick>
              </a:rPr>
              <a:t>amy.stegeman@iowa.gov</a:t>
            </a:r>
            <a:r>
              <a:rPr lang="en-US" sz="2350">
                <a:solidFill>
                  <a:srgbClr val="000000"/>
                </a:solidFill>
              </a:rPr>
              <a:t>, 515-868-1675</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Grant Wood AEA - </a:t>
            </a:r>
            <a:r>
              <a:rPr lang="en-US" sz="2350">
                <a:solidFill>
                  <a:schemeClr val="dk1"/>
                </a:solidFill>
              </a:rPr>
              <a:t>Mary Breyfogle, </a:t>
            </a:r>
            <a:r>
              <a:rPr lang="en-US" sz="2350" u="sng">
                <a:solidFill>
                  <a:schemeClr val="hlink"/>
                </a:solidFill>
                <a:hlinkClick r:id="rId4"/>
              </a:rPr>
              <a:t>mary.breyfogle@iowa.gov</a:t>
            </a:r>
            <a:r>
              <a:rPr lang="en-US" sz="2350">
                <a:solidFill>
                  <a:schemeClr val="dk1"/>
                </a:solidFill>
              </a:rPr>
              <a:t>, 515-326-1030</a:t>
            </a:r>
            <a:endParaRPr sz="235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Great Prairie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Green Hills AEA </a:t>
            </a:r>
            <a:r>
              <a:rPr lang="en-US" sz="2350">
                <a:solidFill>
                  <a:srgbClr val="000000"/>
                </a:solidFill>
              </a:rPr>
              <a:t>- Marianne </a:t>
            </a:r>
            <a:r>
              <a:rPr lang="en-US" sz="2350"/>
              <a:t>Adams</a:t>
            </a:r>
            <a:r>
              <a:rPr lang="en-US" sz="2350">
                <a:solidFill>
                  <a:srgbClr val="000000"/>
                </a:solidFill>
              </a:rPr>
              <a:t> </a:t>
            </a:r>
            <a:r>
              <a:rPr lang="en-US" sz="2350" u="sng">
                <a:solidFill>
                  <a:srgbClr val="0563C1"/>
                </a:solidFill>
                <a:hlinkClick r:id="rId6">
                  <a:extLst>
                    <a:ext uri="{A12FA001-AC4F-418D-AE19-62706E023703}">
                      <ahyp:hlinkClr xmlns:ahyp="http://schemas.microsoft.com/office/drawing/2018/hyperlinkcolor" val="tx"/>
                    </a:ext>
                  </a:extLst>
                </a:hlinkClick>
              </a:rPr>
              <a:t>marianne.adams@iowa.gov</a:t>
            </a:r>
            <a:r>
              <a:rPr lang="en-US" sz="2350">
                <a:solidFill>
                  <a:srgbClr val="000000"/>
                </a:solidFill>
              </a:rPr>
              <a:t>, 515-326-2653</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Heartland AEA </a:t>
            </a:r>
            <a:r>
              <a:rPr lang="en-US" sz="2350">
                <a:solidFill>
                  <a:srgbClr val="000000"/>
                </a:solidFill>
              </a:rPr>
              <a:t>- </a:t>
            </a:r>
            <a:r>
              <a:rPr lang="en-US" sz="2350">
                <a:solidFill>
                  <a:schemeClr val="dk1"/>
                </a:solidFill>
              </a:rPr>
              <a:t>Marcie Lentsch, </a:t>
            </a:r>
            <a:r>
              <a:rPr lang="en-US" sz="2350" u="sng">
                <a:solidFill>
                  <a:schemeClr val="hlink"/>
                </a:solidFill>
                <a:hlinkClick r:id="rId7"/>
              </a:rPr>
              <a:t>marcie.lentsch@iowa.gov</a:t>
            </a:r>
            <a:r>
              <a:rPr lang="en-US" sz="2350">
                <a:solidFill>
                  <a:schemeClr val="dk1"/>
                </a:solidFill>
              </a:rPr>
              <a:t>, 515-419-2088</a:t>
            </a:r>
            <a:endParaRPr sz="2350"/>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Keystone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chemeClr val="dk1"/>
              </a:solidFill>
            </a:endParaRPr>
          </a:p>
          <a:p>
            <a:pPr marL="457200" lvl="0" indent="-374650" algn="l" rtl="0">
              <a:lnSpc>
                <a:spcPct val="130000"/>
              </a:lnSpc>
              <a:spcBef>
                <a:spcPts val="0"/>
              </a:spcBef>
              <a:spcAft>
                <a:spcPts val="0"/>
              </a:spcAft>
              <a:buClr>
                <a:srgbClr val="000000"/>
              </a:buClr>
              <a:buSzPts val="2300"/>
              <a:buChar char="•"/>
            </a:pPr>
            <a:r>
              <a:rPr lang="en-US" sz="2300" b="1">
                <a:solidFill>
                  <a:srgbClr val="000000"/>
                </a:solidFill>
              </a:rPr>
              <a:t>Mississippi Bend AEA </a:t>
            </a:r>
            <a:r>
              <a:rPr lang="en-US" sz="2300">
                <a:solidFill>
                  <a:srgbClr val="000000"/>
                </a:solidFill>
              </a:rPr>
              <a:t>- </a:t>
            </a:r>
            <a:r>
              <a:rPr lang="en-US" sz="2300">
                <a:solidFill>
                  <a:schemeClr val="dk1"/>
                </a:solidFill>
              </a:rPr>
              <a:t>Marianne Adams </a:t>
            </a:r>
            <a:r>
              <a:rPr lang="en-US" sz="2300" u="sng">
                <a:solidFill>
                  <a:schemeClr val="hlink"/>
                </a:solidFill>
                <a:hlinkClick r:id="rId6"/>
              </a:rPr>
              <a:t>marianne.adams@iowa.gov</a:t>
            </a:r>
            <a:r>
              <a:rPr lang="en-US" sz="2300">
                <a:solidFill>
                  <a:schemeClr val="dk1"/>
                </a:solidFill>
              </a:rPr>
              <a:t>, 515-326-2653</a:t>
            </a:r>
            <a:endParaRPr sz="230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Northwest AEA</a:t>
            </a:r>
            <a:r>
              <a:rPr lang="en-US" sz="2350">
                <a:solidFill>
                  <a:srgbClr val="000000"/>
                </a:solidFill>
              </a:rPr>
              <a:t> - </a:t>
            </a:r>
            <a:r>
              <a:rPr lang="en-US" sz="2350"/>
              <a:t>Jessie Blohm, </a:t>
            </a:r>
            <a:r>
              <a:rPr lang="en-US" sz="2350" u="sng">
                <a:solidFill>
                  <a:schemeClr val="hlink"/>
                </a:solidFill>
                <a:hlinkClick r:id="rId8"/>
              </a:rPr>
              <a:t>jessica.blohm@iowa.gov</a:t>
            </a:r>
            <a:r>
              <a:rPr lang="en-US" sz="2350"/>
              <a:t>, 515-250-3406</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Prairie Lakes AEA </a:t>
            </a:r>
            <a:r>
              <a:rPr lang="en-US" sz="2350">
                <a:solidFill>
                  <a:srgbClr val="000000"/>
                </a:solidFill>
              </a:rPr>
              <a:t>- </a:t>
            </a:r>
            <a:r>
              <a:rPr lang="en-US" sz="2350">
                <a:solidFill>
                  <a:schemeClr val="dk1"/>
                </a:solidFill>
              </a:rPr>
              <a:t>Denise Kepner, </a:t>
            </a:r>
            <a:r>
              <a:rPr lang="en-US" sz="2350" u="sng">
                <a:solidFill>
                  <a:schemeClr val="hlink"/>
                </a:solidFill>
                <a:hlinkClick r:id="rId9"/>
              </a:rPr>
              <a:t>denise.kepner@iowa.gov</a:t>
            </a:r>
            <a:r>
              <a:rPr lang="en-US" sz="2350">
                <a:solidFill>
                  <a:schemeClr val="dk1"/>
                </a:solidFill>
              </a:rPr>
              <a:t>, 515-669-3169</a:t>
            </a:r>
            <a:endParaRPr sz="2350">
              <a:solidFill>
                <a:srgbClr val="000000"/>
              </a:solidFill>
            </a:endParaRPr>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1257</Words>
  <Application>Microsoft Office PowerPoint</Application>
  <PresentationFormat>Widescreen</PresentationFormat>
  <Paragraphs>83</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Roboto</vt:lpstr>
      <vt:lpstr>Arial</vt:lpstr>
      <vt:lpstr>Theme1</vt:lpstr>
      <vt:lpstr>IQPPS Desk Audit 25-26</vt:lpstr>
      <vt:lpstr>Purpose of the Preschool Desk Audit  </vt:lpstr>
      <vt:lpstr>Guidelines for the Desk Audit </vt:lpstr>
      <vt:lpstr>IQPPS (2017 Version) and IQPPS Web Page</vt:lpstr>
      <vt:lpstr>Item 2: Program Standards Overview </vt:lpstr>
      <vt:lpstr>Examples of Evidence</vt:lpstr>
      <vt:lpstr>Additional Considerations</vt:lpstr>
      <vt:lpstr>Timeline </vt:lpstr>
      <vt:lpstr>Desk Audit Reviewer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Albers, Lisa [IDOE]</dc:creator>
  <cp:lastModifiedBy>Albers, Lisa [IDOE]</cp:lastModifiedBy>
  <cp:revision>4</cp:revision>
  <dcterms:modified xsi:type="dcterms:W3CDTF">2025-09-12T16:36:29Z</dcterms:modified>
</cp:coreProperties>
</file>