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3"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8" r:id="rId11"/>
    <p:sldId id="266" r:id="rId12"/>
    <p:sldId id="267" r:id="rId13"/>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AAE6AD70-F625-43E8-9DE8-C4627A9FC63F}">
  <a:tblStyle styleId="{AAE6AD70-F625-43E8-9DE8-C4627A9FC63F}"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6509" autoAdjust="0"/>
  </p:normalViewPr>
  <p:slideViewPr>
    <p:cSldViewPr snapToGrid="0">
      <p:cViewPr varScale="1">
        <p:scale>
          <a:sx n="60" d="100"/>
          <a:sy n="60" d="100"/>
        </p:scale>
        <p:origin x="78" y="4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educate.iowa.gov/media/6481/download?inline" TargetMode="External"/><Relationship Id="rId2" Type="http://schemas.openxmlformats.org/officeDocument/2006/relationships/slide" Target="../slides/slide10.xml"/><Relationship Id="rId1" Type="http://schemas.openxmlformats.org/officeDocument/2006/relationships/notesMaster" Target="../notesMasters/notesMaster1.xml"/><Relationship Id="rId6" Type="http://schemas.openxmlformats.org/officeDocument/2006/relationships/hyperlink" Target="https://educate.iowa.gov/media/7191/download?inline" TargetMode="External"/><Relationship Id="rId5" Type="http://schemas.openxmlformats.org/officeDocument/2006/relationships/hyperlink" Target="https://educate.iowa.gov/media/3118/download?inline=" TargetMode="External"/><Relationship Id="rId4" Type="http://schemas.openxmlformats.org/officeDocument/2006/relationships/hyperlink" Target="https://educate.iowa.gov/pk-12/early-childhood/standards" TargetMode="Externa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educate.iowa.gov/media/7266/download?inline=" TargetMode="External"/><Relationship Id="rId2" Type="http://schemas.openxmlformats.org/officeDocument/2006/relationships/slide" Target="../slides/slide4.xml"/><Relationship Id="rId1" Type="http://schemas.openxmlformats.org/officeDocument/2006/relationships/notesMaster" Target="../notesMasters/notesMaster1.xml"/><Relationship Id="rId4" Type="http://schemas.openxmlformats.org/officeDocument/2006/relationships/hyperlink" Target="https://educateiowa.gov/pk-12/early-childhood/early-childhood-standards" TargetMode="Externa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
        <p:cNvGrpSpPr/>
        <p:nvPr/>
      </p:nvGrpSpPr>
      <p:grpSpPr>
        <a:xfrm>
          <a:off x="0" y="0"/>
          <a:ext cx="0" cy="0"/>
          <a:chOff x="0" y="0"/>
          <a:chExt cx="0" cy="0"/>
        </a:xfrm>
      </p:grpSpPr>
      <p:sp>
        <p:nvSpPr>
          <p:cNvPr id="32" name="Google Shape;32;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1200"/>
              </a:spcBef>
              <a:spcAft>
                <a:spcPts val="1200"/>
              </a:spcAft>
              <a:buClr>
                <a:schemeClr val="dk1"/>
              </a:buClr>
              <a:buSzPts val="1100"/>
              <a:buFont typeface="Arial"/>
              <a:buNone/>
            </a:pPr>
            <a:r>
              <a:rPr lang="en-US">
                <a:solidFill>
                  <a:schemeClr val="dk1"/>
                </a:solidFill>
              </a:rPr>
              <a:t>Welcome! Information covered in this slide deck will include a brief overview of the Universal Preschool Desk Audit which requires submission of evidence for ten items related to the implementation of the Iowa Quality Preschool Program Standards or IQPPS. The main focus for this slide deck will be on Item 1: Program Governance.  </a:t>
            </a:r>
            <a:endParaRPr/>
          </a:p>
        </p:txBody>
      </p:sp>
      <p:sp>
        <p:nvSpPr>
          <p:cNvPr id="33" name="Google Shape;33;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lvl="0" indent="0" algn="l" rtl="0">
              <a:spcBef>
                <a:spcPts val="0"/>
              </a:spcBef>
              <a:spcAft>
                <a:spcPts val="0"/>
              </a:spcAft>
              <a:buClr>
                <a:schemeClr val="dk1"/>
              </a:buClr>
              <a:buSzPts val="1100"/>
              <a:buFont typeface="Arial"/>
              <a:buNone/>
            </a:pPr>
            <a:r>
              <a:rPr lang="en-US" dirty="0">
                <a:solidFill>
                  <a:schemeClr val="dk1"/>
                </a:solidFill>
              </a:rPr>
              <a:t>Listed here are some examples of potential areas of conflict that may be noted during the review of handbooks. </a:t>
            </a:r>
          </a:p>
          <a:p>
            <a:pPr marL="0" lvl="0" indent="0" algn="l" rtl="0">
              <a:spcBef>
                <a:spcPts val="0"/>
              </a:spcBef>
              <a:spcAft>
                <a:spcPts val="0"/>
              </a:spcAft>
              <a:buClr>
                <a:schemeClr val="dk1"/>
              </a:buClr>
              <a:buSzPts val="1100"/>
              <a:buFont typeface="Arial"/>
              <a:buNone/>
            </a:pPr>
            <a:endParaRPr lang="en-US" dirty="0">
              <a:solidFill>
                <a:schemeClr val="dk1"/>
              </a:solidFill>
            </a:endParaRPr>
          </a:p>
          <a:p>
            <a:pPr marL="0" lvl="0" indent="0" algn="l" rtl="0">
              <a:spcBef>
                <a:spcPts val="0"/>
              </a:spcBef>
              <a:spcAft>
                <a:spcPts val="0"/>
              </a:spcAft>
              <a:buClr>
                <a:schemeClr val="dk1"/>
              </a:buClr>
              <a:buSzPts val="1100"/>
              <a:buFont typeface="Arial"/>
              <a:buNone/>
            </a:pPr>
            <a:r>
              <a:rPr lang="en-US" dirty="0">
                <a:solidFill>
                  <a:schemeClr val="dk1"/>
                </a:solidFill>
              </a:rPr>
              <a:t>Some common areas in handbooks that have been found to conflict with allowable uses of funding include those related to the provision of snacks, as well as information describing fees, tuition, or required supply lists for preschool programming. It is not allowable to require families to provide food items for snacks or purchase supplies for preschool aged children. In addition, it is not allowable to charge tuition or a registration fee for children enrolling in state-funded preschool programs. Details regarding these topics may be found in the </a:t>
            </a:r>
            <a:r>
              <a:rPr lang="en-US" u="sng" dirty="0">
                <a:solidFill>
                  <a:schemeClr val="hlink"/>
                </a:solidFill>
                <a:hlinkClick r:id="rId3"/>
              </a:rPr>
              <a:t>SWVPP Finance FAQ</a:t>
            </a:r>
            <a:r>
              <a:rPr lang="en-US" dirty="0">
                <a:solidFill>
                  <a:schemeClr val="dk1"/>
                </a:solidFill>
              </a:rPr>
              <a:t> located on the Department of Education website. </a:t>
            </a:r>
          </a:p>
          <a:p>
            <a:pPr marL="0" lvl="0" indent="0" algn="l" rtl="0">
              <a:spcBef>
                <a:spcPts val="0"/>
              </a:spcBef>
              <a:spcAft>
                <a:spcPts val="0"/>
              </a:spcAft>
              <a:buClr>
                <a:schemeClr val="dk1"/>
              </a:buClr>
              <a:buSzPts val="1100"/>
              <a:buFont typeface="Arial"/>
              <a:buNone/>
            </a:pPr>
            <a:endParaRPr lang="en-US" dirty="0">
              <a:solidFill>
                <a:schemeClr val="dk1"/>
              </a:solidFill>
            </a:endParaRPr>
          </a:p>
          <a:p>
            <a:pPr marL="0" lvl="0" indent="0" algn="l" rtl="0">
              <a:spcBef>
                <a:spcPts val="0"/>
              </a:spcBef>
              <a:spcAft>
                <a:spcPts val="0"/>
              </a:spcAft>
              <a:buClr>
                <a:schemeClr val="dk1"/>
              </a:buClr>
              <a:buSzPts val="1100"/>
              <a:buFont typeface="Arial"/>
              <a:buNone/>
            </a:pPr>
            <a:r>
              <a:rPr lang="en-US" dirty="0">
                <a:solidFill>
                  <a:schemeClr val="dk1"/>
                </a:solidFill>
              </a:rPr>
              <a:t>Common areas in handbooks that have been found to conflict with program requirements or Iowa code and administrative rule include information related to suspension &amp; expulsion practices, and nondiscrimination statements. </a:t>
            </a:r>
          </a:p>
          <a:p>
            <a:pPr marL="457200" lvl="0" indent="-298450" algn="l" rtl="0">
              <a:spcBef>
                <a:spcPts val="0"/>
              </a:spcBef>
              <a:spcAft>
                <a:spcPts val="0"/>
              </a:spcAft>
              <a:buClr>
                <a:schemeClr val="dk1"/>
              </a:buClr>
              <a:buSzPts val="1100"/>
              <a:buChar char="●"/>
            </a:pPr>
            <a:r>
              <a:rPr lang="en-US" dirty="0">
                <a:solidFill>
                  <a:schemeClr val="dk1"/>
                </a:solidFill>
              </a:rPr>
              <a:t>Policies describing practices of suspension or expulsion are those that state children will be sent home or removed from the program. These practices do not align with the guidance concerning expulsion and suspension policies in early childhood classrooms as outlined by the Department Legal Consultant. More information can be found in the linked</a:t>
            </a:r>
            <a:r>
              <a:rPr lang="en-US" u="sng" dirty="0">
                <a:solidFill>
                  <a:schemeClr val="hlink"/>
                </a:solidFill>
                <a:hlinkClick r:id="rId4"/>
              </a:rPr>
              <a:t> policies. </a:t>
            </a:r>
            <a:endParaRPr lang="en-US" dirty="0">
              <a:solidFill>
                <a:schemeClr val="dk1"/>
              </a:solidFill>
            </a:endParaRPr>
          </a:p>
          <a:p>
            <a:pPr marL="457200" lvl="0" indent="-298450" algn="l" rtl="0">
              <a:spcBef>
                <a:spcPts val="0"/>
              </a:spcBef>
              <a:spcAft>
                <a:spcPts val="0"/>
              </a:spcAft>
              <a:buClr>
                <a:schemeClr val="dk1"/>
              </a:buClr>
              <a:buSzPts val="1100"/>
              <a:buChar char="●"/>
            </a:pPr>
            <a:r>
              <a:rPr lang="en-US" dirty="0">
                <a:solidFill>
                  <a:schemeClr val="dk1"/>
                </a:solidFill>
              </a:rPr>
              <a:t>A handbook describing the SWVPP or other state-funded preschool programming must ensure the nondiscrimination statement aligns with the required Iowa nondiscrimination statement. It is possible that a preschool program partner may have a different statement for their own, separate program. However, the partner must reflect the Iowa nondiscrimination statement for state-funded, public programming such as the SWVPP. The </a:t>
            </a:r>
            <a:r>
              <a:rPr lang="en-US" u="sng" dirty="0">
                <a:solidFill>
                  <a:schemeClr val="hlink"/>
                </a:solidFill>
                <a:hlinkClick r:id="rId5"/>
              </a:rPr>
              <a:t>guidance for nondiscrimination notices</a:t>
            </a:r>
            <a:r>
              <a:rPr lang="en-US" dirty="0">
                <a:solidFill>
                  <a:schemeClr val="dk1"/>
                </a:solidFill>
              </a:rPr>
              <a:t> is linked and offered as a reference. </a:t>
            </a:r>
          </a:p>
          <a:p>
            <a:pPr marL="0" lvl="0" indent="0" algn="l" rtl="0">
              <a:spcBef>
                <a:spcPts val="0"/>
              </a:spcBef>
              <a:spcAft>
                <a:spcPts val="0"/>
              </a:spcAft>
              <a:buClr>
                <a:schemeClr val="dk1"/>
              </a:buClr>
              <a:buSzPts val="1100"/>
              <a:buFont typeface="Arial"/>
              <a:buNone/>
            </a:pPr>
            <a:endParaRPr lang="en-US" dirty="0">
              <a:solidFill>
                <a:schemeClr val="dk1"/>
              </a:solidFill>
            </a:endParaRPr>
          </a:p>
          <a:p>
            <a:pPr marL="0" lvl="0" indent="0" algn="l" rtl="0">
              <a:spcBef>
                <a:spcPts val="0"/>
              </a:spcBef>
              <a:spcAft>
                <a:spcPts val="0"/>
              </a:spcAft>
              <a:buClr>
                <a:schemeClr val="dk1"/>
              </a:buClr>
              <a:buSzPts val="1100"/>
              <a:buFont typeface="Arial"/>
              <a:buNone/>
            </a:pPr>
            <a:r>
              <a:rPr lang="en-US" dirty="0">
                <a:solidFill>
                  <a:schemeClr val="dk1"/>
                </a:solidFill>
              </a:rPr>
              <a:t>Common areas in which handbooks have been found to offer outdated references or resources include the use of a former version of the Iowa Quality Preschool Program Standards. Examples include using inaccurate criterion numbers or mentioning a previously used tool or guide referenced in a former version of IQPPS. Accessing and aligning to the current version of the</a:t>
            </a:r>
            <a:r>
              <a:rPr lang="en-US" u="sng" dirty="0">
                <a:solidFill>
                  <a:schemeClr val="hlink"/>
                </a:solidFill>
                <a:hlinkClick r:id="rId6"/>
              </a:rPr>
              <a:t> Iowa Quality Preschool Program Standards and Criteria, 2017</a:t>
            </a:r>
            <a:r>
              <a:rPr lang="en-US" dirty="0">
                <a:solidFill>
                  <a:schemeClr val="dk1"/>
                </a:solidFill>
              </a:rPr>
              <a:t>, will ensure the most recent information is shared in the handbook. </a:t>
            </a:r>
          </a:p>
          <a:p>
            <a:pPr marL="0" lvl="0" indent="0" algn="l" rtl="0">
              <a:spcBef>
                <a:spcPts val="0"/>
              </a:spcBef>
              <a:spcAft>
                <a:spcPts val="0"/>
              </a:spcAft>
              <a:buClr>
                <a:schemeClr val="dk1"/>
              </a:buClr>
              <a:buSzPts val="1100"/>
              <a:buFont typeface="Arial"/>
              <a:buNone/>
            </a:pPr>
            <a:endParaRPr lang="en-US" dirty="0">
              <a:solidFill>
                <a:schemeClr val="dk1"/>
              </a:solidFill>
            </a:endParaRPr>
          </a:p>
          <a:p>
            <a:pPr marL="0" lvl="0" indent="0" algn="l" rtl="0">
              <a:spcBef>
                <a:spcPts val="0"/>
              </a:spcBef>
              <a:spcAft>
                <a:spcPts val="0"/>
              </a:spcAft>
              <a:buClr>
                <a:schemeClr val="dk1"/>
              </a:buClr>
              <a:buSzPts val="1100"/>
              <a:buFont typeface="Arial"/>
              <a:buNone/>
            </a:pPr>
            <a:r>
              <a:rPr lang="en-US" dirty="0">
                <a:solidFill>
                  <a:schemeClr val="dk1"/>
                </a:solidFill>
              </a:rPr>
              <a:t>While this list is not exhaustive, it offers some examples of additional areas that may need to be addressed within item 1 of the desk audit as handbooks are reviewed by state consultants. </a:t>
            </a:r>
          </a:p>
          <a:p>
            <a:endParaRPr lang="en-US" dirty="0"/>
          </a:p>
        </p:txBody>
      </p:sp>
    </p:spTree>
    <p:extLst>
      <p:ext uri="{BB962C8B-B14F-4D97-AF65-F5344CB8AC3E}">
        <p14:creationId xmlns:p14="http://schemas.microsoft.com/office/powerpoint/2010/main" val="31802932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13c3fd9df48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13c3fd9df48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US">
                <a:solidFill>
                  <a:schemeClr val="dk1"/>
                </a:solidFill>
              </a:rPr>
              <a:t>Now that we have covered the details related to item 1 of the desk audit, we will review the due dates and related timeline for the entire desk audit process. </a:t>
            </a:r>
            <a:endParaRPr>
              <a:solidFill>
                <a:schemeClr val="dk1"/>
              </a:solidFill>
            </a:endParaRPr>
          </a:p>
          <a:p>
            <a:pPr marL="0" lvl="0" indent="0" algn="l" rtl="0">
              <a:lnSpc>
                <a:spcPct val="115000"/>
              </a:lnSpc>
              <a:spcBef>
                <a:spcPts val="0"/>
              </a:spcBef>
              <a:spcAft>
                <a:spcPts val="0"/>
              </a:spcAft>
              <a:buClr>
                <a:schemeClr val="dk1"/>
              </a:buClr>
              <a:buSzPts val="1100"/>
              <a:buFont typeface="Arial"/>
              <a:buNone/>
            </a:pPr>
            <a:endParaRPr>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US">
                <a:solidFill>
                  <a:schemeClr val="dk1"/>
                </a:solidFill>
              </a:rPr>
              <a:t>The desk audit opens in CASA on September 15 and the initial desk audit submission is due on or before December 15. Department consultants will complete the initial state review no later than March 15. If additional information or follow up is needed, districts have until end of the business day on April 15 to submit a final district submission. The desk audit closes in CASA on April 15 and no further submissions or corrections can be made. Department consultants will then complete a final state review by April 30. The District status will be identified and additional follow-up actions will be completed as applicable. </a:t>
            </a:r>
            <a:endParaRPr>
              <a:solidFill>
                <a:schemeClr val="dk1"/>
              </a:solidFill>
            </a:endParaRPr>
          </a:p>
          <a:p>
            <a:pPr marL="457200" lvl="0" indent="0" algn="l" rtl="0">
              <a:lnSpc>
                <a:spcPct val="115000"/>
              </a:lnSpc>
              <a:spcBef>
                <a:spcPts val="0"/>
              </a:spcBef>
              <a:spcAft>
                <a:spcPts val="0"/>
              </a:spcAft>
              <a:buClr>
                <a:schemeClr val="dk1"/>
              </a:buClr>
              <a:buSzPts val="1100"/>
              <a:buFont typeface="Arial"/>
              <a:buNone/>
            </a:pPr>
            <a:endParaRPr>
              <a:solidFill>
                <a:schemeClr val="dk1"/>
              </a:solidFill>
            </a:endParaRPr>
          </a:p>
          <a:p>
            <a:pPr marL="0" lvl="0" indent="0" algn="l" rtl="0">
              <a:spcBef>
                <a:spcPts val="0"/>
              </a:spcBef>
              <a:spcAft>
                <a:spcPts val="0"/>
              </a:spcAft>
              <a:buClr>
                <a:schemeClr val="dk1"/>
              </a:buClr>
              <a:buSzPts val="1100"/>
              <a:buFont typeface="Arial"/>
              <a:buNone/>
            </a:pPr>
            <a:r>
              <a:rPr lang="en-US">
                <a:solidFill>
                  <a:schemeClr val="dk1"/>
                </a:solidFill>
              </a:rPr>
              <a:t>Please note the importance of adhering to all due dates throughout the preschool desk audit. </a:t>
            </a:r>
            <a:endParaRPr>
              <a:solidFill>
                <a:schemeClr val="dk1"/>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g13c3fd9df48_0_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7" name="Google Shape;107;g13c3fd9df48_0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US">
                <a:solidFill>
                  <a:schemeClr val="dk1"/>
                </a:solidFill>
              </a:rPr>
              <a:t>An Iowa Department of Education consultant is assigned to each AEA specifically for preschool desk audits. The assigned consultant, as shown on this slide, will serve as the contact for districts in that area throughout the desk audit timeline. Districts are encouraged to reach out to the assigned consultant with any questions. </a:t>
            </a:r>
            <a:endParaRPr>
              <a:solidFill>
                <a:schemeClr val="dk1"/>
              </a:solidFill>
            </a:endParaRPr>
          </a:p>
          <a:p>
            <a:pPr marL="0" lvl="0" indent="0" algn="l" rtl="0">
              <a:lnSpc>
                <a:spcPct val="115000"/>
              </a:lnSpc>
              <a:spcBef>
                <a:spcPts val="0"/>
              </a:spcBef>
              <a:spcAft>
                <a:spcPts val="0"/>
              </a:spcAft>
              <a:buClr>
                <a:schemeClr val="dk1"/>
              </a:buClr>
              <a:buSzPts val="1100"/>
              <a:buFont typeface="Arial"/>
              <a:buNone/>
            </a:pPr>
            <a:endParaRPr>
              <a:solidFill>
                <a:schemeClr val="dk1"/>
              </a:solidFill>
            </a:endParaRPr>
          </a:p>
          <a:p>
            <a:pPr marL="0" lvl="0" indent="0" algn="l" rtl="0">
              <a:spcBef>
                <a:spcPts val="0"/>
              </a:spcBef>
              <a:spcAft>
                <a:spcPts val="0"/>
              </a:spcAft>
              <a:buClr>
                <a:schemeClr val="dk1"/>
              </a:buClr>
              <a:buSzPts val="1100"/>
              <a:buFont typeface="Arial"/>
              <a:buNone/>
            </a:pPr>
            <a:r>
              <a:rPr lang="en-US">
                <a:solidFill>
                  <a:schemeClr val="dk1"/>
                </a:solidFill>
              </a:rPr>
              <a:t>Thank you for viewing this slide deck related to Item 1 of the preschool desk audit. There are additional slide decks available with each addressing one of the ten preschool desk audit items. </a:t>
            </a:r>
            <a:endParaRPr>
              <a:solidFill>
                <a:schemeClr val="dk1"/>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
        <p:cNvGrpSpPr/>
        <p:nvPr/>
      </p:nvGrpSpPr>
      <p:grpSpPr>
        <a:xfrm>
          <a:off x="0" y="0"/>
          <a:ext cx="0" cy="0"/>
          <a:chOff x="0" y="0"/>
          <a:chExt cx="0" cy="0"/>
        </a:xfrm>
      </p:grpSpPr>
      <p:sp>
        <p:nvSpPr>
          <p:cNvPr id="38" name="Google Shape;38;g13ead02e666_3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sz="1000">
              <a:solidFill>
                <a:schemeClr val="dk1"/>
              </a:solidFill>
            </a:endParaRPr>
          </a:p>
          <a:p>
            <a:pPr marL="0" lvl="0" indent="0" algn="l" rtl="0">
              <a:spcBef>
                <a:spcPts val="1200"/>
              </a:spcBef>
              <a:spcAft>
                <a:spcPts val="0"/>
              </a:spcAft>
              <a:buClr>
                <a:schemeClr val="dk1"/>
              </a:buClr>
              <a:buSzPts val="1100"/>
              <a:buFont typeface="Arial"/>
              <a:buNone/>
            </a:pPr>
            <a:r>
              <a:rPr lang="en-US">
                <a:solidFill>
                  <a:schemeClr val="dk1"/>
                </a:solidFill>
              </a:rPr>
              <a:t>The purpose of the preschool desk audit is to provide a process for </a:t>
            </a:r>
            <a:r>
              <a:rPr lang="en-US" b="1">
                <a:solidFill>
                  <a:schemeClr val="dk1"/>
                </a:solidFill>
              </a:rPr>
              <a:t>accreditation</a:t>
            </a:r>
            <a:r>
              <a:rPr lang="en-US">
                <a:solidFill>
                  <a:schemeClr val="dk1"/>
                </a:solidFill>
              </a:rPr>
              <a:t> and </a:t>
            </a:r>
            <a:r>
              <a:rPr lang="en-US" b="1">
                <a:solidFill>
                  <a:schemeClr val="dk1"/>
                </a:solidFill>
              </a:rPr>
              <a:t>monitoring</a:t>
            </a:r>
            <a:r>
              <a:rPr lang="en-US">
                <a:solidFill>
                  <a:schemeClr val="dk1"/>
                </a:solidFill>
              </a:rPr>
              <a:t> which requires a comprehensive desk audit. In addition, based on the requirement to implement program standards, the desk audit provides districts a method for submitting evidence of implementation of IQPPS. </a:t>
            </a:r>
            <a:endParaRPr>
              <a:solidFill>
                <a:schemeClr val="dk1"/>
              </a:solidFill>
            </a:endParaRPr>
          </a:p>
          <a:p>
            <a:pPr marL="0" lvl="0" indent="0" algn="l" rtl="0">
              <a:spcBef>
                <a:spcPts val="1200"/>
              </a:spcBef>
              <a:spcAft>
                <a:spcPts val="0"/>
              </a:spcAft>
              <a:buNone/>
            </a:pPr>
            <a:endParaRPr/>
          </a:p>
        </p:txBody>
      </p:sp>
      <p:sp>
        <p:nvSpPr>
          <p:cNvPr id="39" name="Google Shape;39;g13ead02e666_3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
        <p:cNvGrpSpPr/>
        <p:nvPr/>
      </p:nvGrpSpPr>
      <p:grpSpPr>
        <a:xfrm>
          <a:off x="0" y="0"/>
          <a:ext cx="0" cy="0"/>
          <a:chOff x="0" y="0"/>
          <a:chExt cx="0" cy="0"/>
        </a:xfrm>
      </p:grpSpPr>
      <p:sp>
        <p:nvSpPr>
          <p:cNvPr id="44" name="Google Shape;44;gf48c572d1c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When completing the preschool desk audit, there are several factors to consider.  Preschool program administrators collect and submit evidence at a district level; classroom level evidence will not be accepted. Evidence must reflect a completed practice occurring within the past year. </a:t>
            </a:r>
            <a:endParaRPr>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The evidence should represent a process of how the district ensures the program standards are implemented across all classrooms, including in community partner sites (as applicable). This applies to all classrooms following IQPPS including the Statewide Voluntary Preschool Program, Shared Visions Preschool, and early childhood special education programs. Evidence should also address any existing variations across preschool program locations. </a:t>
            </a:r>
            <a:endParaRPr>
              <a:solidFill>
                <a:schemeClr val="dk1"/>
              </a:solidFill>
            </a:endParaRPr>
          </a:p>
          <a:p>
            <a:pPr marL="0" lvl="0" indent="0" algn="l" rtl="0">
              <a:lnSpc>
                <a:spcPct val="115000"/>
              </a:lnSpc>
              <a:spcBef>
                <a:spcPts val="1200"/>
              </a:spcBef>
              <a:spcAft>
                <a:spcPts val="1200"/>
              </a:spcAft>
              <a:buClr>
                <a:schemeClr val="dk1"/>
              </a:buClr>
              <a:buSzPts val="1100"/>
              <a:buFont typeface="Arial"/>
              <a:buNone/>
            </a:pPr>
            <a:endParaRPr/>
          </a:p>
        </p:txBody>
      </p:sp>
      <p:sp>
        <p:nvSpPr>
          <p:cNvPr id="45" name="Google Shape;45;gf48c572d1c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13ead02e666_3_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13ead02e666_3_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It is important to note that desk audit submissions must align to the current version of the </a:t>
            </a:r>
            <a:r>
              <a:rPr lang="en-US" u="sng">
                <a:solidFill>
                  <a:schemeClr val="hlink"/>
                </a:solidFill>
                <a:hlinkClick r:id="rId3"/>
              </a:rPr>
              <a:t>Iowa Quality Preschool Program Standards and Criteria (2017)</a:t>
            </a:r>
            <a:r>
              <a:rPr lang="en-US">
                <a:solidFill>
                  <a:schemeClr val="dk1"/>
                </a:solidFill>
              </a:rPr>
              <a:t>. Keep in mind that multiple standards and criteria may be addressed within each of the ten desk audit items. </a:t>
            </a:r>
            <a:endParaRPr>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The Iowa Department of Education’s website contains additional information related to IQPPS on the </a:t>
            </a:r>
            <a:r>
              <a:rPr lang="en-US" u="sng">
                <a:solidFill>
                  <a:srgbClr val="2200CC"/>
                </a:solidFill>
                <a:hlinkClick r:id="rId4">
                  <a:extLst>
                    <a:ext uri="{A12FA001-AC4F-418D-AE19-62706E023703}">
                      <ahyp:hlinkClr xmlns:ahyp="http://schemas.microsoft.com/office/drawing/2018/hyperlinkcolor" val="tx"/>
                    </a:ext>
                  </a:extLst>
                </a:hlinkClick>
              </a:rPr>
              <a:t>Early Childhood Standards</a:t>
            </a:r>
            <a:r>
              <a:rPr lang="en-US">
                <a:solidFill>
                  <a:schemeClr val="dk1"/>
                </a:solidFill>
              </a:rPr>
              <a:t> webpage.</a:t>
            </a:r>
            <a:endParaRPr sz="1200">
              <a:solidFill>
                <a:schemeClr val="dk1"/>
              </a:solidFill>
            </a:endParaRPr>
          </a:p>
          <a:p>
            <a:pPr marL="0" lvl="0" indent="0" algn="l" rtl="0">
              <a:spcBef>
                <a:spcPts val="120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13feb533e93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The IQPPS standards addressed in item 1 include Standard 4: Assessment of Child Progress, Standard 5: Health, and Standard 10: Leadership and Management. Department consultants will be reviewing each submitted preschool program handbook for information related to these specific standards and the multiple criteria associated with this desk audit item as listed on this slide.</a:t>
            </a:r>
            <a:endParaRPr>
              <a:solidFill>
                <a:schemeClr val="dk1"/>
              </a:solidFill>
            </a:endParaRPr>
          </a:p>
          <a:p>
            <a:pPr marL="0" lvl="0" indent="0" algn="l" rtl="0">
              <a:spcBef>
                <a:spcPts val="1200"/>
              </a:spcBef>
              <a:spcAft>
                <a:spcPts val="0"/>
              </a:spcAft>
              <a:buClr>
                <a:schemeClr val="dk1"/>
              </a:buClr>
              <a:buSzPts val="1100"/>
              <a:buFont typeface="Arial"/>
              <a:buNone/>
            </a:pPr>
            <a:r>
              <a:rPr lang="en-US">
                <a:solidFill>
                  <a:schemeClr val="dk1"/>
                </a:solidFill>
              </a:rPr>
              <a:t>More details and examples will follow.</a:t>
            </a:r>
            <a:endParaRPr>
              <a:solidFill>
                <a:schemeClr val="dk1"/>
              </a:solidFill>
            </a:endParaRPr>
          </a:p>
          <a:p>
            <a:pPr marL="0" lvl="0" indent="0" algn="l" rtl="0">
              <a:spcBef>
                <a:spcPts val="0"/>
              </a:spcBef>
              <a:spcAft>
                <a:spcPts val="0"/>
              </a:spcAft>
              <a:buNone/>
            </a:pPr>
            <a:endParaRPr sz="1000">
              <a:solidFill>
                <a:schemeClr val="dk1"/>
              </a:solidFill>
            </a:endParaRPr>
          </a:p>
        </p:txBody>
      </p:sp>
      <p:sp>
        <p:nvSpPr>
          <p:cNvPr id="58" name="Google Shape;58;g13feb533e93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13fa29e9e42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13fa29e9e42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Related to Standard 4: Assessment of Child Progress, Department consultants will review the submitted handbooks for information related to Criterion 4.2 which outlines items to be included in the program’s written assessment plan. </a:t>
            </a:r>
            <a:endParaRPr>
              <a:solidFill>
                <a:schemeClr val="dk1"/>
              </a:solidFill>
            </a:endParaRPr>
          </a:p>
          <a:p>
            <a:pPr marL="457200" lvl="0" indent="-298450" algn="l" rtl="0">
              <a:lnSpc>
                <a:spcPct val="115000"/>
              </a:lnSpc>
              <a:spcBef>
                <a:spcPts val="1200"/>
              </a:spcBef>
              <a:spcAft>
                <a:spcPts val="0"/>
              </a:spcAft>
              <a:buClr>
                <a:schemeClr val="dk1"/>
              </a:buClr>
              <a:buSzPts val="1100"/>
              <a:buChar char="●"/>
            </a:pPr>
            <a:r>
              <a:rPr lang="en-US">
                <a:solidFill>
                  <a:schemeClr val="dk1"/>
                </a:solidFill>
              </a:rPr>
              <a:t>It is common for a handbook to outline assessments used by the program and the intended uses. If this information is not addressed in the handbook, the district will be asked to submit additional evidence of program practices that address this standard and criteria. The additional evidence may simply be an updated handbook that includes the needed information. </a:t>
            </a:r>
            <a:endParaRPr>
              <a:solidFill>
                <a:schemeClr val="dk1"/>
              </a:solidFill>
            </a:endParaRPr>
          </a:p>
          <a:p>
            <a:pPr marL="457200" lvl="0" indent="-298450" algn="l" rtl="0">
              <a:lnSpc>
                <a:spcPct val="115000"/>
              </a:lnSpc>
              <a:spcBef>
                <a:spcPts val="0"/>
              </a:spcBef>
              <a:spcAft>
                <a:spcPts val="0"/>
              </a:spcAft>
              <a:buClr>
                <a:schemeClr val="dk1"/>
              </a:buClr>
              <a:buSzPts val="1100"/>
              <a:buChar char="●"/>
            </a:pPr>
            <a:r>
              <a:rPr lang="en-US">
                <a:solidFill>
                  <a:schemeClr val="dk1"/>
                </a:solidFill>
              </a:rPr>
              <a:t>If more than one handbook is used by the program, each handbook will be reviewed to determine if this information is included to ensure program practices are communicated consistently across all preschool locations. </a:t>
            </a:r>
            <a:endParaRPr sz="1000">
              <a:solidFill>
                <a:schemeClr val="dk1"/>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g13feb533e93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 name="Google Shape;72;g13feb533e93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Related to Standard 5: Health, Department consultants will review the submitted handbooks for information related to multiple criteria as shown on this slide. It is common for a handbook to outline health procedures with enough detail to allow families to understand the implementation of related practices. If this information is not addressed in the handbooks submitted, the district will be asked to submit additional evidence of program practices that address the missing criteria. The additional evidence may simply be the resubmission of an updated handbook that includes the needed information.</a:t>
            </a:r>
            <a:endParaRPr>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Information within the handbook should adequately address the maintenance of current child health records, toileting and changing procedures, safeguards for the administration of medication, the management of food allergies and other special nutritional needs, routine cleaning and sanitizing, as well as procedures for standard precautions. If more than one handbook is used by the program, each handbook will be reviewed to determine if this information is included to ensure program policies are communicated consistently across all preschool locations. </a:t>
            </a:r>
            <a:endParaRPr>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Please note that policies related to toileting practices may NOT be exclusionary, meaning a program cannot require children to be toilet trained in order to attend. Additionally, note that policies related to safeguards used with medications for children may not contain a blanket policy stating the program will not administer medication. This practice would be in contradiction with the Americans with Disabilities Act (ADA) and the Iowa Civil Rights Act.</a:t>
            </a:r>
            <a:endParaRPr sz="1200">
              <a:solidFill>
                <a:schemeClr val="dk1"/>
              </a:solidFill>
            </a:endParaRPr>
          </a:p>
          <a:p>
            <a:pPr marL="0" lvl="0" indent="0" algn="l" rtl="0">
              <a:lnSpc>
                <a:spcPct val="115000"/>
              </a:lnSpc>
              <a:spcBef>
                <a:spcPts val="1200"/>
              </a:spcBef>
              <a:spcAft>
                <a:spcPts val="1200"/>
              </a:spcAft>
              <a:buClr>
                <a:schemeClr val="dk1"/>
              </a:buClr>
              <a:buSzPts val="1100"/>
              <a:buFont typeface="Arial"/>
              <a:buNone/>
            </a:pPr>
            <a:endParaRPr sz="1000">
              <a:solidFill>
                <a:schemeClr val="dk1"/>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g13feb533e93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9" name="Google Shape;79;g13feb533e93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Related to Standard 10: Leadership and Management, Department consultants will review the submitted handbooks for information related to Criterion 10.15 which outlines procedures for ensuring staff and families consult at least annually on shared decision making related to program improvement and program operations. </a:t>
            </a:r>
            <a:endParaRPr>
              <a:solidFill>
                <a:schemeClr val="dk1"/>
              </a:solidFill>
            </a:endParaRPr>
          </a:p>
          <a:p>
            <a:pPr marL="457200" lvl="0" indent="-298450" algn="l" rtl="0">
              <a:lnSpc>
                <a:spcPct val="115000"/>
              </a:lnSpc>
              <a:spcBef>
                <a:spcPts val="1200"/>
              </a:spcBef>
              <a:spcAft>
                <a:spcPts val="0"/>
              </a:spcAft>
              <a:buClr>
                <a:schemeClr val="dk1"/>
              </a:buClr>
              <a:buSzPts val="1100"/>
              <a:buChar char="●"/>
            </a:pPr>
            <a:r>
              <a:rPr lang="en-US">
                <a:solidFill>
                  <a:schemeClr val="dk1"/>
                </a:solidFill>
              </a:rPr>
              <a:t>It is common for a handbook to outline routines and strategies used to collaborate with families on program improvement efforts. This may include annual meetings, program advisory committees in which all families may participate or attend, annual program surveys and data analysis related to program operations and improvements, or similar practices. If this information is not addressed in the handbook, the district will be asked to submit additional evidence of program practices that address this standard and criterion. The additional evidence may simply be an updated handbook that includes the needed information. </a:t>
            </a:r>
            <a:endParaRPr>
              <a:solidFill>
                <a:schemeClr val="dk1"/>
              </a:solidFill>
            </a:endParaRPr>
          </a:p>
          <a:p>
            <a:pPr marL="457200" lvl="0" indent="-298450" algn="l" rtl="0">
              <a:lnSpc>
                <a:spcPct val="115000"/>
              </a:lnSpc>
              <a:spcBef>
                <a:spcPts val="0"/>
              </a:spcBef>
              <a:spcAft>
                <a:spcPts val="0"/>
              </a:spcAft>
              <a:buClr>
                <a:schemeClr val="dk1"/>
              </a:buClr>
              <a:buSzPts val="1100"/>
              <a:buChar char="●"/>
            </a:pPr>
            <a:r>
              <a:rPr lang="en-US">
                <a:solidFill>
                  <a:schemeClr val="dk1"/>
                </a:solidFill>
              </a:rPr>
              <a:t>If more than one handbook is used by the program, each handbook will be reviewed to determine if this information is included to ensure program policies and practices are implemented and communicated consistently across all preschool locations.  </a:t>
            </a:r>
            <a:endParaRPr>
              <a:solidFill>
                <a:schemeClr val="dk1"/>
              </a:solidFill>
            </a:endParaRPr>
          </a:p>
          <a:p>
            <a:pPr marL="0" lvl="0" indent="0" algn="l" rtl="0">
              <a:lnSpc>
                <a:spcPct val="115000"/>
              </a:lnSpc>
              <a:spcBef>
                <a:spcPts val="1200"/>
              </a:spcBef>
              <a:spcAft>
                <a:spcPts val="1200"/>
              </a:spcAft>
              <a:buNone/>
            </a:pPr>
            <a:endParaRPr sz="1000">
              <a:solidFill>
                <a:schemeClr val="dk1"/>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13c3fd9df48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13c3fd9df48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Additional considerations related to Item 1 of the desk audit are noted here. While Department consultants review the handbook(s), it is possible other content may be identified that is in conflict with program requirements, allowable uses of funding, Iowa code, or Iowa administrative rule. In addition, it may be noted that a handbook includes content that provides outdated resources or references. These findings may result in additional areas needing addressed. Some examples will be provided on the next slide. </a:t>
            </a:r>
            <a:endParaRPr>
              <a:solidFill>
                <a:schemeClr val="dk1"/>
              </a:solidFill>
            </a:endParaRPr>
          </a:p>
          <a:p>
            <a:pPr marL="0" lvl="0" indent="0" algn="l" rtl="0">
              <a:lnSpc>
                <a:spcPct val="115000"/>
              </a:lnSpc>
              <a:spcBef>
                <a:spcPts val="1200"/>
              </a:spcBef>
              <a:spcAft>
                <a:spcPts val="1200"/>
              </a:spcAft>
              <a:buClr>
                <a:schemeClr val="dk1"/>
              </a:buClr>
              <a:buSzPts val="1100"/>
              <a:buFont typeface="Arial"/>
              <a:buNone/>
            </a:pPr>
            <a:r>
              <a:rPr lang="en-US">
                <a:solidFill>
                  <a:schemeClr val="dk1"/>
                </a:solidFill>
              </a:rPr>
              <a:t>Districts with several community partners may want to consider having one handbook representing all classroom locations following IQPPS. If a partner program has a separate handbook that includes programming not following IQPPS (e.g. child care or faith-based preschool), please indicate the portion of the submitted handbook that applies to the classrooms that do follow IQPPS. If it is not clearly stated which part of the handbook applies to IQPPS programming, the entire handbook will be reviewed. </a:t>
            </a:r>
            <a:endParaRPr sz="1000">
              <a:solidFill>
                <a:schemeClr val="dk1"/>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rgbClr val="03617A"/>
        </a:solidFill>
        <a:effectLst/>
      </p:bgPr>
    </p:bg>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289270" y="1074695"/>
            <a:ext cx="11636700" cy="21600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lt1"/>
              </a:buClr>
              <a:buSzPts val="4500"/>
              <a:buFont typeface="Arial"/>
              <a:buNone/>
              <a:defRPr sz="4500"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 name="Google Shape;10;p2"/>
          <p:cNvSpPr txBox="1">
            <a:spLocks noGrp="1"/>
          </p:cNvSpPr>
          <p:nvPr>
            <p:ph type="subTitle" idx="1"/>
          </p:nvPr>
        </p:nvSpPr>
        <p:spPr>
          <a:xfrm>
            <a:off x="289270" y="3838162"/>
            <a:ext cx="11636700" cy="1282200"/>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lt1"/>
              </a:buClr>
              <a:buSzPts val="2400"/>
              <a:buNone/>
              <a:defRPr sz="2400" b="1">
                <a:solidFill>
                  <a:schemeClr val="lt1"/>
                </a:solidFill>
              </a:defRPr>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pic>
        <p:nvPicPr>
          <p:cNvPr id="11" name="Google Shape;11;p2"/>
          <p:cNvPicPr preferRelativeResize="0"/>
          <p:nvPr/>
        </p:nvPicPr>
        <p:blipFill rotWithShape="1">
          <a:blip r:embed="rId2">
            <a:alphaModFix/>
          </a:blip>
          <a:srcRect/>
          <a:stretch/>
        </p:blipFill>
        <p:spPr>
          <a:xfrm>
            <a:off x="1099884" y="5866793"/>
            <a:ext cx="4996116" cy="458004"/>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bg>
      <p:bgPr>
        <a:solidFill>
          <a:schemeClr val="lt1"/>
        </a:solidFill>
        <a:effectLst/>
      </p:bgPr>
    </p:bg>
    <p:spTree>
      <p:nvGrpSpPr>
        <p:cNvPr id="1" name="Shape 12"/>
        <p:cNvGrpSpPr/>
        <p:nvPr/>
      </p:nvGrpSpPr>
      <p:grpSpPr>
        <a:xfrm>
          <a:off x="0" y="0"/>
          <a:ext cx="0" cy="0"/>
          <a:chOff x="0" y="0"/>
          <a:chExt cx="0" cy="0"/>
        </a:xfrm>
      </p:grpSpPr>
      <p:sp>
        <p:nvSpPr>
          <p:cNvPr id="13" name="Google Shape;13;p3"/>
          <p:cNvSpPr/>
          <p:nvPr/>
        </p:nvSpPr>
        <p:spPr>
          <a:xfrm>
            <a:off x="0" y="0"/>
            <a:ext cx="12192000" cy="7374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4" name="Google Shape;14;p3"/>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5" name="Google Shape;15;p3"/>
          <p:cNvSpPr txBox="1">
            <a:spLocks noGrp="1"/>
          </p:cNvSpPr>
          <p:nvPr>
            <p:ph type="body" idx="1"/>
          </p:nvPr>
        </p:nvSpPr>
        <p:spPr>
          <a:xfrm>
            <a:off x="689112" y="1460499"/>
            <a:ext cx="10813800" cy="43512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1_Title and Content">
  <p:cSld name="1_Title and Content">
    <p:bg>
      <p:bgPr>
        <a:solidFill>
          <a:schemeClr val="lt1"/>
        </a:solidFill>
        <a:effectLst/>
      </p:bgPr>
    </p:bg>
    <p:spTree>
      <p:nvGrpSpPr>
        <p:cNvPr id="1" name="Shape 16"/>
        <p:cNvGrpSpPr/>
        <p:nvPr/>
      </p:nvGrpSpPr>
      <p:grpSpPr>
        <a:xfrm>
          <a:off x="0" y="0"/>
          <a:ext cx="0" cy="0"/>
          <a:chOff x="0" y="0"/>
          <a:chExt cx="0" cy="0"/>
        </a:xfrm>
      </p:grpSpPr>
      <p:sp>
        <p:nvSpPr>
          <p:cNvPr id="17" name="Google Shape;17;p4"/>
          <p:cNvSpPr/>
          <p:nvPr/>
        </p:nvSpPr>
        <p:spPr>
          <a:xfrm>
            <a:off x="0" y="0"/>
            <a:ext cx="4182900" cy="68580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8" name="Google Shape;18;p4"/>
          <p:cNvSpPr txBox="1">
            <a:spLocks noGrp="1"/>
          </p:cNvSpPr>
          <p:nvPr>
            <p:ph type="title"/>
          </p:nvPr>
        </p:nvSpPr>
        <p:spPr>
          <a:xfrm>
            <a:off x="408561" y="428017"/>
            <a:ext cx="3540900" cy="59064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4"/>
          <p:cNvSpPr txBox="1">
            <a:spLocks noGrp="1"/>
          </p:cNvSpPr>
          <p:nvPr>
            <p:ph type="body" idx="1"/>
          </p:nvPr>
        </p:nvSpPr>
        <p:spPr>
          <a:xfrm>
            <a:off x="4591454" y="428017"/>
            <a:ext cx="7017300" cy="5906400"/>
          </a:xfrm>
          <a:prstGeom prst="rect">
            <a:avLst/>
          </a:prstGeom>
          <a:noFill/>
          <a:ln>
            <a:noFill/>
          </a:ln>
        </p:spPr>
        <p:txBody>
          <a:bodyPr spcFirstLastPara="1" wrap="square" lIns="91425" tIns="45700" rIns="91425" bIns="45700" anchor="ctr" anchorCtr="0">
            <a:normAutofit/>
          </a:bodyPr>
          <a:lstStyle>
            <a:lvl1pPr marL="457200" lvl="0" indent="-406400" algn="l">
              <a:lnSpc>
                <a:spcPct val="90000"/>
              </a:lnSpc>
              <a:spcBef>
                <a:spcPts val="750"/>
              </a:spcBef>
              <a:spcAft>
                <a:spcPts val="0"/>
              </a:spcAft>
              <a:buClr>
                <a:schemeClr val="dk1"/>
              </a:buClr>
              <a:buSzPts val="2800"/>
              <a:buChar char="•"/>
              <a:defRPr sz="2800"/>
            </a:lvl1pPr>
            <a:lvl2pPr marL="914400" lvl="1" indent="-381000" algn="l">
              <a:lnSpc>
                <a:spcPct val="90000"/>
              </a:lnSpc>
              <a:spcBef>
                <a:spcPts val="375"/>
              </a:spcBef>
              <a:spcAft>
                <a:spcPts val="0"/>
              </a:spcAft>
              <a:buClr>
                <a:schemeClr val="dk1"/>
              </a:buClr>
              <a:buSzPts val="2400"/>
              <a:buChar char="•"/>
              <a:defRPr sz="2400"/>
            </a:lvl2pPr>
            <a:lvl3pPr marL="1371600" lvl="2" indent="-330200" algn="l">
              <a:lnSpc>
                <a:spcPct val="90000"/>
              </a:lnSpc>
              <a:spcBef>
                <a:spcPts val="375"/>
              </a:spcBef>
              <a:spcAft>
                <a:spcPts val="0"/>
              </a:spcAft>
              <a:buClr>
                <a:schemeClr val="dk1"/>
              </a:buClr>
              <a:buSzPts val="1600"/>
              <a:buChar char="•"/>
              <a:defRPr sz="1600"/>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bg>
      <p:bgPr>
        <a:solidFill>
          <a:schemeClr val="lt1"/>
        </a:solidFill>
        <a:effectLst/>
      </p:bgPr>
    </p:bg>
    <p:spTree>
      <p:nvGrpSpPr>
        <p:cNvPr id="1" name="Shape 20"/>
        <p:cNvGrpSpPr/>
        <p:nvPr/>
      </p:nvGrpSpPr>
      <p:grpSpPr>
        <a:xfrm>
          <a:off x="0" y="0"/>
          <a:ext cx="0" cy="0"/>
          <a:chOff x="0" y="0"/>
          <a:chExt cx="0" cy="0"/>
        </a:xfrm>
      </p:grpSpPr>
      <p:sp>
        <p:nvSpPr>
          <p:cNvPr id="21" name="Google Shape;21;p5"/>
          <p:cNvSpPr/>
          <p:nvPr/>
        </p:nvSpPr>
        <p:spPr>
          <a:xfrm>
            <a:off x="0" y="0"/>
            <a:ext cx="12192000" cy="11928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22" name="Google Shape;22;p5"/>
          <p:cNvSpPr txBox="1">
            <a:spLocks noGrp="1"/>
          </p:cNvSpPr>
          <p:nvPr>
            <p:ph type="title"/>
          </p:nvPr>
        </p:nvSpPr>
        <p:spPr>
          <a:xfrm>
            <a:off x="892797" y="1"/>
            <a:ext cx="10515600" cy="11928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5"/>
          <p:cNvSpPr txBox="1">
            <a:spLocks noGrp="1"/>
          </p:cNvSpPr>
          <p:nvPr>
            <p:ph type="body" idx="1"/>
          </p:nvPr>
        </p:nvSpPr>
        <p:spPr>
          <a:xfrm>
            <a:off x="892799" y="1548641"/>
            <a:ext cx="5157900" cy="8238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24" name="Google Shape;24;p5"/>
          <p:cNvSpPr txBox="1">
            <a:spLocks noGrp="1"/>
          </p:cNvSpPr>
          <p:nvPr>
            <p:ph type="body" idx="2"/>
          </p:nvPr>
        </p:nvSpPr>
        <p:spPr>
          <a:xfrm>
            <a:off x="892799" y="2372553"/>
            <a:ext cx="5157900" cy="3684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5" name="Google Shape;25;p5"/>
          <p:cNvSpPr txBox="1">
            <a:spLocks noGrp="1"/>
          </p:cNvSpPr>
          <p:nvPr>
            <p:ph type="body" idx="3"/>
          </p:nvPr>
        </p:nvSpPr>
        <p:spPr>
          <a:xfrm>
            <a:off x="6225210" y="1548641"/>
            <a:ext cx="5183100" cy="8238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26" name="Google Shape;26;p5"/>
          <p:cNvSpPr txBox="1">
            <a:spLocks noGrp="1"/>
          </p:cNvSpPr>
          <p:nvPr>
            <p:ph type="body" idx="4"/>
          </p:nvPr>
        </p:nvSpPr>
        <p:spPr>
          <a:xfrm>
            <a:off x="6225210" y="2372553"/>
            <a:ext cx="5183100" cy="3684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lt1"/>
        </a:solidFill>
        <a:effectLst/>
      </p:bgPr>
    </p:bg>
    <p:spTree>
      <p:nvGrpSpPr>
        <p:cNvPr id="1" name="Shape 27"/>
        <p:cNvGrpSpPr/>
        <p:nvPr/>
      </p:nvGrpSpPr>
      <p:grpSpPr>
        <a:xfrm>
          <a:off x="0" y="0"/>
          <a:ext cx="0" cy="0"/>
          <a:chOff x="0" y="0"/>
          <a:chExt cx="0" cy="0"/>
        </a:xfrm>
      </p:grpSpPr>
      <p:sp>
        <p:nvSpPr>
          <p:cNvPr id="28" name="Google Shape;28;p6"/>
          <p:cNvSpPr/>
          <p:nvPr/>
        </p:nvSpPr>
        <p:spPr>
          <a:xfrm>
            <a:off x="0" y="2268535"/>
            <a:ext cx="12192000" cy="32757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29" name="Google Shape;29;p6"/>
          <p:cNvSpPr txBox="1">
            <a:spLocks noGrp="1"/>
          </p:cNvSpPr>
          <p:nvPr>
            <p:ph type="title"/>
          </p:nvPr>
        </p:nvSpPr>
        <p:spPr>
          <a:xfrm>
            <a:off x="831851" y="1709740"/>
            <a:ext cx="10515600" cy="28527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4500"/>
              <a:buFont typeface="Arial"/>
              <a:buNone/>
              <a:defRPr sz="45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0" name="Google Shape;30;p6"/>
          <p:cNvSpPr txBox="1">
            <a:spLocks noGrp="1"/>
          </p:cNvSpPr>
          <p:nvPr>
            <p:ph type="body" idx="1"/>
          </p:nvPr>
        </p:nvSpPr>
        <p:spPr>
          <a:xfrm>
            <a:off x="831851" y="4589465"/>
            <a:ext cx="10515600" cy="15003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lt1"/>
              </a:buClr>
              <a:buSzPts val="1800"/>
              <a:buNone/>
              <a:defRPr sz="1800">
                <a:solidFill>
                  <a:schemeClr val="lt1"/>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95128" y="1"/>
            <a:ext cx="10813800" cy="1166100"/>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lt1"/>
              </a:buClr>
              <a:buSzPts val="3300"/>
              <a:buFont typeface="Arial"/>
              <a:buNone/>
              <a:defRPr sz="3300" b="1"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795128" y="1460499"/>
            <a:ext cx="10813800" cy="4351200"/>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Arial"/>
                <a:ea typeface="Arial"/>
                <a:cs typeface="Arial"/>
                <a:sym typeface="Arial"/>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educate.iowa.gov/media/6481/download?inline" TargetMode="External"/><Relationship Id="rId2" Type="http://schemas.openxmlformats.org/officeDocument/2006/relationships/notesSlide" Target="../notesSlides/notesSlide10.xml"/><Relationship Id="rId1" Type="http://schemas.openxmlformats.org/officeDocument/2006/relationships/slideLayout" Target="../slideLayouts/slideLayout3.xml"/><Relationship Id="rId6" Type="http://schemas.openxmlformats.org/officeDocument/2006/relationships/image" Target="../media/image8.png"/><Relationship Id="rId5" Type="http://schemas.openxmlformats.org/officeDocument/2006/relationships/hyperlink" Target="https://educate.iowa.gov/media/3118/download?inline=" TargetMode="External"/><Relationship Id="rId4" Type="http://schemas.openxmlformats.org/officeDocument/2006/relationships/hyperlink" Target="https://educate.iowa.gov/pk-12/early-childhood/standards"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8" Type="http://schemas.openxmlformats.org/officeDocument/2006/relationships/hyperlink" Target="mailto:jessica.blohm@iowa.gov" TargetMode="External"/><Relationship Id="rId3" Type="http://schemas.openxmlformats.org/officeDocument/2006/relationships/hyperlink" Target="mailto:amy.stegeman@iowa.gov" TargetMode="External"/><Relationship Id="rId7" Type="http://schemas.openxmlformats.org/officeDocument/2006/relationships/hyperlink" Target="mailto:marcie.lentsch@iowa.gov" TargetMode="External"/><Relationship Id="rId2" Type="http://schemas.openxmlformats.org/officeDocument/2006/relationships/notesSlide" Target="../notesSlides/notesSlide12.xml"/><Relationship Id="rId1" Type="http://schemas.openxmlformats.org/officeDocument/2006/relationships/slideLayout" Target="../slideLayouts/slideLayout4.xml"/><Relationship Id="rId6" Type="http://schemas.openxmlformats.org/officeDocument/2006/relationships/hyperlink" Target="mailto:marianne.rodrigues@iowa.gov" TargetMode="External"/><Relationship Id="rId5" Type="http://schemas.openxmlformats.org/officeDocument/2006/relationships/hyperlink" Target="mailto:celeste.mortvedt@iowa.gov" TargetMode="External"/><Relationship Id="rId4" Type="http://schemas.openxmlformats.org/officeDocument/2006/relationships/hyperlink" Target="mailto:mary.breyfogle@iowa.gov" TargetMode="External"/><Relationship Id="rId9" Type="http://schemas.openxmlformats.org/officeDocument/2006/relationships/hyperlink" Target="mailto:denise.kepner@iowa.gov"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hyperlink" Target="https://educate.iowa.gov/media/7266/download?inline=" TargetMode="External"/><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hyperlink" Target="https://educateiowa.gov/pk-12/early-childhood/early-childhood-standards"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4"/>
        <p:cNvGrpSpPr/>
        <p:nvPr/>
      </p:nvGrpSpPr>
      <p:grpSpPr>
        <a:xfrm>
          <a:off x="0" y="0"/>
          <a:ext cx="0" cy="0"/>
          <a:chOff x="0" y="0"/>
          <a:chExt cx="0" cy="0"/>
        </a:xfrm>
      </p:grpSpPr>
      <p:sp>
        <p:nvSpPr>
          <p:cNvPr id="35" name="Google Shape;35;p7"/>
          <p:cNvSpPr txBox="1">
            <a:spLocks noGrp="1"/>
          </p:cNvSpPr>
          <p:nvPr>
            <p:ph type="ctrTitle"/>
          </p:nvPr>
        </p:nvSpPr>
        <p:spPr>
          <a:xfrm>
            <a:off x="1954640" y="388600"/>
            <a:ext cx="8282700" cy="2160000"/>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dk2"/>
              </a:buClr>
              <a:buSzPts val="4500"/>
              <a:buFont typeface="Arial"/>
              <a:buNone/>
            </a:pPr>
            <a:r>
              <a:rPr lang="en-US" sz="4700"/>
              <a:t>IQPPS Desk Audit 25-26</a:t>
            </a:r>
            <a:endParaRPr sz="4700"/>
          </a:p>
        </p:txBody>
      </p:sp>
      <p:sp>
        <p:nvSpPr>
          <p:cNvPr id="36" name="Google Shape;36;p7"/>
          <p:cNvSpPr txBox="1">
            <a:spLocks noGrp="1"/>
          </p:cNvSpPr>
          <p:nvPr>
            <p:ph type="subTitle" idx="1"/>
          </p:nvPr>
        </p:nvSpPr>
        <p:spPr>
          <a:xfrm>
            <a:off x="2272790" y="2787901"/>
            <a:ext cx="7646400" cy="1282200"/>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dk2"/>
              </a:buClr>
              <a:buSzPts val="2400"/>
              <a:buNone/>
            </a:pPr>
            <a:r>
              <a:rPr lang="en-US" sz="2800"/>
              <a:t>Item 1: Program Governance</a:t>
            </a:r>
            <a:endParaRPr sz="2800" strike="sngStrike"/>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3D5E01-9E95-4905-9A93-E27FE883730C}"/>
              </a:ext>
            </a:extLst>
          </p:cNvPr>
          <p:cNvSpPr>
            <a:spLocks noGrp="1"/>
          </p:cNvSpPr>
          <p:nvPr>
            <p:ph type="title"/>
          </p:nvPr>
        </p:nvSpPr>
        <p:spPr>
          <a:xfrm>
            <a:off x="408561" y="428017"/>
            <a:ext cx="3540900" cy="1527532"/>
          </a:xfrm>
        </p:spPr>
        <p:txBody>
          <a:bodyPr>
            <a:normAutofit/>
          </a:bodyPr>
          <a:lstStyle/>
          <a:p>
            <a:pPr algn="ctr"/>
            <a:r>
              <a:rPr lang="en-US" sz="3000" dirty="0"/>
              <a:t>Examples of Potential Conflicts</a:t>
            </a:r>
          </a:p>
        </p:txBody>
      </p:sp>
      <p:sp>
        <p:nvSpPr>
          <p:cNvPr id="3" name="Text Placeholder 2">
            <a:extLst>
              <a:ext uri="{FF2B5EF4-FFF2-40B4-BE49-F238E27FC236}">
                <a16:creationId xmlns:a16="http://schemas.microsoft.com/office/drawing/2014/main" id="{D3A096B6-5B4A-4FCB-921D-934D3A3F1EAA}"/>
              </a:ext>
            </a:extLst>
          </p:cNvPr>
          <p:cNvSpPr>
            <a:spLocks noGrp="1"/>
          </p:cNvSpPr>
          <p:nvPr>
            <p:ph type="body" idx="1"/>
          </p:nvPr>
        </p:nvSpPr>
        <p:spPr/>
        <p:txBody>
          <a:bodyPr anchor="t"/>
          <a:lstStyle/>
          <a:p>
            <a:pPr marL="50800" indent="0">
              <a:buNone/>
            </a:pPr>
            <a:r>
              <a:rPr lang="en-US" b="1" dirty="0"/>
              <a:t>Support allowable uses of funding:</a:t>
            </a:r>
          </a:p>
          <a:p>
            <a:pPr>
              <a:lnSpc>
                <a:spcPct val="150000"/>
              </a:lnSpc>
            </a:pPr>
            <a:r>
              <a:rPr lang="en-US" sz="2400" dirty="0"/>
              <a:t>Snacks </a:t>
            </a:r>
            <a:r>
              <a:rPr lang="en-US" sz="2400" u="sng" dirty="0">
                <a:solidFill>
                  <a:schemeClr val="hlink"/>
                </a:solidFill>
                <a:hlinkClick r:id="rId3"/>
              </a:rPr>
              <a:t>SWVPP Finance FAQ</a:t>
            </a:r>
            <a:endParaRPr lang="en-US" sz="2400" dirty="0"/>
          </a:p>
          <a:p>
            <a:pPr>
              <a:lnSpc>
                <a:spcPct val="150000"/>
              </a:lnSpc>
            </a:pPr>
            <a:r>
              <a:rPr lang="en-US" sz="2400" dirty="0"/>
              <a:t>Fees/Tuition/Supplies </a:t>
            </a:r>
            <a:r>
              <a:rPr lang="en-US" sz="2400" u="sng" dirty="0">
                <a:solidFill>
                  <a:schemeClr val="hlink"/>
                </a:solidFill>
                <a:hlinkClick r:id="rId3"/>
              </a:rPr>
              <a:t>SWVPP Finance FAQ</a:t>
            </a:r>
            <a:endParaRPr lang="en-US" sz="2400" dirty="0"/>
          </a:p>
          <a:p>
            <a:pPr marL="50800" indent="0">
              <a:lnSpc>
                <a:spcPct val="100000"/>
              </a:lnSpc>
              <a:buNone/>
            </a:pPr>
            <a:r>
              <a:rPr lang="en-US" b="1" dirty="0"/>
              <a:t>Align with program requirements &amp; Iowa code/rule:</a:t>
            </a:r>
          </a:p>
          <a:p>
            <a:pPr>
              <a:lnSpc>
                <a:spcPct val="100000"/>
              </a:lnSpc>
            </a:pPr>
            <a:r>
              <a:rPr lang="en-US" sz="2400" dirty="0"/>
              <a:t>Suspension/Expulsion </a:t>
            </a:r>
            <a:r>
              <a:rPr lang="en-US" sz="2400" u="sng" dirty="0">
                <a:solidFill>
                  <a:schemeClr val="hlink"/>
                </a:solidFill>
                <a:highlight>
                  <a:schemeClr val="lt1"/>
                </a:highlight>
                <a:hlinkClick r:id="rId4"/>
              </a:rPr>
              <a:t>Policies</a:t>
            </a:r>
            <a:endParaRPr lang="en-US" sz="2400" dirty="0"/>
          </a:p>
          <a:p>
            <a:pPr>
              <a:lnSpc>
                <a:spcPct val="100000"/>
              </a:lnSpc>
            </a:pPr>
            <a:r>
              <a:rPr lang="en-US" sz="2400" dirty="0"/>
              <a:t>Nondiscrimination - </a:t>
            </a:r>
            <a:r>
              <a:rPr lang="en-US" sz="2400" i="1" dirty="0"/>
              <a:t>May include more groups to protect, but may not include fewer.</a:t>
            </a:r>
            <a:br>
              <a:rPr lang="en-US" sz="2400" i="1" dirty="0"/>
            </a:br>
            <a:r>
              <a:rPr lang="en-US" sz="2400" u="sng" dirty="0">
                <a:solidFill>
                  <a:schemeClr val="hlink"/>
                </a:solidFill>
                <a:hlinkClick r:id="rId5"/>
              </a:rPr>
              <a:t>Guidance for Nondiscrimination Notices</a:t>
            </a:r>
            <a:endParaRPr lang="en-US" sz="2400" dirty="0"/>
          </a:p>
          <a:p>
            <a:pPr marL="50800" indent="0">
              <a:lnSpc>
                <a:spcPct val="100000"/>
              </a:lnSpc>
              <a:buNone/>
            </a:pPr>
            <a:endParaRPr lang="en-US" sz="2400" i="1" dirty="0"/>
          </a:p>
          <a:p>
            <a:pPr>
              <a:lnSpc>
                <a:spcPct val="100000"/>
              </a:lnSpc>
            </a:pPr>
            <a:endParaRPr lang="en-US" b="1" dirty="0"/>
          </a:p>
          <a:p>
            <a:pPr>
              <a:lnSpc>
                <a:spcPct val="100000"/>
              </a:lnSpc>
            </a:pPr>
            <a:endParaRPr lang="en-US" b="1" dirty="0"/>
          </a:p>
          <a:p>
            <a:pPr marL="50800" indent="0">
              <a:lnSpc>
                <a:spcPct val="150000"/>
              </a:lnSpc>
              <a:buNone/>
            </a:pPr>
            <a:endParaRPr lang="en-US" dirty="0"/>
          </a:p>
          <a:p>
            <a:pPr marL="50800" indent="0">
              <a:buNone/>
            </a:pPr>
            <a:endParaRPr lang="en-US" dirty="0"/>
          </a:p>
          <a:p>
            <a:pPr marL="50800" indent="0">
              <a:buNone/>
            </a:pPr>
            <a:endParaRPr lang="en-US" b="1" dirty="0"/>
          </a:p>
          <a:p>
            <a:endParaRPr lang="en-US" dirty="0"/>
          </a:p>
        </p:txBody>
      </p:sp>
      <p:pic>
        <p:nvPicPr>
          <p:cNvPr id="4" name="Google Shape;97;p16">
            <a:extLst>
              <a:ext uri="{FF2B5EF4-FFF2-40B4-BE49-F238E27FC236}">
                <a16:creationId xmlns:a16="http://schemas.microsoft.com/office/drawing/2014/main" id="{4D1BEC27-11CF-44B7-9376-D2DA29D07FA9}"/>
              </a:ext>
              <a:ext uri="{C183D7F6-B498-43B3-948B-1728B52AA6E4}">
                <adec:decorative xmlns:adec="http://schemas.microsoft.com/office/drawing/2017/decorative" val="1"/>
              </a:ext>
            </a:extLst>
          </p:cNvPr>
          <p:cNvPicPr preferRelativeResize="0"/>
          <p:nvPr/>
        </p:nvPicPr>
        <p:blipFill>
          <a:blip r:embed="rId6">
            <a:alphaModFix/>
          </a:blip>
          <a:stretch>
            <a:fillRect/>
          </a:stretch>
        </p:blipFill>
        <p:spPr>
          <a:xfrm>
            <a:off x="331973" y="1850000"/>
            <a:ext cx="3693900" cy="3693928"/>
          </a:xfrm>
          <a:prstGeom prst="rect">
            <a:avLst/>
          </a:prstGeom>
          <a:noFill/>
          <a:ln>
            <a:noFill/>
          </a:ln>
        </p:spPr>
      </p:pic>
    </p:spTree>
    <p:extLst>
      <p:ext uri="{BB962C8B-B14F-4D97-AF65-F5344CB8AC3E}">
        <p14:creationId xmlns:p14="http://schemas.microsoft.com/office/powerpoint/2010/main" val="29634139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17"/>
          <p:cNvSpPr txBox="1">
            <a:spLocks noGrp="1"/>
          </p:cNvSpPr>
          <p:nvPr>
            <p:ph type="title"/>
          </p:nvPr>
        </p:nvSpPr>
        <p:spPr>
          <a:xfrm>
            <a:off x="406247" y="1"/>
            <a:ext cx="10515600" cy="11928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sz="4300"/>
              <a:t>Timeline</a:t>
            </a:r>
            <a:r>
              <a:rPr lang="en-US" sz="4200"/>
              <a:t> </a:t>
            </a:r>
            <a:endParaRPr sz="4200"/>
          </a:p>
        </p:txBody>
      </p:sp>
      <p:sp>
        <p:nvSpPr>
          <p:cNvPr id="103" name="Google Shape;103;p17"/>
          <p:cNvSpPr txBox="1">
            <a:spLocks noGrp="1"/>
          </p:cNvSpPr>
          <p:nvPr>
            <p:ph type="body" idx="1"/>
          </p:nvPr>
        </p:nvSpPr>
        <p:spPr>
          <a:xfrm>
            <a:off x="216225" y="1420009"/>
            <a:ext cx="11422200" cy="4960666"/>
          </a:xfrm>
          <a:prstGeom prst="rect">
            <a:avLst/>
          </a:prstGeom>
        </p:spPr>
        <p:txBody>
          <a:bodyPr spcFirstLastPara="1" wrap="square" lIns="91425" tIns="45700" rIns="91425" bIns="45700" anchor="b" anchorCtr="0">
            <a:noAutofit/>
          </a:bodyPr>
          <a:lstStyle/>
          <a:p>
            <a:pPr marL="457200" lvl="0" indent="-406400" algn="l" rtl="0">
              <a:lnSpc>
                <a:spcPct val="115000"/>
              </a:lnSpc>
              <a:spcBef>
                <a:spcPts val="0"/>
              </a:spcBef>
              <a:spcAft>
                <a:spcPts val="0"/>
              </a:spcAft>
              <a:buSzPts val="2800"/>
              <a:buChar char="●"/>
            </a:pPr>
            <a:r>
              <a:rPr lang="en-US" sz="2800" b="1" dirty="0"/>
              <a:t>September 15:</a:t>
            </a:r>
            <a:r>
              <a:rPr lang="en-US" sz="2800" dirty="0"/>
              <a:t> </a:t>
            </a:r>
            <a:r>
              <a:rPr lang="en-US" sz="2800" b="0" dirty="0"/>
              <a:t>Desk audit opens in CASA </a:t>
            </a:r>
            <a:endParaRPr sz="2800" b="0" dirty="0"/>
          </a:p>
          <a:p>
            <a:pPr marL="914400" lvl="0" indent="0" algn="l" rtl="0">
              <a:lnSpc>
                <a:spcPct val="115000"/>
              </a:lnSpc>
              <a:spcBef>
                <a:spcPts val="0"/>
              </a:spcBef>
              <a:spcAft>
                <a:spcPts val="0"/>
              </a:spcAft>
              <a:buNone/>
            </a:pPr>
            <a:endParaRPr sz="2800" dirty="0"/>
          </a:p>
          <a:p>
            <a:pPr marL="457200" lvl="0" indent="-406400" algn="l" rtl="0">
              <a:lnSpc>
                <a:spcPct val="115000"/>
              </a:lnSpc>
              <a:spcBef>
                <a:spcPts val="0"/>
              </a:spcBef>
              <a:spcAft>
                <a:spcPts val="0"/>
              </a:spcAft>
              <a:buSzPts val="2800"/>
              <a:buChar char="●"/>
            </a:pPr>
            <a:r>
              <a:rPr lang="en-US" sz="2800" b="1" dirty="0"/>
              <a:t>December 15:</a:t>
            </a:r>
            <a:r>
              <a:rPr lang="en-US" sz="2800" dirty="0"/>
              <a:t> </a:t>
            </a:r>
            <a:r>
              <a:rPr lang="en-US" sz="2800" b="0" dirty="0"/>
              <a:t>Initial district desk audit submission due </a:t>
            </a:r>
            <a:endParaRPr sz="2800" b="0" dirty="0"/>
          </a:p>
          <a:p>
            <a:pPr marL="914400" lvl="0" indent="0" algn="l" rtl="0">
              <a:lnSpc>
                <a:spcPct val="115000"/>
              </a:lnSpc>
              <a:spcBef>
                <a:spcPts val="0"/>
              </a:spcBef>
              <a:spcAft>
                <a:spcPts val="0"/>
              </a:spcAft>
              <a:buNone/>
            </a:pPr>
            <a:endParaRPr sz="2800" dirty="0"/>
          </a:p>
          <a:p>
            <a:pPr marL="457200" lvl="0" indent="-406400" algn="l" rtl="0">
              <a:lnSpc>
                <a:spcPct val="115000"/>
              </a:lnSpc>
              <a:spcBef>
                <a:spcPts val="0"/>
              </a:spcBef>
              <a:spcAft>
                <a:spcPts val="0"/>
              </a:spcAft>
              <a:buSzPts val="2800"/>
              <a:buChar char="●"/>
            </a:pPr>
            <a:r>
              <a:rPr lang="en-US" sz="2800" b="1" dirty="0"/>
              <a:t>March 15:</a:t>
            </a:r>
            <a:r>
              <a:rPr lang="en-US" sz="2800" b="0" dirty="0"/>
              <a:t> Initial state review completed </a:t>
            </a:r>
            <a:endParaRPr sz="2800" b="0" dirty="0"/>
          </a:p>
          <a:p>
            <a:pPr marL="914400" lvl="0" indent="0" algn="l" rtl="0">
              <a:lnSpc>
                <a:spcPct val="115000"/>
              </a:lnSpc>
              <a:spcBef>
                <a:spcPts val="0"/>
              </a:spcBef>
              <a:spcAft>
                <a:spcPts val="0"/>
              </a:spcAft>
              <a:buNone/>
            </a:pPr>
            <a:endParaRPr sz="2800" dirty="0"/>
          </a:p>
          <a:p>
            <a:pPr marL="457200" lvl="0" indent="-406400" algn="l" rtl="0">
              <a:lnSpc>
                <a:spcPct val="115000"/>
              </a:lnSpc>
              <a:spcBef>
                <a:spcPts val="0"/>
              </a:spcBef>
              <a:spcAft>
                <a:spcPts val="0"/>
              </a:spcAft>
              <a:buSzPts val="2800"/>
              <a:buChar char="●"/>
            </a:pPr>
            <a:r>
              <a:rPr lang="en-US" sz="2800" b="1" dirty="0"/>
              <a:t>April 15:</a:t>
            </a:r>
            <a:r>
              <a:rPr lang="en-US" sz="2800" dirty="0"/>
              <a:t> </a:t>
            </a:r>
            <a:r>
              <a:rPr lang="en-US" sz="2800" b="0" dirty="0"/>
              <a:t>Final district submission due; Desk audit closes</a:t>
            </a:r>
            <a:endParaRPr sz="2800" b="0" dirty="0"/>
          </a:p>
          <a:p>
            <a:pPr marL="914400" lvl="0" indent="0" algn="l" rtl="0">
              <a:lnSpc>
                <a:spcPct val="115000"/>
              </a:lnSpc>
              <a:spcBef>
                <a:spcPts val="0"/>
              </a:spcBef>
              <a:spcAft>
                <a:spcPts val="0"/>
              </a:spcAft>
              <a:buNone/>
            </a:pPr>
            <a:endParaRPr sz="2800" dirty="0"/>
          </a:p>
          <a:p>
            <a:pPr marL="457200" lvl="0" indent="-406400" algn="l" rtl="0">
              <a:lnSpc>
                <a:spcPct val="115000"/>
              </a:lnSpc>
              <a:spcBef>
                <a:spcPts val="0"/>
              </a:spcBef>
              <a:spcAft>
                <a:spcPts val="0"/>
              </a:spcAft>
              <a:buSzPts val="2800"/>
              <a:buChar char="●"/>
            </a:pPr>
            <a:r>
              <a:rPr lang="en-US" sz="2800" b="1" dirty="0">
                <a:highlight>
                  <a:schemeClr val="lt1"/>
                </a:highlight>
              </a:rPr>
              <a:t>April 30:</a:t>
            </a:r>
            <a:r>
              <a:rPr lang="en-US" sz="2800" b="1" dirty="0"/>
              <a:t> </a:t>
            </a:r>
            <a:r>
              <a:rPr lang="en-US" sz="2800" b="0" dirty="0"/>
              <a:t>Final state review completed; District status identified and follow-up action as applicable</a:t>
            </a:r>
            <a:endParaRPr sz="2800" b="0" dirty="0"/>
          </a:p>
        </p:txBody>
      </p:sp>
      <p:pic>
        <p:nvPicPr>
          <p:cNvPr id="104" name="Google Shape;104;p17">
            <a:extLst>
              <a:ext uri="{C183D7F6-B498-43B3-948B-1728B52AA6E4}">
                <adec:decorative xmlns:adec="http://schemas.microsoft.com/office/drawing/2017/decorative" val="1"/>
              </a:ext>
            </a:extLst>
          </p:cNvPr>
          <p:cNvPicPr preferRelativeResize="0"/>
          <p:nvPr/>
        </p:nvPicPr>
        <p:blipFill>
          <a:blip r:embed="rId3">
            <a:alphaModFix/>
          </a:blip>
          <a:stretch>
            <a:fillRect/>
          </a:stretch>
        </p:blipFill>
        <p:spPr>
          <a:xfrm>
            <a:off x="9991350" y="1509776"/>
            <a:ext cx="1809750" cy="1809750"/>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18"/>
          <p:cNvSpPr txBox="1">
            <a:spLocks noGrp="1"/>
          </p:cNvSpPr>
          <p:nvPr>
            <p:ph type="title"/>
          </p:nvPr>
        </p:nvSpPr>
        <p:spPr>
          <a:xfrm>
            <a:off x="244072" y="1"/>
            <a:ext cx="10515600" cy="11928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sz="4000"/>
              <a:t>Desk Audit Reviewer Contacts</a:t>
            </a:r>
            <a:endParaRPr sz="4000"/>
          </a:p>
        </p:txBody>
      </p:sp>
      <p:sp>
        <p:nvSpPr>
          <p:cNvPr id="110" name="Google Shape;110;p18"/>
          <p:cNvSpPr txBox="1"/>
          <p:nvPr/>
        </p:nvSpPr>
        <p:spPr>
          <a:xfrm>
            <a:off x="93450" y="1350150"/>
            <a:ext cx="12005100" cy="4760100"/>
          </a:xfrm>
          <a:prstGeom prst="rect">
            <a:avLst/>
          </a:prstGeom>
          <a:noFill/>
          <a:ln>
            <a:noFill/>
          </a:ln>
        </p:spPr>
        <p:txBody>
          <a:bodyPr spcFirstLastPara="1" wrap="square" lIns="91425" tIns="45700" rIns="91425" bIns="45700" anchor="t" anchorCtr="0">
            <a:noAutofit/>
          </a:bodyPr>
          <a:lstStyle/>
          <a:p>
            <a:pPr marL="457200" lvl="0" indent="-377825" algn="l" rtl="0">
              <a:lnSpc>
                <a:spcPct val="130000"/>
              </a:lnSpc>
              <a:spcBef>
                <a:spcPts val="750"/>
              </a:spcBef>
              <a:spcAft>
                <a:spcPts val="0"/>
              </a:spcAft>
              <a:buClr>
                <a:srgbClr val="000000"/>
              </a:buClr>
              <a:buSzPts val="2350"/>
              <a:buChar char="•"/>
            </a:pPr>
            <a:r>
              <a:rPr lang="en-US" sz="2350" b="1">
                <a:solidFill>
                  <a:srgbClr val="000000"/>
                </a:solidFill>
              </a:rPr>
              <a:t>Central Rivers AEA - </a:t>
            </a:r>
            <a:r>
              <a:rPr lang="en-US" sz="2350">
                <a:solidFill>
                  <a:srgbClr val="000000"/>
                </a:solidFill>
              </a:rPr>
              <a:t>Amy Stegeman, </a:t>
            </a:r>
            <a:r>
              <a:rPr lang="en-US" sz="2350" u="sng">
                <a:solidFill>
                  <a:srgbClr val="0563C1"/>
                </a:solidFill>
                <a:hlinkClick r:id="rId3">
                  <a:extLst>
                    <a:ext uri="{A12FA001-AC4F-418D-AE19-62706E023703}">
                      <ahyp:hlinkClr xmlns:ahyp="http://schemas.microsoft.com/office/drawing/2018/hyperlinkcolor" val="tx"/>
                    </a:ext>
                  </a:extLst>
                </a:hlinkClick>
              </a:rPr>
              <a:t>amy.stegeman@iowa.gov</a:t>
            </a:r>
            <a:r>
              <a:rPr lang="en-US" sz="2350">
                <a:solidFill>
                  <a:srgbClr val="000000"/>
                </a:solidFill>
              </a:rPr>
              <a:t>, 515-868-1675</a:t>
            </a:r>
            <a:endParaRPr sz="2350">
              <a:solidFill>
                <a:srgbClr val="000000"/>
              </a:solidFill>
            </a:endParaRPr>
          </a:p>
          <a:p>
            <a:pPr marL="457200" lvl="0" indent="-377825" algn="l" rtl="0">
              <a:lnSpc>
                <a:spcPct val="130000"/>
              </a:lnSpc>
              <a:spcBef>
                <a:spcPts val="0"/>
              </a:spcBef>
              <a:spcAft>
                <a:spcPts val="0"/>
              </a:spcAft>
              <a:buClr>
                <a:srgbClr val="000000"/>
              </a:buClr>
              <a:buSzPts val="2350"/>
              <a:buChar char="•"/>
            </a:pPr>
            <a:r>
              <a:rPr lang="en-US" sz="2350" b="1">
                <a:solidFill>
                  <a:srgbClr val="000000"/>
                </a:solidFill>
              </a:rPr>
              <a:t>Grant Wood AEA - </a:t>
            </a:r>
            <a:r>
              <a:rPr lang="en-US" sz="2350">
                <a:solidFill>
                  <a:schemeClr val="dk1"/>
                </a:solidFill>
              </a:rPr>
              <a:t>Mary Breyfogle, </a:t>
            </a:r>
            <a:r>
              <a:rPr lang="en-US" sz="2350" u="sng">
                <a:solidFill>
                  <a:schemeClr val="hlink"/>
                </a:solidFill>
                <a:hlinkClick r:id="rId4"/>
              </a:rPr>
              <a:t>mary.breyfogle@iowa.gov</a:t>
            </a:r>
            <a:r>
              <a:rPr lang="en-US" sz="2350">
                <a:solidFill>
                  <a:schemeClr val="dk1"/>
                </a:solidFill>
              </a:rPr>
              <a:t>, 515-326-1030</a:t>
            </a:r>
            <a:endParaRPr sz="2350">
              <a:solidFill>
                <a:schemeClr val="dk1"/>
              </a:solidFill>
            </a:endParaRPr>
          </a:p>
          <a:p>
            <a:pPr marL="457200" lvl="0" indent="-377825" algn="l" rtl="0">
              <a:lnSpc>
                <a:spcPct val="130000"/>
              </a:lnSpc>
              <a:spcBef>
                <a:spcPts val="0"/>
              </a:spcBef>
              <a:spcAft>
                <a:spcPts val="0"/>
              </a:spcAft>
              <a:buClr>
                <a:srgbClr val="000000"/>
              </a:buClr>
              <a:buSzPts val="2350"/>
              <a:buChar char="•"/>
            </a:pPr>
            <a:r>
              <a:rPr lang="en-US" sz="2350" b="1">
                <a:solidFill>
                  <a:srgbClr val="000000"/>
                </a:solidFill>
              </a:rPr>
              <a:t>Great Prairie AEA</a:t>
            </a:r>
            <a:r>
              <a:rPr lang="en-US" sz="2350">
                <a:solidFill>
                  <a:srgbClr val="000000"/>
                </a:solidFill>
              </a:rPr>
              <a:t> - </a:t>
            </a:r>
            <a:r>
              <a:rPr lang="en-US" sz="2350">
                <a:solidFill>
                  <a:schemeClr val="dk1"/>
                </a:solidFill>
              </a:rPr>
              <a:t>Celeste Mortvedt, </a:t>
            </a:r>
            <a:r>
              <a:rPr lang="en-US" sz="2350" u="sng">
                <a:solidFill>
                  <a:schemeClr val="hlink"/>
                </a:solidFill>
                <a:hlinkClick r:id="rId5"/>
              </a:rPr>
              <a:t>celeste.mortvedt@iowa.gov</a:t>
            </a:r>
            <a:r>
              <a:rPr lang="en-US" sz="2350">
                <a:solidFill>
                  <a:schemeClr val="dk1"/>
                </a:solidFill>
              </a:rPr>
              <a:t>, 515-210-4208</a:t>
            </a:r>
            <a:endParaRPr sz="2350">
              <a:solidFill>
                <a:srgbClr val="000000"/>
              </a:solidFill>
            </a:endParaRPr>
          </a:p>
          <a:p>
            <a:pPr marL="457200" lvl="0" indent="-377825" algn="l" rtl="0">
              <a:lnSpc>
                <a:spcPct val="130000"/>
              </a:lnSpc>
              <a:spcBef>
                <a:spcPts val="0"/>
              </a:spcBef>
              <a:spcAft>
                <a:spcPts val="0"/>
              </a:spcAft>
              <a:buClr>
                <a:srgbClr val="000000"/>
              </a:buClr>
              <a:buSzPts val="2350"/>
              <a:buChar char="•"/>
            </a:pPr>
            <a:r>
              <a:rPr lang="en-US" sz="2350" b="1">
                <a:solidFill>
                  <a:srgbClr val="000000"/>
                </a:solidFill>
              </a:rPr>
              <a:t>Green Hills AEA </a:t>
            </a:r>
            <a:r>
              <a:rPr lang="en-US" sz="2350">
                <a:solidFill>
                  <a:srgbClr val="000000"/>
                </a:solidFill>
              </a:rPr>
              <a:t>- Marianne </a:t>
            </a:r>
            <a:r>
              <a:rPr lang="en-US" sz="2350"/>
              <a:t>Adams</a:t>
            </a:r>
            <a:r>
              <a:rPr lang="en-US" sz="2350">
                <a:solidFill>
                  <a:srgbClr val="000000"/>
                </a:solidFill>
              </a:rPr>
              <a:t> </a:t>
            </a:r>
            <a:r>
              <a:rPr lang="en-US" sz="2350" u="sng">
                <a:solidFill>
                  <a:srgbClr val="0563C1"/>
                </a:solidFill>
                <a:hlinkClick r:id="rId6">
                  <a:extLst>
                    <a:ext uri="{A12FA001-AC4F-418D-AE19-62706E023703}">
                      <ahyp:hlinkClr xmlns:ahyp="http://schemas.microsoft.com/office/drawing/2018/hyperlinkcolor" val="tx"/>
                    </a:ext>
                  </a:extLst>
                </a:hlinkClick>
              </a:rPr>
              <a:t>marianne.adams@iowa.gov</a:t>
            </a:r>
            <a:r>
              <a:rPr lang="en-US" sz="2350">
                <a:solidFill>
                  <a:srgbClr val="000000"/>
                </a:solidFill>
              </a:rPr>
              <a:t>, 515-326-2653</a:t>
            </a:r>
            <a:endParaRPr sz="2350">
              <a:solidFill>
                <a:srgbClr val="000000"/>
              </a:solidFill>
            </a:endParaRPr>
          </a:p>
          <a:p>
            <a:pPr marL="457200" lvl="0" indent="-377825" algn="l" rtl="0">
              <a:lnSpc>
                <a:spcPct val="130000"/>
              </a:lnSpc>
              <a:spcBef>
                <a:spcPts val="0"/>
              </a:spcBef>
              <a:spcAft>
                <a:spcPts val="0"/>
              </a:spcAft>
              <a:buClr>
                <a:srgbClr val="000000"/>
              </a:buClr>
              <a:buSzPts val="2350"/>
              <a:buChar char="•"/>
            </a:pPr>
            <a:r>
              <a:rPr lang="en-US" sz="2350" b="1">
                <a:solidFill>
                  <a:srgbClr val="000000"/>
                </a:solidFill>
              </a:rPr>
              <a:t>Heartland AEA </a:t>
            </a:r>
            <a:r>
              <a:rPr lang="en-US" sz="2350">
                <a:solidFill>
                  <a:srgbClr val="000000"/>
                </a:solidFill>
              </a:rPr>
              <a:t>- </a:t>
            </a:r>
            <a:r>
              <a:rPr lang="en-US" sz="2350">
                <a:solidFill>
                  <a:schemeClr val="dk1"/>
                </a:solidFill>
              </a:rPr>
              <a:t>Marcie Lentsch, </a:t>
            </a:r>
            <a:r>
              <a:rPr lang="en-US" sz="2350" u="sng">
                <a:solidFill>
                  <a:schemeClr val="hlink"/>
                </a:solidFill>
                <a:hlinkClick r:id="rId7"/>
              </a:rPr>
              <a:t>marcie.lentsch@iowa.gov</a:t>
            </a:r>
            <a:r>
              <a:rPr lang="en-US" sz="2350">
                <a:solidFill>
                  <a:schemeClr val="dk1"/>
                </a:solidFill>
              </a:rPr>
              <a:t>, 515-419-2088</a:t>
            </a:r>
            <a:endParaRPr sz="2350"/>
          </a:p>
          <a:p>
            <a:pPr marL="457200" lvl="0" indent="-377825" algn="l" rtl="0">
              <a:lnSpc>
                <a:spcPct val="130000"/>
              </a:lnSpc>
              <a:spcBef>
                <a:spcPts val="0"/>
              </a:spcBef>
              <a:spcAft>
                <a:spcPts val="0"/>
              </a:spcAft>
              <a:buClr>
                <a:srgbClr val="000000"/>
              </a:buClr>
              <a:buSzPts val="2350"/>
              <a:buChar char="•"/>
            </a:pPr>
            <a:r>
              <a:rPr lang="en-US" sz="2350" b="1">
                <a:solidFill>
                  <a:srgbClr val="000000"/>
                </a:solidFill>
              </a:rPr>
              <a:t>Keystone AEA</a:t>
            </a:r>
            <a:r>
              <a:rPr lang="en-US" sz="2350">
                <a:solidFill>
                  <a:srgbClr val="000000"/>
                </a:solidFill>
              </a:rPr>
              <a:t> - </a:t>
            </a:r>
            <a:r>
              <a:rPr lang="en-US" sz="2350">
                <a:solidFill>
                  <a:schemeClr val="dk1"/>
                </a:solidFill>
              </a:rPr>
              <a:t>Celeste Mortvedt, </a:t>
            </a:r>
            <a:r>
              <a:rPr lang="en-US" sz="2350" u="sng">
                <a:solidFill>
                  <a:schemeClr val="hlink"/>
                </a:solidFill>
                <a:hlinkClick r:id="rId5"/>
              </a:rPr>
              <a:t>celeste.mortvedt@iowa.gov</a:t>
            </a:r>
            <a:r>
              <a:rPr lang="en-US" sz="2350">
                <a:solidFill>
                  <a:schemeClr val="dk1"/>
                </a:solidFill>
              </a:rPr>
              <a:t>, 515-210-4208</a:t>
            </a:r>
            <a:endParaRPr sz="2350">
              <a:solidFill>
                <a:schemeClr val="dk1"/>
              </a:solidFill>
            </a:endParaRPr>
          </a:p>
          <a:p>
            <a:pPr marL="457200" lvl="0" indent="-374650" algn="l" rtl="0">
              <a:lnSpc>
                <a:spcPct val="130000"/>
              </a:lnSpc>
              <a:spcBef>
                <a:spcPts val="0"/>
              </a:spcBef>
              <a:spcAft>
                <a:spcPts val="0"/>
              </a:spcAft>
              <a:buClr>
                <a:srgbClr val="000000"/>
              </a:buClr>
              <a:buSzPts val="2300"/>
              <a:buChar char="•"/>
            </a:pPr>
            <a:r>
              <a:rPr lang="en-US" sz="2300" b="1">
                <a:solidFill>
                  <a:srgbClr val="000000"/>
                </a:solidFill>
              </a:rPr>
              <a:t>Mississippi Bend AEA </a:t>
            </a:r>
            <a:r>
              <a:rPr lang="en-US" sz="2300">
                <a:solidFill>
                  <a:srgbClr val="000000"/>
                </a:solidFill>
              </a:rPr>
              <a:t>- </a:t>
            </a:r>
            <a:r>
              <a:rPr lang="en-US" sz="2300">
                <a:solidFill>
                  <a:schemeClr val="dk1"/>
                </a:solidFill>
              </a:rPr>
              <a:t>Marianne Adams </a:t>
            </a:r>
            <a:r>
              <a:rPr lang="en-US" sz="2300" u="sng">
                <a:solidFill>
                  <a:schemeClr val="hlink"/>
                </a:solidFill>
                <a:hlinkClick r:id="rId6"/>
              </a:rPr>
              <a:t>marianne.adams@iowa.gov</a:t>
            </a:r>
            <a:r>
              <a:rPr lang="en-US" sz="2300">
                <a:solidFill>
                  <a:schemeClr val="dk1"/>
                </a:solidFill>
              </a:rPr>
              <a:t>, 515-326-2653</a:t>
            </a:r>
            <a:endParaRPr sz="2300">
              <a:solidFill>
                <a:schemeClr val="dk1"/>
              </a:solidFill>
            </a:endParaRPr>
          </a:p>
          <a:p>
            <a:pPr marL="457200" lvl="0" indent="-377825" algn="l" rtl="0">
              <a:lnSpc>
                <a:spcPct val="130000"/>
              </a:lnSpc>
              <a:spcBef>
                <a:spcPts val="0"/>
              </a:spcBef>
              <a:spcAft>
                <a:spcPts val="0"/>
              </a:spcAft>
              <a:buClr>
                <a:srgbClr val="000000"/>
              </a:buClr>
              <a:buSzPts val="2350"/>
              <a:buChar char="•"/>
            </a:pPr>
            <a:r>
              <a:rPr lang="en-US" sz="2350" b="1">
                <a:solidFill>
                  <a:srgbClr val="000000"/>
                </a:solidFill>
              </a:rPr>
              <a:t>Northwest AEA</a:t>
            </a:r>
            <a:r>
              <a:rPr lang="en-US" sz="2350">
                <a:solidFill>
                  <a:srgbClr val="000000"/>
                </a:solidFill>
              </a:rPr>
              <a:t> - </a:t>
            </a:r>
            <a:r>
              <a:rPr lang="en-US" sz="2350"/>
              <a:t>Jessie Blohm, </a:t>
            </a:r>
            <a:r>
              <a:rPr lang="en-US" sz="2350" u="sng">
                <a:solidFill>
                  <a:schemeClr val="hlink"/>
                </a:solidFill>
                <a:hlinkClick r:id="rId8"/>
              </a:rPr>
              <a:t>jessica.blohm@iowa.gov</a:t>
            </a:r>
            <a:r>
              <a:rPr lang="en-US" sz="2350"/>
              <a:t>, 515-250-3406</a:t>
            </a:r>
            <a:endParaRPr sz="2350">
              <a:solidFill>
                <a:srgbClr val="000000"/>
              </a:solidFill>
            </a:endParaRPr>
          </a:p>
          <a:p>
            <a:pPr marL="457200" lvl="0" indent="-377825" algn="l" rtl="0">
              <a:lnSpc>
                <a:spcPct val="130000"/>
              </a:lnSpc>
              <a:spcBef>
                <a:spcPts val="0"/>
              </a:spcBef>
              <a:spcAft>
                <a:spcPts val="0"/>
              </a:spcAft>
              <a:buClr>
                <a:srgbClr val="000000"/>
              </a:buClr>
              <a:buSzPts val="2350"/>
              <a:buChar char="•"/>
            </a:pPr>
            <a:r>
              <a:rPr lang="en-US" sz="2350" b="1">
                <a:solidFill>
                  <a:srgbClr val="000000"/>
                </a:solidFill>
              </a:rPr>
              <a:t>Prairie Lakes AEA </a:t>
            </a:r>
            <a:r>
              <a:rPr lang="en-US" sz="2350">
                <a:solidFill>
                  <a:srgbClr val="000000"/>
                </a:solidFill>
              </a:rPr>
              <a:t>- </a:t>
            </a:r>
            <a:r>
              <a:rPr lang="en-US" sz="2350">
                <a:solidFill>
                  <a:schemeClr val="dk1"/>
                </a:solidFill>
              </a:rPr>
              <a:t>Denise Kepner, </a:t>
            </a:r>
            <a:r>
              <a:rPr lang="en-US" sz="2350" u="sng">
                <a:solidFill>
                  <a:schemeClr val="hlink"/>
                </a:solidFill>
                <a:hlinkClick r:id="rId9"/>
              </a:rPr>
              <a:t>denise.kepner@iowa.gov</a:t>
            </a:r>
            <a:r>
              <a:rPr lang="en-US" sz="2350">
                <a:solidFill>
                  <a:schemeClr val="dk1"/>
                </a:solidFill>
              </a:rPr>
              <a:t>, 515-669-3169</a:t>
            </a:r>
            <a:endParaRPr sz="2350">
              <a:solidFill>
                <a:srgbClr val="00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0"/>
        <p:cNvGrpSpPr/>
        <p:nvPr/>
      </p:nvGrpSpPr>
      <p:grpSpPr>
        <a:xfrm>
          <a:off x="0" y="0"/>
          <a:ext cx="0" cy="0"/>
          <a:chOff x="0" y="0"/>
          <a:chExt cx="0" cy="0"/>
        </a:xfrm>
      </p:grpSpPr>
      <p:sp>
        <p:nvSpPr>
          <p:cNvPr id="41" name="Google Shape;41;p8"/>
          <p:cNvSpPr txBox="1">
            <a:spLocks noGrp="1"/>
          </p:cNvSpPr>
          <p:nvPr>
            <p:ph type="title"/>
          </p:nvPr>
        </p:nvSpPr>
        <p:spPr>
          <a:xfrm>
            <a:off x="220922" y="208526"/>
            <a:ext cx="10515600" cy="1192800"/>
          </a:xfrm>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Clr>
                <a:schemeClr val="dk2"/>
              </a:buClr>
              <a:buSzPts val="4500"/>
              <a:buFont typeface="Arial"/>
              <a:buNone/>
            </a:pPr>
            <a:r>
              <a:rPr lang="en-US" sz="4000"/>
              <a:t>Purpose of the Preschool Desk Audit</a:t>
            </a:r>
            <a:endParaRPr sz="4000"/>
          </a:p>
          <a:p>
            <a:pPr marL="0" lvl="0" indent="0" algn="l" rtl="0">
              <a:lnSpc>
                <a:spcPct val="90000"/>
              </a:lnSpc>
              <a:spcBef>
                <a:spcPts val="0"/>
              </a:spcBef>
              <a:spcAft>
                <a:spcPts val="0"/>
              </a:spcAft>
              <a:buClr>
                <a:schemeClr val="lt1"/>
              </a:buClr>
              <a:buSzPts val="3300"/>
              <a:buFont typeface="Arial"/>
              <a:buNone/>
            </a:pPr>
            <a:r>
              <a:rPr lang="en-US"/>
              <a:t> </a:t>
            </a:r>
            <a:endParaRPr/>
          </a:p>
        </p:txBody>
      </p:sp>
      <p:sp>
        <p:nvSpPr>
          <p:cNvPr id="42" name="Google Shape;42;p8"/>
          <p:cNvSpPr txBox="1">
            <a:spLocks noGrp="1"/>
          </p:cNvSpPr>
          <p:nvPr>
            <p:ph type="body" idx="1"/>
          </p:nvPr>
        </p:nvSpPr>
        <p:spPr>
          <a:xfrm>
            <a:off x="105075" y="1548700"/>
            <a:ext cx="11788500" cy="5023500"/>
          </a:xfrm>
          <a:prstGeom prst="rect">
            <a:avLst/>
          </a:prstGeom>
          <a:noFill/>
          <a:ln>
            <a:noFill/>
          </a:ln>
        </p:spPr>
        <p:txBody>
          <a:bodyPr spcFirstLastPara="1" wrap="square" lIns="91425" tIns="45700" rIns="91425" bIns="45700" anchor="t" anchorCtr="0">
            <a:noAutofit/>
          </a:bodyPr>
          <a:lstStyle/>
          <a:p>
            <a:pPr marL="457200" lvl="0" indent="-393700" algn="l" rtl="0">
              <a:lnSpc>
                <a:spcPct val="115000"/>
              </a:lnSpc>
              <a:spcBef>
                <a:spcPts val="0"/>
              </a:spcBef>
              <a:spcAft>
                <a:spcPts val="0"/>
              </a:spcAft>
              <a:buSzPts val="2600"/>
              <a:buChar char="●"/>
            </a:pPr>
            <a:r>
              <a:rPr lang="en-US" sz="2600" b="0"/>
              <a:t>The purpose of the preschool desk audit is to provide a process for the continued accreditation of schools and school districts. </a:t>
            </a:r>
            <a:br>
              <a:rPr lang="en-US" sz="2600" b="0"/>
            </a:br>
            <a:endParaRPr sz="2600" b="0"/>
          </a:p>
          <a:p>
            <a:pPr marL="457200" lvl="0" indent="-393700" algn="l" rtl="0">
              <a:lnSpc>
                <a:spcPct val="115000"/>
              </a:lnSpc>
              <a:spcBef>
                <a:spcPts val="0"/>
              </a:spcBef>
              <a:spcAft>
                <a:spcPts val="0"/>
              </a:spcAft>
              <a:buSzPts val="2600"/>
              <a:buChar char="●"/>
            </a:pPr>
            <a:r>
              <a:rPr lang="en-US" sz="2600" b="0"/>
              <a:t>Accreditation monitoring requires a comprehensive desk audit of all accredited schools and school districts. </a:t>
            </a:r>
            <a:r>
              <a:rPr lang="en-US" sz="2600" b="0" i="1"/>
              <a:t>             Iowa Code 256.11(10)(a)(1)</a:t>
            </a:r>
            <a:endParaRPr sz="2600" b="0" i="1"/>
          </a:p>
          <a:p>
            <a:pPr marL="0" lvl="0" indent="0" algn="l" rtl="0">
              <a:lnSpc>
                <a:spcPct val="115000"/>
              </a:lnSpc>
              <a:spcBef>
                <a:spcPts val="0"/>
              </a:spcBef>
              <a:spcAft>
                <a:spcPts val="0"/>
              </a:spcAft>
              <a:buNone/>
            </a:pPr>
            <a:endParaRPr sz="2600" b="0" i="1"/>
          </a:p>
          <a:p>
            <a:pPr marL="457200" lvl="0" indent="-393700" algn="l" rtl="0">
              <a:lnSpc>
                <a:spcPct val="115000"/>
              </a:lnSpc>
              <a:spcBef>
                <a:spcPts val="0"/>
              </a:spcBef>
              <a:spcAft>
                <a:spcPts val="0"/>
              </a:spcAft>
              <a:buSzPts val="2600"/>
              <a:buChar char="●"/>
            </a:pPr>
            <a:r>
              <a:rPr lang="en-US" sz="2600" b="0"/>
              <a:t>Districts are required to provide evidence of implementation of IQPPS based on requirements to implement program standards. </a:t>
            </a:r>
            <a:endParaRPr sz="2600" b="0"/>
          </a:p>
          <a:p>
            <a:pPr marL="457200" lvl="0" indent="0" algn="l" rtl="0">
              <a:lnSpc>
                <a:spcPct val="115000"/>
              </a:lnSpc>
              <a:spcBef>
                <a:spcPts val="0"/>
              </a:spcBef>
              <a:spcAft>
                <a:spcPts val="0"/>
              </a:spcAft>
              <a:buNone/>
            </a:pPr>
            <a:r>
              <a:rPr lang="en-US" sz="2600"/>
              <a:t>  </a:t>
            </a:r>
            <a:r>
              <a:rPr lang="en-US" sz="2600" i="1"/>
              <a:t> </a:t>
            </a:r>
            <a:r>
              <a:rPr lang="en-US" sz="2600" b="0" i="1"/>
              <a:t>Iowa Code 256C.3(3)b, IAC 281–16.3, and 281–41.17 (256B, 34CFR300)</a:t>
            </a:r>
            <a:endParaRPr sz="2600" b="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6"/>
        <p:cNvGrpSpPr/>
        <p:nvPr/>
      </p:nvGrpSpPr>
      <p:grpSpPr>
        <a:xfrm>
          <a:off x="0" y="0"/>
          <a:ext cx="0" cy="0"/>
          <a:chOff x="0" y="0"/>
          <a:chExt cx="0" cy="0"/>
        </a:xfrm>
      </p:grpSpPr>
      <p:sp>
        <p:nvSpPr>
          <p:cNvPr id="47" name="Google Shape;47;p9"/>
          <p:cNvSpPr txBox="1">
            <a:spLocks noGrp="1"/>
          </p:cNvSpPr>
          <p:nvPr>
            <p:ph type="title"/>
          </p:nvPr>
        </p:nvSpPr>
        <p:spPr>
          <a:xfrm>
            <a:off x="290397" y="-10757"/>
            <a:ext cx="10515600" cy="11928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sz="4000"/>
              <a:t>Guidelines for the Desk Audit </a:t>
            </a:r>
            <a:endParaRPr sz="4000"/>
          </a:p>
        </p:txBody>
      </p:sp>
      <p:sp>
        <p:nvSpPr>
          <p:cNvPr id="48" name="Google Shape;48;p9"/>
          <p:cNvSpPr txBox="1"/>
          <p:nvPr/>
        </p:nvSpPr>
        <p:spPr>
          <a:xfrm>
            <a:off x="-131125" y="1666850"/>
            <a:ext cx="12073800" cy="4818000"/>
          </a:xfrm>
          <a:prstGeom prst="rect">
            <a:avLst/>
          </a:prstGeom>
          <a:noFill/>
          <a:ln>
            <a:noFill/>
          </a:ln>
        </p:spPr>
        <p:txBody>
          <a:bodyPr spcFirstLastPara="1" wrap="square" lIns="91425" tIns="45700" rIns="91425" bIns="45700" anchor="t" anchorCtr="0">
            <a:normAutofit fontScale="92500"/>
          </a:bodyPr>
          <a:lstStyle/>
          <a:p>
            <a:pPr marL="914400" lvl="1" indent="-444500" algn="l" rtl="0">
              <a:lnSpc>
                <a:spcPct val="150000"/>
              </a:lnSpc>
              <a:spcBef>
                <a:spcPts val="0"/>
              </a:spcBef>
              <a:spcAft>
                <a:spcPts val="0"/>
              </a:spcAft>
              <a:buClr>
                <a:schemeClr val="dk1"/>
              </a:buClr>
              <a:buSzPts val="3400"/>
              <a:buChar char="•"/>
            </a:pPr>
            <a:r>
              <a:rPr lang="en-US" sz="3400">
                <a:solidFill>
                  <a:schemeClr val="dk1"/>
                </a:solidFill>
              </a:rPr>
              <a:t>Preschool program administrators</a:t>
            </a:r>
            <a:endParaRPr sz="3400">
              <a:solidFill>
                <a:schemeClr val="dk1"/>
              </a:solidFill>
            </a:endParaRPr>
          </a:p>
          <a:p>
            <a:pPr marL="914400" lvl="1" indent="-444500" algn="l" rtl="0">
              <a:lnSpc>
                <a:spcPct val="150000"/>
              </a:lnSpc>
              <a:spcBef>
                <a:spcPts val="0"/>
              </a:spcBef>
              <a:spcAft>
                <a:spcPts val="0"/>
              </a:spcAft>
              <a:buClr>
                <a:schemeClr val="dk1"/>
              </a:buClr>
              <a:buSzPts val="3400"/>
              <a:buChar char="•"/>
            </a:pPr>
            <a:r>
              <a:rPr lang="en-US" sz="3400">
                <a:solidFill>
                  <a:schemeClr val="dk1"/>
                </a:solidFill>
              </a:rPr>
              <a:t>District level evidence</a:t>
            </a:r>
            <a:endParaRPr sz="3400">
              <a:solidFill>
                <a:schemeClr val="dk1"/>
              </a:solidFill>
            </a:endParaRPr>
          </a:p>
          <a:p>
            <a:pPr marL="914400" lvl="1" indent="-444500" algn="l" rtl="0">
              <a:lnSpc>
                <a:spcPct val="150000"/>
              </a:lnSpc>
              <a:spcBef>
                <a:spcPts val="0"/>
              </a:spcBef>
              <a:spcAft>
                <a:spcPts val="0"/>
              </a:spcAft>
              <a:buClr>
                <a:schemeClr val="dk1"/>
              </a:buClr>
              <a:buSzPts val="3400"/>
              <a:buChar char="•"/>
            </a:pPr>
            <a:r>
              <a:rPr lang="en-US" sz="3400">
                <a:solidFill>
                  <a:schemeClr val="dk1"/>
                </a:solidFill>
              </a:rPr>
              <a:t>Current within the last year</a:t>
            </a:r>
            <a:endParaRPr sz="3400">
              <a:solidFill>
                <a:schemeClr val="dk1"/>
              </a:solidFill>
            </a:endParaRPr>
          </a:p>
          <a:p>
            <a:pPr marL="914400" lvl="1" indent="-457200" algn="l" rtl="0">
              <a:lnSpc>
                <a:spcPct val="150000"/>
              </a:lnSpc>
              <a:spcBef>
                <a:spcPts val="0"/>
              </a:spcBef>
              <a:spcAft>
                <a:spcPts val="0"/>
              </a:spcAft>
              <a:buClr>
                <a:schemeClr val="dk1"/>
              </a:buClr>
              <a:buSzPts val="3600"/>
              <a:buChar char="•"/>
            </a:pPr>
            <a:r>
              <a:rPr lang="en-US" sz="3600">
                <a:solidFill>
                  <a:schemeClr val="dk1"/>
                </a:solidFill>
              </a:rPr>
              <a:t>Representative of all classrooms following IQPPS including SWVPP, Shared Visions and ECSE programs.</a:t>
            </a:r>
            <a:endParaRPr sz="3600">
              <a:solidFill>
                <a:schemeClr val="dk1"/>
              </a:solidFill>
            </a:endParaRPr>
          </a:p>
          <a:p>
            <a:pPr marL="914400" lvl="1" indent="-444500" algn="l" rtl="0">
              <a:lnSpc>
                <a:spcPct val="150000"/>
              </a:lnSpc>
              <a:spcBef>
                <a:spcPts val="0"/>
              </a:spcBef>
              <a:spcAft>
                <a:spcPts val="0"/>
              </a:spcAft>
              <a:buClr>
                <a:schemeClr val="dk1"/>
              </a:buClr>
              <a:buSzPts val="3400"/>
              <a:buChar char="•"/>
            </a:pPr>
            <a:r>
              <a:rPr lang="en-US" sz="3400">
                <a:solidFill>
                  <a:schemeClr val="dk1"/>
                </a:solidFill>
              </a:rPr>
              <a:t>Address variations across locations</a:t>
            </a:r>
            <a:endParaRPr sz="3400">
              <a:solidFill>
                <a:schemeClr val="dk1"/>
              </a:solidFill>
            </a:endParaRPr>
          </a:p>
        </p:txBody>
      </p:sp>
      <p:pic>
        <p:nvPicPr>
          <p:cNvPr id="49" name="Google Shape;49;p9">
            <a:extLst>
              <a:ext uri="{C183D7F6-B498-43B3-948B-1728B52AA6E4}">
                <adec:decorative xmlns:adec="http://schemas.microsoft.com/office/drawing/2017/decorative" val="1"/>
              </a:ext>
            </a:extLst>
          </p:cNvPr>
          <p:cNvPicPr preferRelativeResize="0"/>
          <p:nvPr/>
        </p:nvPicPr>
        <p:blipFill>
          <a:blip r:embed="rId3">
            <a:alphaModFix/>
          </a:blip>
          <a:stretch>
            <a:fillRect/>
          </a:stretch>
        </p:blipFill>
        <p:spPr>
          <a:xfrm>
            <a:off x="9479300" y="1192800"/>
            <a:ext cx="2615175" cy="261517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0"/>
          <p:cNvSpPr txBox="1">
            <a:spLocks noGrp="1"/>
          </p:cNvSpPr>
          <p:nvPr>
            <p:ph type="title"/>
          </p:nvPr>
        </p:nvSpPr>
        <p:spPr>
          <a:xfrm>
            <a:off x="264900" y="0"/>
            <a:ext cx="11582100" cy="11928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sz="4000"/>
              <a:t>IQPPS (2017 Version) and IQPPS Web Page</a:t>
            </a:r>
            <a:endParaRPr sz="4000"/>
          </a:p>
        </p:txBody>
      </p:sp>
      <p:sp>
        <p:nvSpPr>
          <p:cNvPr id="55" name="Google Shape;55;p10"/>
          <p:cNvSpPr txBox="1"/>
          <p:nvPr/>
        </p:nvSpPr>
        <p:spPr>
          <a:xfrm>
            <a:off x="200700" y="1557825"/>
            <a:ext cx="11790600" cy="4351200"/>
          </a:xfrm>
          <a:prstGeom prst="rect">
            <a:avLst/>
          </a:prstGeom>
          <a:noFill/>
          <a:ln>
            <a:noFill/>
          </a:ln>
        </p:spPr>
        <p:txBody>
          <a:bodyPr spcFirstLastPara="1" wrap="square" lIns="91425" tIns="45700" rIns="91425" bIns="45700" anchor="t" anchorCtr="0">
            <a:noAutofit/>
          </a:bodyPr>
          <a:lstStyle/>
          <a:p>
            <a:pPr marL="457200" lvl="0" indent="-448647" algn="l" rtl="0">
              <a:lnSpc>
                <a:spcPct val="105000"/>
              </a:lnSpc>
              <a:spcBef>
                <a:spcPts val="1200"/>
              </a:spcBef>
              <a:spcAft>
                <a:spcPts val="0"/>
              </a:spcAft>
              <a:buClr>
                <a:schemeClr val="dk1"/>
              </a:buClr>
              <a:buSzPts val="3465"/>
              <a:buChar char="•"/>
            </a:pPr>
            <a:r>
              <a:rPr lang="en-US" sz="3465" dirty="0">
                <a:solidFill>
                  <a:schemeClr val="dk1"/>
                </a:solidFill>
              </a:rPr>
              <a:t>Align to the </a:t>
            </a:r>
            <a:r>
              <a:rPr lang="en-US" sz="3465" u="sng" dirty="0">
                <a:solidFill>
                  <a:schemeClr val="hlink"/>
                </a:solidFill>
                <a:highlight>
                  <a:schemeClr val="lt1"/>
                </a:highlight>
                <a:hlinkClick r:id="rId3"/>
              </a:rPr>
              <a:t>Iowa Quality Preschool Program Standards and Criteria (2017)</a:t>
            </a:r>
            <a:endParaRPr sz="3136" dirty="0">
              <a:solidFill>
                <a:schemeClr val="dk1"/>
              </a:solidFill>
              <a:highlight>
                <a:schemeClr val="lt1"/>
              </a:highlight>
            </a:endParaRPr>
          </a:p>
          <a:p>
            <a:pPr marL="914400" lvl="1" indent="-448647" algn="l" rtl="0">
              <a:lnSpc>
                <a:spcPct val="105000"/>
              </a:lnSpc>
              <a:spcBef>
                <a:spcPts val="0"/>
              </a:spcBef>
              <a:spcAft>
                <a:spcPts val="0"/>
              </a:spcAft>
              <a:buClr>
                <a:schemeClr val="dk1"/>
              </a:buClr>
              <a:buSzPts val="3465"/>
              <a:buChar char="•"/>
            </a:pPr>
            <a:r>
              <a:rPr lang="en-US" sz="2536" i="1" dirty="0">
                <a:solidFill>
                  <a:schemeClr val="dk1"/>
                </a:solidFill>
                <a:highlight>
                  <a:schemeClr val="lt1"/>
                </a:highlight>
              </a:rPr>
              <a:t>Multiple standards and criteria may be addressed within a desk audit item</a:t>
            </a:r>
            <a:br>
              <a:rPr lang="en-US" sz="3136" dirty="0">
                <a:solidFill>
                  <a:schemeClr val="dk1"/>
                </a:solidFill>
                <a:highlight>
                  <a:schemeClr val="lt1"/>
                </a:highlight>
              </a:rPr>
            </a:br>
            <a:endParaRPr sz="3575" dirty="0">
              <a:solidFill>
                <a:schemeClr val="dk1"/>
              </a:solidFill>
              <a:highlight>
                <a:schemeClr val="lt1"/>
              </a:highlight>
            </a:endParaRPr>
          </a:p>
          <a:p>
            <a:pPr marL="457200" lvl="0" indent="-455612" algn="l" rtl="0">
              <a:lnSpc>
                <a:spcPct val="105000"/>
              </a:lnSpc>
              <a:spcBef>
                <a:spcPts val="0"/>
              </a:spcBef>
              <a:spcAft>
                <a:spcPts val="0"/>
              </a:spcAft>
              <a:buClr>
                <a:schemeClr val="dk1"/>
              </a:buClr>
              <a:buSzPts val="3575"/>
              <a:buChar char="•"/>
            </a:pPr>
            <a:r>
              <a:rPr lang="en-US" sz="3575" dirty="0">
                <a:solidFill>
                  <a:schemeClr val="dk1"/>
                </a:solidFill>
                <a:highlight>
                  <a:schemeClr val="lt1"/>
                </a:highlight>
              </a:rPr>
              <a:t>Additional information on the </a:t>
            </a:r>
            <a:r>
              <a:rPr lang="en-US" sz="3575" u="sng" dirty="0">
                <a:solidFill>
                  <a:schemeClr val="hlink"/>
                </a:solidFill>
                <a:highlight>
                  <a:schemeClr val="lt1"/>
                </a:highlight>
                <a:hlinkClick r:id="rId4"/>
              </a:rPr>
              <a:t>Early Childhood Standards webpage</a:t>
            </a:r>
            <a:r>
              <a:rPr lang="en-US" sz="3575" dirty="0">
                <a:solidFill>
                  <a:schemeClr val="dk1"/>
                </a:solidFill>
                <a:highlight>
                  <a:schemeClr val="lt1"/>
                </a:highlight>
              </a:rPr>
              <a:t> </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1"/>
          <p:cNvSpPr txBox="1">
            <a:spLocks noGrp="1"/>
          </p:cNvSpPr>
          <p:nvPr>
            <p:ph type="title"/>
          </p:nvPr>
        </p:nvSpPr>
        <p:spPr>
          <a:xfrm>
            <a:off x="244072" y="1"/>
            <a:ext cx="10515600" cy="11928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2"/>
              </a:buClr>
              <a:buSzPts val="3300"/>
              <a:buFont typeface="Arial"/>
              <a:buNone/>
            </a:pPr>
            <a:r>
              <a:rPr lang="en-US" sz="4000"/>
              <a:t>Item 1: Program Standards Overview</a:t>
            </a:r>
            <a:endParaRPr sz="4000"/>
          </a:p>
        </p:txBody>
      </p:sp>
      <p:sp>
        <p:nvSpPr>
          <p:cNvPr id="61" name="Google Shape;61;p11"/>
          <p:cNvSpPr txBox="1"/>
          <p:nvPr/>
        </p:nvSpPr>
        <p:spPr>
          <a:xfrm>
            <a:off x="5218175" y="1459650"/>
            <a:ext cx="6801300" cy="5254500"/>
          </a:xfrm>
          <a:prstGeom prst="rect">
            <a:avLst/>
          </a:prstGeom>
          <a:noFill/>
          <a:ln>
            <a:noFill/>
          </a:ln>
        </p:spPr>
        <p:txBody>
          <a:bodyPr spcFirstLastPara="1" wrap="square" lIns="91425" tIns="91425" rIns="91425" bIns="91425" anchor="t" anchorCtr="0">
            <a:spAutoFit/>
          </a:bodyPr>
          <a:lstStyle/>
          <a:p>
            <a:pPr marL="457200" lvl="0" indent="0" algn="l" rtl="0">
              <a:lnSpc>
                <a:spcPct val="80000"/>
              </a:lnSpc>
              <a:spcBef>
                <a:spcPts val="1000"/>
              </a:spcBef>
              <a:spcAft>
                <a:spcPts val="0"/>
              </a:spcAft>
              <a:buNone/>
            </a:pPr>
            <a:r>
              <a:rPr lang="en-US" sz="3080" b="1">
                <a:solidFill>
                  <a:schemeClr val="dk1"/>
                </a:solidFill>
              </a:rPr>
              <a:t>Standard 4:</a:t>
            </a:r>
            <a:r>
              <a:rPr lang="en-US" sz="3080">
                <a:solidFill>
                  <a:schemeClr val="dk1"/>
                </a:solidFill>
              </a:rPr>
              <a:t> Assessment of Child Progress</a:t>
            </a:r>
            <a:endParaRPr sz="3080">
              <a:solidFill>
                <a:schemeClr val="dk1"/>
              </a:solidFill>
            </a:endParaRPr>
          </a:p>
          <a:p>
            <a:pPr marL="1371600" lvl="0" indent="-424180" algn="l" rtl="0">
              <a:lnSpc>
                <a:spcPct val="80000"/>
              </a:lnSpc>
              <a:spcBef>
                <a:spcPts val="1000"/>
              </a:spcBef>
              <a:spcAft>
                <a:spcPts val="0"/>
              </a:spcAft>
              <a:buClr>
                <a:schemeClr val="dk1"/>
              </a:buClr>
              <a:buSzPts val="3080"/>
              <a:buChar char="•"/>
            </a:pPr>
            <a:r>
              <a:rPr lang="en-US" sz="3080">
                <a:solidFill>
                  <a:schemeClr val="dk1"/>
                </a:solidFill>
              </a:rPr>
              <a:t>Criterion 4.2</a:t>
            </a:r>
            <a:endParaRPr sz="3080">
              <a:solidFill>
                <a:schemeClr val="dk1"/>
              </a:solidFill>
            </a:endParaRPr>
          </a:p>
          <a:p>
            <a:pPr marL="1371600" lvl="0" indent="0" algn="l" rtl="0">
              <a:lnSpc>
                <a:spcPct val="80000"/>
              </a:lnSpc>
              <a:spcBef>
                <a:spcPts val="1000"/>
              </a:spcBef>
              <a:spcAft>
                <a:spcPts val="0"/>
              </a:spcAft>
              <a:buNone/>
            </a:pPr>
            <a:endParaRPr sz="3080">
              <a:solidFill>
                <a:schemeClr val="dk1"/>
              </a:solidFill>
            </a:endParaRPr>
          </a:p>
          <a:p>
            <a:pPr marL="457200" lvl="0" indent="0" algn="l" rtl="0">
              <a:lnSpc>
                <a:spcPct val="80000"/>
              </a:lnSpc>
              <a:spcBef>
                <a:spcPts val="1000"/>
              </a:spcBef>
              <a:spcAft>
                <a:spcPts val="0"/>
              </a:spcAft>
              <a:buNone/>
            </a:pPr>
            <a:r>
              <a:rPr lang="en-US" sz="3080" b="1">
                <a:solidFill>
                  <a:schemeClr val="dk1"/>
                </a:solidFill>
              </a:rPr>
              <a:t>Standard 5: </a:t>
            </a:r>
            <a:r>
              <a:rPr lang="en-US" sz="3080">
                <a:solidFill>
                  <a:schemeClr val="dk1"/>
                </a:solidFill>
              </a:rPr>
              <a:t>Health</a:t>
            </a:r>
            <a:endParaRPr sz="3080">
              <a:solidFill>
                <a:schemeClr val="dk1"/>
              </a:solidFill>
            </a:endParaRPr>
          </a:p>
          <a:p>
            <a:pPr marL="1371600" lvl="0" indent="-424180" algn="l" rtl="0">
              <a:lnSpc>
                <a:spcPct val="80000"/>
              </a:lnSpc>
              <a:spcBef>
                <a:spcPts val="1000"/>
              </a:spcBef>
              <a:spcAft>
                <a:spcPts val="0"/>
              </a:spcAft>
              <a:buClr>
                <a:schemeClr val="dk1"/>
              </a:buClr>
              <a:buSzPts val="3080"/>
              <a:buChar char="•"/>
            </a:pPr>
            <a:r>
              <a:rPr lang="en-US" sz="3080">
                <a:solidFill>
                  <a:schemeClr val="dk1"/>
                </a:solidFill>
              </a:rPr>
              <a:t>Criteria 5.1, 5.5, 5.8, 5.13, 5.18, and 5.19</a:t>
            </a:r>
            <a:endParaRPr sz="3080">
              <a:solidFill>
                <a:schemeClr val="dk1"/>
              </a:solidFill>
            </a:endParaRPr>
          </a:p>
          <a:p>
            <a:pPr marL="1371600" lvl="0" indent="0" algn="l" rtl="0">
              <a:lnSpc>
                <a:spcPct val="80000"/>
              </a:lnSpc>
              <a:spcBef>
                <a:spcPts val="1000"/>
              </a:spcBef>
              <a:spcAft>
                <a:spcPts val="0"/>
              </a:spcAft>
              <a:buNone/>
            </a:pPr>
            <a:endParaRPr sz="3080">
              <a:solidFill>
                <a:schemeClr val="dk1"/>
              </a:solidFill>
            </a:endParaRPr>
          </a:p>
          <a:p>
            <a:pPr marL="457200" lvl="0" indent="0" algn="l" rtl="0">
              <a:lnSpc>
                <a:spcPct val="80000"/>
              </a:lnSpc>
              <a:spcBef>
                <a:spcPts val="1000"/>
              </a:spcBef>
              <a:spcAft>
                <a:spcPts val="0"/>
              </a:spcAft>
              <a:buNone/>
            </a:pPr>
            <a:r>
              <a:rPr lang="en-US" sz="3080" b="1">
                <a:solidFill>
                  <a:schemeClr val="dk1"/>
                </a:solidFill>
              </a:rPr>
              <a:t>Standard 10:</a:t>
            </a:r>
            <a:r>
              <a:rPr lang="en-US" sz="3080">
                <a:solidFill>
                  <a:schemeClr val="dk1"/>
                </a:solidFill>
              </a:rPr>
              <a:t> Leadership and Management</a:t>
            </a:r>
            <a:endParaRPr sz="3080">
              <a:solidFill>
                <a:schemeClr val="dk1"/>
              </a:solidFill>
            </a:endParaRPr>
          </a:p>
          <a:p>
            <a:pPr marL="1371600" lvl="0" indent="-424180" algn="l" rtl="0">
              <a:lnSpc>
                <a:spcPct val="80000"/>
              </a:lnSpc>
              <a:spcBef>
                <a:spcPts val="1000"/>
              </a:spcBef>
              <a:spcAft>
                <a:spcPts val="0"/>
              </a:spcAft>
              <a:buClr>
                <a:schemeClr val="dk1"/>
              </a:buClr>
              <a:buSzPts val="3080"/>
              <a:buChar char="•"/>
            </a:pPr>
            <a:r>
              <a:rPr lang="en-US" sz="3080">
                <a:solidFill>
                  <a:schemeClr val="dk1"/>
                </a:solidFill>
              </a:rPr>
              <a:t>Criterion 10.15</a:t>
            </a:r>
            <a:endParaRPr sz="500"/>
          </a:p>
        </p:txBody>
      </p:sp>
      <p:pic>
        <p:nvPicPr>
          <p:cNvPr id="62" name="Google Shape;62;p11">
            <a:extLst>
              <a:ext uri="{C183D7F6-B498-43B3-948B-1728B52AA6E4}">
                <adec:decorative xmlns:adec="http://schemas.microsoft.com/office/drawing/2017/decorative" val="1"/>
              </a:ext>
            </a:extLst>
          </p:cNvPr>
          <p:cNvPicPr preferRelativeResize="0"/>
          <p:nvPr/>
        </p:nvPicPr>
        <p:blipFill>
          <a:blip r:embed="rId3">
            <a:alphaModFix/>
          </a:blip>
          <a:stretch>
            <a:fillRect/>
          </a:stretch>
        </p:blipFill>
        <p:spPr>
          <a:xfrm>
            <a:off x="244075" y="1406701"/>
            <a:ext cx="5360400" cy="53604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12"/>
          <p:cNvSpPr txBox="1">
            <a:spLocks noGrp="1"/>
          </p:cNvSpPr>
          <p:nvPr>
            <p:ph type="title"/>
          </p:nvPr>
        </p:nvSpPr>
        <p:spPr>
          <a:xfrm>
            <a:off x="256125" y="1133375"/>
            <a:ext cx="3759900" cy="1406700"/>
          </a:xfrm>
          <a:prstGeom prst="rect">
            <a:avLst/>
          </a:prstGeom>
        </p:spPr>
        <p:txBody>
          <a:bodyPr spcFirstLastPara="1" wrap="square" lIns="91425" tIns="45700" rIns="91425" bIns="45700" anchor="ctr" anchorCtr="0">
            <a:normAutofit fontScale="90000"/>
          </a:bodyPr>
          <a:lstStyle/>
          <a:p>
            <a:pPr marL="171450" lvl="0" indent="-38100" algn="ctr" rtl="0">
              <a:spcBef>
                <a:spcPts val="0"/>
              </a:spcBef>
              <a:spcAft>
                <a:spcPts val="0"/>
              </a:spcAft>
              <a:buNone/>
            </a:pPr>
            <a:r>
              <a:rPr lang="en-US" sz="3955" dirty="0"/>
              <a:t>Standard 4: </a:t>
            </a:r>
            <a:r>
              <a:rPr lang="en-US" sz="3955" b="0" dirty="0"/>
              <a:t>Assessment of Child Progress</a:t>
            </a:r>
            <a:endParaRPr sz="3955" b="0" dirty="0"/>
          </a:p>
          <a:p>
            <a:pPr marL="0" lvl="0" indent="0" algn="l" rtl="0">
              <a:spcBef>
                <a:spcPts val="0"/>
              </a:spcBef>
              <a:spcAft>
                <a:spcPts val="0"/>
              </a:spcAft>
              <a:buNone/>
            </a:pPr>
            <a:endParaRPr dirty="0"/>
          </a:p>
        </p:txBody>
      </p:sp>
      <p:sp>
        <p:nvSpPr>
          <p:cNvPr id="68" name="Google Shape;68;p12"/>
          <p:cNvSpPr txBox="1">
            <a:spLocks noGrp="1"/>
          </p:cNvSpPr>
          <p:nvPr>
            <p:ph type="body" idx="1"/>
          </p:nvPr>
        </p:nvSpPr>
        <p:spPr>
          <a:xfrm>
            <a:off x="4471950" y="331650"/>
            <a:ext cx="7371300" cy="6346500"/>
          </a:xfrm>
          <a:prstGeom prst="rect">
            <a:avLst/>
          </a:prstGeom>
        </p:spPr>
        <p:txBody>
          <a:bodyPr spcFirstLastPara="1" wrap="square" lIns="91425" tIns="45700" rIns="91425" bIns="45700" anchor="ctr" anchorCtr="0">
            <a:normAutofit fontScale="92500" lnSpcReduction="10000"/>
          </a:bodyPr>
          <a:lstStyle/>
          <a:p>
            <a:pPr marL="0" lvl="0" indent="0" algn="l" rtl="0">
              <a:spcBef>
                <a:spcPts val="750"/>
              </a:spcBef>
              <a:spcAft>
                <a:spcPts val="0"/>
              </a:spcAft>
              <a:buNone/>
            </a:pPr>
            <a:r>
              <a:rPr lang="en-US" sz="3200" b="1" dirty="0"/>
              <a:t>Criterion 4.2: </a:t>
            </a:r>
            <a:endParaRPr sz="1908" b="1" dirty="0"/>
          </a:p>
          <a:p>
            <a:pPr marL="0" marR="293011" lvl="0" indent="0" algn="l" rtl="0">
              <a:lnSpc>
                <a:spcPct val="100000"/>
              </a:lnSpc>
              <a:spcBef>
                <a:spcPts val="1000"/>
              </a:spcBef>
              <a:spcAft>
                <a:spcPts val="0"/>
              </a:spcAft>
              <a:buNone/>
            </a:pPr>
            <a:r>
              <a:rPr lang="en-US" sz="2808" dirty="0"/>
              <a:t>The program’s </a:t>
            </a:r>
            <a:r>
              <a:rPr lang="en-US" sz="2808" b="1" dirty="0"/>
              <a:t>written assessment plan</a:t>
            </a:r>
            <a:r>
              <a:rPr lang="en-US" sz="2808" dirty="0"/>
              <a:t> includes the multiple </a:t>
            </a:r>
            <a:r>
              <a:rPr lang="en-US" sz="2808" b="1" dirty="0"/>
              <a:t>purposes and uses of assessment</a:t>
            </a:r>
            <a:r>
              <a:rPr lang="en-US" sz="2808" dirty="0"/>
              <a:t>, including: </a:t>
            </a:r>
            <a:endParaRPr sz="2808" dirty="0"/>
          </a:p>
          <a:p>
            <a:pPr marL="800100" marR="92896" lvl="0" indent="-393541" algn="l" rtl="0">
              <a:lnSpc>
                <a:spcPct val="100000"/>
              </a:lnSpc>
              <a:spcBef>
                <a:spcPts val="1000"/>
              </a:spcBef>
              <a:spcAft>
                <a:spcPts val="0"/>
              </a:spcAft>
              <a:buSzPct val="100000"/>
              <a:buAutoNum type="alphaUcPeriod"/>
            </a:pPr>
            <a:r>
              <a:rPr lang="en-US" sz="2808" dirty="0"/>
              <a:t>arranging for developmental screening and referral for diagnostic assessment when indicated </a:t>
            </a:r>
            <a:endParaRPr sz="2808" dirty="0"/>
          </a:p>
          <a:p>
            <a:pPr marL="800100" lvl="0" indent="-393541" algn="l" rtl="0">
              <a:lnSpc>
                <a:spcPct val="100000"/>
              </a:lnSpc>
              <a:spcBef>
                <a:spcPts val="1000"/>
              </a:spcBef>
              <a:spcAft>
                <a:spcPts val="0"/>
              </a:spcAft>
              <a:buSzPct val="100000"/>
              <a:buAutoNum type="alphaUcPeriod"/>
            </a:pPr>
            <a:r>
              <a:rPr lang="en-US" sz="2808" dirty="0"/>
              <a:t>identifying children’s interests and needs </a:t>
            </a:r>
            <a:endParaRPr sz="2808" dirty="0"/>
          </a:p>
          <a:p>
            <a:pPr marL="800100" marR="193438" lvl="0" indent="-393541" algn="l" rtl="0">
              <a:lnSpc>
                <a:spcPct val="100000"/>
              </a:lnSpc>
              <a:spcBef>
                <a:spcPts val="1000"/>
              </a:spcBef>
              <a:spcAft>
                <a:spcPts val="0"/>
              </a:spcAft>
              <a:buSzPct val="100000"/>
              <a:buAutoNum type="alphaUcPeriod"/>
            </a:pPr>
            <a:r>
              <a:rPr lang="en-US" sz="2808" dirty="0"/>
              <a:t>describing the developmental progress and learning of children</a:t>
            </a:r>
            <a:endParaRPr sz="2808" dirty="0"/>
          </a:p>
          <a:p>
            <a:pPr marL="800100" marR="193438" lvl="0" indent="-393541" algn="l" rtl="0">
              <a:lnSpc>
                <a:spcPct val="100000"/>
              </a:lnSpc>
              <a:spcBef>
                <a:spcPts val="1000"/>
              </a:spcBef>
              <a:spcAft>
                <a:spcPts val="0"/>
              </a:spcAft>
              <a:buSzPct val="100000"/>
              <a:buAutoNum type="alphaUcPeriod"/>
            </a:pPr>
            <a:r>
              <a:rPr lang="en-US" sz="2808" dirty="0"/>
              <a:t>improving curriculum and adapting teaching practices and the environment</a:t>
            </a:r>
            <a:endParaRPr sz="2808" dirty="0"/>
          </a:p>
          <a:p>
            <a:pPr marL="800100" marR="193438" lvl="0" indent="-393541" algn="l" rtl="0">
              <a:lnSpc>
                <a:spcPct val="100000"/>
              </a:lnSpc>
              <a:spcBef>
                <a:spcPts val="1000"/>
              </a:spcBef>
              <a:spcAft>
                <a:spcPts val="0"/>
              </a:spcAft>
              <a:buSzPct val="100000"/>
              <a:buAutoNum type="alphaUcPeriod"/>
            </a:pPr>
            <a:r>
              <a:rPr lang="en-US" sz="2808" dirty="0"/>
              <a:t>planning program improvement and </a:t>
            </a:r>
            <a:endParaRPr sz="2808" dirty="0"/>
          </a:p>
          <a:p>
            <a:pPr marL="800100" lvl="0" indent="0" algn="l" rtl="0">
              <a:lnSpc>
                <a:spcPct val="100000"/>
              </a:lnSpc>
              <a:spcBef>
                <a:spcPts val="1000"/>
              </a:spcBef>
              <a:spcAft>
                <a:spcPts val="0"/>
              </a:spcAft>
              <a:buNone/>
            </a:pPr>
            <a:r>
              <a:rPr lang="en-US" sz="2808" dirty="0"/>
              <a:t>communicating with families.</a:t>
            </a:r>
            <a:endParaRPr sz="2808" dirty="0"/>
          </a:p>
        </p:txBody>
      </p:sp>
      <p:pic>
        <p:nvPicPr>
          <p:cNvPr id="69" name="Google Shape;69;p12">
            <a:extLst>
              <a:ext uri="{C183D7F6-B498-43B3-948B-1728B52AA6E4}">
                <adec:decorative xmlns:adec="http://schemas.microsoft.com/office/drawing/2017/decorative" val="1"/>
              </a:ext>
            </a:extLst>
          </p:cNvPr>
          <p:cNvPicPr preferRelativeResize="0"/>
          <p:nvPr/>
        </p:nvPicPr>
        <p:blipFill>
          <a:blip r:embed="rId3">
            <a:alphaModFix/>
          </a:blip>
          <a:stretch>
            <a:fillRect/>
          </a:stretch>
        </p:blipFill>
        <p:spPr>
          <a:xfrm>
            <a:off x="590738" y="2540075"/>
            <a:ext cx="3090675" cy="309067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Google Shape;74;p13"/>
          <p:cNvSpPr txBox="1">
            <a:spLocks noGrp="1"/>
          </p:cNvSpPr>
          <p:nvPr>
            <p:ph type="title"/>
          </p:nvPr>
        </p:nvSpPr>
        <p:spPr>
          <a:xfrm>
            <a:off x="308900" y="1297450"/>
            <a:ext cx="3660900" cy="1406700"/>
          </a:xfrm>
          <a:prstGeom prst="rect">
            <a:avLst/>
          </a:prstGeom>
        </p:spPr>
        <p:txBody>
          <a:bodyPr spcFirstLastPara="1" wrap="square" lIns="91425" tIns="45700" rIns="91425" bIns="45700" anchor="ctr" anchorCtr="0">
            <a:normAutofit/>
          </a:bodyPr>
          <a:lstStyle/>
          <a:p>
            <a:pPr marL="171450" lvl="0" indent="-38100" algn="ctr" rtl="0">
              <a:spcBef>
                <a:spcPts val="0"/>
              </a:spcBef>
              <a:spcAft>
                <a:spcPts val="0"/>
              </a:spcAft>
              <a:buNone/>
            </a:pPr>
            <a:r>
              <a:rPr lang="en-US" sz="3955"/>
              <a:t>Standard 5: Health</a:t>
            </a:r>
            <a:endParaRPr sz="3955" b="0"/>
          </a:p>
          <a:p>
            <a:pPr marL="0" lvl="0" indent="0" algn="l" rtl="0">
              <a:spcBef>
                <a:spcPts val="0"/>
              </a:spcBef>
              <a:spcAft>
                <a:spcPts val="0"/>
              </a:spcAft>
              <a:buNone/>
            </a:pPr>
            <a:endParaRPr/>
          </a:p>
        </p:txBody>
      </p:sp>
      <p:graphicFrame>
        <p:nvGraphicFramePr>
          <p:cNvPr id="75" name="Google Shape;75;p13"/>
          <p:cNvGraphicFramePr/>
          <p:nvPr>
            <p:extLst>
              <p:ext uri="{D42A27DB-BD31-4B8C-83A1-F6EECF244321}">
                <p14:modId xmlns:p14="http://schemas.microsoft.com/office/powerpoint/2010/main" val="3554819905"/>
              </p:ext>
            </p:extLst>
          </p:nvPr>
        </p:nvGraphicFramePr>
        <p:xfrm>
          <a:off x="4358652" y="781103"/>
          <a:ext cx="7727100" cy="4993047"/>
        </p:xfrm>
        <a:graphic>
          <a:graphicData uri="http://schemas.openxmlformats.org/drawingml/2006/table">
            <a:tbl>
              <a:tblPr firstRow="1">
                <a:noFill/>
                <a:tableStyleId>{AAE6AD70-F625-43E8-9DE8-C4627A9FC63F}</a:tableStyleId>
              </a:tblPr>
              <a:tblGrid>
                <a:gridCol w="2051300">
                  <a:extLst>
                    <a:ext uri="{9D8B030D-6E8A-4147-A177-3AD203B41FA5}">
                      <a16:colId xmlns:a16="http://schemas.microsoft.com/office/drawing/2014/main" val="20000"/>
                    </a:ext>
                  </a:extLst>
                </a:gridCol>
                <a:gridCol w="5675800">
                  <a:extLst>
                    <a:ext uri="{9D8B030D-6E8A-4147-A177-3AD203B41FA5}">
                      <a16:colId xmlns:a16="http://schemas.microsoft.com/office/drawing/2014/main" val="20001"/>
                    </a:ext>
                  </a:extLst>
                </a:gridCol>
              </a:tblGrid>
              <a:tr h="269401">
                <a:tc>
                  <a:txBody>
                    <a:bodyPr/>
                    <a:lstStyle/>
                    <a:p>
                      <a:pPr marL="0" marR="0" lvl="0" indent="0" algn="ctr" defTabSz="914400" rtl="0" eaLnBrk="1" fontAlgn="auto" latinLnBrk="0" hangingPunct="1">
                        <a:lnSpc>
                          <a:spcPct val="115000"/>
                        </a:lnSpc>
                        <a:spcBef>
                          <a:spcPts val="750"/>
                        </a:spcBef>
                        <a:spcAft>
                          <a:spcPts val="0"/>
                        </a:spcAft>
                        <a:buClr>
                          <a:srgbClr val="000000"/>
                        </a:buClr>
                        <a:buSzTx/>
                        <a:buFont typeface="Arial"/>
                        <a:buNone/>
                        <a:tabLst/>
                        <a:defRPr/>
                      </a:pPr>
                      <a:r>
                        <a:rPr lang="en-US" sz="2000" b="1" dirty="0">
                          <a:solidFill>
                            <a:schemeClr val="dk1"/>
                          </a:solidFill>
                        </a:rPr>
                        <a:t>Criterion</a:t>
                      </a:r>
                    </a:p>
                  </a:txBody>
                  <a:tcPr marL="91425" marR="91425" marT="91425" marB="91425">
                    <a:lnL w="19050" cap="flat" cmpd="sng">
                      <a:solidFill>
                        <a:srgbClr val="666666"/>
                      </a:solidFill>
                      <a:prstDash val="solid"/>
                      <a:round/>
                      <a:headEnd type="none" w="sm" len="sm"/>
                      <a:tailEnd type="none" w="sm" len="sm"/>
                    </a:lnL>
                    <a:lnR w="19050" cap="flat" cmpd="sng" algn="ctr">
                      <a:solidFill>
                        <a:srgbClr val="666666"/>
                      </a:solidFill>
                      <a:prstDash val="solid"/>
                      <a:round/>
                      <a:headEnd type="none" w="sm" len="sm"/>
                      <a:tailEnd type="none" w="sm" len="sm"/>
                    </a:lnR>
                    <a:lnT w="19050" cap="flat" cmpd="sng">
                      <a:solidFill>
                        <a:srgbClr val="666666"/>
                      </a:solidFill>
                      <a:prstDash val="solid"/>
                      <a:round/>
                      <a:headEnd type="none" w="sm" len="sm"/>
                      <a:tailEnd type="none" w="sm" len="sm"/>
                    </a:lnT>
                    <a:lnB w="19050" cap="flat" cmpd="sng">
                      <a:solidFill>
                        <a:srgbClr val="666666"/>
                      </a:solidFill>
                      <a:prstDash val="solid"/>
                      <a:round/>
                      <a:headEnd type="none" w="sm" len="sm"/>
                      <a:tailEnd type="none" w="sm" len="sm"/>
                    </a:lnB>
                    <a:solidFill>
                      <a:schemeClr val="bg1">
                        <a:lumMod val="85000"/>
                      </a:schemeClr>
                    </a:solidFill>
                  </a:tcPr>
                </a:tc>
                <a:tc>
                  <a:txBody>
                    <a:bodyPr/>
                    <a:lstStyle/>
                    <a:p>
                      <a:pPr marL="0" marR="0" lvl="0" indent="0" algn="ctr" defTabSz="914400" rtl="0" eaLnBrk="1" fontAlgn="auto" latinLnBrk="0" hangingPunct="1">
                        <a:lnSpc>
                          <a:spcPct val="115000"/>
                        </a:lnSpc>
                        <a:spcBef>
                          <a:spcPts val="750"/>
                        </a:spcBef>
                        <a:spcAft>
                          <a:spcPts val="0"/>
                        </a:spcAft>
                        <a:buClr>
                          <a:srgbClr val="000000"/>
                        </a:buClr>
                        <a:buSzTx/>
                        <a:buFont typeface="Arial"/>
                        <a:buNone/>
                        <a:tabLst/>
                        <a:defRPr/>
                      </a:pPr>
                      <a:r>
                        <a:rPr lang="en-US" sz="2000" b="1" dirty="0">
                          <a:solidFill>
                            <a:schemeClr val="dk1"/>
                          </a:solidFill>
                        </a:rPr>
                        <a:t>Descriptor</a:t>
                      </a:r>
                    </a:p>
                  </a:txBody>
                  <a:tcPr marL="91425" marR="91425" marT="91425" marB="91425">
                    <a:lnL w="19050" cap="flat" cmpd="sng" algn="ctr">
                      <a:solidFill>
                        <a:srgbClr val="666666"/>
                      </a:solidFill>
                      <a:prstDash val="solid"/>
                      <a:round/>
                      <a:headEnd type="none" w="sm" len="sm"/>
                      <a:tailEnd type="none" w="sm" len="sm"/>
                    </a:lnL>
                    <a:lnR w="19050" cap="flat" cmpd="sng">
                      <a:solidFill>
                        <a:srgbClr val="666666"/>
                      </a:solidFill>
                      <a:prstDash val="solid"/>
                      <a:round/>
                      <a:headEnd type="none" w="sm" len="sm"/>
                      <a:tailEnd type="none" w="sm" len="sm"/>
                    </a:lnR>
                    <a:lnT w="19050" cap="flat" cmpd="sng">
                      <a:solidFill>
                        <a:srgbClr val="666666"/>
                      </a:solidFill>
                      <a:prstDash val="solid"/>
                      <a:round/>
                      <a:headEnd type="none" w="sm" len="sm"/>
                      <a:tailEnd type="none" w="sm" len="sm"/>
                    </a:lnT>
                    <a:lnB w="19050" cap="flat" cmpd="sng">
                      <a:solidFill>
                        <a:srgbClr val="666666"/>
                      </a:solidFill>
                      <a:prstDash val="solid"/>
                      <a:round/>
                      <a:headEnd type="none" w="sm" len="sm"/>
                      <a:tailEnd type="none" w="sm" len="sm"/>
                    </a:lnB>
                    <a:solidFill>
                      <a:schemeClr val="bg1">
                        <a:lumMod val="85000"/>
                      </a:schemeClr>
                    </a:solidFill>
                  </a:tcPr>
                </a:tc>
                <a:extLst>
                  <a:ext uri="{0D108BD9-81ED-4DB2-BD59-A6C34878D82A}">
                    <a16:rowId xmlns:a16="http://schemas.microsoft.com/office/drawing/2014/main" val="1563143889"/>
                  </a:ext>
                </a:extLst>
              </a:tr>
              <a:tr h="552261">
                <a:tc>
                  <a:txBody>
                    <a:bodyPr/>
                    <a:lstStyle/>
                    <a:p>
                      <a:pPr marL="0" lvl="0" indent="0" algn="l" rtl="0">
                        <a:lnSpc>
                          <a:spcPct val="115000"/>
                        </a:lnSpc>
                        <a:spcBef>
                          <a:spcPts val="750"/>
                        </a:spcBef>
                        <a:spcAft>
                          <a:spcPts val="0"/>
                        </a:spcAft>
                        <a:buNone/>
                      </a:pPr>
                      <a:r>
                        <a:rPr lang="en-US" sz="2000" dirty="0">
                          <a:solidFill>
                            <a:schemeClr val="dk1"/>
                          </a:solidFill>
                        </a:rPr>
                        <a:t>Criterion 5.1:</a:t>
                      </a:r>
                      <a:endParaRPr sz="1100" dirty="0">
                        <a:solidFill>
                          <a:schemeClr val="dk1"/>
                        </a:solidFill>
                      </a:endParaRPr>
                    </a:p>
                  </a:txBody>
                  <a:tcPr marL="91425" marR="91425" marT="91425" marB="91425">
                    <a:lnL w="19050" cap="flat" cmpd="sng">
                      <a:solidFill>
                        <a:srgbClr val="666666"/>
                      </a:solidFill>
                      <a:prstDash val="solid"/>
                      <a:round/>
                      <a:headEnd type="none" w="sm" len="sm"/>
                      <a:tailEnd type="none" w="sm" len="sm"/>
                    </a:lnL>
                    <a:lnR w="19050" cap="flat" cmpd="sng">
                      <a:solidFill>
                        <a:srgbClr val="666666"/>
                      </a:solidFill>
                      <a:prstDash val="solid"/>
                      <a:round/>
                      <a:headEnd type="none" w="sm" len="sm"/>
                      <a:tailEnd type="none" w="sm" len="sm"/>
                    </a:lnR>
                    <a:lnT w="19050" cap="flat" cmpd="sng" algn="ctr">
                      <a:solidFill>
                        <a:srgbClr val="666666"/>
                      </a:solidFill>
                      <a:prstDash val="solid"/>
                      <a:round/>
                      <a:headEnd type="none" w="sm" len="sm"/>
                      <a:tailEnd type="none" w="sm" len="sm"/>
                    </a:lnT>
                    <a:lnB w="19050" cap="flat" cmpd="sng">
                      <a:solidFill>
                        <a:srgbClr val="666666"/>
                      </a:solidFill>
                      <a:prstDash val="solid"/>
                      <a:round/>
                      <a:headEnd type="none" w="sm" len="sm"/>
                      <a:tailEnd type="none" w="sm" len="sm"/>
                    </a:lnB>
                  </a:tcPr>
                </a:tc>
                <a:tc>
                  <a:txBody>
                    <a:bodyPr/>
                    <a:lstStyle/>
                    <a:p>
                      <a:pPr marL="0" lvl="0" indent="0" algn="l" rtl="0">
                        <a:lnSpc>
                          <a:spcPct val="115000"/>
                        </a:lnSpc>
                        <a:spcBef>
                          <a:spcPts val="750"/>
                        </a:spcBef>
                        <a:spcAft>
                          <a:spcPts val="0"/>
                        </a:spcAft>
                        <a:buNone/>
                      </a:pPr>
                      <a:r>
                        <a:rPr lang="en-US" sz="2000" dirty="0">
                          <a:solidFill>
                            <a:schemeClr val="dk1"/>
                          </a:solidFill>
                        </a:rPr>
                        <a:t>maintenance of current health records</a:t>
                      </a:r>
                      <a:endParaRPr sz="1100" dirty="0">
                        <a:solidFill>
                          <a:schemeClr val="dk1"/>
                        </a:solidFill>
                      </a:endParaRPr>
                    </a:p>
                  </a:txBody>
                  <a:tcPr marL="91425" marR="91425" marT="91425" marB="91425">
                    <a:lnL w="19050" cap="flat" cmpd="sng">
                      <a:solidFill>
                        <a:srgbClr val="666666"/>
                      </a:solidFill>
                      <a:prstDash val="solid"/>
                      <a:round/>
                      <a:headEnd type="none" w="sm" len="sm"/>
                      <a:tailEnd type="none" w="sm" len="sm"/>
                    </a:lnL>
                    <a:lnR w="19050" cap="flat" cmpd="sng">
                      <a:solidFill>
                        <a:srgbClr val="666666"/>
                      </a:solidFill>
                      <a:prstDash val="solid"/>
                      <a:round/>
                      <a:headEnd type="none" w="sm" len="sm"/>
                      <a:tailEnd type="none" w="sm" len="sm"/>
                    </a:lnR>
                    <a:lnT w="19050" cap="flat" cmpd="sng" algn="ctr">
                      <a:solidFill>
                        <a:srgbClr val="666666"/>
                      </a:solidFill>
                      <a:prstDash val="solid"/>
                      <a:round/>
                      <a:headEnd type="none" w="sm" len="sm"/>
                      <a:tailEnd type="none" w="sm" len="sm"/>
                    </a:lnT>
                    <a:lnB w="19050" cap="flat" cmpd="sng">
                      <a:solidFill>
                        <a:srgbClr val="666666"/>
                      </a:solidFill>
                      <a:prstDash val="solid"/>
                      <a:round/>
                      <a:headEnd type="none" w="sm" len="sm"/>
                      <a:tailEnd type="none" w="sm" len="sm"/>
                    </a:lnB>
                  </a:tcPr>
                </a:tc>
                <a:extLst>
                  <a:ext uri="{0D108BD9-81ED-4DB2-BD59-A6C34878D82A}">
                    <a16:rowId xmlns:a16="http://schemas.microsoft.com/office/drawing/2014/main" val="10000"/>
                  </a:ext>
                </a:extLst>
              </a:tr>
              <a:tr h="968721">
                <a:tc>
                  <a:txBody>
                    <a:bodyPr/>
                    <a:lstStyle/>
                    <a:p>
                      <a:pPr marL="0" lvl="0" indent="0" algn="l" rtl="0">
                        <a:lnSpc>
                          <a:spcPct val="115000"/>
                        </a:lnSpc>
                        <a:spcBef>
                          <a:spcPts val="750"/>
                        </a:spcBef>
                        <a:spcAft>
                          <a:spcPts val="0"/>
                        </a:spcAft>
                        <a:buNone/>
                      </a:pPr>
                      <a:r>
                        <a:rPr lang="en-US" sz="2000">
                          <a:solidFill>
                            <a:schemeClr val="dk1"/>
                          </a:solidFill>
                        </a:rPr>
                        <a:t>Criterion 5.5:</a:t>
                      </a:r>
                      <a:endParaRPr sz="1100">
                        <a:solidFill>
                          <a:schemeClr val="dk1"/>
                        </a:solidFill>
                      </a:endParaRPr>
                    </a:p>
                  </a:txBody>
                  <a:tcPr marL="91425" marR="91425" marT="91425" marB="91425">
                    <a:lnL w="19050" cap="flat" cmpd="sng">
                      <a:solidFill>
                        <a:srgbClr val="666666"/>
                      </a:solidFill>
                      <a:prstDash val="solid"/>
                      <a:round/>
                      <a:headEnd type="none" w="sm" len="sm"/>
                      <a:tailEnd type="none" w="sm" len="sm"/>
                    </a:lnL>
                    <a:lnR w="19050" cap="flat" cmpd="sng">
                      <a:solidFill>
                        <a:srgbClr val="666666"/>
                      </a:solidFill>
                      <a:prstDash val="solid"/>
                      <a:round/>
                      <a:headEnd type="none" w="sm" len="sm"/>
                      <a:tailEnd type="none" w="sm" len="sm"/>
                    </a:lnR>
                    <a:lnT w="19050" cap="flat" cmpd="sng">
                      <a:solidFill>
                        <a:srgbClr val="666666"/>
                      </a:solidFill>
                      <a:prstDash val="solid"/>
                      <a:round/>
                      <a:headEnd type="none" w="sm" len="sm"/>
                      <a:tailEnd type="none" w="sm" len="sm"/>
                    </a:lnT>
                    <a:lnB w="19050" cap="flat" cmpd="sng">
                      <a:solidFill>
                        <a:srgbClr val="666666"/>
                      </a:solidFill>
                      <a:prstDash val="solid"/>
                      <a:round/>
                      <a:headEnd type="none" w="sm" len="sm"/>
                      <a:tailEnd type="none" w="sm" len="sm"/>
                    </a:lnB>
                  </a:tcPr>
                </a:tc>
                <a:tc>
                  <a:txBody>
                    <a:bodyPr/>
                    <a:lstStyle/>
                    <a:p>
                      <a:pPr marL="0" lvl="0" indent="0" algn="l" rtl="0">
                        <a:lnSpc>
                          <a:spcPct val="115000"/>
                        </a:lnSpc>
                        <a:spcBef>
                          <a:spcPts val="750"/>
                        </a:spcBef>
                        <a:spcAft>
                          <a:spcPts val="0"/>
                        </a:spcAft>
                        <a:buNone/>
                      </a:pPr>
                      <a:r>
                        <a:rPr lang="en-US" sz="2000">
                          <a:solidFill>
                            <a:schemeClr val="dk1"/>
                          </a:solidFill>
                        </a:rPr>
                        <a:t>toileting practices and changing procedures</a:t>
                      </a:r>
                      <a:endParaRPr sz="2000">
                        <a:solidFill>
                          <a:schemeClr val="dk1"/>
                        </a:solidFill>
                      </a:endParaRPr>
                    </a:p>
                    <a:p>
                      <a:pPr marL="0" lvl="0" indent="0" algn="l" rtl="0">
                        <a:lnSpc>
                          <a:spcPct val="115000"/>
                        </a:lnSpc>
                        <a:spcBef>
                          <a:spcPts val="750"/>
                        </a:spcBef>
                        <a:spcAft>
                          <a:spcPts val="0"/>
                        </a:spcAft>
                        <a:buNone/>
                      </a:pPr>
                      <a:r>
                        <a:rPr lang="en-US" sz="1800" i="1">
                          <a:solidFill>
                            <a:schemeClr val="dk1"/>
                          </a:solidFill>
                        </a:rPr>
                        <a:t>(cannot be exclusionary) </a:t>
                      </a:r>
                      <a:r>
                        <a:rPr lang="en-US" sz="1800">
                          <a:solidFill>
                            <a:srgbClr val="FF0000"/>
                          </a:solidFill>
                        </a:rPr>
                        <a:t> </a:t>
                      </a:r>
                      <a:endParaRPr sz="900">
                        <a:solidFill>
                          <a:srgbClr val="FF0000"/>
                        </a:solidFill>
                      </a:endParaRPr>
                    </a:p>
                  </a:txBody>
                  <a:tcPr marL="91425" marR="91425" marT="91425" marB="91425">
                    <a:lnL w="19050" cap="flat" cmpd="sng">
                      <a:solidFill>
                        <a:srgbClr val="666666"/>
                      </a:solidFill>
                      <a:prstDash val="solid"/>
                      <a:round/>
                      <a:headEnd type="none" w="sm" len="sm"/>
                      <a:tailEnd type="none" w="sm" len="sm"/>
                    </a:lnL>
                    <a:lnR w="19050" cap="flat" cmpd="sng">
                      <a:solidFill>
                        <a:srgbClr val="666666"/>
                      </a:solidFill>
                      <a:prstDash val="solid"/>
                      <a:round/>
                      <a:headEnd type="none" w="sm" len="sm"/>
                      <a:tailEnd type="none" w="sm" len="sm"/>
                    </a:lnR>
                    <a:lnT w="19050" cap="flat" cmpd="sng">
                      <a:solidFill>
                        <a:srgbClr val="666666"/>
                      </a:solidFill>
                      <a:prstDash val="solid"/>
                      <a:round/>
                      <a:headEnd type="none" w="sm" len="sm"/>
                      <a:tailEnd type="none" w="sm" len="sm"/>
                    </a:lnT>
                    <a:lnB w="19050" cap="flat" cmpd="sng">
                      <a:solidFill>
                        <a:srgbClr val="666666"/>
                      </a:solidFill>
                      <a:prstDash val="solid"/>
                      <a:round/>
                      <a:headEnd type="none" w="sm" len="sm"/>
                      <a:tailEnd type="none" w="sm" len="sm"/>
                    </a:lnB>
                  </a:tcPr>
                </a:tc>
                <a:extLst>
                  <a:ext uri="{0D108BD9-81ED-4DB2-BD59-A6C34878D82A}">
                    <a16:rowId xmlns:a16="http://schemas.microsoft.com/office/drawing/2014/main" val="10001"/>
                  </a:ext>
                </a:extLst>
              </a:tr>
              <a:tr h="614575">
                <a:tc>
                  <a:txBody>
                    <a:bodyPr/>
                    <a:lstStyle/>
                    <a:p>
                      <a:pPr marL="0" lvl="0" indent="0" algn="l" rtl="0">
                        <a:lnSpc>
                          <a:spcPct val="115000"/>
                        </a:lnSpc>
                        <a:spcBef>
                          <a:spcPts val="750"/>
                        </a:spcBef>
                        <a:spcAft>
                          <a:spcPts val="0"/>
                        </a:spcAft>
                        <a:buNone/>
                      </a:pPr>
                      <a:r>
                        <a:rPr lang="en-US" sz="2000">
                          <a:solidFill>
                            <a:schemeClr val="dk1"/>
                          </a:solidFill>
                        </a:rPr>
                        <a:t>Criterion 5.8: </a:t>
                      </a:r>
                      <a:endParaRPr sz="1100">
                        <a:solidFill>
                          <a:schemeClr val="dk1"/>
                        </a:solidFill>
                      </a:endParaRPr>
                    </a:p>
                  </a:txBody>
                  <a:tcPr marL="91425" marR="91425" marT="91425" marB="91425">
                    <a:lnL w="19050" cap="flat" cmpd="sng">
                      <a:solidFill>
                        <a:srgbClr val="666666"/>
                      </a:solidFill>
                      <a:prstDash val="solid"/>
                      <a:round/>
                      <a:headEnd type="none" w="sm" len="sm"/>
                      <a:tailEnd type="none" w="sm" len="sm"/>
                    </a:lnL>
                    <a:lnR w="19050" cap="flat" cmpd="sng">
                      <a:solidFill>
                        <a:srgbClr val="666666"/>
                      </a:solidFill>
                      <a:prstDash val="solid"/>
                      <a:round/>
                      <a:headEnd type="none" w="sm" len="sm"/>
                      <a:tailEnd type="none" w="sm" len="sm"/>
                    </a:lnR>
                    <a:lnT w="19050" cap="flat" cmpd="sng">
                      <a:solidFill>
                        <a:srgbClr val="666666"/>
                      </a:solidFill>
                      <a:prstDash val="solid"/>
                      <a:round/>
                      <a:headEnd type="none" w="sm" len="sm"/>
                      <a:tailEnd type="none" w="sm" len="sm"/>
                    </a:lnT>
                    <a:lnB w="19050" cap="flat" cmpd="sng">
                      <a:solidFill>
                        <a:srgbClr val="666666"/>
                      </a:solidFill>
                      <a:prstDash val="solid"/>
                      <a:round/>
                      <a:headEnd type="none" w="sm" len="sm"/>
                      <a:tailEnd type="none" w="sm" len="sm"/>
                    </a:lnB>
                  </a:tcPr>
                </a:tc>
                <a:tc>
                  <a:txBody>
                    <a:bodyPr/>
                    <a:lstStyle/>
                    <a:p>
                      <a:pPr marL="0" lvl="0" indent="0" algn="l" rtl="0">
                        <a:lnSpc>
                          <a:spcPct val="115000"/>
                        </a:lnSpc>
                        <a:spcBef>
                          <a:spcPts val="750"/>
                        </a:spcBef>
                        <a:spcAft>
                          <a:spcPts val="0"/>
                        </a:spcAft>
                        <a:buNone/>
                      </a:pPr>
                      <a:r>
                        <a:rPr lang="en-US" sz="2000">
                          <a:solidFill>
                            <a:schemeClr val="dk1"/>
                          </a:solidFill>
                        </a:rPr>
                        <a:t>safeguards for medications </a:t>
                      </a:r>
                      <a:endParaRPr sz="2000">
                        <a:solidFill>
                          <a:schemeClr val="dk1"/>
                        </a:solidFill>
                      </a:endParaRPr>
                    </a:p>
                    <a:p>
                      <a:pPr marL="0" lvl="0" indent="0" algn="l" rtl="0">
                        <a:lnSpc>
                          <a:spcPct val="115000"/>
                        </a:lnSpc>
                        <a:spcBef>
                          <a:spcPts val="750"/>
                        </a:spcBef>
                        <a:spcAft>
                          <a:spcPts val="0"/>
                        </a:spcAft>
                        <a:buNone/>
                      </a:pPr>
                      <a:r>
                        <a:rPr lang="en-US" sz="1800" i="1">
                          <a:solidFill>
                            <a:schemeClr val="dk1"/>
                          </a:solidFill>
                        </a:rPr>
                        <a:t>(cannot state medications will not be administered)</a:t>
                      </a:r>
                      <a:endParaRPr sz="1800" i="1">
                        <a:solidFill>
                          <a:schemeClr val="dk1"/>
                        </a:solidFill>
                      </a:endParaRPr>
                    </a:p>
                  </a:txBody>
                  <a:tcPr marL="91425" marR="91425" marT="91425" marB="91425">
                    <a:lnL w="19050" cap="flat" cmpd="sng">
                      <a:solidFill>
                        <a:srgbClr val="666666"/>
                      </a:solidFill>
                      <a:prstDash val="solid"/>
                      <a:round/>
                      <a:headEnd type="none" w="sm" len="sm"/>
                      <a:tailEnd type="none" w="sm" len="sm"/>
                    </a:lnL>
                    <a:lnR w="19050" cap="flat" cmpd="sng">
                      <a:solidFill>
                        <a:srgbClr val="666666"/>
                      </a:solidFill>
                      <a:prstDash val="solid"/>
                      <a:round/>
                      <a:headEnd type="none" w="sm" len="sm"/>
                      <a:tailEnd type="none" w="sm" len="sm"/>
                    </a:lnR>
                    <a:lnT w="19050" cap="flat" cmpd="sng">
                      <a:solidFill>
                        <a:srgbClr val="666666"/>
                      </a:solidFill>
                      <a:prstDash val="solid"/>
                      <a:round/>
                      <a:headEnd type="none" w="sm" len="sm"/>
                      <a:tailEnd type="none" w="sm" len="sm"/>
                    </a:lnT>
                    <a:lnB w="19050" cap="flat" cmpd="sng">
                      <a:solidFill>
                        <a:srgbClr val="666666"/>
                      </a:solidFill>
                      <a:prstDash val="solid"/>
                      <a:round/>
                      <a:headEnd type="none" w="sm" len="sm"/>
                      <a:tailEnd type="none" w="sm" len="sm"/>
                    </a:lnB>
                  </a:tcPr>
                </a:tc>
                <a:extLst>
                  <a:ext uri="{0D108BD9-81ED-4DB2-BD59-A6C34878D82A}">
                    <a16:rowId xmlns:a16="http://schemas.microsoft.com/office/drawing/2014/main" val="10002"/>
                  </a:ext>
                </a:extLst>
              </a:tr>
              <a:tr h="887052">
                <a:tc>
                  <a:txBody>
                    <a:bodyPr/>
                    <a:lstStyle/>
                    <a:p>
                      <a:pPr marL="0" lvl="0" indent="0" algn="l" rtl="0">
                        <a:lnSpc>
                          <a:spcPct val="115000"/>
                        </a:lnSpc>
                        <a:spcBef>
                          <a:spcPts val="750"/>
                        </a:spcBef>
                        <a:spcAft>
                          <a:spcPts val="0"/>
                        </a:spcAft>
                        <a:buNone/>
                      </a:pPr>
                      <a:r>
                        <a:rPr lang="en-US" sz="2000">
                          <a:solidFill>
                            <a:schemeClr val="dk1"/>
                          </a:solidFill>
                        </a:rPr>
                        <a:t>Criterion 5.13: </a:t>
                      </a:r>
                      <a:endParaRPr sz="1100">
                        <a:solidFill>
                          <a:schemeClr val="dk1"/>
                        </a:solidFill>
                      </a:endParaRPr>
                    </a:p>
                  </a:txBody>
                  <a:tcPr marL="91425" marR="91425" marT="91425" marB="91425">
                    <a:lnL w="19050" cap="flat" cmpd="sng">
                      <a:solidFill>
                        <a:srgbClr val="666666"/>
                      </a:solidFill>
                      <a:prstDash val="solid"/>
                      <a:round/>
                      <a:headEnd type="none" w="sm" len="sm"/>
                      <a:tailEnd type="none" w="sm" len="sm"/>
                    </a:lnL>
                    <a:lnR w="19050" cap="flat" cmpd="sng">
                      <a:solidFill>
                        <a:srgbClr val="666666"/>
                      </a:solidFill>
                      <a:prstDash val="solid"/>
                      <a:round/>
                      <a:headEnd type="none" w="sm" len="sm"/>
                      <a:tailEnd type="none" w="sm" len="sm"/>
                    </a:lnR>
                    <a:lnT w="19050" cap="flat" cmpd="sng">
                      <a:solidFill>
                        <a:srgbClr val="666666"/>
                      </a:solidFill>
                      <a:prstDash val="solid"/>
                      <a:round/>
                      <a:headEnd type="none" w="sm" len="sm"/>
                      <a:tailEnd type="none" w="sm" len="sm"/>
                    </a:lnT>
                    <a:lnB w="19050" cap="flat" cmpd="sng">
                      <a:solidFill>
                        <a:srgbClr val="666666"/>
                      </a:solidFill>
                      <a:prstDash val="solid"/>
                      <a:round/>
                      <a:headEnd type="none" w="sm" len="sm"/>
                      <a:tailEnd type="none" w="sm" len="sm"/>
                    </a:lnB>
                  </a:tcPr>
                </a:tc>
                <a:tc>
                  <a:txBody>
                    <a:bodyPr/>
                    <a:lstStyle/>
                    <a:p>
                      <a:pPr marL="0" lvl="0" indent="0" algn="l" rtl="0">
                        <a:lnSpc>
                          <a:spcPct val="115000"/>
                        </a:lnSpc>
                        <a:spcBef>
                          <a:spcPts val="750"/>
                        </a:spcBef>
                        <a:spcAft>
                          <a:spcPts val="0"/>
                        </a:spcAft>
                        <a:buNone/>
                      </a:pPr>
                      <a:r>
                        <a:rPr lang="en-US" sz="2000">
                          <a:solidFill>
                            <a:schemeClr val="dk1"/>
                          </a:solidFill>
                        </a:rPr>
                        <a:t>management of food allergies and special nutrition needs</a:t>
                      </a:r>
                      <a:endParaRPr sz="1100">
                        <a:solidFill>
                          <a:schemeClr val="dk1"/>
                        </a:solidFill>
                      </a:endParaRPr>
                    </a:p>
                  </a:txBody>
                  <a:tcPr marL="91425" marR="91425" marT="91425" marB="91425">
                    <a:lnL w="19050" cap="flat" cmpd="sng">
                      <a:solidFill>
                        <a:srgbClr val="666666"/>
                      </a:solidFill>
                      <a:prstDash val="solid"/>
                      <a:round/>
                      <a:headEnd type="none" w="sm" len="sm"/>
                      <a:tailEnd type="none" w="sm" len="sm"/>
                    </a:lnL>
                    <a:lnR w="19050" cap="flat" cmpd="sng">
                      <a:solidFill>
                        <a:srgbClr val="666666"/>
                      </a:solidFill>
                      <a:prstDash val="solid"/>
                      <a:round/>
                      <a:headEnd type="none" w="sm" len="sm"/>
                      <a:tailEnd type="none" w="sm" len="sm"/>
                    </a:lnR>
                    <a:lnT w="19050" cap="flat" cmpd="sng">
                      <a:solidFill>
                        <a:srgbClr val="666666"/>
                      </a:solidFill>
                      <a:prstDash val="solid"/>
                      <a:round/>
                      <a:headEnd type="none" w="sm" len="sm"/>
                      <a:tailEnd type="none" w="sm" len="sm"/>
                    </a:lnT>
                    <a:lnB w="19050" cap="flat" cmpd="sng">
                      <a:solidFill>
                        <a:srgbClr val="666666"/>
                      </a:solidFill>
                      <a:prstDash val="solid"/>
                      <a:round/>
                      <a:headEnd type="none" w="sm" len="sm"/>
                      <a:tailEnd type="none" w="sm" len="sm"/>
                    </a:lnB>
                  </a:tcPr>
                </a:tc>
                <a:extLst>
                  <a:ext uri="{0D108BD9-81ED-4DB2-BD59-A6C34878D82A}">
                    <a16:rowId xmlns:a16="http://schemas.microsoft.com/office/drawing/2014/main" val="10003"/>
                  </a:ext>
                </a:extLst>
              </a:tr>
              <a:tr h="543208">
                <a:tc>
                  <a:txBody>
                    <a:bodyPr/>
                    <a:lstStyle/>
                    <a:p>
                      <a:pPr marL="0" lvl="0" indent="0" algn="l" rtl="0">
                        <a:lnSpc>
                          <a:spcPct val="115000"/>
                        </a:lnSpc>
                        <a:spcBef>
                          <a:spcPts val="750"/>
                        </a:spcBef>
                        <a:spcAft>
                          <a:spcPts val="0"/>
                        </a:spcAft>
                        <a:buNone/>
                      </a:pPr>
                      <a:r>
                        <a:rPr lang="en-US" sz="2000">
                          <a:solidFill>
                            <a:schemeClr val="dk1"/>
                          </a:solidFill>
                        </a:rPr>
                        <a:t>Criterion 5.18:</a:t>
                      </a:r>
                      <a:endParaRPr sz="1100">
                        <a:solidFill>
                          <a:schemeClr val="dk1"/>
                        </a:solidFill>
                      </a:endParaRPr>
                    </a:p>
                  </a:txBody>
                  <a:tcPr marL="91425" marR="91425" marT="91425" marB="91425">
                    <a:lnL w="19050" cap="flat" cmpd="sng">
                      <a:solidFill>
                        <a:srgbClr val="666666"/>
                      </a:solidFill>
                      <a:prstDash val="solid"/>
                      <a:round/>
                      <a:headEnd type="none" w="sm" len="sm"/>
                      <a:tailEnd type="none" w="sm" len="sm"/>
                    </a:lnL>
                    <a:lnR w="19050" cap="flat" cmpd="sng">
                      <a:solidFill>
                        <a:srgbClr val="666666"/>
                      </a:solidFill>
                      <a:prstDash val="solid"/>
                      <a:round/>
                      <a:headEnd type="none" w="sm" len="sm"/>
                      <a:tailEnd type="none" w="sm" len="sm"/>
                    </a:lnR>
                    <a:lnT w="19050" cap="flat" cmpd="sng">
                      <a:solidFill>
                        <a:srgbClr val="666666"/>
                      </a:solidFill>
                      <a:prstDash val="solid"/>
                      <a:round/>
                      <a:headEnd type="none" w="sm" len="sm"/>
                      <a:tailEnd type="none" w="sm" len="sm"/>
                    </a:lnT>
                    <a:lnB w="19050" cap="flat" cmpd="sng">
                      <a:solidFill>
                        <a:srgbClr val="666666"/>
                      </a:solidFill>
                      <a:prstDash val="solid"/>
                      <a:round/>
                      <a:headEnd type="none" w="sm" len="sm"/>
                      <a:tailEnd type="none" w="sm" len="sm"/>
                    </a:lnB>
                  </a:tcPr>
                </a:tc>
                <a:tc>
                  <a:txBody>
                    <a:bodyPr/>
                    <a:lstStyle/>
                    <a:p>
                      <a:pPr marL="0" lvl="0" indent="0" algn="l" rtl="0">
                        <a:lnSpc>
                          <a:spcPct val="115000"/>
                        </a:lnSpc>
                        <a:spcBef>
                          <a:spcPts val="750"/>
                        </a:spcBef>
                        <a:spcAft>
                          <a:spcPts val="0"/>
                        </a:spcAft>
                        <a:buNone/>
                      </a:pPr>
                      <a:r>
                        <a:rPr lang="en-US" sz="2000">
                          <a:solidFill>
                            <a:schemeClr val="dk1"/>
                          </a:solidFill>
                        </a:rPr>
                        <a:t>routine frequency of cleaning and sanitizing</a:t>
                      </a:r>
                      <a:endParaRPr sz="1100">
                        <a:solidFill>
                          <a:schemeClr val="dk1"/>
                        </a:solidFill>
                      </a:endParaRPr>
                    </a:p>
                  </a:txBody>
                  <a:tcPr marL="91425" marR="91425" marT="91425" marB="91425">
                    <a:lnL w="19050" cap="flat" cmpd="sng">
                      <a:solidFill>
                        <a:srgbClr val="666666"/>
                      </a:solidFill>
                      <a:prstDash val="solid"/>
                      <a:round/>
                      <a:headEnd type="none" w="sm" len="sm"/>
                      <a:tailEnd type="none" w="sm" len="sm"/>
                    </a:lnL>
                    <a:lnR w="19050" cap="flat" cmpd="sng">
                      <a:solidFill>
                        <a:srgbClr val="666666"/>
                      </a:solidFill>
                      <a:prstDash val="solid"/>
                      <a:round/>
                      <a:headEnd type="none" w="sm" len="sm"/>
                      <a:tailEnd type="none" w="sm" len="sm"/>
                    </a:lnR>
                    <a:lnT w="19050" cap="flat" cmpd="sng">
                      <a:solidFill>
                        <a:srgbClr val="666666"/>
                      </a:solidFill>
                      <a:prstDash val="solid"/>
                      <a:round/>
                      <a:headEnd type="none" w="sm" len="sm"/>
                      <a:tailEnd type="none" w="sm" len="sm"/>
                    </a:lnT>
                    <a:lnB w="19050" cap="flat" cmpd="sng">
                      <a:solidFill>
                        <a:srgbClr val="666666"/>
                      </a:solidFill>
                      <a:prstDash val="solid"/>
                      <a:round/>
                      <a:headEnd type="none" w="sm" len="sm"/>
                      <a:tailEnd type="none" w="sm" len="sm"/>
                    </a:lnB>
                  </a:tcPr>
                </a:tc>
                <a:extLst>
                  <a:ext uri="{0D108BD9-81ED-4DB2-BD59-A6C34878D82A}">
                    <a16:rowId xmlns:a16="http://schemas.microsoft.com/office/drawing/2014/main" val="10004"/>
                  </a:ext>
                </a:extLst>
              </a:tr>
              <a:tr h="614575">
                <a:tc>
                  <a:txBody>
                    <a:bodyPr/>
                    <a:lstStyle/>
                    <a:p>
                      <a:pPr marL="0" lvl="0" indent="0" algn="l" rtl="0">
                        <a:lnSpc>
                          <a:spcPct val="115000"/>
                        </a:lnSpc>
                        <a:spcBef>
                          <a:spcPts val="750"/>
                        </a:spcBef>
                        <a:spcAft>
                          <a:spcPts val="0"/>
                        </a:spcAft>
                        <a:buNone/>
                      </a:pPr>
                      <a:r>
                        <a:rPr lang="en-US" sz="2000">
                          <a:solidFill>
                            <a:schemeClr val="dk1"/>
                          </a:solidFill>
                        </a:rPr>
                        <a:t>Criterion 5.19: </a:t>
                      </a:r>
                      <a:endParaRPr sz="1100">
                        <a:solidFill>
                          <a:schemeClr val="dk1"/>
                        </a:solidFill>
                      </a:endParaRPr>
                    </a:p>
                  </a:txBody>
                  <a:tcPr marL="91425" marR="91425" marT="91425" marB="91425">
                    <a:lnL w="19050" cap="flat" cmpd="sng">
                      <a:solidFill>
                        <a:srgbClr val="666666"/>
                      </a:solidFill>
                      <a:prstDash val="solid"/>
                      <a:round/>
                      <a:headEnd type="none" w="sm" len="sm"/>
                      <a:tailEnd type="none" w="sm" len="sm"/>
                    </a:lnL>
                    <a:lnR w="19050" cap="flat" cmpd="sng">
                      <a:solidFill>
                        <a:srgbClr val="666666"/>
                      </a:solidFill>
                      <a:prstDash val="solid"/>
                      <a:round/>
                      <a:headEnd type="none" w="sm" len="sm"/>
                      <a:tailEnd type="none" w="sm" len="sm"/>
                    </a:lnR>
                    <a:lnT w="19050" cap="flat" cmpd="sng">
                      <a:solidFill>
                        <a:srgbClr val="666666"/>
                      </a:solidFill>
                      <a:prstDash val="solid"/>
                      <a:round/>
                      <a:headEnd type="none" w="sm" len="sm"/>
                      <a:tailEnd type="none" w="sm" len="sm"/>
                    </a:lnT>
                    <a:lnB w="19050" cap="flat" cmpd="sng">
                      <a:solidFill>
                        <a:srgbClr val="666666"/>
                      </a:solidFill>
                      <a:prstDash val="solid"/>
                      <a:round/>
                      <a:headEnd type="none" w="sm" len="sm"/>
                      <a:tailEnd type="none" w="sm" len="sm"/>
                    </a:lnB>
                  </a:tcPr>
                </a:tc>
                <a:tc>
                  <a:txBody>
                    <a:bodyPr/>
                    <a:lstStyle/>
                    <a:p>
                      <a:pPr marL="0" lvl="0" indent="0" algn="l" rtl="0">
                        <a:lnSpc>
                          <a:spcPct val="115000"/>
                        </a:lnSpc>
                        <a:spcBef>
                          <a:spcPts val="750"/>
                        </a:spcBef>
                        <a:spcAft>
                          <a:spcPts val="0"/>
                        </a:spcAft>
                        <a:buNone/>
                      </a:pPr>
                      <a:r>
                        <a:rPr lang="en-US" sz="2000" dirty="0">
                          <a:solidFill>
                            <a:schemeClr val="dk1"/>
                          </a:solidFill>
                        </a:rPr>
                        <a:t>procedures for standard precautions</a:t>
                      </a:r>
                      <a:endParaRPr sz="1100" dirty="0">
                        <a:solidFill>
                          <a:schemeClr val="dk1"/>
                        </a:solidFill>
                      </a:endParaRPr>
                    </a:p>
                  </a:txBody>
                  <a:tcPr marL="91425" marR="91425" marT="91425" marB="91425">
                    <a:lnL w="19050" cap="flat" cmpd="sng">
                      <a:solidFill>
                        <a:srgbClr val="666666"/>
                      </a:solidFill>
                      <a:prstDash val="solid"/>
                      <a:round/>
                      <a:headEnd type="none" w="sm" len="sm"/>
                      <a:tailEnd type="none" w="sm" len="sm"/>
                    </a:lnL>
                    <a:lnR w="19050" cap="flat" cmpd="sng">
                      <a:solidFill>
                        <a:srgbClr val="666666"/>
                      </a:solidFill>
                      <a:prstDash val="solid"/>
                      <a:round/>
                      <a:headEnd type="none" w="sm" len="sm"/>
                      <a:tailEnd type="none" w="sm" len="sm"/>
                    </a:lnR>
                    <a:lnT w="19050" cap="flat" cmpd="sng">
                      <a:solidFill>
                        <a:srgbClr val="666666"/>
                      </a:solidFill>
                      <a:prstDash val="solid"/>
                      <a:round/>
                      <a:headEnd type="none" w="sm" len="sm"/>
                      <a:tailEnd type="none" w="sm" len="sm"/>
                    </a:lnT>
                    <a:lnB w="19050" cap="flat" cmpd="sng">
                      <a:solidFill>
                        <a:srgbClr val="666666"/>
                      </a:solidFill>
                      <a:prstDash val="solid"/>
                      <a:round/>
                      <a:headEnd type="none" w="sm" len="sm"/>
                      <a:tailEnd type="none" w="sm" len="sm"/>
                    </a:lnB>
                  </a:tcPr>
                </a:tc>
                <a:extLst>
                  <a:ext uri="{0D108BD9-81ED-4DB2-BD59-A6C34878D82A}">
                    <a16:rowId xmlns:a16="http://schemas.microsoft.com/office/drawing/2014/main" val="10005"/>
                  </a:ext>
                </a:extLst>
              </a:tr>
            </a:tbl>
          </a:graphicData>
        </a:graphic>
      </p:graphicFrame>
      <p:pic>
        <p:nvPicPr>
          <p:cNvPr id="76" name="Google Shape;76;p13">
            <a:extLst>
              <a:ext uri="{C183D7F6-B498-43B3-948B-1728B52AA6E4}">
                <adec:decorative xmlns:adec="http://schemas.microsoft.com/office/drawing/2017/decorative" val="1"/>
              </a:ext>
            </a:extLst>
          </p:cNvPr>
          <p:cNvPicPr preferRelativeResize="0"/>
          <p:nvPr/>
        </p:nvPicPr>
        <p:blipFill>
          <a:blip r:embed="rId3">
            <a:alphaModFix/>
          </a:blip>
          <a:stretch>
            <a:fillRect/>
          </a:stretch>
        </p:blipFill>
        <p:spPr>
          <a:xfrm>
            <a:off x="515913" y="2545650"/>
            <a:ext cx="3246875" cy="324687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1" name="Google Shape;81;p14"/>
          <p:cNvSpPr txBox="1">
            <a:spLocks noGrp="1"/>
          </p:cNvSpPr>
          <p:nvPr>
            <p:ph type="title"/>
          </p:nvPr>
        </p:nvSpPr>
        <p:spPr>
          <a:xfrm>
            <a:off x="183172" y="1341350"/>
            <a:ext cx="3832800" cy="1406700"/>
          </a:xfrm>
          <a:prstGeom prst="rect">
            <a:avLst/>
          </a:prstGeom>
        </p:spPr>
        <p:txBody>
          <a:bodyPr spcFirstLastPara="1" wrap="square" lIns="91425" tIns="45700" rIns="91425" bIns="45700" anchor="ctr" anchorCtr="0">
            <a:normAutofit fontScale="90000"/>
          </a:bodyPr>
          <a:lstStyle/>
          <a:p>
            <a:pPr marL="171450" lvl="0" indent="-38100" algn="ctr" rtl="0">
              <a:spcBef>
                <a:spcPts val="0"/>
              </a:spcBef>
              <a:spcAft>
                <a:spcPts val="0"/>
              </a:spcAft>
              <a:buNone/>
            </a:pPr>
            <a:r>
              <a:rPr lang="en-US" sz="3955"/>
              <a:t>Standard 10: Leadership and Management</a:t>
            </a:r>
            <a:endParaRPr sz="3955" b="0"/>
          </a:p>
          <a:p>
            <a:pPr marL="0" lvl="0" indent="0" algn="l" rtl="0">
              <a:spcBef>
                <a:spcPts val="0"/>
              </a:spcBef>
              <a:spcAft>
                <a:spcPts val="0"/>
              </a:spcAft>
              <a:buNone/>
            </a:pPr>
            <a:endParaRPr/>
          </a:p>
        </p:txBody>
      </p:sp>
      <p:sp>
        <p:nvSpPr>
          <p:cNvPr id="82" name="Google Shape;82;p14"/>
          <p:cNvSpPr txBox="1">
            <a:spLocks noGrp="1"/>
          </p:cNvSpPr>
          <p:nvPr>
            <p:ph type="body" idx="1"/>
          </p:nvPr>
        </p:nvSpPr>
        <p:spPr>
          <a:xfrm>
            <a:off x="4386650" y="297925"/>
            <a:ext cx="7553100" cy="5949900"/>
          </a:xfrm>
          <a:prstGeom prst="rect">
            <a:avLst/>
          </a:prstGeom>
        </p:spPr>
        <p:txBody>
          <a:bodyPr spcFirstLastPara="1" wrap="square" lIns="91425" tIns="45700" rIns="91425" bIns="45700" anchor="ctr" anchorCtr="0">
            <a:normAutofit lnSpcReduction="10000"/>
          </a:bodyPr>
          <a:lstStyle/>
          <a:p>
            <a:pPr marL="0" lvl="0" indent="0" algn="l" rtl="0">
              <a:spcBef>
                <a:spcPts val="750"/>
              </a:spcBef>
              <a:spcAft>
                <a:spcPts val="0"/>
              </a:spcAft>
              <a:buNone/>
            </a:pPr>
            <a:r>
              <a:rPr lang="en-US" sz="3000" b="1" dirty="0"/>
              <a:t>Criterion 10.15</a:t>
            </a:r>
            <a:endParaRPr sz="3000" b="1" dirty="0"/>
          </a:p>
          <a:p>
            <a:pPr marL="0" lvl="0" indent="0" algn="l" rtl="0">
              <a:spcBef>
                <a:spcPts val="750"/>
              </a:spcBef>
              <a:spcAft>
                <a:spcPts val="0"/>
              </a:spcAft>
              <a:buNone/>
            </a:pPr>
            <a:endParaRPr sz="1500" dirty="0"/>
          </a:p>
          <a:p>
            <a:pPr marL="457200" lvl="0" indent="-400050" algn="l" rtl="0">
              <a:lnSpc>
                <a:spcPct val="100000"/>
              </a:lnSpc>
              <a:spcBef>
                <a:spcPts val="750"/>
              </a:spcBef>
              <a:spcAft>
                <a:spcPts val="0"/>
              </a:spcAft>
              <a:buSzPts val="2700"/>
              <a:buChar char="•"/>
            </a:pPr>
            <a:r>
              <a:rPr lang="en-US" sz="2700" dirty="0"/>
              <a:t>The program offers </a:t>
            </a:r>
            <a:r>
              <a:rPr lang="en-US" sz="2700" b="1" dirty="0"/>
              <a:t>staff and families</a:t>
            </a:r>
            <a:r>
              <a:rPr lang="en-US" sz="2700" dirty="0"/>
              <a:t> opportunities to assist in making </a:t>
            </a:r>
            <a:r>
              <a:rPr lang="en-US" sz="2700" b="1" dirty="0"/>
              <a:t>decisions to improve the program</a:t>
            </a:r>
            <a:r>
              <a:rPr lang="en-US" sz="2700" dirty="0"/>
              <a:t>. </a:t>
            </a:r>
            <a:endParaRPr sz="2700" dirty="0"/>
          </a:p>
          <a:p>
            <a:pPr marL="0" lvl="0" indent="0" algn="l" rtl="0">
              <a:lnSpc>
                <a:spcPct val="100000"/>
              </a:lnSpc>
              <a:spcBef>
                <a:spcPts val="1000"/>
              </a:spcBef>
              <a:spcAft>
                <a:spcPts val="0"/>
              </a:spcAft>
              <a:buNone/>
            </a:pPr>
            <a:endParaRPr sz="2700" dirty="0"/>
          </a:p>
          <a:p>
            <a:pPr marL="457200" lvl="0" indent="-400050" algn="l" rtl="0">
              <a:lnSpc>
                <a:spcPct val="100000"/>
              </a:lnSpc>
              <a:spcBef>
                <a:spcPts val="1000"/>
              </a:spcBef>
              <a:spcAft>
                <a:spcPts val="0"/>
              </a:spcAft>
              <a:buSzPts val="2700"/>
              <a:buChar char="•"/>
            </a:pPr>
            <a:r>
              <a:rPr lang="en-US" sz="2700" dirty="0"/>
              <a:t>Collaborative and shared decision making is used with all participants to build trust and enthusiasm for making program changes. </a:t>
            </a:r>
            <a:endParaRPr sz="2700" dirty="0"/>
          </a:p>
          <a:p>
            <a:pPr marL="0" lvl="0" indent="0" algn="l" rtl="0">
              <a:lnSpc>
                <a:spcPct val="100000"/>
              </a:lnSpc>
              <a:spcBef>
                <a:spcPts val="1000"/>
              </a:spcBef>
              <a:spcAft>
                <a:spcPts val="0"/>
              </a:spcAft>
              <a:buNone/>
            </a:pPr>
            <a:endParaRPr sz="2700" dirty="0"/>
          </a:p>
          <a:p>
            <a:pPr marL="457200" lvl="0" indent="-400050" algn="l" rtl="0">
              <a:lnSpc>
                <a:spcPct val="100000"/>
              </a:lnSpc>
              <a:spcBef>
                <a:spcPts val="1000"/>
              </a:spcBef>
              <a:spcAft>
                <a:spcPts val="0"/>
              </a:spcAft>
              <a:buSzPts val="2700"/>
              <a:buChar char="•"/>
            </a:pPr>
            <a:r>
              <a:rPr lang="en-US" sz="2700" dirty="0"/>
              <a:t>Staff and families meet </a:t>
            </a:r>
            <a:r>
              <a:rPr lang="en-US" sz="2700" b="1" dirty="0"/>
              <a:t>at least annually</a:t>
            </a:r>
            <a:r>
              <a:rPr lang="en-US" sz="2700" dirty="0"/>
              <a:t> to consult on program planning and ongoing program operations. </a:t>
            </a:r>
            <a:endParaRPr sz="2700" dirty="0"/>
          </a:p>
        </p:txBody>
      </p:sp>
      <p:pic>
        <p:nvPicPr>
          <p:cNvPr id="83" name="Google Shape;83;p14">
            <a:extLst>
              <a:ext uri="{C183D7F6-B498-43B3-948B-1728B52AA6E4}">
                <adec:decorative xmlns:adec="http://schemas.microsoft.com/office/drawing/2017/decorative" val="1"/>
              </a:ext>
            </a:extLst>
          </p:cNvPr>
          <p:cNvPicPr preferRelativeResize="0"/>
          <p:nvPr/>
        </p:nvPicPr>
        <p:blipFill>
          <a:blip r:embed="rId3">
            <a:alphaModFix/>
          </a:blip>
          <a:stretch>
            <a:fillRect/>
          </a:stretch>
        </p:blipFill>
        <p:spPr>
          <a:xfrm>
            <a:off x="425888" y="2498125"/>
            <a:ext cx="3347375" cy="334737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5"/>
          <p:cNvSpPr txBox="1">
            <a:spLocks noGrp="1"/>
          </p:cNvSpPr>
          <p:nvPr>
            <p:ph type="title"/>
          </p:nvPr>
        </p:nvSpPr>
        <p:spPr>
          <a:xfrm>
            <a:off x="206372" y="1227950"/>
            <a:ext cx="3763200" cy="1166100"/>
          </a:xfrm>
          <a:prstGeom prst="rect">
            <a:avLst/>
          </a:prstGeom>
        </p:spPr>
        <p:txBody>
          <a:bodyPr spcFirstLastPara="1" wrap="square" lIns="91425" tIns="45700" rIns="91425" bIns="45700" anchor="ctr" anchorCtr="0">
            <a:normAutofit/>
          </a:bodyPr>
          <a:lstStyle/>
          <a:p>
            <a:pPr marL="0" lvl="0" indent="0" algn="ctr" rtl="0">
              <a:spcBef>
                <a:spcPts val="0"/>
              </a:spcBef>
              <a:spcAft>
                <a:spcPts val="0"/>
              </a:spcAft>
              <a:buNone/>
            </a:pPr>
            <a:r>
              <a:rPr lang="en-US"/>
              <a:t>Additional Considerations</a:t>
            </a:r>
            <a:endParaRPr/>
          </a:p>
        </p:txBody>
      </p:sp>
      <p:sp>
        <p:nvSpPr>
          <p:cNvPr id="89" name="Google Shape;89;p15"/>
          <p:cNvSpPr txBox="1">
            <a:spLocks noGrp="1"/>
          </p:cNvSpPr>
          <p:nvPr>
            <p:ph type="body" idx="1"/>
          </p:nvPr>
        </p:nvSpPr>
        <p:spPr>
          <a:xfrm>
            <a:off x="4287225" y="182075"/>
            <a:ext cx="7606200" cy="6529200"/>
          </a:xfrm>
          <a:prstGeom prst="rect">
            <a:avLst/>
          </a:prstGeom>
        </p:spPr>
        <p:txBody>
          <a:bodyPr spcFirstLastPara="1" wrap="square" lIns="91425" tIns="45700" rIns="91425" bIns="45700" anchor="ctr" anchorCtr="0">
            <a:normAutofit fontScale="85000" lnSpcReduction="10000"/>
          </a:bodyPr>
          <a:lstStyle/>
          <a:p>
            <a:pPr marL="0" lvl="0" indent="0" algn="l" rtl="0">
              <a:lnSpc>
                <a:spcPct val="100000"/>
              </a:lnSpc>
              <a:spcBef>
                <a:spcPts val="1000"/>
              </a:spcBef>
              <a:spcAft>
                <a:spcPts val="0"/>
              </a:spcAft>
              <a:buNone/>
            </a:pPr>
            <a:r>
              <a:rPr lang="en-US" sz="2700" b="1"/>
              <a:t>Information in the handbook should: </a:t>
            </a:r>
            <a:endParaRPr sz="1150"/>
          </a:p>
          <a:p>
            <a:pPr marL="457200" lvl="0" indent="-387191" algn="l" rtl="0">
              <a:lnSpc>
                <a:spcPct val="100000"/>
              </a:lnSpc>
              <a:spcBef>
                <a:spcPts val="1000"/>
              </a:spcBef>
              <a:spcAft>
                <a:spcPts val="0"/>
              </a:spcAft>
              <a:buSzPct val="100000"/>
              <a:buChar char="•"/>
            </a:pPr>
            <a:r>
              <a:rPr lang="en-US" sz="2700"/>
              <a:t>Support allowable uses of funding</a:t>
            </a:r>
            <a:endParaRPr sz="2700"/>
          </a:p>
          <a:p>
            <a:pPr marL="457200" lvl="0" indent="-387191" algn="l" rtl="0">
              <a:lnSpc>
                <a:spcPct val="100000"/>
              </a:lnSpc>
              <a:spcBef>
                <a:spcPts val="1000"/>
              </a:spcBef>
              <a:spcAft>
                <a:spcPts val="0"/>
              </a:spcAft>
              <a:buSzPct val="100000"/>
              <a:buChar char="•"/>
            </a:pPr>
            <a:r>
              <a:rPr lang="en-US" sz="2700"/>
              <a:t>Align with program requirements &amp; Iowa code/rule</a:t>
            </a:r>
            <a:endParaRPr sz="2700"/>
          </a:p>
          <a:p>
            <a:pPr marL="457200" lvl="0" indent="-387191" algn="l" rtl="0">
              <a:lnSpc>
                <a:spcPct val="100000"/>
              </a:lnSpc>
              <a:spcBef>
                <a:spcPts val="1000"/>
              </a:spcBef>
              <a:spcAft>
                <a:spcPts val="0"/>
              </a:spcAft>
              <a:buSzPct val="100000"/>
              <a:buChar char="•"/>
            </a:pPr>
            <a:r>
              <a:rPr lang="en-US" sz="2700"/>
              <a:t>Provide current references and resources</a:t>
            </a:r>
            <a:endParaRPr sz="2700"/>
          </a:p>
          <a:p>
            <a:pPr marL="0" lvl="0" indent="0" algn="l" rtl="0">
              <a:lnSpc>
                <a:spcPct val="100000"/>
              </a:lnSpc>
              <a:spcBef>
                <a:spcPts val="1000"/>
              </a:spcBef>
              <a:spcAft>
                <a:spcPts val="0"/>
              </a:spcAft>
              <a:buNone/>
            </a:pPr>
            <a:endParaRPr sz="1150"/>
          </a:p>
          <a:p>
            <a:pPr marL="0" lvl="0" indent="0" algn="l" rtl="0">
              <a:lnSpc>
                <a:spcPct val="100000"/>
              </a:lnSpc>
              <a:spcBef>
                <a:spcPts val="1000"/>
              </a:spcBef>
              <a:spcAft>
                <a:spcPts val="0"/>
              </a:spcAft>
              <a:buNone/>
            </a:pPr>
            <a:r>
              <a:rPr lang="en-US" sz="2474" i="1"/>
              <a:t>Content in conflict with these considerations will need to be addressed</a:t>
            </a:r>
            <a:br>
              <a:rPr lang="en-US" sz="3682"/>
            </a:br>
            <a:endParaRPr sz="3682"/>
          </a:p>
          <a:p>
            <a:pPr marL="0" lvl="0" indent="0" algn="l" rtl="0">
              <a:lnSpc>
                <a:spcPct val="100000"/>
              </a:lnSpc>
              <a:spcBef>
                <a:spcPts val="1000"/>
              </a:spcBef>
              <a:spcAft>
                <a:spcPts val="0"/>
              </a:spcAft>
              <a:buNone/>
            </a:pPr>
            <a:r>
              <a:rPr lang="en-US" sz="2700" b="1"/>
              <a:t>Considerations for districts with multiple preschool locations:</a:t>
            </a:r>
            <a:r>
              <a:rPr lang="en-US" sz="2700"/>
              <a:t> </a:t>
            </a:r>
            <a:endParaRPr sz="2700"/>
          </a:p>
          <a:p>
            <a:pPr marL="457200" lvl="0" indent="-387191" algn="l" rtl="0">
              <a:lnSpc>
                <a:spcPct val="100000"/>
              </a:lnSpc>
              <a:spcBef>
                <a:spcPts val="1000"/>
              </a:spcBef>
              <a:spcAft>
                <a:spcPts val="0"/>
              </a:spcAft>
              <a:buSzPct val="100000"/>
              <a:buChar char="•"/>
            </a:pPr>
            <a:r>
              <a:rPr lang="en-US" sz="2700"/>
              <a:t>Develop one handbook representing all programs following IQPPS</a:t>
            </a:r>
            <a:endParaRPr sz="2700"/>
          </a:p>
          <a:p>
            <a:pPr marL="457200" lvl="0" indent="-387191" algn="l" rtl="0">
              <a:lnSpc>
                <a:spcPct val="100000"/>
              </a:lnSpc>
              <a:spcBef>
                <a:spcPts val="1000"/>
              </a:spcBef>
              <a:spcAft>
                <a:spcPts val="1000"/>
              </a:spcAft>
              <a:buSzPct val="100000"/>
              <a:buChar char="•"/>
            </a:pPr>
            <a:r>
              <a:rPr lang="en-US" sz="2700"/>
              <a:t>When a handbook represents additional programming not following IQPPS (ex. child care or faith-based preschool), identify the portion of the handbook applying to the classroom(s) following IQPPS</a:t>
            </a:r>
            <a:endParaRPr sz="3000"/>
          </a:p>
        </p:txBody>
      </p:sp>
      <p:pic>
        <p:nvPicPr>
          <p:cNvPr id="90" name="Google Shape;90;p15">
            <a:extLst>
              <a:ext uri="{C183D7F6-B498-43B3-948B-1728B52AA6E4}">
                <adec:decorative xmlns:adec="http://schemas.microsoft.com/office/drawing/2017/decorative" val="1"/>
              </a:ext>
            </a:extLst>
          </p:cNvPr>
          <p:cNvPicPr preferRelativeResize="0"/>
          <p:nvPr/>
        </p:nvPicPr>
        <p:blipFill>
          <a:blip r:embed="rId3">
            <a:alphaModFix/>
          </a:blip>
          <a:stretch>
            <a:fillRect/>
          </a:stretch>
        </p:blipFill>
        <p:spPr>
          <a:xfrm>
            <a:off x="465600" y="2394050"/>
            <a:ext cx="3244750" cy="3244750"/>
          </a:xfrm>
          <a:prstGeom prst="rect">
            <a:avLst/>
          </a:prstGeom>
          <a:noFill/>
          <a:ln>
            <a:noFill/>
          </a:ln>
        </p:spPr>
      </p:pic>
    </p:spTree>
  </p:cSld>
  <p:clrMapOvr>
    <a:masterClrMapping/>
  </p:clrMapOvr>
</p:sld>
</file>

<file path=ppt/theme/theme1.xml><?xml version="1.0" encoding="utf-8"?>
<a:theme xmlns:a="http://schemas.openxmlformats.org/drawingml/2006/main" name="Theme1">
  <a:themeElements>
    <a:clrScheme name="Iowa Department of Education">
      <a:dk1>
        <a:srgbClr val="000000"/>
      </a:dk1>
      <a:lt1>
        <a:srgbClr val="FFFFFF"/>
      </a:lt1>
      <a:dk2>
        <a:srgbClr val="002152"/>
      </a:dk2>
      <a:lt2>
        <a:srgbClr val="E6E6E6"/>
      </a:lt2>
      <a:accent1>
        <a:srgbClr val="005CA3"/>
      </a:accent1>
      <a:accent2>
        <a:srgbClr val="FDE263"/>
      </a:accent2>
      <a:accent3>
        <a:srgbClr val="96BCDE"/>
      </a:accent3>
      <a:accent4>
        <a:srgbClr val="A5A5A5"/>
      </a:accent4>
      <a:accent5>
        <a:srgbClr val="DC6400"/>
      </a:accent5>
      <a:accent6>
        <a:srgbClr val="FFC200"/>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TotalTime>
  <Words>2521</Words>
  <Application>Microsoft Office PowerPoint</Application>
  <PresentationFormat>Widescreen</PresentationFormat>
  <Paragraphs>143</Paragraphs>
  <Slides>12</Slides>
  <Notes>12</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12</vt:i4>
      </vt:variant>
    </vt:vector>
  </HeadingPairs>
  <TitlesOfParts>
    <vt:vector size="14" baseType="lpstr">
      <vt:lpstr>Arial</vt:lpstr>
      <vt:lpstr>Theme1</vt:lpstr>
      <vt:lpstr>IQPPS Desk Audit 25-26</vt:lpstr>
      <vt:lpstr>Purpose of the Preschool Desk Audit  </vt:lpstr>
      <vt:lpstr>Guidelines for the Desk Audit </vt:lpstr>
      <vt:lpstr>IQPPS (2017 Version) and IQPPS Web Page</vt:lpstr>
      <vt:lpstr>Item 1: Program Standards Overview</vt:lpstr>
      <vt:lpstr>Standard 4: Assessment of Child Progress </vt:lpstr>
      <vt:lpstr>Standard 5: Health </vt:lpstr>
      <vt:lpstr>Standard 10: Leadership and Management </vt:lpstr>
      <vt:lpstr>Additional Considerations</vt:lpstr>
      <vt:lpstr>Examples of Potential Conflicts</vt:lpstr>
      <vt:lpstr>Timeline </vt:lpstr>
      <vt:lpstr>Desk Audit Reviewer Contacts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IQPPS Desk Audit 25-26</dc:title>
  <dc:creator>Albers, Lisa [IDOE]</dc:creator>
  <cp:lastModifiedBy>Albers, Lisa [IDOE]</cp:lastModifiedBy>
  <cp:revision>5</cp:revision>
  <dcterms:modified xsi:type="dcterms:W3CDTF">2025-09-12T16:33:05Z</dcterms:modified>
</cp:coreProperties>
</file>