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g9hbcrhS0jkf+YjAj7DyXYIX8K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BDD8FC5-4D35-4B62-A477-1F03FD46E0FD}">
  <a:tblStyle styleId="{4BDD8FC5-4D35-4B62-A477-1F03FD46E0FD}"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6481/download?inline" TargetMode="External"/><Relationship Id="rId3" Type="http://schemas.openxmlformats.org/officeDocument/2006/relationships/hyperlink" Target="https://educateiowa.gov/sites/files/ed/documents/FAQforimplementation2020-2021.pdf" TargetMode="External"/><Relationship Id="rId4" Type="http://schemas.openxmlformats.org/officeDocument/2006/relationships/hyperlink" Target="https://educate.iowa.gov/pk-12/early-childhood/standards" TargetMode="External"/><Relationship Id="rId5" Type="http://schemas.openxmlformats.org/officeDocument/2006/relationships/hyperlink" Target="https://educate.iowa.gov/media/3118/download?inline=" TargetMode="External"/><Relationship Id="rId6" Type="http://schemas.openxmlformats.org/officeDocument/2006/relationships/hyperlink" Target="https://educate.iowa.gov/media/7191/download?inline"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120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1: Program Governance.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Related to Standard 10: Leadership and Management, Department consultants will review the submitted handbooks for information related to Criterion 10.15 which outlines procedures for ensuring staff and families consult at least annually on shared decision making related to program improvement and program operations. </a:t>
            </a:r>
            <a:endParaRPr>
              <a:solidFill>
                <a:schemeClr val="dk1"/>
              </a:solidFill>
            </a:endParaRPr>
          </a:p>
          <a:p>
            <a:pPr indent="-298450" lvl="0" marL="457200" rtl="0" algn="l">
              <a:lnSpc>
                <a:spcPct val="115000"/>
              </a:lnSpc>
              <a:spcBef>
                <a:spcPts val="1200"/>
              </a:spcBef>
              <a:spcAft>
                <a:spcPts val="0"/>
              </a:spcAft>
              <a:buClr>
                <a:schemeClr val="dk1"/>
              </a:buClr>
              <a:buSzPts val="1100"/>
              <a:buChar char="●"/>
            </a:pPr>
            <a:r>
              <a:rPr lang="en-US">
                <a:solidFill>
                  <a:schemeClr val="dk1"/>
                </a:solidFill>
              </a:rPr>
              <a:t>It is common for a handbook to outline routines and strategies used to collaborate with families on program improvement efforts. This may include annual meetings, program advisory committees in which all families may participate or attend, annual program surveys and data analysis related to program operations and improvements, or similar practices. If this information is not addressed in the handbook, the district will be asked to submit additional evidence of program practices that address this standard and criterion. The additional evidence may simply be an updated handbook that includes the needed information.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US">
                <a:solidFill>
                  <a:schemeClr val="dk1"/>
                </a:solidFill>
              </a:rPr>
              <a:t>If more than one handbook is used by the program, each handbook will be reviewed to determine if this information is included to ensure program policies and practices are implemented and communicated consistently across all preschool locations.  </a:t>
            </a:r>
            <a:endParaRPr>
              <a:solidFill>
                <a:schemeClr val="dk1"/>
              </a:solidFill>
            </a:endParaRPr>
          </a:p>
          <a:p>
            <a:pPr indent="0" lvl="0" marL="0" rtl="0" algn="l">
              <a:lnSpc>
                <a:spcPct val="115000"/>
              </a:lnSpc>
              <a:spcBef>
                <a:spcPts val="1200"/>
              </a:spcBef>
              <a:spcAft>
                <a:spcPts val="1200"/>
              </a:spcAft>
              <a:buSzPts val="1100"/>
              <a:buNone/>
            </a:pPr>
            <a:r>
              <a:t/>
            </a:r>
            <a:endParaRPr sz="1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Some additional considerations related to Item 1 of the desk audit are noted here. While Department consultants review the handbook(s), it is possible other content may be identified that is in conflict with program requirements, allowable uses of funding, Iowa code, or Iowa administrative rule. In addition, it may be noted that a handbook includes content that provides outdated resources or references. These findings may result in additional areas needing addressed. Some examples will be provided on the next slide.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Districts with several community partners may want to consider having one handbook representing all classroom locations following IQPPS. If a partner program has a separate handbook that includes programming not following IQPPS (e.g. child care of faith-based preschool), please indicate the portion of the submitted handbook that applies to the classrooms that do follow IQPPS. If it is not clearly stated which part of the handbook applies to IQPPS programming, the entire handbook will be reviewed. </a:t>
            </a: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 name="Google Shape;10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 Listed here are some examples of potential areas of conflict that may be noted during the review of handbooks.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Some common areas in handbooks that have been found to conflict with allowable uses of funding include those related to the provision of snacks, as well as information describing fees, tuition, or required supply lists for preschool programming. It is not allowable to require families to provide food items for snacks or purchase supplies for preschool aged children. In addition, it is not allowable to charge tuition or a registration fee for children enrolling in state-funded preschool programs. Details regarding these topics may be found in the </a:t>
            </a:r>
            <a:r>
              <a:rPr lang="en-US" u="sng">
                <a:solidFill>
                  <a:schemeClr val="hlink"/>
                </a:solidFill>
                <a:hlinkClick r:id="rId2"/>
              </a:rPr>
              <a:t>SWVPP Finance FAQ</a:t>
            </a:r>
            <a:r>
              <a:rPr lang="en-US">
                <a:solidFill>
                  <a:schemeClr val="dk1"/>
                </a:solidFill>
              </a:rPr>
              <a:t> located on the Department of Education website.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Some common areas in handbooks that have been found to conflict with program requirements or Iowa code and administrative rule include information related to faith-based instruction, suspension &amp; expulsion practices, and nondiscrimination statements.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US">
                <a:solidFill>
                  <a:schemeClr val="dk1"/>
                </a:solidFill>
              </a:rPr>
              <a:t>As described in the </a:t>
            </a:r>
            <a:r>
              <a:rPr lang="en-US" u="sng">
                <a:solidFill>
                  <a:srgbClr val="2200CC"/>
                </a:solidFill>
                <a:hlinkClick r:id="rId3">
                  <a:extLst>
                    <a:ext uri="{A12FA001-AC4F-418D-AE19-62706E023703}">
                      <ahyp:hlinkClr val="tx"/>
                    </a:ext>
                  </a:extLst>
                </a:hlinkClick>
              </a:rPr>
              <a:t>SWVPP FAQ for Implementation,</a:t>
            </a:r>
            <a:r>
              <a:rPr lang="en-US">
                <a:solidFill>
                  <a:schemeClr val="dk1"/>
                </a:solidFill>
              </a:rPr>
              <a:t> all faith-based partners providing the Statewide Voluntary Preschool Program must ensure that, from the time instruction supported by state funds starts until the time such instruction ends, no religious instruction takes place. An arrangement with a faith-based entity or organization to provide the Statewide Voluntary Preschool Program shall not violate the First Amendment's Free Exercise Clause or the First Amendment's Establishment Clause.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US">
                <a:solidFill>
                  <a:schemeClr val="dk1"/>
                </a:solidFill>
              </a:rPr>
              <a:t>Policies describing practices of suspension or expulsion are those that state children will be sent home or removed from the program. These such practices do not align with the guidance concerning expulsion and suspension policies in early childhood classrooms as outlined by the Department Legal Consultant. More information can be found in the linked</a:t>
            </a:r>
            <a:r>
              <a:rPr lang="en-US" u="sng">
                <a:solidFill>
                  <a:schemeClr val="hlink"/>
                </a:solidFill>
                <a:hlinkClick r:id="rId4"/>
              </a:rPr>
              <a:t> policies. </a:t>
            </a:r>
            <a:endParaRPr>
              <a:solidFill>
                <a:schemeClr val="dk1"/>
              </a:solidFill>
            </a:endParaRPr>
          </a:p>
          <a:p>
            <a:pPr indent="-298450" lvl="0" marL="457200" rtl="0" algn="l">
              <a:lnSpc>
                <a:spcPct val="100000"/>
              </a:lnSpc>
              <a:spcBef>
                <a:spcPts val="0"/>
              </a:spcBef>
              <a:spcAft>
                <a:spcPts val="0"/>
              </a:spcAft>
              <a:buClr>
                <a:schemeClr val="dk1"/>
              </a:buClr>
              <a:buSzPts val="1100"/>
              <a:buChar char="●"/>
            </a:pPr>
            <a:r>
              <a:rPr lang="en-US">
                <a:solidFill>
                  <a:schemeClr val="dk1"/>
                </a:solidFill>
              </a:rPr>
              <a:t>A handbook describing the SWVPP or other state-funded preschool programming must ensure the nondiscrimination statement aligns with the required Iowa nondiscrimination statement. It is possible that a preschool program partner or faith-based partner may have a different statement for their own, separate program. However, the partner must reflect the Iowa nondiscrimination statement for state-funded, public programming such as the SWVPP. The </a:t>
            </a:r>
            <a:r>
              <a:rPr lang="en-US" u="sng">
                <a:solidFill>
                  <a:schemeClr val="hlink"/>
                </a:solidFill>
                <a:hlinkClick r:id="rId5"/>
              </a:rPr>
              <a:t>guidance for nondiscrimination notices</a:t>
            </a:r>
            <a:r>
              <a:rPr lang="en-US">
                <a:solidFill>
                  <a:schemeClr val="dk1"/>
                </a:solidFill>
              </a:rPr>
              <a:t> is linked and offered as a reference.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Lastly, some common areas in which handbooks have been found to offer outdated references or resources include the use of a former version of the Iowa Quality Preschool Program Standards. Examples include using inaccurate criterion numbers or mentioning a previously used tool or guide referenced in a former version of IQPPS. Accessing and aligning to the current version of the</a:t>
            </a:r>
            <a:r>
              <a:rPr lang="en-US" u="sng">
                <a:solidFill>
                  <a:schemeClr val="hlink"/>
                </a:solidFill>
                <a:hlinkClick r:id="rId6"/>
              </a:rPr>
              <a:t> Iowa Quality Preschool Program Standards and Criteria, dated 2017</a:t>
            </a:r>
            <a:r>
              <a:rPr lang="en-US">
                <a:solidFill>
                  <a:schemeClr val="dk1"/>
                </a:solidFill>
              </a:rPr>
              <a:t>, will ensure the most recent information is shared in the handbook.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While this list is not exhaustive, it offers some examples of additional areas that may need to be addressed within item 1 of the desk audit as handbooks are reviewed by state consultants. </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rgbClr val="2200CC"/>
                </a:solidFill>
                <a:hlinkClick r:id="rId3">
                  <a:extLst>
                    <a:ext uri="{A12FA001-AC4F-418D-AE19-62706E023703}">
                      <ahyp:hlinkClr val="tx"/>
                    </a:ext>
                  </a:extLst>
                </a:hlinkClick>
              </a:rPr>
              <a:t>Early Childhood Standards</a:t>
            </a:r>
            <a:r>
              <a:rPr lang="en-US">
                <a:solidFill>
                  <a:schemeClr val="dk1"/>
                </a:solidFill>
              </a:rPr>
              <a:t> webpage.</a:t>
            </a:r>
            <a:endParaRPr sz="1200">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d3249bb_1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d3249bb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IQPPS standards addressed in item 1 include standard 4: Assessment of Child Progress, standard 5: Health, and Standard 10: Leadership and Management. Department consultants will be reviewing each submitted preschool program handbook for information related to these specific standards and the multiple criteria associated with this desk audit item as listed on this slide.</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More details and examples will follow.</a:t>
            </a:r>
            <a:endParaRPr>
              <a:solidFill>
                <a:schemeClr val="dk1"/>
              </a:solidFill>
            </a:endParaRPr>
          </a:p>
          <a:p>
            <a:pPr indent="0" lvl="0" marL="0" rtl="0" algn="l">
              <a:lnSpc>
                <a:spcPct val="100000"/>
              </a:lnSpc>
              <a:spcBef>
                <a:spcPts val="0"/>
              </a:spcBef>
              <a:spcAft>
                <a:spcPts val="0"/>
              </a:spcAft>
              <a:buSzPts val="1100"/>
              <a:buNone/>
            </a:pPr>
            <a:r>
              <a:t/>
            </a:r>
            <a:endParaRPr sz="1000">
              <a:solidFill>
                <a:schemeClr val="dk1"/>
              </a:solidFill>
            </a:endParaRPr>
          </a:p>
        </p:txBody>
      </p:sp>
      <p:sp>
        <p:nvSpPr>
          <p:cNvPr id="64" name="Google Shape;64;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100"/>
              <a:buNone/>
            </a:pPr>
            <a:r>
              <a:rPr lang="en-US">
                <a:solidFill>
                  <a:schemeClr val="dk1"/>
                </a:solidFill>
              </a:rPr>
              <a:t>As mentioned, the preschool desk audit requires evidence to be submitted for a total of ten items. This webinar specifically addresses Item 1: Program Governance. As evidence for this item, districts are asked to submit the electronic link used by families to access the preschool program handbook. If there is more than one preschool program handbook used across programs, including any community partners, districts need to provide the links families use to access each preschool handbook.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Department consultants will be reviewing each preschool program handbook for information related to specific standards and criteria within IQPPS. </a:t>
            </a:r>
            <a:endParaRPr>
              <a:solidFill>
                <a:schemeClr val="dk1"/>
              </a:solidFill>
            </a:endParaRPr>
          </a:p>
          <a:p>
            <a:pPr indent="0" lvl="0" marL="0" rtl="0" algn="l">
              <a:lnSpc>
                <a:spcPct val="100000"/>
              </a:lnSpc>
              <a:spcBef>
                <a:spcPts val="1200"/>
              </a:spcBef>
              <a:spcAft>
                <a:spcPts val="0"/>
              </a:spcAft>
              <a:buSzPts val="1100"/>
              <a:buNone/>
            </a:pPr>
            <a:r>
              <a:t/>
            </a:r>
            <a:endParaRPr sz="1000">
              <a:solidFill>
                <a:schemeClr val="dk1"/>
              </a:solidFill>
            </a:endParaRPr>
          </a:p>
        </p:txBody>
      </p:sp>
      <p:sp>
        <p:nvSpPr>
          <p:cNvPr id="70" name="Google Shape;7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Related to Standard 4: Assessment of Child Progress, Department consultants will review the submitted handbooks for information related to Criterion 4.2 which outlines items to be included in the program’s written assessment plan. </a:t>
            </a:r>
            <a:endParaRPr>
              <a:solidFill>
                <a:schemeClr val="dk1"/>
              </a:solidFill>
            </a:endParaRPr>
          </a:p>
          <a:p>
            <a:pPr indent="-298450" lvl="0" marL="457200" rtl="0" algn="l">
              <a:lnSpc>
                <a:spcPct val="115000"/>
              </a:lnSpc>
              <a:spcBef>
                <a:spcPts val="1200"/>
              </a:spcBef>
              <a:spcAft>
                <a:spcPts val="0"/>
              </a:spcAft>
              <a:buClr>
                <a:schemeClr val="dk1"/>
              </a:buClr>
              <a:buSzPts val="1100"/>
              <a:buChar char="●"/>
            </a:pPr>
            <a:r>
              <a:rPr lang="en-US">
                <a:solidFill>
                  <a:schemeClr val="dk1"/>
                </a:solidFill>
              </a:rPr>
              <a:t>It is common for a handbook to outline assessments used by the program and the intended uses. If this information is not addressed in the handbook, the district will be asked to submit additional evidence of program practices that address this standard and criteria. The additional evidence may simply be an updated handbook that includes the needed information. </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US">
                <a:solidFill>
                  <a:schemeClr val="dk1"/>
                </a:solidFill>
              </a:rPr>
              <a:t>If more than one handbook is used by the program, each handbook will be reviewed to determine if this information is included to ensure program practices are communicated consistently across all preschool locations. </a:t>
            </a:r>
            <a:endParaRPr sz="100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Related to Standard 5: Health, Department consultants will review the submitted handbooks for information related to multiple criteria as shown on this slide. It is common for a handbook to outline health procedures with enough detail to allow families to understand the implementation of related practices. If this information is not addressed in the handbooks submitted, the district will be asked to submit additional evidence of program practices that address the missing criteria. The additional evidence may simply be the resubmission of an updated handbook that includes the needed information.</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Information within the handbook should adequately address the maintenance of current child health records, toileting and changing procedures, safeguards for the administration of medication, the management of food allergies and other special nutritional needs, routine cleaning and sanitizing, as well as procedures for standard precautions. If more than one handbook is used by the program, each handbook will be reviewed to determine if this information is included to ensure program policies are communicated consistently across all preschool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Please note that policies related to toileting practices may NOT be exclusionary, meaning a program cannot require children to be toilet trained in order to attend. Additionally, note that policies related to safeguards used with medications for children may not contain a blanket policy stating the program will not administer medication. This practice would be in contradiction with the Americans with Disabilities Act (ADA) and the Iowa Civil Rights Act.</a:t>
            </a:r>
            <a:endParaRPr sz="1200">
              <a:solidFill>
                <a:schemeClr val="dk1"/>
              </a:solidFill>
            </a:endParaRPr>
          </a:p>
          <a:p>
            <a:pPr indent="0" lvl="0" marL="0" rtl="0" algn="l">
              <a:lnSpc>
                <a:spcPct val="115000"/>
              </a:lnSpc>
              <a:spcBef>
                <a:spcPts val="1200"/>
              </a:spcBef>
              <a:spcAft>
                <a:spcPts val="1200"/>
              </a:spcAft>
              <a:buClr>
                <a:schemeClr val="dk1"/>
              </a:buClr>
              <a:buSzPts val="1100"/>
              <a:buFont typeface="Arial"/>
              <a:buNone/>
            </a:pPr>
            <a:r>
              <a:t/>
            </a:r>
            <a:endParaRPr sz="10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6"/>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6"/>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6"/>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7"/>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7"/>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7"/>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7"/>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7"/>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7"/>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8"/>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8"/>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8"/>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9"/>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9"/>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9"/>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20"/>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20"/>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0"/>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5"/>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educate.iowa.gov/media/6481/download?inline" TargetMode="External"/><Relationship Id="rId4" Type="http://schemas.openxmlformats.org/officeDocument/2006/relationships/hyperlink" Target="https://educateiowa.gov/sites/files/ed/documents/FAQforimplementation2020-2021.pdf" TargetMode="External"/><Relationship Id="rId5" Type="http://schemas.openxmlformats.org/officeDocument/2006/relationships/hyperlink" Target="https://educate.iowa.gov/pk-12/early-childhood/standards" TargetMode="External"/><Relationship Id="rId6" Type="http://schemas.openxmlformats.org/officeDocument/2006/relationships/hyperlink" Target="https://educate.iowa.gov/media/3118/download?inline=" TargetMode="External"/><Relationship Id="rId7" Type="http://schemas.openxmlformats.org/officeDocument/2006/relationships/hyperlink" Target="https://educate.iowa.gov/media/7191/download?inlin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1954640" y="388600"/>
            <a:ext cx="82827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700"/>
              <a:t>IQPPS Desk Audit 24-25</a:t>
            </a:r>
            <a:endParaRPr sz="4700"/>
          </a:p>
        </p:txBody>
      </p:sp>
      <p:sp>
        <p:nvSpPr>
          <p:cNvPr id="36" name="Google Shape;36;p1"/>
          <p:cNvSpPr txBox="1"/>
          <p:nvPr>
            <p:ph idx="1" type="subTitle"/>
          </p:nvPr>
        </p:nvSpPr>
        <p:spPr>
          <a:xfrm>
            <a:off x="2272790" y="2787901"/>
            <a:ext cx="7646400" cy="1282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2"/>
              </a:buClr>
              <a:buSzPts val="2400"/>
              <a:buNone/>
            </a:pPr>
            <a:r>
              <a:rPr lang="en-US" sz="2800"/>
              <a:t>Item 1: Program Governance</a:t>
            </a:r>
            <a:endParaRPr sz="2800" strike="sngStrike"/>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0"/>
          <p:cNvSpPr txBox="1"/>
          <p:nvPr>
            <p:ph type="title"/>
          </p:nvPr>
        </p:nvSpPr>
        <p:spPr>
          <a:xfrm>
            <a:off x="183172" y="1341350"/>
            <a:ext cx="3832800" cy="1406700"/>
          </a:xfrm>
          <a:prstGeom prst="rect">
            <a:avLst/>
          </a:prstGeom>
          <a:noFill/>
          <a:ln>
            <a:noFill/>
          </a:ln>
        </p:spPr>
        <p:txBody>
          <a:bodyPr anchorCtr="0" anchor="ctr" bIns="45700" lIns="91425" spcFirstLastPara="1" rIns="91425" wrap="square" tIns="45700">
            <a:normAutofit fontScale="90000"/>
          </a:bodyPr>
          <a:lstStyle/>
          <a:p>
            <a:pPr indent="-38100" lvl="0" marL="171450" rtl="0" algn="ctr">
              <a:lnSpc>
                <a:spcPct val="90000"/>
              </a:lnSpc>
              <a:spcBef>
                <a:spcPts val="0"/>
              </a:spcBef>
              <a:spcAft>
                <a:spcPts val="0"/>
              </a:spcAft>
              <a:buSzPct val="92709"/>
              <a:buNone/>
            </a:pPr>
            <a:r>
              <a:rPr lang="en-US" sz="3955"/>
              <a:t>Standard 10: Leadership and Management</a:t>
            </a:r>
            <a:endParaRPr b="0" sz="3955"/>
          </a:p>
          <a:p>
            <a:pPr indent="0" lvl="0" marL="0" rtl="0" algn="l">
              <a:lnSpc>
                <a:spcPct val="90000"/>
              </a:lnSpc>
              <a:spcBef>
                <a:spcPts val="0"/>
              </a:spcBef>
              <a:spcAft>
                <a:spcPts val="0"/>
              </a:spcAft>
              <a:buSzPct val="111111"/>
              <a:buNone/>
            </a:pPr>
            <a:r>
              <a:t/>
            </a:r>
            <a:endParaRPr/>
          </a:p>
        </p:txBody>
      </p:sp>
      <p:sp>
        <p:nvSpPr>
          <p:cNvPr id="91" name="Google Shape;91;p10"/>
          <p:cNvSpPr txBox="1"/>
          <p:nvPr>
            <p:ph idx="1" type="body"/>
          </p:nvPr>
        </p:nvSpPr>
        <p:spPr>
          <a:xfrm>
            <a:off x="4386650" y="297925"/>
            <a:ext cx="7553100" cy="5949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750"/>
              </a:spcBef>
              <a:spcAft>
                <a:spcPts val="0"/>
              </a:spcAft>
              <a:buSzPts val="2800"/>
              <a:buNone/>
            </a:pPr>
            <a:r>
              <a:rPr b="1" lang="en-US" sz="3000"/>
              <a:t>Criterion 10.15</a:t>
            </a:r>
            <a:endParaRPr b="1" sz="3000"/>
          </a:p>
          <a:p>
            <a:pPr indent="0" lvl="0" marL="0" rtl="0" algn="l">
              <a:lnSpc>
                <a:spcPct val="90000"/>
              </a:lnSpc>
              <a:spcBef>
                <a:spcPts val="750"/>
              </a:spcBef>
              <a:spcAft>
                <a:spcPts val="0"/>
              </a:spcAft>
              <a:buSzPts val="2800"/>
              <a:buNone/>
            </a:pPr>
            <a:r>
              <a:t/>
            </a:r>
            <a:endParaRPr sz="1500"/>
          </a:p>
          <a:p>
            <a:pPr indent="-400050" lvl="0" marL="457200" rtl="0" algn="l">
              <a:lnSpc>
                <a:spcPct val="100000"/>
              </a:lnSpc>
              <a:spcBef>
                <a:spcPts val="750"/>
              </a:spcBef>
              <a:spcAft>
                <a:spcPts val="0"/>
              </a:spcAft>
              <a:buSzPts val="2700"/>
              <a:buChar char="•"/>
            </a:pPr>
            <a:r>
              <a:rPr lang="en-US" sz="2700"/>
              <a:t>The program offers </a:t>
            </a:r>
            <a:r>
              <a:rPr lang="en-US" sz="2700" u="sng"/>
              <a:t>staff and families</a:t>
            </a:r>
            <a:r>
              <a:rPr lang="en-US" sz="2700"/>
              <a:t> opportunities to assist in making </a:t>
            </a:r>
            <a:r>
              <a:rPr lang="en-US" sz="2700" u="sng"/>
              <a:t>decisions to improve the program</a:t>
            </a:r>
            <a:r>
              <a:rPr lang="en-US" sz="2700"/>
              <a:t>. </a:t>
            </a:r>
            <a:endParaRPr sz="2700"/>
          </a:p>
          <a:p>
            <a:pPr indent="0" lvl="0" marL="0" rtl="0" algn="l">
              <a:lnSpc>
                <a:spcPct val="100000"/>
              </a:lnSpc>
              <a:spcBef>
                <a:spcPts val="1000"/>
              </a:spcBef>
              <a:spcAft>
                <a:spcPts val="0"/>
              </a:spcAft>
              <a:buSzPts val="2800"/>
              <a:buNone/>
            </a:pPr>
            <a:r>
              <a:t/>
            </a:r>
            <a:endParaRPr sz="2700"/>
          </a:p>
          <a:p>
            <a:pPr indent="-400050" lvl="0" marL="457200" rtl="0" algn="l">
              <a:lnSpc>
                <a:spcPct val="100000"/>
              </a:lnSpc>
              <a:spcBef>
                <a:spcPts val="1000"/>
              </a:spcBef>
              <a:spcAft>
                <a:spcPts val="0"/>
              </a:spcAft>
              <a:buSzPts val="2700"/>
              <a:buChar char="•"/>
            </a:pPr>
            <a:r>
              <a:rPr lang="en-US" sz="2700"/>
              <a:t>Collaborative and shared decision making is used with all participants to build trust and enthusiasm for making program changes. </a:t>
            </a:r>
            <a:endParaRPr sz="2700"/>
          </a:p>
          <a:p>
            <a:pPr indent="0" lvl="0" marL="0" rtl="0" algn="l">
              <a:lnSpc>
                <a:spcPct val="100000"/>
              </a:lnSpc>
              <a:spcBef>
                <a:spcPts val="1000"/>
              </a:spcBef>
              <a:spcAft>
                <a:spcPts val="0"/>
              </a:spcAft>
              <a:buSzPts val="2800"/>
              <a:buNone/>
            </a:pPr>
            <a:r>
              <a:t/>
            </a:r>
            <a:endParaRPr sz="2700"/>
          </a:p>
          <a:p>
            <a:pPr indent="-400050" lvl="0" marL="457200" rtl="0" algn="l">
              <a:lnSpc>
                <a:spcPct val="100000"/>
              </a:lnSpc>
              <a:spcBef>
                <a:spcPts val="1000"/>
              </a:spcBef>
              <a:spcAft>
                <a:spcPts val="0"/>
              </a:spcAft>
              <a:buSzPts val="2700"/>
              <a:buChar char="•"/>
            </a:pPr>
            <a:r>
              <a:rPr lang="en-US" sz="2700"/>
              <a:t>Staff and families meet </a:t>
            </a:r>
            <a:r>
              <a:rPr lang="en-US" sz="2700" u="sng"/>
              <a:t>at least annually</a:t>
            </a:r>
            <a:r>
              <a:rPr lang="en-US" sz="2700"/>
              <a:t> to consult on program planning and ongoing program operations. </a:t>
            </a:r>
            <a:endParaRPr sz="2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1"/>
          <p:cNvSpPr txBox="1"/>
          <p:nvPr>
            <p:ph type="title"/>
          </p:nvPr>
        </p:nvSpPr>
        <p:spPr>
          <a:xfrm>
            <a:off x="206372" y="1227950"/>
            <a:ext cx="37632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97" name="Google Shape;97;p11"/>
          <p:cNvSpPr txBox="1"/>
          <p:nvPr>
            <p:ph idx="1" type="body"/>
          </p:nvPr>
        </p:nvSpPr>
        <p:spPr>
          <a:xfrm>
            <a:off x="4287225" y="182075"/>
            <a:ext cx="7606200" cy="6529200"/>
          </a:xfrm>
          <a:prstGeom prst="rect">
            <a:avLst/>
          </a:prstGeom>
          <a:noFill/>
          <a:ln>
            <a:noFill/>
          </a:ln>
        </p:spPr>
        <p:txBody>
          <a:bodyPr anchorCtr="0" anchor="ctr" bIns="45700" lIns="91425" spcFirstLastPara="1" rIns="91425" wrap="square" tIns="45700">
            <a:normAutofit fontScale="92500" lnSpcReduction="20000"/>
          </a:bodyPr>
          <a:lstStyle/>
          <a:p>
            <a:pPr indent="0" lvl="0" marL="0" rtl="0" algn="l">
              <a:lnSpc>
                <a:spcPct val="100000"/>
              </a:lnSpc>
              <a:spcBef>
                <a:spcPts val="1000"/>
              </a:spcBef>
              <a:spcAft>
                <a:spcPts val="0"/>
              </a:spcAft>
              <a:buSzPct val="112112"/>
              <a:buNone/>
            </a:pPr>
            <a:r>
              <a:rPr b="1" lang="en-US" sz="2700"/>
              <a:t>Information in the handbook should: </a:t>
            </a:r>
            <a:endParaRPr sz="1150"/>
          </a:p>
          <a:p>
            <a:pPr indent="-387222" lvl="0" marL="457200" rtl="0" algn="l">
              <a:lnSpc>
                <a:spcPct val="100000"/>
              </a:lnSpc>
              <a:spcBef>
                <a:spcPts val="1000"/>
              </a:spcBef>
              <a:spcAft>
                <a:spcPts val="0"/>
              </a:spcAft>
              <a:buSzPct val="100000"/>
              <a:buChar char="•"/>
            </a:pPr>
            <a:r>
              <a:rPr lang="en-US" sz="2700"/>
              <a:t>Support allowable uses of funding</a:t>
            </a:r>
            <a:endParaRPr sz="2700"/>
          </a:p>
          <a:p>
            <a:pPr indent="-387222" lvl="0" marL="457200" rtl="0" algn="l">
              <a:lnSpc>
                <a:spcPct val="100000"/>
              </a:lnSpc>
              <a:spcBef>
                <a:spcPts val="1000"/>
              </a:spcBef>
              <a:spcAft>
                <a:spcPts val="0"/>
              </a:spcAft>
              <a:buSzPct val="100000"/>
              <a:buChar char="•"/>
            </a:pPr>
            <a:r>
              <a:rPr lang="en-US" sz="2700"/>
              <a:t>Align with program requirements &amp; Iowa code/rule</a:t>
            </a:r>
            <a:endParaRPr sz="2700"/>
          </a:p>
          <a:p>
            <a:pPr indent="-387222" lvl="0" marL="457200" rtl="0" algn="l">
              <a:lnSpc>
                <a:spcPct val="100000"/>
              </a:lnSpc>
              <a:spcBef>
                <a:spcPts val="1000"/>
              </a:spcBef>
              <a:spcAft>
                <a:spcPts val="0"/>
              </a:spcAft>
              <a:buSzPct val="100000"/>
              <a:buChar char="•"/>
            </a:pPr>
            <a:r>
              <a:rPr lang="en-US" sz="2700"/>
              <a:t>Provide current references and resources</a:t>
            </a:r>
            <a:endParaRPr sz="2700"/>
          </a:p>
          <a:p>
            <a:pPr indent="0" lvl="0" marL="0" rtl="0" algn="l">
              <a:lnSpc>
                <a:spcPct val="100000"/>
              </a:lnSpc>
              <a:spcBef>
                <a:spcPts val="1000"/>
              </a:spcBef>
              <a:spcAft>
                <a:spcPts val="0"/>
              </a:spcAft>
              <a:buSzPct val="263219"/>
              <a:buNone/>
            </a:pPr>
            <a:r>
              <a:t/>
            </a:r>
            <a:endParaRPr sz="1150"/>
          </a:p>
          <a:p>
            <a:pPr indent="0" lvl="0" marL="0" rtl="0" algn="l">
              <a:lnSpc>
                <a:spcPct val="100000"/>
              </a:lnSpc>
              <a:spcBef>
                <a:spcPts val="1000"/>
              </a:spcBef>
              <a:spcAft>
                <a:spcPts val="0"/>
              </a:spcAft>
              <a:buSzPct val="122353"/>
              <a:buNone/>
            </a:pPr>
            <a:r>
              <a:rPr i="1" lang="en-US" sz="2474"/>
              <a:t>Content in conflict with these considerations will need to be addressed</a:t>
            </a:r>
            <a:br>
              <a:rPr lang="en-US" sz="3682"/>
            </a:br>
            <a:endParaRPr sz="3682"/>
          </a:p>
          <a:p>
            <a:pPr indent="0" lvl="0" marL="0" rtl="0" algn="l">
              <a:lnSpc>
                <a:spcPct val="100000"/>
              </a:lnSpc>
              <a:spcBef>
                <a:spcPts val="1000"/>
              </a:spcBef>
              <a:spcAft>
                <a:spcPts val="0"/>
              </a:spcAft>
              <a:buSzPct val="112112"/>
              <a:buNone/>
            </a:pPr>
            <a:r>
              <a:rPr b="1" lang="en-US" sz="2700"/>
              <a:t>Considerations for districts with multiple preschool locations:</a:t>
            </a:r>
            <a:r>
              <a:rPr lang="en-US" sz="2700"/>
              <a:t> </a:t>
            </a:r>
            <a:endParaRPr sz="2700"/>
          </a:p>
          <a:p>
            <a:pPr indent="-387222" lvl="0" marL="457200" rtl="0" algn="l">
              <a:lnSpc>
                <a:spcPct val="100000"/>
              </a:lnSpc>
              <a:spcBef>
                <a:spcPts val="1000"/>
              </a:spcBef>
              <a:spcAft>
                <a:spcPts val="0"/>
              </a:spcAft>
              <a:buSzPct val="100000"/>
              <a:buChar char="•"/>
            </a:pPr>
            <a:r>
              <a:rPr lang="en-US" sz="2700"/>
              <a:t>Develop one handbook representing all programs following IQPPS</a:t>
            </a:r>
            <a:endParaRPr sz="2700"/>
          </a:p>
          <a:p>
            <a:pPr indent="-387222" lvl="0" marL="457200" rtl="0" algn="l">
              <a:lnSpc>
                <a:spcPct val="100000"/>
              </a:lnSpc>
              <a:spcBef>
                <a:spcPts val="1000"/>
              </a:spcBef>
              <a:spcAft>
                <a:spcPts val="1000"/>
              </a:spcAft>
              <a:buSzPct val="100000"/>
              <a:buChar char="•"/>
            </a:pPr>
            <a:r>
              <a:rPr lang="en-US" sz="2700"/>
              <a:t>When a handbook represents additional programming not following IQPPS (ex. child care or faith-based preschool), identify the portion of the handbook applying to the classroom(s) following IQPPS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2"/>
          <p:cNvSpPr txBox="1"/>
          <p:nvPr>
            <p:ph type="title"/>
          </p:nvPr>
        </p:nvSpPr>
        <p:spPr>
          <a:xfrm>
            <a:off x="368547" y="1580650"/>
            <a:ext cx="3693900" cy="9216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SzPct val="111111"/>
              <a:buNone/>
            </a:pPr>
            <a:r>
              <a:rPr lang="en-US"/>
              <a:t>Examples of Potential Conflicts </a:t>
            </a:r>
            <a:endParaRPr/>
          </a:p>
        </p:txBody>
      </p:sp>
      <p:graphicFrame>
        <p:nvGraphicFramePr>
          <p:cNvPr id="103" name="Google Shape;103;p12"/>
          <p:cNvGraphicFramePr/>
          <p:nvPr/>
        </p:nvGraphicFramePr>
        <p:xfrm>
          <a:off x="4359034" y="506441"/>
          <a:ext cx="3000000" cy="3000000"/>
        </p:xfrm>
        <a:graphic>
          <a:graphicData uri="http://schemas.openxmlformats.org/drawingml/2006/table">
            <a:tbl>
              <a:tblPr>
                <a:noFill/>
                <a:tableStyleId>{4BDD8FC5-4D35-4B62-A477-1F03FD46E0FD}</a:tableStyleId>
              </a:tblPr>
              <a:tblGrid>
                <a:gridCol w="3348100"/>
                <a:gridCol w="4313650"/>
              </a:tblGrid>
              <a:tr h="537100">
                <a:tc gridSpan="2">
                  <a:txBody>
                    <a:bodyPr/>
                    <a:lstStyle/>
                    <a:p>
                      <a:pPr indent="-228600" lvl="0" marL="457200" marR="0" rtl="0" algn="l">
                        <a:lnSpc>
                          <a:spcPct val="115000"/>
                        </a:lnSpc>
                        <a:spcBef>
                          <a:spcPts val="0"/>
                        </a:spcBef>
                        <a:spcAft>
                          <a:spcPts val="0"/>
                        </a:spcAft>
                        <a:buClr>
                          <a:srgbClr val="000000"/>
                        </a:buClr>
                        <a:buSzPts val="2100"/>
                        <a:buFont typeface="Arial"/>
                        <a:buNone/>
                      </a:pPr>
                      <a:r>
                        <a:rPr b="1" lang="en-US" sz="2100" u="none" cap="none" strike="noStrike">
                          <a:solidFill>
                            <a:schemeClr val="dk1"/>
                          </a:solidFill>
                        </a:rPr>
                        <a:t>Support allowable uses of funding:</a:t>
                      </a:r>
                      <a:endParaRPr b="1" sz="2100" u="none" cap="none" strike="noStrike">
                        <a:solidFill>
                          <a:schemeClr val="dk1"/>
                        </a:solidFill>
                      </a:endParaRPr>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solidFill>
                      <a:srgbClr val="9E9E9E"/>
                    </a:solidFill>
                  </a:tcPr>
                </a:tc>
                <a:tc hMerge="1"/>
              </a:tr>
              <a:tr h="537100">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Snacks</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rowSpan="2">
                  <a:txBody>
                    <a:bodyPr/>
                    <a:lstStyle/>
                    <a:p>
                      <a:pPr indent="0" lvl="0" marL="0" marR="0" rtl="0" algn="l">
                        <a:lnSpc>
                          <a:spcPct val="90000"/>
                        </a:lnSpc>
                        <a:spcBef>
                          <a:spcPts val="0"/>
                        </a:spcBef>
                        <a:spcAft>
                          <a:spcPts val="0"/>
                        </a:spcAft>
                        <a:buClr>
                          <a:srgbClr val="000000"/>
                        </a:buClr>
                        <a:buSzPts val="2100"/>
                        <a:buFont typeface="Arial"/>
                        <a:buNone/>
                      </a:pPr>
                      <a:r>
                        <a:rPr lang="en-US" sz="2100" u="sng" cap="none" strike="noStrike">
                          <a:solidFill>
                            <a:schemeClr val="hlink"/>
                          </a:solidFill>
                          <a:hlinkClick r:id="rId3"/>
                        </a:rPr>
                        <a:t>SWVPP Finance FAQ</a:t>
                      </a:r>
                      <a:endParaRPr sz="2100" u="none" cap="none" strike="noStrike"/>
                    </a:p>
                  </a:txBody>
                  <a:tcPr marT="91425" marB="91425" marR="91425" marL="91425" anchor="ctr">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r>
              <a:tr h="537100">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Fees/Tuition/Supplies</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vMerge="1"/>
              </a:tr>
              <a:tr h="537100">
                <a:tc gridSpan="2">
                  <a:txBody>
                    <a:bodyPr/>
                    <a:lstStyle/>
                    <a:p>
                      <a:pPr indent="-228600" lvl="0" marL="457200" marR="0" rtl="0" algn="l">
                        <a:lnSpc>
                          <a:spcPct val="115000"/>
                        </a:lnSpc>
                        <a:spcBef>
                          <a:spcPts val="0"/>
                        </a:spcBef>
                        <a:spcAft>
                          <a:spcPts val="0"/>
                        </a:spcAft>
                        <a:buClr>
                          <a:srgbClr val="000000"/>
                        </a:buClr>
                        <a:buSzPts val="2100"/>
                        <a:buFont typeface="Arial"/>
                        <a:buNone/>
                      </a:pPr>
                      <a:r>
                        <a:rPr b="1" lang="en-US" sz="2100" u="none" cap="none" strike="noStrike">
                          <a:solidFill>
                            <a:schemeClr val="dk1"/>
                          </a:solidFill>
                        </a:rPr>
                        <a:t>Align with program requirements &amp; Iowa code/rule:</a:t>
                      </a:r>
                      <a:endParaRPr b="1" sz="2100" u="none" cap="none" strike="noStrike">
                        <a:solidFill>
                          <a:schemeClr val="dk1"/>
                        </a:solidFill>
                      </a:endParaRPr>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solidFill>
                      <a:srgbClr val="B7B7B7"/>
                    </a:solidFill>
                  </a:tcPr>
                </a:tc>
                <a:tc hMerge="1"/>
              </a:tr>
              <a:tr h="537100">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Faith-Based Instruction</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100"/>
                        <a:buFont typeface="Arial"/>
                        <a:buNone/>
                      </a:pPr>
                      <a:r>
                        <a:rPr lang="en-US" sz="2100" u="sng" cap="none" strike="noStrike">
                          <a:solidFill>
                            <a:schemeClr val="hlink"/>
                          </a:solidFill>
                          <a:hlinkClick r:id="rId4"/>
                        </a:rPr>
                        <a:t>SWVPP FAQ for Implementation</a:t>
                      </a:r>
                      <a:endParaRPr sz="2100" u="none" cap="none" strike="noStrike"/>
                    </a:p>
                  </a:txBody>
                  <a:tcPr marT="91425" marB="91425" marR="91425" marL="91425" anchor="ctr">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r>
              <a:tr h="537100">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Suspension/Expulsion</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100"/>
                        <a:buFont typeface="Arial"/>
                        <a:buNone/>
                      </a:pPr>
                      <a:r>
                        <a:rPr lang="en-US" sz="2100" u="sng" cap="none" strike="noStrike">
                          <a:solidFill>
                            <a:schemeClr val="hlink"/>
                          </a:solidFill>
                          <a:highlight>
                            <a:schemeClr val="lt1"/>
                          </a:highlight>
                          <a:hlinkClick r:id="rId5"/>
                        </a:rPr>
                        <a:t>Policies</a:t>
                      </a:r>
                      <a:endParaRPr sz="2100" u="none" cap="none" strike="noStrike">
                        <a:highlight>
                          <a:schemeClr val="lt1"/>
                        </a:highlight>
                      </a:endParaRPr>
                    </a:p>
                  </a:txBody>
                  <a:tcPr marT="91425" marB="91425" marR="91425" marL="91425" anchor="ctr">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r>
              <a:tr h="648475">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Nondiscrimination</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100"/>
                        <a:buFont typeface="Arial"/>
                        <a:buNone/>
                      </a:pPr>
                      <a:r>
                        <a:rPr lang="en-US" sz="2100" u="sng" cap="none" strike="noStrike">
                          <a:solidFill>
                            <a:schemeClr val="hlink"/>
                          </a:solidFill>
                          <a:hlinkClick r:id="rId6"/>
                        </a:rPr>
                        <a:t>Guidance for Nondiscrimination Notices</a:t>
                      </a:r>
                      <a:endParaRPr sz="2100" u="none" cap="none" strike="noStrike"/>
                    </a:p>
                  </a:txBody>
                  <a:tcPr marT="91425" marB="91425" marR="91425" marL="91425" anchor="ctr">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r>
              <a:tr h="537100">
                <a:tc gridSpan="2">
                  <a:txBody>
                    <a:bodyPr/>
                    <a:lstStyle/>
                    <a:p>
                      <a:pPr indent="0" lvl="0" marL="228600" marR="0" rtl="0" algn="l">
                        <a:lnSpc>
                          <a:spcPct val="115000"/>
                        </a:lnSpc>
                        <a:spcBef>
                          <a:spcPts val="0"/>
                        </a:spcBef>
                        <a:spcAft>
                          <a:spcPts val="0"/>
                        </a:spcAft>
                        <a:buClr>
                          <a:srgbClr val="000000"/>
                        </a:buClr>
                        <a:buSzPts val="2600"/>
                        <a:buFont typeface="Arial"/>
                        <a:buNone/>
                      </a:pPr>
                      <a:r>
                        <a:rPr b="1" lang="en-US" sz="2100" u="none" cap="none" strike="noStrike"/>
                        <a:t>Provide current references and resources:</a:t>
                      </a:r>
                      <a:endParaRPr b="1"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solidFill>
                      <a:srgbClr val="B7B7B7"/>
                    </a:solidFill>
                  </a:tcPr>
                </a:tc>
                <a:tc hMerge="1"/>
              </a:tr>
              <a:tr h="537100">
                <a:tc>
                  <a:txBody>
                    <a:bodyPr/>
                    <a:lstStyle/>
                    <a:p>
                      <a:pPr indent="-361950" lvl="0" marL="457200" marR="0" rtl="0" algn="l">
                        <a:lnSpc>
                          <a:spcPct val="115000"/>
                        </a:lnSpc>
                        <a:spcBef>
                          <a:spcPts val="0"/>
                        </a:spcBef>
                        <a:spcAft>
                          <a:spcPts val="0"/>
                        </a:spcAft>
                        <a:buClr>
                          <a:schemeClr val="dk1"/>
                        </a:buClr>
                        <a:buSzPts val="2100"/>
                        <a:buFont typeface="Arial"/>
                        <a:buChar char="●"/>
                      </a:pPr>
                      <a:r>
                        <a:rPr lang="en-US" sz="2100" u="none" cap="none" strike="noStrike">
                          <a:solidFill>
                            <a:schemeClr val="dk1"/>
                          </a:solidFill>
                        </a:rPr>
                        <a:t>Outdated References</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2100"/>
                        <a:buFont typeface="Arial"/>
                        <a:buNone/>
                      </a:pPr>
                      <a:r>
                        <a:rPr lang="en-US" sz="2100" u="sng" cap="none" strike="noStrike">
                          <a:solidFill>
                            <a:schemeClr val="hlink"/>
                          </a:solidFill>
                          <a:hlinkClick r:id="rId7"/>
                        </a:rPr>
                        <a:t>IQPPS &amp; Criteria (2017)</a:t>
                      </a:r>
                      <a:endParaRPr sz="2100" u="none" cap="none" strike="noStrike"/>
                    </a:p>
                  </a:txBody>
                  <a:tcPr marT="91425" marB="91425" marR="91425" marL="91425">
                    <a:lnL cap="flat" cmpd="sng" w="19050">
                      <a:solidFill>
                        <a:srgbClr val="9E9E9E"/>
                      </a:solidFill>
                      <a:prstDash val="solid"/>
                      <a:round/>
                      <a:headEnd len="sm" w="sm" type="none"/>
                      <a:tailEnd len="sm" w="sm" type="none"/>
                    </a:lnL>
                    <a:lnR cap="flat" cmpd="sng" w="19050">
                      <a:solidFill>
                        <a:srgbClr val="9E9E9E"/>
                      </a:solidFill>
                      <a:prstDash val="solid"/>
                      <a:round/>
                      <a:headEnd len="sm" w="sm" type="none"/>
                      <a:tailEnd len="sm" w="sm" type="none"/>
                    </a:lnR>
                    <a:lnT cap="flat" cmpd="sng" w="19050">
                      <a:solidFill>
                        <a:srgbClr val="9E9E9E"/>
                      </a:solidFill>
                      <a:prstDash val="solid"/>
                      <a:round/>
                      <a:headEnd len="sm" w="sm" type="none"/>
                      <a:tailEnd len="sm" w="sm" type="none"/>
                    </a:lnT>
                    <a:lnB cap="flat" cmpd="sng" w="19050">
                      <a:solidFill>
                        <a:srgbClr val="9E9E9E"/>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3"/>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109" name="Google Shape;109;p13"/>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4"/>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115" name="Google Shape;115;p14"/>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3"/>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p3"/>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d3249bb_1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d3249bb_1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d3249bb_1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sz="4000"/>
              <a:t>Item 1: Program Standards Overview</a:t>
            </a:r>
            <a:endParaRPr sz="4000"/>
          </a:p>
        </p:txBody>
      </p:sp>
      <p:sp>
        <p:nvSpPr>
          <p:cNvPr id="67" name="Google Shape;67;p6"/>
          <p:cNvSpPr txBox="1"/>
          <p:nvPr/>
        </p:nvSpPr>
        <p:spPr>
          <a:xfrm>
            <a:off x="172500" y="1459650"/>
            <a:ext cx="11847000" cy="5003400"/>
          </a:xfrm>
          <a:prstGeom prst="rect">
            <a:avLst/>
          </a:prstGeom>
          <a:noFill/>
          <a:ln>
            <a:noFill/>
          </a:ln>
        </p:spPr>
        <p:txBody>
          <a:bodyPr anchorCtr="0" anchor="t" bIns="91425" lIns="91425" spcFirstLastPara="1" rIns="91425" wrap="square" tIns="91425">
            <a:spAutoFit/>
          </a:bodyPr>
          <a:lstStyle/>
          <a:p>
            <a:pPr indent="0" lvl="0" marL="457200" marR="0" rtl="0" algn="l">
              <a:lnSpc>
                <a:spcPct val="80000"/>
              </a:lnSpc>
              <a:spcBef>
                <a:spcPts val="1000"/>
              </a:spcBef>
              <a:spcAft>
                <a:spcPts val="0"/>
              </a:spcAft>
              <a:buClr>
                <a:srgbClr val="000000"/>
              </a:buClr>
              <a:buSzPts val="3980"/>
              <a:buFont typeface="Arial"/>
              <a:buNone/>
            </a:pPr>
            <a:r>
              <a:rPr b="1" i="0" lang="en-US" sz="3980" u="none" cap="none" strike="noStrike">
                <a:solidFill>
                  <a:schemeClr val="dk1"/>
                </a:solidFill>
                <a:latin typeface="Arial"/>
                <a:ea typeface="Arial"/>
                <a:cs typeface="Arial"/>
                <a:sym typeface="Arial"/>
              </a:rPr>
              <a:t>Standard 4:</a:t>
            </a:r>
            <a:r>
              <a:rPr b="0" i="0" lang="en-US" sz="3980" u="none" cap="none" strike="noStrike">
                <a:solidFill>
                  <a:schemeClr val="dk1"/>
                </a:solidFill>
                <a:latin typeface="Arial"/>
                <a:ea typeface="Arial"/>
                <a:cs typeface="Arial"/>
                <a:sym typeface="Arial"/>
              </a:rPr>
              <a:t> Assessment of Child Progress</a:t>
            </a:r>
            <a:endParaRPr b="0" i="0" sz="3980" u="none" cap="none" strike="noStrike">
              <a:solidFill>
                <a:schemeClr val="dk1"/>
              </a:solidFill>
              <a:latin typeface="Arial"/>
              <a:ea typeface="Arial"/>
              <a:cs typeface="Arial"/>
              <a:sym typeface="Arial"/>
            </a:endParaRPr>
          </a:p>
          <a:p>
            <a:pPr indent="-481330" lvl="0" marL="1371600" marR="0" rtl="0" algn="l">
              <a:lnSpc>
                <a:spcPct val="80000"/>
              </a:lnSpc>
              <a:spcBef>
                <a:spcPts val="1000"/>
              </a:spcBef>
              <a:spcAft>
                <a:spcPts val="0"/>
              </a:spcAft>
              <a:buClr>
                <a:schemeClr val="dk1"/>
              </a:buClr>
              <a:buSzPts val="3980"/>
              <a:buFont typeface="Arial"/>
              <a:buChar char="•"/>
            </a:pPr>
            <a:r>
              <a:rPr b="0" i="0" lang="en-US" sz="3980" u="none" cap="none" strike="noStrike">
                <a:solidFill>
                  <a:schemeClr val="dk1"/>
                </a:solidFill>
                <a:latin typeface="Arial"/>
                <a:ea typeface="Arial"/>
                <a:cs typeface="Arial"/>
                <a:sym typeface="Arial"/>
              </a:rPr>
              <a:t>Criterion 4.2</a:t>
            </a:r>
            <a:endParaRPr b="0" i="0" sz="3980" u="none" cap="none" strike="noStrike">
              <a:solidFill>
                <a:schemeClr val="dk1"/>
              </a:solidFill>
              <a:latin typeface="Arial"/>
              <a:ea typeface="Arial"/>
              <a:cs typeface="Arial"/>
              <a:sym typeface="Arial"/>
            </a:endParaRPr>
          </a:p>
          <a:p>
            <a:pPr indent="0" lvl="0" marL="1371600" marR="0" rtl="0" algn="l">
              <a:lnSpc>
                <a:spcPct val="80000"/>
              </a:lnSpc>
              <a:spcBef>
                <a:spcPts val="1000"/>
              </a:spcBef>
              <a:spcAft>
                <a:spcPts val="0"/>
              </a:spcAft>
              <a:buClr>
                <a:srgbClr val="000000"/>
              </a:buClr>
              <a:buSzPts val="3980"/>
              <a:buFont typeface="Arial"/>
              <a:buNone/>
            </a:pPr>
            <a:r>
              <a:t/>
            </a:r>
            <a:endParaRPr b="0" i="0" sz="3980" u="none" cap="none" strike="noStrike">
              <a:solidFill>
                <a:schemeClr val="dk1"/>
              </a:solidFill>
              <a:latin typeface="Arial"/>
              <a:ea typeface="Arial"/>
              <a:cs typeface="Arial"/>
              <a:sym typeface="Arial"/>
            </a:endParaRPr>
          </a:p>
          <a:p>
            <a:pPr indent="0" lvl="0" marL="457200" marR="0" rtl="0" algn="l">
              <a:lnSpc>
                <a:spcPct val="80000"/>
              </a:lnSpc>
              <a:spcBef>
                <a:spcPts val="1000"/>
              </a:spcBef>
              <a:spcAft>
                <a:spcPts val="0"/>
              </a:spcAft>
              <a:buClr>
                <a:srgbClr val="000000"/>
              </a:buClr>
              <a:buSzPts val="3980"/>
              <a:buFont typeface="Arial"/>
              <a:buNone/>
            </a:pPr>
            <a:r>
              <a:rPr b="1" i="0" lang="en-US" sz="3980" u="none" cap="none" strike="noStrike">
                <a:solidFill>
                  <a:schemeClr val="dk1"/>
                </a:solidFill>
                <a:latin typeface="Arial"/>
                <a:ea typeface="Arial"/>
                <a:cs typeface="Arial"/>
                <a:sym typeface="Arial"/>
              </a:rPr>
              <a:t>Standard 5: </a:t>
            </a:r>
            <a:r>
              <a:rPr b="0" i="0" lang="en-US" sz="3980" u="none" cap="none" strike="noStrike">
                <a:solidFill>
                  <a:schemeClr val="dk1"/>
                </a:solidFill>
                <a:latin typeface="Arial"/>
                <a:ea typeface="Arial"/>
                <a:cs typeface="Arial"/>
                <a:sym typeface="Arial"/>
              </a:rPr>
              <a:t>Health</a:t>
            </a:r>
            <a:endParaRPr b="0" i="0" sz="3980" u="none" cap="none" strike="noStrike">
              <a:solidFill>
                <a:schemeClr val="dk1"/>
              </a:solidFill>
              <a:latin typeface="Arial"/>
              <a:ea typeface="Arial"/>
              <a:cs typeface="Arial"/>
              <a:sym typeface="Arial"/>
            </a:endParaRPr>
          </a:p>
          <a:p>
            <a:pPr indent="-481330" lvl="0" marL="1371600" marR="0" rtl="0" algn="l">
              <a:lnSpc>
                <a:spcPct val="80000"/>
              </a:lnSpc>
              <a:spcBef>
                <a:spcPts val="1000"/>
              </a:spcBef>
              <a:spcAft>
                <a:spcPts val="0"/>
              </a:spcAft>
              <a:buClr>
                <a:schemeClr val="dk1"/>
              </a:buClr>
              <a:buSzPts val="3980"/>
              <a:buFont typeface="Arial"/>
              <a:buChar char="•"/>
            </a:pPr>
            <a:r>
              <a:rPr b="0" i="0" lang="en-US" sz="3980" u="none" cap="none" strike="noStrike">
                <a:solidFill>
                  <a:schemeClr val="dk1"/>
                </a:solidFill>
                <a:latin typeface="Arial"/>
                <a:ea typeface="Arial"/>
                <a:cs typeface="Arial"/>
                <a:sym typeface="Arial"/>
              </a:rPr>
              <a:t>Criteria 5.1, 5.5, 5.8, 5.13, 5.18, and 5.19</a:t>
            </a:r>
            <a:endParaRPr b="0" i="0" sz="3980" u="none" cap="none" strike="noStrike">
              <a:solidFill>
                <a:schemeClr val="dk1"/>
              </a:solidFill>
              <a:latin typeface="Arial"/>
              <a:ea typeface="Arial"/>
              <a:cs typeface="Arial"/>
              <a:sym typeface="Arial"/>
            </a:endParaRPr>
          </a:p>
          <a:p>
            <a:pPr indent="0" lvl="0" marL="1371600" marR="0" rtl="0" algn="l">
              <a:lnSpc>
                <a:spcPct val="80000"/>
              </a:lnSpc>
              <a:spcBef>
                <a:spcPts val="1000"/>
              </a:spcBef>
              <a:spcAft>
                <a:spcPts val="0"/>
              </a:spcAft>
              <a:buClr>
                <a:srgbClr val="000000"/>
              </a:buClr>
              <a:buSzPts val="3980"/>
              <a:buFont typeface="Arial"/>
              <a:buNone/>
            </a:pPr>
            <a:r>
              <a:t/>
            </a:r>
            <a:endParaRPr b="0" i="0" sz="3980" u="none" cap="none" strike="noStrike">
              <a:solidFill>
                <a:schemeClr val="dk1"/>
              </a:solidFill>
              <a:latin typeface="Arial"/>
              <a:ea typeface="Arial"/>
              <a:cs typeface="Arial"/>
              <a:sym typeface="Arial"/>
            </a:endParaRPr>
          </a:p>
          <a:p>
            <a:pPr indent="0" lvl="0" marL="457200" marR="0" rtl="0" algn="l">
              <a:lnSpc>
                <a:spcPct val="80000"/>
              </a:lnSpc>
              <a:spcBef>
                <a:spcPts val="1000"/>
              </a:spcBef>
              <a:spcAft>
                <a:spcPts val="0"/>
              </a:spcAft>
              <a:buClr>
                <a:srgbClr val="000000"/>
              </a:buClr>
              <a:buSzPts val="3980"/>
              <a:buFont typeface="Arial"/>
              <a:buNone/>
            </a:pPr>
            <a:r>
              <a:rPr b="1" i="0" lang="en-US" sz="3980" u="none" cap="none" strike="noStrike">
                <a:solidFill>
                  <a:schemeClr val="dk1"/>
                </a:solidFill>
                <a:latin typeface="Arial"/>
                <a:ea typeface="Arial"/>
                <a:cs typeface="Arial"/>
                <a:sym typeface="Arial"/>
              </a:rPr>
              <a:t>Standard 10:</a:t>
            </a:r>
            <a:r>
              <a:rPr b="0" i="0" lang="en-US" sz="3980" u="none" cap="none" strike="noStrike">
                <a:solidFill>
                  <a:schemeClr val="dk1"/>
                </a:solidFill>
                <a:latin typeface="Arial"/>
                <a:ea typeface="Arial"/>
                <a:cs typeface="Arial"/>
                <a:sym typeface="Arial"/>
              </a:rPr>
              <a:t> Leadership and Management</a:t>
            </a:r>
            <a:endParaRPr b="0" i="0" sz="3980" u="none" cap="none" strike="noStrike">
              <a:solidFill>
                <a:schemeClr val="dk1"/>
              </a:solidFill>
              <a:latin typeface="Arial"/>
              <a:ea typeface="Arial"/>
              <a:cs typeface="Arial"/>
              <a:sym typeface="Arial"/>
            </a:endParaRPr>
          </a:p>
          <a:p>
            <a:pPr indent="-481330" lvl="0" marL="1371600" marR="0" rtl="0" algn="l">
              <a:lnSpc>
                <a:spcPct val="80000"/>
              </a:lnSpc>
              <a:spcBef>
                <a:spcPts val="1000"/>
              </a:spcBef>
              <a:spcAft>
                <a:spcPts val="0"/>
              </a:spcAft>
              <a:buClr>
                <a:schemeClr val="dk1"/>
              </a:buClr>
              <a:buSzPts val="3980"/>
              <a:buFont typeface="Arial"/>
              <a:buChar char="•"/>
            </a:pPr>
            <a:r>
              <a:rPr b="0" i="0" lang="en-US" sz="3980" u="none" cap="none" strike="noStrike">
                <a:solidFill>
                  <a:schemeClr val="dk1"/>
                </a:solidFill>
                <a:latin typeface="Arial"/>
                <a:ea typeface="Arial"/>
                <a:cs typeface="Arial"/>
                <a:sym typeface="Arial"/>
              </a:rPr>
              <a:t>Criterion 10.15</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300"/>
              <a:buFont typeface="Arial"/>
              <a:buNone/>
            </a:pPr>
            <a:r>
              <a:rPr lang="en-US"/>
              <a:t>Item 1: Program Governance</a:t>
            </a:r>
            <a:endParaRPr/>
          </a:p>
        </p:txBody>
      </p:sp>
      <p:sp>
        <p:nvSpPr>
          <p:cNvPr id="73" name="Google Shape;73;p7"/>
          <p:cNvSpPr txBox="1"/>
          <p:nvPr>
            <p:ph idx="1" type="body"/>
          </p:nvPr>
        </p:nvSpPr>
        <p:spPr>
          <a:xfrm>
            <a:off x="461100" y="1107800"/>
            <a:ext cx="11269800" cy="4271700"/>
          </a:xfrm>
          <a:prstGeom prst="rect">
            <a:avLst/>
          </a:prstGeom>
          <a:noFill/>
          <a:ln>
            <a:noFill/>
          </a:ln>
        </p:spPr>
        <p:txBody>
          <a:bodyPr anchorCtr="0" anchor="t" bIns="45700" lIns="91425" spcFirstLastPara="1" rIns="91425" wrap="square" tIns="45700">
            <a:noAutofit/>
          </a:bodyPr>
          <a:lstStyle/>
          <a:p>
            <a:pPr indent="-38100" lvl="0" marL="171450" rtl="0" algn="l">
              <a:lnSpc>
                <a:spcPct val="80000"/>
              </a:lnSpc>
              <a:spcBef>
                <a:spcPts val="0"/>
              </a:spcBef>
              <a:spcAft>
                <a:spcPts val="0"/>
              </a:spcAft>
              <a:buClr>
                <a:schemeClr val="dk1"/>
              </a:buClr>
              <a:buSzPts val="2100"/>
              <a:buNone/>
            </a:pPr>
            <a:r>
              <a:rPr b="1" lang="en-US" sz="2900"/>
              <a:t>Evidence to Submit: </a:t>
            </a:r>
            <a:endParaRPr b="1" sz="2900"/>
          </a:p>
          <a:p>
            <a:pPr indent="-38100" lvl="0" marL="171450" rtl="0" algn="l">
              <a:lnSpc>
                <a:spcPct val="80000"/>
              </a:lnSpc>
              <a:spcBef>
                <a:spcPts val="0"/>
              </a:spcBef>
              <a:spcAft>
                <a:spcPts val="0"/>
              </a:spcAft>
              <a:buClr>
                <a:schemeClr val="dk1"/>
              </a:buClr>
              <a:buSzPts val="2100"/>
              <a:buNone/>
            </a:pPr>
            <a:r>
              <a:t/>
            </a:r>
            <a:endParaRPr b="1" sz="2900"/>
          </a:p>
          <a:p>
            <a:pPr indent="-412750" lvl="0" marL="457200" rtl="0" algn="l">
              <a:lnSpc>
                <a:spcPct val="90000"/>
              </a:lnSpc>
              <a:spcBef>
                <a:spcPts val="0"/>
              </a:spcBef>
              <a:spcAft>
                <a:spcPts val="0"/>
              </a:spcAft>
              <a:buSzPts val="2900"/>
              <a:buChar char="•"/>
            </a:pPr>
            <a:r>
              <a:rPr lang="en-US" sz="2900"/>
              <a:t>Provide the </a:t>
            </a:r>
            <a:r>
              <a:rPr b="1" lang="en-US" sz="2900"/>
              <a:t>electronic link </a:t>
            </a:r>
            <a:r>
              <a:rPr lang="en-US" sz="2900"/>
              <a:t>families use to access the preschool program handbook </a:t>
            </a:r>
            <a:r>
              <a:rPr b="1" lang="en-US" sz="2900"/>
              <a:t>from the district’s website.</a:t>
            </a:r>
            <a:r>
              <a:rPr lang="en-US" sz="2900"/>
              <a:t> </a:t>
            </a:r>
            <a:endParaRPr sz="2900"/>
          </a:p>
          <a:p>
            <a:pPr indent="0" lvl="0" marL="457200" rtl="0" algn="l">
              <a:lnSpc>
                <a:spcPct val="90000"/>
              </a:lnSpc>
              <a:spcBef>
                <a:spcPts val="0"/>
              </a:spcBef>
              <a:spcAft>
                <a:spcPts val="0"/>
              </a:spcAft>
              <a:buSzPts val="1800"/>
              <a:buNone/>
            </a:pPr>
            <a:r>
              <a:t/>
            </a:r>
            <a:endParaRPr sz="2900"/>
          </a:p>
          <a:p>
            <a:pPr indent="-412750" lvl="0" marL="457200" rtl="0" algn="l">
              <a:lnSpc>
                <a:spcPct val="90000"/>
              </a:lnSpc>
              <a:spcBef>
                <a:spcPts val="0"/>
              </a:spcBef>
              <a:spcAft>
                <a:spcPts val="0"/>
              </a:spcAft>
              <a:buSzPts val="2900"/>
              <a:buChar char="•"/>
            </a:pPr>
            <a:r>
              <a:rPr lang="en-US" sz="2900"/>
              <a:t>If your district program includes community partners, please also provide the </a:t>
            </a:r>
            <a:r>
              <a:rPr b="1" lang="en-US" sz="2900"/>
              <a:t>links families use to access preschool partner handbooks.</a:t>
            </a:r>
            <a:endParaRPr b="1" sz="2900"/>
          </a:p>
          <a:p>
            <a:pPr indent="0" lvl="0" marL="457200" rtl="0" algn="l">
              <a:lnSpc>
                <a:spcPct val="90000"/>
              </a:lnSpc>
              <a:spcBef>
                <a:spcPts val="0"/>
              </a:spcBef>
              <a:spcAft>
                <a:spcPts val="0"/>
              </a:spcAft>
              <a:buSzPts val="1800"/>
              <a:buNone/>
            </a:pPr>
            <a:r>
              <a:t/>
            </a:r>
            <a:endParaRPr b="1" sz="2900"/>
          </a:p>
          <a:p>
            <a:pPr indent="-412750" lvl="0" marL="457200" rtl="0" algn="l">
              <a:lnSpc>
                <a:spcPct val="90000"/>
              </a:lnSpc>
              <a:spcBef>
                <a:spcPts val="0"/>
              </a:spcBef>
              <a:spcAft>
                <a:spcPts val="0"/>
              </a:spcAft>
              <a:buSzPts val="2900"/>
              <a:buChar char="•"/>
            </a:pPr>
            <a:r>
              <a:rPr lang="en-US" sz="2900"/>
              <a:t>If changes are made to the preschool handbook, they must be board approved. </a:t>
            </a:r>
            <a:endParaRPr sz="2900"/>
          </a:p>
          <a:p>
            <a:pPr indent="0" lvl="0" marL="0" rtl="0" algn="l">
              <a:lnSpc>
                <a:spcPct val="90000"/>
              </a:lnSpc>
              <a:spcBef>
                <a:spcPts val="0"/>
              </a:spcBef>
              <a:spcAft>
                <a:spcPts val="0"/>
              </a:spcAft>
              <a:buSzPts val="1800"/>
              <a:buNone/>
            </a:pPr>
            <a:r>
              <a:t/>
            </a:r>
            <a:endParaRPr sz="2900"/>
          </a:p>
          <a:p>
            <a:pPr indent="0" lvl="0" marL="0" rtl="0" algn="l">
              <a:lnSpc>
                <a:spcPct val="90000"/>
              </a:lnSpc>
              <a:spcBef>
                <a:spcPts val="0"/>
              </a:spcBef>
              <a:spcAft>
                <a:spcPts val="0"/>
              </a:spcAft>
              <a:buSzPts val="1800"/>
              <a:buNone/>
            </a:pPr>
            <a:r>
              <a:t/>
            </a:r>
            <a:endParaRPr sz="2900"/>
          </a:p>
          <a:p>
            <a:pPr indent="0" lvl="0" marL="457200" rtl="0" algn="l">
              <a:lnSpc>
                <a:spcPct val="90000"/>
              </a:lnSpc>
              <a:spcBef>
                <a:spcPts val="0"/>
              </a:spcBef>
              <a:spcAft>
                <a:spcPts val="0"/>
              </a:spcAft>
              <a:buSzPts val="1800"/>
              <a:buNone/>
            </a:pPr>
            <a:r>
              <a:rPr i="1" lang="en-US" sz="2500"/>
              <a:t>*Multiple standards and criteria are addressed within this desk audit item.</a:t>
            </a:r>
            <a:endParaRPr i="1"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256125" y="1700325"/>
            <a:ext cx="3759900" cy="1406700"/>
          </a:xfrm>
          <a:prstGeom prst="rect">
            <a:avLst/>
          </a:prstGeom>
          <a:noFill/>
          <a:ln>
            <a:noFill/>
          </a:ln>
        </p:spPr>
        <p:txBody>
          <a:bodyPr anchorCtr="0" anchor="ctr" bIns="45700" lIns="91425" spcFirstLastPara="1" rIns="91425" wrap="square" tIns="45700">
            <a:normAutofit fontScale="90000"/>
          </a:bodyPr>
          <a:lstStyle/>
          <a:p>
            <a:pPr indent="-38100" lvl="0" marL="171450" rtl="0" algn="ctr">
              <a:lnSpc>
                <a:spcPct val="90000"/>
              </a:lnSpc>
              <a:spcBef>
                <a:spcPts val="0"/>
              </a:spcBef>
              <a:spcAft>
                <a:spcPts val="0"/>
              </a:spcAft>
              <a:buSzPct val="92709"/>
              <a:buNone/>
            </a:pPr>
            <a:r>
              <a:rPr lang="en-US" sz="3955"/>
              <a:t>Standard 4: </a:t>
            </a:r>
            <a:r>
              <a:rPr b="0" lang="en-US" sz="3955"/>
              <a:t>Assessment of Child Progress</a:t>
            </a:r>
            <a:endParaRPr b="0" sz="3955"/>
          </a:p>
          <a:p>
            <a:pPr indent="0" lvl="0" marL="0" rtl="0" algn="l">
              <a:lnSpc>
                <a:spcPct val="90000"/>
              </a:lnSpc>
              <a:spcBef>
                <a:spcPts val="0"/>
              </a:spcBef>
              <a:spcAft>
                <a:spcPts val="0"/>
              </a:spcAft>
              <a:buSzPct val="111111"/>
              <a:buNone/>
            </a:pPr>
            <a:r>
              <a:t/>
            </a:r>
            <a:endParaRPr/>
          </a:p>
        </p:txBody>
      </p:sp>
      <p:sp>
        <p:nvSpPr>
          <p:cNvPr id="79" name="Google Shape;79;p8"/>
          <p:cNvSpPr txBox="1"/>
          <p:nvPr>
            <p:ph idx="1" type="body"/>
          </p:nvPr>
        </p:nvSpPr>
        <p:spPr>
          <a:xfrm>
            <a:off x="4471950" y="331650"/>
            <a:ext cx="7371300" cy="6346500"/>
          </a:xfrm>
          <a:prstGeom prst="rect">
            <a:avLst/>
          </a:prstGeom>
          <a:noFill/>
          <a:ln>
            <a:noFill/>
          </a:ln>
        </p:spPr>
        <p:txBody>
          <a:bodyPr anchorCtr="0" anchor="ctr" bIns="45700" lIns="91425" spcFirstLastPara="1" rIns="91425" wrap="square" tIns="45700">
            <a:normAutofit fontScale="92500" lnSpcReduction="10000"/>
          </a:bodyPr>
          <a:lstStyle/>
          <a:p>
            <a:pPr indent="0" lvl="0" marL="0" rtl="0" algn="l">
              <a:lnSpc>
                <a:spcPct val="90000"/>
              </a:lnSpc>
              <a:spcBef>
                <a:spcPts val="750"/>
              </a:spcBef>
              <a:spcAft>
                <a:spcPts val="0"/>
              </a:spcAft>
              <a:buSzPct val="94594"/>
              <a:buNone/>
            </a:pPr>
            <a:r>
              <a:rPr b="1" lang="en-US" sz="3200"/>
              <a:t>Criterion 4.2: </a:t>
            </a:r>
            <a:endParaRPr b="1" sz="1908"/>
          </a:p>
          <a:p>
            <a:pPr indent="0" lvl="0" marL="0" marR="293011" rtl="0" algn="l">
              <a:lnSpc>
                <a:spcPct val="100000"/>
              </a:lnSpc>
              <a:spcBef>
                <a:spcPts val="1000"/>
              </a:spcBef>
              <a:spcAft>
                <a:spcPts val="0"/>
              </a:spcAft>
              <a:buSzPct val="107800"/>
              <a:buNone/>
            </a:pPr>
            <a:r>
              <a:rPr lang="en-US" sz="2808"/>
              <a:t>The program’s </a:t>
            </a:r>
            <a:r>
              <a:rPr lang="en-US" sz="2808" u="sng"/>
              <a:t>written assessment plan</a:t>
            </a:r>
            <a:r>
              <a:rPr lang="en-US" sz="2808"/>
              <a:t> includes the multiple </a:t>
            </a:r>
            <a:r>
              <a:rPr lang="en-US" sz="2808" u="sng"/>
              <a:t>purposes and uses of assessment</a:t>
            </a:r>
            <a:r>
              <a:rPr lang="en-US" sz="2808"/>
              <a:t>, including: </a:t>
            </a:r>
            <a:endParaRPr sz="2808"/>
          </a:p>
          <a:p>
            <a:pPr indent="-393566" lvl="0" marL="800100" marR="92896" rtl="0" algn="l">
              <a:lnSpc>
                <a:spcPct val="100000"/>
              </a:lnSpc>
              <a:spcBef>
                <a:spcPts val="1000"/>
              </a:spcBef>
              <a:spcAft>
                <a:spcPts val="0"/>
              </a:spcAft>
              <a:buSzPct val="100000"/>
              <a:buAutoNum type="alphaUcPeriod"/>
            </a:pPr>
            <a:r>
              <a:rPr lang="en-US" sz="2808"/>
              <a:t>arranging for developmental screening and referral for diagnostic assessment  when indicated </a:t>
            </a:r>
            <a:endParaRPr sz="2808"/>
          </a:p>
          <a:p>
            <a:pPr indent="-393566" lvl="0" marL="800100" rtl="0" algn="l">
              <a:lnSpc>
                <a:spcPct val="100000"/>
              </a:lnSpc>
              <a:spcBef>
                <a:spcPts val="1000"/>
              </a:spcBef>
              <a:spcAft>
                <a:spcPts val="0"/>
              </a:spcAft>
              <a:buSzPct val="100000"/>
              <a:buAutoNum type="alphaUcPeriod"/>
            </a:pPr>
            <a:r>
              <a:rPr lang="en-US" sz="2808"/>
              <a:t>identifying children’s interests and needs </a:t>
            </a:r>
            <a:endParaRPr sz="2808"/>
          </a:p>
          <a:p>
            <a:pPr indent="-393566" lvl="0" marL="800100" marR="193438" rtl="0" algn="l">
              <a:lnSpc>
                <a:spcPct val="100000"/>
              </a:lnSpc>
              <a:spcBef>
                <a:spcPts val="1000"/>
              </a:spcBef>
              <a:spcAft>
                <a:spcPts val="0"/>
              </a:spcAft>
              <a:buSzPct val="100000"/>
              <a:buAutoNum type="alphaUcPeriod"/>
            </a:pPr>
            <a:r>
              <a:rPr lang="en-US" sz="2808"/>
              <a:t>describing the developmental progress and learning of children</a:t>
            </a:r>
            <a:endParaRPr sz="2808"/>
          </a:p>
          <a:p>
            <a:pPr indent="-393566" lvl="0" marL="800100" marR="193438" rtl="0" algn="l">
              <a:lnSpc>
                <a:spcPct val="100000"/>
              </a:lnSpc>
              <a:spcBef>
                <a:spcPts val="1000"/>
              </a:spcBef>
              <a:spcAft>
                <a:spcPts val="0"/>
              </a:spcAft>
              <a:buSzPct val="100000"/>
              <a:buAutoNum type="alphaUcPeriod"/>
            </a:pPr>
            <a:r>
              <a:rPr lang="en-US" sz="2808"/>
              <a:t>improving curriculum and adapting teaching practices and the environment</a:t>
            </a:r>
            <a:endParaRPr sz="2808"/>
          </a:p>
          <a:p>
            <a:pPr indent="-393566" lvl="0" marL="800100" marR="193438" rtl="0" algn="l">
              <a:lnSpc>
                <a:spcPct val="100000"/>
              </a:lnSpc>
              <a:spcBef>
                <a:spcPts val="1000"/>
              </a:spcBef>
              <a:spcAft>
                <a:spcPts val="0"/>
              </a:spcAft>
              <a:buSzPct val="100000"/>
              <a:buAutoNum type="alphaUcPeriod"/>
            </a:pPr>
            <a:r>
              <a:rPr lang="en-US" sz="2808"/>
              <a:t>planning program improvement and </a:t>
            </a:r>
            <a:endParaRPr sz="2808"/>
          </a:p>
          <a:p>
            <a:pPr indent="0" lvl="0" marL="800100" rtl="0" algn="l">
              <a:lnSpc>
                <a:spcPct val="100000"/>
              </a:lnSpc>
              <a:spcBef>
                <a:spcPts val="1000"/>
              </a:spcBef>
              <a:spcAft>
                <a:spcPts val="0"/>
              </a:spcAft>
              <a:buSzPct val="107800"/>
              <a:buNone/>
            </a:pPr>
            <a:r>
              <a:rPr lang="en-US" sz="2808"/>
              <a:t>communicating with families.</a:t>
            </a:r>
            <a:endParaRPr sz="2808"/>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9"/>
          <p:cNvSpPr txBox="1"/>
          <p:nvPr>
            <p:ph type="title"/>
          </p:nvPr>
        </p:nvSpPr>
        <p:spPr>
          <a:xfrm>
            <a:off x="308900" y="1297450"/>
            <a:ext cx="3660900" cy="1406700"/>
          </a:xfrm>
          <a:prstGeom prst="rect">
            <a:avLst/>
          </a:prstGeom>
          <a:noFill/>
          <a:ln>
            <a:noFill/>
          </a:ln>
        </p:spPr>
        <p:txBody>
          <a:bodyPr anchorCtr="0" anchor="ctr" bIns="45700" lIns="91425" spcFirstLastPara="1" rIns="91425" wrap="square" tIns="45700">
            <a:normAutofit fontScale="90000"/>
          </a:bodyPr>
          <a:lstStyle/>
          <a:p>
            <a:pPr indent="-38100" lvl="0" marL="171450" rtl="0" algn="ctr">
              <a:lnSpc>
                <a:spcPct val="90000"/>
              </a:lnSpc>
              <a:spcBef>
                <a:spcPts val="0"/>
              </a:spcBef>
              <a:spcAft>
                <a:spcPts val="0"/>
              </a:spcAft>
              <a:buSzPct val="92709"/>
              <a:buNone/>
            </a:pPr>
            <a:r>
              <a:rPr lang="en-US" sz="3955"/>
              <a:t>Standard 5: Health</a:t>
            </a:r>
            <a:endParaRPr b="0" sz="3955"/>
          </a:p>
          <a:p>
            <a:pPr indent="0" lvl="0" marL="0" rtl="0" algn="l">
              <a:lnSpc>
                <a:spcPct val="90000"/>
              </a:lnSpc>
              <a:spcBef>
                <a:spcPts val="0"/>
              </a:spcBef>
              <a:spcAft>
                <a:spcPts val="0"/>
              </a:spcAft>
              <a:buSzPct val="111111"/>
              <a:buNone/>
            </a:pPr>
            <a:r>
              <a:t/>
            </a:r>
            <a:endParaRPr/>
          </a:p>
        </p:txBody>
      </p:sp>
      <p:graphicFrame>
        <p:nvGraphicFramePr>
          <p:cNvPr id="85" name="Google Shape;85;p9"/>
          <p:cNvGraphicFramePr/>
          <p:nvPr/>
        </p:nvGraphicFramePr>
        <p:xfrm>
          <a:off x="4325875" y="754575"/>
          <a:ext cx="3000000" cy="3000000"/>
        </p:xfrm>
        <a:graphic>
          <a:graphicData uri="http://schemas.openxmlformats.org/drawingml/2006/table">
            <a:tbl>
              <a:tblPr>
                <a:noFill/>
                <a:tableStyleId>{4BDD8FC5-4D35-4B62-A477-1F03FD46E0FD}</a:tableStyleId>
              </a:tblPr>
              <a:tblGrid>
                <a:gridCol w="2051300"/>
                <a:gridCol w="5675800"/>
              </a:tblGrid>
              <a:tr h="872500">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5.1</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maintenance of current health records</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119450">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5.5:</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toileting practices and changing procedures</a:t>
                      </a:r>
                      <a:endParaRPr sz="2000" u="none" cap="none" strike="noStrike">
                        <a:solidFill>
                          <a:schemeClr val="dk1"/>
                        </a:solidFill>
                      </a:endParaRPr>
                    </a:p>
                    <a:p>
                      <a:pPr indent="0" lvl="0" marL="0" marR="0" rtl="0" algn="l">
                        <a:lnSpc>
                          <a:spcPct val="115000"/>
                        </a:lnSpc>
                        <a:spcBef>
                          <a:spcPts val="750"/>
                        </a:spcBef>
                        <a:spcAft>
                          <a:spcPts val="0"/>
                        </a:spcAft>
                        <a:buClr>
                          <a:srgbClr val="000000"/>
                        </a:buClr>
                        <a:buSzPts val="1800"/>
                        <a:buFont typeface="Arial"/>
                        <a:buNone/>
                      </a:pPr>
                      <a:r>
                        <a:rPr i="1" lang="en-US" sz="1800" u="none" cap="none" strike="noStrike">
                          <a:solidFill>
                            <a:schemeClr val="dk1"/>
                          </a:solidFill>
                        </a:rPr>
                        <a:t>(cannot be exclusionary) </a:t>
                      </a:r>
                      <a:r>
                        <a:rPr lang="en-US" sz="1800" u="none" cap="none" strike="noStrike">
                          <a:solidFill>
                            <a:srgbClr val="FF0000"/>
                          </a:solidFill>
                        </a:rPr>
                        <a:t> </a:t>
                      </a:r>
                      <a:endParaRPr sz="900" u="none" cap="none" strike="noStrike">
                        <a:solidFill>
                          <a:srgbClr val="FF0000"/>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614575">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5.8: </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safeguards for medications </a:t>
                      </a:r>
                      <a:endParaRPr sz="2000" u="none" cap="none" strike="noStrike">
                        <a:solidFill>
                          <a:schemeClr val="dk1"/>
                        </a:solidFill>
                      </a:endParaRPr>
                    </a:p>
                    <a:p>
                      <a:pPr indent="0" lvl="0" marL="0" marR="0" rtl="0" algn="l">
                        <a:lnSpc>
                          <a:spcPct val="115000"/>
                        </a:lnSpc>
                        <a:spcBef>
                          <a:spcPts val="750"/>
                        </a:spcBef>
                        <a:spcAft>
                          <a:spcPts val="0"/>
                        </a:spcAft>
                        <a:buClr>
                          <a:srgbClr val="000000"/>
                        </a:buClr>
                        <a:buSzPts val="1800"/>
                        <a:buFont typeface="Arial"/>
                        <a:buNone/>
                      </a:pPr>
                      <a:r>
                        <a:rPr i="1" lang="en-US" sz="1800" u="none" cap="none" strike="noStrike">
                          <a:solidFill>
                            <a:schemeClr val="dk1"/>
                          </a:solidFill>
                        </a:rPr>
                        <a:t>(cannot state medications will not be administered)</a:t>
                      </a:r>
                      <a:endParaRPr i="1" sz="18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1119450">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5.13: </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management of food allergies and special nutrition needs</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719950">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5.18:</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routine frequency of cleaning and sanitizing</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r h="614575">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Criterion 5.19: </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c>
                  <a:txBody>
                    <a:bodyPr/>
                    <a:lstStyle/>
                    <a:p>
                      <a:pPr indent="0" lvl="0" marL="0" marR="0" rtl="0" algn="l">
                        <a:lnSpc>
                          <a:spcPct val="115000"/>
                        </a:lnSpc>
                        <a:spcBef>
                          <a:spcPts val="0"/>
                        </a:spcBef>
                        <a:spcAft>
                          <a:spcPts val="0"/>
                        </a:spcAft>
                        <a:buClr>
                          <a:srgbClr val="000000"/>
                        </a:buClr>
                        <a:buSzPts val="2000"/>
                        <a:buFont typeface="Arial"/>
                        <a:buNone/>
                      </a:pPr>
                      <a:r>
                        <a:rPr lang="en-US" sz="2000" u="none" cap="none" strike="noStrike">
                          <a:solidFill>
                            <a:schemeClr val="dk1"/>
                          </a:solidFill>
                        </a:rPr>
                        <a:t>procedures for standard precautions</a:t>
                      </a:r>
                      <a:endParaRPr sz="1100" u="none" cap="none" strike="noStrike">
                        <a:solidFill>
                          <a:schemeClr val="dk1"/>
                        </a:solidFill>
                      </a:endParaRPr>
                    </a:p>
                  </a:txBody>
                  <a:tcPr marT="91425" marB="91425" marR="91425" marL="91425">
                    <a:lnL cap="flat" cmpd="sng" w="19050">
                      <a:solidFill>
                        <a:srgbClr val="666666"/>
                      </a:solidFill>
                      <a:prstDash val="solid"/>
                      <a:round/>
                      <a:headEnd len="sm" w="sm" type="none"/>
                      <a:tailEnd len="sm" w="sm" type="none"/>
                    </a:lnL>
                    <a:lnR cap="flat" cmpd="sng" w="19050">
                      <a:solidFill>
                        <a:srgbClr val="666666"/>
                      </a:solidFill>
                      <a:prstDash val="solid"/>
                      <a:round/>
                      <a:headEnd len="sm" w="sm" type="none"/>
                      <a:tailEnd len="sm" w="sm" type="none"/>
                    </a:lnR>
                    <a:lnT cap="flat" cmpd="sng" w="19050">
                      <a:solidFill>
                        <a:srgbClr val="666666"/>
                      </a:solidFill>
                      <a:prstDash val="solid"/>
                      <a:round/>
                      <a:headEnd len="sm" w="sm" type="none"/>
                      <a:tailEnd len="sm" w="sm" type="none"/>
                    </a:lnT>
                    <a:lnB cap="flat" cmpd="sng" w="19050">
                      <a:solidFill>
                        <a:srgbClr val="666666"/>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