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4"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715000" type="screen16x10"/>
  <p:notesSz cx="6858000" cy="9144000"/>
  <p:embeddedFontLs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5">
          <p15:clr>
            <a:srgbClr val="9AA0A6"/>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sx8ZZswkd6O0lbgkPyLmWDEi7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7341A8-94A3-4130-869A-2289B640A58A}">
  <a:tblStyle styleId="{5B7341A8-94A3-4130-869A-2289B640A58A}"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08" y="270"/>
      </p:cViewPr>
      <p:guideLst>
        <p:guide orient="horz" pos="22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002" y="685800"/>
            <a:ext cx="5486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SzPts val="1100"/>
              <a:buNone/>
            </a:pPr>
            <a:endParaRPr sz="1000"/>
          </a:p>
        </p:txBody>
      </p:sp>
      <p:sp>
        <p:nvSpPr>
          <p:cNvPr id="300" name="Google Shape;300;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SzPts val="1000"/>
              <a:buChar char="●"/>
            </a:pP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1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i="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400" i="1">
              <a:solidFill>
                <a:schemeClr val="lt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49250" algn="l" rtl="0">
              <a:lnSpc>
                <a:spcPct val="100000"/>
              </a:lnSpc>
              <a:spcBef>
                <a:spcPts val="0"/>
              </a:spcBef>
              <a:spcAft>
                <a:spcPts val="0"/>
              </a:spcAft>
              <a:buClr>
                <a:schemeClr val="lt1"/>
              </a:buClr>
              <a:buSzPts val="1900"/>
              <a:buAutoNum type="arabicPeriod"/>
            </a:pPr>
            <a:endParaRPr sz="1000"/>
          </a:p>
        </p:txBody>
      </p:sp>
      <p:sp>
        <p:nvSpPr>
          <p:cNvPr id="388" name="Google Shape;388;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22: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000"/>
              <a:buNone/>
            </a:pPr>
            <a:endParaRP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53" name="Google Shape;253;p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SzPts val="1100"/>
              <a:buNone/>
            </a:pPr>
            <a:endParaRPr sz="95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10"/>
        <p:cNvGrpSpPr/>
        <p:nvPr/>
      </p:nvGrpSpPr>
      <p:grpSpPr>
        <a:xfrm>
          <a:off x="0" y="0"/>
          <a:ext cx="0" cy="0"/>
          <a:chOff x="0" y="0"/>
          <a:chExt cx="0" cy="0"/>
        </a:xfrm>
      </p:grpSpPr>
      <p:sp>
        <p:nvSpPr>
          <p:cNvPr id="11" name="Google Shape;11;p28"/>
          <p:cNvSpPr txBox="1">
            <a:spLocks noGrp="1"/>
          </p:cNvSpPr>
          <p:nvPr>
            <p:ph type="ctrTitle"/>
          </p:nvPr>
        </p:nvSpPr>
        <p:spPr>
          <a:xfrm>
            <a:off x="216953" y="895579"/>
            <a:ext cx="8727600" cy="1800000"/>
          </a:xfrm>
          <a:prstGeom prst="rect">
            <a:avLst/>
          </a:prstGeom>
          <a:noFill/>
          <a:ln>
            <a:noFill/>
          </a:ln>
        </p:spPr>
        <p:txBody>
          <a:bodyPr spcFirstLastPara="1" wrap="square" lIns="71100" tIns="35550" rIns="71100" bIns="35550" anchor="b" anchorCtr="0">
            <a:normAutofit/>
          </a:bodyPr>
          <a:lstStyle>
            <a:lvl1pPr lvl="0" algn="ctr">
              <a:lnSpc>
                <a:spcPct val="90000"/>
              </a:lnSpc>
              <a:spcBef>
                <a:spcPts val="0"/>
              </a:spcBef>
              <a:spcAft>
                <a:spcPts val="0"/>
              </a:spcAft>
              <a:buClr>
                <a:schemeClr val="lt1"/>
              </a:buClr>
              <a:buSzPts val="3500"/>
              <a:buFont typeface="Arial"/>
              <a:buNone/>
              <a:defRPr sz="3500"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28"/>
          <p:cNvSpPr txBox="1">
            <a:spLocks noGrp="1"/>
          </p:cNvSpPr>
          <p:nvPr>
            <p:ph type="subTitle" idx="1"/>
          </p:nvPr>
        </p:nvSpPr>
        <p:spPr>
          <a:xfrm>
            <a:off x="216953" y="3198468"/>
            <a:ext cx="8727600" cy="1068600"/>
          </a:xfrm>
          <a:prstGeom prst="rect">
            <a:avLst/>
          </a:prstGeom>
          <a:noFill/>
          <a:ln>
            <a:noFill/>
          </a:ln>
        </p:spPr>
        <p:txBody>
          <a:bodyPr spcFirstLastPara="1" wrap="square" lIns="71100" tIns="35550" rIns="71100" bIns="35550" anchor="t" anchorCtr="0">
            <a:normAutofit/>
          </a:bodyPr>
          <a:lstStyle>
            <a:lvl1pPr lvl="0" algn="ctr">
              <a:lnSpc>
                <a:spcPct val="90000"/>
              </a:lnSpc>
              <a:spcBef>
                <a:spcPts val="600"/>
              </a:spcBef>
              <a:spcAft>
                <a:spcPts val="0"/>
              </a:spcAft>
              <a:buClr>
                <a:schemeClr val="lt1"/>
              </a:buClr>
              <a:buSzPts val="1900"/>
              <a:buNone/>
              <a:defRPr sz="1900" b="1">
                <a:solidFill>
                  <a:schemeClr val="lt1"/>
                </a:solidFill>
              </a:defRPr>
            </a:lvl1pPr>
            <a:lvl2pPr lvl="1" algn="ctr">
              <a:lnSpc>
                <a:spcPct val="90000"/>
              </a:lnSpc>
              <a:spcBef>
                <a:spcPts val="300"/>
              </a:spcBef>
              <a:spcAft>
                <a:spcPts val="0"/>
              </a:spcAft>
              <a:buClr>
                <a:schemeClr val="dk1"/>
              </a:buClr>
              <a:buSzPts val="1200"/>
              <a:buNone/>
              <a:defRPr sz="1200"/>
            </a:lvl2pPr>
            <a:lvl3pPr lvl="2" algn="ctr">
              <a:lnSpc>
                <a:spcPct val="90000"/>
              </a:lnSpc>
              <a:spcBef>
                <a:spcPts val="300"/>
              </a:spcBef>
              <a:spcAft>
                <a:spcPts val="0"/>
              </a:spcAft>
              <a:buClr>
                <a:schemeClr val="dk1"/>
              </a:buClr>
              <a:buSzPts val="1100"/>
              <a:buNone/>
              <a:defRPr sz="11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13" name="Google Shape;13;p28"/>
          <p:cNvPicPr preferRelativeResize="0"/>
          <p:nvPr/>
        </p:nvPicPr>
        <p:blipFill rotWithShape="1">
          <a:blip r:embed="rId2">
            <a:alphaModFix/>
          </a:blip>
          <a:srcRect/>
          <a:stretch/>
        </p:blipFill>
        <p:spPr>
          <a:xfrm>
            <a:off x="824913" y="4888994"/>
            <a:ext cx="3747088" cy="343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Title Only">
  <p:cSld name="1_Title and Content_1">
    <p:bg>
      <p:bgPr>
        <a:solidFill>
          <a:schemeClr val="lt1"/>
        </a:solidFill>
        <a:effectLst/>
      </p:bgPr>
    </p:bg>
    <p:spTree>
      <p:nvGrpSpPr>
        <p:cNvPr id="1" name="Shape 74"/>
        <p:cNvGrpSpPr/>
        <p:nvPr/>
      </p:nvGrpSpPr>
      <p:grpSpPr>
        <a:xfrm>
          <a:off x="0" y="0"/>
          <a:ext cx="0" cy="0"/>
          <a:chOff x="0" y="0"/>
          <a:chExt cx="0" cy="0"/>
        </a:xfrm>
      </p:grpSpPr>
      <p:sp>
        <p:nvSpPr>
          <p:cNvPr id="75" name="Google Shape;75;p37"/>
          <p:cNvSpPr/>
          <p:nvPr/>
        </p:nvSpPr>
        <p:spPr>
          <a:xfrm>
            <a:off x="0" y="0"/>
            <a:ext cx="3137100" cy="57150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37"/>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lt1"/>
              </a:buClr>
              <a:buSzPts val="26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7"/>
          <p:cNvSpPr txBox="1">
            <a:spLocks noGrp="1"/>
          </p:cNvSpPr>
          <p:nvPr>
            <p:ph type="sldNum" idx="12"/>
          </p:nvPr>
        </p:nvSpPr>
        <p:spPr>
          <a:xfrm>
            <a:off x="8686800" y="5277612"/>
            <a:ext cx="418684"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37"/>
          <p:cNvSpPr txBox="1">
            <a:spLocks noGrp="1"/>
          </p:cNvSpPr>
          <p:nvPr>
            <p:ph type="body" idx="1"/>
          </p:nvPr>
        </p:nvSpPr>
        <p:spPr>
          <a:xfrm>
            <a:off x="3444875" y="356681"/>
            <a:ext cx="5241925" cy="4920169"/>
          </a:xfrm>
          <a:prstGeom prst="rect">
            <a:avLst/>
          </a:prstGeom>
          <a:noFill/>
          <a:ln>
            <a:noFill/>
          </a:ln>
        </p:spPr>
        <p:txBody>
          <a:bodyPr spcFirstLastPara="1" wrap="square" lIns="71100" tIns="35550" rIns="71100" bIns="35550" anchor="t" anchorCtr="0">
            <a:normAutofit/>
          </a:bodyPr>
          <a:lstStyle>
            <a:lvl1pPr marL="457200" lvl="0" indent="-330200" algn="l">
              <a:lnSpc>
                <a:spcPct val="100000"/>
              </a:lnSpc>
              <a:spcBef>
                <a:spcPts val="600"/>
              </a:spcBef>
              <a:spcAft>
                <a:spcPts val="0"/>
              </a:spcAft>
              <a:buSzPts val="1600"/>
              <a:buChar char="•"/>
              <a:defRPr/>
            </a:lvl1pPr>
            <a:lvl2pPr marL="914400" lvl="1" indent="-317500" algn="l">
              <a:lnSpc>
                <a:spcPct val="100000"/>
              </a:lnSpc>
              <a:spcBef>
                <a:spcPts val="300"/>
              </a:spcBef>
              <a:spcAft>
                <a:spcPts val="0"/>
              </a:spcAft>
              <a:buSzPts val="1400"/>
              <a:buChar char="•"/>
              <a:defRPr/>
            </a:lvl2pPr>
            <a:lvl3pPr marL="1371600" lvl="2" indent="-304800" algn="l">
              <a:lnSpc>
                <a:spcPct val="100000"/>
              </a:lnSpc>
              <a:spcBef>
                <a:spcPts val="300"/>
              </a:spcBef>
              <a:spcAft>
                <a:spcPts val="0"/>
              </a:spcAft>
              <a:buSzPts val="1200"/>
              <a:buChar char="•"/>
              <a:defRPr/>
            </a:lvl3pPr>
            <a:lvl4pPr marL="1828800" lvl="3" indent="-298450" algn="l">
              <a:lnSpc>
                <a:spcPct val="100000"/>
              </a:lnSpc>
              <a:spcBef>
                <a:spcPts val="300"/>
              </a:spcBef>
              <a:spcAft>
                <a:spcPts val="0"/>
              </a:spcAft>
              <a:buSzPts val="1100"/>
              <a:buChar char="•"/>
              <a:defRPr/>
            </a:lvl4pPr>
            <a:lvl5pPr marL="2286000" lvl="4" indent="-298450" algn="l">
              <a:lnSpc>
                <a:spcPct val="100000"/>
              </a:lnSpc>
              <a:spcBef>
                <a:spcPts val="300"/>
              </a:spcBef>
              <a:spcAft>
                <a:spcPts val="0"/>
              </a:spcAft>
              <a:buSzPts val="11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298450" algn="l">
              <a:lnSpc>
                <a:spcPct val="100000"/>
              </a:lnSpc>
              <a:spcBef>
                <a:spcPts val="300"/>
              </a:spcBef>
              <a:spcAft>
                <a:spcPts val="0"/>
              </a:spcAft>
              <a:buSzPts val="1100"/>
              <a:buChar char="•"/>
              <a:defRPr/>
            </a:lvl8pPr>
            <a:lvl9pPr marL="4114800" lvl="8" indent="-298450" algn="l">
              <a:lnSpc>
                <a:spcPct val="100000"/>
              </a:lnSpc>
              <a:spcBef>
                <a:spcPts val="30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170">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79"/>
        <p:cNvGrpSpPr/>
        <p:nvPr/>
      </p:nvGrpSpPr>
      <p:grpSpPr>
        <a:xfrm>
          <a:off x="0" y="0"/>
          <a:ext cx="0" cy="0"/>
          <a:chOff x="0" y="0"/>
          <a:chExt cx="0" cy="0"/>
        </a:xfrm>
      </p:grpSpPr>
      <p:sp>
        <p:nvSpPr>
          <p:cNvPr id="80" name="Google Shape;80;p38"/>
          <p:cNvSpPr/>
          <p:nvPr/>
        </p:nvSpPr>
        <p:spPr>
          <a:xfrm>
            <a:off x="-32084" y="-28575"/>
            <a:ext cx="4604100" cy="57720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8"/>
          <p:cNvSpPr txBox="1">
            <a:spLocks noGrp="1"/>
          </p:cNvSpPr>
          <p:nvPr>
            <p:ph type="title"/>
          </p:nvPr>
        </p:nvSpPr>
        <p:spPr>
          <a:xfrm>
            <a:off x="314575" y="325649"/>
            <a:ext cx="3943500" cy="1446000"/>
          </a:xfrm>
          <a:prstGeom prst="rect">
            <a:avLst/>
          </a:prstGeom>
          <a:noFill/>
          <a:ln>
            <a:noFill/>
          </a:ln>
        </p:spPr>
        <p:txBody>
          <a:bodyPr spcFirstLastPara="1" wrap="square" lIns="94800" tIns="94800" rIns="94800" bIns="94800" anchor="b" anchorCtr="0">
            <a:noAutofit/>
          </a:bodyPr>
          <a:lstStyle>
            <a:lvl1pPr marR="0" lvl="0" algn="l">
              <a:lnSpc>
                <a:spcPct val="100000"/>
              </a:lnSpc>
              <a:spcBef>
                <a:spcPts val="0"/>
              </a:spcBef>
              <a:spcAft>
                <a:spcPts val="0"/>
              </a:spcAft>
              <a:buClr>
                <a:srgbClr val="00457A"/>
              </a:buClr>
              <a:buSzPts val="1800"/>
              <a:buNone/>
              <a:defRPr sz="3000" i="0" u="none" strike="noStrike" cap="none">
                <a:solidFill>
                  <a:srgbClr val="F2F2F2"/>
                </a:solidFill>
              </a:defRPr>
            </a:lvl1pPr>
            <a:lvl2pPr marR="0" lvl="1"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82" name="Google Shape;82;p38"/>
          <p:cNvSpPr txBox="1">
            <a:spLocks noGrp="1"/>
          </p:cNvSpPr>
          <p:nvPr>
            <p:ph type="sldNum" idx="12"/>
          </p:nvPr>
        </p:nvSpPr>
        <p:spPr>
          <a:xfrm>
            <a:off x="8556784" y="5277612"/>
            <a:ext cx="548700" cy="437400"/>
          </a:xfrm>
          <a:prstGeom prst="rect">
            <a:avLst/>
          </a:prstGeom>
          <a:noFill/>
          <a:ln>
            <a:noFill/>
          </a:ln>
        </p:spPr>
        <p:txBody>
          <a:bodyPr spcFirstLastPara="1" wrap="square" lIns="94800" tIns="94800" rIns="94800" bIns="948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38"/>
          <p:cNvSpPr txBox="1">
            <a:spLocks noGrp="1"/>
          </p:cNvSpPr>
          <p:nvPr>
            <p:ph type="body" idx="1"/>
          </p:nvPr>
        </p:nvSpPr>
        <p:spPr>
          <a:xfrm>
            <a:off x="314575" y="2047875"/>
            <a:ext cx="3943500" cy="3229800"/>
          </a:xfrm>
          <a:prstGeom prst="rect">
            <a:avLst/>
          </a:prstGeom>
          <a:noFill/>
          <a:ln>
            <a:noFill/>
          </a:ln>
        </p:spPr>
        <p:txBody>
          <a:bodyPr spcFirstLastPara="1" wrap="square" lIns="94800" tIns="94800" rIns="94800" bIns="94800" anchor="t" anchorCtr="0">
            <a:noAutofit/>
          </a:bodyPr>
          <a:lstStyle>
            <a:lvl1pPr marL="457200" marR="0" lvl="0" indent="-317500" algn="l">
              <a:lnSpc>
                <a:spcPct val="115000"/>
              </a:lnSpc>
              <a:spcBef>
                <a:spcPts val="0"/>
              </a:spcBef>
              <a:spcAft>
                <a:spcPts val="0"/>
              </a:spcAft>
              <a:buClr>
                <a:schemeClr val="lt1"/>
              </a:buClr>
              <a:buSzPts val="1400"/>
              <a:buChar char="●"/>
              <a:defRPr sz="1400" i="0" u="none" strike="noStrike" cap="none">
                <a:solidFill>
                  <a:schemeClr val="lt1"/>
                </a:solidFill>
              </a:defRPr>
            </a:lvl1pPr>
            <a:lvl2pPr marL="914400" marR="0" lvl="1" indent="-304800" algn="l">
              <a:lnSpc>
                <a:spcPct val="115000"/>
              </a:lnSpc>
              <a:spcBef>
                <a:spcPts val="0"/>
              </a:spcBef>
              <a:spcAft>
                <a:spcPts val="0"/>
              </a:spcAft>
              <a:buClr>
                <a:schemeClr val="lt1"/>
              </a:buClr>
              <a:buSzPts val="1200"/>
              <a:buFont typeface="Arial"/>
              <a:buChar char="○"/>
              <a:defRPr sz="1200" i="0" u="none" strike="noStrike" cap="none">
                <a:solidFill>
                  <a:schemeClr val="lt1"/>
                </a:solidFill>
              </a:defRPr>
            </a:lvl2pPr>
            <a:lvl3pPr marL="1371600" marR="0" lvl="2" indent="-304800" algn="l">
              <a:lnSpc>
                <a:spcPct val="115000"/>
              </a:lnSpc>
              <a:spcBef>
                <a:spcPts val="0"/>
              </a:spcBef>
              <a:spcAft>
                <a:spcPts val="0"/>
              </a:spcAft>
              <a:buClr>
                <a:schemeClr val="lt1"/>
              </a:buClr>
              <a:buSzPts val="1200"/>
              <a:buFont typeface="Arial"/>
              <a:buChar char="■"/>
              <a:defRPr sz="1200" i="0" u="none" strike="noStrike" cap="none">
                <a:solidFill>
                  <a:schemeClr val="lt1"/>
                </a:solidFill>
              </a:defRPr>
            </a:lvl3pPr>
            <a:lvl4pPr marL="1828800" marR="0" lvl="3" indent="-304800" algn="l">
              <a:lnSpc>
                <a:spcPct val="115000"/>
              </a:lnSpc>
              <a:spcBef>
                <a:spcPts val="0"/>
              </a:spcBef>
              <a:spcAft>
                <a:spcPts val="0"/>
              </a:spcAft>
              <a:buClr>
                <a:schemeClr val="lt1"/>
              </a:buClr>
              <a:buSzPts val="1200"/>
              <a:buChar char="●"/>
              <a:defRPr sz="1200" i="0" u="none" strike="noStrike" cap="none">
                <a:solidFill>
                  <a:schemeClr val="lt1"/>
                </a:solidFill>
              </a:defRPr>
            </a:lvl4pPr>
            <a:lvl5pPr marL="2286000" marR="0" lvl="4" indent="-304800" algn="l">
              <a:lnSpc>
                <a:spcPct val="115000"/>
              </a:lnSpc>
              <a:spcBef>
                <a:spcPts val="0"/>
              </a:spcBef>
              <a:spcAft>
                <a:spcPts val="0"/>
              </a:spcAft>
              <a:buClr>
                <a:schemeClr val="lt1"/>
              </a:buClr>
              <a:buSzPts val="1200"/>
              <a:buFont typeface="Arial"/>
              <a:buChar char="○"/>
              <a:defRPr sz="1200" i="0" u="none" strike="noStrike" cap="none">
                <a:solidFill>
                  <a:schemeClr val="lt1"/>
                </a:solidFill>
              </a:defRPr>
            </a:lvl5pPr>
            <a:lvl6pPr marL="2743200" marR="0" lvl="5" indent="-304800" algn="l">
              <a:lnSpc>
                <a:spcPct val="115000"/>
              </a:lnSpc>
              <a:spcBef>
                <a:spcPts val="0"/>
              </a:spcBef>
              <a:spcAft>
                <a:spcPts val="0"/>
              </a:spcAft>
              <a:buClr>
                <a:schemeClr val="lt1"/>
              </a:buClr>
              <a:buSzPts val="1200"/>
              <a:buChar char="■"/>
              <a:defRPr sz="1200" i="0" u="none" strike="noStrike" cap="none">
                <a:solidFill>
                  <a:schemeClr val="lt1"/>
                </a:solidFill>
              </a:defRPr>
            </a:lvl6pPr>
            <a:lvl7pPr marL="3200400" marR="0" lvl="6" indent="-304800" algn="l">
              <a:lnSpc>
                <a:spcPct val="115000"/>
              </a:lnSpc>
              <a:spcBef>
                <a:spcPts val="0"/>
              </a:spcBef>
              <a:spcAft>
                <a:spcPts val="0"/>
              </a:spcAft>
              <a:buClr>
                <a:schemeClr val="lt1"/>
              </a:buClr>
              <a:buSzPts val="1200"/>
              <a:buChar char="●"/>
              <a:defRPr sz="1200" i="0" u="none" strike="noStrike" cap="none">
                <a:solidFill>
                  <a:schemeClr val="lt1"/>
                </a:solidFill>
              </a:defRPr>
            </a:lvl7pPr>
            <a:lvl8pPr marL="3657600" marR="0" lvl="7" indent="-304800" algn="l">
              <a:lnSpc>
                <a:spcPct val="115000"/>
              </a:lnSpc>
              <a:spcBef>
                <a:spcPts val="0"/>
              </a:spcBef>
              <a:spcAft>
                <a:spcPts val="0"/>
              </a:spcAft>
              <a:buClr>
                <a:schemeClr val="lt1"/>
              </a:buClr>
              <a:buSzPts val="1200"/>
              <a:buChar char="○"/>
              <a:defRPr sz="1200" i="0" u="none" strike="noStrike" cap="none">
                <a:solidFill>
                  <a:schemeClr val="lt1"/>
                </a:solidFill>
              </a:defRPr>
            </a:lvl8pPr>
            <a:lvl9pPr marL="4114800" marR="0" lvl="8" indent="-304800" algn="l">
              <a:lnSpc>
                <a:spcPct val="115000"/>
              </a:lnSpc>
              <a:spcBef>
                <a:spcPts val="0"/>
              </a:spcBef>
              <a:spcAft>
                <a:spcPts val="0"/>
              </a:spcAft>
              <a:buClr>
                <a:schemeClr val="lt1"/>
              </a:buClr>
              <a:buSzPts val="1200"/>
              <a:buChar char="■"/>
              <a:defRPr sz="1200" i="0" u="none" strike="noStrike" cap="none">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84"/>
        <p:cNvGrpSpPr/>
        <p:nvPr/>
      </p:nvGrpSpPr>
      <p:grpSpPr>
        <a:xfrm>
          <a:off x="0" y="0"/>
          <a:ext cx="0" cy="0"/>
          <a:chOff x="0" y="0"/>
          <a:chExt cx="0" cy="0"/>
        </a:xfrm>
      </p:grpSpPr>
      <p:sp>
        <p:nvSpPr>
          <p:cNvPr id="85" name="Google Shape;85;p39"/>
          <p:cNvSpPr/>
          <p:nvPr/>
        </p:nvSpPr>
        <p:spPr>
          <a:xfrm>
            <a:off x="-32084" y="-28575"/>
            <a:ext cx="2622900" cy="57720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9"/>
          <p:cNvSpPr txBox="1">
            <a:spLocks noGrp="1"/>
          </p:cNvSpPr>
          <p:nvPr>
            <p:ph type="body" idx="1"/>
          </p:nvPr>
        </p:nvSpPr>
        <p:spPr>
          <a:xfrm>
            <a:off x="2830823" y="415290"/>
            <a:ext cx="6065100" cy="14046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88" name="Google Shape;88;p39"/>
          <p:cNvSpPr txBox="1">
            <a:spLocks noGrp="1"/>
          </p:cNvSpPr>
          <p:nvPr>
            <p:ph type="title"/>
          </p:nvPr>
        </p:nvSpPr>
        <p:spPr>
          <a:xfrm>
            <a:off x="207431" y="415292"/>
            <a:ext cx="2175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89" name="Google Shape;89;p39"/>
          <p:cNvSpPr txBox="1">
            <a:spLocks noGrp="1"/>
          </p:cNvSpPr>
          <p:nvPr>
            <p:ph type="body" idx="2"/>
          </p:nvPr>
        </p:nvSpPr>
        <p:spPr>
          <a:xfrm>
            <a:off x="2831057" y="2170907"/>
            <a:ext cx="6064800" cy="31287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90"/>
        <p:cNvGrpSpPr/>
        <p:nvPr/>
      </p:nvGrpSpPr>
      <p:grpSpPr>
        <a:xfrm>
          <a:off x="0" y="0"/>
          <a:ext cx="0" cy="0"/>
          <a:chOff x="0" y="0"/>
          <a:chExt cx="0" cy="0"/>
        </a:xfrm>
      </p:grpSpPr>
      <p:sp>
        <p:nvSpPr>
          <p:cNvPr id="91" name="Google Shape;91;p40"/>
          <p:cNvSpPr/>
          <p:nvPr/>
        </p:nvSpPr>
        <p:spPr>
          <a:xfrm>
            <a:off x="-32084" y="-28575"/>
            <a:ext cx="2622900" cy="57720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0"/>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0"/>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4" name="Google Shape;94;p40"/>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95" name="Google Shape;95;p4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40"/>
          <p:cNvSpPr txBox="1">
            <a:spLocks noGrp="1"/>
          </p:cNvSpPr>
          <p:nvPr>
            <p:ph type="body" idx="1"/>
          </p:nvPr>
        </p:nvSpPr>
        <p:spPr>
          <a:xfrm>
            <a:off x="2831075"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97" name="Google Shape;97;p40"/>
          <p:cNvSpPr txBox="1">
            <a:spLocks noGrp="1"/>
          </p:cNvSpPr>
          <p:nvPr>
            <p:ph type="body" idx="2"/>
          </p:nvPr>
        </p:nvSpPr>
        <p:spPr>
          <a:xfrm>
            <a:off x="2831075" y="415298"/>
            <a:ext cx="3003600" cy="481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00"/>
              </a:spcBef>
              <a:spcAft>
                <a:spcPts val="0"/>
              </a:spcAft>
              <a:buSzPts val="1400"/>
              <a:buNone/>
              <a:defRPr/>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98" name="Google Shape;98;p40"/>
          <p:cNvSpPr txBox="1">
            <a:spLocks noGrp="1"/>
          </p:cNvSpPr>
          <p:nvPr>
            <p:ph type="body" idx="3"/>
          </p:nvPr>
        </p:nvSpPr>
        <p:spPr>
          <a:xfrm>
            <a:off x="5901750"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99" name="Google Shape;99;p40"/>
          <p:cNvSpPr txBox="1">
            <a:spLocks noGrp="1"/>
          </p:cNvSpPr>
          <p:nvPr>
            <p:ph type="body" idx="4"/>
          </p:nvPr>
        </p:nvSpPr>
        <p:spPr>
          <a:xfrm>
            <a:off x="5901763" y="415298"/>
            <a:ext cx="3003600" cy="481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00"/>
              </a:spcBef>
              <a:spcAft>
                <a:spcPts val="0"/>
              </a:spcAft>
              <a:buSzPts val="1400"/>
              <a:buNone/>
              <a:defRPr/>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255">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cSld name="TITLE_AND_BODY_2">
    <p:spTree>
      <p:nvGrpSpPr>
        <p:cNvPr id="1" name="Shape 100"/>
        <p:cNvGrpSpPr/>
        <p:nvPr/>
      </p:nvGrpSpPr>
      <p:grpSpPr>
        <a:xfrm>
          <a:off x="0" y="0"/>
          <a:ext cx="0" cy="0"/>
          <a:chOff x="0" y="0"/>
          <a:chExt cx="0" cy="0"/>
        </a:xfrm>
      </p:grpSpPr>
      <p:sp>
        <p:nvSpPr>
          <p:cNvPr id="101" name="Google Shape;101;p41"/>
          <p:cNvSpPr/>
          <p:nvPr/>
        </p:nvSpPr>
        <p:spPr>
          <a:xfrm>
            <a:off x="-32084" y="-28575"/>
            <a:ext cx="2622900" cy="57720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1"/>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41"/>
          <p:cNvSpPr txBox="1">
            <a:spLocks noGrp="1"/>
          </p:cNvSpPr>
          <p:nvPr>
            <p:ph type="title"/>
          </p:nvPr>
        </p:nvSpPr>
        <p:spPr>
          <a:xfrm>
            <a:off x="245443" y="419100"/>
            <a:ext cx="2097900" cy="488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104" name="Google Shape;104;p41"/>
          <p:cNvSpPr txBox="1">
            <a:spLocks noGrp="1"/>
          </p:cNvSpPr>
          <p:nvPr>
            <p:ph type="body" idx="1"/>
          </p:nvPr>
        </p:nvSpPr>
        <p:spPr>
          <a:xfrm>
            <a:off x="2831057" y="419100"/>
            <a:ext cx="6084300" cy="48804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1pPr>
            <a:lvl2pPr marL="914400" marR="0" lvl="1" indent="-311150" algn="l">
              <a:lnSpc>
                <a:spcPct val="90000"/>
              </a:lnSpc>
              <a:spcBef>
                <a:spcPts val="500"/>
              </a:spcBef>
              <a:spcAft>
                <a:spcPts val="0"/>
              </a:spcAft>
              <a:buClr>
                <a:schemeClr val="dk2"/>
              </a:buClr>
              <a:buSzPts val="1300"/>
              <a:buFont typeface="Arial"/>
              <a:buChar char="○"/>
              <a:defRPr sz="1600"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a:p>
        </p:txBody>
      </p:sp>
      <p:sp>
        <p:nvSpPr>
          <p:cNvPr id="105" name="Google Shape;105;p41"/>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Left-Aligned)">
  <p:cSld name="Quote (Left-Aligned)">
    <p:spTree>
      <p:nvGrpSpPr>
        <p:cNvPr id="1" name="Shape 106"/>
        <p:cNvGrpSpPr/>
        <p:nvPr/>
      </p:nvGrpSpPr>
      <p:grpSpPr>
        <a:xfrm>
          <a:off x="0" y="0"/>
          <a:ext cx="0" cy="0"/>
          <a:chOff x="0" y="0"/>
          <a:chExt cx="0" cy="0"/>
        </a:xfrm>
      </p:grpSpPr>
      <p:sp>
        <p:nvSpPr>
          <p:cNvPr id="107" name="Google Shape;107;p42"/>
          <p:cNvSpPr/>
          <p:nvPr/>
        </p:nvSpPr>
        <p:spPr>
          <a:xfrm>
            <a:off x="-32084" y="-28575"/>
            <a:ext cx="9183300" cy="9294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2"/>
          <p:cNvSpPr txBox="1">
            <a:spLocks noGrp="1"/>
          </p:cNvSpPr>
          <p:nvPr>
            <p:ph type="body" idx="1"/>
          </p:nvPr>
        </p:nvSpPr>
        <p:spPr>
          <a:xfrm>
            <a:off x="574575" y="1273139"/>
            <a:ext cx="7987800" cy="3632100"/>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600"/>
              </a:spcBef>
              <a:spcAft>
                <a:spcPts val="0"/>
              </a:spcAft>
              <a:buClr>
                <a:srgbClr val="434343"/>
              </a:buClr>
              <a:buSzPts val="1800"/>
              <a:buNone/>
              <a:defRPr i="1" u="none" strike="noStrike" cap="none">
                <a:solidFill>
                  <a:srgbClr val="434343"/>
                </a:solidFill>
              </a:defRPr>
            </a:lvl1pPr>
            <a:lvl2pPr marL="914400" marR="0" lvl="1" indent="-336550" algn="ctr">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109" name="Google Shape;109;p4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2"/>
          <p:cNvSpPr txBox="1">
            <a:spLocks noGrp="1"/>
          </p:cNvSpPr>
          <p:nvPr>
            <p:ph type="title"/>
          </p:nvPr>
        </p:nvSpPr>
        <p:spPr>
          <a:xfrm>
            <a:off x="438150" y="153025"/>
            <a:ext cx="8248650" cy="621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44"/>
          <p:cNvSpPr txBox="1">
            <a:spLocks noGrp="1"/>
          </p:cNvSpPr>
          <p:nvPr>
            <p:ph type="ctrTitle"/>
          </p:nvPr>
        </p:nvSpPr>
        <p:spPr>
          <a:xfrm>
            <a:off x="1143000" y="935038"/>
            <a:ext cx="6858000" cy="199072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4"/>
          <p:cNvSpPr txBox="1">
            <a:spLocks noGrp="1"/>
          </p:cNvSpPr>
          <p:nvPr>
            <p:ph type="subTitle" idx="1"/>
          </p:nvPr>
        </p:nvSpPr>
        <p:spPr>
          <a:xfrm>
            <a:off x="1143000" y="3001963"/>
            <a:ext cx="6858000" cy="137953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44"/>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4"/>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4"/>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45"/>
          <p:cNvSpPr txBox="1">
            <a:spLocks noGrp="1"/>
          </p:cNvSpPr>
          <p:nvPr>
            <p:ph type="title"/>
          </p:nvPr>
        </p:nvSpPr>
        <p:spPr>
          <a:xfrm>
            <a:off x="628650" y="304800"/>
            <a:ext cx="7886700" cy="110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5"/>
          <p:cNvSpPr txBox="1">
            <a:spLocks noGrp="1"/>
          </p:cNvSpPr>
          <p:nvPr>
            <p:ph type="body" idx="1"/>
          </p:nvPr>
        </p:nvSpPr>
        <p:spPr>
          <a:xfrm>
            <a:off x="628650" y="1520825"/>
            <a:ext cx="7886700" cy="3627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623888" y="1425575"/>
            <a:ext cx="7886700" cy="23764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623888" y="3824288"/>
            <a:ext cx="7886700" cy="1250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2" name="Google Shape;132;p46"/>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6"/>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6"/>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47"/>
          <p:cNvSpPr txBox="1">
            <a:spLocks noGrp="1"/>
          </p:cNvSpPr>
          <p:nvPr>
            <p:ph type="title"/>
          </p:nvPr>
        </p:nvSpPr>
        <p:spPr>
          <a:xfrm>
            <a:off x="628650" y="304800"/>
            <a:ext cx="7886700" cy="110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7"/>
          <p:cNvSpPr txBox="1">
            <a:spLocks noGrp="1"/>
          </p:cNvSpPr>
          <p:nvPr>
            <p:ph type="body" idx="1"/>
          </p:nvPr>
        </p:nvSpPr>
        <p:spPr>
          <a:xfrm>
            <a:off x="628650" y="1520825"/>
            <a:ext cx="3867150" cy="3627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7"/>
          <p:cNvSpPr txBox="1">
            <a:spLocks noGrp="1"/>
          </p:cNvSpPr>
          <p:nvPr>
            <p:ph type="body" idx="2"/>
          </p:nvPr>
        </p:nvSpPr>
        <p:spPr>
          <a:xfrm>
            <a:off x="4648200" y="1520825"/>
            <a:ext cx="3867150" cy="3627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7"/>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7"/>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7"/>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4"/>
        <p:cNvGrpSpPr/>
        <p:nvPr/>
      </p:nvGrpSpPr>
      <p:grpSpPr>
        <a:xfrm>
          <a:off x="0" y="0"/>
          <a:ext cx="0" cy="0"/>
          <a:chOff x="0" y="0"/>
          <a:chExt cx="0" cy="0"/>
        </a:xfrm>
      </p:grpSpPr>
      <p:sp>
        <p:nvSpPr>
          <p:cNvPr id="15" name="Google Shape;15;p29"/>
          <p:cNvSpPr/>
          <p:nvPr/>
        </p:nvSpPr>
        <p:spPr>
          <a:xfrm>
            <a:off x="-32084" y="-28575"/>
            <a:ext cx="4619100" cy="57720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9"/>
          <p:cNvSpPr txBox="1">
            <a:spLocks noGrp="1"/>
          </p:cNvSpPr>
          <p:nvPr>
            <p:ph type="title"/>
          </p:nvPr>
        </p:nvSpPr>
        <p:spPr>
          <a:xfrm>
            <a:off x="646573" y="889000"/>
            <a:ext cx="3246900" cy="1321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7" name="Google Shape;17;p29"/>
          <p:cNvSpPr txBox="1">
            <a:spLocks noGrp="1"/>
          </p:cNvSpPr>
          <p:nvPr>
            <p:ph type="subTitle" idx="1"/>
          </p:nvPr>
        </p:nvSpPr>
        <p:spPr>
          <a:xfrm>
            <a:off x="646550" y="2210555"/>
            <a:ext cx="3246900" cy="26154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18" name="Google Shape;18;p29"/>
          <p:cNvSpPr/>
          <p:nvPr/>
        </p:nvSpPr>
        <p:spPr>
          <a:xfrm flipH="1">
            <a:off x="4568412"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9"/>
          <p:cNvSpPr txBox="1">
            <a:spLocks noGrp="1"/>
          </p:cNvSpPr>
          <p:nvPr>
            <p:ph type="body" idx="2"/>
          </p:nvPr>
        </p:nvSpPr>
        <p:spPr>
          <a:xfrm>
            <a:off x="5130225" y="889000"/>
            <a:ext cx="3470700" cy="39369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600"/>
              </a:spcBef>
              <a:spcAft>
                <a:spcPts val="0"/>
              </a:spcAft>
              <a:buSzPts val="1800"/>
              <a:buAutoNum type="arabicPeriod"/>
              <a:defRPr sz="1800" i="0" u="none" strike="noStrike" cap="none"/>
            </a:lvl1pPr>
            <a:lvl2pPr marL="914400" marR="0" lvl="1" indent="-317500" algn="l">
              <a:lnSpc>
                <a:spcPct val="115000"/>
              </a:lnSpc>
              <a:spcBef>
                <a:spcPts val="1000"/>
              </a:spcBef>
              <a:spcAft>
                <a:spcPts val="0"/>
              </a:spcAft>
              <a:buSzPts val="1400"/>
              <a:buFont typeface="Arial"/>
              <a:buAutoNum type="alphaLcPeriod"/>
              <a:defRPr sz="1400" i="0" u="none" strike="noStrike" cap="none"/>
            </a:lvl2pPr>
            <a:lvl3pPr marL="1371600" marR="0" lvl="2" indent="-317500" algn="l">
              <a:lnSpc>
                <a:spcPct val="115000"/>
              </a:lnSpc>
              <a:spcBef>
                <a:spcPts val="1000"/>
              </a:spcBef>
              <a:spcAft>
                <a:spcPts val="0"/>
              </a:spcAft>
              <a:buSzPts val="1400"/>
              <a:buFont typeface="Arial"/>
              <a:buAutoNum type="romanLcPeriod"/>
              <a:defRPr sz="1400" i="0" u="none" strike="noStrike" cap="none"/>
            </a:lvl3pPr>
            <a:lvl4pPr marL="1828800" marR="0" lvl="3" indent="-317500" algn="l">
              <a:lnSpc>
                <a:spcPct val="115000"/>
              </a:lnSpc>
              <a:spcBef>
                <a:spcPts val="1000"/>
              </a:spcBef>
              <a:spcAft>
                <a:spcPts val="0"/>
              </a:spcAft>
              <a:buSzPts val="1400"/>
              <a:buAutoNum type="arabicPeriod"/>
              <a:defRPr sz="1400" i="0" u="none" strike="noStrike" cap="none"/>
            </a:lvl4pPr>
            <a:lvl5pPr marL="2286000" marR="0" lvl="4" indent="-317500" algn="l">
              <a:lnSpc>
                <a:spcPct val="115000"/>
              </a:lnSpc>
              <a:spcBef>
                <a:spcPts val="1000"/>
              </a:spcBef>
              <a:spcAft>
                <a:spcPts val="0"/>
              </a:spcAft>
              <a:buSzPts val="1400"/>
              <a:buFont typeface="Arial"/>
              <a:buAutoNum type="alphaLcPeriod"/>
              <a:defRPr sz="1400" i="0" u="none" strike="noStrike" cap="none"/>
            </a:lvl5pPr>
            <a:lvl6pPr marL="2743200" marR="0" lvl="5" indent="-317500" algn="l">
              <a:lnSpc>
                <a:spcPct val="115000"/>
              </a:lnSpc>
              <a:spcBef>
                <a:spcPts val="1000"/>
              </a:spcBef>
              <a:spcAft>
                <a:spcPts val="0"/>
              </a:spcAft>
              <a:buSzPts val="1400"/>
              <a:buAutoNum type="romanLcPeriod"/>
              <a:defRPr sz="1400" i="0" u="none" strike="noStrike" cap="none"/>
            </a:lvl6pPr>
            <a:lvl7pPr marL="3200400" marR="0" lvl="6" indent="-317500" algn="l">
              <a:lnSpc>
                <a:spcPct val="115000"/>
              </a:lnSpc>
              <a:spcBef>
                <a:spcPts val="1000"/>
              </a:spcBef>
              <a:spcAft>
                <a:spcPts val="0"/>
              </a:spcAft>
              <a:buSzPts val="1400"/>
              <a:buAutoNum type="arabicPeriod"/>
              <a:defRPr sz="1400" i="0" u="none" strike="noStrike" cap="none"/>
            </a:lvl7pPr>
            <a:lvl8pPr marL="3657600" marR="0" lvl="7" indent="-317500" algn="l">
              <a:lnSpc>
                <a:spcPct val="115000"/>
              </a:lnSpc>
              <a:spcBef>
                <a:spcPts val="1000"/>
              </a:spcBef>
              <a:spcAft>
                <a:spcPts val="0"/>
              </a:spcAft>
              <a:buSzPts val="1400"/>
              <a:buAutoNum type="alphaLcPeriod"/>
              <a:defRPr sz="1400" i="0" u="none" strike="noStrike" cap="none"/>
            </a:lvl8pPr>
            <a:lvl9pPr marL="4114800" marR="0" lvl="8" indent="-317500" algn="l">
              <a:lnSpc>
                <a:spcPct val="115000"/>
              </a:lnSpc>
              <a:spcBef>
                <a:spcPts val="1000"/>
              </a:spcBef>
              <a:spcAft>
                <a:spcPts val="1000"/>
              </a:spcAft>
              <a:buSzPts val="1400"/>
              <a:buAutoNum type="romanLcPeriod"/>
              <a:defRPr sz="1400" i="0" u="none" strike="noStrike" cap="none"/>
            </a:lvl9pPr>
          </a:lstStyle>
          <a:p>
            <a:endParaRPr/>
          </a:p>
        </p:txBody>
      </p:sp>
      <p:sp>
        <p:nvSpPr>
          <p:cNvPr id="20" name="Google Shape;20;p29"/>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2"/>
        <p:cNvGrpSpPr/>
        <p:nvPr/>
      </p:nvGrpSpPr>
      <p:grpSpPr>
        <a:xfrm>
          <a:off x="0" y="0"/>
          <a:ext cx="0" cy="0"/>
          <a:chOff x="0" y="0"/>
          <a:chExt cx="0" cy="0"/>
        </a:xfrm>
      </p:grpSpPr>
      <p:sp>
        <p:nvSpPr>
          <p:cNvPr id="143" name="Google Shape;143;p48"/>
          <p:cNvSpPr txBox="1">
            <a:spLocks noGrp="1"/>
          </p:cNvSpPr>
          <p:nvPr>
            <p:ph type="title"/>
          </p:nvPr>
        </p:nvSpPr>
        <p:spPr>
          <a:xfrm>
            <a:off x="630238" y="304800"/>
            <a:ext cx="7886700" cy="110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8"/>
          <p:cNvSpPr txBox="1">
            <a:spLocks noGrp="1"/>
          </p:cNvSpPr>
          <p:nvPr>
            <p:ph type="body" idx="1"/>
          </p:nvPr>
        </p:nvSpPr>
        <p:spPr>
          <a:xfrm>
            <a:off x="630238" y="1401763"/>
            <a:ext cx="3868737" cy="685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8"/>
          <p:cNvSpPr txBox="1">
            <a:spLocks noGrp="1"/>
          </p:cNvSpPr>
          <p:nvPr>
            <p:ph type="body" idx="2"/>
          </p:nvPr>
        </p:nvSpPr>
        <p:spPr>
          <a:xfrm>
            <a:off x="630238" y="2087563"/>
            <a:ext cx="3868737" cy="307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8"/>
          <p:cNvSpPr txBox="1">
            <a:spLocks noGrp="1"/>
          </p:cNvSpPr>
          <p:nvPr>
            <p:ph type="body" idx="3"/>
          </p:nvPr>
        </p:nvSpPr>
        <p:spPr>
          <a:xfrm>
            <a:off x="4629150" y="1401763"/>
            <a:ext cx="3887788" cy="685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48"/>
          <p:cNvSpPr txBox="1">
            <a:spLocks noGrp="1"/>
          </p:cNvSpPr>
          <p:nvPr>
            <p:ph type="body" idx="4"/>
          </p:nvPr>
        </p:nvSpPr>
        <p:spPr>
          <a:xfrm>
            <a:off x="4629150" y="2087563"/>
            <a:ext cx="3887788" cy="307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8"/>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8"/>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8"/>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49"/>
          <p:cNvSpPr txBox="1">
            <a:spLocks noGrp="1"/>
          </p:cNvSpPr>
          <p:nvPr>
            <p:ph type="title"/>
          </p:nvPr>
        </p:nvSpPr>
        <p:spPr>
          <a:xfrm>
            <a:off x="628650" y="304800"/>
            <a:ext cx="7886700" cy="110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9"/>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9"/>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9"/>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50"/>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0"/>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0"/>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51"/>
          <p:cNvSpPr txBox="1">
            <a:spLocks noGrp="1"/>
          </p:cNvSpPr>
          <p:nvPr>
            <p:ph type="title"/>
          </p:nvPr>
        </p:nvSpPr>
        <p:spPr>
          <a:xfrm>
            <a:off x="630238" y="381000"/>
            <a:ext cx="2949575"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a:off x="3887788" y="822325"/>
            <a:ext cx="4629150" cy="406241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3" name="Google Shape;163;p51"/>
          <p:cNvSpPr txBox="1">
            <a:spLocks noGrp="1"/>
          </p:cNvSpPr>
          <p:nvPr>
            <p:ph type="body" idx="2"/>
          </p:nvPr>
        </p:nvSpPr>
        <p:spPr>
          <a:xfrm>
            <a:off x="630238" y="1714500"/>
            <a:ext cx="2949575" cy="3176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4" name="Google Shape;164;p51"/>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1"/>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1"/>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52"/>
          <p:cNvSpPr txBox="1">
            <a:spLocks noGrp="1"/>
          </p:cNvSpPr>
          <p:nvPr>
            <p:ph type="title"/>
          </p:nvPr>
        </p:nvSpPr>
        <p:spPr>
          <a:xfrm>
            <a:off x="630238" y="381000"/>
            <a:ext cx="2949575"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2"/>
          <p:cNvSpPr>
            <a:spLocks noGrp="1"/>
          </p:cNvSpPr>
          <p:nvPr>
            <p:ph type="pic" idx="2"/>
          </p:nvPr>
        </p:nvSpPr>
        <p:spPr>
          <a:xfrm>
            <a:off x="3887788" y="822325"/>
            <a:ext cx="4629150" cy="4062413"/>
          </a:xfrm>
          <a:prstGeom prst="rect">
            <a:avLst/>
          </a:prstGeom>
          <a:noFill/>
          <a:ln>
            <a:noFill/>
          </a:ln>
        </p:spPr>
      </p:sp>
      <p:sp>
        <p:nvSpPr>
          <p:cNvPr id="170" name="Google Shape;170;p52"/>
          <p:cNvSpPr txBox="1">
            <a:spLocks noGrp="1"/>
          </p:cNvSpPr>
          <p:nvPr>
            <p:ph type="body" idx="1"/>
          </p:nvPr>
        </p:nvSpPr>
        <p:spPr>
          <a:xfrm>
            <a:off x="630238" y="1714500"/>
            <a:ext cx="2949575" cy="3176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1" name="Google Shape;171;p52"/>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2"/>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2"/>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53"/>
          <p:cNvSpPr txBox="1">
            <a:spLocks noGrp="1"/>
          </p:cNvSpPr>
          <p:nvPr>
            <p:ph type="title"/>
          </p:nvPr>
        </p:nvSpPr>
        <p:spPr>
          <a:xfrm>
            <a:off x="628650" y="304800"/>
            <a:ext cx="7886700" cy="110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3"/>
          <p:cNvSpPr txBox="1">
            <a:spLocks noGrp="1"/>
          </p:cNvSpPr>
          <p:nvPr>
            <p:ph type="body" idx="1"/>
          </p:nvPr>
        </p:nvSpPr>
        <p:spPr>
          <a:xfrm rot="5400000">
            <a:off x="2758281" y="-608806"/>
            <a:ext cx="36274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3"/>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3"/>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3"/>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rot="5400000">
            <a:off x="5107781" y="1740694"/>
            <a:ext cx="4843463"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4"/>
          <p:cNvSpPr txBox="1">
            <a:spLocks noGrp="1"/>
          </p:cNvSpPr>
          <p:nvPr>
            <p:ph type="body" idx="1"/>
          </p:nvPr>
        </p:nvSpPr>
        <p:spPr>
          <a:xfrm rot="5400000">
            <a:off x="1088231" y="-154781"/>
            <a:ext cx="4843463"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4"/>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4"/>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1"/>
        <p:cNvGrpSpPr/>
        <p:nvPr/>
      </p:nvGrpSpPr>
      <p:grpSpPr>
        <a:xfrm>
          <a:off x="0" y="0"/>
          <a:ext cx="0" cy="0"/>
          <a:chOff x="0" y="0"/>
          <a:chExt cx="0" cy="0"/>
        </a:xfrm>
      </p:grpSpPr>
      <p:sp>
        <p:nvSpPr>
          <p:cNvPr id="22" name="Google Shape;22;p30"/>
          <p:cNvSpPr/>
          <p:nvPr/>
        </p:nvSpPr>
        <p:spPr>
          <a:xfrm>
            <a:off x="0" y="1890446"/>
            <a:ext cx="9144000" cy="27297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30"/>
          <p:cNvSpPr txBox="1">
            <a:spLocks noGrp="1"/>
          </p:cNvSpPr>
          <p:nvPr>
            <p:ph type="title"/>
          </p:nvPr>
        </p:nvSpPr>
        <p:spPr>
          <a:xfrm>
            <a:off x="623888" y="1424783"/>
            <a:ext cx="7886700" cy="23772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0"/>
          <p:cNvSpPr txBox="1">
            <a:spLocks noGrp="1"/>
          </p:cNvSpPr>
          <p:nvPr>
            <p:ph type="body" idx="1"/>
          </p:nvPr>
        </p:nvSpPr>
        <p:spPr>
          <a:xfrm>
            <a:off x="623888" y="3824554"/>
            <a:ext cx="7886700" cy="12501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200"/>
              <a:buNone/>
              <a:defRPr sz="1200">
                <a:solidFill>
                  <a:srgbClr val="888888"/>
                </a:solidFill>
              </a:defRPr>
            </a:lvl2pPr>
            <a:lvl3pPr marL="1371600" lvl="2" indent="-228600" algn="l">
              <a:lnSpc>
                <a:spcPct val="90000"/>
              </a:lnSpc>
              <a:spcBef>
                <a:spcPts val="300"/>
              </a:spcBef>
              <a:spcAft>
                <a:spcPts val="0"/>
              </a:spcAft>
              <a:buClr>
                <a:srgbClr val="888888"/>
              </a:buClr>
              <a:buSzPts val="1100"/>
              <a:buNone/>
              <a:defRPr sz="11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25" name="Google Shape;25;p30"/>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gure/Table with Caption">
  <p:cSld name="Figure/Table with Caption">
    <p:spTree>
      <p:nvGrpSpPr>
        <p:cNvPr id="1" name="Shape 26"/>
        <p:cNvGrpSpPr/>
        <p:nvPr/>
      </p:nvGrpSpPr>
      <p:grpSpPr>
        <a:xfrm>
          <a:off x="0" y="0"/>
          <a:ext cx="0" cy="0"/>
          <a:chOff x="0" y="0"/>
          <a:chExt cx="0" cy="0"/>
        </a:xfrm>
      </p:grpSpPr>
      <p:sp>
        <p:nvSpPr>
          <p:cNvPr id="27" name="Google Shape;27;p31"/>
          <p:cNvSpPr/>
          <p:nvPr/>
        </p:nvSpPr>
        <p:spPr>
          <a:xfrm>
            <a:off x="-32100" y="-14250"/>
            <a:ext cx="3537300" cy="5743500"/>
          </a:xfrm>
          <a:prstGeom prst="rect">
            <a:avLst/>
          </a:prstGeom>
          <a:solidFill>
            <a:srgbClr val="036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1"/>
          <p:cNvSpPr txBox="1">
            <a:spLocks noGrp="1"/>
          </p:cNvSpPr>
          <p:nvPr>
            <p:ph type="title"/>
          </p:nvPr>
        </p:nvSpPr>
        <p:spPr>
          <a:xfrm>
            <a:off x="262208" y="419100"/>
            <a:ext cx="2948700" cy="1104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29" name="Google Shape;29;p31"/>
          <p:cNvSpPr txBox="1">
            <a:spLocks noGrp="1"/>
          </p:cNvSpPr>
          <p:nvPr>
            <p:ph type="body" idx="1"/>
          </p:nvPr>
        </p:nvSpPr>
        <p:spPr>
          <a:xfrm>
            <a:off x="236808" y="1724700"/>
            <a:ext cx="29742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30" name="Google Shape;30;p31"/>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1"/>
          <p:cNvSpPr>
            <a:spLocks noGrp="1"/>
          </p:cNvSpPr>
          <p:nvPr>
            <p:ph type="pic" idx="2"/>
          </p:nvPr>
        </p:nvSpPr>
        <p:spPr>
          <a:xfrm>
            <a:off x="3976350" y="419100"/>
            <a:ext cx="4781400" cy="48768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32"/>
        <p:cNvGrpSpPr/>
        <p:nvPr/>
      </p:nvGrpSpPr>
      <p:grpSpPr>
        <a:xfrm>
          <a:off x="0" y="0"/>
          <a:ext cx="0" cy="0"/>
          <a:chOff x="0" y="0"/>
          <a:chExt cx="0" cy="0"/>
        </a:xfrm>
      </p:grpSpPr>
      <p:sp>
        <p:nvSpPr>
          <p:cNvPr id="33" name="Google Shape;33;p32"/>
          <p:cNvSpPr/>
          <p:nvPr/>
        </p:nvSpPr>
        <p:spPr>
          <a:xfrm>
            <a:off x="0" y="0"/>
            <a:ext cx="9144000" cy="9939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Google Shape;34;p32"/>
          <p:cNvSpPr txBox="1">
            <a:spLocks noGrp="1"/>
          </p:cNvSpPr>
          <p:nvPr>
            <p:ph type="title"/>
          </p:nvPr>
        </p:nvSpPr>
        <p:spPr>
          <a:xfrm>
            <a:off x="436970" y="1"/>
            <a:ext cx="8266014" cy="9939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2"/>
          <p:cNvSpPr txBox="1">
            <a:spLocks noGrp="1"/>
          </p:cNvSpPr>
          <p:nvPr>
            <p:ph type="body" idx="1"/>
          </p:nvPr>
        </p:nvSpPr>
        <p:spPr>
          <a:xfrm>
            <a:off x="436970" y="1290534"/>
            <a:ext cx="4100829"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36" name="Google Shape;36;p32"/>
          <p:cNvSpPr txBox="1">
            <a:spLocks noGrp="1"/>
          </p:cNvSpPr>
          <p:nvPr>
            <p:ph type="body" idx="2"/>
          </p:nvPr>
        </p:nvSpPr>
        <p:spPr>
          <a:xfrm>
            <a:off x="436970" y="1977127"/>
            <a:ext cx="4100829"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7" name="Google Shape;37;p32"/>
          <p:cNvSpPr txBox="1">
            <a:spLocks noGrp="1"/>
          </p:cNvSpPr>
          <p:nvPr>
            <p:ph type="body" idx="3"/>
          </p:nvPr>
        </p:nvSpPr>
        <p:spPr>
          <a:xfrm>
            <a:off x="4668908" y="1290534"/>
            <a:ext cx="4017892"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38" name="Google Shape;38;p32"/>
          <p:cNvSpPr txBox="1">
            <a:spLocks noGrp="1"/>
          </p:cNvSpPr>
          <p:nvPr>
            <p:ph type="body" idx="4"/>
          </p:nvPr>
        </p:nvSpPr>
        <p:spPr>
          <a:xfrm>
            <a:off x="4668908" y="1977127"/>
            <a:ext cx="4017892"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9" name="Google Shape;39;p32"/>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40"/>
        <p:cNvGrpSpPr/>
        <p:nvPr/>
      </p:nvGrpSpPr>
      <p:grpSpPr>
        <a:xfrm>
          <a:off x="0" y="0"/>
          <a:ext cx="0" cy="0"/>
          <a:chOff x="0" y="0"/>
          <a:chExt cx="0" cy="0"/>
        </a:xfrm>
      </p:grpSpPr>
      <p:sp>
        <p:nvSpPr>
          <p:cNvPr id="41" name="Google Shape;41;p33"/>
          <p:cNvSpPr/>
          <p:nvPr/>
        </p:nvSpPr>
        <p:spPr>
          <a:xfrm>
            <a:off x="0" y="0"/>
            <a:ext cx="3137100" cy="57150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42;p33"/>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lt1"/>
              </a:buClr>
              <a:buSzPts val="26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3"/>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lvl1pPr marL="457200" lvl="0" indent="-368300" algn="l">
              <a:lnSpc>
                <a:spcPct val="90000"/>
              </a:lnSpc>
              <a:spcBef>
                <a:spcPts val="600"/>
              </a:spcBef>
              <a:spcAft>
                <a:spcPts val="0"/>
              </a:spcAft>
              <a:buClr>
                <a:schemeClr val="dk1"/>
              </a:buClr>
              <a:buSzPts val="2200"/>
              <a:buChar char="•"/>
              <a:defRPr sz="2200"/>
            </a:lvl1pPr>
            <a:lvl2pPr marL="914400" lvl="1" indent="-349250" algn="l">
              <a:lnSpc>
                <a:spcPct val="90000"/>
              </a:lnSpc>
              <a:spcBef>
                <a:spcPts val="300"/>
              </a:spcBef>
              <a:spcAft>
                <a:spcPts val="0"/>
              </a:spcAft>
              <a:buClr>
                <a:schemeClr val="dk1"/>
              </a:buClr>
              <a:buSzPts val="1900"/>
              <a:buChar char="•"/>
              <a:defRPr sz="19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44" name="Google Shape;44;p3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3">
          <p15:clr>
            <a:srgbClr val="E46962"/>
          </p15:clr>
        </p15:guide>
        <p15:guide id="2" pos="2169">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rgbClr val="03617A"/>
        </a:solidFill>
        <a:effectLst/>
      </p:bgPr>
    </p:bg>
    <p:spTree>
      <p:nvGrpSpPr>
        <p:cNvPr id="1" name="Shape 45"/>
        <p:cNvGrpSpPr/>
        <p:nvPr/>
      </p:nvGrpSpPr>
      <p:grpSpPr>
        <a:xfrm>
          <a:off x="0" y="0"/>
          <a:ext cx="0" cy="0"/>
          <a:chOff x="0" y="0"/>
          <a:chExt cx="0" cy="0"/>
        </a:xfrm>
      </p:grpSpPr>
      <p:sp>
        <p:nvSpPr>
          <p:cNvPr id="46" name="Google Shape;46;p34"/>
          <p:cNvSpPr/>
          <p:nvPr/>
        </p:nvSpPr>
        <p:spPr>
          <a:xfrm>
            <a:off x="-7125" y="827255"/>
            <a:ext cx="9151200" cy="488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34"/>
          <p:cNvSpPr txBox="1">
            <a:spLocks noGrp="1"/>
          </p:cNvSpPr>
          <p:nvPr>
            <p:ph type="title"/>
          </p:nvPr>
        </p:nvSpPr>
        <p:spPr>
          <a:xfrm>
            <a:off x="155466" y="108438"/>
            <a:ext cx="8833200" cy="621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34"/>
          <p:cNvSpPr txBox="1"/>
          <p:nvPr/>
        </p:nvSpPr>
        <p:spPr>
          <a:xfrm>
            <a:off x="155388" y="1176975"/>
            <a:ext cx="8833200" cy="40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Multi 1">
  <p:cSld name="TWO_OBJECTS_WITH_TEXT_1_1">
    <p:bg>
      <p:bgPr>
        <a:solidFill>
          <a:schemeClr val="lt1"/>
        </a:solidFill>
        <a:effectLst/>
      </p:bgPr>
    </p:bg>
    <p:spTree>
      <p:nvGrpSpPr>
        <p:cNvPr id="1" name="Shape 50"/>
        <p:cNvGrpSpPr/>
        <p:nvPr/>
      </p:nvGrpSpPr>
      <p:grpSpPr>
        <a:xfrm>
          <a:off x="0" y="0"/>
          <a:ext cx="0" cy="0"/>
          <a:chOff x="0" y="0"/>
          <a:chExt cx="0" cy="0"/>
        </a:xfrm>
      </p:grpSpPr>
      <p:sp>
        <p:nvSpPr>
          <p:cNvPr id="51" name="Google Shape;51;p35"/>
          <p:cNvSpPr/>
          <p:nvPr/>
        </p:nvSpPr>
        <p:spPr>
          <a:xfrm>
            <a:off x="0" y="0"/>
            <a:ext cx="9144000" cy="9939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52;p35"/>
          <p:cNvSpPr txBox="1">
            <a:spLocks noGrp="1"/>
          </p:cNvSpPr>
          <p:nvPr>
            <p:ph type="title"/>
          </p:nvPr>
        </p:nvSpPr>
        <p:spPr>
          <a:xfrm>
            <a:off x="438150" y="1"/>
            <a:ext cx="8248650" cy="9939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35"/>
          <p:cNvSpPr txBox="1">
            <a:spLocks noGrp="1"/>
          </p:cNvSpPr>
          <p:nvPr>
            <p:ph type="body" idx="1"/>
          </p:nvPr>
        </p:nvSpPr>
        <p:spPr>
          <a:xfrm>
            <a:off x="438150" y="1290525"/>
            <a:ext cx="1958814"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lt1"/>
              </a:buClr>
              <a:buSzPts val="1400"/>
              <a:buNone/>
              <a:defRPr sz="1400" b="1">
                <a:solidFill>
                  <a:schemeClr val="lt1"/>
                </a:solidFill>
              </a:defRPr>
            </a:lvl1pPr>
            <a:lvl2pPr marL="914400" lvl="1" indent="-228600" algn="l">
              <a:lnSpc>
                <a:spcPct val="90000"/>
              </a:lnSpc>
              <a:spcBef>
                <a:spcPts val="300"/>
              </a:spcBef>
              <a:spcAft>
                <a:spcPts val="0"/>
              </a:spcAft>
              <a:buClr>
                <a:schemeClr val="lt1"/>
              </a:buClr>
              <a:buSzPts val="1200"/>
              <a:buNone/>
              <a:defRPr sz="1200" b="1">
                <a:solidFill>
                  <a:schemeClr val="lt1"/>
                </a:solidFill>
              </a:defRPr>
            </a:lvl2pPr>
            <a:lvl3pPr marL="1371600" lvl="2" indent="-228600" algn="l">
              <a:lnSpc>
                <a:spcPct val="90000"/>
              </a:lnSpc>
              <a:spcBef>
                <a:spcPts val="300"/>
              </a:spcBef>
              <a:spcAft>
                <a:spcPts val="0"/>
              </a:spcAft>
              <a:buClr>
                <a:schemeClr val="lt1"/>
              </a:buClr>
              <a:buSzPts val="1100"/>
              <a:buNone/>
              <a:defRPr sz="1100" b="1">
                <a:solidFill>
                  <a:schemeClr val="lt1"/>
                </a:solidFill>
              </a:defRPr>
            </a:lvl3pPr>
            <a:lvl4pPr marL="1828800" lvl="3" indent="-228600" algn="l">
              <a:lnSpc>
                <a:spcPct val="90000"/>
              </a:lnSpc>
              <a:spcBef>
                <a:spcPts val="300"/>
              </a:spcBef>
              <a:spcAft>
                <a:spcPts val="0"/>
              </a:spcAft>
              <a:buClr>
                <a:schemeClr val="lt1"/>
              </a:buClr>
              <a:buSzPts val="900"/>
              <a:buNone/>
              <a:defRPr sz="900" b="1">
                <a:solidFill>
                  <a:schemeClr val="lt1"/>
                </a:solidFill>
              </a:defRPr>
            </a:lvl4pPr>
            <a:lvl5pPr marL="2286000" lvl="4" indent="-228600" algn="l">
              <a:lnSpc>
                <a:spcPct val="90000"/>
              </a:lnSpc>
              <a:spcBef>
                <a:spcPts val="300"/>
              </a:spcBef>
              <a:spcAft>
                <a:spcPts val="0"/>
              </a:spcAft>
              <a:buClr>
                <a:schemeClr val="lt1"/>
              </a:buClr>
              <a:buSzPts val="900"/>
              <a:buNone/>
              <a:defRPr sz="900" b="1">
                <a:solidFill>
                  <a:schemeClr val="lt1"/>
                </a:solidFill>
              </a:defRPr>
            </a:lvl5pPr>
            <a:lvl6pPr marL="2743200" lvl="5" indent="-228600" algn="l">
              <a:lnSpc>
                <a:spcPct val="90000"/>
              </a:lnSpc>
              <a:spcBef>
                <a:spcPts val="300"/>
              </a:spcBef>
              <a:spcAft>
                <a:spcPts val="0"/>
              </a:spcAft>
              <a:buClr>
                <a:schemeClr val="lt1"/>
              </a:buClr>
              <a:buSzPts val="900"/>
              <a:buNone/>
              <a:defRPr sz="900" b="1">
                <a:solidFill>
                  <a:schemeClr val="lt1"/>
                </a:solidFill>
              </a:defRPr>
            </a:lvl6pPr>
            <a:lvl7pPr marL="3200400" lvl="6" indent="-228600" algn="l">
              <a:lnSpc>
                <a:spcPct val="90000"/>
              </a:lnSpc>
              <a:spcBef>
                <a:spcPts val="300"/>
              </a:spcBef>
              <a:spcAft>
                <a:spcPts val="0"/>
              </a:spcAft>
              <a:buClr>
                <a:schemeClr val="lt1"/>
              </a:buClr>
              <a:buSzPts val="900"/>
              <a:buNone/>
              <a:defRPr sz="900" b="1">
                <a:solidFill>
                  <a:schemeClr val="lt1"/>
                </a:solidFill>
              </a:defRPr>
            </a:lvl7pPr>
            <a:lvl8pPr marL="3657600" lvl="7" indent="-228600" algn="l">
              <a:lnSpc>
                <a:spcPct val="90000"/>
              </a:lnSpc>
              <a:spcBef>
                <a:spcPts val="300"/>
              </a:spcBef>
              <a:spcAft>
                <a:spcPts val="0"/>
              </a:spcAft>
              <a:buClr>
                <a:schemeClr val="lt1"/>
              </a:buClr>
              <a:buSzPts val="900"/>
              <a:buNone/>
              <a:defRPr sz="900" b="1">
                <a:solidFill>
                  <a:schemeClr val="lt1"/>
                </a:solidFill>
              </a:defRPr>
            </a:lvl8pPr>
            <a:lvl9pPr marL="4114800" lvl="8" indent="-228600" algn="l">
              <a:lnSpc>
                <a:spcPct val="90000"/>
              </a:lnSpc>
              <a:spcBef>
                <a:spcPts val="300"/>
              </a:spcBef>
              <a:spcAft>
                <a:spcPts val="0"/>
              </a:spcAft>
              <a:buClr>
                <a:schemeClr val="lt1"/>
              </a:buClr>
              <a:buSzPts val="900"/>
              <a:buNone/>
              <a:defRPr sz="900" b="1">
                <a:solidFill>
                  <a:schemeClr val="lt1"/>
                </a:solidFill>
              </a:defRPr>
            </a:lvl9pPr>
          </a:lstStyle>
          <a:p>
            <a:endParaRPr/>
          </a:p>
        </p:txBody>
      </p:sp>
      <p:sp>
        <p:nvSpPr>
          <p:cNvPr id="54" name="Google Shape;54;p35"/>
          <p:cNvSpPr txBox="1">
            <a:spLocks noGrp="1"/>
          </p:cNvSpPr>
          <p:nvPr>
            <p:ph type="body" idx="2"/>
          </p:nvPr>
        </p:nvSpPr>
        <p:spPr>
          <a:xfrm>
            <a:off x="438150" y="1977125"/>
            <a:ext cx="1958814" cy="3070500"/>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55" name="Google Shape;55;p35"/>
          <p:cNvSpPr txBox="1">
            <a:spLocks noGrp="1"/>
          </p:cNvSpPr>
          <p:nvPr>
            <p:ph type="body" idx="3"/>
          </p:nvPr>
        </p:nvSpPr>
        <p:spPr>
          <a:xfrm>
            <a:off x="6726724" y="1290525"/>
            <a:ext cx="1955254"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lt1"/>
              </a:buClr>
              <a:buSzPts val="1400"/>
              <a:buNone/>
              <a:defRPr sz="1400" b="1">
                <a:solidFill>
                  <a:schemeClr val="lt1"/>
                </a:solidFill>
              </a:defRPr>
            </a:lvl1pPr>
            <a:lvl2pPr marL="914400" lvl="1" indent="-228600" algn="l">
              <a:lnSpc>
                <a:spcPct val="90000"/>
              </a:lnSpc>
              <a:spcBef>
                <a:spcPts val="300"/>
              </a:spcBef>
              <a:spcAft>
                <a:spcPts val="0"/>
              </a:spcAft>
              <a:buClr>
                <a:schemeClr val="lt1"/>
              </a:buClr>
              <a:buSzPts val="1200"/>
              <a:buNone/>
              <a:defRPr sz="1200" b="1">
                <a:solidFill>
                  <a:schemeClr val="lt1"/>
                </a:solidFill>
              </a:defRPr>
            </a:lvl2pPr>
            <a:lvl3pPr marL="1371600" lvl="2" indent="-228600" algn="l">
              <a:lnSpc>
                <a:spcPct val="90000"/>
              </a:lnSpc>
              <a:spcBef>
                <a:spcPts val="300"/>
              </a:spcBef>
              <a:spcAft>
                <a:spcPts val="0"/>
              </a:spcAft>
              <a:buClr>
                <a:schemeClr val="lt1"/>
              </a:buClr>
              <a:buSzPts val="1100"/>
              <a:buNone/>
              <a:defRPr sz="1100" b="1">
                <a:solidFill>
                  <a:schemeClr val="lt1"/>
                </a:solidFill>
              </a:defRPr>
            </a:lvl3pPr>
            <a:lvl4pPr marL="1828800" lvl="3" indent="-228600" algn="l">
              <a:lnSpc>
                <a:spcPct val="90000"/>
              </a:lnSpc>
              <a:spcBef>
                <a:spcPts val="300"/>
              </a:spcBef>
              <a:spcAft>
                <a:spcPts val="0"/>
              </a:spcAft>
              <a:buClr>
                <a:schemeClr val="lt1"/>
              </a:buClr>
              <a:buSzPts val="900"/>
              <a:buNone/>
              <a:defRPr sz="900" b="1">
                <a:solidFill>
                  <a:schemeClr val="lt1"/>
                </a:solidFill>
              </a:defRPr>
            </a:lvl4pPr>
            <a:lvl5pPr marL="2286000" lvl="4" indent="-228600" algn="l">
              <a:lnSpc>
                <a:spcPct val="90000"/>
              </a:lnSpc>
              <a:spcBef>
                <a:spcPts val="300"/>
              </a:spcBef>
              <a:spcAft>
                <a:spcPts val="0"/>
              </a:spcAft>
              <a:buClr>
                <a:schemeClr val="lt1"/>
              </a:buClr>
              <a:buSzPts val="900"/>
              <a:buNone/>
              <a:defRPr sz="900" b="1">
                <a:solidFill>
                  <a:schemeClr val="lt1"/>
                </a:solidFill>
              </a:defRPr>
            </a:lvl5pPr>
            <a:lvl6pPr marL="2743200" lvl="5" indent="-228600" algn="l">
              <a:lnSpc>
                <a:spcPct val="90000"/>
              </a:lnSpc>
              <a:spcBef>
                <a:spcPts val="300"/>
              </a:spcBef>
              <a:spcAft>
                <a:spcPts val="0"/>
              </a:spcAft>
              <a:buClr>
                <a:schemeClr val="lt1"/>
              </a:buClr>
              <a:buSzPts val="900"/>
              <a:buNone/>
              <a:defRPr sz="900" b="1">
                <a:solidFill>
                  <a:schemeClr val="lt1"/>
                </a:solidFill>
              </a:defRPr>
            </a:lvl6pPr>
            <a:lvl7pPr marL="3200400" lvl="6" indent="-228600" algn="l">
              <a:lnSpc>
                <a:spcPct val="90000"/>
              </a:lnSpc>
              <a:spcBef>
                <a:spcPts val="300"/>
              </a:spcBef>
              <a:spcAft>
                <a:spcPts val="0"/>
              </a:spcAft>
              <a:buClr>
                <a:schemeClr val="lt1"/>
              </a:buClr>
              <a:buSzPts val="900"/>
              <a:buNone/>
              <a:defRPr sz="900" b="1">
                <a:solidFill>
                  <a:schemeClr val="lt1"/>
                </a:solidFill>
              </a:defRPr>
            </a:lvl7pPr>
            <a:lvl8pPr marL="3657600" lvl="7" indent="-228600" algn="l">
              <a:lnSpc>
                <a:spcPct val="90000"/>
              </a:lnSpc>
              <a:spcBef>
                <a:spcPts val="300"/>
              </a:spcBef>
              <a:spcAft>
                <a:spcPts val="0"/>
              </a:spcAft>
              <a:buClr>
                <a:schemeClr val="lt1"/>
              </a:buClr>
              <a:buSzPts val="900"/>
              <a:buNone/>
              <a:defRPr sz="900" b="1">
                <a:solidFill>
                  <a:schemeClr val="lt1"/>
                </a:solidFill>
              </a:defRPr>
            </a:lvl8pPr>
            <a:lvl9pPr marL="4114800" lvl="8" indent="-228600" algn="l">
              <a:lnSpc>
                <a:spcPct val="90000"/>
              </a:lnSpc>
              <a:spcBef>
                <a:spcPts val="300"/>
              </a:spcBef>
              <a:spcAft>
                <a:spcPts val="0"/>
              </a:spcAft>
              <a:buClr>
                <a:schemeClr val="lt1"/>
              </a:buClr>
              <a:buSzPts val="900"/>
              <a:buNone/>
              <a:defRPr sz="900" b="1">
                <a:solidFill>
                  <a:schemeClr val="lt1"/>
                </a:solidFill>
              </a:defRPr>
            </a:lvl9pPr>
          </a:lstStyle>
          <a:p>
            <a:endParaRPr/>
          </a:p>
        </p:txBody>
      </p:sp>
      <p:sp>
        <p:nvSpPr>
          <p:cNvPr id="56" name="Google Shape;56;p35"/>
          <p:cNvSpPr txBox="1">
            <a:spLocks noGrp="1"/>
          </p:cNvSpPr>
          <p:nvPr>
            <p:ph type="body" idx="4"/>
          </p:nvPr>
        </p:nvSpPr>
        <p:spPr>
          <a:xfrm>
            <a:off x="6726724" y="1977125"/>
            <a:ext cx="1955254" cy="3070500"/>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57" name="Google Shape;57;p35"/>
          <p:cNvSpPr txBox="1">
            <a:spLocks noGrp="1"/>
          </p:cNvSpPr>
          <p:nvPr>
            <p:ph type="body" idx="5"/>
          </p:nvPr>
        </p:nvSpPr>
        <p:spPr>
          <a:xfrm>
            <a:off x="4620666" y="1290525"/>
            <a:ext cx="1958815"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lt1"/>
              </a:buClr>
              <a:buSzPts val="1400"/>
              <a:buNone/>
              <a:defRPr sz="1400" b="1">
                <a:solidFill>
                  <a:schemeClr val="lt1"/>
                </a:solidFill>
              </a:defRPr>
            </a:lvl1pPr>
            <a:lvl2pPr marL="914400" lvl="1" indent="-228600" algn="l">
              <a:lnSpc>
                <a:spcPct val="90000"/>
              </a:lnSpc>
              <a:spcBef>
                <a:spcPts val="300"/>
              </a:spcBef>
              <a:spcAft>
                <a:spcPts val="0"/>
              </a:spcAft>
              <a:buClr>
                <a:schemeClr val="lt1"/>
              </a:buClr>
              <a:buSzPts val="1200"/>
              <a:buNone/>
              <a:defRPr sz="1200" b="1">
                <a:solidFill>
                  <a:schemeClr val="lt1"/>
                </a:solidFill>
              </a:defRPr>
            </a:lvl2pPr>
            <a:lvl3pPr marL="1371600" lvl="2" indent="-228600" algn="l">
              <a:lnSpc>
                <a:spcPct val="90000"/>
              </a:lnSpc>
              <a:spcBef>
                <a:spcPts val="300"/>
              </a:spcBef>
              <a:spcAft>
                <a:spcPts val="0"/>
              </a:spcAft>
              <a:buClr>
                <a:schemeClr val="lt1"/>
              </a:buClr>
              <a:buSzPts val="1100"/>
              <a:buNone/>
              <a:defRPr sz="1100" b="1">
                <a:solidFill>
                  <a:schemeClr val="lt1"/>
                </a:solidFill>
              </a:defRPr>
            </a:lvl3pPr>
            <a:lvl4pPr marL="1828800" lvl="3" indent="-228600" algn="l">
              <a:lnSpc>
                <a:spcPct val="90000"/>
              </a:lnSpc>
              <a:spcBef>
                <a:spcPts val="300"/>
              </a:spcBef>
              <a:spcAft>
                <a:spcPts val="0"/>
              </a:spcAft>
              <a:buClr>
                <a:schemeClr val="lt1"/>
              </a:buClr>
              <a:buSzPts val="900"/>
              <a:buNone/>
              <a:defRPr sz="900" b="1">
                <a:solidFill>
                  <a:schemeClr val="lt1"/>
                </a:solidFill>
              </a:defRPr>
            </a:lvl4pPr>
            <a:lvl5pPr marL="2286000" lvl="4" indent="-228600" algn="l">
              <a:lnSpc>
                <a:spcPct val="90000"/>
              </a:lnSpc>
              <a:spcBef>
                <a:spcPts val="300"/>
              </a:spcBef>
              <a:spcAft>
                <a:spcPts val="0"/>
              </a:spcAft>
              <a:buClr>
                <a:schemeClr val="lt1"/>
              </a:buClr>
              <a:buSzPts val="900"/>
              <a:buNone/>
              <a:defRPr sz="900" b="1">
                <a:solidFill>
                  <a:schemeClr val="lt1"/>
                </a:solidFill>
              </a:defRPr>
            </a:lvl5pPr>
            <a:lvl6pPr marL="2743200" lvl="5" indent="-228600" algn="l">
              <a:lnSpc>
                <a:spcPct val="90000"/>
              </a:lnSpc>
              <a:spcBef>
                <a:spcPts val="300"/>
              </a:spcBef>
              <a:spcAft>
                <a:spcPts val="0"/>
              </a:spcAft>
              <a:buClr>
                <a:schemeClr val="lt1"/>
              </a:buClr>
              <a:buSzPts val="900"/>
              <a:buNone/>
              <a:defRPr sz="900" b="1">
                <a:solidFill>
                  <a:schemeClr val="lt1"/>
                </a:solidFill>
              </a:defRPr>
            </a:lvl6pPr>
            <a:lvl7pPr marL="3200400" lvl="6" indent="-228600" algn="l">
              <a:lnSpc>
                <a:spcPct val="90000"/>
              </a:lnSpc>
              <a:spcBef>
                <a:spcPts val="300"/>
              </a:spcBef>
              <a:spcAft>
                <a:spcPts val="0"/>
              </a:spcAft>
              <a:buClr>
                <a:schemeClr val="lt1"/>
              </a:buClr>
              <a:buSzPts val="900"/>
              <a:buNone/>
              <a:defRPr sz="900" b="1">
                <a:solidFill>
                  <a:schemeClr val="lt1"/>
                </a:solidFill>
              </a:defRPr>
            </a:lvl7pPr>
            <a:lvl8pPr marL="3657600" lvl="7" indent="-228600" algn="l">
              <a:lnSpc>
                <a:spcPct val="90000"/>
              </a:lnSpc>
              <a:spcBef>
                <a:spcPts val="300"/>
              </a:spcBef>
              <a:spcAft>
                <a:spcPts val="0"/>
              </a:spcAft>
              <a:buClr>
                <a:schemeClr val="lt1"/>
              </a:buClr>
              <a:buSzPts val="900"/>
              <a:buNone/>
              <a:defRPr sz="900" b="1">
                <a:solidFill>
                  <a:schemeClr val="lt1"/>
                </a:solidFill>
              </a:defRPr>
            </a:lvl8pPr>
            <a:lvl9pPr marL="4114800" lvl="8" indent="-228600" algn="l">
              <a:lnSpc>
                <a:spcPct val="90000"/>
              </a:lnSpc>
              <a:spcBef>
                <a:spcPts val="300"/>
              </a:spcBef>
              <a:spcAft>
                <a:spcPts val="0"/>
              </a:spcAft>
              <a:buClr>
                <a:schemeClr val="lt1"/>
              </a:buClr>
              <a:buSzPts val="900"/>
              <a:buNone/>
              <a:defRPr sz="900" b="1">
                <a:solidFill>
                  <a:schemeClr val="lt1"/>
                </a:solidFill>
              </a:defRPr>
            </a:lvl9pPr>
          </a:lstStyle>
          <a:p>
            <a:endParaRPr/>
          </a:p>
        </p:txBody>
      </p:sp>
      <p:sp>
        <p:nvSpPr>
          <p:cNvPr id="58" name="Google Shape;58;p35"/>
          <p:cNvSpPr txBox="1">
            <a:spLocks noGrp="1"/>
          </p:cNvSpPr>
          <p:nvPr>
            <p:ph type="body" idx="6"/>
          </p:nvPr>
        </p:nvSpPr>
        <p:spPr>
          <a:xfrm>
            <a:off x="4620666" y="1977125"/>
            <a:ext cx="1958815" cy="3070500"/>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59" name="Google Shape;59;p35"/>
          <p:cNvSpPr txBox="1">
            <a:spLocks noGrp="1"/>
          </p:cNvSpPr>
          <p:nvPr>
            <p:ph type="body" idx="7"/>
          </p:nvPr>
        </p:nvSpPr>
        <p:spPr>
          <a:xfrm>
            <a:off x="2529407" y="1290525"/>
            <a:ext cx="1958815"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lt1"/>
              </a:buClr>
              <a:buSzPts val="1400"/>
              <a:buNone/>
              <a:defRPr sz="1400" b="1">
                <a:solidFill>
                  <a:schemeClr val="lt1"/>
                </a:solidFill>
              </a:defRPr>
            </a:lvl1pPr>
            <a:lvl2pPr marL="914400" lvl="1" indent="-228600" algn="l">
              <a:lnSpc>
                <a:spcPct val="90000"/>
              </a:lnSpc>
              <a:spcBef>
                <a:spcPts val="300"/>
              </a:spcBef>
              <a:spcAft>
                <a:spcPts val="0"/>
              </a:spcAft>
              <a:buClr>
                <a:schemeClr val="lt1"/>
              </a:buClr>
              <a:buSzPts val="1200"/>
              <a:buNone/>
              <a:defRPr sz="1200" b="1">
                <a:solidFill>
                  <a:schemeClr val="lt1"/>
                </a:solidFill>
              </a:defRPr>
            </a:lvl2pPr>
            <a:lvl3pPr marL="1371600" lvl="2" indent="-228600" algn="l">
              <a:lnSpc>
                <a:spcPct val="90000"/>
              </a:lnSpc>
              <a:spcBef>
                <a:spcPts val="300"/>
              </a:spcBef>
              <a:spcAft>
                <a:spcPts val="0"/>
              </a:spcAft>
              <a:buClr>
                <a:schemeClr val="lt1"/>
              </a:buClr>
              <a:buSzPts val="1100"/>
              <a:buNone/>
              <a:defRPr sz="1100" b="1">
                <a:solidFill>
                  <a:schemeClr val="lt1"/>
                </a:solidFill>
              </a:defRPr>
            </a:lvl3pPr>
            <a:lvl4pPr marL="1828800" lvl="3" indent="-228600" algn="l">
              <a:lnSpc>
                <a:spcPct val="90000"/>
              </a:lnSpc>
              <a:spcBef>
                <a:spcPts val="300"/>
              </a:spcBef>
              <a:spcAft>
                <a:spcPts val="0"/>
              </a:spcAft>
              <a:buClr>
                <a:schemeClr val="lt1"/>
              </a:buClr>
              <a:buSzPts val="900"/>
              <a:buNone/>
              <a:defRPr sz="900" b="1">
                <a:solidFill>
                  <a:schemeClr val="lt1"/>
                </a:solidFill>
              </a:defRPr>
            </a:lvl4pPr>
            <a:lvl5pPr marL="2286000" lvl="4" indent="-228600" algn="l">
              <a:lnSpc>
                <a:spcPct val="90000"/>
              </a:lnSpc>
              <a:spcBef>
                <a:spcPts val="300"/>
              </a:spcBef>
              <a:spcAft>
                <a:spcPts val="0"/>
              </a:spcAft>
              <a:buClr>
                <a:schemeClr val="lt1"/>
              </a:buClr>
              <a:buSzPts val="900"/>
              <a:buNone/>
              <a:defRPr sz="900" b="1">
                <a:solidFill>
                  <a:schemeClr val="lt1"/>
                </a:solidFill>
              </a:defRPr>
            </a:lvl5pPr>
            <a:lvl6pPr marL="2743200" lvl="5" indent="-228600" algn="l">
              <a:lnSpc>
                <a:spcPct val="90000"/>
              </a:lnSpc>
              <a:spcBef>
                <a:spcPts val="300"/>
              </a:spcBef>
              <a:spcAft>
                <a:spcPts val="0"/>
              </a:spcAft>
              <a:buClr>
                <a:schemeClr val="lt1"/>
              </a:buClr>
              <a:buSzPts val="900"/>
              <a:buNone/>
              <a:defRPr sz="900" b="1">
                <a:solidFill>
                  <a:schemeClr val="lt1"/>
                </a:solidFill>
              </a:defRPr>
            </a:lvl6pPr>
            <a:lvl7pPr marL="3200400" lvl="6" indent="-228600" algn="l">
              <a:lnSpc>
                <a:spcPct val="90000"/>
              </a:lnSpc>
              <a:spcBef>
                <a:spcPts val="300"/>
              </a:spcBef>
              <a:spcAft>
                <a:spcPts val="0"/>
              </a:spcAft>
              <a:buClr>
                <a:schemeClr val="lt1"/>
              </a:buClr>
              <a:buSzPts val="900"/>
              <a:buNone/>
              <a:defRPr sz="900" b="1">
                <a:solidFill>
                  <a:schemeClr val="lt1"/>
                </a:solidFill>
              </a:defRPr>
            </a:lvl7pPr>
            <a:lvl8pPr marL="3657600" lvl="7" indent="-228600" algn="l">
              <a:lnSpc>
                <a:spcPct val="90000"/>
              </a:lnSpc>
              <a:spcBef>
                <a:spcPts val="300"/>
              </a:spcBef>
              <a:spcAft>
                <a:spcPts val="0"/>
              </a:spcAft>
              <a:buClr>
                <a:schemeClr val="lt1"/>
              </a:buClr>
              <a:buSzPts val="900"/>
              <a:buNone/>
              <a:defRPr sz="900" b="1">
                <a:solidFill>
                  <a:schemeClr val="lt1"/>
                </a:solidFill>
              </a:defRPr>
            </a:lvl8pPr>
            <a:lvl9pPr marL="4114800" lvl="8" indent="-228600" algn="l">
              <a:lnSpc>
                <a:spcPct val="90000"/>
              </a:lnSpc>
              <a:spcBef>
                <a:spcPts val="300"/>
              </a:spcBef>
              <a:spcAft>
                <a:spcPts val="0"/>
              </a:spcAft>
              <a:buClr>
                <a:schemeClr val="lt1"/>
              </a:buClr>
              <a:buSzPts val="900"/>
              <a:buNone/>
              <a:defRPr sz="900" b="1">
                <a:solidFill>
                  <a:schemeClr val="lt1"/>
                </a:solidFill>
              </a:defRPr>
            </a:lvl9pPr>
          </a:lstStyle>
          <a:p>
            <a:endParaRPr/>
          </a:p>
        </p:txBody>
      </p:sp>
      <p:sp>
        <p:nvSpPr>
          <p:cNvPr id="60" name="Google Shape;60;p35"/>
          <p:cNvSpPr txBox="1">
            <a:spLocks noGrp="1"/>
          </p:cNvSpPr>
          <p:nvPr>
            <p:ph type="body" idx="8"/>
          </p:nvPr>
        </p:nvSpPr>
        <p:spPr>
          <a:xfrm>
            <a:off x="2529407" y="1977125"/>
            <a:ext cx="1958815" cy="3070500"/>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1" name="Google Shape;61;p3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Multi">
  <p:cSld name="TWO_OBJECTS_WITH_TEXT_1">
    <p:bg>
      <p:bgPr>
        <a:solidFill>
          <a:schemeClr val="lt1"/>
        </a:solidFill>
        <a:effectLst/>
      </p:bgPr>
    </p:bg>
    <p:spTree>
      <p:nvGrpSpPr>
        <p:cNvPr id="1" name="Shape 62"/>
        <p:cNvGrpSpPr/>
        <p:nvPr/>
      </p:nvGrpSpPr>
      <p:grpSpPr>
        <a:xfrm>
          <a:off x="0" y="0"/>
          <a:ext cx="0" cy="0"/>
          <a:chOff x="0" y="0"/>
          <a:chExt cx="0" cy="0"/>
        </a:xfrm>
      </p:grpSpPr>
      <p:sp>
        <p:nvSpPr>
          <p:cNvPr id="63" name="Google Shape;63;p36"/>
          <p:cNvSpPr/>
          <p:nvPr/>
        </p:nvSpPr>
        <p:spPr>
          <a:xfrm>
            <a:off x="0" y="0"/>
            <a:ext cx="9144000" cy="993900"/>
          </a:xfrm>
          <a:prstGeom prst="rect">
            <a:avLst/>
          </a:prstGeom>
          <a:solidFill>
            <a:srgbClr val="03617A"/>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p36"/>
          <p:cNvSpPr txBox="1">
            <a:spLocks noGrp="1"/>
          </p:cNvSpPr>
          <p:nvPr>
            <p:ph type="title"/>
          </p:nvPr>
        </p:nvSpPr>
        <p:spPr>
          <a:xfrm>
            <a:off x="436970" y="1"/>
            <a:ext cx="8274106" cy="9939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6"/>
          <p:cNvSpPr txBox="1">
            <a:spLocks noGrp="1"/>
          </p:cNvSpPr>
          <p:nvPr>
            <p:ph type="body" idx="1"/>
          </p:nvPr>
        </p:nvSpPr>
        <p:spPr>
          <a:xfrm>
            <a:off x="436971" y="1290525"/>
            <a:ext cx="2004954"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66" name="Google Shape;66;p36"/>
          <p:cNvSpPr txBox="1">
            <a:spLocks noGrp="1"/>
          </p:cNvSpPr>
          <p:nvPr>
            <p:ph type="body" idx="2"/>
          </p:nvPr>
        </p:nvSpPr>
        <p:spPr>
          <a:xfrm>
            <a:off x="436971" y="1977125"/>
            <a:ext cx="2004954"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7" name="Google Shape;67;p36"/>
          <p:cNvSpPr txBox="1">
            <a:spLocks noGrp="1"/>
          </p:cNvSpPr>
          <p:nvPr>
            <p:ph type="body" idx="3"/>
          </p:nvPr>
        </p:nvSpPr>
        <p:spPr>
          <a:xfrm>
            <a:off x="6681844" y="1290525"/>
            <a:ext cx="2004957"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68" name="Google Shape;68;p36"/>
          <p:cNvSpPr txBox="1">
            <a:spLocks noGrp="1"/>
          </p:cNvSpPr>
          <p:nvPr>
            <p:ph type="body" idx="4"/>
          </p:nvPr>
        </p:nvSpPr>
        <p:spPr>
          <a:xfrm>
            <a:off x="6681843" y="1977125"/>
            <a:ext cx="2004957"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9" name="Google Shape;69;p36"/>
          <p:cNvSpPr txBox="1">
            <a:spLocks noGrp="1"/>
          </p:cNvSpPr>
          <p:nvPr>
            <p:ph type="body" idx="5"/>
          </p:nvPr>
        </p:nvSpPr>
        <p:spPr>
          <a:xfrm>
            <a:off x="4604062" y="1290525"/>
            <a:ext cx="2004955"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70" name="Google Shape;70;p36"/>
          <p:cNvSpPr txBox="1">
            <a:spLocks noGrp="1"/>
          </p:cNvSpPr>
          <p:nvPr>
            <p:ph type="body" idx="6"/>
          </p:nvPr>
        </p:nvSpPr>
        <p:spPr>
          <a:xfrm>
            <a:off x="4604061" y="1977125"/>
            <a:ext cx="2004955"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1" name="Google Shape;71;p36"/>
          <p:cNvSpPr txBox="1">
            <a:spLocks noGrp="1"/>
          </p:cNvSpPr>
          <p:nvPr>
            <p:ph type="body" idx="7"/>
          </p:nvPr>
        </p:nvSpPr>
        <p:spPr>
          <a:xfrm>
            <a:off x="2514752" y="1290525"/>
            <a:ext cx="2004955"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72" name="Google Shape;72;p36"/>
          <p:cNvSpPr txBox="1">
            <a:spLocks noGrp="1"/>
          </p:cNvSpPr>
          <p:nvPr>
            <p:ph type="body" idx="8"/>
          </p:nvPr>
        </p:nvSpPr>
        <p:spPr>
          <a:xfrm>
            <a:off x="2514752" y="1977125"/>
            <a:ext cx="2004955"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3" name="Google Shape;73;p3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47300" y="0"/>
            <a:ext cx="8249400" cy="971700"/>
          </a:xfrm>
          <a:prstGeom prst="rect">
            <a:avLst/>
          </a:prstGeom>
          <a:noFill/>
          <a:ln>
            <a:noFill/>
          </a:ln>
        </p:spPr>
        <p:txBody>
          <a:bodyPr spcFirstLastPara="1" wrap="square" lIns="71100" tIns="35550" rIns="71100" bIns="35550" anchor="ctr" anchorCtr="0">
            <a:normAutofit/>
          </a:bodyPr>
          <a:lstStyle>
            <a:lvl1pPr marR="0" lvl="0" algn="l" rtl="0">
              <a:lnSpc>
                <a:spcPct val="90000"/>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38150" y="1217083"/>
            <a:ext cx="8263499" cy="3626100"/>
          </a:xfrm>
          <a:prstGeom prst="rect">
            <a:avLst/>
          </a:prstGeom>
          <a:noFill/>
          <a:ln>
            <a:noFill/>
          </a:ln>
        </p:spPr>
        <p:txBody>
          <a:bodyPr spcFirstLastPara="1" wrap="square" lIns="71100" tIns="35550" rIns="71100" bIns="35550" anchor="t" anchorCtr="0">
            <a:normAutofit/>
          </a:bodyPr>
          <a:lstStyle>
            <a:lvl1pPr marL="457200" marR="0" lvl="0"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8686800" y="5277612"/>
            <a:ext cx="418684" cy="437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27"/>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B9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6">
          <p15:clr>
            <a:srgbClr val="E46962"/>
          </p15:clr>
        </p15:guide>
        <p15:guide id="2" pos="5472">
          <p15:clr>
            <a:srgbClr val="E46962"/>
          </p15:clr>
        </p15:guide>
        <p15:guide id="3" orient="horz" pos="3324">
          <p15:clr>
            <a:srgbClr val="E46962"/>
          </p15:clr>
        </p15:guide>
        <p15:guide id="4" orient="horz" pos="18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28650" y="304800"/>
            <a:ext cx="7886700" cy="1104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43"/>
          <p:cNvSpPr txBox="1">
            <a:spLocks noGrp="1"/>
          </p:cNvSpPr>
          <p:nvPr>
            <p:ph type="body" idx="1"/>
          </p:nvPr>
        </p:nvSpPr>
        <p:spPr>
          <a:xfrm>
            <a:off x="628650" y="1520825"/>
            <a:ext cx="7886700" cy="36274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3"/>
          <p:cNvSpPr txBox="1">
            <a:spLocks noGrp="1"/>
          </p:cNvSpPr>
          <p:nvPr>
            <p:ph type="dt" idx="10"/>
          </p:nvPr>
        </p:nvSpPr>
        <p:spPr>
          <a:xfrm>
            <a:off x="628650" y="5297488"/>
            <a:ext cx="2057400" cy="3032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5" name="Google Shape;115;p43"/>
          <p:cNvSpPr txBox="1">
            <a:spLocks noGrp="1"/>
          </p:cNvSpPr>
          <p:nvPr>
            <p:ph type="ftr" idx="11"/>
          </p:nvPr>
        </p:nvSpPr>
        <p:spPr>
          <a:xfrm>
            <a:off x="3028950" y="5297488"/>
            <a:ext cx="3086100" cy="30321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6" name="Google Shape;116;p43"/>
          <p:cNvSpPr txBox="1">
            <a:spLocks noGrp="1"/>
          </p:cNvSpPr>
          <p:nvPr>
            <p:ph type="sldNum" idx="12"/>
          </p:nvPr>
        </p:nvSpPr>
        <p:spPr>
          <a:xfrm>
            <a:off x="6457950" y="5297488"/>
            <a:ext cx="2057400" cy="3032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e.iowa.gov/pk-12/essa/guidance-allocations#Title_IV_Part_A_-_Student_Support_and_Academic_Enrichmen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afesupportivelearning.ed.gov/title-iv-part-lea-needs-assessment-too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e.iowa.gov/media/5125/download?inlin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policy/fund/guid/uniform-guidance/index.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educate.iowa.gov/pk-12/data/data-collections/casa/consolidated-application" TargetMode="External"/><Relationship Id="rId3" Type="http://schemas.openxmlformats.org/officeDocument/2006/relationships/hyperlink" Target="https://educate.iowa.gov/pk-12/every-student-succeeds-act/essa-guidance-and-allocations" TargetMode="External"/><Relationship Id="rId7" Type="http://schemas.openxmlformats.org/officeDocument/2006/relationships/hyperlink" Target="https://educate.iowa.gov/pk-12/essa/guidance-allocations#title-iv-part-a-student-support-and-academic-enrichment"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educate.iowa.gov/pk-12/essa/guidance-allocations#equitable-services-for-nonpublic-school-students" TargetMode="External"/><Relationship Id="rId11" Type="http://schemas.openxmlformats.org/officeDocument/2006/relationships/hyperlink" Target="https://www2.ed.gov/policy/elsec/leg/essa/legislation/title-iv.html" TargetMode="External"/><Relationship Id="rId5" Type="http://schemas.openxmlformats.org/officeDocument/2006/relationships/hyperlink" Target="https://educate.iowa.gov/pk-12/essa/guidance-allocations#general-essa-guidance-and-resources" TargetMode="External"/><Relationship Id="rId10" Type="http://schemas.openxmlformats.org/officeDocument/2006/relationships/hyperlink" Target="https://t4pacenter.ed.gov/index.aspx" TargetMode="External"/><Relationship Id="rId4" Type="http://schemas.openxmlformats.org/officeDocument/2006/relationships/hyperlink" Target="https://educate.iowa.gov/pk-12/essa/guidance-allocations#contacts" TargetMode="External"/><Relationship Id="rId9" Type="http://schemas.openxmlformats.org/officeDocument/2006/relationships/hyperlink" Target="https://oese.ed.gov/offices/office-of-formula-grants/school-support-and-accountability/essa-legislation-table-content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hannah.walsh@iowa.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e.iowa.gov/media/5125/download?inlin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uscode.house.gov/view.xhtml?req=(title:20%20section:1401%20edition:prelim)%20OR%20(granuleid:USC-prelim-title20-section1401)&amp;f=treesort&amp;num=0&amp;edition=preli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
          <p:cNvSpPr txBox="1">
            <a:spLocks noGrp="1"/>
          </p:cNvSpPr>
          <p:nvPr>
            <p:ph type="ctrTitle"/>
          </p:nvPr>
        </p:nvSpPr>
        <p:spPr>
          <a:xfrm>
            <a:off x="216953" y="895579"/>
            <a:ext cx="8727600" cy="18000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SzPts val="4100"/>
              <a:buNone/>
            </a:pPr>
            <a:r>
              <a:rPr lang="en-US" dirty="0"/>
              <a:t>Title IV, Part A—</a:t>
            </a:r>
            <a:br>
              <a:rPr lang="en-US" dirty="0"/>
            </a:br>
            <a:r>
              <a:rPr lang="en-US" dirty="0"/>
              <a:t>Student Support and Academic Enrichment Subgrant Program</a:t>
            </a:r>
            <a:endParaRPr sz="2700" b="1" dirty="0">
              <a:solidFill>
                <a:srgbClr val="FDE263"/>
              </a:solidFill>
            </a:endParaRPr>
          </a:p>
        </p:txBody>
      </p:sp>
      <p:sp>
        <p:nvSpPr>
          <p:cNvPr id="191" name="Google Shape;191;p1"/>
          <p:cNvSpPr txBox="1">
            <a:spLocks noGrp="1"/>
          </p:cNvSpPr>
          <p:nvPr>
            <p:ph type="subTitle" idx="1"/>
          </p:nvPr>
        </p:nvSpPr>
        <p:spPr>
          <a:xfrm>
            <a:off x="216950" y="2904852"/>
            <a:ext cx="8727600" cy="1362300"/>
          </a:xfrm>
          <a:prstGeom prst="rect">
            <a:avLst/>
          </a:prstGeom>
          <a:noFill/>
          <a:ln>
            <a:noFill/>
          </a:ln>
        </p:spPr>
        <p:txBody>
          <a:bodyPr spcFirstLastPara="1" wrap="square" lIns="71100" tIns="35550" rIns="71100" bIns="35550" anchor="t" anchorCtr="0">
            <a:normAutofit/>
          </a:bodyPr>
          <a:lstStyle/>
          <a:p>
            <a:pPr marL="0" lvl="0" indent="0" algn="ctr" rtl="0">
              <a:lnSpc>
                <a:spcPct val="90000"/>
              </a:lnSpc>
              <a:spcBef>
                <a:spcPts val="600"/>
              </a:spcBef>
              <a:spcAft>
                <a:spcPts val="0"/>
              </a:spcAft>
              <a:buSzPts val="1900"/>
              <a:buNone/>
            </a:pPr>
            <a:r>
              <a:rPr lang="en-US" dirty="0"/>
              <a:t>Consolidated Application for Elementary and Secondary Education Act (ESEA), as amended by the Every Student Succeeds Act (ESSA), </a:t>
            </a:r>
            <a:br>
              <a:rPr lang="en-US" dirty="0"/>
            </a:br>
            <a:r>
              <a:rPr lang="en-US" dirty="0"/>
              <a:t>Title Programs Webinar</a:t>
            </a:r>
            <a:endParaRPr dirty="0"/>
          </a:p>
          <a:p>
            <a:pPr marL="0" lvl="0" indent="0" algn="ctr" rtl="0">
              <a:lnSpc>
                <a:spcPct val="90000"/>
              </a:lnSpc>
              <a:spcBef>
                <a:spcPts val="600"/>
              </a:spcBef>
              <a:spcAft>
                <a:spcPts val="0"/>
              </a:spcAft>
              <a:buSzPts val="1900"/>
              <a:buNone/>
            </a:pPr>
            <a:r>
              <a:rPr lang="en-US" dirty="0"/>
              <a:t>2024</a:t>
            </a:r>
            <a:endParaRPr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0"/>
          <p:cNvSpPr txBox="1">
            <a:spLocks noGrp="1"/>
          </p:cNvSpPr>
          <p:nvPr>
            <p:ph type="title"/>
          </p:nvPr>
        </p:nvSpPr>
        <p:spPr>
          <a:xfrm>
            <a:off x="669598" y="1"/>
            <a:ext cx="7886700" cy="99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3864"/>
              </a:buClr>
              <a:buSzPts val="5400"/>
              <a:buFont typeface="Arial Narrow"/>
              <a:buNone/>
            </a:pPr>
            <a:r>
              <a:rPr lang="en-US"/>
              <a:t>Important Safe and Healthy Students Definitions</a:t>
            </a:r>
            <a:endParaRPr/>
          </a:p>
        </p:txBody>
      </p:sp>
      <p:sp>
        <p:nvSpPr>
          <p:cNvPr id="303" name="Google Shape;303;p10"/>
          <p:cNvSpPr txBox="1">
            <a:spLocks noGrp="1"/>
          </p:cNvSpPr>
          <p:nvPr>
            <p:ph type="body" idx="1"/>
          </p:nvPr>
        </p:nvSpPr>
        <p:spPr>
          <a:xfrm>
            <a:off x="438150" y="1290525"/>
            <a:ext cx="2731050" cy="3348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fontScale="85000" lnSpcReduction="10000"/>
          </a:bodyPr>
          <a:lstStyle/>
          <a:p>
            <a:pPr marL="0" lvl="0" indent="0" algn="l" rtl="0">
              <a:lnSpc>
                <a:spcPct val="90000"/>
              </a:lnSpc>
              <a:spcBef>
                <a:spcPts val="600"/>
              </a:spcBef>
              <a:spcAft>
                <a:spcPts val="0"/>
              </a:spcAft>
              <a:buSzPct val="117647"/>
              <a:buNone/>
            </a:pPr>
            <a:r>
              <a:rPr lang="en-US">
                <a:solidFill>
                  <a:schemeClr val="lt1"/>
                </a:solidFill>
              </a:rPr>
              <a:t>Evidence-Based (ESEA § 8101(21))</a:t>
            </a:r>
            <a:endParaRPr>
              <a:solidFill>
                <a:schemeClr val="lt1"/>
              </a:solidFill>
            </a:endParaRPr>
          </a:p>
        </p:txBody>
      </p:sp>
      <p:sp>
        <p:nvSpPr>
          <p:cNvPr id="304" name="Google Shape;304;p10"/>
          <p:cNvSpPr txBox="1">
            <a:spLocks noGrp="1"/>
          </p:cNvSpPr>
          <p:nvPr>
            <p:ph type="body" idx="2"/>
          </p:nvPr>
        </p:nvSpPr>
        <p:spPr>
          <a:xfrm>
            <a:off x="438150" y="1625324"/>
            <a:ext cx="2731050" cy="36515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1000" dirty="0"/>
              <a:t>“(A) means…</a:t>
            </a:r>
            <a:r>
              <a:rPr lang="en-US" sz="1000" b="1" dirty="0"/>
              <a:t>an activity, strategy, or intervention that</a:t>
            </a:r>
            <a:r>
              <a:rPr lang="en-US" sz="1000" dirty="0"/>
              <a:t>—</a:t>
            </a:r>
            <a:endParaRPr sz="1000" dirty="0"/>
          </a:p>
          <a:p>
            <a:pPr marL="0" lvl="0" indent="171450" algn="l" rtl="0">
              <a:lnSpc>
                <a:spcPct val="100000"/>
              </a:lnSpc>
              <a:spcBef>
                <a:spcPts val="0"/>
              </a:spcBef>
              <a:spcAft>
                <a:spcPts val="0"/>
              </a:spcAft>
              <a:buClr>
                <a:schemeClr val="dk1"/>
              </a:buClr>
              <a:buSzPts val="1100"/>
              <a:buFont typeface="Arial"/>
              <a:buNone/>
            </a:pPr>
            <a:r>
              <a:rPr lang="en-US" sz="1000" dirty="0"/>
              <a:t>(</a:t>
            </a:r>
            <a:r>
              <a:rPr lang="en-US" sz="1000" dirty="0" err="1"/>
              <a:t>i</a:t>
            </a:r>
            <a:r>
              <a:rPr lang="en-US" sz="1000" dirty="0"/>
              <a:t>) </a:t>
            </a:r>
            <a:r>
              <a:rPr lang="en-US" sz="1000" b="1" dirty="0"/>
              <a:t>demonstrates a statistically significant effect on improving student outcomes or other relevant outcomes based on</a:t>
            </a:r>
            <a:r>
              <a:rPr lang="en-US" sz="1000" dirty="0"/>
              <a:t>—</a:t>
            </a:r>
            <a:endParaRPr sz="1000" dirty="0"/>
          </a:p>
          <a:p>
            <a:pPr marL="171450" lvl="0" indent="171450" algn="l" rtl="0">
              <a:lnSpc>
                <a:spcPct val="100000"/>
              </a:lnSpc>
              <a:spcBef>
                <a:spcPts val="0"/>
              </a:spcBef>
              <a:spcAft>
                <a:spcPts val="0"/>
              </a:spcAft>
              <a:buClr>
                <a:schemeClr val="dk1"/>
              </a:buClr>
              <a:buSzPts val="1100"/>
              <a:buFont typeface="Arial"/>
              <a:buNone/>
            </a:pPr>
            <a:r>
              <a:rPr lang="en-US" sz="1000" dirty="0"/>
              <a:t>(I) </a:t>
            </a:r>
            <a:r>
              <a:rPr lang="en-US" sz="1000" b="1" dirty="0"/>
              <a:t>strong evidence </a:t>
            </a:r>
            <a:r>
              <a:rPr lang="en-US" sz="1000" dirty="0"/>
              <a:t>from at least 1 well-designed and well-implemented experimental study;</a:t>
            </a:r>
            <a:endParaRPr sz="1000" dirty="0"/>
          </a:p>
          <a:p>
            <a:pPr marL="171450" lvl="0" indent="171450" algn="l" rtl="0">
              <a:lnSpc>
                <a:spcPct val="100000"/>
              </a:lnSpc>
              <a:spcBef>
                <a:spcPts val="0"/>
              </a:spcBef>
              <a:spcAft>
                <a:spcPts val="0"/>
              </a:spcAft>
              <a:buClr>
                <a:schemeClr val="dk1"/>
              </a:buClr>
              <a:buSzPts val="1100"/>
              <a:buFont typeface="Arial"/>
              <a:buNone/>
            </a:pPr>
            <a:r>
              <a:rPr lang="en-US" sz="1000" dirty="0"/>
              <a:t>(II) </a:t>
            </a:r>
            <a:r>
              <a:rPr lang="en-US" sz="1000" b="1" dirty="0"/>
              <a:t>moderate evidence </a:t>
            </a:r>
            <a:r>
              <a:rPr lang="en-US" sz="1000" dirty="0"/>
              <a:t>from at least 1 well-designed and well-implemented quasi-experimental study; or</a:t>
            </a:r>
            <a:endParaRPr sz="1000" dirty="0"/>
          </a:p>
          <a:p>
            <a:pPr marL="171450" lvl="0" indent="171450" algn="l" rtl="0">
              <a:lnSpc>
                <a:spcPct val="100000"/>
              </a:lnSpc>
              <a:spcBef>
                <a:spcPts val="0"/>
              </a:spcBef>
              <a:spcAft>
                <a:spcPts val="0"/>
              </a:spcAft>
              <a:buClr>
                <a:schemeClr val="dk1"/>
              </a:buClr>
              <a:buSzPts val="1100"/>
              <a:buFont typeface="Arial"/>
              <a:buNone/>
            </a:pPr>
            <a:r>
              <a:rPr lang="en-US" sz="1000" dirty="0"/>
              <a:t>(III) </a:t>
            </a:r>
            <a:r>
              <a:rPr lang="en-US" sz="1000" b="1" dirty="0"/>
              <a:t>promising evidence </a:t>
            </a:r>
            <a:r>
              <a:rPr lang="en-US" sz="1000" dirty="0"/>
              <a:t>from at least 1 well-designed and well-implemented correlational study with statistical controls for selection bias; or</a:t>
            </a:r>
            <a:endParaRPr sz="1000" dirty="0"/>
          </a:p>
          <a:p>
            <a:pPr marL="0" lvl="0" indent="171450" algn="l" rtl="0">
              <a:lnSpc>
                <a:spcPct val="100000"/>
              </a:lnSpc>
              <a:spcBef>
                <a:spcPts val="0"/>
              </a:spcBef>
              <a:spcAft>
                <a:spcPts val="0"/>
              </a:spcAft>
              <a:buClr>
                <a:schemeClr val="dk1"/>
              </a:buClr>
              <a:buSzPts val="1100"/>
              <a:buFont typeface="Arial"/>
              <a:buNone/>
            </a:pPr>
            <a:r>
              <a:rPr lang="en-US" sz="1000" dirty="0"/>
              <a:t>(ii)(I) </a:t>
            </a:r>
            <a:r>
              <a:rPr lang="en-US" sz="1000" b="1" dirty="0"/>
              <a:t>demonstrates a rationale based on high-quality research findings or positive evaluation </a:t>
            </a:r>
            <a:r>
              <a:rPr lang="en-US" sz="1000" dirty="0"/>
              <a:t>that such activity, strategy, or intervention is likely to improve student outcomes or other relevant outcomes; and</a:t>
            </a:r>
            <a:endParaRPr sz="1000" dirty="0"/>
          </a:p>
          <a:p>
            <a:pPr marL="171450" lvl="0" indent="171450" algn="l" rtl="0">
              <a:lnSpc>
                <a:spcPct val="100000"/>
              </a:lnSpc>
              <a:spcBef>
                <a:spcPts val="0"/>
              </a:spcBef>
              <a:spcAft>
                <a:spcPts val="0"/>
              </a:spcAft>
              <a:buSzPts val="1400"/>
              <a:buNone/>
            </a:pPr>
            <a:r>
              <a:rPr lang="en-US" sz="1000" dirty="0"/>
              <a:t>(II) </a:t>
            </a:r>
            <a:r>
              <a:rPr lang="en-US" sz="1000" b="1" dirty="0"/>
              <a:t>includes ongoing efforts to examine the effects</a:t>
            </a:r>
            <a:r>
              <a:rPr lang="en-US" sz="1000" dirty="0"/>
              <a:t> of such activity, strategy, or intervention.” </a:t>
            </a:r>
            <a:endParaRPr sz="1000" dirty="0">
              <a:solidFill>
                <a:srgbClr val="000000"/>
              </a:solidFill>
            </a:endParaRPr>
          </a:p>
        </p:txBody>
      </p:sp>
      <p:sp>
        <p:nvSpPr>
          <p:cNvPr id="305" name="Google Shape;305;p10"/>
          <p:cNvSpPr txBox="1">
            <a:spLocks noGrp="1"/>
          </p:cNvSpPr>
          <p:nvPr>
            <p:ph type="body" idx="3"/>
          </p:nvPr>
        </p:nvSpPr>
        <p:spPr>
          <a:xfrm>
            <a:off x="5955748" y="1290525"/>
            <a:ext cx="2731050" cy="3348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fontScale="62500" lnSpcReduction="20000"/>
          </a:bodyPr>
          <a:lstStyle/>
          <a:p>
            <a:pPr marL="0" lvl="0" indent="0" algn="l" rtl="0">
              <a:lnSpc>
                <a:spcPct val="90000"/>
              </a:lnSpc>
              <a:spcBef>
                <a:spcPts val="600"/>
              </a:spcBef>
              <a:spcAft>
                <a:spcPts val="0"/>
              </a:spcAft>
              <a:buSzPct val="160000"/>
              <a:buNone/>
            </a:pPr>
            <a:r>
              <a:rPr lang="en-US">
                <a:solidFill>
                  <a:schemeClr val="lt1"/>
                </a:solidFill>
              </a:rPr>
              <a:t>Drug and Violence Prevention (ESEA § 4102(5))</a:t>
            </a:r>
            <a:endParaRPr>
              <a:solidFill>
                <a:schemeClr val="lt1"/>
              </a:solidFill>
            </a:endParaRPr>
          </a:p>
        </p:txBody>
      </p:sp>
      <p:sp>
        <p:nvSpPr>
          <p:cNvPr id="306" name="Google Shape;306;p10"/>
          <p:cNvSpPr txBox="1">
            <a:spLocks noGrp="1"/>
          </p:cNvSpPr>
          <p:nvPr>
            <p:ph type="body" idx="4"/>
          </p:nvPr>
        </p:nvSpPr>
        <p:spPr>
          <a:xfrm>
            <a:off x="5955750" y="1625324"/>
            <a:ext cx="2731050" cy="36515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92500"/>
          </a:bodyPr>
          <a:lstStyle/>
          <a:p>
            <a:pPr marL="0" lvl="0" indent="0" algn="l" rtl="0">
              <a:lnSpc>
                <a:spcPct val="120000"/>
              </a:lnSpc>
              <a:spcBef>
                <a:spcPts val="0"/>
              </a:spcBef>
              <a:spcAft>
                <a:spcPts val="0"/>
              </a:spcAft>
              <a:buClr>
                <a:schemeClr val="dk1"/>
              </a:buClr>
              <a:buSzPct val="68750"/>
              <a:buFont typeface="Arial"/>
              <a:buNone/>
            </a:pPr>
            <a:r>
              <a:rPr lang="en-US" sz="1000" dirty="0"/>
              <a:t>“…means—</a:t>
            </a:r>
            <a:endParaRPr sz="1000" dirty="0"/>
          </a:p>
          <a:p>
            <a:pPr marL="0" lvl="0" indent="171450" algn="l" rtl="0">
              <a:lnSpc>
                <a:spcPct val="120000"/>
              </a:lnSpc>
              <a:spcBef>
                <a:spcPts val="120"/>
              </a:spcBef>
              <a:spcAft>
                <a:spcPts val="0"/>
              </a:spcAft>
              <a:buClr>
                <a:schemeClr val="dk1"/>
              </a:buClr>
              <a:buSzPct val="68750"/>
              <a:buFont typeface="Arial"/>
              <a:buNone/>
            </a:pPr>
            <a:r>
              <a:rPr lang="en-US" sz="1000" dirty="0"/>
              <a:t>(A) </a:t>
            </a:r>
            <a:r>
              <a:rPr lang="en-US" sz="1000" b="1" dirty="0"/>
              <a:t>with respect to drugs, prevention, early intervention, rehabilitation referral, recovery support services, or education related to the illegal use of drugs</a:t>
            </a:r>
            <a:r>
              <a:rPr lang="en-US" sz="1000" dirty="0"/>
              <a:t>, such as raising awareness about the consequences of drug use that are evidence-based (to the extent a State, in consultation with local educational agencies in the State, determines that such evidence is reasonably available); and</a:t>
            </a:r>
            <a:endParaRPr sz="1000" dirty="0"/>
          </a:p>
          <a:p>
            <a:pPr marL="0" lvl="0" indent="171450" algn="l" rtl="0">
              <a:lnSpc>
                <a:spcPct val="120000"/>
              </a:lnSpc>
              <a:spcBef>
                <a:spcPts val="120"/>
              </a:spcBef>
              <a:spcAft>
                <a:spcPts val="0"/>
              </a:spcAft>
              <a:buSzPct val="151351"/>
              <a:buNone/>
            </a:pPr>
            <a:r>
              <a:rPr lang="en-US" sz="1000" dirty="0"/>
              <a:t>(B) </a:t>
            </a:r>
            <a:r>
              <a:rPr lang="en-US" sz="1000" b="1" dirty="0"/>
              <a:t>with respect to violence, the promotion of school safety, such that students and school personnel are free from violent and disruptive acts</a:t>
            </a:r>
            <a:r>
              <a:rPr lang="en-US" sz="1000" dirty="0"/>
              <a:t>, including sexual harassment and abuse, and victimization associated with prejudice and intolerance, on school premises, going to and from school, and at school-sponsored activities, through the creation and maintenance of a school environment that is free of weapons and fosters individual responsibility and respect for the rights of others.”</a:t>
            </a:r>
            <a:endParaRPr sz="800" dirty="0">
              <a:solidFill>
                <a:srgbClr val="000000"/>
              </a:solidFill>
            </a:endParaRPr>
          </a:p>
        </p:txBody>
      </p:sp>
      <p:sp>
        <p:nvSpPr>
          <p:cNvPr id="307" name="Google Shape;307;p10"/>
          <p:cNvSpPr txBox="1">
            <a:spLocks noGrp="1"/>
          </p:cNvSpPr>
          <p:nvPr>
            <p:ph type="body" idx="7"/>
          </p:nvPr>
        </p:nvSpPr>
        <p:spPr>
          <a:xfrm>
            <a:off x="3196948" y="1290525"/>
            <a:ext cx="2731050" cy="3348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fontScale="62500" lnSpcReduction="20000"/>
          </a:bodyPr>
          <a:lstStyle/>
          <a:p>
            <a:pPr marL="0" lvl="0" indent="0" algn="l" rtl="0">
              <a:lnSpc>
                <a:spcPct val="90000"/>
              </a:lnSpc>
              <a:spcBef>
                <a:spcPts val="600"/>
              </a:spcBef>
              <a:spcAft>
                <a:spcPts val="0"/>
              </a:spcAft>
              <a:buSzPct val="160000"/>
              <a:buNone/>
            </a:pPr>
            <a:r>
              <a:rPr lang="en-US">
                <a:solidFill>
                  <a:schemeClr val="lt1"/>
                </a:solidFill>
              </a:rPr>
              <a:t>Pay for Success Initiative (ESEA § 8101(40))</a:t>
            </a:r>
            <a:endParaRPr>
              <a:solidFill>
                <a:schemeClr val="lt1"/>
              </a:solidFill>
            </a:endParaRPr>
          </a:p>
        </p:txBody>
      </p:sp>
      <p:sp>
        <p:nvSpPr>
          <p:cNvPr id="308" name="Google Shape;308;p10"/>
          <p:cNvSpPr txBox="1">
            <a:spLocks noGrp="1"/>
          </p:cNvSpPr>
          <p:nvPr>
            <p:ph type="body" idx="8"/>
          </p:nvPr>
        </p:nvSpPr>
        <p:spPr>
          <a:xfrm>
            <a:off x="3196949" y="1625324"/>
            <a:ext cx="2731050" cy="36515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000" dirty="0"/>
              <a:t>"...means </a:t>
            </a:r>
            <a:r>
              <a:rPr lang="en-US" sz="1000" b="1" dirty="0"/>
              <a:t>a performance-based grant, contract, or cooperative agreement </a:t>
            </a:r>
            <a:r>
              <a:rPr lang="en-US" sz="1000" dirty="0"/>
              <a:t>awarded by a public entity </a:t>
            </a:r>
            <a:r>
              <a:rPr lang="en-US" sz="1000" b="1" dirty="0"/>
              <a:t>in which a commitment is made to pay for improved outcomes that result in social benefit and direct cost savings or cost avoidance to the public sector</a:t>
            </a:r>
            <a:r>
              <a:rPr lang="en-US" sz="1000" dirty="0"/>
              <a:t>. </a:t>
            </a:r>
            <a:r>
              <a:rPr lang="en-US" sz="1000" b="1" dirty="0"/>
              <a:t>Such an initiative shall include—</a:t>
            </a:r>
            <a:endParaRPr sz="1000" b="1" dirty="0"/>
          </a:p>
          <a:p>
            <a:pPr marL="0" lvl="0" indent="171450" algn="l" rtl="0">
              <a:lnSpc>
                <a:spcPct val="100000"/>
              </a:lnSpc>
              <a:spcBef>
                <a:spcPts val="120"/>
              </a:spcBef>
              <a:spcAft>
                <a:spcPts val="0"/>
              </a:spcAft>
              <a:buClr>
                <a:schemeClr val="dk1"/>
              </a:buClr>
              <a:buSzPts val="1100"/>
              <a:buFont typeface="Arial"/>
              <a:buNone/>
            </a:pPr>
            <a:r>
              <a:rPr lang="en-US" sz="1000" dirty="0"/>
              <a:t>(A) </a:t>
            </a:r>
            <a:r>
              <a:rPr lang="en-US" sz="1000" b="1" dirty="0"/>
              <a:t>a feasibility study </a:t>
            </a:r>
            <a:r>
              <a:rPr lang="en-US" sz="1000" dirty="0"/>
              <a:t>on the initiative describing how the proposed intervention is based on evidence of effectiveness;</a:t>
            </a:r>
            <a:endParaRPr sz="1000" dirty="0"/>
          </a:p>
          <a:p>
            <a:pPr marL="0" lvl="0" indent="171450" algn="l" rtl="0">
              <a:lnSpc>
                <a:spcPct val="100000"/>
              </a:lnSpc>
              <a:spcBef>
                <a:spcPts val="120"/>
              </a:spcBef>
              <a:spcAft>
                <a:spcPts val="0"/>
              </a:spcAft>
              <a:buClr>
                <a:schemeClr val="dk1"/>
              </a:buClr>
              <a:buSzPts val="1100"/>
              <a:buFont typeface="Arial"/>
              <a:buNone/>
            </a:pPr>
            <a:r>
              <a:rPr lang="en-US" sz="1000" dirty="0"/>
              <a:t>(B) </a:t>
            </a:r>
            <a:r>
              <a:rPr lang="en-US" sz="1000" b="1" dirty="0"/>
              <a:t>a rigorous, third-party evaluation </a:t>
            </a:r>
            <a:r>
              <a:rPr lang="en-US" sz="1000" dirty="0"/>
              <a:t>that uses experimental or quasi-experimental design or other research methodologies that allow for the strongest possible causal inferences to determine whether the initiative has met its proposed outcomes;</a:t>
            </a:r>
            <a:endParaRPr sz="1000" dirty="0"/>
          </a:p>
          <a:p>
            <a:pPr marL="0" lvl="0" indent="171450" algn="l" rtl="0">
              <a:lnSpc>
                <a:spcPct val="100000"/>
              </a:lnSpc>
              <a:spcBef>
                <a:spcPts val="120"/>
              </a:spcBef>
              <a:spcAft>
                <a:spcPts val="0"/>
              </a:spcAft>
              <a:buClr>
                <a:schemeClr val="dk1"/>
              </a:buClr>
              <a:buSzPts val="1100"/>
              <a:buFont typeface="Arial"/>
              <a:buNone/>
            </a:pPr>
            <a:r>
              <a:rPr lang="en-US" sz="1000" dirty="0"/>
              <a:t>(C) </a:t>
            </a:r>
            <a:r>
              <a:rPr lang="en-US" sz="1000" b="1" dirty="0"/>
              <a:t>an annual, publicly available report on the progress of the initiative</a:t>
            </a:r>
            <a:r>
              <a:rPr lang="en-US" sz="1000" dirty="0"/>
              <a:t>; and</a:t>
            </a:r>
            <a:endParaRPr sz="1000" dirty="0"/>
          </a:p>
          <a:p>
            <a:pPr marL="0" lvl="0" indent="171450" algn="l" rtl="0">
              <a:lnSpc>
                <a:spcPct val="100000"/>
              </a:lnSpc>
              <a:spcBef>
                <a:spcPts val="120"/>
              </a:spcBef>
              <a:spcAft>
                <a:spcPts val="0"/>
              </a:spcAft>
              <a:buSzPts val="1400"/>
              <a:buNone/>
            </a:pPr>
            <a:r>
              <a:rPr lang="en-US" sz="1000" dirty="0"/>
              <a:t>(D) </a:t>
            </a:r>
            <a:r>
              <a:rPr lang="en-US" sz="1000" b="1" dirty="0"/>
              <a:t>a requirement that payments are made to the recipient </a:t>
            </a:r>
            <a:r>
              <a:rPr lang="en-US" sz="1000" dirty="0"/>
              <a:t>of a grant, contract, or cooperative agreement</a:t>
            </a:r>
            <a:r>
              <a:rPr lang="en-US" sz="1000" b="1" dirty="0"/>
              <a:t> only when agreed upon outcomes are achieved</a:t>
            </a:r>
            <a:r>
              <a:rPr lang="en-US" sz="1000" dirty="0"/>
              <a:t>...”</a:t>
            </a:r>
            <a:endParaRPr sz="1000" dirty="0">
              <a:solidFill>
                <a:srgbClr val="000000"/>
              </a:solidFill>
            </a:endParaRPr>
          </a:p>
        </p:txBody>
      </p:sp>
      <p:sp>
        <p:nvSpPr>
          <p:cNvPr id="309" name="Google Shape;309;p10"/>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a:spLocks noGrp="1"/>
          </p:cNvSpPr>
          <p:nvPr>
            <p:ph type="title"/>
          </p:nvPr>
        </p:nvSpPr>
        <p:spPr>
          <a:xfrm>
            <a:off x="438150" y="1"/>
            <a:ext cx="8248650" cy="993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1400"/>
              <a:buNone/>
            </a:pPr>
            <a:r>
              <a:rPr lang="en-US"/>
              <a:t>Important Effective Use of Technology Definitions</a:t>
            </a:r>
            <a:endParaRPr/>
          </a:p>
        </p:txBody>
      </p:sp>
      <p:sp>
        <p:nvSpPr>
          <p:cNvPr id="315" name="Google Shape;315;p11"/>
          <p:cNvSpPr txBox="1">
            <a:spLocks noGrp="1"/>
          </p:cNvSpPr>
          <p:nvPr>
            <p:ph type="body" idx="1"/>
          </p:nvPr>
        </p:nvSpPr>
        <p:spPr>
          <a:xfrm>
            <a:off x="438150" y="1246171"/>
            <a:ext cx="2731050" cy="417553"/>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p>
            <a:pPr marL="0" lvl="0" indent="0" algn="l" rtl="0">
              <a:lnSpc>
                <a:spcPct val="90000"/>
              </a:lnSpc>
              <a:spcBef>
                <a:spcPts val="600"/>
              </a:spcBef>
              <a:spcAft>
                <a:spcPts val="0"/>
              </a:spcAft>
              <a:buSzPts val="1400"/>
              <a:buNone/>
            </a:pPr>
            <a:r>
              <a:rPr lang="en-US" sz="1200">
                <a:solidFill>
                  <a:srgbClr val="F2F2F2"/>
                </a:solidFill>
              </a:rPr>
              <a:t>Blended Learning (ESEA § 4102(1))</a:t>
            </a:r>
            <a:endParaRPr sz="1200">
              <a:solidFill>
                <a:srgbClr val="F2F2F2"/>
              </a:solidFill>
            </a:endParaRPr>
          </a:p>
        </p:txBody>
      </p:sp>
      <p:sp>
        <p:nvSpPr>
          <p:cNvPr id="316" name="Google Shape;316;p11"/>
          <p:cNvSpPr txBox="1">
            <a:spLocks noGrp="1"/>
          </p:cNvSpPr>
          <p:nvPr>
            <p:ph type="body" idx="2"/>
          </p:nvPr>
        </p:nvSpPr>
        <p:spPr>
          <a:xfrm>
            <a:off x="438150" y="1663724"/>
            <a:ext cx="2731050" cy="36131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85000" lnSpcReduction="20000"/>
          </a:bodyPr>
          <a:lstStyle/>
          <a:p>
            <a:pPr marL="0" lvl="0" indent="0" algn="l" rtl="0">
              <a:lnSpc>
                <a:spcPct val="120000"/>
              </a:lnSpc>
              <a:spcBef>
                <a:spcPts val="0"/>
              </a:spcBef>
              <a:spcAft>
                <a:spcPts val="0"/>
              </a:spcAft>
              <a:buClr>
                <a:schemeClr val="dk1"/>
              </a:buClr>
              <a:buSzPct val="68750"/>
              <a:buFont typeface="Arial"/>
              <a:buNone/>
            </a:pPr>
            <a:r>
              <a:rPr lang="en-US" dirty="0"/>
              <a:t>“...means </a:t>
            </a:r>
            <a:r>
              <a:rPr lang="en-US" b="1" dirty="0"/>
              <a:t>a formal education program that leverages both technology-based and face-to-face instructional approaches—</a:t>
            </a:r>
            <a:endParaRPr b="1" dirty="0"/>
          </a:p>
          <a:p>
            <a:pPr marL="0" lvl="0" indent="228600" algn="l" rtl="0">
              <a:lnSpc>
                <a:spcPct val="120000"/>
              </a:lnSpc>
              <a:spcBef>
                <a:spcPts val="0"/>
              </a:spcBef>
              <a:spcAft>
                <a:spcPts val="0"/>
              </a:spcAft>
              <a:buClr>
                <a:schemeClr val="dk1"/>
              </a:buClr>
              <a:buSzPct val="68750"/>
              <a:buFont typeface="Arial"/>
              <a:buNone/>
            </a:pPr>
            <a:r>
              <a:rPr lang="en-US" dirty="0"/>
              <a:t>(A) </a:t>
            </a:r>
            <a:r>
              <a:rPr lang="en-US" b="1" dirty="0"/>
              <a:t>that include an element of online or digital learning, combined with supervised learning time, and student-led learning</a:t>
            </a:r>
            <a:r>
              <a:rPr lang="en-US" dirty="0"/>
              <a:t>, in which the elements are connected to provide an integrated learning experience; and</a:t>
            </a:r>
            <a:endParaRPr dirty="0"/>
          </a:p>
          <a:p>
            <a:pPr marL="0" lvl="0" indent="228600" algn="l" rtl="0">
              <a:lnSpc>
                <a:spcPct val="120000"/>
              </a:lnSpc>
              <a:spcBef>
                <a:spcPts val="0"/>
              </a:spcBef>
              <a:spcAft>
                <a:spcPts val="0"/>
              </a:spcAft>
              <a:buClr>
                <a:schemeClr val="dk1"/>
              </a:buClr>
              <a:buSzPct val="68750"/>
              <a:buFont typeface="Arial"/>
              <a:buNone/>
            </a:pPr>
            <a:r>
              <a:rPr lang="en-US" dirty="0"/>
              <a:t>(B) </a:t>
            </a:r>
            <a:r>
              <a:rPr lang="en-US" b="1" dirty="0"/>
              <a:t>in which students are provided some control over time, path, or pace.”</a:t>
            </a:r>
            <a:endParaRPr dirty="0"/>
          </a:p>
        </p:txBody>
      </p:sp>
      <p:sp>
        <p:nvSpPr>
          <p:cNvPr id="317" name="Google Shape;317;p11"/>
          <p:cNvSpPr txBox="1">
            <a:spLocks noGrp="1"/>
          </p:cNvSpPr>
          <p:nvPr>
            <p:ph type="body" idx="5"/>
          </p:nvPr>
        </p:nvSpPr>
        <p:spPr>
          <a:xfrm>
            <a:off x="5955750" y="1246173"/>
            <a:ext cx="2731050" cy="417552"/>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Autofit/>
          </a:bodyPr>
          <a:lstStyle/>
          <a:p>
            <a:pPr marL="0" lvl="0" indent="0" algn="l" rtl="0">
              <a:lnSpc>
                <a:spcPct val="90000"/>
              </a:lnSpc>
              <a:spcBef>
                <a:spcPts val="600"/>
              </a:spcBef>
              <a:spcAft>
                <a:spcPts val="0"/>
              </a:spcAft>
              <a:buSzPts val="1400"/>
              <a:buNone/>
            </a:pPr>
            <a:r>
              <a:rPr lang="en-US" sz="1200">
                <a:solidFill>
                  <a:schemeClr val="lt1"/>
                </a:solidFill>
              </a:rPr>
              <a:t>Technology Infrastructure </a:t>
            </a:r>
            <a:br>
              <a:rPr lang="en-US" sz="1200">
                <a:solidFill>
                  <a:schemeClr val="lt1"/>
                </a:solidFill>
              </a:rPr>
            </a:br>
            <a:r>
              <a:rPr lang="en-US" sz="1200">
                <a:solidFill>
                  <a:schemeClr val="lt1"/>
                </a:solidFill>
              </a:rPr>
              <a:t>(ESEA § 4109(b))</a:t>
            </a:r>
            <a:endParaRPr sz="1200">
              <a:solidFill>
                <a:schemeClr val="lt1"/>
              </a:solidFill>
            </a:endParaRPr>
          </a:p>
        </p:txBody>
      </p:sp>
      <p:sp>
        <p:nvSpPr>
          <p:cNvPr id="318" name="Google Shape;318;p11"/>
          <p:cNvSpPr txBox="1">
            <a:spLocks noGrp="1"/>
          </p:cNvSpPr>
          <p:nvPr>
            <p:ph type="body" idx="6"/>
          </p:nvPr>
        </p:nvSpPr>
        <p:spPr>
          <a:xfrm>
            <a:off x="5955750" y="1663724"/>
            <a:ext cx="2731050" cy="36131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lnSpcReduction="10000"/>
          </a:bodyPr>
          <a:lstStyle/>
          <a:p>
            <a:pPr marL="0" lvl="0" indent="0" algn="l" rtl="0">
              <a:lnSpc>
                <a:spcPct val="100000"/>
              </a:lnSpc>
              <a:spcBef>
                <a:spcPts val="0"/>
              </a:spcBef>
              <a:spcAft>
                <a:spcPts val="0"/>
              </a:spcAft>
              <a:buSzPts val="1400"/>
              <a:buNone/>
            </a:pPr>
            <a:r>
              <a:rPr lang="en-US" sz="900" b="1" dirty="0"/>
              <a:t>“A local educational agency … shall not use more than 15 percent of funds for purchasing technology infrastructure </a:t>
            </a:r>
            <a:r>
              <a:rPr lang="en-US" sz="900" dirty="0"/>
              <a:t>as described in subsection (a)(2)(B), which shall include technology infrastructure purchased for the activities under subsection (a)(4)(A).” </a:t>
            </a:r>
            <a:endParaRPr dirty="0"/>
          </a:p>
          <a:p>
            <a:pPr marL="112713" lvl="0" indent="0" algn="l" rtl="0">
              <a:lnSpc>
                <a:spcPct val="100000"/>
              </a:lnSpc>
              <a:spcBef>
                <a:spcPts val="600"/>
              </a:spcBef>
              <a:spcAft>
                <a:spcPts val="0"/>
              </a:spcAft>
              <a:buSzPts val="1400"/>
              <a:buNone/>
            </a:pPr>
            <a:r>
              <a:rPr lang="en-US" sz="900" dirty="0"/>
              <a:t>“(a) Uses of funds.—...each local educational agency … shall use a portion of such funds to improve the use of technology to improve the academic achievement, academic growth, and digital literacy of all students … which may include—</a:t>
            </a:r>
            <a:endParaRPr dirty="0"/>
          </a:p>
          <a:p>
            <a:pPr marL="112713" lvl="0" indent="231775" algn="l" rtl="0">
              <a:lnSpc>
                <a:spcPct val="100000"/>
              </a:lnSpc>
              <a:spcBef>
                <a:spcPts val="0"/>
              </a:spcBef>
              <a:spcAft>
                <a:spcPts val="0"/>
              </a:spcAft>
              <a:buSzPts val="1400"/>
              <a:buNone/>
            </a:pPr>
            <a:r>
              <a:rPr lang="en-US" sz="900" dirty="0"/>
              <a:t>(2) </a:t>
            </a:r>
            <a:r>
              <a:rPr lang="en-US" sz="900" b="1" dirty="0"/>
              <a:t>building technological capacity and infrastructure, which may include (B) purchasing devices, equipment, and software applications in order to address readiness shortfalls;</a:t>
            </a:r>
            <a:endParaRPr dirty="0"/>
          </a:p>
          <a:p>
            <a:pPr marL="112713" lvl="0" indent="231775" algn="l" rtl="0">
              <a:lnSpc>
                <a:spcPct val="100000"/>
              </a:lnSpc>
              <a:spcBef>
                <a:spcPts val="0"/>
              </a:spcBef>
              <a:spcAft>
                <a:spcPts val="0"/>
              </a:spcAft>
              <a:buSzPts val="1400"/>
              <a:buNone/>
            </a:pPr>
            <a:r>
              <a:rPr lang="en-US" sz="900" dirty="0"/>
              <a:t>(4) </a:t>
            </a:r>
            <a:r>
              <a:rPr lang="en-US" sz="900" b="1" dirty="0"/>
              <a:t>carrying out blended learning projects, which shall include (A) planning activities, which may include development of new instructional models </a:t>
            </a:r>
            <a:r>
              <a:rPr lang="en-US" sz="900" dirty="0"/>
              <a:t>(including blended learning technology software and platforms), </a:t>
            </a:r>
            <a:r>
              <a:rPr lang="en-US" sz="900" b="1" dirty="0"/>
              <a:t>the purchase of digital instructional resources, initial professional development activities, and one-time information technology purchases, </a:t>
            </a:r>
            <a:r>
              <a:rPr lang="en-US" sz="900" dirty="0"/>
              <a:t>except that such expenditures may not include expenditures related to significant construction or renovation of facilities;”</a:t>
            </a:r>
            <a:endParaRPr sz="900" dirty="0"/>
          </a:p>
        </p:txBody>
      </p:sp>
      <p:sp>
        <p:nvSpPr>
          <p:cNvPr id="319" name="Google Shape;319;p11"/>
          <p:cNvSpPr txBox="1">
            <a:spLocks noGrp="1"/>
          </p:cNvSpPr>
          <p:nvPr>
            <p:ph type="body" idx="7"/>
          </p:nvPr>
        </p:nvSpPr>
        <p:spPr>
          <a:xfrm>
            <a:off x="3196950" y="1246173"/>
            <a:ext cx="2731050" cy="417552"/>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p>
            <a:pPr marL="0" lvl="0" indent="0" algn="l" rtl="0">
              <a:lnSpc>
                <a:spcPct val="90000"/>
              </a:lnSpc>
              <a:spcBef>
                <a:spcPts val="600"/>
              </a:spcBef>
              <a:spcAft>
                <a:spcPts val="0"/>
              </a:spcAft>
              <a:buSzPts val="1400"/>
              <a:buNone/>
            </a:pPr>
            <a:r>
              <a:rPr lang="en-US" sz="1200">
                <a:solidFill>
                  <a:srgbClr val="FFFFFF"/>
                </a:solidFill>
              </a:rPr>
              <a:t>Digital Learning (ESEA § 4102(3))</a:t>
            </a:r>
            <a:endParaRPr sz="1200">
              <a:solidFill>
                <a:srgbClr val="FFFFFF"/>
              </a:solidFill>
            </a:endParaRPr>
          </a:p>
        </p:txBody>
      </p:sp>
      <p:sp>
        <p:nvSpPr>
          <p:cNvPr id="320" name="Google Shape;320;p11"/>
          <p:cNvSpPr txBox="1">
            <a:spLocks noGrp="1"/>
          </p:cNvSpPr>
          <p:nvPr>
            <p:ph type="body" idx="8"/>
          </p:nvPr>
        </p:nvSpPr>
        <p:spPr>
          <a:xfrm>
            <a:off x="3196950" y="1663724"/>
            <a:ext cx="2731050" cy="36131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92500"/>
          </a:bodyPr>
          <a:lstStyle/>
          <a:p>
            <a:pPr marL="0" lvl="0" indent="0" algn="l" rtl="0">
              <a:lnSpc>
                <a:spcPct val="120000"/>
              </a:lnSpc>
              <a:spcBef>
                <a:spcPts val="0"/>
              </a:spcBef>
              <a:spcAft>
                <a:spcPts val="0"/>
              </a:spcAft>
              <a:buClr>
                <a:schemeClr val="dk1"/>
              </a:buClr>
              <a:buSzPct val="68750"/>
              <a:buFont typeface="Arial"/>
              <a:buNone/>
            </a:pPr>
            <a:r>
              <a:rPr lang="en-US" sz="900" dirty="0"/>
              <a:t>"...means </a:t>
            </a:r>
            <a:r>
              <a:rPr lang="en-US" sz="900" b="1" dirty="0"/>
              <a:t>any instructional practice that effectively uses technology to strengthen a student's learning experience and encompasses a wide spectrum of tools and practices,</a:t>
            </a:r>
            <a:r>
              <a:rPr lang="en-US" sz="900" dirty="0"/>
              <a:t> including—</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(A) interactive learning resources, digital learning content (which may include openly licensed content), software, or simulations, that engage students in academic content;</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(B) access to online databases and other primary source documents;</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(C) the use of data and information to personalize learning and provide targeted supplementary instruction;</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(D) online and computer-based assessments;</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(E) learning environments that allow for rich collaboration and communication, which may include student collaboration with content experts and peers;</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(F) hybrid or blended learning, which occurs under direct instructor supervision at a school or other location away from home and, at least in part, through online delivery of instruction with some element of student control over time, place, path, or pace; and</a:t>
            </a:r>
            <a:endParaRPr sz="900" dirty="0"/>
          </a:p>
          <a:p>
            <a:pPr marL="0" marR="0" lvl="0" indent="228600" algn="l" rtl="0">
              <a:lnSpc>
                <a:spcPct val="120000"/>
              </a:lnSpc>
              <a:spcBef>
                <a:spcPts val="0"/>
              </a:spcBef>
              <a:spcAft>
                <a:spcPts val="0"/>
              </a:spcAft>
              <a:buClr>
                <a:schemeClr val="dk1"/>
              </a:buClr>
              <a:buSzPct val="68750"/>
              <a:buFont typeface="Arial"/>
              <a:buNone/>
            </a:pPr>
            <a:r>
              <a:rPr lang="en-US" sz="900" dirty="0"/>
              <a:t>(G) access to online course opportunities for students in rural or remote areas.”</a:t>
            </a:r>
            <a:endParaRPr sz="900" dirty="0"/>
          </a:p>
        </p:txBody>
      </p:sp>
      <p:sp>
        <p:nvSpPr>
          <p:cNvPr id="321" name="Google Shape;321;p11"/>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title"/>
          </p:nvPr>
        </p:nvSpPr>
        <p:spPr>
          <a:xfrm>
            <a:off x="623888" y="1424783"/>
            <a:ext cx="7886700" cy="2377200"/>
          </a:xfrm>
          <a:prstGeom prst="rect">
            <a:avLst/>
          </a:prstGeom>
          <a:noFill/>
          <a:ln>
            <a:noFill/>
          </a:ln>
        </p:spPr>
        <p:txBody>
          <a:bodyPr spcFirstLastPara="1" wrap="square" lIns="71100" tIns="35550" rIns="71100" bIns="35550" anchor="b" anchorCtr="0">
            <a:normAutofit/>
          </a:bodyPr>
          <a:lstStyle/>
          <a:p>
            <a:pPr marL="0" lvl="0" indent="0" algn="l" rtl="0">
              <a:lnSpc>
                <a:spcPct val="90000"/>
              </a:lnSpc>
              <a:spcBef>
                <a:spcPts val="0"/>
              </a:spcBef>
              <a:spcAft>
                <a:spcPts val="0"/>
              </a:spcAft>
              <a:buSzPts val="3500"/>
              <a:buNone/>
            </a:pPr>
            <a:r>
              <a:rPr lang="en-US"/>
              <a:t>2. Subgrant Requirements and Recommended Actions</a:t>
            </a:r>
            <a:endParaRPr/>
          </a:p>
        </p:txBody>
      </p:sp>
      <p:sp>
        <p:nvSpPr>
          <p:cNvPr id="327" name="Google Shape;327;p12"/>
          <p:cNvSpPr txBox="1">
            <a:spLocks noGrp="1"/>
          </p:cNvSpPr>
          <p:nvPr>
            <p:ph type="body" idx="1"/>
          </p:nvPr>
        </p:nvSpPr>
        <p:spPr>
          <a:xfrm>
            <a:off x="623888" y="3824554"/>
            <a:ext cx="7886700" cy="12501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600"/>
              </a:spcBef>
              <a:spcAft>
                <a:spcPts val="0"/>
              </a:spcAft>
              <a:buSzPts val="1400"/>
              <a:buNone/>
            </a:pPr>
            <a:r>
              <a:rPr lang="en-US"/>
              <a:t>Requirements by Total Available Amount, Funding Requirements, and Submitting Claims</a:t>
            </a:r>
            <a:endParaRPr/>
          </a:p>
        </p:txBody>
      </p:sp>
      <p:sp>
        <p:nvSpPr>
          <p:cNvPr id="328" name="Google Shape;328;p12"/>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Subgrant Requirements and Recommended Actions by Total Available Amount</a:t>
            </a:r>
            <a:endParaRPr/>
          </a:p>
        </p:txBody>
      </p:sp>
      <p:sp>
        <p:nvSpPr>
          <p:cNvPr id="334" name="Google Shape;334;p13"/>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p>
            <a:pPr marL="457200" lvl="0" indent="-368300" algn="l" rtl="0">
              <a:lnSpc>
                <a:spcPct val="90000"/>
              </a:lnSpc>
              <a:spcBef>
                <a:spcPts val="600"/>
              </a:spcBef>
              <a:spcAft>
                <a:spcPts val="0"/>
              </a:spcAft>
              <a:buSzPts val="2200"/>
              <a:buChar char="•"/>
            </a:pPr>
            <a:r>
              <a:rPr lang="en-US"/>
              <a:t>To participate in the SSAE program, a LEA or consortium must complete a small number of requirements. </a:t>
            </a:r>
            <a:endParaRPr/>
          </a:p>
          <a:p>
            <a:pPr marL="457200" lvl="0" indent="-368300" algn="l" rtl="0">
              <a:lnSpc>
                <a:spcPct val="90000"/>
              </a:lnSpc>
              <a:spcBef>
                <a:spcPts val="600"/>
              </a:spcBef>
              <a:spcAft>
                <a:spcPts val="0"/>
              </a:spcAft>
              <a:buSzPts val="2200"/>
              <a:buChar char="•"/>
            </a:pPr>
            <a:r>
              <a:rPr lang="en-US"/>
              <a:t>These requirements depend on the level of funding available in the CASA (i.e., Total Available amount is over or under $30,000).</a:t>
            </a:r>
            <a:endParaRPr/>
          </a:p>
          <a:p>
            <a:pPr marL="914400" lvl="1" indent="-349250" algn="l" rtl="0">
              <a:lnSpc>
                <a:spcPct val="90000"/>
              </a:lnSpc>
              <a:spcBef>
                <a:spcPts val="300"/>
              </a:spcBef>
              <a:spcAft>
                <a:spcPts val="0"/>
              </a:spcAft>
              <a:buSzPts val="1900"/>
              <a:buChar char="•"/>
            </a:pPr>
            <a:r>
              <a:rPr lang="en-US"/>
              <a:t>Total Available = Reallocation + Carryover + Current Year Allocation + Transferred In - Transferred Out</a:t>
            </a:r>
            <a:endParaRPr/>
          </a:p>
          <a:p>
            <a:pPr marL="457200" lvl="0" indent="-368300" algn="l" rtl="0">
              <a:lnSpc>
                <a:spcPct val="90000"/>
              </a:lnSpc>
              <a:spcBef>
                <a:spcPts val="600"/>
              </a:spcBef>
              <a:spcAft>
                <a:spcPts val="0"/>
              </a:spcAft>
              <a:buSzPts val="2200"/>
              <a:buChar char="•"/>
            </a:pPr>
            <a:r>
              <a:rPr lang="en-US"/>
              <a:t>For a full list of the requirements (and recommended actions), see the Title IVA Guidance on the </a:t>
            </a:r>
            <a:r>
              <a:rPr lang="en-US" u="sng">
                <a:solidFill>
                  <a:schemeClr val="hlink"/>
                </a:solidFill>
                <a:hlinkClick r:id="rId3"/>
              </a:rPr>
              <a:t>ESSA Guidance and Allocations page</a:t>
            </a:r>
            <a:r>
              <a:rPr lang="en-US"/>
              <a:t>. </a:t>
            </a:r>
            <a:endParaRPr/>
          </a:p>
        </p:txBody>
      </p:sp>
      <p:sp>
        <p:nvSpPr>
          <p:cNvPr id="335" name="Google Shape;335;p1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14"/>
          <p:cNvSpPr txBox="1">
            <a:spLocks noGrp="1"/>
          </p:cNvSpPr>
          <p:nvPr>
            <p:ph type="title"/>
          </p:nvPr>
        </p:nvSpPr>
        <p:spPr>
          <a:xfrm>
            <a:off x="155466" y="108438"/>
            <a:ext cx="8833200" cy="621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a:t>Requirements and Recommended Actions: </a:t>
            </a:r>
            <a:br>
              <a:rPr lang="en-US"/>
            </a:br>
            <a:r>
              <a:rPr lang="en-US"/>
              <a:t>Spring to Summer 2024</a:t>
            </a:r>
            <a:endParaRPr/>
          </a:p>
        </p:txBody>
      </p:sp>
      <p:graphicFrame>
        <p:nvGraphicFramePr>
          <p:cNvPr id="342" name="Google Shape;342;p14"/>
          <p:cNvGraphicFramePr/>
          <p:nvPr/>
        </p:nvGraphicFramePr>
        <p:xfrm>
          <a:off x="447409" y="1063649"/>
          <a:ext cx="8239400" cy="4041170"/>
        </p:xfrm>
        <a:graphic>
          <a:graphicData uri="http://schemas.openxmlformats.org/drawingml/2006/table">
            <a:tbl>
              <a:tblPr firstRow="1" bandRow="1">
                <a:noFill/>
                <a:tableStyleId>{5B7341A8-94A3-4130-869A-2289B640A58A}</a:tableStyleId>
              </a:tblPr>
              <a:tblGrid>
                <a:gridCol w="4545850">
                  <a:extLst>
                    <a:ext uri="{9D8B030D-6E8A-4147-A177-3AD203B41FA5}">
                      <a16:colId xmlns:a16="http://schemas.microsoft.com/office/drawing/2014/main" val="20000"/>
                    </a:ext>
                  </a:extLst>
                </a:gridCol>
                <a:gridCol w="1851750">
                  <a:extLst>
                    <a:ext uri="{9D8B030D-6E8A-4147-A177-3AD203B41FA5}">
                      <a16:colId xmlns:a16="http://schemas.microsoft.com/office/drawing/2014/main" val="20001"/>
                    </a:ext>
                  </a:extLst>
                </a:gridCol>
                <a:gridCol w="1841800">
                  <a:extLst>
                    <a:ext uri="{9D8B030D-6E8A-4147-A177-3AD203B41FA5}">
                      <a16:colId xmlns:a16="http://schemas.microsoft.com/office/drawing/2014/main" val="20002"/>
                    </a:ext>
                  </a:extLst>
                </a:gridCol>
              </a:tblGrid>
              <a:tr h="1524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Action</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less than $30,000</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$30,000 or more</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extLst>
                  <a:ext uri="{0D108BD9-81ED-4DB2-BD59-A6C34878D82A}">
                    <a16:rowId xmlns:a16="http://schemas.microsoft.com/office/drawing/2014/main" val="10000"/>
                  </a:ext>
                </a:extLst>
              </a:tr>
              <a:tr h="1347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Consider how other federal, state, and/or local funds may be leveraged to achieve the goals of the SSAE program, including </a:t>
                      </a:r>
                      <a:r>
                        <a:rPr lang="en-US" sz="1200" b="1" u="none" strike="noStrike" cap="none">
                          <a:latin typeface="Arial"/>
                          <a:ea typeface="Arial"/>
                          <a:cs typeface="Arial"/>
                          <a:sym typeface="Arial"/>
                        </a:rPr>
                        <a:t>indicating whether the LEA wishes to participate in a consortium of LEAs. </a:t>
                      </a:r>
                      <a:endParaRPr sz="1200" b="1" u="none" strike="noStrike" cap="none">
                        <a:latin typeface="Arial"/>
                        <a:ea typeface="Arial"/>
                        <a:cs typeface="Arial"/>
                        <a:sym typeface="Arial"/>
                      </a:endParaRPr>
                    </a:p>
                  </a:txBody>
                  <a:tcPr marL="45725" marR="45725" marT="45725" marB="457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for upcoming school year</a:t>
                      </a:r>
                      <a:endParaRPr sz="1200" u="none" strike="noStrike" cap="none">
                        <a:latin typeface="Arial"/>
                        <a:ea typeface="Arial"/>
                        <a:cs typeface="Arial"/>
                        <a:sym typeface="Arial"/>
                      </a:endParaRPr>
                    </a:p>
                  </a:txBody>
                  <a:tcPr marL="45725" marR="45725" marT="45725" marB="457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for upcoming school year</a:t>
                      </a:r>
                      <a:endParaRPr sz="1200" u="none" strike="noStrike" cap="none">
                        <a:latin typeface="Arial"/>
                        <a:ea typeface="Arial"/>
                        <a:cs typeface="Arial"/>
                        <a:sym typeface="Arial"/>
                      </a:endParaRPr>
                    </a:p>
                  </a:txBody>
                  <a:tcPr marL="45725" marR="45725" marT="45725" marB="457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Consult the required stakeholders during application design and development. </a:t>
                      </a:r>
                      <a:endParaRPr sz="1200" b="1" u="none" strike="noStrike" cap="none">
                        <a:latin typeface="Arial"/>
                        <a:ea typeface="Arial"/>
                        <a:cs typeface="Arial"/>
                        <a:sym typeface="Arial"/>
                      </a:endParaRPr>
                    </a:p>
                  </a:txBody>
                  <a:tcPr marL="45725" marR="45725" marT="45725" marB="457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(ESEA § 4106(c)(1))</a:t>
                      </a:r>
                      <a:endParaRPr sz="120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(ESEA § 4106(c)(1))</a:t>
                      </a:r>
                      <a:endParaRPr sz="120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Engage in nonpublic consultation with appropriate nonpublic school officials, including submitting the initial nonpublic consultation agreement(s) in the CASA Consolidated Application by March 15. </a:t>
                      </a:r>
                      <a:endParaRPr sz="1200" b="1" u="none" strike="noStrike" cap="none">
                        <a:latin typeface="Arial"/>
                        <a:ea typeface="Arial"/>
                        <a:cs typeface="Arial"/>
                        <a:sym typeface="Arial"/>
                      </a:endParaRPr>
                    </a:p>
                  </a:txBody>
                  <a:tcPr marL="45725" marR="45725" marT="45725" marB="457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if LEA has a nonpublic within bounds (ESEA §§ 8501-8504)</a:t>
                      </a:r>
                      <a:endParaRPr sz="1200" u="none" strike="noStrike" cap="none">
                        <a:latin typeface="Arial"/>
                        <a:ea typeface="Arial"/>
                        <a:cs typeface="Arial"/>
                        <a:sym typeface="Arial"/>
                      </a:endParaRPr>
                    </a:p>
                  </a:txBody>
                  <a:tcPr marL="73025" marR="73025" marT="73025" marB="730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Required if LEA has a nonpublic within bounds (ESEA §§ 8501-8504)</a:t>
                      </a:r>
                      <a:endParaRPr sz="1200" u="none" strike="noStrike" cap="none">
                        <a:latin typeface="Arial"/>
                        <a:ea typeface="Arial"/>
                        <a:cs typeface="Arial"/>
                        <a:sym typeface="Arial"/>
                      </a:endParaRPr>
                    </a:p>
                  </a:txBody>
                  <a:tcPr marL="73025" marR="73025" marT="73025" marB="730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233550">
                <a:tc>
                  <a:txBody>
                    <a:bodyPr/>
                    <a:lstStyle/>
                    <a:p>
                      <a:pPr marL="0" marR="0" lvl="0" indent="0" algn="l" rtl="0">
                        <a:lnSpc>
                          <a:spcPct val="100000"/>
                        </a:lnSpc>
                        <a:spcBef>
                          <a:spcPts val="0"/>
                        </a:spcBef>
                        <a:spcAft>
                          <a:spcPts val="0"/>
                        </a:spcAft>
                        <a:buClr>
                          <a:srgbClr val="000000"/>
                        </a:buClr>
                        <a:buSzPts val="2200"/>
                        <a:buFont typeface="Arial"/>
                        <a:buNone/>
                      </a:pPr>
                      <a:r>
                        <a:rPr lang="en-US" sz="1200" b="1" u="none" strike="noStrike" cap="none">
                          <a:latin typeface="Arial"/>
                          <a:ea typeface="Arial"/>
                          <a:cs typeface="Arial"/>
                          <a:sym typeface="Arial"/>
                        </a:rPr>
                        <a:t>Conduct a comprehensive needs assessment prior to completing the Consolidated Application, and at least once every three years, to examine needs for improvement in the three content areas. </a:t>
                      </a:r>
                      <a:r>
                        <a:rPr lang="en-US" sz="1200" u="none" strike="noStrike" cap="none">
                          <a:latin typeface="Arial"/>
                          <a:ea typeface="Arial"/>
                          <a:cs typeface="Arial"/>
                          <a:sym typeface="Arial"/>
                        </a:rPr>
                        <a:t>The Department does not prescribe a specific comprehensive needs assessment but leaves this decision to LEAs as long as the assessment assesses needs in the three areas (e.g., </a:t>
                      </a:r>
                      <a:r>
                        <a:rPr lang="en-US" sz="1200" u="sng" strike="noStrike" cap="none">
                          <a:solidFill>
                            <a:schemeClr val="hlink"/>
                          </a:solidFill>
                          <a:latin typeface="Arial"/>
                          <a:ea typeface="Arial"/>
                          <a:cs typeface="Arial"/>
                          <a:sym typeface="Arial"/>
                          <a:hlinkClick r:id="rId3"/>
                        </a:rPr>
                        <a:t>Title IVA LEA Needs Assessment Tool</a:t>
                      </a:r>
                      <a:r>
                        <a:rPr lang="en-US" sz="1200" u="none" strike="noStrike" cap="none">
                          <a:latin typeface="Arial"/>
                          <a:ea typeface="Arial"/>
                          <a:cs typeface="Arial"/>
                          <a:sym typeface="Arial"/>
                        </a:rPr>
                        <a:t>).</a:t>
                      </a:r>
                      <a:endParaRPr/>
                    </a:p>
                  </a:txBody>
                  <a:tcPr marL="73025" marR="73025" marT="73025" marB="730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Recommended to identify local needs to improve student outcomes</a:t>
                      </a:r>
                      <a:endParaRPr sz="120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Arial"/>
                          <a:ea typeface="Arial"/>
                          <a:cs typeface="Arial"/>
                          <a:sym typeface="Arial"/>
                        </a:rPr>
                        <a:t>Required for LEAs and their participating nonpublic schools (ESEA § 4106(d))</a:t>
                      </a:r>
                      <a:endParaRPr sz="1200" u="none" strike="noStrike" cap="none" dirty="0">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40" name="Google Shape;340;p1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title"/>
          </p:nvPr>
        </p:nvSpPr>
        <p:spPr>
          <a:xfrm>
            <a:off x="155466" y="108438"/>
            <a:ext cx="8833200" cy="6219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FFFFFF"/>
              </a:buClr>
              <a:buSzPts val="2400"/>
              <a:buNone/>
            </a:pPr>
            <a:r>
              <a:rPr lang="en-US"/>
              <a:t>Requirements and Recommended Actions: Fall 2024</a:t>
            </a:r>
            <a:endParaRPr/>
          </a:p>
        </p:txBody>
      </p:sp>
      <p:graphicFrame>
        <p:nvGraphicFramePr>
          <p:cNvPr id="349" name="Google Shape;349;p15"/>
          <p:cNvGraphicFramePr/>
          <p:nvPr/>
        </p:nvGraphicFramePr>
        <p:xfrm>
          <a:off x="447409" y="1063650"/>
          <a:ext cx="8239400" cy="3967490"/>
        </p:xfrm>
        <a:graphic>
          <a:graphicData uri="http://schemas.openxmlformats.org/drawingml/2006/table">
            <a:tbl>
              <a:tblPr firstRow="1" bandRow="1">
                <a:noFill/>
                <a:tableStyleId>{5B7341A8-94A3-4130-869A-2289B640A58A}</a:tableStyleId>
              </a:tblPr>
              <a:tblGrid>
                <a:gridCol w="4545850">
                  <a:extLst>
                    <a:ext uri="{9D8B030D-6E8A-4147-A177-3AD203B41FA5}">
                      <a16:colId xmlns:a16="http://schemas.microsoft.com/office/drawing/2014/main" val="20000"/>
                    </a:ext>
                  </a:extLst>
                </a:gridCol>
                <a:gridCol w="1851750">
                  <a:extLst>
                    <a:ext uri="{9D8B030D-6E8A-4147-A177-3AD203B41FA5}">
                      <a16:colId xmlns:a16="http://schemas.microsoft.com/office/drawing/2014/main" val="20001"/>
                    </a:ext>
                  </a:extLst>
                </a:gridCol>
                <a:gridCol w="1841800">
                  <a:extLst>
                    <a:ext uri="{9D8B030D-6E8A-4147-A177-3AD203B41FA5}">
                      <a16:colId xmlns:a16="http://schemas.microsoft.com/office/drawing/2014/main" val="20002"/>
                    </a:ext>
                  </a:extLst>
                </a:gridCol>
              </a:tblGrid>
              <a:tr h="4216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Action</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less than $30,000</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$30,000 or more</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extLst>
                  <a:ext uri="{0D108BD9-81ED-4DB2-BD59-A6C34878D82A}">
                    <a16:rowId xmlns:a16="http://schemas.microsoft.com/office/drawing/2014/main" val="10000"/>
                  </a:ext>
                </a:extLst>
              </a:tr>
              <a:tr h="9780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Complete nonpublic consultation agreements in the Consolidated Application by October 1</a:t>
                      </a:r>
                      <a:r>
                        <a:rPr lang="en-US" sz="1200" b="0" u="none" strike="noStrike" cap="none">
                          <a:latin typeface="Arial"/>
                          <a:ea typeface="Arial"/>
                          <a:cs typeface="Arial"/>
                          <a:sym typeface="Arial"/>
                        </a:rPr>
                        <a:t>, including finalizing the descriptions of equitable services to be provided by the </a:t>
                      </a:r>
                      <a:r>
                        <a:rPr lang="en-US" sz="1200" u="none" strike="noStrike" cap="none">
                          <a:latin typeface="Arial"/>
                          <a:ea typeface="Arial"/>
                          <a:cs typeface="Arial"/>
                          <a:sym typeface="Arial"/>
                        </a:rPr>
                        <a:t>LEA</a:t>
                      </a:r>
                      <a:r>
                        <a:rPr lang="en-US" sz="1200" b="0" u="none" strike="noStrike" cap="none">
                          <a:latin typeface="Arial"/>
                          <a:ea typeface="Arial"/>
                          <a:cs typeface="Arial"/>
                          <a:sym typeface="Arial"/>
                        </a:rPr>
                        <a:t> to nonpublic schools now that the equitable share is available and, if applicable, transferring equitable shares.</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 if LEA has a participating nonpublic (ESEA § 8501)</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 if LEA has a participating nonpublic (ESEA § 8501)</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Complete Allocations and Transfers page in the CASA system by October 1</a:t>
                      </a:r>
                      <a:r>
                        <a:rPr lang="en-US" sz="1200" b="0" u="none" strike="noStrike" cap="none">
                          <a:latin typeface="Arial"/>
                          <a:ea typeface="Arial"/>
                          <a:cs typeface="Arial"/>
                          <a:sym typeface="Arial"/>
                        </a:rPr>
                        <a:t> based on the identified needs.</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8093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Select relevant, evidence-based SSAE activities that align with the needs identified in the comprehensive needs assessment.</a:t>
                      </a:r>
                      <a:endParaRPr sz="1200" b="1"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Recommended unless selecting an activity that includes “evidence-based” language</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 (ESEA § 4109(a))</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188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Fill out the Title IVA program application in the Consolidated Application between September and October 15</a:t>
                      </a:r>
                      <a:r>
                        <a:rPr lang="en-US" sz="1200" b="0" i="0" u="none" strike="noStrike" cap="none">
                          <a:solidFill>
                            <a:srgbClr val="000000"/>
                          </a:solidFill>
                          <a:latin typeface="Arial"/>
                          <a:ea typeface="Arial"/>
                          <a:cs typeface="Arial"/>
                          <a:sym typeface="Arial"/>
                        </a:rPr>
                        <a:t>, including completing Title IVA program questions, assurances, and a budget. The budget must meet all applicable funding requirements.</a:t>
                      </a:r>
                      <a:endParaRPr sz="1200" b="0" i="0" u="none" strike="noStrike" cap="none">
                        <a:solidFill>
                          <a:srgbClr val="000000"/>
                        </a:solidFill>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latin typeface="Arial"/>
                          <a:ea typeface="Arial"/>
                          <a:cs typeface="Arial"/>
                          <a:sym typeface="Arial"/>
                        </a:rPr>
                        <a:t>Required (ESEA § 4106(e)(1)-(2))</a:t>
                      </a:r>
                      <a:endParaRPr sz="1200" b="0" u="none" strike="noStrike" cap="none">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latin typeface="Arial"/>
                          <a:ea typeface="Arial"/>
                          <a:cs typeface="Arial"/>
                          <a:sym typeface="Arial"/>
                        </a:rPr>
                        <a:t>Required (ESEA § 4106(e)(1)-(2))</a:t>
                      </a:r>
                      <a:endParaRPr sz="1200" b="0" u="none" strike="noStrike" cap="none" dirty="0">
                        <a:latin typeface="Arial"/>
                        <a:ea typeface="Arial"/>
                        <a:cs typeface="Arial"/>
                        <a:sym typeface="Arial"/>
                      </a:endParaRPr>
                    </a:p>
                  </a:txBody>
                  <a:tcPr marL="73025" marR="73025" marT="73025" marB="73025">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48" name="Google Shape;348;p1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FFFFFF"/>
                </a:solidFill>
              </a:rPr>
              <a:t>15</a:t>
            </a:fld>
            <a:endParaRPr>
              <a:solidFill>
                <a:srgbClr val="FFFFFF"/>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Funding Requirements</a:t>
            </a:r>
            <a:endParaRPr/>
          </a:p>
        </p:txBody>
      </p:sp>
      <p:graphicFrame>
        <p:nvGraphicFramePr>
          <p:cNvPr id="356" name="Google Shape;356;p16"/>
          <p:cNvGraphicFramePr/>
          <p:nvPr/>
        </p:nvGraphicFramePr>
        <p:xfrm>
          <a:off x="3444875" y="357187"/>
          <a:ext cx="5241950" cy="3709165"/>
        </p:xfrm>
        <a:graphic>
          <a:graphicData uri="http://schemas.openxmlformats.org/drawingml/2006/table">
            <a:tbl>
              <a:tblPr firstRow="1" bandRow="1">
                <a:noFill/>
                <a:tableStyleId>{5B7341A8-94A3-4130-869A-2289B640A58A}</a:tableStyleId>
              </a:tblPr>
              <a:tblGrid>
                <a:gridCol w="2620975">
                  <a:extLst>
                    <a:ext uri="{9D8B030D-6E8A-4147-A177-3AD203B41FA5}">
                      <a16:colId xmlns:a16="http://schemas.microsoft.com/office/drawing/2014/main" val="20000"/>
                    </a:ext>
                  </a:extLst>
                </a:gridCol>
                <a:gridCol w="2620975">
                  <a:extLst>
                    <a:ext uri="{9D8B030D-6E8A-4147-A177-3AD203B41FA5}">
                      <a16:colId xmlns:a16="http://schemas.microsoft.com/office/drawing/2014/main" val="20001"/>
                    </a:ext>
                  </a:extLst>
                </a:gridCol>
              </a:tblGrid>
              <a:tr h="592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less than $30,000</a:t>
                      </a:r>
                      <a:endParaRPr sz="1200" u="none" strike="noStrike" cap="none">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$30,000 or more</a:t>
                      </a:r>
                      <a:endParaRPr sz="1200" u="none" strike="noStrike" cap="none">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3617A"/>
                    </a:solidFill>
                  </a:tcPr>
                </a:tc>
                <a:extLst>
                  <a:ext uri="{0D108BD9-81ED-4DB2-BD59-A6C34878D82A}">
                    <a16:rowId xmlns:a16="http://schemas.microsoft.com/office/drawing/2014/main" val="10000"/>
                  </a:ext>
                </a:extLst>
              </a:tr>
              <a:tr h="3058275">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a:latin typeface="Arial"/>
                          <a:ea typeface="Arial"/>
                          <a:cs typeface="Arial"/>
                          <a:sym typeface="Arial"/>
                        </a:rPr>
                        <a:t>Based on the results of the </a:t>
                      </a:r>
                      <a:r>
                        <a:rPr lang="en-US" sz="1400" b="1" u="none" strike="noStrike" cap="none">
                          <a:latin typeface="Arial"/>
                          <a:ea typeface="Arial"/>
                          <a:cs typeface="Arial"/>
                          <a:sym typeface="Arial"/>
                        </a:rPr>
                        <a:t>recommended</a:t>
                      </a:r>
                      <a:r>
                        <a:rPr lang="en-US" sz="1400" u="none" strike="noStrike" cap="none">
                          <a:latin typeface="Arial"/>
                          <a:ea typeface="Arial"/>
                          <a:cs typeface="Arial"/>
                          <a:sym typeface="Arial"/>
                        </a:rPr>
                        <a:t> needs assessment, use at least </a:t>
                      </a:r>
                      <a:r>
                        <a:rPr lang="en-US" sz="1400" b="1" u="none" strike="noStrike" cap="none">
                          <a:latin typeface="Arial"/>
                          <a:ea typeface="Arial"/>
                          <a:cs typeface="Arial"/>
                          <a:sym typeface="Arial"/>
                        </a:rPr>
                        <a:t>one</a:t>
                      </a:r>
                      <a:r>
                        <a:rPr lang="en-US" sz="1400" u="none" strike="noStrike" cap="none">
                          <a:latin typeface="Arial"/>
                          <a:ea typeface="Arial"/>
                          <a:cs typeface="Arial"/>
                          <a:sym typeface="Arial"/>
                        </a:rPr>
                        <a:t> of the following:</a:t>
                      </a:r>
                      <a:endParaRPr sz="1400" u="none" strike="noStrike" cap="none">
                        <a:latin typeface="Arial"/>
                        <a:ea typeface="Arial"/>
                        <a:cs typeface="Arial"/>
                        <a:sym typeface="Arial"/>
                      </a:endParaRPr>
                    </a:p>
                    <a:p>
                      <a:pPr marL="306387" marR="0" lvl="0" indent="-192086" algn="l" rtl="0">
                        <a:lnSpc>
                          <a:spcPct val="100000"/>
                        </a:lnSpc>
                        <a:spcBef>
                          <a:spcPts val="300"/>
                        </a:spcBef>
                        <a:spcAft>
                          <a:spcPts val="0"/>
                        </a:spcAft>
                        <a:buClr>
                          <a:schemeClr val="dk1"/>
                        </a:buClr>
                        <a:buSzPts val="1200"/>
                        <a:buFont typeface="Noto Sans Symbols"/>
                        <a:buChar char="●"/>
                      </a:pPr>
                      <a:r>
                        <a:rPr lang="en-US" sz="1400" u="none" strike="noStrike" cap="none">
                          <a:latin typeface="Arial"/>
                          <a:ea typeface="Arial"/>
                          <a:cs typeface="Arial"/>
                          <a:sym typeface="Arial"/>
                        </a:rPr>
                        <a:t>At least 20% of funds for activities related to well-rounded educational opportunities;</a:t>
                      </a:r>
                      <a:endParaRPr sz="1400" u="none" strike="noStrike" cap="none">
                        <a:solidFill>
                          <a:schemeClr val="dk2"/>
                        </a:solidFill>
                        <a:latin typeface="Arial"/>
                        <a:ea typeface="Arial"/>
                        <a:cs typeface="Arial"/>
                        <a:sym typeface="Arial"/>
                      </a:endParaRPr>
                    </a:p>
                    <a:p>
                      <a:pPr marL="306387" marR="0" lvl="0" indent="-192086" algn="l" rtl="0">
                        <a:lnSpc>
                          <a:spcPct val="100000"/>
                        </a:lnSpc>
                        <a:spcBef>
                          <a:spcPts val="0"/>
                        </a:spcBef>
                        <a:spcAft>
                          <a:spcPts val="0"/>
                        </a:spcAft>
                        <a:buClr>
                          <a:schemeClr val="dk1"/>
                        </a:buClr>
                        <a:buSzPts val="1200"/>
                        <a:buFont typeface="Noto Sans Symbols"/>
                        <a:buChar char="●"/>
                      </a:pPr>
                      <a:r>
                        <a:rPr lang="en-US" sz="1400" u="none" strike="noStrike" cap="none">
                          <a:latin typeface="Arial"/>
                          <a:ea typeface="Arial"/>
                          <a:cs typeface="Arial"/>
                          <a:sym typeface="Arial"/>
                        </a:rPr>
                        <a:t>At least 20% of funds for activities related to safe and healthy students; and/or</a:t>
                      </a:r>
                      <a:endParaRPr sz="1400" u="none" strike="noStrike" cap="none">
                        <a:solidFill>
                          <a:schemeClr val="dk2"/>
                        </a:solidFill>
                        <a:latin typeface="Arial"/>
                        <a:ea typeface="Arial"/>
                        <a:cs typeface="Arial"/>
                        <a:sym typeface="Arial"/>
                      </a:endParaRPr>
                    </a:p>
                    <a:p>
                      <a:pPr marL="306387" marR="0" lvl="0" indent="-192086" algn="l" rtl="0">
                        <a:lnSpc>
                          <a:spcPct val="100000"/>
                        </a:lnSpc>
                        <a:spcBef>
                          <a:spcPts val="0"/>
                        </a:spcBef>
                        <a:spcAft>
                          <a:spcPts val="0"/>
                        </a:spcAft>
                        <a:buClr>
                          <a:schemeClr val="dk1"/>
                        </a:buClr>
                        <a:buSzPts val="1200"/>
                        <a:buFont typeface="Noto Sans Symbols"/>
                        <a:buChar char="●"/>
                      </a:pPr>
                      <a:r>
                        <a:rPr lang="en-US" sz="1400" u="none" strike="noStrike" cap="none">
                          <a:latin typeface="Arial"/>
                          <a:ea typeface="Arial"/>
                          <a:cs typeface="Arial"/>
                          <a:sym typeface="Arial"/>
                        </a:rPr>
                        <a:t>A portion of funds for activities related to effective use of technology.*</a:t>
                      </a:r>
                      <a:endParaRPr sz="1400" u="none" strike="noStrike" cap="none">
                        <a:solidFill>
                          <a:srgbClr val="00457A"/>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latin typeface="Arial"/>
                          <a:ea typeface="Arial"/>
                          <a:cs typeface="Arial"/>
                          <a:sym typeface="Arial"/>
                        </a:rPr>
                        <a:t>Based on the results of the </a:t>
                      </a:r>
                      <a:r>
                        <a:rPr lang="en-US" sz="1400" b="1" u="none" strike="noStrike" cap="none" dirty="0">
                          <a:latin typeface="Arial"/>
                          <a:ea typeface="Arial"/>
                          <a:cs typeface="Arial"/>
                          <a:sym typeface="Arial"/>
                        </a:rPr>
                        <a:t>required</a:t>
                      </a:r>
                      <a:r>
                        <a:rPr lang="en-US" sz="1400" u="none" strike="noStrike" cap="none" dirty="0">
                          <a:latin typeface="Arial"/>
                          <a:ea typeface="Arial"/>
                          <a:cs typeface="Arial"/>
                          <a:sym typeface="Arial"/>
                        </a:rPr>
                        <a:t> needs assessment, use </a:t>
                      </a:r>
                      <a:r>
                        <a:rPr lang="en-US" sz="1400" b="1" u="none" strike="noStrike" cap="none" dirty="0">
                          <a:latin typeface="Arial"/>
                          <a:ea typeface="Arial"/>
                          <a:cs typeface="Arial"/>
                          <a:sym typeface="Arial"/>
                        </a:rPr>
                        <a:t>all</a:t>
                      </a:r>
                      <a:r>
                        <a:rPr lang="en-US" sz="1400" u="none" strike="noStrike" cap="none" dirty="0">
                          <a:latin typeface="Arial"/>
                          <a:ea typeface="Arial"/>
                          <a:cs typeface="Arial"/>
                          <a:sym typeface="Arial"/>
                        </a:rPr>
                        <a:t> of the following:</a:t>
                      </a:r>
                      <a:endParaRPr sz="1400" u="none" strike="noStrike" cap="none" dirty="0">
                        <a:latin typeface="Arial"/>
                        <a:ea typeface="Arial"/>
                        <a:cs typeface="Arial"/>
                        <a:sym typeface="Arial"/>
                      </a:endParaRPr>
                    </a:p>
                    <a:p>
                      <a:pPr marL="288925" marR="0" lvl="0" indent="-174625" algn="l" rtl="0">
                        <a:lnSpc>
                          <a:spcPct val="100000"/>
                        </a:lnSpc>
                        <a:spcBef>
                          <a:spcPts val="300"/>
                        </a:spcBef>
                        <a:spcAft>
                          <a:spcPts val="0"/>
                        </a:spcAft>
                        <a:buClr>
                          <a:schemeClr val="dk1"/>
                        </a:buClr>
                        <a:buSzPts val="1200"/>
                        <a:buFont typeface="Noto Sans Symbols"/>
                        <a:buChar char="●"/>
                      </a:pPr>
                      <a:r>
                        <a:rPr lang="en-US" sz="1400" u="none" strike="noStrike" cap="none" dirty="0">
                          <a:latin typeface="Arial"/>
                          <a:ea typeface="Arial"/>
                          <a:cs typeface="Arial"/>
                          <a:sym typeface="Arial"/>
                        </a:rPr>
                        <a:t>At least 20% of funds for activities related to well-rounded educational opportunities;</a:t>
                      </a:r>
                      <a:endParaRPr sz="1400" u="none" strike="noStrike" cap="none" dirty="0">
                        <a:solidFill>
                          <a:schemeClr val="dk2"/>
                        </a:solidFill>
                        <a:latin typeface="Arial"/>
                        <a:ea typeface="Arial"/>
                        <a:cs typeface="Arial"/>
                        <a:sym typeface="Arial"/>
                      </a:endParaRPr>
                    </a:p>
                    <a:p>
                      <a:pPr marL="288925" marR="0" lvl="0" indent="-174625" algn="l" rtl="0">
                        <a:lnSpc>
                          <a:spcPct val="100000"/>
                        </a:lnSpc>
                        <a:spcBef>
                          <a:spcPts val="0"/>
                        </a:spcBef>
                        <a:spcAft>
                          <a:spcPts val="0"/>
                        </a:spcAft>
                        <a:buClr>
                          <a:schemeClr val="dk1"/>
                        </a:buClr>
                        <a:buSzPts val="1200"/>
                        <a:buFont typeface="Noto Sans Symbols"/>
                        <a:buChar char="●"/>
                      </a:pPr>
                      <a:r>
                        <a:rPr lang="en-US" sz="1400" u="none" strike="noStrike" cap="none" dirty="0">
                          <a:latin typeface="Arial"/>
                          <a:ea typeface="Arial"/>
                          <a:cs typeface="Arial"/>
                          <a:sym typeface="Arial"/>
                        </a:rPr>
                        <a:t>At least 20% of funds for activities related to safe and healthy students; and</a:t>
                      </a:r>
                      <a:endParaRPr sz="1400" u="none" strike="noStrike" cap="none" dirty="0">
                        <a:solidFill>
                          <a:schemeClr val="dk2"/>
                        </a:solidFill>
                        <a:latin typeface="Arial"/>
                        <a:ea typeface="Arial"/>
                        <a:cs typeface="Arial"/>
                        <a:sym typeface="Arial"/>
                      </a:endParaRPr>
                    </a:p>
                    <a:p>
                      <a:pPr marL="288925" marR="0" lvl="0" indent="-174625" algn="l" rtl="0">
                        <a:lnSpc>
                          <a:spcPct val="100000"/>
                        </a:lnSpc>
                        <a:spcBef>
                          <a:spcPts val="0"/>
                        </a:spcBef>
                        <a:spcAft>
                          <a:spcPts val="0"/>
                        </a:spcAft>
                        <a:buClr>
                          <a:schemeClr val="dk1"/>
                        </a:buClr>
                        <a:buSzPts val="1200"/>
                        <a:buFont typeface="Noto Sans Symbols"/>
                        <a:buChar char="●"/>
                      </a:pPr>
                      <a:r>
                        <a:rPr lang="en-US" sz="1400" u="none" strike="noStrike" cap="none" dirty="0">
                          <a:latin typeface="Arial"/>
                          <a:ea typeface="Arial"/>
                          <a:cs typeface="Arial"/>
                          <a:sym typeface="Arial"/>
                        </a:rPr>
                        <a:t>A portion of funds for activities related to effective use of technology.*</a:t>
                      </a:r>
                      <a:endParaRPr sz="1400" u="none" strike="noStrike" cap="none" dirty="0">
                        <a:solidFill>
                          <a:srgbClr val="00457A"/>
                        </a:solidFill>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7" name="Google Shape;357;p16"/>
          <p:cNvSpPr/>
          <p:nvPr/>
        </p:nvSpPr>
        <p:spPr>
          <a:xfrm>
            <a:off x="3444874" y="4256508"/>
            <a:ext cx="5241925" cy="938700"/>
          </a:xfrm>
          <a:prstGeom prst="rect">
            <a:avLst/>
          </a:prstGeom>
          <a:solidFill>
            <a:srgbClr val="E0EDF8"/>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*No more than 15% of Total Available may be spent on technological capacity and infrastructure, which includes devices, equipment, software applications, blended learning software and platforms, digital instructional resources, initial professional development activities, and/or other one-time information technology purchases (ESEA § 4109(a)(2)(B) &amp; (a)(4)(A)).</a:t>
            </a:r>
            <a:endParaRPr sz="1400" b="0" i="0" u="none" strike="noStrike" cap="none">
              <a:solidFill>
                <a:srgbClr val="000000"/>
              </a:solidFill>
              <a:latin typeface="Arial"/>
              <a:ea typeface="Arial"/>
              <a:cs typeface="Arial"/>
              <a:sym typeface="Arial"/>
            </a:endParaRPr>
          </a:p>
        </p:txBody>
      </p:sp>
      <p:sp>
        <p:nvSpPr>
          <p:cNvPr id="355" name="Google Shape;355;p16"/>
          <p:cNvSpPr txBox="1">
            <a:spLocks noGrp="1"/>
          </p:cNvSpPr>
          <p:nvPr>
            <p:ph type="sldNum" idx="12"/>
          </p:nvPr>
        </p:nvSpPr>
        <p:spPr>
          <a:xfrm>
            <a:off x="8686800" y="5277612"/>
            <a:ext cx="418684"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7"/>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Funding Requirements: A Note on Equitable Services</a:t>
            </a:r>
            <a:endParaRPr/>
          </a:p>
        </p:txBody>
      </p:sp>
      <p:sp>
        <p:nvSpPr>
          <p:cNvPr id="363" name="Google Shape;363;p17"/>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p>
            <a:pPr marL="457200" lvl="0" indent="-368300" algn="l" rtl="0">
              <a:lnSpc>
                <a:spcPct val="90000"/>
              </a:lnSpc>
              <a:spcBef>
                <a:spcPts val="600"/>
              </a:spcBef>
              <a:spcAft>
                <a:spcPts val="0"/>
              </a:spcAft>
              <a:buSzPts val="2200"/>
              <a:buChar char="•"/>
            </a:pPr>
            <a:r>
              <a:rPr lang="en-US" dirty="0"/>
              <a:t>All funds—including the equitable share for services—are subject to the funding requirements.</a:t>
            </a:r>
            <a:endParaRPr dirty="0"/>
          </a:p>
          <a:p>
            <a:pPr marL="457200" lvl="0" indent="-368300" algn="l" rtl="0">
              <a:lnSpc>
                <a:spcPct val="90000"/>
              </a:lnSpc>
              <a:spcBef>
                <a:spcPts val="600"/>
              </a:spcBef>
              <a:spcAft>
                <a:spcPts val="0"/>
              </a:spcAft>
              <a:buSzPts val="2200"/>
              <a:buChar char="•"/>
            </a:pPr>
            <a:r>
              <a:rPr lang="en-US" dirty="0"/>
              <a:t>A LEA may choose to allow nonpublic schools to focus the use of their services in one specific content area. In doing so, the LEA’s share of the funds must still be used to meet the minimum requirements of the law. </a:t>
            </a:r>
            <a:endParaRPr dirty="0"/>
          </a:p>
          <a:p>
            <a:pPr marL="914400" lvl="1" indent="-349250" algn="l" rtl="0">
              <a:lnSpc>
                <a:spcPct val="90000"/>
              </a:lnSpc>
              <a:spcBef>
                <a:spcPts val="300"/>
              </a:spcBef>
              <a:spcAft>
                <a:spcPts val="0"/>
              </a:spcAft>
              <a:buSzPts val="1900"/>
              <a:buChar char="•"/>
            </a:pPr>
            <a:r>
              <a:rPr lang="en-US" dirty="0"/>
              <a:t>The decision on whether the nonpublic can use a smaller amount of its share for services to meet the legal requirements of the law is a decision made exclusively by the public school.</a:t>
            </a:r>
            <a:endParaRPr dirty="0"/>
          </a:p>
        </p:txBody>
      </p:sp>
      <p:sp>
        <p:nvSpPr>
          <p:cNvPr id="364" name="Google Shape;364;p17"/>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txBox="1">
            <a:spLocks noGrp="1"/>
          </p:cNvSpPr>
          <p:nvPr>
            <p:ph type="title"/>
          </p:nvPr>
        </p:nvSpPr>
        <p:spPr>
          <a:xfrm>
            <a:off x="155466" y="108438"/>
            <a:ext cx="8833200" cy="62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400"/>
              <a:buNone/>
            </a:pPr>
            <a:r>
              <a:rPr lang="en-US"/>
              <a:t>Requirements and Recommended Actions</a:t>
            </a:r>
            <a:endParaRPr/>
          </a:p>
        </p:txBody>
      </p:sp>
      <p:graphicFrame>
        <p:nvGraphicFramePr>
          <p:cNvPr id="371" name="Google Shape;371;p18"/>
          <p:cNvGraphicFramePr/>
          <p:nvPr/>
        </p:nvGraphicFramePr>
        <p:xfrm>
          <a:off x="447409" y="1063650"/>
          <a:ext cx="8239400" cy="3766860"/>
        </p:xfrm>
        <a:graphic>
          <a:graphicData uri="http://schemas.openxmlformats.org/drawingml/2006/table">
            <a:tbl>
              <a:tblPr firstRow="1" bandRow="1">
                <a:noFill/>
                <a:tableStyleId>{5B7341A8-94A3-4130-869A-2289B640A58A}</a:tableStyleId>
              </a:tblPr>
              <a:tblGrid>
                <a:gridCol w="4545850">
                  <a:extLst>
                    <a:ext uri="{9D8B030D-6E8A-4147-A177-3AD203B41FA5}">
                      <a16:colId xmlns:a16="http://schemas.microsoft.com/office/drawing/2014/main" val="20000"/>
                    </a:ext>
                  </a:extLst>
                </a:gridCol>
                <a:gridCol w="1851750">
                  <a:extLst>
                    <a:ext uri="{9D8B030D-6E8A-4147-A177-3AD203B41FA5}">
                      <a16:colId xmlns:a16="http://schemas.microsoft.com/office/drawing/2014/main" val="20001"/>
                    </a:ext>
                  </a:extLst>
                </a:gridCol>
                <a:gridCol w="1841800">
                  <a:extLst>
                    <a:ext uri="{9D8B030D-6E8A-4147-A177-3AD203B41FA5}">
                      <a16:colId xmlns:a16="http://schemas.microsoft.com/office/drawing/2014/main" val="20002"/>
                    </a:ext>
                  </a:extLst>
                </a:gridCol>
              </a:tblGrid>
              <a:tr h="4502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Action</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less than $30,000</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Total Available is $30,000 or more</a:t>
                      </a:r>
                      <a:endParaRPr sz="1200" u="none" strike="noStrike" cap="none">
                        <a:latin typeface="Arial"/>
                        <a:ea typeface="Arial"/>
                        <a:cs typeface="Arial"/>
                        <a:sym typeface="Arial"/>
                      </a:endParaRPr>
                    </a:p>
                  </a:txBody>
                  <a:tcPr marL="45725" marR="45725" marT="45725" marB="45725"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03617A"/>
                    </a:solidFill>
                  </a:tcPr>
                </a:tc>
                <a:extLst>
                  <a:ext uri="{0D108BD9-81ED-4DB2-BD59-A6C34878D82A}">
                    <a16:rowId xmlns:a16="http://schemas.microsoft.com/office/drawing/2014/main" val="10000"/>
                  </a:ext>
                </a:extLst>
              </a:tr>
              <a:tr h="6303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Arial"/>
                          <a:ea typeface="Arial"/>
                          <a:cs typeface="Arial"/>
                          <a:sym typeface="Arial"/>
                        </a:rPr>
                        <a:t>Collect information and data about how implementation of the SSAE activities is working and make necessary changes along the way.</a:t>
                      </a:r>
                      <a:endParaRPr sz="1200" b="1"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for annual report (ESEA § 4106(e)(2)(F))</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for annual report (ESEA § 4106(e)(2)(F))</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03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Arial"/>
                          <a:ea typeface="Arial"/>
                          <a:cs typeface="Arial"/>
                          <a:sym typeface="Arial"/>
                        </a:rPr>
                        <a:t>Continue consultation with the required stakeholders during implementation of selected SSAE activities to improve such activities and coordinate implementation with other related community activities. </a:t>
                      </a:r>
                      <a:endParaRPr sz="1200" b="1"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(ESEA § 4106(c)(2))</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(ESEA § 4106(c)(2))</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02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Arial"/>
                          <a:ea typeface="Arial"/>
                          <a:cs typeface="Arial"/>
                          <a:sym typeface="Arial"/>
                        </a:rPr>
                        <a:t>File reimbursement claims quarterly in the CASA (i.e., November, January, April, June).</a:t>
                      </a:r>
                      <a:endParaRPr sz="1200" b="1"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a:t>
                      </a:r>
                      <a:endParaRPr sz="1200" b="0" u="none" strike="noStrike" cap="none">
                        <a:solidFill>
                          <a:schemeClr val="dk1"/>
                        </a:solidFill>
                        <a:latin typeface="Arial"/>
                        <a:ea typeface="Arial"/>
                        <a:cs typeface="Arial"/>
                        <a:sym typeface="Arial"/>
                      </a:endParaRPr>
                    </a:p>
                  </a:txBody>
                  <a:tcPr marL="45725" marR="457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03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Arial"/>
                          <a:ea typeface="Arial"/>
                          <a:cs typeface="Arial"/>
                          <a:sym typeface="Arial"/>
                        </a:rPr>
                        <a:t>Evaluate the effectiveness of the SSAE activities for inclusion in the annual report in the CASA system.</a:t>
                      </a:r>
                      <a:endParaRPr sz="1200" b="1" u="none" strike="noStrike" cap="none">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(ESEA § 4106(e)(2)(F))</a:t>
                      </a:r>
                      <a:endParaRPr sz="1200" b="0" u="none" strike="noStrike" cap="none">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(ESEA § 4106(e)(2)(F))</a:t>
                      </a:r>
                      <a:endParaRPr sz="1200" b="0" u="none" strike="noStrike" cap="none">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641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latin typeface="Arial"/>
                          <a:ea typeface="Arial"/>
                          <a:cs typeface="Arial"/>
                          <a:sym typeface="Arial"/>
                        </a:rPr>
                        <a:t>Submit an annual report in the CASA system regarding the </a:t>
                      </a:r>
                      <a:r>
                        <a:rPr lang="en-US" sz="1200" b="1" u="none" strike="noStrike" cap="none" dirty="0">
                          <a:latin typeface="Arial"/>
                          <a:ea typeface="Arial"/>
                          <a:cs typeface="Arial"/>
                          <a:sym typeface="Arial"/>
                        </a:rPr>
                        <a:t>LEA</a:t>
                      </a:r>
                      <a:r>
                        <a:rPr lang="en-US" sz="1200" b="1" u="none" strike="noStrike" cap="none" dirty="0">
                          <a:solidFill>
                            <a:schemeClr val="dk1"/>
                          </a:solidFill>
                          <a:latin typeface="Arial"/>
                          <a:ea typeface="Arial"/>
                          <a:cs typeface="Arial"/>
                          <a:sym typeface="Arial"/>
                        </a:rPr>
                        <a:t>’s progress and nonpublic school’s progress (if applicable) toward meeting the outcomes identified in the year’s Title IVA application.</a:t>
                      </a:r>
                      <a:endParaRPr sz="1200" b="1" u="none" strike="noStrike" cap="none" dirty="0">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dk1"/>
                          </a:solidFill>
                          <a:latin typeface="Arial"/>
                          <a:ea typeface="Arial"/>
                          <a:cs typeface="Arial"/>
                          <a:sym typeface="Arial"/>
                        </a:rPr>
                        <a:t>Required (ESEA § 4106(e)(2)(F))</a:t>
                      </a:r>
                      <a:endParaRPr sz="1200" b="0" u="none" strike="noStrike" cap="none">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solidFill>
                            <a:schemeClr val="dk1"/>
                          </a:solidFill>
                          <a:latin typeface="Arial"/>
                          <a:ea typeface="Arial"/>
                          <a:cs typeface="Arial"/>
                          <a:sym typeface="Arial"/>
                        </a:rPr>
                        <a:t>Required (ESEA § 4106(e)(2)(F))</a:t>
                      </a:r>
                      <a:endParaRPr sz="1200" b="0" u="none" strike="noStrike" cap="none" dirty="0">
                        <a:latin typeface="Arial"/>
                        <a:ea typeface="Arial"/>
                        <a:cs typeface="Arial"/>
                        <a:sym typeface="Arial"/>
                      </a:endParaRPr>
                    </a:p>
                  </a:txBody>
                  <a:tcPr marL="73025" marR="73025" marT="73025" marB="730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0" name="Google Shape;370;p18"/>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FFFFFF"/>
                </a:solidFill>
              </a:rPr>
              <a:t>18</a:t>
            </a:fld>
            <a:endParaRPr>
              <a:solidFill>
                <a:srgbClr val="FFFFFF"/>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9"/>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Submitting Claims</a:t>
            </a:r>
            <a:endParaRPr/>
          </a:p>
        </p:txBody>
      </p:sp>
      <p:sp>
        <p:nvSpPr>
          <p:cNvPr id="377" name="Google Shape;377;p19"/>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fontScale="85000" lnSpcReduction="10000"/>
          </a:bodyPr>
          <a:lstStyle/>
          <a:p>
            <a:pPr marL="457200" lvl="0" indent="-368300" algn="l" rtl="0">
              <a:lnSpc>
                <a:spcPct val="90000"/>
              </a:lnSpc>
              <a:spcBef>
                <a:spcPts val="600"/>
              </a:spcBef>
              <a:spcAft>
                <a:spcPts val="0"/>
              </a:spcAft>
              <a:buSzPct val="117647"/>
              <a:buChar char="•"/>
            </a:pPr>
            <a:r>
              <a:rPr lang="en-US"/>
              <a:t>Expenditures must align with the approved program activities because the LEA must meet the minimum content area thresholds at the end of the year.</a:t>
            </a:r>
            <a:endParaRPr/>
          </a:p>
          <a:p>
            <a:pPr marL="457200" lvl="0" indent="-368300" algn="l" rtl="0">
              <a:lnSpc>
                <a:spcPct val="90000"/>
              </a:lnSpc>
              <a:spcBef>
                <a:spcPts val="600"/>
              </a:spcBef>
              <a:spcAft>
                <a:spcPts val="0"/>
              </a:spcAft>
              <a:buSzPct val="117647"/>
              <a:buChar char="•"/>
            </a:pPr>
            <a:r>
              <a:rPr lang="en-US"/>
              <a:t>Every quarter, the LEA must submit a year-to-date (i.e., 7/1-6/30) ledger.</a:t>
            </a:r>
            <a:endParaRPr/>
          </a:p>
          <a:p>
            <a:pPr marL="457200" lvl="0" indent="-368300" algn="l" rtl="0">
              <a:lnSpc>
                <a:spcPct val="90000"/>
              </a:lnSpc>
              <a:spcBef>
                <a:spcPts val="600"/>
              </a:spcBef>
              <a:spcAft>
                <a:spcPts val="0"/>
              </a:spcAft>
              <a:buClr>
                <a:schemeClr val="dk1"/>
              </a:buClr>
              <a:buSzPct val="117647"/>
              <a:buChar char="•"/>
            </a:pPr>
            <a:r>
              <a:rPr lang="en-US"/>
              <a:t>The ledger must contain the following elements:</a:t>
            </a:r>
            <a:endParaRPr/>
          </a:p>
          <a:p>
            <a:pPr marL="914400" lvl="1" indent="-349250" algn="l" rtl="0">
              <a:lnSpc>
                <a:spcPct val="90000"/>
              </a:lnSpc>
              <a:spcBef>
                <a:spcPts val="300"/>
              </a:spcBef>
              <a:spcAft>
                <a:spcPts val="0"/>
              </a:spcAft>
              <a:buSzPct val="117647"/>
              <a:buChar char="•"/>
            </a:pPr>
            <a:r>
              <a:rPr lang="en-US"/>
              <a:t>The LEA’s name;</a:t>
            </a:r>
            <a:endParaRPr/>
          </a:p>
          <a:p>
            <a:pPr marL="914400" lvl="1" indent="-349250" algn="l" rtl="0">
              <a:lnSpc>
                <a:spcPct val="90000"/>
              </a:lnSpc>
              <a:spcBef>
                <a:spcPts val="300"/>
              </a:spcBef>
              <a:spcAft>
                <a:spcPts val="0"/>
              </a:spcAft>
              <a:buSzPct val="117647"/>
              <a:buChar char="•"/>
            </a:pPr>
            <a:r>
              <a:rPr lang="en-US"/>
              <a:t>A date range of July 1 to June 30;</a:t>
            </a:r>
            <a:endParaRPr/>
          </a:p>
          <a:p>
            <a:pPr marL="914400" lvl="1" indent="-349250" algn="l" rtl="0">
              <a:lnSpc>
                <a:spcPct val="90000"/>
              </a:lnSpc>
              <a:spcBef>
                <a:spcPts val="300"/>
              </a:spcBef>
              <a:spcAft>
                <a:spcPts val="0"/>
              </a:spcAft>
              <a:buSzPct val="117647"/>
              <a:buChar char="•"/>
            </a:pPr>
            <a:r>
              <a:rPr lang="en-US"/>
              <a:t>Appropriate account code for each revenue;</a:t>
            </a:r>
            <a:endParaRPr/>
          </a:p>
          <a:p>
            <a:pPr marL="914400" lvl="1" indent="-349250" algn="l" rtl="0">
              <a:lnSpc>
                <a:spcPct val="90000"/>
              </a:lnSpc>
              <a:spcBef>
                <a:spcPts val="300"/>
              </a:spcBef>
              <a:spcAft>
                <a:spcPts val="0"/>
              </a:spcAft>
              <a:buSzPct val="117647"/>
              <a:buChar char="•"/>
            </a:pPr>
            <a:r>
              <a:rPr lang="en-US"/>
              <a:t>Appropriate account code for each expense;</a:t>
            </a:r>
            <a:endParaRPr/>
          </a:p>
          <a:p>
            <a:pPr marL="914400" lvl="1" indent="-349250" algn="l" rtl="0">
              <a:lnSpc>
                <a:spcPct val="90000"/>
              </a:lnSpc>
              <a:spcBef>
                <a:spcPts val="300"/>
              </a:spcBef>
              <a:spcAft>
                <a:spcPts val="0"/>
              </a:spcAft>
              <a:buSzPct val="117647"/>
              <a:buChar char="•"/>
            </a:pPr>
            <a:r>
              <a:rPr lang="en-US"/>
              <a:t>Purchase information;</a:t>
            </a:r>
            <a:endParaRPr/>
          </a:p>
          <a:p>
            <a:pPr marL="914400" lvl="1" indent="-349250" algn="l" rtl="0">
              <a:lnSpc>
                <a:spcPct val="90000"/>
              </a:lnSpc>
              <a:spcBef>
                <a:spcPts val="300"/>
              </a:spcBef>
              <a:spcAft>
                <a:spcPts val="0"/>
              </a:spcAft>
              <a:buSzPct val="117647"/>
              <a:buChar char="•"/>
            </a:pPr>
            <a:r>
              <a:rPr lang="en-US"/>
              <a:t>Salary and wage information;</a:t>
            </a:r>
            <a:endParaRPr/>
          </a:p>
          <a:p>
            <a:pPr marL="914400" lvl="1" indent="-349250" algn="l" rtl="0">
              <a:lnSpc>
                <a:spcPct val="90000"/>
              </a:lnSpc>
              <a:spcBef>
                <a:spcPts val="300"/>
              </a:spcBef>
              <a:spcAft>
                <a:spcPts val="0"/>
              </a:spcAft>
              <a:buSzPct val="117647"/>
              <a:buChar char="•"/>
            </a:pPr>
            <a:r>
              <a:rPr lang="en-US"/>
              <a:t>Travel reimbursement information; and</a:t>
            </a:r>
            <a:endParaRPr/>
          </a:p>
          <a:p>
            <a:pPr marL="914400" lvl="1" indent="-349250" algn="l" rtl="0">
              <a:lnSpc>
                <a:spcPct val="90000"/>
              </a:lnSpc>
              <a:spcBef>
                <a:spcPts val="300"/>
              </a:spcBef>
              <a:spcAft>
                <a:spcPts val="0"/>
              </a:spcAft>
              <a:buSzPct val="117647"/>
              <a:buChar char="•"/>
            </a:pPr>
            <a:r>
              <a:rPr lang="en-US"/>
              <a:t>Any other payment information to determine the allowability of the expenditures.</a:t>
            </a:r>
            <a:endParaRPr/>
          </a:p>
          <a:p>
            <a:pPr marL="457200" lvl="0" indent="-368300" algn="l" rtl="0">
              <a:lnSpc>
                <a:spcPct val="90000"/>
              </a:lnSpc>
              <a:spcBef>
                <a:spcPts val="600"/>
              </a:spcBef>
              <a:spcAft>
                <a:spcPts val="0"/>
              </a:spcAft>
              <a:buClr>
                <a:schemeClr val="dk1"/>
              </a:buClr>
              <a:buSzPct val="117647"/>
              <a:buChar char="•"/>
            </a:pPr>
            <a:r>
              <a:rPr lang="en-US"/>
              <a:t>Requested claim amounts must match the uploaded general ledger amounts.</a:t>
            </a:r>
            <a:endParaRPr/>
          </a:p>
        </p:txBody>
      </p:sp>
      <p:sp>
        <p:nvSpPr>
          <p:cNvPr id="378" name="Google Shape;378;p19"/>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
          <p:cNvSpPr txBox="1">
            <a:spLocks noGrp="1"/>
          </p:cNvSpPr>
          <p:nvPr>
            <p:ph type="title"/>
          </p:nvPr>
        </p:nvSpPr>
        <p:spPr>
          <a:xfrm>
            <a:off x="646575" y="889000"/>
            <a:ext cx="3246900" cy="54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300"/>
              <a:t>Webinar Purpose</a:t>
            </a:r>
            <a:endParaRPr sz="2300"/>
          </a:p>
        </p:txBody>
      </p:sp>
      <p:sp>
        <p:nvSpPr>
          <p:cNvPr id="197" name="Google Shape;197;p2"/>
          <p:cNvSpPr txBox="1">
            <a:spLocks noGrp="1"/>
          </p:cNvSpPr>
          <p:nvPr>
            <p:ph type="body" idx="2"/>
          </p:nvPr>
        </p:nvSpPr>
        <p:spPr>
          <a:xfrm>
            <a:off x="5130225" y="889000"/>
            <a:ext cx="3470700" cy="3936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600"/>
              </a:spcBef>
              <a:spcAft>
                <a:spcPts val="0"/>
              </a:spcAft>
              <a:buSzPts val="1800"/>
              <a:buAutoNum type="arabicPeriod"/>
            </a:pPr>
            <a:r>
              <a:rPr lang="en-US" dirty="0"/>
              <a:t>Introduction to the Title IV, Part A Subgrant Program</a:t>
            </a:r>
            <a:endParaRPr dirty="0"/>
          </a:p>
          <a:p>
            <a:pPr marL="914400" lvl="1" indent="-317500" algn="l" rtl="0">
              <a:lnSpc>
                <a:spcPct val="115000"/>
              </a:lnSpc>
              <a:spcBef>
                <a:spcPts val="1000"/>
              </a:spcBef>
              <a:spcAft>
                <a:spcPts val="0"/>
              </a:spcAft>
              <a:buSzPts val="1400"/>
              <a:buAutoNum type="alphaLcPeriod"/>
            </a:pPr>
            <a:r>
              <a:rPr lang="en-US" dirty="0"/>
              <a:t>Program Overview</a:t>
            </a:r>
            <a:endParaRPr dirty="0"/>
          </a:p>
          <a:p>
            <a:pPr marL="914400" lvl="1" indent="-317500" algn="l" rtl="0">
              <a:lnSpc>
                <a:spcPct val="115000"/>
              </a:lnSpc>
              <a:spcBef>
                <a:spcPts val="1000"/>
              </a:spcBef>
              <a:spcAft>
                <a:spcPts val="0"/>
              </a:spcAft>
              <a:buSzPts val="1400"/>
              <a:buAutoNum type="alphaLcPeriod"/>
            </a:pPr>
            <a:r>
              <a:rPr lang="en-US" dirty="0"/>
              <a:t>Important Definitions</a:t>
            </a:r>
            <a:endParaRPr dirty="0"/>
          </a:p>
          <a:p>
            <a:pPr marL="457200" lvl="0" indent="-342900" algn="l" rtl="0">
              <a:lnSpc>
                <a:spcPct val="115000"/>
              </a:lnSpc>
              <a:spcBef>
                <a:spcPts val="600"/>
              </a:spcBef>
              <a:spcAft>
                <a:spcPts val="0"/>
              </a:spcAft>
              <a:buSzPts val="1800"/>
              <a:buAutoNum type="arabicPeriod"/>
            </a:pPr>
            <a:r>
              <a:rPr lang="en-US" dirty="0"/>
              <a:t>Subgrant Requirements and Recommended Actions</a:t>
            </a:r>
            <a:endParaRPr dirty="0"/>
          </a:p>
          <a:p>
            <a:pPr marL="457200" marR="0" lvl="0" indent="-342900" algn="l" rtl="0">
              <a:lnSpc>
                <a:spcPct val="115000"/>
              </a:lnSpc>
              <a:spcBef>
                <a:spcPts val="600"/>
              </a:spcBef>
              <a:spcAft>
                <a:spcPts val="0"/>
              </a:spcAft>
              <a:buSzPts val="1800"/>
              <a:buAutoNum type="arabicPeriod"/>
            </a:pPr>
            <a:r>
              <a:rPr lang="en-US" dirty="0"/>
              <a:t>Leveraging Title IV, Part A for Positive Student Outcomes</a:t>
            </a:r>
            <a:endParaRPr dirty="0"/>
          </a:p>
          <a:p>
            <a:pPr marL="457200" lvl="0" indent="-342900" algn="l" rtl="0">
              <a:lnSpc>
                <a:spcPct val="115000"/>
              </a:lnSpc>
              <a:spcBef>
                <a:spcPts val="600"/>
              </a:spcBef>
              <a:spcAft>
                <a:spcPts val="0"/>
              </a:spcAft>
              <a:buSzPts val="1800"/>
              <a:buAutoNum type="arabicPeriod"/>
            </a:pPr>
            <a:r>
              <a:rPr lang="en-US" dirty="0"/>
              <a:t>Resources</a:t>
            </a:r>
            <a:endParaRPr dirty="0"/>
          </a:p>
        </p:txBody>
      </p:sp>
      <p:sp>
        <p:nvSpPr>
          <p:cNvPr id="198" name="Google Shape;198;p2"/>
          <p:cNvSpPr txBox="1">
            <a:spLocks noGrp="1"/>
          </p:cNvSpPr>
          <p:nvPr>
            <p:ph type="subTitle" idx="1"/>
          </p:nvPr>
        </p:nvSpPr>
        <p:spPr>
          <a:xfrm>
            <a:off x="646550" y="1437400"/>
            <a:ext cx="3246900" cy="338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dirty="0"/>
              <a:t>The purpose of today’s webinar is to provide local education agencies (LEAs) an overview of the Title IV, Part A’s Student Support and Academic Enrichment (SSAE) subgrant program and its requirements, including those located in the Consolidated Accountability and Support Application (CASA).</a:t>
            </a:r>
            <a:endParaRPr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0"/>
          <p:cNvSpPr txBox="1">
            <a:spLocks noGrp="1"/>
          </p:cNvSpPr>
          <p:nvPr>
            <p:ph type="title"/>
          </p:nvPr>
        </p:nvSpPr>
        <p:spPr>
          <a:xfrm>
            <a:off x="623888" y="1424783"/>
            <a:ext cx="7886700" cy="23772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2700"/>
              <a:buNone/>
            </a:pPr>
            <a:r>
              <a:rPr lang="en-US"/>
              <a:t>3. Leveraging Title IV, Part A for Positive Student Outcomes</a:t>
            </a:r>
            <a:endParaRPr/>
          </a:p>
        </p:txBody>
      </p:sp>
      <p:sp>
        <p:nvSpPr>
          <p:cNvPr id="384" name="Google Shape;384;p20"/>
          <p:cNvSpPr txBox="1">
            <a:spLocks noGrp="1"/>
          </p:cNvSpPr>
          <p:nvPr>
            <p:ph type="body" idx="1"/>
          </p:nvPr>
        </p:nvSpPr>
        <p:spPr>
          <a:xfrm>
            <a:off x="623888" y="3824554"/>
            <a:ext cx="7886700" cy="1250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Implementing Effective SSAE Program Activities and Determining Appropriate Uses of Funding</a:t>
            </a:r>
            <a:endParaRPr/>
          </a:p>
        </p:txBody>
      </p:sp>
      <p:sp>
        <p:nvSpPr>
          <p:cNvPr id="385" name="Google Shape;385;p20"/>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1"/>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Implementing Effective SSAE Program Activities</a:t>
            </a:r>
            <a:endParaRPr/>
          </a:p>
        </p:txBody>
      </p:sp>
      <p:grpSp>
        <p:nvGrpSpPr>
          <p:cNvPr id="392" name="Google Shape;392;p21" descr="Cyclic graph explaining the implementation of effective SSAE activities"/>
          <p:cNvGrpSpPr/>
          <p:nvPr/>
        </p:nvGrpSpPr>
        <p:grpSpPr>
          <a:xfrm>
            <a:off x="3537615" y="357136"/>
            <a:ext cx="5070386" cy="4917229"/>
            <a:chOff x="88737" y="455"/>
            <a:chExt cx="5070386" cy="4917229"/>
          </a:xfrm>
        </p:grpSpPr>
        <p:sp>
          <p:nvSpPr>
            <p:cNvPr id="394" name="Google Shape;394;p21"/>
            <p:cNvSpPr txBox="1"/>
            <p:nvPr/>
          </p:nvSpPr>
          <p:spPr>
            <a:xfrm>
              <a:off x="3206066" y="35888"/>
              <a:ext cx="1217155" cy="121715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300" b="0" i="0" u="none" strike="noStrike" cap="none">
                  <a:solidFill>
                    <a:srgbClr val="000000"/>
                  </a:solidFill>
                  <a:latin typeface="Arial"/>
                  <a:ea typeface="Arial"/>
                  <a:cs typeface="Arial"/>
                  <a:sym typeface="Arial"/>
                </a:rPr>
                <a:t>1. Identify Local Needs</a:t>
              </a:r>
              <a:endParaRPr sz="1300" b="0" i="0" u="none" strike="noStrike" cap="none">
                <a:solidFill>
                  <a:srgbClr val="000000"/>
                </a:solidFill>
                <a:latin typeface="Arial"/>
                <a:ea typeface="Arial"/>
                <a:cs typeface="Arial"/>
                <a:sym typeface="Arial"/>
              </a:endParaRPr>
            </a:p>
          </p:txBody>
        </p:sp>
        <p:sp>
          <p:nvSpPr>
            <p:cNvPr id="395" name="Google Shape;395;p21"/>
            <p:cNvSpPr/>
            <p:nvPr/>
          </p:nvSpPr>
          <p:spPr>
            <a:xfrm>
              <a:off x="341042" y="455"/>
              <a:ext cx="4565775" cy="4565775"/>
            </a:xfrm>
            <a:custGeom>
              <a:avLst/>
              <a:gdLst/>
              <a:ahLst/>
              <a:cxnLst/>
              <a:rect l="l" t="t" r="r" b="b"/>
              <a:pathLst>
                <a:path w="120000" h="120000" extrusionOk="0">
                  <a:moveTo>
                    <a:pt x="108079" y="31599"/>
                  </a:moveTo>
                  <a:lnTo>
                    <a:pt x="108079" y="31599"/>
                  </a:lnTo>
                  <a:cubicBezTo>
                    <a:pt x="112357" y="38841"/>
                    <a:pt x="114943" y="46956"/>
                    <a:pt x="115646" y="55337"/>
                  </a:cubicBezTo>
                  <a:lnTo>
                    <a:pt x="119791" y="55372"/>
                  </a:lnTo>
                  <a:lnTo>
                    <a:pt x="112720" y="60453"/>
                  </a:lnTo>
                  <a:lnTo>
                    <a:pt x="105235" y="55247"/>
                  </a:lnTo>
                  <a:lnTo>
                    <a:pt x="109378" y="55283"/>
                  </a:lnTo>
                  <a:lnTo>
                    <a:pt x="109378" y="55283"/>
                  </a:lnTo>
                  <a:cubicBezTo>
                    <a:pt x="108686" y="48039"/>
                    <a:pt x="106409" y="41037"/>
                    <a:pt x="102709" y="34772"/>
                  </a:cubicBezTo>
                  <a:close/>
                </a:path>
              </a:pathLst>
            </a:cu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txBox="1"/>
            <p:nvPr/>
          </p:nvSpPr>
          <p:spPr>
            <a:xfrm>
              <a:off x="3941968" y="2300761"/>
              <a:ext cx="1217155" cy="121715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300" b="0" i="0" u="none" strike="noStrike" cap="none">
                  <a:solidFill>
                    <a:srgbClr val="000000"/>
                  </a:solidFill>
                  <a:latin typeface="Arial"/>
                  <a:ea typeface="Arial"/>
                  <a:cs typeface="Arial"/>
                  <a:sym typeface="Arial"/>
                </a:rPr>
                <a:t>2. Select Relevant, Evidence-Based Activities</a:t>
              </a:r>
              <a:endParaRPr sz="1300" b="0" i="0" u="none" strike="noStrike" cap="none">
                <a:solidFill>
                  <a:srgbClr val="000000"/>
                </a:solidFill>
                <a:latin typeface="Arial"/>
                <a:ea typeface="Arial"/>
                <a:cs typeface="Arial"/>
                <a:sym typeface="Arial"/>
              </a:endParaRPr>
            </a:p>
          </p:txBody>
        </p:sp>
        <p:sp>
          <p:nvSpPr>
            <p:cNvPr id="398" name="Google Shape;398;p21"/>
            <p:cNvSpPr/>
            <p:nvPr/>
          </p:nvSpPr>
          <p:spPr>
            <a:xfrm>
              <a:off x="341042" y="455"/>
              <a:ext cx="4565775" cy="4565775"/>
            </a:xfrm>
            <a:custGeom>
              <a:avLst/>
              <a:gdLst/>
              <a:ahLst/>
              <a:cxnLst/>
              <a:rect l="l" t="t" r="r" b="b"/>
              <a:pathLst>
                <a:path w="120000" h="120000" extrusionOk="0">
                  <a:moveTo>
                    <a:pt x="104273" y="94031"/>
                  </a:moveTo>
                  <a:lnTo>
                    <a:pt x="104273" y="94031"/>
                  </a:lnTo>
                  <a:cubicBezTo>
                    <a:pt x="98362" y="101720"/>
                    <a:pt x="90551" y="107738"/>
                    <a:pt x="81608" y="111491"/>
                  </a:cubicBezTo>
                  <a:lnTo>
                    <a:pt x="82854" y="115444"/>
                  </a:lnTo>
                  <a:lnTo>
                    <a:pt x="75839" y="110287"/>
                  </a:lnTo>
                  <a:lnTo>
                    <a:pt x="78481" y="101561"/>
                  </a:lnTo>
                  <a:lnTo>
                    <a:pt x="79725" y="105512"/>
                  </a:lnTo>
                  <a:lnTo>
                    <a:pt x="79725" y="105512"/>
                  </a:lnTo>
                  <a:cubicBezTo>
                    <a:pt x="87450" y="102164"/>
                    <a:pt x="94196" y="96905"/>
                    <a:pt x="99327" y="90230"/>
                  </a:cubicBezTo>
                  <a:close/>
                </a:path>
              </a:pathLst>
            </a:cu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txBox="1"/>
            <p:nvPr/>
          </p:nvSpPr>
          <p:spPr>
            <a:xfrm>
              <a:off x="2015352" y="3700529"/>
              <a:ext cx="1217155" cy="121715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3. Plan for Implementation</a:t>
              </a:r>
              <a:endParaRPr/>
            </a:p>
          </p:txBody>
        </p:sp>
        <p:sp>
          <p:nvSpPr>
            <p:cNvPr id="401" name="Google Shape;401;p21"/>
            <p:cNvSpPr/>
            <p:nvPr/>
          </p:nvSpPr>
          <p:spPr>
            <a:xfrm>
              <a:off x="341042" y="455"/>
              <a:ext cx="4565775" cy="4565775"/>
            </a:xfrm>
            <a:custGeom>
              <a:avLst/>
              <a:gdLst/>
              <a:ahLst/>
              <a:cxnLst/>
              <a:rect l="l" t="t" r="r" b="b"/>
              <a:pathLst>
                <a:path w="120000" h="120000" extrusionOk="0">
                  <a:moveTo>
                    <a:pt x="43224" y="113261"/>
                  </a:moveTo>
                  <a:cubicBezTo>
                    <a:pt x="33974" y="110348"/>
                    <a:pt x="25642" y="105075"/>
                    <a:pt x="19049" y="97963"/>
                  </a:cubicBezTo>
                  <a:lnTo>
                    <a:pt x="15762" y="100489"/>
                  </a:lnTo>
                  <a:lnTo>
                    <a:pt x="18200" y="92131"/>
                  </a:lnTo>
                  <a:lnTo>
                    <a:pt x="27303" y="91618"/>
                  </a:lnTo>
                  <a:lnTo>
                    <a:pt x="24018" y="94143"/>
                  </a:lnTo>
                  <a:lnTo>
                    <a:pt x="24018" y="94143"/>
                  </a:lnTo>
                  <a:cubicBezTo>
                    <a:pt x="29813" y="100251"/>
                    <a:pt x="37068" y="104783"/>
                    <a:pt x="45098" y="107312"/>
                  </a:cubicBezTo>
                  <a:close/>
                </a:path>
              </a:pathLst>
            </a:cu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txBox="1"/>
            <p:nvPr/>
          </p:nvSpPr>
          <p:spPr>
            <a:xfrm>
              <a:off x="88737" y="2300761"/>
              <a:ext cx="1217155" cy="121715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dirty="0">
                  <a:solidFill>
                    <a:srgbClr val="000000"/>
                  </a:solidFill>
                  <a:latin typeface="Arial"/>
                  <a:ea typeface="Arial"/>
                  <a:cs typeface="Arial"/>
                  <a:sym typeface="Arial"/>
                </a:rPr>
                <a:t>4. Implement Activities</a:t>
              </a:r>
              <a:endParaRPr dirty="0"/>
            </a:p>
          </p:txBody>
        </p:sp>
        <p:sp>
          <p:nvSpPr>
            <p:cNvPr id="404" name="Google Shape;404;p21"/>
            <p:cNvSpPr/>
            <p:nvPr/>
          </p:nvSpPr>
          <p:spPr>
            <a:xfrm>
              <a:off x="341042" y="455"/>
              <a:ext cx="4565775" cy="4565775"/>
            </a:xfrm>
            <a:custGeom>
              <a:avLst/>
              <a:gdLst/>
              <a:ahLst/>
              <a:cxnLst/>
              <a:rect l="l" t="t" r="r" b="b"/>
              <a:pathLst>
                <a:path w="120000" h="120000" extrusionOk="0">
                  <a:moveTo>
                    <a:pt x="4161" y="60480"/>
                  </a:moveTo>
                  <a:lnTo>
                    <a:pt x="4161" y="60480"/>
                  </a:lnTo>
                  <a:cubicBezTo>
                    <a:pt x="4089" y="52070"/>
                    <a:pt x="5917" y="43752"/>
                    <a:pt x="9510" y="36147"/>
                  </a:cubicBezTo>
                  <a:lnTo>
                    <a:pt x="5941" y="34039"/>
                  </a:lnTo>
                  <a:lnTo>
                    <a:pt x="14606" y="33186"/>
                  </a:lnTo>
                  <a:lnTo>
                    <a:pt x="18474" y="41442"/>
                  </a:lnTo>
                  <a:lnTo>
                    <a:pt x="14907" y="39335"/>
                  </a:lnTo>
                  <a:lnTo>
                    <a:pt x="14907" y="39335"/>
                  </a:lnTo>
                  <a:cubicBezTo>
                    <a:pt x="11875" y="45949"/>
                    <a:pt x="10336" y="53150"/>
                    <a:pt x="10399" y="60427"/>
                  </a:cubicBezTo>
                  <a:close/>
                </a:path>
              </a:pathLst>
            </a:cu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txBox="1"/>
            <p:nvPr/>
          </p:nvSpPr>
          <p:spPr>
            <a:xfrm>
              <a:off x="824638" y="35888"/>
              <a:ext cx="1217155" cy="121715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5. Examine and Reflect</a:t>
              </a:r>
              <a:endParaRPr sz="1300" b="0" i="0" u="none" strike="noStrike" cap="none">
                <a:solidFill>
                  <a:srgbClr val="000000"/>
                </a:solidFill>
                <a:latin typeface="Arial"/>
                <a:ea typeface="Arial"/>
                <a:cs typeface="Arial"/>
                <a:sym typeface="Arial"/>
              </a:endParaRPr>
            </a:p>
          </p:txBody>
        </p:sp>
        <p:sp>
          <p:nvSpPr>
            <p:cNvPr id="407" name="Google Shape;407;p21"/>
            <p:cNvSpPr/>
            <p:nvPr/>
          </p:nvSpPr>
          <p:spPr>
            <a:xfrm>
              <a:off x="341042" y="455"/>
              <a:ext cx="4565775" cy="4565775"/>
            </a:xfrm>
            <a:custGeom>
              <a:avLst/>
              <a:gdLst/>
              <a:ahLst/>
              <a:cxnLst/>
              <a:rect l="l" t="t" r="r" b="b"/>
              <a:pathLst>
                <a:path w="120000" h="120000" extrusionOk="0">
                  <a:moveTo>
                    <a:pt x="43953" y="6515"/>
                  </a:moveTo>
                  <a:lnTo>
                    <a:pt x="43953" y="6515"/>
                  </a:lnTo>
                  <a:cubicBezTo>
                    <a:pt x="52747" y="3876"/>
                    <a:pt x="62055" y="3447"/>
                    <a:pt x="71054" y="5264"/>
                  </a:cubicBezTo>
                  <a:lnTo>
                    <a:pt x="72245" y="1294"/>
                  </a:lnTo>
                  <a:lnTo>
                    <a:pt x="75151" y="9502"/>
                  </a:lnTo>
                  <a:lnTo>
                    <a:pt x="68062" y="15236"/>
                  </a:lnTo>
                  <a:lnTo>
                    <a:pt x="69253" y="11267"/>
                  </a:lnTo>
                  <a:lnTo>
                    <a:pt x="69253" y="11267"/>
                  </a:lnTo>
                  <a:cubicBezTo>
                    <a:pt x="61433" y="9783"/>
                    <a:pt x="53370" y="10202"/>
                    <a:pt x="45746" y="12489"/>
                  </a:cubicBezTo>
                  <a:close/>
                </a:path>
              </a:pathLst>
            </a:cu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1"/>
          <p:cNvSpPr txBox="1">
            <a:spLocks noGrp="1"/>
          </p:cNvSpPr>
          <p:nvPr>
            <p:ph type="sldNum" idx="12"/>
          </p:nvPr>
        </p:nvSpPr>
        <p:spPr>
          <a:xfrm>
            <a:off x="8686800" y="5277612"/>
            <a:ext cx="418684"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Determining Appropriate Uses of Funding</a:t>
            </a:r>
            <a:endParaRPr/>
          </a:p>
        </p:txBody>
      </p:sp>
      <p:sp>
        <p:nvSpPr>
          <p:cNvPr id="413" name="Google Shape;413;p22"/>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p>
            <a:pPr marL="457200" lvl="0" indent="-368300" algn="l" rtl="0">
              <a:lnSpc>
                <a:spcPct val="90000"/>
              </a:lnSpc>
              <a:spcBef>
                <a:spcPts val="600"/>
              </a:spcBef>
              <a:spcAft>
                <a:spcPts val="0"/>
              </a:spcAft>
              <a:buSzPts val="2200"/>
              <a:buChar char="•"/>
            </a:pPr>
            <a:r>
              <a:rPr lang="en-US"/>
              <a:t>When considering how to spend Title IVA funds, the LEA should:</a:t>
            </a:r>
            <a:endParaRPr/>
          </a:p>
          <a:p>
            <a:pPr marL="914400" lvl="1" indent="-349250" algn="l" rtl="0">
              <a:lnSpc>
                <a:spcPct val="90000"/>
              </a:lnSpc>
              <a:spcBef>
                <a:spcPts val="300"/>
              </a:spcBef>
              <a:spcAft>
                <a:spcPts val="0"/>
              </a:spcAft>
              <a:buSzPts val="1900"/>
              <a:buChar char="•"/>
            </a:pPr>
            <a:r>
              <a:rPr lang="en-US"/>
              <a:t>Evaluate student and teacher needs.</a:t>
            </a:r>
            <a:endParaRPr/>
          </a:p>
          <a:p>
            <a:pPr marL="1371600" lvl="2" indent="-304800" algn="l" rtl="0">
              <a:lnSpc>
                <a:spcPct val="90000"/>
              </a:lnSpc>
              <a:spcBef>
                <a:spcPts val="300"/>
              </a:spcBef>
              <a:spcAft>
                <a:spcPts val="0"/>
              </a:spcAft>
              <a:buSzPts val="1200"/>
              <a:buChar char="•"/>
            </a:pPr>
            <a:r>
              <a:rPr lang="en-US"/>
              <a:t>If the Total Available amount is $30,000 or more, the LEA and its participating nonpublic schools must conduct a comprehensive needs assessment at least once every three years.</a:t>
            </a:r>
            <a:endParaRPr/>
          </a:p>
          <a:p>
            <a:pPr marL="914400" lvl="1" indent="-349250" algn="l" rtl="0">
              <a:lnSpc>
                <a:spcPct val="90000"/>
              </a:lnSpc>
              <a:spcBef>
                <a:spcPts val="300"/>
              </a:spcBef>
              <a:spcAft>
                <a:spcPts val="0"/>
              </a:spcAft>
              <a:buSzPts val="1900"/>
              <a:buChar char="•"/>
            </a:pPr>
            <a:r>
              <a:rPr lang="en-US"/>
              <a:t>Discuss how to supplement (i.e., create, expand) current educational programming and activities related to the content areas.</a:t>
            </a:r>
            <a:endParaRPr/>
          </a:p>
          <a:p>
            <a:pPr marL="914400" lvl="1" indent="-349250" algn="l" rtl="0">
              <a:lnSpc>
                <a:spcPct val="90000"/>
              </a:lnSpc>
              <a:spcBef>
                <a:spcPts val="300"/>
              </a:spcBef>
              <a:spcAft>
                <a:spcPts val="0"/>
              </a:spcAft>
              <a:buSzPts val="1900"/>
              <a:buChar char="•"/>
            </a:pPr>
            <a:r>
              <a:rPr lang="en-US"/>
              <a:t>Determine what is required to meet the intended outcomes (e.g., additional staffing, supplies).</a:t>
            </a:r>
            <a:endParaRPr/>
          </a:p>
          <a:p>
            <a:pPr marL="914400" lvl="1" indent="-349250" algn="l" rtl="0">
              <a:lnSpc>
                <a:spcPct val="90000"/>
              </a:lnSpc>
              <a:spcBef>
                <a:spcPts val="300"/>
              </a:spcBef>
              <a:spcAft>
                <a:spcPts val="0"/>
              </a:spcAft>
              <a:buSzPts val="1900"/>
              <a:buChar char="•"/>
            </a:pPr>
            <a:r>
              <a:rPr lang="en-US"/>
              <a:t>Ensure that the proposed activity meets the requirements of the </a:t>
            </a:r>
            <a:r>
              <a:rPr lang="en-US" u="sng">
                <a:solidFill>
                  <a:schemeClr val="hlink"/>
                </a:solidFill>
                <a:hlinkClick r:id="rId3"/>
              </a:rPr>
              <a:t>Determining Allowability guidance</a:t>
            </a:r>
            <a:r>
              <a:rPr lang="en-US"/>
              <a:t>.</a:t>
            </a:r>
            <a:endParaRPr/>
          </a:p>
        </p:txBody>
      </p:sp>
      <p:sp>
        <p:nvSpPr>
          <p:cNvPr id="414" name="Google Shape;414;p22"/>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3"/>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Determining Allowability of Proposed Title IVA Activities</a:t>
            </a:r>
            <a:endParaRPr/>
          </a:p>
        </p:txBody>
      </p:sp>
      <p:sp>
        <p:nvSpPr>
          <p:cNvPr id="420" name="Google Shape;420;p23"/>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p>
            <a:pPr marL="457200" lvl="0" indent="-368300" algn="l" rtl="0">
              <a:lnSpc>
                <a:spcPct val="90000"/>
              </a:lnSpc>
              <a:spcBef>
                <a:spcPts val="600"/>
              </a:spcBef>
              <a:spcAft>
                <a:spcPts val="0"/>
              </a:spcAft>
              <a:buSzPts val="2200"/>
              <a:buChar char="•"/>
            </a:pPr>
            <a:r>
              <a:rPr lang="en-US"/>
              <a:t>The Department considers the following questions when determining allowability of a proposed cost: </a:t>
            </a:r>
            <a:endParaRPr/>
          </a:p>
          <a:p>
            <a:pPr marL="914400" lvl="1" indent="-349250" algn="l" rtl="0">
              <a:lnSpc>
                <a:spcPct val="90000"/>
              </a:lnSpc>
              <a:spcBef>
                <a:spcPts val="300"/>
              </a:spcBef>
              <a:spcAft>
                <a:spcPts val="0"/>
              </a:spcAft>
              <a:buSzPts val="1900"/>
              <a:buChar char="•"/>
            </a:pPr>
            <a:r>
              <a:rPr lang="en-US"/>
              <a:t>Is it consistent with the purpose of at least one of the content areas?</a:t>
            </a:r>
            <a:endParaRPr/>
          </a:p>
          <a:p>
            <a:pPr marL="914400" lvl="1" indent="-349250" algn="l" rtl="0">
              <a:lnSpc>
                <a:spcPct val="90000"/>
              </a:lnSpc>
              <a:spcBef>
                <a:spcPts val="300"/>
              </a:spcBef>
              <a:spcAft>
                <a:spcPts val="0"/>
              </a:spcAft>
              <a:buSzPts val="1900"/>
              <a:buChar char="•"/>
            </a:pPr>
            <a:r>
              <a:rPr lang="en-US"/>
              <a:t>Is it consistent with the program’s intent?</a:t>
            </a:r>
            <a:endParaRPr/>
          </a:p>
          <a:p>
            <a:pPr marL="914400" lvl="1" indent="-349250" algn="l" rtl="0">
              <a:lnSpc>
                <a:spcPct val="90000"/>
              </a:lnSpc>
              <a:spcBef>
                <a:spcPts val="300"/>
              </a:spcBef>
              <a:spcAft>
                <a:spcPts val="0"/>
              </a:spcAft>
              <a:buSzPts val="1900"/>
              <a:buChar char="•"/>
            </a:pPr>
            <a:r>
              <a:rPr lang="en-US"/>
              <a:t>Is it allowable under </a:t>
            </a:r>
            <a:r>
              <a:rPr lang="en-US" u="sng">
                <a:solidFill>
                  <a:schemeClr val="hlink"/>
                </a:solidFill>
                <a:hlinkClick r:id="rId3"/>
              </a:rPr>
              <a:t>Uniform Guidance</a:t>
            </a:r>
            <a:r>
              <a:rPr lang="en-US"/>
              <a:t> (2 CFR Part 200, Subpart E)?</a:t>
            </a:r>
            <a:endParaRPr/>
          </a:p>
          <a:p>
            <a:pPr marL="914400" lvl="1" indent="-349250" algn="l" rtl="0">
              <a:lnSpc>
                <a:spcPct val="90000"/>
              </a:lnSpc>
              <a:spcBef>
                <a:spcPts val="300"/>
              </a:spcBef>
              <a:spcAft>
                <a:spcPts val="0"/>
              </a:spcAft>
              <a:buSzPts val="1900"/>
              <a:buChar char="•"/>
            </a:pPr>
            <a:r>
              <a:rPr lang="en-US"/>
              <a:t>Is it reasonable and necessary for performance of the subgrant? </a:t>
            </a:r>
            <a:endParaRPr/>
          </a:p>
          <a:p>
            <a:pPr marL="914400" lvl="1" indent="-349250" algn="l" rtl="0">
              <a:lnSpc>
                <a:spcPct val="90000"/>
              </a:lnSpc>
              <a:spcBef>
                <a:spcPts val="300"/>
              </a:spcBef>
              <a:spcAft>
                <a:spcPts val="0"/>
              </a:spcAft>
              <a:buSzPts val="1900"/>
              <a:buChar char="•"/>
            </a:pPr>
            <a:r>
              <a:rPr lang="en-US"/>
              <a:t>Is it chargeable to the subgrant award in proportion to the benefits received by the subgrant award as a result of the cost?</a:t>
            </a:r>
            <a:endParaRPr/>
          </a:p>
          <a:p>
            <a:pPr marL="457200" lvl="0" indent="-228600" algn="l" rtl="0">
              <a:lnSpc>
                <a:spcPct val="90000"/>
              </a:lnSpc>
              <a:spcBef>
                <a:spcPts val="600"/>
              </a:spcBef>
              <a:spcAft>
                <a:spcPts val="0"/>
              </a:spcAft>
              <a:buSzPts val="2200"/>
              <a:buNone/>
            </a:pPr>
            <a:endParaRPr/>
          </a:p>
        </p:txBody>
      </p:sp>
      <p:sp>
        <p:nvSpPr>
          <p:cNvPr id="421" name="Google Shape;421;p2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4"/>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Determining Allowability of Proposed Title IVA Activities (continued)</a:t>
            </a:r>
            <a:endParaRPr/>
          </a:p>
        </p:txBody>
      </p:sp>
      <p:sp>
        <p:nvSpPr>
          <p:cNvPr id="427" name="Google Shape;427;p24"/>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fontScale="92500" lnSpcReduction="10000"/>
          </a:bodyPr>
          <a:lstStyle/>
          <a:p>
            <a:pPr marL="457200" lvl="0" indent="-368300" algn="l" rtl="0">
              <a:lnSpc>
                <a:spcPct val="90000"/>
              </a:lnSpc>
              <a:spcBef>
                <a:spcPts val="600"/>
              </a:spcBef>
              <a:spcAft>
                <a:spcPts val="0"/>
              </a:spcAft>
              <a:buSzPct val="108108"/>
              <a:buChar char="•"/>
            </a:pPr>
            <a:r>
              <a:rPr lang="en-US"/>
              <a:t>Does it supplement what is currently offered and required to be offered by law?</a:t>
            </a:r>
            <a:endParaRPr/>
          </a:p>
          <a:p>
            <a:pPr marL="457200" lvl="0" indent="-368300" algn="l" rtl="0">
              <a:lnSpc>
                <a:spcPct val="90000"/>
              </a:lnSpc>
              <a:spcBef>
                <a:spcPts val="600"/>
              </a:spcBef>
              <a:spcAft>
                <a:spcPts val="0"/>
              </a:spcAft>
              <a:buSzPct val="108108"/>
              <a:buChar char="•"/>
            </a:pPr>
            <a:r>
              <a:rPr lang="en-US"/>
              <a:t>Does the proposed activity require professional development? </a:t>
            </a:r>
            <a:endParaRPr/>
          </a:p>
          <a:p>
            <a:pPr marL="914400" lvl="1" indent="-349250" algn="l" rtl="0">
              <a:lnSpc>
                <a:spcPct val="90000"/>
              </a:lnSpc>
              <a:spcBef>
                <a:spcPts val="300"/>
              </a:spcBef>
              <a:spcAft>
                <a:spcPts val="0"/>
              </a:spcAft>
              <a:buSzPct val="108108"/>
              <a:buChar char="•"/>
            </a:pPr>
            <a:r>
              <a:rPr lang="en-US"/>
              <a:t>If yes, does the professional development meet the definition? </a:t>
            </a:r>
            <a:endParaRPr/>
          </a:p>
          <a:p>
            <a:pPr marL="1371600" lvl="2" indent="-304800" algn="l" rtl="0">
              <a:lnSpc>
                <a:spcPct val="90000"/>
              </a:lnSpc>
              <a:spcBef>
                <a:spcPts val="300"/>
              </a:spcBef>
              <a:spcAft>
                <a:spcPts val="0"/>
              </a:spcAft>
              <a:buSzPct val="108108"/>
              <a:buChar char="•"/>
            </a:pPr>
            <a:r>
              <a:rPr lang="en-US"/>
              <a:t>If not, is it related to blended learning and fall under “technology infrastructure” line item?</a:t>
            </a:r>
            <a:endParaRPr/>
          </a:p>
          <a:p>
            <a:pPr marL="1371600" lvl="2" indent="-304800" algn="l" rtl="0">
              <a:lnSpc>
                <a:spcPct val="90000"/>
              </a:lnSpc>
              <a:spcBef>
                <a:spcPts val="300"/>
              </a:spcBef>
              <a:spcAft>
                <a:spcPts val="0"/>
              </a:spcAft>
              <a:buSzPct val="108108"/>
              <a:buChar char="•"/>
            </a:pPr>
            <a:r>
              <a:rPr lang="en-US"/>
              <a:t>Is the individual eligible to receive the professional development?</a:t>
            </a:r>
            <a:endParaRPr/>
          </a:p>
          <a:p>
            <a:pPr marL="457200" lvl="0" indent="-368300" algn="l" rtl="0">
              <a:lnSpc>
                <a:spcPct val="90000"/>
              </a:lnSpc>
              <a:spcBef>
                <a:spcPts val="600"/>
              </a:spcBef>
              <a:spcAft>
                <a:spcPts val="0"/>
              </a:spcAft>
              <a:buSzPct val="108108"/>
              <a:buChar char="•"/>
            </a:pPr>
            <a:r>
              <a:rPr lang="en-US"/>
              <a:t>Does the proposed activity require an evidence base? </a:t>
            </a:r>
            <a:endParaRPr/>
          </a:p>
          <a:p>
            <a:pPr marL="914400" lvl="1" indent="-349250" algn="l" rtl="0">
              <a:lnSpc>
                <a:spcPct val="90000"/>
              </a:lnSpc>
              <a:spcBef>
                <a:spcPts val="300"/>
              </a:spcBef>
              <a:spcAft>
                <a:spcPts val="0"/>
              </a:spcAft>
              <a:buSzPct val="108108"/>
              <a:buChar char="•"/>
            </a:pPr>
            <a:r>
              <a:rPr lang="en-US"/>
              <a:t>If yes, does it meet the definition established under ESEA section 8101(21)(A)?</a:t>
            </a:r>
            <a:endParaRPr/>
          </a:p>
          <a:p>
            <a:pPr marL="457200" lvl="0" indent="-368300" algn="l" rtl="0">
              <a:lnSpc>
                <a:spcPct val="90000"/>
              </a:lnSpc>
              <a:spcBef>
                <a:spcPts val="600"/>
              </a:spcBef>
              <a:spcAft>
                <a:spcPts val="0"/>
              </a:spcAft>
              <a:buClr>
                <a:schemeClr val="dk1"/>
              </a:buClr>
              <a:buSzPct val="108108"/>
              <a:buChar char="•"/>
            </a:pPr>
            <a:r>
              <a:rPr lang="en-US"/>
              <a:t>Is it appropriately categorized (e.g., technology infrastructure)?</a:t>
            </a:r>
            <a:endParaRPr/>
          </a:p>
          <a:p>
            <a:pPr marL="457200" lvl="0" indent="-368300" algn="l" rtl="0">
              <a:lnSpc>
                <a:spcPct val="90000"/>
              </a:lnSpc>
              <a:spcBef>
                <a:spcPts val="600"/>
              </a:spcBef>
              <a:spcAft>
                <a:spcPts val="0"/>
              </a:spcAft>
              <a:buSzPct val="108108"/>
              <a:buChar char="•"/>
            </a:pPr>
            <a:r>
              <a:rPr lang="en-US"/>
              <a:t>Is it a prohibited activity?</a:t>
            </a:r>
            <a:endParaRPr/>
          </a:p>
        </p:txBody>
      </p:sp>
      <p:sp>
        <p:nvSpPr>
          <p:cNvPr id="428" name="Google Shape;428;p24"/>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5"/>
          <p:cNvSpPr txBox="1">
            <a:spLocks noGrp="1"/>
          </p:cNvSpPr>
          <p:nvPr>
            <p:ph type="title"/>
          </p:nvPr>
        </p:nvSpPr>
        <p:spPr>
          <a:xfrm>
            <a:off x="623888" y="1424783"/>
            <a:ext cx="7886700" cy="2377200"/>
          </a:xfrm>
          <a:prstGeom prst="rect">
            <a:avLst/>
          </a:prstGeom>
          <a:noFill/>
          <a:ln>
            <a:noFill/>
          </a:ln>
        </p:spPr>
        <p:txBody>
          <a:bodyPr spcFirstLastPara="1" wrap="square" lIns="71100" tIns="35550" rIns="71100" bIns="35550" anchor="b" anchorCtr="0">
            <a:normAutofit/>
          </a:bodyPr>
          <a:lstStyle/>
          <a:p>
            <a:pPr marL="0" lvl="0" indent="0" algn="l" rtl="0">
              <a:lnSpc>
                <a:spcPct val="90000"/>
              </a:lnSpc>
              <a:spcBef>
                <a:spcPts val="0"/>
              </a:spcBef>
              <a:spcAft>
                <a:spcPts val="0"/>
              </a:spcAft>
              <a:buSzPts val="3500"/>
              <a:buNone/>
            </a:pPr>
            <a:r>
              <a:rPr lang="en-US"/>
              <a:t>4. Resources</a:t>
            </a:r>
            <a:endParaRPr/>
          </a:p>
        </p:txBody>
      </p:sp>
      <p:sp>
        <p:nvSpPr>
          <p:cNvPr id="434" name="Google Shape;434;p25"/>
          <p:cNvSpPr txBox="1">
            <a:spLocks noGrp="1"/>
          </p:cNvSpPr>
          <p:nvPr>
            <p:ph type="body" idx="1"/>
          </p:nvPr>
        </p:nvSpPr>
        <p:spPr>
          <a:xfrm>
            <a:off x="623888" y="3824554"/>
            <a:ext cx="7886700" cy="12501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600"/>
              </a:spcBef>
              <a:spcAft>
                <a:spcPts val="0"/>
              </a:spcAft>
              <a:buClr>
                <a:schemeClr val="lt1"/>
              </a:buClr>
              <a:buSzPts val="1400"/>
              <a:buNone/>
            </a:pPr>
            <a:r>
              <a:rPr lang="en-US"/>
              <a:t>Iowa Department of Education Resources and U.S. Department of Education Resources</a:t>
            </a:r>
            <a:endParaRPr/>
          </a:p>
        </p:txBody>
      </p:sp>
      <p:sp>
        <p:nvSpPr>
          <p:cNvPr id="435" name="Google Shape;435;p2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6"/>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Resources</a:t>
            </a:r>
            <a:endParaRPr/>
          </a:p>
        </p:txBody>
      </p:sp>
      <p:sp>
        <p:nvSpPr>
          <p:cNvPr id="441" name="Google Shape;441;p26"/>
          <p:cNvSpPr txBox="1">
            <a:spLocks noGrp="1"/>
          </p:cNvSpPr>
          <p:nvPr>
            <p:ph type="body" idx="1"/>
          </p:nvPr>
        </p:nvSpPr>
        <p:spPr>
          <a:xfrm>
            <a:off x="3443521" y="356681"/>
            <a:ext cx="5243279" cy="4922100"/>
          </a:xfrm>
          <a:prstGeom prst="rect">
            <a:avLst/>
          </a:prstGeom>
          <a:noFill/>
          <a:ln>
            <a:noFill/>
          </a:ln>
        </p:spPr>
        <p:txBody>
          <a:bodyPr spcFirstLastPara="1" wrap="square" lIns="71100" tIns="35550" rIns="71100" bIns="35550" anchor="t" anchorCtr="0">
            <a:normAutofit/>
          </a:bodyPr>
          <a:lstStyle/>
          <a:p>
            <a:pPr marL="457200" lvl="0" indent="-368300" algn="l" rtl="0">
              <a:lnSpc>
                <a:spcPct val="90000"/>
              </a:lnSpc>
              <a:spcBef>
                <a:spcPts val="600"/>
              </a:spcBef>
              <a:spcAft>
                <a:spcPts val="0"/>
              </a:spcAft>
              <a:buClr>
                <a:schemeClr val="dk1"/>
              </a:buClr>
              <a:buSzPts val="2200"/>
              <a:buChar char="•"/>
            </a:pPr>
            <a:r>
              <a:rPr lang="en-US"/>
              <a:t>Iowa Department of Education Resources</a:t>
            </a:r>
            <a:endParaRPr/>
          </a:p>
          <a:p>
            <a:pPr marL="914400" lvl="1" indent="-349250" algn="l" rtl="0">
              <a:lnSpc>
                <a:spcPct val="90000"/>
              </a:lnSpc>
              <a:spcBef>
                <a:spcPts val="300"/>
              </a:spcBef>
              <a:spcAft>
                <a:spcPts val="0"/>
              </a:spcAft>
              <a:buSzPts val="1900"/>
              <a:buChar char="•"/>
            </a:pPr>
            <a:r>
              <a:rPr lang="en-US" u="sng">
                <a:solidFill>
                  <a:schemeClr val="hlink"/>
                </a:solidFill>
                <a:hlinkClick r:id="rId3"/>
              </a:rPr>
              <a:t>ESSA Guidance and Allocations</a:t>
            </a:r>
            <a:endParaRPr/>
          </a:p>
          <a:p>
            <a:pPr marL="1371600" lvl="2" indent="-304800" algn="l" rtl="0">
              <a:lnSpc>
                <a:spcPct val="90000"/>
              </a:lnSpc>
              <a:spcBef>
                <a:spcPts val="300"/>
              </a:spcBef>
              <a:spcAft>
                <a:spcPts val="0"/>
              </a:spcAft>
              <a:buSzPts val="1200"/>
              <a:buChar char="•"/>
            </a:pPr>
            <a:r>
              <a:rPr lang="en-US" u="sng">
                <a:solidFill>
                  <a:schemeClr val="hlink"/>
                </a:solidFill>
                <a:hlinkClick r:id="rId4"/>
              </a:rPr>
              <a:t>Contacts</a:t>
            </a:r>
            <a:endParaRPr/>
          </a:p>
          <a:p>
            <a:pPr marL="1371600" lvl="2" indent="-304800" algn="l" rtl="0">
              <a:lnSpc>
                <a:spcPct val="90000"/>
              </a:lnSpc>
              <a:spcBef>
                <a:spcPts val="300"/>
              </a:spcBef>
              <a:spcAft>
                <a:spcPts val="0"/>
              </a:spcAft>
              <a:buSzPts val="1200"/>
              <a:buChar char="•"/>
            </a:pPr>
            <a:r>
              <a:rPr lang="en-US" u="sng">
                <a:solidFill>
                  <a:schemeClr val="hlink"/>
                </a:solidFill>
                <a:hlinkClick r:id="rId5"/>
              </a:rPr>
              <a:t>General ESSA Guidance and Resources</a:t>
            </a:r>
            <a:endParaRPr/>
          </a:p>
          <a:p>
            <a:pPr marL="1371600" lvl="2" indent="-304800" algn="l" rtl="0">
              <a:lnSpc>
                <a:spcPct val="90000"/>
              </a:lnSpc>
              <a:spcBef>
                <a:spcPts val="300"/>
              </a:spcBef>
              <a:spcAft>
                <a:spcPts val="0"/>
              </a:spcAft>
              <a:buSzPts val="1200"/>
              <a:buChar char="•"/>
            </a:pPr>
            <a:r>
              <a:rPr lang="en-US" u="sng">
                <a:solidFill>
                  <a:schemeClr val="hlink"/>
                </a:solidFill>
                <a:hlinkClick r:id="rId6"/>
              </a:rPr>
              <a:t>Equitable Services for Nonpublic School Students</a:t>
            </a:r>
            <a:endParaRPr/>
          </a:p>
          <a:p>
            <a:pPr marL="1371600" lvl="2" indent="-304800" algn="l" rtl="0">
              <a:lnSpc>
                <a:spcPct val="90000"/>
              </a:lnSpc>
              <a:spcBef>
                <a:spcPts val="300"/>
              </a:spcBef>
              <a:spcAft>
                <a:spcPts val="0"/>
              </a:spcAft>
              <a:buSzPts val="1200"/>
              <a:buChar char="•"/>
            </a:pPr>
            <a:r>
              <a:rPr lang="en-US" u="sng">
                <a:solidFill>
                  <a:schemeClr val="hlink"/>
                </a:solidFill>
                <a:hlinkClick r:id="rId7"/>
              </a:rPr>
              <a:t>Title IV, Part A—Student Support and Academic Enrichment</a:t>
            </a:r>
            <a:endParaRPr/>
          </a:p>
          <a:p>
            <a:pPr marL="914400" lvl="1" indent="-349250" algn="l" rtl="0">
              <a:lnSpc>
                <a:spcPct val="90000"/>
              </a:lnSpc>
              <a:spcBef>
                <a:spcPts val="300"/>
              </a:spcBef>
              <a:spcAft>
                <a:spcPts val="0"/>
              </a:spcAft>
              <a:buSzPts val="1900"/>
              <a:buChar char="•"/>
            </a:pPr>
            <a:r>
              <a:rPr lang="en-US" u="sng">
                <a:solidFill>
                  <a:schemeClr val="hlink"/>
                </a:solidFill>
                <a:hlinkClick r:id="rId8"/>
              </a:rPr>
              <a:t>CASA's Consolidated Application for ESEA Title Programs</a:t>
            </a:r>
            <a:endParaRPr/>
          </a:p>
          <a:p>
            <a:pPr marL="457200" lvl="0" indent="-368300" algn="l" rtl="0">
              <a:lnSpc>
                <a:spcPct val="90000"/>
              </a:lnSpc>
              <a:spcBef>
                <a:spcPts val="600"/>
              </a:spcBef>
              <a:spcAft>
                <a:spcPts val="0"/>
              </a:spcAft>
              <a:buClr>
                <a:schemeClr val="dk1"/>
              </a:buClr>
              <a:buSzPts val="2200"/>
              <a:buChar char="•"/>
            </a:pPr>
            <a:r>
              <a:rPr lang="en-US"/>
              <a:t>U.S. Department of Education Resources</a:t>
            </a:r>
            <a:endParaRPr/>
          </a:p>
          <a:p>
            <a:pPr marL="914400" lvl="1" indent="-349250" algn="l" rtl="0">
              <a:lnSpc>
                <a:spcPct val="90000"/>
              </a:lnSpc>
              <a:spcBef>
                <a:spcPts val="300"/>
              </a:spcBef>
              <a:spcAft>
                <a:spcPts val="0"/>
              </a:spcAft>
              <a:buSzPts val="1900"/>
              <a:buChar char="•"/>
            </a:pPr>
            <a:r>
              <a:rPr lang="en-US" u="sng">
                <a:solidFill>
                  <a:schemeClr val="hlink"/>
                </a:solidFill>
                <a:hlinkClick r:id="rId9"/>
              </a:rPr>
              <a:t>ESSA Legislation Table of Contents</a:t>
            </a:r>
            <a:endParaRPr u="sng">
              <a:solidFill>
                <a:schemeClr val="hlink"/>
              </a:solidFill>
              <a:hlinkClick r:id="rId10"/>
            </a:endParaRPr>
          </a:p>
          <a:p>
            <a:pPr marL="914400" lvl="1" indent="-349250" algn="l" rtl="0">
              <a:lnSpc>
                <a:spcPct val="90000"/>
              </a:lnSpc>
              <a:spcBef>
                <a:spcPts val="300"/>
              </a:spcBef>
              <a:spcAft>
                <a:spcPts val="0"/>
              </a:spcAft>
              <a:buSzPts val="1900"/>
              <a:buChar char="•"/>
            </a:pPr>
            <a:r>
              <a:rPr lang="en-US" u="sng">
                <a:solidFill>
                  <a:schemeClr val="hlink"/>
                </a:solidFill>
                <a:hlinkClick r:id="rId10"/>
              </a:rPr>
              <a:t>Title IVA Technical Assistance Center (T4PA Center)</a:t>
            </a:r>
            <a:endParaRPr/>
          </a:p>
          <a:p>
            <a:pPr marL="914400" lvl="1" indent="-349250" algn="l" rtl="0">
              <a:lnSpc>
                <a:spcPct val="90000"/>
              </a:lnSpc>
              <a:spcBef>
                <a:spcPts val="300"/>
              </a:spcBef>
              <a:spcAft>
                <a:spcPts val="0"/>
              </a:spcAft>
              <a:buSzPts val="1900"/>
              <a:buChar char="•"/>
            </a:pPr>
            <a:r>
              <a:rPr lang="en-US" u="sng">
                <a:solidFill>
                  <a:schemeClr val="hlink"/>
                </a:solidFill>
                <a:hlinkClick r:id="rId11"/>
              </a:rPr>
              <a:t>Searchable Title IV Statute</a:t>
            </a:r>
            <a:endParaRPr/>
          </a:p>
        </p:txBody>
      </p:sp>
      <p:sp>
        <p:nvSpPr>
          <p:cNvPr id="442" name="Google Shape;442;p2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26</a:t>
            </a:fld>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3437-7BF8-414B-9C2A-B0D4E7CC509B}"/>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E2C83637-1F70-4987-A8B1-D8E14E82B3A1}"/>
              </a:ext>
            </a:extLst>
          </p:cNvPr>
          <p:cNvSpPr>
            <a:spLocks noGrp="1"/>
          </p:cNvSpPr>
          <p:nvPr>
            <p:ph type="body" idx="1"/>
          </p:nvPr>
        </p:nvSpPr>
        <p:spPr/>
        <p:txBody>
          <a:bodyPr/>
          <a:lstStyle/>
          <a:p>
            <a:pPr marL="88900" indent="0" algn="ctr">
              <a:buNone/>
            </a:pPr>
            <a:endParaRPr lang="en-US" dirty="0"/>
          </a:p>
          <a:p>
            <a:pPr marL="88900" indent="0" algn="ctr">
              <a:buNone/>
            </a:pPr>
            <a:endParaRPr lang="en-US" dirty="0"/>
          </a:p>
          <a:p>
            <a:pPr marL="88900" indent="0" algn="ctr">
              <a:buNone/>
            </a:pPr>
            <a:endParaRPr lang="en-US" dirty="0"/>
          </a:p>
          <a:p>
            <a:pPr marL="88900" indent="0" algn="ctr">
              <a:buNone/>
            </a:pPr>
            <a:endParaRPr lang="en-US" dirty="0"/>
          </a:p>
          <a:p>
            <a:pPr marL="88900" indent="0" algn="ctr">
              <a:buNone/>
            </a:pPr>
            <a:r>
              <a:rPr lang="en-US" dirty="0"/>
              <a:t>Hannah Walsh-West</a:t>
            </a:r>
          </a:p>
          <a:p>
            <a:pPr marL="88900" indent="0" algn="ctr">
              <a:buNone/>
            </a:pPr>
            <a:r>
              <a:rPr lang="en-US" dirty="0">
                <a:hlinkClick r:id="rId2"/>
              </a:rPr>
              <a:t>hannah.walsh@iowa.gov</a:t>
            </a:r>
            <a:endParaRPr lang="en-US" dirty="0"/>
          </a:p>
          <a:p>
            <a:pPr marL="88900" indent="0" algn="ctr">
              <a:buNone/>
            </a:pPr>
            <a:endParaRPr lang="en-US" dirty="0"/>
          </a:p>
          <a:p>
            <a:endParaRPr lang="en-US" dirty="0"/>
          </a:p>
        </p:txBody>
      </p:sp>
      <p:sp>
        <p:nvSpPr>
          <p:cNvPr id="4" name="Slide Number Placeholder 3">
            <a:extLst>
              <a:ext uri="{FF2B5EF4-FFF2-40B4-BE49-F238E27FC236}">
                <a16:creationId xmlns:a16="http://schemas.microsoft.com/office/drawing/2014/main" id="{7C898623-6EBE-47AE-9745-D03879F80B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27981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title"/>
          </p:nvPr>
        </p:nvSpPr>
        <p:spPr>
          <a:xfrm>
            <a:off x="623888" y="1424783"/>
            <a:ext cx="7886700" cy="2377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2700"/>
              <a:buNone/>
            </a:pPr>
            <a:r>
              <a:rPr lang="en-US" dirty="0"/>
              <a:t>1. Introduction to the Title IV, Part A Subgrant Program</a:t>
            </a:r>
            <a:endParaRPr dirty="0"/>
          </a:p>
        </p:txBody>
      </p:sp>
      <p:sp>
        <p:nvSpPr>
          <p:cNvPr id="204" name="Google Shape;204;p3"/>
          <p:cNvSpPr txBox="1">
            <a:spLocks noGrp="1"/>
          </p:cNvSpPr>
          <p:nvPr>
            <p:ph type="body" idx="1"/>
          </p:nvPr>
        </p:nvSpPr>
        <p:spPr>
          <a:xfrm>
            <a:off x="623888" y="3824554"/>
            <a:ext cx="7886700" cy="1250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600"/>
              </a:spcBef>
              <a:spcAft>
                <a:spcPts val="0"/>
              </a:spcAft>
              <a:buSzPts val="1800"/>
              <a:buNone/>
            </a:pPr>
            <a:r>
              <a:rPr lang="en-US" dirty="0"/>
              <a:t>Program Overview and Important Definitions</a:t>
            </a:r>
            <a:endParaRPr dirty="0"/>
          </a:p>
        </p:txBody>
      </p:sp>
      <p:sp>
        <p:nvSpPr>
          <p:cNvPr id="205" name="Google Shape;205;p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4"/>
          <p:cNvSpPr txBox="1">
            <a:spLocks noGrp="1"/>
          </p:cNvSpPr>
          <p:nvPr>
            <p:ph type="sldNum" idx="12"/>
          </p:nvPr>
        </p:nvSpPr>
        <p:spPr>
          <a:xfrm>
            <a:off x="8633083" y="5277600"/>
            <a:ext cx="4725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r>
              <a:rPr lang="en-US" sz="1050">
                <a:solidFill>
                  <a:srgbClr val="777777"/>
                </a:solidFill>
                <a:highlight>
                  <a:srgbClr val="FFFFFF"/>
                </a:highlight>
                <a:latin typeface="Helvetica Neue"/>
                <a:ea typeface="Helvetica Neue"/>
                <a:cs typeface="Helvetica Neue"/>
                <a:sym typeface="Helvetica Neue"/>
              </a:rPr>
              <a:t> </a:t>
            </a:r>
            <a:fld id="{00000000-1234-1234-1234-123412341234}" type="slidenum">
              <a:rPr lang="en-US"/>
              <a:t>4</a:t>
            </a:fld>
            <a:endParaRPr/>
          </a:p>
        </p:txBody>
      </p:sp>
      <p:sp>
        <p:nvSpPr>
          <p:cNvPr id="232" name="Google Shape;232;p4"/>
          <p:cNvSpPr txBox="1">
            <a:spLocks noGrp="1"/>
          </p:cNvSpPr>
          <p:nvPr>
            <p:ph type="sldNum" idx="12"/>
          </p:nvPr>
        </p:nvSpPr>
        <p:spPr>
          <a:xfrm>
            <a:off x="4068645" y="5277600"/>
            <a:ext cx="2262300" cy="43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00"/>
              <a:buNone/>
            </a:pPr>
            <a:r>
              <a:rPr lang="en-US"/>
              <a:t>Images: Flaticon.com</a:t>
            </a:r>
            <a:endParaRPr/>
          </a:p>
        </p:txBody>
      </p:sp>
      <p:grpSp>
        <p:nvGrpSpPr>
          <p:cNvPr id="213" name="Google Shape;213;p4" descr="SSAE Purpose"/>
          <p:cNvGrpSpPr/>
          <p:nvPr/>
        </p:nvGrpSpPr>
        <p:grpSpPr>
          <a:xfrm>
            <a:off x="4068655" y="1368505"/>
            <a:ext cx="4617524" cy="2897026"/>
            <a:chOff x="619" y="1011317"/>
            <a:chExt cx="4617524" cy="2897026"/>
          </a:xfrm>
        </p:grpSpPr>
        <p:sp>
          <p:nvSpPr>
            <p:cNvPr id="228" name="Google Shape;228;p4"/>
            <p:cNvSpPr/>
            <p:nvPr/>
          </p:nvSpPr>
          <p:spPr>
            <a:xfrm>
              <a:off x="3242056" y="2561226"/>
              <a:ext cx="1371307" cy="1347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a:extLst>
                <a:ext uri="{C183D7F6-B498-43B3-948B-1728B52AA6E4}">
                  <adec:decorative xmlns:adec="http://schemas.microsoft.com/office/drawing/2017/decorative" val="1"/>
                </a:ext>
              </a:extLst>
            </p:cNvPr>
            <p:cNvSpPr/>
            <p:nvPr/>
          </p:nvSpPr>
          <p:spPr>
            <a:xfrm>
              <a:off x="3242056" y="1387930"/>
              <a:ext cx="1371307" cy="1173296"/>
            </a:xfrm>
            <a:prstGeom prst="rect">
              <a:avLst/>
            </a:prstGeom>
            <a:blipFill rotWithShape="1">
              <a:blip r:embed="rId3">
                <a:alphaModFix/>
              </a:blip>
              <a:stretch>
                <a:fillRect l="10744" t="4121" r="10745" b="412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169630" y="1011317"/>
              <a:ext cx="1448513" cy="289702"/>
            </a:xfrm>
            <a:prstGeom prst="rect">
              <a:avLst/>
            </a:prstGeom>
            <a:solidFill>
              <a:srgbClr val="00617A"/>
            </a:solidFill>
            <a:ln w="25400" cap="flat" cmpd="sng">
              <a:solidFill>
                <a:srgbClr val="006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 name="Google Shape;214;p4"/>
            <p:cNvCxnSpPr/>
            <p:nvPr/>
          </p:nvCxnSpPr>
          <p:spPr>
            <a:xfrm>
              <a:off x="619" y="1301019"/>
              <a:ext cx="0" cy="2607324"/>
            </a:xfrm>
            <a:prstGeom prst="straightConnector1">
              <a:avLst/>
            </a:prstGeom>
            <a:solidFill>
              <a:schemeClr val="lt1">
                <a:alpha val="89803"/>
              </a:schemeClr>
            </a:solidFill>
            <a:ln w="25400" cap="flat" cmpd="sng">
              <a:solidFill>
                <a:srgbClr val="00617A"/>
              </a:solidFill>
              <a:prstDash val="solid"/>
              <a:round/>
              <a:headEnd type="none" w="sm" len="sm"/>
              <a:tailEnd type="none" w="sm" len="sm"/>
            </a:ln>
          </p:spPr>
        </p:cxnSp>
        <p:sp>
          <p:nvSpPr>
            <p:cNvPr id="215" name="Google Shape;215;p4">
              <a:extLst>
                <a:ext uri="{C183D7F6-B498-43B3-948B-1728B52AA6E4}">
                  <adec:decorative xmlns:adec="http://schemas.microsoft.com/office/drawing/2017/decorative" val="1"/>
                </a:ext>
              </a:extLst>
            </p:cNvPr>
            <p:cNvSpPr/>
            <p:nvPr/>
          </p:nvSpPr>
          <p:spPr>
            <a:xfrm>
              <a:off x="73045" y="1387930"/>
              <a:ext cx="1371307" cy="1173296"/>
            </a:xfrm>
            <a:prstGeom prst="rect">
              <a:avLst/>
            </a:prstGeom>
            <a:blipFill rotWithShape="1">
              <a:blip r:embed="rId4">
                <a:alphaModFix/>
              </a:blip>
              <a:stretch>
                <a:fillRect l="10744" t="4121" r="10745" b="412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73045" y="2561226"/>
              <a:ext cx="1371307" cy="1347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txBox="1"/>
            <p:nvPr/>
          </p:nvSpPr>
          <p:spPr>
            <a:xfrm>
              <a:off x="73045" y="2561226"/>
              <a:ext cx="1371307" cy="1347117"/>
            </a:xfrm>
            <a:prstGeom prst="rect">
              <a:avLst/>
            </a:prstGeom>
            <a:noFill/>
            <a:ln>
              <a:noFill/>
            </a:ln>
          </p:spPr>
          <p:txBody>
            <a:bodyPr spcFirstLastPara="1" wrap="square" lIns="25400" tIns="25400" rIns="25400" bIns="25400" anchor="t"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Increase access to, and opportunities for, a well-rounded education for all students</a:t>
              </a:r>
              <a:endParaRPr dirty="0"/>
            </a:p>
          </p:txBody>
        </p:sp>
        <p:sp>
          <p:nvSpPr>
            <p:cNvPr id="218" name="Google Shape;218;p4"/>
            <p:cNvSpPr/>
            <p:nvPr/>
          </p:nvSpPr>
          <p:spPr>
            <a:xfrm>
              <a:off x="619" y="1011317"/>
              <a:ext cx="1448513" cy="289702"/>
            </a:xfrm>
            <a:prstGeom prst="rect">
              <a:avLst/>
            </a:prstGeom>
            <a:solidFill>
              <a:srgbClr val="00617A"/>
            </a:solidFill>
            <a:ln w="25400" cap="flat" cmpd="sng">
              <a:solidFill>
                <a:srgbClr val="006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txBox="1"/>
            <p:nvPr/>
          </p:nvSpPr>
          <p:spPr>
            <a:xfrm>
              <a:off x="619" y="1011317"/>
              <a:ext cx="1448513" cy="28970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Well-Rounded Education</a:t>
              </a:r>
              <a:endParaRPr/>
            </a:p>
          </p:txBody>
        </p:sp>
        <p:cxnSp>
          <p:nvCxnSpPr>
            <p:cNvPr id="220" name="Google Shape;220;p4"/>
            <p:cNvCxnSpPr/>
            <p:nvPr/>
          </p:nvCxnSpPr>
          <p:spPr>
            <a:xfrm>
              <a:off x="1585125" y="1301019"/>
              <a:ext cx="0" cy="2607324"/>
            </a:xfrm>
            <a:prstGeom prst="straightConnector1">
              <a:avLst/>
            </a:prstGeom>
            <a:solidFill>
              <a:schemeClr val="lt1">
                <a:alpha val="89803"/>
              </a:schemeClr>
            </a:solidFill>
            <a:ln w="25400" cap="flat" cmpd="sng">
              <a:solidFill>
                <a:srgbClr val="00617A"/>
              </a:solidFill>
              <a:prstDash val="solid"/>
              <a:round/>
              <a:headEnd type="none" w="sm" len="sm"/>
              <a:tailEnd type="none" w="sm" len="sm"/>
            </a:ln>
          </p:spPr>
        </p:cxnSp>
        <p:sp>
          <p:nvSpPr>
            <p:cNvPr id="221" name="Google Shape;221;p4">
              <a:extLst>
                <a:ext uri="{C183D7F6-B498-43B3-948B-1728B52AA6E4}">
                  <adec:decorative xmlns:adec="http://schemas.microsoft.com/office/drawing/2017/decorative" val="1"/>
                </a:ext>
              </a:extLst>
            </p:cNvPr>
            <p:cNvSpPr/>
            <p:nvPr/>
          </p:nvSpPr>
          <p:spPr>
            <a:xfrm>
              <a:off x="1657550" y="1387930"/>
              <a:ext cx="1371307" cy="1173296"/>
            </a:xfrm>
            <a:prstGeom prst="rect">
              <a:avLst/>
            </a:prstGeom>
            <a:blipFill rotWithShape="1">
              <a:blip r:embed="rId5">
                <a:alphaModFix/>
              </a:blip>
              <a:stretch>
                <a:fillRect l="10744" t="4121" r="10745" b="412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1657550" y="2561226"/>
              <a:ext cx="1371307" cy="13471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txBox="1"/>
            <p:nvPr/>
          </p:nvSpPr>
          <p:spPr>
            <a:xfrm>
              <a:off x="1657550" y="2561226"/>
              <a:ext cx="1371307" cy="1347117"/>
            </a:xfrm>
            <a:prstGeom prst="rect">
              <a:avLst/>
            </a:prstGeom>
            <a:noFill/>
            <a:ln>
              <a:noFill/>
            </a:ln>
          </p:spPr>
          <p:txBody>
            <a:bodyPr spcFirstLastPara="1" wrap="square" lIns="25400" tIns="25400" rIns="25400" bIns="254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000" b="0" i="0" u="none" strike="noStrike" cap="none" dirty="0">
                  <a:solidFill>
                    <a:srgbClr val="000000"/>
                  </a:solidFill>
                  <a:latin typeface="Arial"/>
                  <a:ea typeface="Arial"/>
                  <a:cs typeface="Arial"/>
                  <a:sym typeface="Arial"/>
                </a:rPr>
                <a:t>Improve school conditions for student learning to create a healthy and safe school environment</a:t>
              </a:r>
              <a:endParaRPr dirty="0"/>
            </a:p>
          </p:txBody>
        </p:sp>
        <p:sp>
          <p:nvSpPr>
            <p:cNvPr id="224" name="Google Shape;224;p4"/>
            <p:cNvSpPr/>
            <p:nvPr/>
          </p:nvSpPr>
          <p:spPr>
            <a:xfrm>
              <a:off x="1585125" y="1011317"/>
              <a:ext cx="1448513" cy="289702"/>
            </a:xfrm>
            <a:prstGeom prst="rect">
              <a:avLst/>
            </a:prstGeom>
            <a:solidFill>
              <a:srgbClr val="00617A"/>
            </a:solidFill>
            <a:ln w="25400" cap="flat" cmpd="sng">
              <a:solidFill>
                <a:srgbClr val="006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txBox="1"/>
            <p:nvPr/>
          </p:nvSpPr>
          <p:spPr>
            <a:xfrm>
              <a:off x="1585125" y="1011317"/>
              <a:ext cx="1448513" cy="28970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Safe and Healthy Students</a:t>
              </a:r>
              <a:endParaRPr/>
            </a:p>
          </p:txBody>
        </p:sp>
        <p:cxnSp>
          <p:nvCxnSpPr>
            <p:cNvPr id="226" name="Google Shape;226;p4"/>
            <p:cNvCxnSpPr/>
            <p:nvPr/>
          </p:nvCxnSpPr>
          <p:spPr>
            <a:xfrm>
              <a:off x="3169630" y="1301019"/>
              <a:ext cx="0" cy="2607324"/>
            </a:xfrm>
            <a:prstGeom prst="straightConnector1">
              <a:avLst/>
            </a:prstGeom>
            <a:solidFill>
              <a:schemeClr val="lt1">
                <a:alpha val="89803"/>
              </a:schemeClr>
            </a:solidFill>
            <a:ln w="25400" cap="flat" cmpd="sng">
              <a:solidFill>
                <a:srgbClr val="00617A"/>
              </a:solidFill>
              <a:prstDash val="solid"/>
              <a:round/>
              <a:headEnd type="none" w="sm" len="sm"/>
              <a:tailEnd type="none" w="sm" len="sm"/>
            </a:ln>
          </p:spPr>
        </p:cxnSp>
        <p:sp>
          <p:nvSpPr>
            <p:cNvPr id="229" name="Google Shape;229;p4"/>
            <p:cNvSpPr txBox="1"/>
            <p:nvPr/>
          </p:nvSpPr>
          <p:spPr>
            <a:xfrm>
              <a:off x="3242056" y="2561226"/>
              <a:ext cx="1371307" cy="1347117"/>
            </a:xfrm>
            <a:prstGeom prst="rect">
              <a:avLst/>
            </a:prstGeom>
            <a:noFill/>
            <a:ln>
              <a:noFill/>
            </a:ln>
          </p:spPr>
          <p:txBody>
            <a:bodyPr spcFirstLastPara="1" wrap="square" lIns="25400" tIns="25400" rIns="25400" bIns="254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000" b="0" i="0" u="none" strike="noStrike" cap="none" dirty="0">
                  <a:solidFill>
                    <a:srgbClr val="000000"/>
                  </a:solidFill>
                  <a:latin typeface="Arial"/>
                  <a:ea typeface="Arial"/>
                  <a:cs typeface="Arial"/>
                  <a:sym typeface="Arial"/>
                </a:rPr>
                <a:t>Improve access to personalized learning experiences supported by technology and professional development for the effective use of technology and data</a:t>
              </a:r>
              <a:endParaRPr dirty="0"/>
            </a:p>
          </p:txBody>
        </p:sp>
        <p:sp>
          <p:nvSpPr>
            <p:cNvPr id="231" name="Google Shape;231;p4"/>
            <p:cNvSpPr txBox="1"/>
            <p:nvPr/>
          </p:nvSpPr>
          <p:spPr>
            <a:xfrm>
              <a:off x="3169630" y="1011317"/>
              <a:ext cx="1448513" cy="28970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Effective Use of Technology</a:t>
              </a:r>
              <a:endParaRPr/>
            </a:p>
          </p:txBody>
        </p:sp>
      </p:grpSp>
      <p:sp>
        <p:nvSpPr>
          <p:cNvPr id="211" name="Google Shape;211;p4"/>
          <p:cNvSpPr txBox="1">
            <a:spLocks noGrp="1"/>
          </p:cNvSpPr>
          <p:nvPr>
            <p:ph type="body" idx="1"/>
          </p:nvPr>
        </p:nvSpPr>
        <p:spPr>
          <a:xfrm>
            <a:off x="236808" y="1724700"/>
            <a:ext cx="2974200" cy="357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US" dirty="0"/>
              <a:t>Purposed to improve students’ academic achievement by increasing the capacity of LEAs, schools, and their communities to improve in the three content areas:</a:t>
            </a:r>
            <a:endParaRPr dirty="0"/>
          </a:p>
          <a:p>
            <a:pPr marL="457200" lvl="0" indent="-317500" algn="l" rtl="0">
              <a:lnSpc>
                <a:spcPct val="100000"/>
              </a:lnSpc>
              <a:spcBef>
                <a:spcPts val="600"/>
              </a:spcBef>
              <a:spcAft>
                <a:spcPts val="0"/>
              </a:spcAft>
              <a:buSzPts val="1400"/>
              <a:buChar char="●"/>
            </a:pPr>
            <a:r>
              <a:rPr lang="en-US" dirty="0"/>
              <a:t>Well-Rounded Education (ESEA § 4107);</a:t>
            </a:r>
            <a:endParaRPr dirty="0"/>
          </a:p>
          <a:p>
            <a:pPr marL="457200" lvl="0" indent="-317500" algn="l" rtl="0">
              <a:lnSpc>
                <a:spcPct val="100000"/>
              </a:lnSpc>
              <a:spcBef>
                <a:spcPts val="600"/>
              </a:spcBef>
              <a:spcAft>
                <a:spcPts val="0"/>
              </a:spcAft>
              <a:buSzPts val="1400"/>
              <a:buChar char="●"/>
            </a:pPr>
            <a:r>
              <a:rPr lang="en-US" dirty="0"/>
              <a:t>Safe and Healthy Students (ESEA § 4108); and</a:t>
            </a:r>
            <a:endParaRPr dirty="0"/>
          </a:p>
          <a:p>
            <a:pPr marL="457200" lvl="0" indent="-317500" algn="l" rtl="0">
              <a:lnSpc>
                <a:spcPct val="100000"/>
              </a:lnSpc>
              <a:spcBef>
                <a:spcPts val="600"/>
              </a:spcBef>
              <a:spcAft>
                <a:spcPts val="0"/>
              </a:spcAft>
              <a:buSzPts val="1400"/>
              <a:buChar char="●"/>
            </a:pPr>
            <a:r>
              <a:rPr lang="en-US" dirty="0"/>
              <a:t>Effective Use of Technology (ESEA § 4109).</a:t>
            </a:r>
            <a:endParaRPr dirty="0"/>
          </a:p>
        </p:txBody>
      </p:sp>
      <p:sp>
        <p:nvSpPr>
          <p:cNvPr id="210" name="Google Shape;210;p4"/>
          <p:cNvSpPr txBox="1">
            <a:spLocks noGrp="1"/>
          </p:cNvSpPr>
          <p:nvPr>
            <p:ph type="title"/>
          </p:nvPr>
        </p:nvSpPr>
        <p:spPr>
          <a:xfrm>
            <a:off x="262208" y="419100"/>
            <a:ext cx="2948700" cy="1104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2"/>
              </a:buClr>
              <a:buSzPts val="2800"/>
              <a:buFont typeface="Arial"/>
              <a:buNone/>
            </a:pPr>
            <a:r>
              <a:rPr lang="en-US"/>
              <a:t>SSAE Purpose</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436970" y="1"/>
            <a:ext cx="8266014" cy="993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1400"/>
              <a:buNone/>
            </a:pPr>
            <a:r>
              <a:rPr lang="en-US"/>
              <a:t>Program Intent</a:t>
            </a:r>
            <a:endParaRPr/>
          </a:p>
        </p:txBody>
      </p:sp>
      <p:sp>
        <p:nvSpPr>
          <p:cNvPr id="238" name="Google Shape;238;p5"/>
          <p:cNvSpPr txBox="1">
            <a:spLocks noGrp="1"/>
          </p:cNvSpPr>
          <p:nvPr>
            <p:ph type="body" idx="1"/>
          </p:nvPr>
        </p:nvSpPr>
        <p:spPr>
          <a:xfrm>
            <a:off x="436970" y="1290534"/>
            <a:ext cx="4100829" cy="686700"/>
          </a:xfrm>
          <a:prstGeom prst="rect">
            <a:avLst/>
          </a:prstGeom>
          <a:noFill/>
          <a:ln>
            <a:noFill/>
          </a:ln>
        </p:spPr>
        <p:txBody>
          <a:bodyPr spcFirstLastPara="1" wrap="square" lIns="71100" tIns="35550" rIns="71100" bIns="35550" anchor="b" anchorCtr="0">
            <a:normAutofit/>
          </a:bodyPr>
          <a:lstStyle/>
          <a:p>
            <a:pPr marL="0" lvl="0" indent="3175" algn="l" rtl="0">
              <a:lnSpc>
                <a:spcPct val="90000"/>
              </a:lnSpc>
              <a:spcBef>
                <a:spcPts val="600"/>
              </a:spcBef>
              <a:spcAft>
                <a:spcPts val="0"/>
              </a:spcAft>
              <a:buSzPts val="1400"/>
              <a:buNone/>
            </a:pPr>
            <a:r>
              <a:rPr lang="en-US"/>
              <a:t>What it is</a:t>
            </a:r>
            <a:endParaRPr/>
          </a:p>
        </p:txBody>
      </p:sp>
      <p:sp>
        <p:nvSpPr>
          <p:cNvPr id="239" name="Google Shape;239;p5"/>
          <p:cNvSpPr txBox="1">
            <a:spLocks noGrp="1"/>
          </p:cNvSpPr>
          <p:nvPr>
            <p:ph type="body" idx="2"/>
          </p:nvPr>
        </p:nvSpPr>
        <p:spPr>
          <a:xfrm>
            <a:off x="436970" y="1977127"/>
            <a:ext cx="4100829" cy="3070500"/>
          </a:xfrm>
          <a:prstGeom prst="rect">
            <a:avLst/>
          </a:prstGeom>
          <a:noFill/>
          <a:ln>
            <a:noFill/>
          </a:ln>
        </p:spPr>
        <p:txBody>
          <a:bodyPr spcFirstLastPara="1" wrap="square" lIns="71100" tIns="35550" rIns="71100" bIns="35550" anchor="t" anchorCtr="0">
            <a:normAutofit/>
          </a:bodyPr>
          <a:lstStyle/>
          <a:p>
            <a:pPr marL="457200" lvl="0" indent="-317500" algn="l" rtl="0">
              <a:lnSpc>
                <a:spcPct val="90000"/>
              </a:lnSpc>
              <a:spcBef>
                <a:spcPts val="600"/>
              </a:spcBef>
              <a:spcAft>
                <a:spcPts val="0"/>
              </a:spcAft>
              <a:buSzPts val="1400"/>
              <a:buChar char="•"/>
            </a:pPr>
            <a:r>
              <a:rPr lang="en-US" dirty="0"/>
              <a:t>The intent of the program is to provide supplemental (i.e., additional) educational programs and services to improve students’ academic achievement in the three content areas:</a:t>
            </a:r>
            <a:endParaRPr dirty="0"/>
          </a:p>
          <a:p>
            <a:pPr marL="914400" lvl="1" indent="-317500" algn="l" rtl="0">
              <a:lnSpc>
                <a:spcPct val="90000"/>
              </a:lnSpc>
              <a:spcBef>
                <a:spcPts val="300"/>
              </a:spcBef>
              <a:spcAft>
                <a:spcPts val="0"/>
              </a:spcAft>
              <a:buSzPts val="1400"/>
              <a:buChar char="•"/>
            </a:pPr>
            <a:r>
              <a:rPr lang="en-US" dirty="0"/>
              <a:t>Well-Rounded Education;</a:t>
            </a:r>
            <a:endParaRPr dirty="0"/>
          </a:p>
          <a:p>
            <a:pPr marL="914400" lvl="1" indent="-317500" algn="l" rtl="0">
              <a:lnSpc>
                <a:spcPct val="90000"/>
              </a:lnSpc>
              <a:spcBef>
                <a:spcPts val="300"/>
              </a:spcBef>
              <a:spcAft>
                <a:spcPts val="0"/>
              </a:spcAft>
              <a:buSzPts val="1400"/>
              <a:buChar char="•"/>
            </a:pPr>
            <a:r>
              <a:rPr lang="en-US" dirty="0"/>
              <a:t>Safe and Healthy Students; and</a:t>
            </a:r>
            <a:endParaRPr dirty="0"/>
          </a:p>
          <a:p>
            <a:pPr marL="914400" lvl="1" indent="-317500" algn="l" rtl="0">
              <a:lnSpc>
                <a:spcPct val="90000"/>
              </a:lnSpc>
              <a:spcBef>
                <a:spcPts val="300"/>
              </a:spcBef>
              <a:spcAft>
                <a:spcPts val="0"/>
              </a:spcAft>
              <a:buSzPts val="1400"/>
              <a:buChar char="•"/>
            </a:pPr>
            <a:r>
              <a:rPr lang="en-US" dirty="0"/>
              <a:t>Effective Use of Technology.</a:t>
            </a:r>
            <a:endParaRPr dirty="0"/>
          </a:p>
        </p:txBody>
      </p:sp>
      <p:sp>
        <p:nvSpPr>
          <p:cNvPr id="240" name="Google Shape;240;p5"/>
          <p:cNvSpPr txBox="1">
            <a:spLocks noGrp="1"/>
          </p:cNvSpPr>
          <p:nvPr>
            <p:ph type="body" idx="3"/>
          </p:nvPr>
        </p:nvSpPr>
        <p:spPr>
          <a:xfrm>
            <a:off x="4668908" y="1290534"/>
            <a:ext cx="4017892" cy="686700"/>
          </a:xfrm>
          <a:prstGeom prst="rect">
            <a:avLst/>
          </a:prstGeom>
          <a:noFill/>
          <a:ln>
            <a:noFill/>
          </a:ln>
        </p:spPr>
        <p:txBody>
          <a:bodyPr spcFirstLastPara="1" wrap="square" lIns="71100" tIns="35550" rIns="71100" bIns="35550" anchor="b" anchorCtr="0">
            <a:normAutofit/>
          </a:bodyPr>
          <a:lstStyle/>
          <a:p>
            <a:pPr marL="0" lvl="0" indent="3175" algn="l" rtl="0">
              <a:lnSpc>
                <a:spcPct val="90000"/>
              </a:lnSpc>
              <a:spcBef>
                <a:spcPts val="600"/>
              </a:spcBef>
              <a:spcAft>
                <a:spcPts val="0"/>
              </a:spcAft>
              <a:buSzPts val="1400"/>
              <a:buNone/>
            </a:pPr>
            <a:r>
              <a:rPr lang="en-US"/>
              <a:t>What it is not</a:t>
            </a:r>
            <a:endParaRPr/>
          </a:p>
        </p:txBody>
      </p:sp>
      <p:sp>
        <p:nvSpPr>
          <p:cNvPr id="241" name="Google Shape;241;p5"/>
          <p:cNvSpPr txBox="1">
            <a:spLocks noGrp="1"/>
          </p:cNvSpPr>
          <p:nvPr>
            <p:ph type="body" idx="4"/>
          </p:nvPr>
        </p:nvSpPr>
        <p:spPr>
          <a:xfrm>
            <a:off x="4668908" y="1977127"/>
            <a:ext cx="4017892" cy="3070500"/>
          </a:xfrm>
          <a:prstGeom prst="rect">
            <a:avLst/>
          </a:prstGeom>
          <a:noFill/>
          <a:ln>
            <a:noFill/>
          </a:ln>
        </p:spPr>
        <p:txBody>
          <a:bodyPr spcFirstLastPara="1" wrap="square" lIns="71100" tIns="35550" rIns="71100" bIns="35550" anchor="t" anchorCtr="0">
            <a:normAutofit/>
          </a:bodyPr>
          <a:lstStyle/>
          <a:p>
            <a:pPr marL="457200" lvl="0" indent="-317500" algn="l" rtl="0">
              <a:lnSpc>
                <a:spcPct val="90000"/>
              </a:lnSpc>
              <a:spcBef>
                <a:spcPts val="600"/>
              </a:spcBef>
              <a:spcAft>
                <a:spcPts val="0"/>
              </a:spcAft>
              <a:buSzPts val="1400"/>
              <a:buChar char="•"/>
            </a:pPr>
            <a:r>
              <a:rPr lang="en-US" dirty="0"/>
              <a:t>The intent of the program is not to buy items. </a:t>
            </a:r>
            <a:endParaRPr dirty="0"/>
          </a:p>
          <a:p>
            <a:pPr marL="457200" lvl="0" indent="-317500" algn="l" rtl="0">
              <a:lnSpc>
                <a:spcPct val="90000"/>
              </a:lnSpc>
              <a:spcBef>
                <a:spcPts val="600"/>
              </a:spcBef>
              <a:spcAft>
                <a:spcPts val="0"/>
              </a:spcAft>
              <a:buSzPts val="1400"/>
              <a:buChar char="•"/>
            </a:pPr>
            <a:r>
              <a:rPr lang="en-US" dirty="0"/>
              <a:t>For example, supplies are allowable, if the proposed program could not be offered without the supplies.</a:t>
            </a:r>
            <a:endParaRPr dirty="0"/>
          </a:p>
        </p:txBody>
      </p:sp>
      <p:sp>
        <p:nvSpPr>
          <p:cNvPr id="242" name="Google Shape;242;p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6"/>
          <p:cNvSpPr txBox="1">
            <a:spLocks noGrp="1"/>
          </p:cNvSpPr>
          <p:nvPr>
            <p:ph type="title"/>
          </p:nvPr>
        </p:nvSpPr>
        <p:spPr>
          <a:xfrm>
            <a:off x="306421" y="356681"/>
            <a:ext cx="2655600" cy="4922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2600"/>
              <a:buNone/>
            </a:pPr>
            <a:r>
              <a:rPr lang="en-US"/>
              <a:t>Allowable Activities</a:t>
            </a:r>
            <a:endParaRPr/>
          </a:p>
        </p:txBody>
      </p:sp>
      <p:sp>
        <p:nvSpPr>
          <p:cNvPr id="249" name="Google Shape;249;p6"/>
          <p:cNvSpPr txBox="1">
            <a:spLocks noGrp="1"/>
          </p:cNvSpPr>
          <p:nvPr>
            <p:ph type="body" idx="1"/>
          </p:nvPr>
        </p:nvSpPr>
        <p:spPr>
          <a:xfrm>
            <a:off x="3443600" y="356674"/>
            <a:ext cx="5263200" cy="3299100"/>
          </a:xfrm>
          <a:prstGeom prst="rect">
            <a:avLst/>
          </a:prstGeom>
          <a:noFill/>
          <a:ln>
            <a:noFill/>
          </a:ln>
        </p:spPr>
        <p:txBody>
          <a:bodyPr spcFirstLastPara="1" wrap="square" lIns="71100" tIns="35550" rIns="71100" bIns="35550" anchor="t" anchorCtr="0">
            <a:normAutofit fontScale="85000" lnSpcReduction="20000"/>
          </a:bodyPr>
          <a:lstStyle/>
          <a:p>
            <a:pPr marL="0" lvl="0" indent="0" algn="l" rtl="0">
              <a:lnSpc>
                <a:spcPct val="100000"/>
              </a:lnSpc>
              <a:spcBef>
                <a:spcPts val="600"/>
              </a:spcBef>
              <a:spcAft>
                <a:spcPts val="0"/>
              </a:spcAft>
              <a:buClr>
                <a:schemeClr val="dk1"/>
              </a:buClr>
              <a:buSzPct val="50000"/>
              <a:buFont typeface="Arial"/>
              <a:buNone/>
            </a:pPr>
            <a:r>
              <a:rPr lang="en-US" dirty="0"/>
              <a:t>Allowable uses of funds include:</a:t>
            </a:r>
            <a:endParaRPr dirty="0"/>
          </a:p>
          <a:p>
            <a:pPr marL="457200" lvl="0" indent="-347345" algn="l" rtl="0">
              <a:lnSpc>
                <a:spcPct val="100000"/>
              </a:lnSpc>
              <a:spcBef>
                <a:spcPts val="600"/>
              </a:spcBef>
              <a:spcAft>
                <a:spcPts val="0"/>
              </a:spcAft>
              <a:buSzPct val="100000"/>
              <a:buChar char="•"/>
            </a:pPr>
            <a:r>
              <a:rPr lang="en-US" dirty="0"/>
              <a:t>Direct student services;</a:t>
            </a:r>
            <a:endParaRPr dirty="0"/>
          </a:p>
          <a:p>
            <a:pPr marL="457200" lvl="0" indent="-347345" algn="l" rtl="0">
              <a:lnSpc>
                <a:spcPct val="100000"/>
              </a:lnSpc>
              <a:spcBef>
                <a:spcPts val="600"/>
              </a:spcBef>
              <a:spcAft>
                <a:spcPts val="0"/>
              </a:spcAft>
              <a:buSzPct val="100000"/>
              <a:buChar char="•"/>
            </a:pPr>
            <a:r>
              <a:rPr lang="en-US" dirty="0"/>
              <a:t>Sustained, intensive, collaborative, job-embedded, data-driven, and classroom-focused professional development for educators;</a:t>
            </a:r>
            <a:endParaRPr dirty="0"/>
          </a:p>
          <a:p>
            <a:pPr marL="457200" lvl="0" indent="-347345" algn="l" rtl="0">
              <a:lnSpc>
                <a:spcPct val="100000"/>
              </a:lnSpc>
              <a:spcBef>
                <a:spcPts val="600"/>
              </a:spcBef>
              <a:spcAft>
                <a:spcPts val="0"/>
              </a:spcAft>
              <a:buSzPct val="100000"/>
              <a:buChar char="•"/>
            </a:pPr>
            <a:r>
              <a:rPr lang="en-US" dirty="0"/>
              <a:t>Salaries of personnel to carry out the identified supplemental programs and services; and</a:t>
            </a:r>
            <a:endParaRPr dirty="0"/>
          </a:p>
          <a:p>
            <a:pPr marL="457200" lvl="0" indent="-347345" algn="l" rtl="0">
              <a:lnSpc>
                <a:spcPct val="100000"/>
              </a:lnSpc>
              <a:spcBef>
                <a:spcPts val="600"/>
              </a:spcBef>
              <a:spcAft>
                <a:spcPts val="0"/>
              </a:spcAft>
              <a:buSzPct val="100000"/>
              <a:buChar char="•"/>
            </a:pPr>
            <a:r>
              <a:rPr lang="en-US" dirty="0"/>
              <a:t>Supplemental educational resources and equipment related to the programming.</a:t>
            </a:r>
            <a:endParaRPr dirty="0"/>
          </a:p>
        </p:txBody>
      </p:sp>
      <p:sp>
        <p:nvSpPr>
          <p:cNvPr id="247" name="Google Shape;247;p6"/>
          <p:cNvSpPr/>
          <p:nvPr/>
        </p:nvSpPr>
        <p:spPr>
          <a:xfrm>
            <a:off x="3435950" y="3783000"/>
            <a:ext cx="5271000" cy="1494600"/>
          </a:xfrm>
          <a:prstGeom prst="rect">
            <a:avLst/>
          </a:prstGeom>
          <a:solidFill>
            <a:schemeClr val="lt2"/>
          </a:solidFill>
          <a:ln w="952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en-US" sz="1800" b="1" i="0" u="none" strike="noStrike" cap="none" dirty="0">
                <a:solidFill>
                  <a:schemeClr val="dk1"/>
                </a:solidFill>
                <a:latin typeface="Arial"/>
                <a:ea typeface="Arial"/>
                <a:cs typeface="Arial"/>
                <a:sym typeface="Arial"/>
              </a:rPr>
              <a:t>Important Note on Allowability</a:t>
            </a:r>
            <a:endParaRPr sz="1800" b="1" i="0" u="none" strike="noStrike" cap="none"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1100"/>
              <a:buFont typeface="Arial"/>
              <a:buNone/>
            </a:pPr>
            <a:r>
              <a:rPr lang="en-US" sz="1800" b="0" i="0" u="none" strike="noStrike" cap="none" dirty="0">
                <a:solidFill>
                  <a:schemeClr val="dk1"/>
                </a:solidFill>
                <a:latin typeface="Arial"/>
                <a:ea typeface="Arial"/>
                <a:cs typeface="Arial"/>
                <a:sym typeface="Arial"/>
              </a:rPr>
              <a:t>Allowability is dependent on several factors specified in the ESEA (see the </a:t>
            </a:r>
            <a:r>
              <a:rPr lang="en-US" sz="1800" b="0" i="0" u="sng" strike="noStrike" cap="none" dirty="0">
                <a:solidFill>
                  <a:schemeClr val="hlink"/>
                </a:solidFill>
                <a:latin typeface="Arial"/>
                <a:ea typeface="Arial"/>
                <a:cs typeface="Arial"/>
                <a:sym typeface="Arial"/>
                <a:hlinkClick r:id="rId3"/>
              </a:rPr>
              <a:t>Determining Allowability of Title IVA Activities guidance</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sp>
        <p:nvSpPr>
          <p:cNvPr id="250" name="Google Shape;250;p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7"/>
          <p:cNvSpPr txBox="1">
            <a:spLocks noGrp="1"/>
          </p:cNvSpPr>
          <p:nvPr>
            <p:ph type="title"/>
          </p:nvPr>
        </p:nvSpPr>
        <p:spPr>
          <a:xfrm>
            <a:off x="155466" y="108438"/>
            <a:ext cx="8833200" cy="621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dirty="0"/>
              <a:t>Examples of Allowable Activities</a:t>
            </a:r>
            <a:endParaRPr dirty="0"/>
          </a:p>
        </p:txBody>
      </p:sp>
      <p:grpSp>
        <p:nvGrpSpPr>
          <p:cNvPr id="258" name="Google Shape;258;p7" descr="Examples of Allowable Activities"/>
          <p:cNvGrpSpPr/>
          <p:nvPr/>
        </p:nvGrpSpPr>
        <p:grpSpPr>
          <a:xfrm>
            <a:off x="482276" y="1010565"/>
            <a:ext cx="8155519" cy="3693870"/>
            <a:chOff x="49004" y="185065"/>
            <a:chExt cx="8155519" cy="3693870"/>
          </a:xfrm>
        </p:grpSpPr>
        <p:sp>
          <p:nvSpPr>
            <p:cNvPr id="260" name="Google Shape;260;p7"/>
            <p:cNvSpPr txBox="1"/>
            <p:nvPr/>
          </p:nvSpPr>
          <p:spPr>
            <a:xfrm rot="-5400000">
              <a:off x="-1337490" y="2095509"/>
              <a:ext cx="3169920" cy="396931"/>
            </a:xfrm>
            <a:prstGeom prst="rect">
              <a:avLst/>
            </a:prstGeom>
            <a:noFill/>
            <a:ln>
              <a:noFill/>
            </a:ln>
          </p:spPr>
          <p:txBody>
            <a:bodyPr spcFirstLastPara="1" wrap="square" lIns="0" tIns="0" rIns="350050" bIns="0" anchor="t"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Well-Rounded Education</a:t>
              </a:r>
              <a:endParaRPr dirty="0"/>
            </a:p>
          </p:txBody>
        </p:sp>
        <p:sp>
          <p:nvSpPr>
            <p:cNvPr id="261" name="Google Shape;261;p7"/>
            <p:cNvSpPr/>
            <p:nvPr/>
          </p:nvSpPr>
          <p:spPr>
            <a:xfrm>
              <a:off x="445935" y="709014"/>
              <a:ext cx="1977140" cy="3169919"/>
            </a:xfrm>
            <a:prstGeom prst="rect">
              <a:avLst/>
            </a:pr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txBox="1"/>
            <p:nvPr/>
          </p:nvSpPr>
          <p:spPr>
            <a:xfrm>
              <a:off x="445935" y="709014"/>
              <a:ext cx="1977140" cy="3169919"/>
            </a:xfrm>
            <a:prstGeom prst="rect">
              <a:avLst/>
            </a:prstGeom>
            <a:noFill/>
            <a:ln>
              <a:noFill/>
            </a:ln>
          </p:spPr>
          <p:txBody>
            <a:bodyPr spcFirstLastPara="1" wrap="square" lIns="85325" tIns="350050" rIns="85325" bIns="853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World language instruction</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Fine arts instruction</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Science, technology, engineering and mathematics (STEM), including computer science</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Social studies instruction</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College and career counseling</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Social emotional learning</a:t>
              </a:r>
              <a:endParaRPr dirty="0"/>
            </a:p>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chemeClr val="lt1"/>
                  </a:solidFill>
                  <a:latin typeface="Arial"/>
                  <a:ea typeface="Arial"/>
                  <a:cs typeface="Arial"/>
                  <a:sym typeface="Arial"/>
                </a:rPr>
                <a:t>Accelerated learning programs (e.g., Advanced Placement)</a:t>
              </a:r>
              <a:endParaRPr dirty="0"/>
            </a:p>
          </p:txBody>
        </p:sp>
        <p:sp>
          <p:nvSpPr>
            <p:cNvPr id="263" name="Google Shape;263;p7">
              <a:extLst>
                <a:ext uri="{C183D7F6-B498-43B3-948B-1728B52AA6E4}">
                  <adec:decorative xmlns:adec="http://schemas.microsoft.com/office/drawing/2017/decorative" val="1"/>
                </a:ext>
              </a:extLst>
            </p:cNvPr>
            <p:cNvSpPr/>
            <p:nvPr/>
          </p:nvSpPr>
          <p:spPr>
            <a:xfrm>
              <a:off x="49004" y="185065"/>
              <a:ext cx="793863" cy="79386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txBox="1"/>
            <p:nvPr/>
          </p:nvSpPr>
          <p:spPr>
            <a:xfrm rot="-5400000">
              <a:off x="1553233" y="2095509"/>
              <a:ext cx="3169920" cy="396931"/>
            </a:xfrm>
            <a:prstGeom prst="rect">
              <a:avLst/>
            </a:prstGeom>
            <a:noFill/>
            <a:ln>
              <a:noFill/>
            </a:ln>
          </p:spPr>
          <p:txBody>
            <a:bodyPr spcFirstLastPara="1" wrap="square" lIns="0" tIns="0" rIns="350050" bIns="0" anchor="t"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Safe and Healthy Students</a:t>
              </a:r>
              <a:endParaRPr dirty="0"/>
            </a:p>
          </p:txBody>
        </p:sp>
        <p:sp>
          <p:nvSpPr>
            <p:cNvPr id="266" name="Google Shape;266;p7"/>
            <p:cNvSpPr/>
            <p:nvPr/>
          </p:nvSpPr>
          <p:spPr>
            <a:xfrm>
              <a:off x="3336659" y="709014"/>
              <a:ext cx="1977140" cy="3169919"/>
            </a:xfrm>
            <a:prstGeom prst="rect">
              <a:avLst/>
            </a:pr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txBox="1"/>
            <p:nvPr/>
          </p:nvSpPr>
          <p:spPr>
            <a:xfrm>
              <a:off x="3336659" y="709014"/>
              <a:ext cx="1977140" cy="3169919"/>
            </a:xfrm>
            <a:prstGeom prst="rect">
              <a:avLst/>
            </a:prstGeom>
            <a:noFill/>
            <a:ln>
              <a:noFill/>
            </a:ln>
          </p:spPr>
          <p:txBody>
            <a:bodyPr spcFirstLastPara="1" wrap="square" lIns="78225" tIns="350050" rIns="7822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Preventing bullying and harassment</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School dropout prevention</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Re-entry programs and transition services for justice-involved youth</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Suicide prevention</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Evidence-based drug and violence prevention</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Evidence-based school-based health and mental health services</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Healthy, active lifestyle education</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Mentoring and school counseling</a:t>
              </a:r>
              <a:endParaRPr dirty="0"/>
            </a:p>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Schoolwide positive behavioral interventions</a:t>
              </a:r>
              <a:endParaRPr dirty="0"/>
            </a:p>
          </p:txBody>
        </p:sp>
        <p:sp>
          <p:nvSpPr>
            <p:cNvPr id="268" name="Google Shape;268;p7">
              <a:extLst>
                <a:ext uri="{C183D7F6-B498-43B3-948B-1728B52AA6E4}">
                  <adec:decorative xmlns:adec="http://schemas.microsoft.com/office/drawing/2017/decorative" val="1"/>
                </a:ext>
              </a:extLst>
            </p:cNvPr>
            <p:cNvSpPr/>
            <p:nvPr/>
          </p:nvSpPr>
          <p:spPr>
            <a:xfrm>
              <a:off x="2939727" y="185065"/>
              <a:ext cx="793863" cy="79386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txBox="1"/>
            <p:nvPr/>
          </p:nvSpPr>
          <p:spPr>
            <a:xfrm rot="16200000">
              <a:off x="4336248" y="2095508"/>
              <a:ext cx="3169920" cy="396931"/>
            </a:xfrm>
            <a:prstGeom prst="rect">
              <a:avLst/>
            </a:prstGeom>
            <a:noFill/>
            <a:ln>
              <a:noFill/>
            </a:ln>
          </p:spPr>
          <p:txBody>
            <a:bodyPr spcFirstLastPara="1" wrap="square" lIns="0" tIns="0" rIns="350050" bIns="0" anchor="t"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Effective Use of Technology</a:t>
              </a:r>
              <a:endParaRPr dirty="0"/>
            </a:p>
          </p:txBody>
        </p:sp>
        <p:sp>
          <p:nvSpPr>
            <p:cNvPr id="271" name="Google Shape;271;p7"/>
            <p:cNvSpPr/>
            <p:nvPr/>
          </p:nvSpPr>
          <p:spPr>
            <a:xfrm>
              <a:off x="6227383" y="709014"/>
              <a:ext cx="1977140" cy="3169919"/>
            </a:xfrm>
            <a:prstGeom prst="rect">
              <a:avLst/>
            </a:prstGeom>
            <a:solidFill>
              <a:srgbClr val="006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txBox="1"/>
            <p:nvPr/>
          </p:nvSpPr>
          <p:spPr>
            <a:xfrm>
              <a:off x="6227383" y="709014"/>
              <a:ext cx="1977140" cy="3169919"/>
            </a:xfrm>
            <a:prstGeom prst="rect">
              <a:avLst/>
            </a:prstGeom>
            <a:noFill/>
            <a:ln>
              <a:noFill/>
            </a:ln>
          </p:spPr>
          <p:txBody>
            <a:bodyPr spcFirstLastPara="1" wrap="square" lIns="78225" tIns="350050" rIns="7822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Innovative blended learning projects</a:t>
              </a:r>
              <a:endParaRPr dirty="0"/>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Technological capacity and infrastructure</a:t>
              </a:r>
              <a:endParaRPr dirty="0"/>
            </a:p>
            <a:p>
              <a:pPr marL="114300" marR="0" lvl="2" indent="-69850" algn="l" rtl="0">
                <a:lnSpc>
                  <a:spcPct val="90000"/>
                </a:lnSpc>
                <a:spcBef>
                  <a:spcPts val="165"/>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Limited to 15% of Total Available amount</a:t>
              </a:r>
              <a:endParaRPr dirty="0"/>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Specialized or rigorous academic technological courses and curricula</a:t>
              </a:r>
              <a:endParaRPr dirty="0"/>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dirty="0">
                  <a:solidFill>
                    <a:schemeClr val="lt1"/>
                  </a:solidFill>
                  <a:latin typeface="Arial"/>
                  <a:ea typeface="Arial"/>
                  <a:cs typeface="Arial"/>
                  <a:sym typeface="Arial"/>
                </a:rPr>
                <a:t>Professional learning tools, devices, content, and resources to personalize learning and improve academic achievement</a:t>
              </a:r>
              <a:endParaRPr dirty="0"/>
            </a:p>
          </p:txBody>
        </p:sp>
        <p:sp>
          <p:nvSpPr>
            <p:cNvPr id="273" name="Google Shape;273;p7">
              <a:extLst>
                <a:ext uri="{C183D7F6-B498-43B3-948B-1728B52AA6E4}">
                  <adec:decorative xmlns:adec="http://schemas.microsoft.com/office/drawing/2017/decorative" val="1"/>
                </a:ext>
              </a:extLst>
            </p:cNvPr>
            <p:cNvSpPr/>
            <p:nvPr/>
          </p:nvSpPr>
          <p:spPr>
            <a:xfrm>
              <a:off x="5830451" y="185065"/>
              <a:ext cx="793863" cy="79386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7"/>
          <p:cNvSpPr txBox="1"/>
          <p:nvPr/>
        </p:nvSpPr>
        <p:spPr>
          <a:xfrm>
            <a:off x="654600" y="5194600"/>
            <a:ext cx="8047200" cy="351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NOTE: The examples above are not exhaustive but, rather, illustrate of the possibilities under the law.</a:t>
            </a:r>
            <a:endParaRPr sz="1200" b="0" i="0" u="none" strike="noStrike" cap="none" dirty="0">
              <a:solidFill>
                <a:srgbClr val="000000"/>
              </a:solidFill>
              <a:latin typeface="Arial"/>
              <a:ea typeface="Arial"/>
              <a:cs typeface="Arial"/>
              <a:sym typeface="Arial"/>
            </a:endParaRPr>
          </a:p>
        </p:txBody>
      </p:sp>
      <p:sp>
        <p:nvSpPr>
          <p:cNvPr id="255" name="Google Shape;255;p7"/>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txBox="1">
            <a:spLocks noGrp="1"/>
          </p:cNvSpPr>
          <p:nvPr>
            <p:ph type="title"/>
          </p:nvPr>
        </p:nvSpPr>
        <p:spPr>
          <a:xfrm>
            <a:off x="438150" y="1"/>
            <a:ext cx="8248650" cy="993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lt1"/>
              </a:buClr>
              <a:buSzPts val="1400"/>
              <a:buNone/>
            </a:pPr>
            <a:r>
              <a:rPr lang="en-US" dirty="0"/>
              <a:t>Important Definitions: Professional Development</a:t>
            </a:r>
            <a:endParaRPr dirty="0"/>
          </a:p>
        </p:txBody>
      </p:sp>
      <p:sp>
        <p:nvSpPr>
          <p:cNvPr id="279" name="Google Shape;279;p8"/>
          <p:cNvSpPr txBox="1">
            <a:spLocks noGrp="1"/>
          </p:cNvSpPr>
          <p:nvPr>
            <p:ph type="body" idx="1"/>
          </p:nvPr>
        </p:nvSpPr>
        <p:spPr>
          <a:xfrm>
            <a:off x="438150" y="1290525"/>
            <a:ext cx="2668732"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lnSpcReduction="10000"/>
          </a:bodyPr>
          <a:lstStyle/>
          <a:p>
            <a:pPr marL="0" lvl="0" indent="0" algn="l" rtl="0">
              <a:lnSpc>
                <a:spcPct val="90000"/>
              </a:lnSpc>
              <a:spcBef>
                <a:spcPts val="600"/>
              </a:spcBef>
              <a:spcAft>
                <a:spcPts val="0"/>
              </a:spcAft>
              <a:buClr>
                <a:schemeClr val="lt1"/>
              </a:buClr>
              <a:buSzPts val="1400"/>
              <a:buNone/>
            </a:pPr>
            <a:r>
              <a:rPr lang="en-US" dirty="0"/>
              <a:t>Professional Development (Required for All PD; ESEA § 8101(42))</a:t>
            </a:r>
            <a:endParaRPr dirty="0"/>
          </a:p>
        </p:txBody>
      </p:sp>
      <p:sp>
        <p:nvSpPr>
          <p:cNvPr id="280" name="Google Shape;280;p8"/>
          <p:cNvSpPr txBox="1">
            <a:spLocks noGrp="1"/>
          </p:cNvSpPr>
          <p:nvPr>
            <p:ph type="body" idx="2"/>
          </p:nvPr>
        </p:nvSpPr>
        <p:spPr>
          <a:xfrm>
            <a:off x="438150" y="1977124"/>
            <a:ext cx="2668732" cy="32997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70000" lnSpcReduction="20000"/>
          </a:bodyPr>
          <a:lstStyle/>
          <a:p>
            <a:pPr marL="0" lvl="0" indent="0" algn="l" rtl="0">
              <a:lnSpc>
                <a:spcPct val="120000"/>
              </a:lnSpc>
              <a:spcBef>
                <a:spcPts val="0"/>
              </a:spcBef>
              <a:spcAft>
                <a:spcPts val="0"/>
              </a:spcAft>
              <a:buSzPct val="125000"/>
              <a:buNone/>
            </a:pPr>
            <a:r>
              <a:rPr lang="en-US" dirty="0"/>
              <a:t>“…means </a:t>
            </a:r>
            <a:r>
              <a:rPr lang="en-US" b="1" dirty="0"/>
              <a:t>activities that—</a:t>
            </a:r>
            <a:endParaRPr dirty="0"/>
          </a:p>
          <a:p>
            <a:pPr marL="0" lvl="0" indent="228600" algn="l" rtl="0">
              <a:lnSpc>
                <a:spcPct val="120000"/>
              </a:lnSpc>
              <a:spcBef>
                <a:spcPts val="0"/>
              </a:spcBef>
              <a:spcAft>
                <a:spcPts val="0"/>
              </a:spcAft>
              <a:buSzPct val="125000"/>
              <a:buNone/>
            </a:pPr>
            <a:r>
              <a:rPr lang="en-US" dirty="0"/>
              <a:t>(A) </a:t>
            </a:r>
            <a:r>
              <a:rPr lang="en-US" b="1" dirty="0"/>
              <a:t>are an integral part of school and local educational agency strategies for providing educators </a:t>
            </a:r>
            <a:r>
              <a:rPr lang="en-US" dirty="0"/>
              <a:t>(including teachers, principals, other school leaders,* specialized instructional support personnel, paraprofessionals, and, as applicable, early childhood educators) </a:t>
            </a:r>
            <a:r>
              <a:rPr lang="en-US" b="1" dirty="0"/>
              <a:t>with the knowledge and skills necessary to enable students to succeed in a well-rounded education and to meet the challenging State academic standards; </a:t>
            </a:r>
            <a:r>
              <a:rPr lang="en-US" dirty="0"/>
              <a:t>and </a:t>
            </a:r>
            <a:endParaRPr dirty="0"/>
          </a:p>
          <a:p>
            <a:pPr marL="0" lvl="0" indent="228600" algn="l" rtl="0">
              <a:lnSpc>
                <a:spcPct val="120000"/>
              </a:lnSpc>
              <a:spcBef>
                <a:spcPts val="0"/>
              </a:spcBef>
              <a:spcAft>
                <a:spcPts val="0"/>
              </a:spcAft>
              <a:buSzPct val="125000"/>
              <a:buNone/>
            </a:pPr>
            <a:r>
              <a:rPr lang="en-US" dirty="0"/>
              <a:t>(B) </a:t>
            </a:r>
            <a:r>
              <a:rPr lang="en-US" b="1" dirty="0"/>
              <a:t>are sustained (not stand-alone, 1-day, or short term workshops), intensive, collaborative, job-embedded, data-driven, and classroom-focused</a:t>
            </a:r>
            <a:r>
              <a:rPr lang="en-US" dirty="0"/>
              <a:t> ...”</a:t>
            </a:r>
            <a:endParaRPr dirty="0"/>
          </a:p>
        </p:txBody>
      </p:sp>
      <p:sp>
        <p:nvSpPr>
          <p:cNvPr id="281" name="Google Shape;281;p8"/>
          <p:cNvSpPr txBox="1">
            <a:spLocks noGrp="1"/>
          </p:cNvSpPr>
          <p:nvPr>
            <p:ph type="body" idx="5"/>
          </p:nvPr>
        </p:nvSpPr>
        <p:spPr>
          <a:xfrm>
            <a:off x="6111759" y="1290525"/>
            <a:ext cx="2569843"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lnSpcReduction="10000"/>
          </a:bodyPr>
          <a:lstStyle/>
          <a:p>
            <a:pPr marL="0" lvl="0" indent="0" algn="l" rtl="0">
              <a:lnSpc>
                <a:spcPct val="90000"/>
              </a:lnSpc>
              <a:spcBef>
                <a:spcPts val="600"/>
              </a:spcBef>
              <a:spcAft>
                <a:spcPts val="0"/>
              </a:spcAft>
              <a:buClr>
                <a:schemeClr val="lt1"/>
              </a:buClr>
              <a:buSzPts val="1400"/>
              <a:buNone/>
            </a:pPr>
            <a:r>
              <a:rPr lang="en-US"/>
              <a:t>Specialized Instructional Support Personnel (ESEA § 8101(47)(A))</a:t>
            </a:r>
            <a:endParaRPr/>
          </a:p>
        </p:txBody>
      </p:sp>
      <p:sp>
        <p:nvSpPr>
          <p:cNvPr id="282" name="Google Shape;282;p8"/>
          <p:cNvSpPr txBox="1">
            <a:spLocks noGrp="1"/>
          </p:cNvSpPr>
          <p:nvPr>
            <p:ph type="body" idx="6"/>
          </p:nvPr>
        </p:nvSpPr>
        <p:spPr>
          <a:xfrm>
            <a:off x="6111759" y="1977124"/>
            <a:ext cx="2569843" cy="32997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92500"/>
          </a:bodyPr>
          <a:lstStyle/>
          <a:p>
            <a:pPr marL="0" lvl="0" indent="0" algn="l" rtl="0">
              <a:lnSpc>
                <a:spcPct val="110000"/>
              </a:lnSpc>
              <a:spcBef>
                <a:spcPts val="0"/>
              </a:spcBef>
              <a:spcAft>
                <a:spcPts val="0"/>
              </a:spcAft>
              <a:buSzPct val="99099"/>
              <a:buNone/>
            </a:pPr>
            <a:r>
              <a:rPr lang="en-US" sz="1200" dirty="0"/>
              <a:t>“means—</a:t>
            </a:r>
            <a:endParaRPr dirty="0"/>
          </a:p>
          <a:p>
            <a:pPr marL="0" lvl="0" indent="228600" algn="l" rtl="0">
              <a:lnSpc>
                <a:spcPct val="110000"/>
              </a:lnSpc>
              <a:spcBef>
                <a:spcPts val="0"/>
              </a:spcBef>
              <a:spcAft>
                <a:spcPts val="0"/>
              </a:spcAft>
              <a:buSzPct val="126126"/>
              <a:buNone/>
            </a:pPr>
            <a:r>
              <a:rPr lang="en-US" sz="1200" dirty="0"/>
              <a:t>(</a:t>
            </a:r>
            <a:r>
              <a:rPr lang="en-US" sz="1200" dirty="0" err="1"/>
              <a:t>i</a:t>
            </a:r>
            <a:r>
              <a:rPr lang="en-US" sz="1200" dirty="0"/>
              <a:t>) </a:t>
            </a:r>
            <a:r>
              <a:rPr lang="en-US" sz="1200" b="1" dirty="0"/>
              <a:t>school counselors, school social workers, and school psychologists; and</a:t>
            </a:r>
            <a:endParaRPr dirty="0"/>
          </a:p>
          <a:p>
            <a:pPr marL="0" lvl="0" indent="228600" algn="l" rtl="0">
              <a:lnSpc>
                <a:spcPct val="110000"/>
              </a:lnSpc>
              <a:spcBef>
                <a:spcPts val="0"/>
              </a:spcBef>
              <a:spcAft>
                <a:spcPts val="0"/>
              </a:spcAft>
              <a:buSzPct val="126126"/>
              <a:buNone/>
            </a:pPr>
            <a:r>
              <a:rPr lang="en-US" sz="1200" dirty="0"/>
              <a:t>(ii) </a:t>
            </a:r>
            <a:r>
              <a:rPr lang="en-US" sz="1200" b="1" dirty="0"/>
              <a:t>other qualified professional personnel</a:t>
            </a:r>
            <a:r>
              <a:rPr lang="en-US" sz="1200" dirty="0"/>
              <a:t>, such as school nurses, speech language pathologists, and school librarians, </a:t>
            </a:r>
            <a:r>
              <a:rPr lang="en-US" sz="1200" b="1" dirty="0"/>
              <a:t>involved in providing assessment, diagnosis, counseling, educational, therapeutic, and other necessary </a:t>
            </a:r>
            <a:r>
              <a:rPr lang="en-US" sz="1200" dirty="0"/>
              <a:t>services (including related services as that term is defined in section 602 of the Individuals with Disabilities Education Act (</a:t>
            </a:r>
            <a:r>
              <a:rPr lang="en-US" sz="1200" u="sng" dirty="0">
                <a:solidFill>
                  <a:schemeClr val="hlink"/>
                </a:solidFill>
                <a:hlinkClick r:id="rId3"/>
              </a:rPr>
              <a:t>20 U.S.C. 1401</a:t>
            </a:r>
            <a:r>
              <a:rPr lang="en-US" sz="1200" dirty="0"/>
              <a:t>) as part of a comprehensive program to meet student needs.”</a:t>
            </a:r>
            <a:endParaRPr dirty="0"/>
          </a:p>
        </p:txBody>
      </p:sp>
      <p:sp>
        <p:nvSpPr>
          <p:cNvPr id="283" name="Google Shape;283;p8"/>
          <p:cNvSpPr txBox="1">
            <a:spLocks noGrp="1"/>
          </p:cNvSpPr>
          <p:nvPr>
            <p:ph type="body" idx="7"/>
          </p:nvPr>
        </p:nvSpPr>
        <p:spPr>
          <a:xfrm>
            <a:off x="3274954" y="1290524"/>
            <a:ext cx="2569843"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fontScale="92500"/>
          </a:bodyPr>
          <a:lstStyle/>
          <a:p>
            <a:pPr marL="0" lvl="0" indent="0" algn="l" rtl="0">
              <a:lnSpc>
                <a:spcPct val="90000"/>
              </a:lnSpc>
              <a:spcBef>
                <a:spcPts val="600"/>
              </a:spcBef>
              <a:spcAft>
                <a:spcPts val="0"/>
              </a:spcAft>
              <a:buClr>
                <a:schemeClr val="lt1"/>
              </a:buClr>
              <a:buSzPct val="108108"/>
              <a:buNone/>
            </a:pPr>
            <a:r>
              <a:rPr lang="en-US"/>
              <a:t>*School Leader (Individuals Must Meet Definition to Receive PD; ESEA § 8101(44))</a:t>
            </a:r>
            <a:endParaRPr/>
          </a:p>
        </p:txBody>
      </p:sp>
      <p:sp>
        <p:nvSpPr>
          <p:cNvPr id="284" name="Google Shape;284;p8"/>
          <p:cNvSpPr txBox="1">
            <a:spLocks noGrp="1"/>
          </p:cNvSpPr>
          <p:nvPr>
            <p:ph type="body" idx="8"/>
          </p:nvPr>
        </p:nvSpPr>
        <p:spPr>
          <a:xfrm>
            <a:off x="3274954" y="1977124"/>
            <a:ext cx="2569843" cy="3299724"/>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77500" lnSpcReduction="20000"/>
          </a:bodyPr>
          <a:lstStyle/>
          <a:p>
            <a:pPr marL="0" lvl="0" indent="0" algn="l" rtl="0">
              <a:lnSpc>
                <a:spcPct val="120000"/>
              </a:lnSpc>
              <a:spcBef>
                <a:spcPts val="0"/>
              </a:spcBef>
              <a:spcAft>
                <a:spcPts val="0"/>
              </a:spcAft>
              <a:buSzPct val="112903"/>
              <a:buNone/>
            </a:pPr>
            <a:r>
              <a:rPr lang="en-US" dirty="0"/>
              <a:t>“… means </a:t>
            </a:r>
            <a:r>
              <a:rPr lang="en-US" b="1" dirty="0"/>
              <a:t>a principal, assistant principal, or other individual who is—</a:t>
            </a:r>
            <a:endParaRPr dirty="0"/>
          </a:p>
          <a:p>
            <a:pPr marL="0" lvl="0" indent="228600" algn="l" rtl="0">
              <a:lnSpc>
                <a:spcPct val="120000"/>
              </a:lnSpc>
              <a:spcBef>
                <a:spcPts val="0"/>
              </a:spcBef>
              <a:spcAft>
                <a:spcPts val="0"/>
              </a:spcAft>
              <a:buSzPct val="112903"/>
              <a:buNone/>
            </a:pPr>
            <a:r>
              <a:rPr lang="en-US" dirty="0"/>
              <a:t>(A) </a:t>
            </a:r>
            <a:r>
              <a:rPr lang="en-US" b="1" dirty="0"/>
              <a:t>an employee or officer of an elementary school or secondary school, local educational agency, or other entity operating an elementary school or secondary school</a:t>
            </a:r>
            <a:r>
              <a:rPr lang="en-US" dirty="0"/>
              <a:t>; and</a:t>
            </a:r>
            <a:endParaRPr dirty="0"/>
          </a:p>
          <a:p>
            <a:pPr marL="0" lvl="0" indent="228600" algn="l" rtl="0">
              <a:lnSpc>
                <a:spcPct val="120000"/>
              </a:lnSpc>
              <a:spcBef>
                <a:spcPts val="0"/>
              </a:spcBef>
              <a:spcAft>
                <a:spcPts val="0"/>
              </a:spcAft>
              <a:buSzPct val="112903"/>
              <a:buNone/>
            </a:pPr>
            <a:r>
              <a:rPr lang="en-US" dirty="0"/>
              <a:t>(B) </a:t>
            </a:r>
            <a:r>
              <a:rPr lang="en-US" b="1" dirty="0"/>
              <a:t>responsible for the daily instructional leadership and managerial operations in the elementary school or secondary school building.”</a:t>
            </a:r>
            <a:endParaRPr dirty="0"/>
          </a:p>
        </p:txBody>
      </p:sp>
      <p:sp>
        <p:nvSpPr>
          <p:cNvPr id="285" name="Google Shape;285;p8"/>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9"/>
          <p:cNvSpPr txBox="1">
            <a:spLocks noGrp="1"/>
          </p:cNvSpPr>
          <p:nvPr>
            <p:ph type="title"/>
          </p:nvPr>
        </p:nvSpPr>
        <p:spPr>
          <a:xfrm>
            <a:off x="669598" y="1"/>
            <a:ext cx="7886700" cy="993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SzPts val="1400"/>
              <a:buNone/>
            </a:pPr>
            <a:r>
              <a:rPr lang="en-US"/>
              <a:t>Important Well-Rounded Education Definitions</a:t>
            </a:r>
            <a:endParaRPr/>
          </a:p>
        </p:txBody>
      </p:sp>
      <p:sp>
        <p:nvSpPr>
          <p:cNvPr id="291" name="Google Shape;291;p9"/>
          <p:cNvSpPr txBox="1">
            <a:spLocks noGrp="1"/>
          </p:cNvSpPr>
          <p:nvPr>
            <p:ph type="body" idx="1"/>
          </p:nvPr>
        </p:nvSpPr>
        <p:spPr>
          <a:xfrm>
            <a:off x="438150" y="1290525"/>
            <a:ext cx="2751935"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p>
            <a:pPr marL="0" lvl="0" indent="0" algn="l" rtl="0">
              <a:lnSpc>
                <a:spcPct val="90000"/>
              </a:lnSpc>
              <a:spcBef>
                <a:spcPts val="600"/>
              </a:spcBef>
              <a:spcAft>
                <a:spcPts val="0"/>
              </a:spcAft>
              <a:buSzPts val="1400"/>
              <a:buNone/>
            </a:pPr>
            <a:r>
              <a:rPr lang="en-US">
                <a:solidFill>
                  <a:schemeClr val="lt1"/>
                </a:solidFill>
              </a:rPr>
              <a:t>STEM-Focused Specialty </a:t>
            </a:r>
            <a:r>
              <a:rPr lang="en-US">
                <a:solidFill>
                  <a:srgbClr val="F2F2F2"/>
                </a:solidFill>
              </a:rPr>
              <a:t>School (ESEA § 4102(8))</a:t>
            </a:r>
            <a:endParaRPr>
              <a:solidFill>
                <a:srgbClr val="F2F2F2"/>
              </a:solidFill>
            </a:endParaRPr>
          </a:p>
        </p:txBody>
      </p:sp>
      <p:sp>
        <p:nvSpPr>
          <p:cNvPr id="292" name="Google Shape;292;p9"/>
          <p:cNvSpPr txBox="1">
            <a:spLocks noGrp="1"/>
          </p:cNvSpPr>
          <p:nvPr>
            <p:ph type="body" idx="2"/>
          </p:nvPr>
        </p:nvSpPr>
        <p:spPr>
          <a:xfrm>
            <a:off x="438150" y="1977125"/>
            <a:ext cx="2751935" cy="3299724"/>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lnSpcReduction="10000"/>
          </a:bodyPr>
          <a:lstStyle/>
          <a:p>
            <a:pPr marL="0" lvl="0" indent="0" algn="l" rtl="0">
              <a:lnSpc>
                <a:spcPct val="110000"/>
              </a:lnSpc>
              <a:spcBef>
                <a:spcPts val="0"/>
              </a:spcBef>
              <a:spcAft>
                <a:spcPts val="0"/>
              </a:spcAft>
              <a:buSzPts val="1400"/>
              <a:buNone/>
            </a:pPr>
            <a:r>
              <a:rPr lang="en-US"/>
              <a:t>“...means </a:t>
            </a:r>
            <a:r>
              <a:rPr lang="en-US" b="1"/>
              <a:t>a school, or dedicated program within a school, that engages students in rigorous, relevant, and integrated learning experiences focused on science, technology, engineering, and mathematics, including computer science, which include authentic schoolwide research.</a:t>
            </a:r>
            <a:r>
              <a:rPr lang="en-US"/>
              <a:t>”</a:t>
            </a:r>
            <a:endParaRPr/>
          </a:p>
        </p:txBody>
      </p:sp>
      <p:sp>
        <p:nvSpPr>
          <p:cNvPr id="293" name="Google Shape;293;p9"/>
          <p:cNvSpPr txBox="1">
            <a:spLocks noGrp="1"/>
          </p:cNvSpPr>
          <p:nvPr>
            <p:ph type="body" idx="3"/>
          </p:nvPr>
        </p:nvSpPr>
        <p:spPr>
          <a:xfrm>
            <a:off x="5943599" y="1290525"/>
            <a:ext cx="2736915"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p>
            <a:pPr marL="0" lvl="0" indent="0" algn="l" rtl="0">
              <a:lnSpc>
                <a:spcPct val="90000"/>
              </a:lnSpc>
              <a:spcBef>
                <a:spcPts val="600"/>
              </a:spcBef>
              <a:spcAft>
                <a:spcPts val="0"/>
              </a:spcAft>
              <a:buSzPts val="1400"/>
              <a:buNone/>
            </a:pPr>
            <a:r>
              <a:rPr lang="en-US">
                <a:solidFill>
                  <a:schemeClr val="lt1"/>
                </a:solidFill>
              </a:rPr>
              <a:t>Early College High School (ESEA § 8101(17))</a:t>
            </a:r>
            <a:endParaRPr/>
          </a:p>
        </p:txBody>
      </p:sp>
      <p:sp>
        <p:nvSpPr>
          <p:cNvPr id="294" name="Google Shape;294;p9"/>
          <p:cNvSpPr txBox="1">
            <a:spLocks noGrp="1"/>
          </p:cNvSpPr>
          <p:nvPr>
            <p:ph type="body" idx="4"/>
          </p:nvPr>
        </p:nvSpPr>
        <p:spPr>
          <a:xfrm>
            <a:off x="5943599" y="1977124"/>
            <a:ext cx="2736915" cy="3300487"/>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92500" lnSpcReduction="20000"/>
          </a:bodyPr>
          <a:lstStyle/>
          <a:p>
            <a:pPr marL="0" lvl="0" indent="0" algn="l" rtl="0">
              <a:lnSpc>
                <a:spcPct val="110000"/>
              </a:lnSpc>
              <a:spcBef>
                <a:spcPts val="0"/>
              </a:spcBef>
              <a:spcAft>
                <a:spcPts val="0"/>
              </a:spcAft>
              <a:buClr>
                <a:schemeClr val="dk1"/>
              </a:buClr>
              <a:buSzPct val="68750"/>
              <a:buFont typeface="Arial"/>
              <a:buNone/>
            </a:pPr>
            <a:r>
              <a:rPr lang="en-US" sz="1400"/>
              <a:t>“... means </a:t>
            </a:r>
            <a:r>
              <a:rPr lang="en-US" sz="1400" b="1"/>
              <a:t>a partnership between at least one local educational agency and at least one institution of higher education that allows participants to simultaneously complete requirements toward earning a regular high school diploma and earn not less than 12 credits that are transferable to the institutions of higher education in the partnership as part of an organized course of study toward a postsecondary degree or credential at no cost to the participant or participant's family.”</a:t>
            </a:r>
            <a:endParaRPr sz="1400"/>
          </a:p>
        </p:txBody>
      </p:sp>
      <p:sp>
        <p:nvSpPr>
          <p:cNvPr id="295" name="Google Shape;295;p9"/>
          <p:cNvSpPr txBox="1">
            <a:spLocks noGrp="1"/>
          </p:cNvSpPr>
          <p:nvPr>
            <p:ph type="body" idx="5"/>
          </p:nvPr>
        </p:nvSpPr>
        <p:spPr>
          <a:xfrm>
            <a:off x="3250096" y="1290525"/>
            <a:ext cx="2633492" cy="686700"/>
          </a:xfrm>
          <a:prstGeom prst="rect">
            <a:avLst/>
          </a:prstGeom>
          <a:solidFill>
            <a:srgbClr val="03617A"/>
          </a:solidFill>
          <a:ln w="9525" cap="flat" cmpd="sng">
            <a:solidFill>
              <a:srgbClr val="888888"/>
            </a:solidFill>
            <a:prstDash val="solid"/>
            <a:round/>
            <a:headEnd type="none" w="sm" len="sm"/>
            <a:tailEnd type="none" w="sm" len="sm"/>
          </a:ln>
        </p:spPr>
        <p:txBody>
          <a:bodyPr spcFirstLastPara="1" wrap="square" lIns="71100" tIns="35550" rIns="71100" bIns="35550" anchor="b" anchorCtr="0">
            <a:normAutofit/>
          </a:bodyPr>
          <a:lstStyle/>
          <a:p>
            <a:pPr marL="0" lvl="0" indent="0" algn="l" rtl="0">
              <a:lnSpc>
                <a:spcPct val="90000"/>
              </a:lnSpc>
              <a:spcBef>
                <a:spcPts val="600"/>
              </a:spcBef>
              <a:spcAft>
                <a:spcPts val="0"/>
              </a:spcAft>
              <a:buSzPts val="1400"/>
              <a:buNone/>
            </a:pPr>
            <a:r>
              <a:rPr lang="en-US">
                <a:solidFill>
                  <a:schemeClr val="lt1"/>
                </a:solidFill>
              </a:rPr>
              <a:t>Well-Rounded Education (ESEA § 8101(52))</a:t>
            </a:r>
            <a:endParaRPr>
              <a:solidFill>
                <a:schemeClr val="lt1"/>
              </a:solidFill>
            </a:endParaRPr>
          </a:p>
        </p:txBody>
      </p:sp>
      <p:sp>
        <p:nvSpPr>
          <p:cNvPr id="296" name="Google Shape;296;p9"/>
          <p:cNvSpPr txBox="1">
            <a:spLocks noGrp="1"/>
          </p:cNvSpPr>
          <p:nvPr>
            <p:ph type="body" idx="6"/>
          </p:nvPr>
        </p:nvSpPr>
        <p:spPr>
          <a:xfrm>
            <a:off x="3250096" y="1977124"/>
            <a:ext cx="2633492" cy="3299725"/>
          </a:xfrm>
          <a:prstGeom prst="rect">
            <a:avLst/>
          </a:prstGeom>
          <a:noFill/>
          <a:ln w="9525" cap="flat" cmpd="sng">
            <a:solidFill>
              <a:srgbClr val="888888"/>
            </a:solidFill>
            <a:prstDash val="solid"/>
            <a:round/>
            <a:headEnd type="none" w="sm" len="sm"/>
            <a:tailEnd type="none" w="sm" len="sm"/>
          </a:ln>
        </p:spPr>
        <p:txBody>
          <a:bodyPr spcFirstLastPara="1" wrap="square" lIns="71100" tIns="35550" rIns="71100" bIns="35550" anchor="t" anchorCtr="0">
            <a:normAutofit fontScale="92500" lnSpcReduction="20000"/>
          </a:bodyPr>
          <a:lstStyle/>
          <a:p>
            <a:pPr marL="0" lvl="0" indent="0" algn="l" rtl="0">
              <a:lnSpc>
                <a:spcPct val="110000"/>
              </a:lnSpc>
              <a:spcBef>
                <a:spcPts val="0"/>
              </a:spcBef>
              <a:spcAft>
                <a:spcPts val="0"/>
              </a:spcAft>
              <a:buSzPct val="108108"/>
              <a:buNone/>
            </a:pPr>
            <a:r>
              <a:rPr lang="en-US" sz="1400"/>
              <a:t>“…means </a:t>
            </a:r>
            <a:r>
              <a:rPr lang="en-US" sz="1400" b="1"/>
              <a:t>courses, activities, and programming in subjects </a:t>
            </a:r>
            <a:r>
              <a:rPr lang="en-US" sz="1400"/>
              <a:t>such as English, reading or language arts, writing, science, technology, engineering, mathematics, foreign languages, civics and government, economics, arts, history, geography, computer science, music, career and technical education, health, physical education, and any other subject, as determined by the State or local educational agency, </a:t>
            </a:r>
            <a:r>
              <a:rPr lang="en-US" sz="1400" b="1"/>
              <a:t>with the purpose of providing all students access to an enriched curriculum and educational experience.”</a:t>
            </a:r>
            <a:endParaRPr sz="1400"/>
          </a:p>
        </p:txBody>
      </p:sp>
      <p:sp>
        <p:nvSpPr>
          <p:cNvPr id="297" name="Google Shape;297;p9"/>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Tree>
  </p:cSld>
  <p:clrMapOvr>
    <a:masterClrMapping/>
  </p:clrMapOvr>
  <p:transition>
    <p:fade thruBlk="1"/>
  </p:transition>
</p:sld>
</file>

<file path=ppt/theme/theme1.xml><?xml version="1.0" encoding="utf-8"?>
<a:theme xmlns:a="http://schemas.openxmlformats.org/drawingml/2006/main" name="Theme1">
  <a:themeElements>
    <a:clrScheme name="Department">
      <a:dk1>
        <a:srgbClr val="002A4B"/>
      </a:dk1>
      <a:lt1>
        <a:srgbClr val="FFFFFF"/>
      </a:lt1>
      <a:dk2>
        <a:srgbClr val="000000"/>
      </a:dk2>
      <a:lt2>
        <a:srgbClr val="E6E6E6"/>
      </a:lt2>
      <a:accent1>
        <a:srgbClr val="03617A"/>
      </a:accent1>
      <a:accent2>
        <a:srgbClr val="95BDE0"/>
      </a:accent2>
      <a:accent3>
        <a:srgbClr val="005BA3"/>
      </a:accent3>
      <a:accent4>
        <a:srgbClr val="A5A5A5"/>
      </a:accent4>
      <a:accent5>
        <a:srgbClr val="DC6400"/>
      </a:accent5>
      <a:accent6>
        <a:srgbClr val="FFC200"/>
      </a:accent6>
      <a:hlink>
        <a:srgbClr val="0000CC"/>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3819</Words>
  <Application>Microsoft Office PowerPoint</Application>
  <PresentationFormat>On-screen Show (16:10)</PresentationFormat>
  <Paragraphs>292</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 Narrow</vt:lpstr>
      <vt:lpstr>Roboto</vt:lpstr>
      <vt:lpstr>Noto Sans Symbols</vt:lpstr>
      <vt:lpstr>Arial</vt:lpstr>
      <vt:lpstr>Calibri</vt:lpstr>
      <vt:lpstr>Helvetica Neue</vt:lpstr>
      <vt:lpstr>Theme1</vt:lpstr>
      <vt:lpstr>Custom Design</vt:lpstr>
      <vt:lpstr>Title IV, Part A— Student Support and Academic Enrichment Subgrant Program</vt:lpstr>
      <vt:lpstr>Webinar Purpose</vt:lpstr>
      <vt:lpstr>1. Introduction to the Title IV, Part A Subgrant Program</vt:lpstr>
      <vt:lpstr>SSAE Purpose</vt:lpstr>
      <vt:lpstr>Program Intent</vt:lpstr>
      <vt:lpstr>Allowable Activities</vt:lpstr>
      <vt:lpstr>Examples of Allowable Activities</vt:lpstr>
      <vt:lpstr>Important Definitions: Professional Development</vt:lpstr>
      <vt:lpstr>Important Well-Rounded Education Definitions</vt:lpstr>
      <vt:lpstr>Important Safe and Healthy Students Definitions</vt:lpstr>
      <vt:lpstr>Important Effective Use of Technology Definitions</vt:lpstr>
      <vt:lpstr>2. Subgrant Requirements and Recommended Actions</vt:lpstr>
      <vt:lpstr>Subgrant Requirements and Recommended Actions by Total Available Amount</vt:lpstr>
      <vt:lpstr>Requirements and Recommended Actions:  Spring to Summer 2024</vt:lpstr>
      <vt:lpstr>Requirements and Recommended Actions: Fall 2024</vt:lpstr>
      <vt:lpstr>Funding Requirements</vt:lpstr>
      <vt:lpstr>Funding Requirements: A Note on Equitable Services</vt:lpstr>
      <vt:lpstr>Requirements and Recommended Actions</vt:lpstr>
      <vt:lpstr>Submitting Claims</vt:lpstr>
      <vt:lpstr>3. Leveraging Title IV, Part A for Positive Student Outcomes</vt:lpstr>
      <vt:lpstr>Implementing Effective SSAE Program Activities</vt:lpstr>
      <vt:lpstr>Determining Appropriate Uses of Funding</vt:lpstr>
      <vt:lpstr>Determining Allowability of Proposed Title IVA Activities</vt:lpstr>
      <vt:lpstr>Determining Allowability of Proposed Title IVA Activities (continued)</vt:lpstr>
      <vt:lpstr>4. Resources</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 Part A— Student Support and Academic Enrichment Subgrant Program</dc:title>
  <dc:creator>Walsh-West, Hannah [IDOE]</dc:creator>
  <cp:lastModifiedBy>Albers, Lisa [IDOE]</cp:lastModifiedBy>
  <cp:revision>4</cp:revision>
  <dcterms:modified xsi:type="dcterms:W3CDTF">2024-08-19T19:18:49Z</dcterms:modified>
</cp:coreProperties>
</file>