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Nunito" panose="020B0604020202020204" charset="0"/>
      <p:regular r:id="rId40"/>
      <p:bold r:id="rId41"/>
      <p:italic r:id="rId42"/>
      <p:boldItalic r:id="rId43"/>
    </p:embeddedFont>
    <p:embeddedFont>
      <p:font typeface="Proxima Nova" panose="020B0604020202020204" charset="0"/>
      <p:regular r:id="rId44"/>
      <p:bold r:id="rId45"/>
      <p:italic r:id="rId46"/>
      <p:boldItalic r:id="rId47"/>
    </p:embeddedFont>
    <p:embeddedFont>
      <p:font typeface="Roboto"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4D24BD-CC91-4120-B5CD-8D7884118E7C}">
  <a:tblStyle styleId="{334D24BD-CC91-4120-B5CD-8D7884118E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44"/>
      </p:cViewPr>
      <p:guideLst>
        <p:guide orient="horz" pos="1620"/>
        <p:guide pos="2880"/>
      </p:guideLst>
    </p:cSldViewPr>
  </p:slideViewPr>
  <p:notesTextViewPr>
    <p:cViewPr>
      <p:scale>
        <a:sx n="1" d="1"/>
        <a:sy n="1" d="1"/>
      </p:scale>
      <p:origin x="0" y="0"/>
    </p:cViewPr>
  </p:notesTextViewPr>
  <p:notesViewPr>
    <p:cSldViewPr snapToGrid="0">
      <p:cViewPr varScale="1">
        <p:scale>
          <a:sx n="83" d="100"/>
          <a:sy n="83" d="100"/>
        </p:scale>
        <p:origin x="310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770C0B-7DA8-434E-BBE6-60027DA7A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22758-83D6-44E5-A37F-FCCDC0F953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8D09BD-8D6D-42A6-803D-077425FBDA0F}" type="datetimeFigureOut">
              <a:rPr lang="en-US" smtClean="0"/>
              <a:t>8/12/2024</a:t>
            </a:fld>
            <a:endParaRPr lang="en-US"/>
          </a:p>
        </p:txBody>
      </p:sp>
      <p:sp>
        <p:nvSpPr>
          <p:cNvPr id="4" name="Footer Placeholder 3">
            <a:extLst>
              <a:ext uri="{FF2B5EF4-FFF2-40B4-BE49-F238E27FC236}">
                <a16:creationId xmlns:a16="http://schemas.microsoft.com/office/drawing/2014/main" id="{AA452432-8FD4-4558-81AF-90D8DD49EC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3B9F63-5AD2-4973-A4D5-B548489A8C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5E1C0F-710C-452D-A575-9DB1DB650D0D}" type="slidenum">
              <a:rPr lang="en-US" smtClean="0"/>
              <a:t>‹#›</a:t>
            </a:fld>
            <a:endParaRPr lang="en-US"/>
          </a:p>
        </p:txBody>
      </p:sp>
    </p:spTree>
    <p:extLst>
      <p:ext uri="{BB962C8B-B14F-4D97-AF65-F5344CB8AC3E}">
        <p14:creationId xmlns:p14="http://schemas.microsoft.com/office/powerpoint/2010/main" val="370983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ef0c2bf7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ef0c2bf7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other General Supervision permissions (roles) are added to ACHIEVE, LEA User Managers will be notified.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fb7a3b334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7fb7a3b334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0b8201d6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f0b8201d6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0b8201d6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0b8201d6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f0c2bf7b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f0c2bf7b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f0c2bf7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ef0c2bf7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Proxima Nova"/>
                <a:ea typeface="Proxima Nova"/>
                <a:cs typeface="Proxima Nova"/>
                <a:sym typeface="Proxima Nova"/>
              </a:rPr>
              <a:t>Note: The left nav may have other links based on other roles the LEA User Manager might have in ACHIEVE.</a:t>
            </a:r>
            <a:endParaRPr sz="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0f1aece6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f0f1aece6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0b8201d6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0b8201d6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132f5e25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f132f5e25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7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f0b8201d6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f0b8201d6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 User Managers would not need to filter by AEA.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f14ca5dd50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f14ca5dd5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8d08b807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c8d08b807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latin typeface="Proxima Nova"/>
                <a:ea typeface="Proxima Nova"/>
                <a:cs typeface="Proxima Nova"/>
                <a:sym typeface="Proxima Nova"/>
              </a:rPr>
              <a:t>Note: User information and  location does not come over to ACHIEVE from Student Information Systems (SIS) and is required to save the user. If you try to add a user with the same email address as another user in ACHIEVE, you will not be able to save the record.</a:t>
            </a:r>
            <a:endParaRPr sz="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8d08b807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c8d08b807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f0b8201d6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f0b8201d6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8d08b807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c8d08b807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0f1aece6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f0f1aece6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Multiple locations can be added for a role.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f0f1aece6b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f0f1aece6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Multiple locations can be added for a role.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7fb7a3b334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7fb7a3b33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f0b8201d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f0b8201d6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0b8201d6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f0b8201d6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Share example. Reach out to your ACHIEVE data lead if you have questions.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f0b8201d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f0b8201d6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8db06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8db06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fb7a3b33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7fb7a3b33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132f5e2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f132f5e2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accidently inactivate the incorrect user you have the option to reactivate via the quick access link.</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f132f5e25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f132f5e2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Report in the future for quick reference on who still has roles/permissions assigned that may have left the district.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f0b8201d6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f0b8201d6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fb7a3b33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7fb7a3b33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dfaf958b9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dfaf958b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 Guide will also be available.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dfaf958b9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dfaf958b9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8db060ce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c8db060ce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CASA updates…….for LEA User Manager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dfaf958b9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dfaf958b9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f0b8201d6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f0b8201d6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there can be more than one LEA User Manager per district (as needed per district decision). Additional staff must can be added via the link.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f0d4eb5f9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f0d4eb5f9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LEA User Manager Primary Contacts &amp; Additional Contacts Sheets (broke down by AEA), column I will display date setup in ACHIEVE.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b0e46c93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b0e46c93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f0b8201d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f0b8201d6e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access ACHIEVE, all users (including LEA User Managers) need an EdPortal account, ACHIEVE User Role assigned in the District’s Student Information System (SIS), and an account in ACHIEVE that has the exact same email address as EdPortal and SIS system.</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263F8C"/>
              </a:buClr>
              <a:buSzPts val="5200"/>
              <a:buNone/>
              <a:defRPr sz="5200" b="1">
                <a:solidFill>
                  <a:srgbClr val="263F8C"/>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672596" y="1673925"/>
            <a:ext cx="1798800" cy="100500"/>
            <a:chOff x="3672600" y="1292925"/>
            <a:chExt cx="1798800" cy="100500"/>
          </a:xfrm>
        </p:grpSpPr>
        <p:sp>
          <p:nvSpPr>
            <p:cNvPr id="14" name="Google Shape;14;p2"/>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 name="Google Shape;15;p2"/>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pic>
        <p:nvPicPr>
          <p:cNvPr id="16" name="Google Shape;16;p2"/>
          <p:cNvPicPr preferRelativeResize="0"/>
          <p:nvPr/>
        </p:nvPicPr>
        <p:blipFill>
          <a:blip r:embed="rId2">
            <a:alphaModFix/>
          </a:blip>
          <a:stretch>
            <a:fillRect/>
          </a:stretch>
        </p:blipFill>
        <p:spPr>
          <a:xfrm>
            <a:off x="3124487" y="224600"/>
            <a:ext cx="2895027" cy="733525"/>
          </a:xfrm>
          <a:prstGeom prst="rect">
            <a:avLst/>
          </a:prstGeom>
          <a:noFill/>
          <a:ln>
            <a:noFill/>
          </a:ln>
        </p:spPr>
      </p:pic>
      <p:sp>
        <p:nvSpPr>
          <p:cNvPr id="17" name="Google Shape;17;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roxima Nova"/>
                <a:ea typeface="Proxima Nova"/>
                <a:cs typeface="Proxima Nova"/>
                <a:sym typeface="Proxima Nova"/>
              </a:defRPr>
            </a:lvl1pPr>
            <a:lvl2pPr lvl="1">
              <a:buNone/>
              <a:defRPr sz="1300">
                <a:latin typeface="Proxima Nova"/>
                <a:ea typeface="Proxima Nova"/>
                <a:cs typeface="Proxima Nova"/>
                <a:sym typeface="Proxima Nova"/>
              </a:defRPr>
            </a:lvl2pPr>
            <a:lvl3pPr lvl="2">
              <a:buNone/>
              <a:defRPr sz="1300">
                <a:latin typeface="Proxima Nova"/>
                <a:ea typeface="Proxima Nova"/>
                <a:cs typeface="Proxima Nova"/>
                <a:sym typeface="Proxima Nova"/>
              </a:defRPr>
            </a:lvl3pPr>
            <a:lvl4pPr lvl="3">
              <a:buNone/>
              <a:defRPr sz="1300">
                <a:latin typeface="Proxima Nova"/>
                <a:ea typeface="Proxima Nova"/>
                <a:cs typeface="Proxima Nova"/>
                <a:sym typeface="Proxima Nova"/>
              </a:defRPr>
            </a:lvl4pPr>
            <a:lvl5pPr lvl="4">
              <a:buNone/>
              <a:defRPr sz="1300">
                <a:latin typeface="Proxima Nova"/>
                <a:ea typeface="Proxima Nova"/>
                <a:cs typeface="Proxima Nova"/>
                <a:sym typeface="Proxima Nova"/>
              </a:defRPr>
            </a:lvl5pPr>
            <a:lvl6pPr lvl="5">
              <a:buNone/>
              <a:defRPr sz="1300">
                <a:latin typeface="Proxima Nova"/>
                <a:ea typeface="Proxima Nova"/>
                <a:cs typeface="Proxima Nova"/>
                <a:sym typeface="Proxima Nova"/>
              </a:defRPr>
            </a:lvl6pPr>
            <a:lvl7pPr lvl="6">
              <a:buNone/>
              <a:defRPr sz="1300">
                <a:latin typeface="Proxima Nova"/>
                <a:ea typeface="Proxima Nova"/>
                <a:cs typeface="Proxima Nova"/>
                <a:sym typeface="Proxima Nova"/>
              </a:defRPr>
            </a:lvl7pPr>
            <a:lvl8pPr lvl="7">
              <a:buNone/>
              <a:defRPr sz="1300">
                <a:latin typeface="Proxima Nova"/>
                <a:ea typeface="Proxima Nova"/>
                <a:cs typeface="Proxima Nova"/>
                <a:sym typeface="Proxima Nova"/>
              </a:defRPr>
            </a:lvl8pPr>
            <a:lvl9pPr lvl="8">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1" name="Google Shape;8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82" name="Google Shape;82;p1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85" name="Google Shape;85;p12"/>
          <p:cNvGrpSpPr/>
          <p:nvPr/>
        </p:nvGrpSpPr>
        <p:grpSpPr>
          <a:xfrm>
            <a:off x="3242950" y="268325"/>
            <a:ext cx="2658100" cy="100500"/>
            <a:chOff x="412900" y="344525"/>
            <a:chExt cx="2658100" cy="100500"/>
          </a:xfrm>
        </p:grpSpPr>
        <p:sp>
          <p:nvSpPr>
            <p:cNvPr id="86" name="Google Shape;86;p12"/>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7" name="Google Shape;87;p12"/>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8" name="Google Shape;88;p12"/>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89" name="Google Shape;89;p12"/>
          <p:cNvSpPr txBox="1">
            <a:spLocks noGrp="1"/>
          </p:cNvSpPr>
          <p:nvPr>
            <p:ph type="body" idx="1"/>
          </p:nvPr>
        </p:nvSpPr>
        <p:spPr>
          <a:xfrm>
            <a:off x="412900" y="1144900"/>
            <a:ext cx="1754100" cy="3698700"/>
          </a:xfrm>
          <a:prstGeom prst="rect">
            <a:avLst/>
          </a:prstGeom>
          <a:solidFill>
            <a:srgbClr val="F0B323"/>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0" name="Google Shape;90;p12"/>
          <p:cNvSpPr txBox="1">
            <a:spLocks noGrp="1"/>
          </p:cNvSpPr>
          <p:nvPr>
            <p:ph type="body" idx="2"/>
          </p:nvPr>
        </p:nvSpPr>
        <p:spPr>
          <a:xfrm>
            <a:off x="2391075" y="1182250"/>
            <a:ext cx="6276600" cy="3661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1" name="Google Shape;91;p1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userDrawn="1">
  <p:cSld name="SECTION_HEADER_1">
    <p:bg>
      <p:bgRef idx="1001">
        <a:schemeClr val="bg1"/>
      </p:bgRef>
    </p:bg>
    <p:spTree>
      <p:nvGrpSpPr>
        <p:cNvPr id="1" name="Shape 92"/>
        <p:cNvGrpSpPr/>
        <p:nvPr/>
      </p:nvGrpSpPr>
      <p:grpSpPr>
        <a:xfrm>
          <a:off x="0" y="0"/>
          <a:ext cx="0" cy="0"/>
          <a:chOff x="0" y="0"/>
          <a:chExt cx="0" cy="0"/>
        </a:xfrm>
      </p:grpSpPr>
      <p:sp>
        <p:nvSpPr>
          <p:cNvPr id="93" name="Google Shape;93;p1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3242950" y="1434375"/>
            <a:ext cx="2658100" cy="100500"/>
            <a:chOff x="412900" y="344525"/>
            <a:chExt cx="2658100" cy="100500"/>
          </a:xfrm>
        </p:grpSpPr>
        <p:sp>
          <p:nvSpPr>
            <p:cNvPr id="95" name="Google Shape;95;p1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6" name="Google Shape;96;p1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7" name="Google Shape;97;p1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99" name="Google Shape;99;p1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
        <p:nvSpPr>
          <p:cNvPr id="5" name="Title 4">
            <a:extLst>
              <a:ext uri="{FF2B5EF4-FFF2-40B4-BE49-F238E27FC236}">
                <a16:creationId xmlns:a16="http://schemas.microsoft.com/office/drawing/2014/main" id="{0F9DDDF6-3EEC-4E8E-8651-96A8D9DB1C71}"/>
              </a:ext>
            </a:extLst>
          </p:cNvPr>
          <p:cNvSpPr>
            <a:spLocks noGrp="1"/>
          </p:cNvSpPr>
          <p:nvPr>
            <p:ph type="title"/>
          </p:nvPr>
        </p:nvSpPr>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1" name="Google Shape;21;p3"/>
          <p:cNvGrpSpPr/>
          <p:nvPr/>
        </p:nvGrpSpPr>
        <p:grpSpPr>
          <a:xfrm>
            <a:off x="3242950" y="1434375"/>
            <a:ext cx="2658100" cy="100500"/>
            <a:chOff x="412900" y="344525"/>
            <a:chExt cx="2658100" cy="100500"/>
          </a:xfrm>
        </p:grpSpPr>
        <p:sp>
          <p:nvSpPr>
            <p:cNvPr id="22" name="Google Shape;22;p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3" name="Google Shape;23;p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4" name="Google Shape;24;p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25" name="Google Shape;25;p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29" name="Google Shape;29;p4"/>
          <p:cNvGrpSpPr/>
          <p:nvPr/>
        </p:nvGrpSpPr>
        <p:grpSpPr>
          <a:xfrm>
            <a:off x="3242950" y="268325"/>
            <a:ext cx="2658100" cy="100500"/>
            <a:chOff x="412900" y="344525"/>
            <a:chExt cx="2658100" cy="100500"/>
          </a:xfrm>
        </p:grpSpPr>
        <p:sp>
          <p:nvSpPr>
            <p:cNvPr id="30" name="Google Shape;30;p4"/>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1" name="Google Shape;31;p4"/>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2" name="Google Shape;32;p4"/>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33" name="Google Shape;33;p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38" name="Google Shape;38;p5"/>
          <p:cNvGrpSpPr/>
          <p:nvPr/>
        </p:nvGrpSpPr>
        <p:grpSpPr>
          <a:xfrm>
            <a:off x="3242950" y="268325"/>
            <a:ext cx="2658100" cy="100500"/>
            <a:chOff x="412900" y="344525"/>
            <a:chExt cx="2658100" cy="100500"/>
          </a:xfrm>
        </p:grpSpPr>
        <p:sp>
          <p:nvSpPr>
            <p:cNvPr id="39" name="Google Shape;39;p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0" name="Google Shape;40;p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1" name="Google Shape;41;p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2" name="Google Shape;42;p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5" name="Google Shape;45;p6"/>
          <p:cNvGrpSpPr/>
          <p:nvPr/>
        </p:nvGrpSpPr>
        <p:grpSpPr>
          <a:xfrm>
            <a:off x="3242950" y="268325"/>
            <a:ext cx="2658100" cy="100500"/>
            <a:chOff x="412900" y="344525"/>
            <a:chExt cx="2658100" cy="100500"/>
          </a:xfrm>
        </p:grpSpPr>
        <p:sp>
          <p:nvSpPr>
            <p:cNvPr id="46" name="Google Shape;46;p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7" name="Google Shape;47;p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8" name="Google Shape;48;p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9" name="Google Shape;49;p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53" name="Google Shape;53;p7"/>
          <p:cNvGrpSpPr/>
          <p:nvPr/>
        </p:nvGrpSpPr>
        <p:grpSpPr>
          <a:xfrm>
            <a:off x="412900" y="268325"/>
            <a:ext cx="2658100" cy="100500"/>
            <a:chOff x="412900" y="344525"/>
            <a:chExt cx="2658100" cy="100500"/>
          </a:xfrm>
        </p:grpSpPr>
        <p:sp>
          <p:nvSpPr>
            <p:cNvPr id="54" name="Google Shape;54;p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5" name="Google Shape;55;p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6" name="Google Shape;56;p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57" name="Google Shape;57;p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0" name="Google Shape;60;p8"/>
          <p:cNvGrpSpPr/>
          <p:nvPr/>
        </p:nvGrpSpPr>
        <p:grpSpPr>
          <a:xfrm>
            <a:off x="3242950" y="1434375"/>
            <a:ext cx="2658100" cy="100500"/>
            <a:chOff x="412900" y="344525"/>
            <a:chExt cx="2658100" cy="100500"/>
          </a:xfrm>
        </p:grpSpPr>
        <p:sp>
          <p:nvSpPr>
            <p:cNvPr id="61" name="Google Shape;61;p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2" name="Google Shape;62;p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3" name="Google Shape;63;p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64" name="Google Shape;64;p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265500" y="33364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9" name="Google Shape;6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70" name="Google Shape;70;p9"/>
          <p:cNvGrpSpPr/>
          <p:nvPr/>
        </p:nvGrpSpPr>
        <p:grpSpPr>
          <a:xfrm>
            <a:off x="959050" y="416300"/>
            <a:ext cx="2658100" cy="100500"/>
            <a:chOff x="412900" y="344525"/>
            <a:chExt cx="2658100" cy="100500"/>
          </a:xfrm>
        </p:grpSpPr>
        <p:sp>
          <p:nvSpPr>
            <p:cNvPr id="71" name="Google Shape;71;p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2" name="Google Shape;72;p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3" name="Google Shape;73;p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74" name="Google Shape;74;p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p:nvPr/>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body" idx="1"/>
          </p:nvPr>
        </p:nvSpPr>
        <p:spPr>
          <a:xfrm>
            <a:off x="1572600" y="4154375"/>
            <a:ext cx="59988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a:lvl1pPr>
          </a:lstStyle>
          <a:p>
            <a:endParaRPr/>
          </a:p>
        </p:txBody>
      </p:sp>
      <p:sp>
        <p:nvSpPr>
          <p:cNvPr id="78" name="Google Shape;78;p1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63F8C"/>
              </a:buClr>
              <a:buSzPts val="2800"/>
              <a:buFont typeface="Proxima Nova"/>
              <a:buNone/>
              <a:defRPr sz="2800" b="1">
                <a:solidFill>
                  <a:srgbClr val="263F8C"/>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lvl1pPr>
            <a:lvl2pPr lvl="1" algn="r">
              <a:buNone/>
              <a:defRPr sz="1000"/>
            </a:lvl2pPr>
            <a:lvl3pPr lvl="2" algn="r">
              <a:buNone/>
              <a:defRPr sz="1000"/>
            </a:lvl3pPr>
            <a:lvl4pPr lvl="3" algn="r">
              <a:buNone/>
              <a:defRPr sz="1000"/>
            </a:lvl4pPr>
            <a:lvl5pPr lvl="4" algn="r">
              <a:buNone/>
              <a:defRPr sz="1000"/>
            </a:lvl5pPr>
            <a:lvl6pPr lvl="5" algn="r">
              <a:buNone/>
              <a:defRPr sz="1000"/>
            </a:lvl6pPr>
            <a:lvl7pPr lvl="6" algn="r">
              <a:buNone/>
              <a:defRPr sz="1000"/>
            </a:lvl7pPr>
            <a:lvl8pPr lvl="7" algn="r">
              <a:buNone/>
              <a:defRPr sz="1000"/>
            </a:lvl8pPr>
            <a:lvl9pPr lvl="8" algn="r">
              <a:buNone/>
              <a:defRPr sz="10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_lc6ZaamP7Kt0iHFBFe9lafRcDKWhsOyS3GYHLyZZ6c/copy?gid=197036394#gid=19703639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docs.google.com/spreadsheets/d/1Pd1JS5_k56QmkBnwhHe2HzC6VLd-7Xt4gFKFp4XX5Dc/edit?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docs.google.com/document/d/1JiU6NHPv3jWhY2c10EIrYMOy-cL0Ilf9FSUnFruBUC8/edit?usp=sharing" TargetMode="External"/><Relationship Id="rId4" Type="http://schemas.openxmlformats.org/officeDocument/2006/relationships/hyperlink" Target="https://docs.google.com/spreadsheets/d/1Pd1JS5_k56QmkBnwhHe2HzC6VLd-7Xt4gFKFp4XX5Dc/edit?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JiU6NHPv3jWhY2c10EIrYMOy-cL0Ilf9FSUnFruBUC8/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docs.google.com/spreadsheets/d/1Pd1JS5_k56QmkBnwhHe2HzC6VLd-7Xt4gFKFp4XX5Dc/edit?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docs.google.com/document/d/1JiU6NHPv3jWhY2c10EIrYMOy-cL0Ilf9FSUnFruBUC8/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docs.google.com/document/d/1JiU6NHPv3jWhY2c10EIrYMOy-cL0Ilf9FSUnFruBUC8/edit?usp=sha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JiU6NHPv3jWhY2c10EIrYMOy-cL0Ilf9FSUnFruBUC8/edi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spreadsheets/d/1Pd1JS5_k56QmkBnwhHe2HzC6VLd-7Xt4gFKFp4XX5Dc/edit?usp=sharing"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docs.google.com/spreadsheets/d/19OcUcWS2UhTJu0VelmFTgj8RMAOx4R1N8spfosSeo_U/edit?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achievesupport.happyfox.com/new" TargetMode="External"/><Relationship Id="rId5" Type="http://schemas.openxmlformats.org/officeDocument/2006/relationships/hyperlink" Target="https://docs.google.com/document/d/1Fjkyx5PC4tja4V8yofq9vjdxM_bFnE-3sZjU_M6rDyE/edit?usp=sharing" TargetMode="Externa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educate.iowa.gov/pk-12/special-education/state-guidance#achieve"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hyperlink" Target="https://docs.google.com/spreadsheets/d/1Pd1JS5_k56QmkBnwhHe2HzC6VLd-7Xt4gFKFp4XX5Dc/edit?usp=sharing" TargetMode="External"/><Relationship Id="rId4" Type="http://schemas.openxmlformats.org/officeDocument/2006/relationships/hyperlink" Target="https://docs.google.com/document/d/169hEqiI84OfYM3UsNj-dzBj32A09jIBzKd68nULEALA/edit?usp=shari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CN4q2aXMPXkgK6wIVgedQb-yIIYM9IYtBMCKi7-gNvc/edi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Pd1JS5_k56QmkBnwhHe2HzC6VLd-7Xt4gFKFp4XX5Dc/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forms.gle/8r7M4obc89bQgKKP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9OcUcWS2UhTJu0VelmFTgj8RMAOx4R1N8spfosSeo_U/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forms.gle/8r7M4obc89bQgKKP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zWMiZQ7mDQR1NeQV83Qq8DO5uH-0djDm0JWrMttuilI/edit#heading=h.8x40k88hnoh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docs.google.com/document/d/1YtyOCz2jbH-7xQMYGXQTzz4p4dhctUdae8DJv6FNYKs/edit?usp=shar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rtal.ed.iowa.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docs.google.com/spreadsheets/d/1Pd1JS5_k56QmkBnwhHe2HzC6VLd-7Xt4gFKFp4XX5Dc/edit?usp=sharing" TargetMode="External"/><Relationship Id="rId4" Type="http://schemas.openxmlformats.org/officeDocument/2006/relationships/hyperlink" Target="https://docs.google.com/document/d/1JiU6NHPv3jWhY2c10EIrYMOy-cL0Ilf9FSUnFruBUC8/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311704" y="13040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LEA User Manager Training</a:t>
            </a:r>
            <a:endParaRPr>
              <a:latin typeface="Proxima Nova"/>
              <a:ea typeface="Proxima Nova"/>
              <a:cs typeface="Proxima Nova"/>
              <a:sym typeface="Proxima Nova"/>
            </a:endParaRPr>
          </a:p>
        </p:txBody>
      </p:sp>
      <p:sp>
        <p:nvSpPr>
          <p:cNvPr id="107" name="Google Shape;107;p15"/>
          <p:cNvSpPr txBox="1">
            <a:spLocks noGrp="1"/>
          </p:cNvSpPr>
          <p:nvPr>
            <p:ph type="subTitle" idx="1"/>
          </p:nvPr>
        </p:nvSpPr>
        <p:spPr>
          <a:xfrm>
            <a:off x="311696" y="35539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August 8,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Tracking Staff to Assign</a:t>
            </a:r>
            <a:endParaRPr/>
          </a:p>
        </p:txBody>
      </p:sp>
      <p:sp>
        <p:nvSpPr>
          <p:cNvPr id="177" name="Google Shape;177;p24"/>
          <p:cNvSpPr txBox="1">
            <a:spLocks noGrp="1"/>
          </p:cNvSpPr>
          <p:nvPr>
            <p:ph type="body" idx="1"/>
          </p:nvPr>
        </p:nvSpPr>
        <p:spPr>
          <a:xfrm>
            <a:off x="822425" y="1045100"/>
            <a:ext cx="7459200" cy="36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 track of staff to assign via the </a:t>
            </a:r>
            <a:r>
              <a:rPr lang="en" u="sng">
                <a:solidFill>
                  <a:schemeClr val="hlink"/>
                </a:solidFill>
                <a:hlinkClick r:id="rId3"/>
              </a:rPr>
              <a:t>LEA Template - ACHIEVE GS Tools Access</a:t>
            </a:r>
            <a:r>
              <a:rPr lang="en"/>
              <a:t>, click on ‘make a copy’, update LEA in the document title with District name. </a:t>
            </a:r>
            <a:r>
              <a:rPr lang="en" b="1" i="1"/>
              <a:t>Note:</a:t>
            </a:r>
            <a:r>
              <a:rPr lang="en" i="1"/>
              <a:t> as other permissions (roles) are added in the future, a new tab will need to be manually added to your district’s sheet.</a:t>
            </a:r>
            <a:endParaRPr i="1"/>
          </a:p>
          <a:p>
            <a:pPr marL="0" lvl="0" indent="0" algn="l" rtl="0">
              <a:spcBef>
                <a:spcPts val="0"/>
              </a:spcBef>
              <a:spcAft>
                <a:spcPts val="0"/>
              </a:spcAft>
              <a:buNone/>
            </a:pPr>
            <a:endParaRPr sz="900"/>
          </a:p>
          <a:p>
            <a:pPr marL="0" lvl="0" indent="0" algn="l" rtl="0">
              <a:spcBef>
                <a:spcPts val="0"/>
              </a:spcBef>
              <a:spcAft>
                <a:spcPts val="0"/>
              </a:spcAft>
              <a:buNone/>
            </a:pPr>
            <a:r>
              <a:rPr lang="en">
                <a:solidFill>
                  <a:schemeClr val="dk1"/>
                </a:solidFill>
              </a:rPr>
              <a:t>Determine with district leadership how the sheet above will be shared within the district (e.g., update access to edit) so that the appropriate staff can add information for the roles/locations to be assigned by the LEA User Manager.</a:t>
            </a:r>
            <a:endParaRPr/>
          </a:p>
          <a:p>
            <a:pPr marL="0" lvl="0" indent="0" algn="l" rtl="0">
              <a:spcBef>
                <a:spcPts val="0"/>
              </a:spcBef>
              <a:spcAft>
                <a:spcPts val="0"/>
              </a:spcAft>
              <a:buNone/>
            </a:pPr>
            <a:endParaRPr sz="900"/>
          </a:p>
          <a:p>
            <a:pPr marL="0" lvl="0" indent="0" algn="l" rtl="0">
              <a:spcBef>
                <a:spcPts val="0"/>
              </a:spcBef>
              <a:spcAft>
                <a:spcPts val="0"/>
              </a:spcAft>
              <a:buNone/>
            </a:pPr>
            <a:r>
              <a:rPr lang="en"/>
              <a:t>Share the District sheet with </a:t>
            </a:r>
            <a:r>
              <a:rPr lang="en" u="sng">
                <a:solidFill>
                  <a:schemeClr val="hlink"/>
                </a:solidFill>
                <a:hlinkClick r:id="rId4"/>
              </a:rPr>
              <a:t>ACHIEVE Data Leads</a:t>
            </a:r>
            <a:r>
              <a:rPr lang="en" b="1"/>
              <a:t> after</a:t>
            </a:r>
            <a:r>
              <a:rPr lang="en"/>
              <a:t> you have updated the title to include your District.</a:t>
            </a:r>
            <a:endParaRPr sz="2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p2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10</a:t>
            </a:fld>
            <a:endParaRPr b="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11</a:t>
            </a:fld>
            <a:endParaRPr b="0">
              <a:solidFill>
                <a:srgbClr val="000000"/>
              </a:solidFill>
            </a:endParaRPr>
          </a:p>
        </p:txBody>
      </p:sp>
      <p:pic>
        <p:nvPicPr>
          <p:cNvPr id="185" name="Google Shape;185;p25" descr="Questions and Answers"/>
          <p:cNvPicPr preferRelativeResize="0"/>
          <p:nvPr/>
        </p:nvPicPr>
        <p:blipFill>
          <a:blip r:embed="rId3">
            <a:alphaModFix/>
          </a:blip>
          <a:stretch>
            <a:fillRect/>
          </a:stretch>
        </p:blipFill>
        <p:spPr>
          <a:xfrm>
            <a:off x="1456775" y="1092200"/>
            <a:ext cx="6230451" cy="3340700"/>
          </a:xfrm>
          <a:prstGeom prst="rect">
            <a:avLst/>
          </a:prstGeom>
          <a:noFill/>
          <a:ln>
            <a:noFill/>
          </a:ln>
        </p:spPr>
      </p:pic>
      <p:sp>
        <p:nvSpPr>
          <p:cNvPr id="183" name="Google Shape;18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 &amp; A </a:t>
            </a:r>
            <a:r>
              <a:rPr lang="en" dirty="0">
                <a:solidFill>
                  <a:schemeClr val="bg1"/>
                </a:solidFill>
              </a:rPr>
              <a:t>(2)</a:t>
            </a:r>
            <a:endParaRPr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2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12</a:t>
            </a:fld>
            <a:endParaRPr b="0">
              <a:solidFill>
                <a:srgbClr val="000000"/>
              </a:solidFill>
            </a:endParaRPr>
          </a:p>
        </p:txBody>
      </p:sp>
      <p:sp>
        <p:nvSpPr>
          <p:cNvPr id="191" name="Google Shape;191;p26"/>
          <p:cNvSpPr txBox="1">
            <a:spLocks noGrp="1"/>
          </p:cNvSpPr>
          <p:nvPr>
            <p:ph type="body" idx="1"/>
          </p:nvPr>
        </p:nvSpPr>
        <p:spPr>
          <a:xfrm>
            <a:off x="311700" y="1152475"/>
            <a:ext cx="8520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highlight>
                <a:srgbClr val="FFFFFF"/>
              </a:highlight>
            </a:endParaRPr>
          </a:p>
          <a:p>
            <a:pPr marL="0" lvl="0" indent="0" algn="l" rtl="0">
              <a:spcBef>
                <a:spcPts val="900"/>
              </a:spcBef>
              <a:spcAft>
                <a:spcPts val="0"/>
              </a:spcAft>
              <a:buNone/>
            </a:pPr>
            <a:endParaRPr b="1">
              <a:solidFill>
                <a:schemeClr val="dk1"/>
              </a:solidFill>
              <a:highlight>
                <a:srgbClr val="FFFFFF"/>
              </a:highlight>
            </a:endParaRPr>
          </a:p>
          <a:p>
            <a:pPr marL="0" lvl="0" indent="0" algn="l" rtl="0">
              <a:spcBef>
                <a:spcPts val="900"/>
              </a:spcBef>
              <a:spcAft>
                <a:spcPts val="0"/>
              </a:spcAft>
              <a:buNone/>
            </a:pPr>
            <a:endParaRPr sz="1900" b="1">
              <a:solidFill>
                <a:schemeClr val="dk1"/>
              </a:solidFill>
              <a:highlight>
                <a:srgbClr val="FFFFFF"/>
              </a:highlight>
            </a:endParaRPr>
          </a:p>
          <a:p>
            <a:pPr marL="0" lvl="0" indent="0" algn="l" rtl="0">
              <a:spcBef>
                <a:spcPts val="900"/>
              </a:spcBef>
              <a:spcAft>
                <a:spcPts val="0"/>
              </a:spcAft>
              <a:buClr>
                <a:schemeClr val="dk1"/>
              </a:buClr>
              <a:buSzPts val="1100"/>
              <a:buFont typeface="Arial"/>
              <a:buNone/>
            </a:pPr>
            <a:r>
              <a:rPr lang="en" sz="1900" b="1">
                <a:solidFill>
                  <a:schemeClr val="dk1"/>
                </a:solidFill>
                <a:highlight>
                  <a:srgbClr val="FFFFFF"/>
                </a:highlight>
              </a:rPr>
              <a:t>Buttons</a:t>
            </a:r>
            <a:r>
              <a:rPr lang="en" sz="1900">
                <a:solidFill>
                  <a:schemeClr val="dk1"/>
                </a:solidFill>
                <a:highlight>
                  <a:srgbClr val="FFFFFF"/>
                </a:highlight>
              </a:rPr>
              <a:t> are used to complete actions in ACHIEVE (blue buttons). </a:t>
            </a:r>
            <a:endParaRPr sz="1900">
              <a:solidFill>
                <a:schemeClr val="dk1"/>
              </a:solidFill>
              <a:highlight>
                <a:srgbClr val="FFFFFF"/>
              </a:highlight>
            </a:endParaRPr>
          </a:p>
          <a:p>
            <a:pPr marL="0" lvl="0" indent="0" algn="l" rtl="0">
              <a:spcBef>
                <a:spcPts val="900"/>
              </a:spcBef>
              <a:spcAft>
                <a:spcPts val="0"/>
              </a:spcAft>
              <a:buClr>
                <a:schemeClr val="dk1"/>
              </a:buClr>
              <a:buSzPts val="1100"/>
              <a:buFont typeface="Arial"/>
              <a:buNone/>
            </a:pPr>
            <a:r>
              <a:rPr lang="en" sz="1900" b="1">
                <a:solidFill>
                  <a:schemeClr val="dk1"/>
                </a:solidFill>
                <a:highlight>
                  <a:srgbClr val="FFFFFF"/>
                </a:highlight>
              </a:rPr>
              <a:t>Carets</a:t>
            </a:r>
            <a:r>
              <a:rPr lang="en" sz="1900">
                <a:solidFill>
                  <a:schemeClr val="dk1"/>
                </a:solidFill>
                <a:highlight>
                  <a:srgbClr val="FFFFFF"/>
                </a:highlight>
              </a:rPr>
              <a:t> show or hide other available options within a section; clicking on one shows any additional options or information available, and clicking on the caret again hides the options.</a:t>
            </a:r>
            <a:endParaRPr sz="1900">
              <a:solidFill>
                <a:schemeClr val="dk1"/>
              </a:solidFill>
              <a:highlight>
                <a:srgbClr val="FFFFFF"/>
              </a:highlight>
            </a:endParaRPr>
          </a:p>
          <a:p>
            <a:pPr marL="0" lvl="0" indent="0" algn="l" rtl="0">
              <a:spcBef>
                <a:spcPts val="90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93" name="Google Shape;193;p26" descr="ACHIEVE Navigation Icons"/>
          <p:cNvPicPr preferRelativeResize="0"/>
          <p:nvPr/>
        </p:nvPicPr>
        <p:blipFill>
          <a:blip r:embed="rId3">
            <a:alphaModFix/>
          </a:blip>
          <a:stretch>
            <a:fillRect/>
          </a:stretch>
        </p:blipFill>
        <p:spPr>
          <a:xfrm>
            <a:off x="3444588" y="1355100"/>
            <a:ext cx="2254825" cy="840625"/>
          </a:xfrm>
          <a:prstGeom prst="rect">
            <a:avLst/>
          </a:prstGeom>
          <a:noFill/>
          <a:ln>
            <a:noFill/>
          </a:ln>
        </p:spPr>
      </p:pic>
      <p:sp>
        <p:nvSpPr>
          <p:cNvPr id="190" name="Google Shape;19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Navigation of User Management</a:t>
            </a:r>
            <a:r>
              <a:rPr lang="en" dirty="0">
                <a:solidFill>
                  <a:schemeClr val="bg1"/>
                </a:solidFill>
              </a:rPr>
              <a:t> (1)</a:t>
            </a:r>
            <a:endParaRP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2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13</a:t>
            </a:fld>
            <a:endParaRPr b="0">
              <a:solidFill>
                <a:srgbClr val="000000"/>
              </a:solidFill>
            </a:endParaRPr>
          </a:p>
        </p:txBody>
      </p:sp>
      <p:sp>
        <p:nvSpPr>
          <p:cNvPr id="199" name="Google Shape;199;p27"/>
          <p:cNvSpPr txBox="1">
            <a:spLocks noGrp="1"/>
          </p:cNvSpPr>
          <p:nvPr>
            <p:ph type="body" idx="1"/>
          </p:nvPr>
        </p:nvSpPr>
        <p:spPr>
          <a:xfrm>
            <a:off x="311700" y="1152475"/>
            <a:ext cx="8520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highlight>
                <a:srgbClr val="FFFFFF"/>
              </a:highlight>
            </a:endParaRPr>
          </a:p>
          <a:p>
            <a:pPr marL="0" lvl="0" indent="0" algn="l" rtl="0">
              <a:spcBef>
                <a:spcPts val="900"/>
              </a:spcBef>
              <a:spcAft>
                <a:spcPts val="0"/>
              </a:spcAft>
              <a:buNone/>
            </a:pPr>
            <a:r>
              <a:rPr lang="en" b="1">
                <a:solidFill>
                  <a:schemeClr val="dk1"/>
                </a:solidFill>
                <a:highlight>
                  <a:srgbClr val="FFFFFF"/>
                </a:highlight>
              </a:rPr>
              <a:t>Drop-Down Menus</a:t>
            </a:r>
            <a:r>
              <a:rPr lang="en">
                <a:solidFill>
                  <a:schemeClr val="dk1"/>
                </a:solidFill>
                <a:highlight>
                  <a:srgbClr val="FFFFFF"/>
                </a:highlight>
              </a:rPr>
              <a:t> are indicated by a filled caret. Clicking on one will open a drop-down menu with options specific to the field/task. Depending on the type of field the caret is connected to, making a selection could take you to another page (like the Settings) or fill in the field with the selected item. If multiple items can be selected from the drop-down menu, items chosen will have a blue background and an “X” indicating they can be removed from the field.</a:t>
            </a:r>
            <a:endParaRPr>
              <a:solidFill>
                <a:schemeClr val="dk1"/>
              </a:solidFill>
              <a:highlight>
                <a:srgbClr val="FFFFFF"/>
              </a:highlight>
            </a:endParaRPr>
          </a:p>
          <a:p>
            <a:pPr marL="0" lvl="0" indent="0" algn="l" rtl="0">
              <a:spcBef>
                <a:spcPts val="900"/>
              </a:spcBef>
              <a:spcAft>
                <a:spcPts val="0"/>
              </a:spcAft>
              <a:buNone/>
            </a:pPr>
            <a:r>
              <a:rPr lang="en" b="1">
                <a:solidFill>
                  <a:schemeClr val="dk1"/>
                </a:solidFill>
                <a:highlight>
                  <a:srgbClr val="FFFFFF"/>
                </a:highlight>
              </a:rPr>
              <a:t>Quick Access Menus</a:t>
            </a:r>
            <a:r>
              <a:rPr lang="en">
                <a:solidFill>
                  <a:schemeClr val="dk1"/>
                </a:solidFill>
                <a:highlight>
                  <a:srgbClr val="FFFFFF"/>
                </a:highlight>
              </a:rPr>
              <a:t> allow you to navigate from one section of the system to another with ease. Clicking on the menu icon brings up a list of options, and clicking on an option takes you directly to that section of ACHIEVE.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01" name="Google Shape;201;p27" descr="Quick Access Menu icon"/>
          <p:cNvPicPr preferRelativeResize="0"/>
          <p:nvPr/>
        </p:nvPicPr>
        <p:blipFill>
          <a:blip r:embed="rId3">
            <a:alphaModFix/>
          </a:blip>
          <a:stretch>
            <a:fillRect/>
          </a:stretch>
        </p:blipFill>
        <p:spPr>
          <a:xfrm>
            <a:off x="4734750" y="1048700"/>
            <a:ext cx="2933700" cy="523875"/>
          </a:xfrm>
          <a:prstGeom prst="rect">
            <a:avLst/>
          </a:prstGeom>
          <a:noFill/>
          <a:ln>
            <a:noFill/>
          </a:ln>
        </p:spPr>
      </p:pic>
      <p:pic>
        <p:nvPicPr>
          <p:cNvPr id="202" name="Google Shape;202;p27" descr="Drop-down menu icon"/>
          <p:cNvPicPr preferRelativeResize="0"/>
          <p:nvPr/>
        </p:nvPicPr>
        <p:blipFill>
          <a:blip r:embed="rId4">
            <a:alphaModFix/>
          </a:blip>
          <a:stretch>
            <a:fillRect/>
          </a:stretch>
        </p:blipFill>
        <p:spPr>
          <a:xfrm>
            <a:off x="1475500" y="1037650"/>
            <a:ext cx="2933700" cy="460831"/>
          </a:xfrm>
          <a:prstGeom prst="rect">
            <a:avLst/>
          </a:prstGeom>
          <a:noFill/>
          <a:ln>
            <a:noFill/>
          </a:ln>
        </p:spPr>
      </p:pic>
      <p:sp>
        <p:nvSpPr>
          <p:cNvPr id="198" name="Google Shape;19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Navigation of User Management </a:t>
            </a:r>
            <a:r>
              <a:rPr lang="en" dirty="0">
                <a:solidFill>
                  <a:schemeClr val="bg1"/>
                </a:solidFill>
              </a:rPr>
              <a:t>(2)</a:t>
            </a:r>
            <a:endParaRPr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9" name="Google Shape;209;p2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14</a:t>
            </a:fld>
            <a:endParaRPr b="0">
              <a:solidFill>
                <a:srgbClr val="000000"/>
              </a:solidFill>
            </a:endParaRPr>
          </a:p>
        </p:txBody>
      </p:sp>
      <p:pic>
        <p:nvPicPr>
          <p:cNvPr id="210" name="Google Shape;210;p28" descr="Pagination"/>
          <p:cNvPicPr preferRelativeResize="0"/>
          <p:nvPr/>
        </p:nvPicPr>
        <p:blipFill>
          <a:blip r:embed="rId3">
            <a:alphaModFix/>
          </a:blip>
          <a:stretch>
            <a:fillRect/>
          </a:stretch>
        </p:blipFill>
        <p:spPr>
          <a:xfrm>
            <a:off x="2323663" y="2743200"/>
            <a:ext cx="4714875" cy="685800"/>
          </a:xfrm>
          <a:prstGeom prst="rect">
            <a:avLst/>
          </a:prstGeom>
          <a:noFill/>
          <a:ln>
            <a:noFill/>
          </a:ln>
        </p:spPr>
      </p:pic>
      <p:sp>
        <p:nvSpPr>
          <p:cNvPr id="208" name="Google Shape;208;p28"/>
          <p:cNvSpPr txBox="1">
            <a:spLocks noGrp="1"/>
          </p:cNvSpPr>
          <p:nvPr>
            <p:ph type="body" idx="1"/>
          </p:nvPr>
        </p:nvSpPr>
        <p:spPr>
          <a:xfrm>
            <a:off x="446850" y="1151025"/>
            <a:ext cx="8250300" cy="33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Pagination is located at the bottom of the User Management page. The display is ‘Items per page’ (caret will allow you to change the items per page) and the number of pages (arrows to the right will allow you to move back and forth between pages).</a:t>
            </a:r>
            <a:endParaRPr/>
          </a:p>
          <a:p>
            <a:pPr marL="0" lvl="0" indent="0" algn="l" rtl="0">
              <a:spcBef>
                <a:spcPts val="0"/>
              </a:spcBef>
              <a:spcAft>
                <a:spcPts val="0"/>
              </a:spcAft>
              <a:buNone/>
            </a:pPr>
            <a:endParaRPr/>
          </a:p>
        </p:txBody>
      </p:sp>
      <p:sp>
        <p:nvSpPr>
          <p:cNvPr id="207" name="Google Shape;20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User Management Pagination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7" name="Google Shape;217;p2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15</a:t>
            </a:fld>
            <a:endParaRPr b="0">
              <a:solidFill>
                <a:srgbClr val="000000"/>
              </a:solidFill>
            </a:endParaRPr>
          </a:p>
        </p:txBody>
      </p:sp>
      <p:pic>
        <p:nvPicPr>
          <p:cNvPr id="218" name="Google Shape;218;p29" descr="ACHIEVE left navigation menu"/>
          <p:cNvPicPr preferRelativeResize="0"/>
          <p:nvPr/>
        </p:nvPicPr>
        <p:blipFill>
          <a:blip r:embed="rId3">
            <a:alphaModFix/>
          </a:blip>
          <a:stretch>
            <a:fillRect/>
          </a:stretch>
        </p:blipFill>
        <p:spPr>
          <a:xfrm>
            <a:off x="6356950" y="1170125"/>
            <a:ext cx="1924125" cy="3249225"/>
          </a:xfrm>
          <a:prstGeom prst="rect">
            <a:avLst/>
          </a:prstGeom>
          <a:noFill/>
          <a:ln>
            <a:noFill/>
          </a:ln>
        </p:spPr>
      </p:pic>
      <p:sp>
        <p:nvSpPr>
          <p:cNvPr id="216" name="Google Shape;216;p29"/>
          <p:cNvSpPr txBox="1">
            <a:spLocks noGrp="1"/>
          </p:cNvSpPr>
          <p:nvPr>
            <p:ph type="body" idx="1"/>
          </p:nvPr>
        </p:nvSpPr>
        <p:spPr>
          <a:xfrm>
            <a:off x="464100" y="1152475"/>
            <a:ext cx="5864400" cy="375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LEA User Manager Role Assignment</a:t>
            </a:r>
            <a:endParaRPr b="1"/>
          </a:p>
          <a:p>
            <a:pPr marL="914400" lvl="1" indent="-342900" algn="l" rtl="0">
              <a:spcBef>
                <a:spcPts val="0"/>
              </a:spcBef>
              <a:spcAft>
                <a:spcPts val="0"/>
              </a:spcAft>
              <a:buSzPts val="1800"/>
              <a:buChar char="○"/>
            </a:pPr>
            <a:r>
              <a:rPr lang="en" sz="1800"/>
              <a:t>Assigned by ACHIEVE Super Admin or </a:t>
            </a:r>
            <a:r>
              <a:rPr lang="en" sz="1800" u="sng">
                <a:solidFill>
                  <a:schemeClr val="hlink"/>
                </a:solidFill>
                <a:hlinkClick r:id="rId4"/>
              </a:rPr>
              <a:t>Data Lead</a:t>
            </a:r>
            <a:endParaRPr sz="1800"/>
          </a:p>
          <a:p>
            <a:pPr marL="914400" lvl="1" indent="-342900" algn="l" rtl="0">
              <a:spcBef>
                <a:spcPts val="0"/>
              </a:spcBef>
              <a:spcAft>
                <a:spcPts val="0"/>
              </a:spcAft>
              <a:buSzPts val="1800"/>
              <a:buChar char="○"/>
            </a:pPr>
            <a:r>
              <a:rPr lang="en" sz="1800"/>
              <a:t>Locationally defined (district OR individual buildings)</a:t>
            </a:r>
            <a:endParaRPr sz="1800"/>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b="1"/>
              <a:t>LEA User Manager</a:t>
            </a:r>
            <a:r>
              <a:rPr lang="en"/>
              <a:t> will have access to Administration/User Management section (in the left navigation menu of ACHIEVE) to add new LEA staff (if applicable), assign LEA staff within their locational setting for </a:t>
            </a:r>
            <a:r>
              <a:rPr lang="en" u="sng">
                <a:solidFill>
                  <a:schemeClr val="hlink"/>
                </a:solidFill>
                <a:hlinkClick r:id="rId5"/>
              </a:rPr>
              <a:t>General Supervision User Roles</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
        <p:nvSpPr>
          <p:cNvPr id="215" name="Google Shape;21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Administration/User Management </a:t>
            </a:r>
            <a:r>
              <a:rPr lang="en" dirty="0">
                <a:solidFill>
                  <a:schemeClr val="bg1"/>
                </a:solidFill>
              </a:rPr>
              <a:t>(1)</a:t>
            </a:r>
            <a:endParaRPr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Google Shape;225;p3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16</a:t>
            </a:fld>
            <a:endParaRPr b="0">
              <a:solidFill>
                <a:srgbClr val="000000"/>
              </a:solidFill>
            </a:endParaRPr>
          </a:p>
        </p:txBody>
      </p:sp>
      <p:sp>
        <p:nvSpPr>
          <p:cNvPr id="224" name="Google Shape;224;p30"/>
          <p:cNvSpPr txBox="1">
            <a:spLocks noGrp="1"/>
          </p:cNvSpPr>
          <p:nvPr>
            <p:ph type="body" idx="1"/>
          </p:nvPr>
        </p:nvSpPr>
        <p:spPr>
          <a:xfrm>
            <a:off x="2777825" y="1132275"/>
            <a:ext cx="6054600" cy="36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LEA User Managers </a:t>
            </a:r>
            <a:r>
              <a:rPr lang="en" b="1" u="sng">
                <a:solidFill>
                  <a:srgbClr val="990000"/>
                </a:solidFill>
              </a:rPr>
              <a:t>should not</a:t>
            </a:r>
            <a:r>
              <a:rPr lang="en" b="1"/>
              <a:t>:</a:t>
            </a:r>
            <a:endParaRPr b="1"/>
          </a:p>
          <a:p>
            <a:pPr marL="457200" lvl="0" indent="-342900" algn="l" rtl="0">
              <a:spcBef>
                <a:spcPts val="0"/>
              </a:spcBef>
              <a:spcAft>
                <a:spcPts val="0"/>
              </a:spcAft>
              <a:buSzPts val="1800"/>
              <a:buChar char="●"/>
            </a:pPr>
            <a:r>
              <a:rPr lang="en"/>
              <a:t>Add LEA staff to ACHIEVE if the user already exists in ACHIEVE </a:t>
            </a:r>
            <a:r>
              <a:rPr lang="en" i="1"/>
              <a:t>(directions for ‘search’ on slide 17). </a:t>
            </a:r>
            <a:endParaRPr i="1"/>
          </a:p>
          <a:p>
            <a:pPr marL="457200" lvl="0" indent="0" algn="l" rtl="0">
              <a:spcBef>
                <a:spcPts val="0"/>
              </a:spcBef>
              <a:spcAft>
                <a:spcPts val="0"/>
              </a:spcAft>
              <a:buNone/>
            </a:pPr>
            <a:endParaRPr sz="800" i="1"/>
          </a:p>
          <a:p>
            <a:pPr marL="457200" lvl="0" indent="-342900" algn="l" rtl="0">
              <a:spcBef>
                <a:spcPts val="0"/>
              </a:spcBef>
              <a:spcAft>
                <a:spcPts val="0"/>
              </a:spcAft>
              <a:buSzPts val="1800"/>
              <a:buChar char="●"/>
            </a:pPr>
            <a:r>
              <a:rPr lang="en"/>
              <a:t>Add LEA staff solely for the purpose of access to the IFSP, IEP or any other ACHIEVE tool that is not included in the </a:t>
            </a:r>
            <a:r>
              <a:rPr lang="en" u="sng">
                <a:solidFill>
                  <a:schemeClr val="hlink"/>
                </a:solidFill>
                <a:hlinkClick r:id="rId3"/>
              </a:rPr>
              <a:t>this document</a:t>
            </a:r>
            <a:r>
              <a:rPr lang="en"/>
              <a:t>. Please reach out to the </a:t>
            </a:r>
            <a:r>
              <a:rPr lang="en" u="sng">
                <a:solidFill>
                  <a:schemeClr val="hlink"/>
                </a:solidFill>
                <a:hlinkClick r:id="rId4"/>
              </a:rPr>
              <a:t>ACHIEVE Data Lead</a:t>
            </a:r>
            <a:r>
              <a:rPr lang="en"/>
              <a:t> from your AEA for support.</a:t>
            </a:r>
            <a:endParaRPr/>
          </a:p>
          <a:p>
            <a:pPr marL="457200" lvl="0" indent="0" algn="l" rtl="0">
              <a:spcBef>
                <a:spcPts val="0"/>
              </a:spcBef>
              <a:spcAft>
                <a:spcPts val="0"/>
              </a:spcAft>
              <a:buNone/>
            </a:pPr>
            <a:endParaRPr sz="800" b="1" u="sng">
              <a:solidFill>
                <a:schemeClr val="dk1"/>
              </a:solidFill>
            </a:endParaRPr>
          </a:p>
          <a:p>
            <a:pPr marL="457200" lvl="0" indent="-342900" algn="l" rtl="0">
              <a:spcBef>
                <a:spcPts val="0"/>
              </a:spcBef>
              <a:spcAft>
                <a:spcPts val="0"/>
              </a:spcAft>
              <a:buClr>
                <a:srgbClr val="990000"/>
              </a:buClr>
              <a:buSzPts val="1800"/>
              <a:buChar char="●"/>
            </a:pPr>
            <a:r>
              <a:rPr lang="en" b="1">
                <a:solidFill>
                  <a:srgbClr val="990000"/>
                </a:solidFill>
              </a:rPr>
              <a:t>Before selecting the ‘add new’ button, search active/inactive users to verify the user does not already exist in ACHIEVE.</a:t>
            </a:r>
            <a:endParaRPr>
              <a:solidFill>
                <a:srgbClr val="990000"/>
              </a:solidFill>
            </a:endParaRPr>
          </a:p>
        </p:txBody>
      </p:sp>
      <p:pic>
        <p:nvPicPr>
          <p:cNvPr id="226" name="Google Shape;226;p30" descr="Person holding a Stop sign"/>
          <p:cNvPicPr preferRelativeResize="0"/>
          <p:nvPr/>
        </p:nvPicPr>
        <p:blipFill>
          <a:blip r:embed="rId5">
            <a:alphaModFix/>
          </a:blip>
          <a:stretch>
            <a:fillRect/>
          </a:stretch>
        </p:blipFill>
        <p:spPr>
          <a:xfrm>
            <a:off x="436400" y="1392388"/>
            <a:ext cx="2426950" cy="2896175"/>
          </a:xfrm>
          <a:prstGeom prst="rect">
            <a:avLst/>
          </a:prstGeom>
          <a:noFill/>
          <a:ln>
            <a:noFill/>
          </a:ln>
        </p:spPr>
      </p:pic>
      <p:sp>
        <p:nvSpPr>
          <p:cNvPr id="223" name="Google Shape;22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Administration/User Management </a:t>
            </a:r>
            <a:r>
              <a:rPr lang="en-US" dirty="0">
                <a:solidFill>
                  <a:schemeClr val="bg1"/>
                </a:solidFill>
              </a:rPr>
              <a:t>(2)</a:t>
            </a:r>
            <a:endParaRPr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3" name="Google Shape;233;p3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17</a:t>
            </a:fld>
            <a:endParaRPr b="0">
              <a:solidFill>
                <a:srgbClr val="000000"/>
              </a:solidFill>
            </a:endParaRPr>
          </a:p>
        </p:txBody>
      </p:sp>
      <p:pic>
        <p:nvPicPr>
          <p:cNvPr id="234" name="Google Shape;234;p31" descr="User Search function in User Managemenet"/>
          <p:cNvPicPr preferRelativeResize="0"/>
          <p:nvPr/>
        </p:nvPicPr>
        <p:blipFill>
          <a:blip r:embed="rId3">
            <a:alphaModFix/>
          </a:blip>
          <a:stretch>
            <a:fillRect/>
          </a:stretch>
        </p:blipFill>
        <p:spPr>
          <a:xfrm>
            <a:off x="3145850" y="2155425"/>
            <a:ext cx="3467950" cy="1338950"/>
          </a:xfrm>
          <a:prstGeom prst="rect">
            <a:avLst/>
          </a:prstGeom>
          <a:noFill/>
          <a:ln>
            <a:noFill/>
          </a:ln>
        </p:spPr>
      </p:pic>
      <p:sp>
        <p:nvSpPr>
          <p:cNvPr id="232" name="Google Shape;232;p31"/>
          <p:cNvSpPr txBox="1">
            <a:spLocks noGrp="1"/>
          </p:cNvSpPr>
          <p:nvPr>
            <p:ph type="body" idx="1"/>
          </p:nvPr>
        </p:nvSpPr>
        <p:spPr>
          <a:xfrm>
            <a:off x="426025" y="1017725"/>
            <a:ext cx="8167200" cy="38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990000"/>
                </a:solidFill>
              </a:rPr>
              <a:t>Search by</a:t>
            </a:r>
            <a:r>
              <a:rPr lang="en">
                <a:solidFill>
                  <a:srgbClr val="990000"/>
                </a:solidFill>
              </a:rPr>
              <a:t>: User First Name, Last Name, Email Address</a:t>
            </a:r>
            <a:endParaRPr>
              <a:solidFill>
                <a:srgbClr val="990000"/>
              </a:solidFill>
            </a:endParaRPr>
          </a:p>
          <a:p>
            <a:pPr marL="0" lvl="0" indent="0" algn="l" rtl="0">
              <a:spcBef>
                <a:spcPts val="0"/>
              </a:spcBef>
              <a:spcAft>
                <a:spcPts val="0"/>
              </a:spcAft>
              <a:buNone/>
            </a:pPr>
            <a:r>
              <a:rPr lang="en" sz="1600">
                <a:solidFill>
                  <a:srgbClr val="990000"/>
                </a:solidFill>
              </a:rPr>
              <a:t>**Ensure the user does not already exist in ACHIEVE </a:t>
            </a:r>
            <a:r>
              <a:rPr lang="en" sz="1600" b="1" u="sng">
                <a:solidFill>
                  <a:srgbClr val="990000"/>
                </a:solidFill>
              </a:rPr>
              <a:t>prior</a:t>
            </a:r>
            <a:r>
              <a:rPr lang="en" sz="1600" b="1">
                <a:solidFill>
                  <a:srgbClr val="990000"/>
                </a:solidFill>
              </a:rPr>
              <a:t> </a:t>
            </a:r>
            <a:r>
              <a:rPr lang="en" sz="1600">
                <a:solidFill>
                  <a:srgbClr val="990000"/>
                </a:solidFill>
              </a:rPr>
              <a:t>to clicking ‘Add New’ button.</a:t>
            </a:r>
            <a:endParaRPr sz="1600">
              <a:solidFill>
                <a:srgbClr val="990000"/>
              </a:solidFill>
            </a:endParaRPr>
          </a:p>
          <a:p>
            <a:pPr marL="0" lvl="0" indent="0" algn="l" rtl="0">
              <a:spcBef>
                <a:spcPts val="0"/>
              </a:spcBef>
              <a:spcAft>
                <a:spcPts val="0"/>
              </a:spcAft>
              <a:buNone/>
            </a:pPr>
            <a:endParaRPr sz="800" b="1">
              <a:solidFill>
                <a:srgbClr val="38761D"/>
              </a:solidFill>
            </a:endParaRPr>
          </a:p>
          <a:p>
            <a:pPr marL="0" lvl="0" indent="0" algn="l" rtl="0">
              <a:spcBef>
                <a:spcPts val="0"/>
              </a:spcBef>
              <a:spcAft>
                <a:spcPts val="0"/>
              </a:spcAft>
              <a:buNone/>
            </a:pPr>
            <a:r>
              <a:rPr lang="en" b="1">
                <a:solidFill>
                  <a:srgbClr val="38761D"/>
                </a:solidFill>
              </a:rPr>
              <a:t>Show Inactive</a:t>
            </a:r>
            <a:r>
              <a:rPr lang="en">
                <a:solidFill>
                  <a:srgbClr val="38761D"/>
                </a:solidFill>
              </a:rPr>
              <a:t> - Displays inactive users, that can be reactivated (if the user has moved to your location).</a:t>
            </a:r>
            <a:endParaRPr>
              <a:solidFill>
                <a:srgbClr val="38761D"/>
              </a:solidFill>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LEA User Managers</a:t>
            </a:r>
            <a:r>
              <a:rPr lang="en">
                <a:solidFill>
                  <a:schemeClr val="dk1"/>
                </a:solidFill>
              </a:rPr>
              <a:t> will be able to view/edit ‘all’ users in ACHIEVE, but can only assign </a:t>
            </a:r>
            <a:r>
              <a:rPr lang="en" u="sng">
                <a:solidFill>
                  <a:schemeClr val="accent5"/>
                </a:solidFill>
                <a:hlinkClick r:id="rId4">
                  <a:extLst>
                    <a:ext uri="{A12FA001-AC4F-418D-AE19-62706E023703}">
                      <ahyp:hlinkClr xmlns:ahyp="http://schemas.microsoft.com/office/drawing/2018/hyperlinkcolor" val="tx"/>
                    </a:ext>
                  </a:extLst>
                </a:hlinkClick>
              </a:rPr>
              <a:t>General Supervision User Roles</a:t>
            </a:r>
            <a:r>
              <a:rPr lang="en">
                <a:solidFill>
                  <a:schemeClr val="dk1"/>
                </a:solidFill>
              </a:rPr>
              <a:t> for users within their locational assignment. </a:t>
            </a:r>
            <a:r>
              <a:rPr lang="en" b="1">
                <a:solidFill>
                  <a:srgbClr val="990000"/>
                </a:solidFill>
              </a:rPr>
              <a:t>It is important to search ‘all’ users prior to adding a new user to ACHIEVE to avoid duplication of users and conflicting user accounts.</a:t>
            </a:r>
            <a:endParaRPr sz="1100" b="1">
              <a:solidFill>
                <a:srgbClr val="99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solidFill>
                <a:srgbClr val="00FF00"/>
              </a:solidFill>
            </a:endParaRPr>
          </a:p>
        </p:txBody>
      </p:sp>
      <p:sp>
        <p:nvSpPr>
          <p:cNvPr id="231" name="Google Shape;23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Search for Users (active/inactive) </a:t>
            </a:r>
            <a:r>
              <a:rPr lang="en" dirty="0">
                <a:solidFill>
                  <a:schemeClr val="bg1"/>
                </a:solidFill>
              </a:rPr>
              <a:t>(1)</a:t>
            </a:r>
            <a:endParaRPr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3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18</a:t>
            </a:fld>
            <a:endParaRPr b="0">
              <a:solidFill>
                <a:srgbClr val="000000"/>
              </a:solidFill>
            </a:endParaRPr>
          </a:p>
        </p:txBody>
      </p:sp>
      <p:pic>
        <p:nvPicPr>
          <p:cNvPr id="243" name="Google Shape;243;p32" descr="&quot;Are you sure you wish to activate this user?&quot; pop-up modal"/>
          <p:cNvPicPr preferRelativeResize="0"/>
          <p:nvPr/>
        </p:nvPicPr>
        <p:blipFill>
          <a:blip r:embed="rId3">
            <a:alphaModFix/>
          </a:blip>
          <a:stretch>
            <a:fillRect/>
          </a:stretch>
        </p:blipFill>
        <p:spPr>
          <a:xfrm>
            <a:off x="2734363" y="3583200"/>
            <a:ext cx="2521871" cy="1258925"/>
          </a:xfrm>
          <a:prstGeom prst="rect">
            <a:avLst/>
          </a:prstGeom>
          <a:noFill/>
          <a:ln>
            <a:noFill/>
          </a:ln>
        </p:spPr>
      </p:pic>
      <p:pic>
        <p:nvPicPr>
          <p:cNvPr id="242" name="Google Shape;242;p32" descr="User Search results in User Management"/>
          <p:cNvPicPr preferRelativeResize="0"/>
          <p:nvPr/>
        </p:nvPicPr>
        <p:blipFill>
          <a:blip r:embed="rId4">
            <a:alphaModFix/>
          </a:blip>
          <a:stretch>
            <a:fillRect/>
          </a:stretch>
        </p:blipFill>
        <p:spPr>
          <a:xfrm>
            <a:off x="5615600" y="2008663"/>
            <a:ext cx="2334299" cy="1842518"/>
          </a:xfrm>
          <a:prstGeom prst="rect">
            <a:avLst/>
          </a:prstGeom>
          <a:noFill/>
          <a:ln>
            <a:noFill/>
          </a:ln>
        </p:spPr>
      </p:pic>
      <p:sp>
        <p:nvSpPr>
          <p:cNvPr id="240" name="Google Shape;240;p32"/>
          <p:cNvSpPr txBox="1">
            <a:spLocks noGrp="1"/>
          </p:cNvSpPr>
          <p:nvPr>
            <p:ph type="body" idx="1"/>
          </p:nvPr>
        </p:nvSpPr>
        <p:spPr>
          <a:xfrm>
            <a:off x="426025" y="1017725"/>
            <a:ext cx="8167200" cy="38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990000"/>
                </a:solidFill>
              </a:rPr>
              <a:t>If the user already exists and is active, that record can be updated. If the user is inactive, the account will need reactivated by selecting the ‘quick access menu’ to the left of the inactive users name.</a:t>
            </a:r>
            <a:endParaRPr b="1">
              <a:solidFill>
                <a:srgbClr val="990000"/>
              </a:solidFill>
            </a:endParaRPr>
          </a:p>
          <a:p>
            <a:pPr marL="0" lvl="0" indent="0" algn="l" rtl="0">
              <a:spcBef>
                <a:spcPts val="0"/>
              </a:spcBef>
              <a:spcAft>
                <a:spcPts val="0"/>
              </a:spcAft>
              <a:buClr>
                <a:schemeClr val="dk1"/>
              </a:buClr>
              <a:buSzPts val="1100"/>
              <a:buFont typeface="Arial"/>
              <a:buNone/>
            </a:pPr>
            <a:endParaRPr sz="1600" b="1">
              <a:solidFill>
                <a:srgbClr val="990000"/>
              </a:solidFill>
            </a:endParaRPr>
          </a:p>
          <a:p>
            <a:pPr marL="0" lvl="0" indent="0" algn="l" rtl="0">
              <a:spcBef>
                <a:spcPts val="0"/>
              </a:spcBef>
              <a:spcAft>
                <a:spcPts val="0"/>
              </a:spcAft>
              <a:buClr>
                <a:schemeClr val="dk1"/>
              </a:buClr>
              <a:buSzPts val="1100"/>
              <a:buFont typeface="Arial"/>
              <a:buNone/>
            </a:pPr>
            <a:r>
              <a:rPr lang="en" sz="1600" b="1" i="1">
                <a:solidFill>
                  <a:schemeClr val="dk1"/>
                </a:solidFill>
              </a:rPr>
              <a:t>Search for user</a:t>
            </a:r>
            <a:endParaRPr sz="1600" b="1" i="1">
              <a:solidFill>
                <a:schemeClr val="dk1"/>
              </a:solidFill>
            </a:endParaRPr>
          </a:p>
          <a:p>
            <a:pPr marL="0" lvl="0" indent="0" algn="l" rtl="0">
              <a:spcBef>
                <a:spcPts val="0"/>
              </a:spcBef>
              <a:spcAft>
                <a:spcPts val="0"/>
              </a:spcAft>
              <a:buClr>
                <a:schemeClr val="dk1"/>
              </a:buClr>
              <a:buSzPts val="1100"/>
              <a:buFont typeface="Arial"/>
              <a:buNone/>
            </a:pPr>
            <a:r>
              <a:rPr lang="en" sz="1600" b="1" i="1">
                <a:solidFill>
                  <a:schemeClr val="dk1"/>
                </a:solidFill>
              </a:rPr>
              <a:t>Select the ‘quick access menu’ left of users name</a:t>
            </a:r>
            <a:endParaRPr sz="1600" b="1" i="1">
              <a:solidFill>
                <a:schemeClr val="dk1"/>
              </a:solidFill>
            </a:endParaRPr>
          </a:p>
          <a:p>
            <a:pPr marL="0" lvl="0" indent="0" algn="l" rtl="0">
              <a:spcBef>
                <a:spcPts val="0"/>
              </a:spcBef>
              <a:spcAft>
                <a:spcPts val="0"/>
              </a:spcAft>
              <a:buClr>
                <a:schemeClr val="dk1"/>
              </a:buClr>
              <a:buSzPts val="1100"/>
              <a:buFont typeface="Arial"/>
              <a:buNone/>
            </a:pPr>
            <a:r>
              <a:rPr lang="en" sz="1600" b="1" i="1">
                <a:solidFill>
                  <a:schemeClr val="dk1"/>
                </a:solidFill>
              </a:rPr>
              <a:t>Select ‘Reactivate’</a:t>
            </a:r>
            <a:endParaRPr sz="1600" b="1" i="1">
              <a:solidFill>
                <a:schemeClr val="dk1"/>
              </a:solidFill>
            </a:endParaRPr>
          </a:p>
          <a:p>
            <a:pPr marL="0" lvl="0" indent="0" algn="l" rtl="0">
              <a:spcBef>
                <a:spcPts val="0"/>
              </a:spcBef>
              <a:spcAft>
                <a:spcPts val="0"/>
              </a:spcAft>
              <a:buClr>
                <a:schemeClr val="dk1"/>
              </a:buClr>
              <a:buSzPts val="1100"/>
              <a:buFont typeface="Arial"/>
              <a:buNone/>
            </a:pPr>
            <a:r>
              <a:rPr lang="en" sz="1600" b="1" i="1">
                <a:solidFill>
                  <a:schemeClr val="dk1"/>
                </a:solidFill>
              </a:rPr>
              <a:t>Are you sure? - select yes, if you are sure</a:t>
            </a:r>
            <a:endParaRPr sz="1600" b="1">
              <a:solidFill>
                <a:srgbClr val="990000"/>
              </a:solidFill>
            </a:endParaRPr>
          </a:p>
          <a:p>
            <a:pPr marL="0" lvl="0" indent="0" algn="l" rtl="0">
              <a:spcBef>
                <a:spcPts val="0"/>
              </a:spcBef>
              <a:spcAft>
                <a:spcPts val="0"/>
              </a:spcAft>
              <a:buClr>
                <a:schemeClr val="dk1"/>
              </a:buClr>
              <a:buSzPts val="1100"/>
              <a:buFont typeface="Arial"/>
              <a:buNone/>
            </a:pPr>
            <a:endParaRPr b="1">
              <a:solidFill>
                <a:srgbClr val="990000"/>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solidFill>
                <a:srgbClr val="00FF00"/>
              </a:solidFill>
            </a:endParaRPr>
          </a:p>
        </p:txBody>
      </p:sp>
      <p:sp>
        <p:nvSpPr>
          <p:cNvPr id="239" name="Google Shape;23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Search for Users (active/inactive) </a:t>
            </a:r>
            <a:r>
              <a:rPr lang="en-US" dirty="0">
                <a:solidFill>
                  <a:schemeClr val="bg1"/>
                </a:solidFill>
              </a:rPr>
              <a:t>(2)</a:t>
            </a:r>
            <a:endParaRPr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19</a:t>
            </a:fld>
            <a:endParaRPr b="0">
              <a:solidFill>
                <a:srgbClr val="000000"/>
              </a:solidFill>
            </a:endParaRPr>
          </a:p>
        </p:txBody>
      </p:sp>
      <p:pic>
        <p:nvPicPr>
          <p:cNvPr id="252" name="Google Shape;252;p33" descr="User Search results in User Management"/>
          <p:cNvPicPr preferRelativeResize="0"/>
          <p:nvPr/>
        </p:nvPicPr>
        <p:blipFill>
          <a:blip r:embed="rId3">
            <a:alphaModFix/>
          </a:blip>
          <a:stretch>
            <a:fillRect/>
          </a:stretch>
        </p:blipFill>
        <p:spPr>
          <a:xfrm>
            <a:off x="3527285" y="3238100"/>
            <a:ext cx="3946126" cy="1124075"/>
          </a:xfrm>
          <a:prstGeom prst="rect">
            <a:avLst/>
          </a:prstGeom>
          <a:noFill/>
          <a:ln>
            <a:noFill/>
          </a:ln>
        </p:spPr>
      </p:pic>
      <p:pic>
        <p:nvPicPr>
          <p:cNvPr id="251" name="Google Shape;251;p33" descr="User Search function in User Management"/>
          <p:cNvPicPr preferRelativeResize="0"/>
          <p:nvPr/>
        </p:nvPicPr>
        <p:blipFill>
          <a:blip r:embed="rId4">
            <a:alphaModFix/>
          </a:blip>
          <a:stretch>
            <a:fillRect/>
          </a:stretch>
        </p:blipFill>
        <p:spPr>
          <a:xfrm>
            <a:off x="4526200" y="1654300"/>
            <a:ext cx="3853950" cy="863575"/>
          </a:xfrm>
          <a:prstGeom prst="rect">
            <a:avLst/>
          </a:prstGeom>
          <a:noFill/>
          <a:ln>
            <a:noFill/>
          </a:ln>
        </p:spPr>
      </p:pic>
      <p:sp>
        <p:nvSpPr>
          <p:cNvPr id="249" name="Google Shape;249;p33"/>
          <p:cNvSpPr txBox="1">
            <a:spLocks noGrp="1"/>
          </p:cNvSpPr>
          <p:nvPr>
            <p:ph type="body" idx="1"/>
          </p:nvPr>
        </p:nvSpPr>
        <p:spPr>
          <a:xfrm>
            <a:off x="698200" y="806100"/>
            <a:ext cx="7871100" cy="33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0000FF"/>
                </a:solidFill>
              </a:rPr>
              <a:t>Filter by:</a:t>
            </a:r>
            <a:r>
              <a:rPr lang="en" sz="1300">
                <a:solidFill>
                  <a:srgbClr val="0000FF"/>
                </a:solidFill>
              </a:rPr>
              <a:t> AEA(s), LEA(s) - type first few letters to access specific AEA and/or LEA without having to scroll through the entire list.</a:t>
            </a:r>
            <a:endParaRPr sz="1300">
              <a:solidFill>
                <a:srgbClr val="0000FF"/>
              </a:solidFill>
            </a:endParaRPr>
          </a:p>
          <a:p>
            <a:pPr marL="0" lvl="0" indent="0" algn="l" rtl="0">
              <a:spcBef>
                <a:spcPts val="0"/>
              </a:spcBef>
              <a:spcAft>
                <a:spcPts val="0"/>
              </a:spcAft>
              <a:buNone/>
            </a:pPr>
            <a:endParaRPr sz="200" b="1">
              <a:solidFill>
                <a:srgbClr val="E69138"/>
              </a:solidFill>
            </a:endParaRPr>
          </a:p>
          <a:p>
            <a:pPr marL="0" lvl="0" indent="0" algn="l" rtl="0">
              <a:spcBef>
                <a:spcPts val="0"/>
              </a:spcBef>
              <a:spcAft>
                <a:spcPts val="0"/>
              </a:spcAft>
              <a:buNone/>
            </a:pPr>
            <a:r>
              <a:rPr lang="en" sz="1300" b="1">
                <a:solidFill>
                  <a:srgbClr val="E69138"/>
                </a:solidFill>
              </a:rPr>
              <a:t>Filter by:</a:t>
            </a:r>
            <a:r>
              <a:rPr lang="en" sz="1300">
                <a:solidFill>
                  <a:srgbClr val="E69138"/>
                </a:solidFill>
              </a:rPr>
              <a:t> Permission(s) - to verify who has access to specific permission(s). This will be useful to verify if a user requesting access might already have access.</a:t>
            </a:r>
            <a:endParaRPr sz="1300">
              <a:solidFill>
                <a:srgbClr val="E69138"/>
              </a:solidFill>
            </a:endParaRPr>
          </a:p>
          <a:p>
            <a:pPr marL="0" lvl="0" indent="0" algn="l" rtl="0">
              <a:spcBef>
                <a:spcPts val="0"/>
              </a:spcBef>
              <a:spcAft>
                <a:spcPts val="0"/>
              </a:spcAft>
              <a:buNone/>
            </a:pPr>
            <a:endParaRPr sz="1300">
              <a:solidFill>
                <a:srgbClr val="E69138"/>
              </a:solidFill>
            </a:endParaRPr>
          </a:p>
          <a:p>
            <a:pPr marL="0" lvl="0" indent="0" algn="l" rtl="0">
              <a:spcBef>
                <a:spcPts val="0"/>
              </a:spcBef>
              <a:spcAft>
                <a:spcPts val="0"/>
              </a:spcAft>
              <a:buNone/>
            </a:pPr>
            <a:endParaRPr sz="1300">
              <a:solidFill>
                <a:srgbClr val="E69138"/>
              </a:solidFill>
            </a:endParaRPr>
          </a:p>
          <a:p>
            <a:pPr marL="0" lvl="0" indent="0" algn="l" rtl="0">
              <a:spcBef>
                <a:spcPts val="0"/>
              </a:spcBef>
              <a:spcAft>
                <a:spcPts val="0"/>
              </a:spcAft>
              <a:buNone/>
            </a:pPr>
            <a:endParaRPr sz="1300">
              <a:solidFill>
                <a:srgbClr val="E69138"/>
              </a:solidFill>
            </a:endParaRPr>
          </a:p>
          <a:p>
            <a:pPr marL="0" lvl="0" indent="0" algn="l" rtl="0">
              <a:spcBef>
                <a:spcPts val="0"/>
              </a:spcBef>
              <a:spcAft>
                <a:spcPts val="0"/>
              </a:spcAft>
              <a:buNone/>
            </a:pPr>
            <a:r>
              <a:rPr lang="en" sz="1300" b="1">
                <a:solidFill>
                  <a:schemeClr val="dk1"/>
                </a:solidFill>
              </a:rPr>
              <a:t>Sort: </a:t>
            </a:r>
            <a:r>
              <a:rPr lang="en" sz="1300">
                <a:solidFill>
                  <a:schemeClr val="dk1"/>
                </a:solidFill>
                <a:highlight>
                  <a:srgbClr val="FFFFFF"/>
                </a:highlight>
              </a:rPr>
              <a:t>When a column (within table) is sortable by date or alphabet, you will see an arrow appear next to the column heading when you move your mouse over it. The up arrow means the column sorts in ascending order while the down arrow indicates descending. User management screen should be filtered down prior to sorting (smaller number of users).</a:t>
            </a:r>
            <a:endParaRPr sz="1300">
              <a:solidFill>
                <a:srgbClr val="E69138"/>
              </a:solidFill>
            </a:endParaRPr>
          </a:p>
        </p:txBody>
      </p:sp>
      <p:sp>
        <p:nvSpPr>
          <p:cNvPr id="248" name="Google Shape;248;p33"/>
          <p:cNvSpPr txBox="1">
            <a:spLocks noGrp="1"/>
          </p:cNvSpPr>
          <p:nvPr>
            <p:ph type="title"/>
          </p:nvPr>
        </p:nvSpPr>
        <p:spPr>
          <a:xfrm>
            <a:off x="311700" y="361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Filter Results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25;p1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a:t>
            </a:fld>
            <a:endParaRPr b="0">
              <a:solidFill>
                <a:srgbClr val="000000"/>
              </a:solidFill>
            </a:endParaRPr>
          </a:p>
        </p:txBody>
      </p:sp>
      <p:sp>
        <p:nvSpPr>
          <p:cNvPr id="115" name="Google Shape;123;p16">
            <a:extLst>
              <a:ext uri="{C183D7F6-B498-43B3-948B-1728B52AA6E4}">
                <adec:decorative xmlns:adec="http://schemas.microsoft.com/office/drawing/2017/decorative" val="1"/>
              </a:ext>
            </a:extLst>
          </p:cNvPr>
          <p:cNvSpPr/>
          <p:nvPr/>
        </p:nvSpPr>
        <p:spPr>
          <a:xfrm>
            <a:off x="6321615" y="1644749"/>
            <a:ext cx="1854000" cy="1854000"/>
          </a:xfrm>
          <a:prstGeom prst="ellipse">
            <a:avLst/>
          </a:prstGeom>
          <a:solidFill>
            <a:srgbClr val="F0B323"/>
          </a:solidFill>
          <a:ln w="28575"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2;p16"/>
          <p:cNvSpPr txBox="1"/>
          <p:nvPr/>
        </p:nvSpPr>
        <p:spPr>
          <a:xfrm>
            <a:off x="6711026" y="2311052"/>
            <a:ext cx="1075200" cy="5214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rgbClr val="263F8C"/>
                </a:solidFill>
                <a:latin typeface="Roboto"/>
                <a:ea typeface="Roboto"/>
                <a:cs typeface="Roboto"/>
                <a:sym typeface="Roboto"/>
              </a:rPr>
              <a:t>Lisa Lohman</a:t>
            </a:r>
            <a:endParaRPr sz="1800" b="1">
              <a:solidFill>
                <a:srgbClr val="263F8C"/>
              </a:solidFill>
              <a:latin typeface="Roboto"/>
              <a:ea typeface="Roboto"/>
              <a:cs typeface="Roboto"/>
              <a:sym typeface="Roboto"/>
            </a:endParaRPr>
          </a:p>
        </p:txBody>
      </p:sp>
      <p:sp>
        <p:nvSpPr>
          <p:cNvPr id="121" name="Google Shape;121;p16">
            <a:extLst>
              <a:ext uri="{C183D7F6-B498-43B3-948B-1728B52AA6E4}">
                <adec:decorative xmlns:adec="http://schemas.microsoft.com/office/drawing/2017/decorative" val="1"/>
              </a:ext>
            </a:extLst>
          </p:cNvPr>
          <p:cNvSpPr/>
          <p:nvPr/>
        </p:nvSpPr>
        <p:spPr>
          <a:xfrm>
            <a:off x="3644994" y="1644739"/>
            <a:ext cx="1854000" cy="1854000"/>
          </a:xfrm>
          <a:prstGeom prst="ellipse">
            <a:avLst/>
          </a:prstGeom>
          <a:solidFill>
            <a:srgbClr val="9B2242"/>
          </a:solidFill>
          <a:ln w="28575"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0;p16"/>
          <p:cNvSpPr txBox="1"/>
          <p:nvPr/>
        </p:nvSpPr>
        <p:spPr>
          <a:xfrm>
            <a:off x="3926712" y="2311059"/>
            <a:ext cx="1290600" cy="5214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rgbClr val="FFFFFF"/>
                </a:solidFill>
                <a:latin typeface="Roboto"/>
                <a:ea typeface="Roboto"/>
                <a:cs typeface="Roboto"/>
                <a:sym typeface="Roboto"/>
              </a:rPr>
              <a:t>Sue </a:t>
            </a:r>
            <a:endParaRPr sz="18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800" b="1">
                <a:solidFill>
                  <a:srgbClr val="FFFFFF"/>
                </a:solidFill>
                <a:latin typeface="Roboto"/>
                <a:ea typeface="Roboto"/>
                <a:cs typeface="Roboto"/>
                <a:sym typeface="Roboto"/>
              </a:rPr>
              <a:t>Daker</a:t>
            </a:r>
            <a:endParaRPr sz="1800" b="1">
              <a:solidFill>
                <a:srgbClr val="FFFFFF"/>
              </a:solidFill>
              <a:latin typeface="Roboto"/>
              <a:ea typeface="Roboto"/>
              <a:cs typeface="Roboto"/>
              <a:sym typeface="Roboto"/>
            </a:endParaRPr>
          </a:p>
        </p:txBody>
      </p:sp>
      <p:sp>
        <p:nvSpPr>
          <p:cNvPr id="118" name="Google Shape;118;p16">
            <a:extLst>
              <a:ext uri="{C183D7F6-B498-43B3-948B-1728B52AA6E4}">
                <adec:decorative xmlns:adec="http://schemas.microsoft.com/office/drawing/2017/decorative" val="1"/>
              </a:ext>
            </a:extLst>
          </p:cNvPr>
          <p:cNvSpPr/>
          <p:nvPr/>
        </p:nvSpPr>
        <p:spPr>
          <a:xfrm>
            <a:off x="968387" y="1644749"/>
            <a:ext cx="1854000" cy="1854000"/>
          </a:xfrm>
          <a:prstGeom prst="ellipse">
            <a:avLst/>
          </a:prstGeom>
          <a:solidFill>
            <a:srgbClr val="A8BADB"/>
          </a:solidFill>
          <a:ln w="28575"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7p16"/>
          <p:cNvSpPr txBox="1"/>
          <p:nvPr/>
        </p:nvSpPr>
        <p:spPr>
          <a:xfrm>
            <a:off x="1169679" y="2230649"/>
            <a:ext cx="1451400" cy="682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rgbClr val="263F8C"/>
                </a:solidFill>
                <a:latin typeface="Roboto"/>
                <a:ea typeface="Roboto"/>
                <a:cs typeface="Roboto"/>
                <a:sym typeface="Roboto"/>
              </a:rPr>
              <a:t>Shannon Grundmeier</a:t>
            </a:r>
            <a:endParaRPr sz="1600" b="1">
              <a:solidFill>
                <a:srgbClr val="263F8C"/>
              </a:solidFill>
              <a:latin typeface="Roboto"/>
              <a:ea typeface="Roboto"/>
              <a:cs typeface="Roboto"/>
              <a:sym typeface="Roboto"/>
            </a:endParaRPr>
          </a:p>
        </p:txBody>
      </p:sp>
      <p:sp>
        <p:nvSpPr>
          <p:cNvPr id="112" name="Google Shape;11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Introducing Today’s Speakers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9" name="Google Shape;259;p3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20</a:t>
            </a:fld>
            <a:endParaRPr b="0">
              <a:solidFill>
                <a:srgbClr val="000000"/>
              </a:solidFill>
            </a:endParaRPr>
          </a:p>
        </p:txBody>
      </p:sp>
      <p:pic>
        <p:nvPicPr>
          <p:cNvPr id="260" name="Google Shape;260;p34" descr="Add New user in User Management"/>
          <p:cNvPicPr preferRelativeResize="0"/>
          <p:nvPr/>
        </p:nvPicPr>
        <p:blipFill>
          <a:blip r:embed="rId3">
            <a:alphaModFix/>
          </a:blip>
          <a:stretch>
            <a:fillRect/>
          </a:stretch>
        </p:blipFill>
        <p:spPr>
          <a:xfrm>
            <a:off x="1823325" y="3470300"/>
            <a:ext cx="4893326" cy="1441750"/>
          </a:xfrm>
          <a:prstGeom prst="rect">
            <a:avLst/>
          </a:prstGeom>
          <a:noFill/>
          <a:ln>
            <a:noFill/>
          </a:ln>
        </p:spPr>
      </p:pic>
      <p:pic>
        <p:nvPicPr>
          <p:cNvPr id="261" name="Google Shape;261;p34" descr="Button to Add New users"/>
          <p:cNvPicPr preferRelativeResize="0"/>
          <p:nvPr/>
        </p:nvPicPr>
        <p:blipFill>
          <a:blip r:embed="rId4">
            <a:alphaModFix/>
          </a:blip>
          <a:stretch>
            <a:fillRect/>
          </a:stretch>
        </p:blipFill>
        <p:spPr>
          <a:xfrm>
            <a:off x="1823325" y="3112150"/>
            <a:ext cx="5497330" cy="358162"/>
          </a:xfrm>
          <a:prstGeom prst="rect">
            <a:avLst/>
          </a:prstGeom>
          <a:noFill/>
          <a:ln>
            <a:noFill/>
          </a:ln>
        </p:spPr>
      </p:pic>
      <p:sp>
        <p:nvSpPr>
          <p:cNvPr id="258" name="Google Shape;258;p34"/>
          <p:cNvSpPr txBox="1">
            <a:spLocks noGrp="1"/>
          </p:cNvSpPr>
          <p:nvPr>
            <p:ph type="body" idx="1"/>
          </p:nvPr>
        </p:nvSpPr>
        <p:spPr>
          <a:xfrm>
            <a:off x="311700" y="834550"/>
            <a:ext cx="8520600" cy="22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990000"/>
                </a:solidFill>
              </a:rPr>
              <a:t>It is important to search ‘all’ users prior to adding a new user to ACHIEVE to avoid duplication of users and conflicting user accounts. </a:t>
            </a:r>
            <a:endParaRPr sz="1700" b="1">
              <a:solidFill>
                <a:srgbClr val="990000"/>
              </a:solidFill>
            </a:endParaRPr>
          </a:p>
          <a:p>
            <a:pPr marL="0" lvl="0" indent="0" algn="l" rtl="0">
              <a:spcBef>
                <a:spcPts val="0"/>
              </a:spcBef>
              <a:spcAft>
                <a:spcPts val="0"/>
              </a:spcAft>
              <a:buNone/>
            </a:pPr>
            <a:endParaRPr sz="300">
              <a:solidFill>
                <a:srgbClr val="990000"/>
              </a:solidFill>
            </a:endParaRPr>
          </a:p>
          <a:p>
            <a:pPr marL="0" lvl="0" indent="0" algn="l" rtl="0">
              <a:spcBef>
                <a:spcPts val="0"/>
              </a:spcBef>
              <a:spcAft>
                <a:spcPts val="0"/>
              </a:spcAft>
              <a:buNone/>
            </a:pPr>
            <a:r>
              <a:rPr lang="en" b="1">
                <a:solidFill>
                  <a:schemeClr val="dk1"/>
                </a:solidFill>
              </a:rPr>
              <a:t>Add new users</a:t>
            </a:r>
            <a:r>
              <a:rPr lang="en" b="1" i="1">
                <a:solidFill>
                  <a:schemeClr val="dk1"/>
                </a:solidFill>
              </a:rPr>
              <a:t>. </a:t>
            </a:r>
            <a:endParaRPr b="1" i="1">
              <a:solidFill>
                <a:schemeClr val="dk1"/>
              </a:solidFill>
            </a:endParaRPr>
          </a:p>
          <a:p>
            <a:pPr marL="914400" lvl="1" indent="-342900" algn="l" rtl="0">
              <a:spcBef>
                <a:spcPts val="0"/>
              </a:spcBef>
              <a:spcAft>
                <a:spcPts val="0"/>
              </a:spcAft>
              <a:buClr>
                <a:schemeClr val="dk1"/>
              </a:buClr>
              <a:buSzPts val="1800"/>
              <a:buChar char="○"/>
            </a:pPr>
            <a:r>
              <a:rPr lang="en" sz="1800" b="1" i="1">
                <a:solidFill>
                  <a:schemeClr val="dk1"/>
                </a:solidFill>
              </a:rPr>
              <a:t>Enter: </a:t>
            </a:r>
            <a:r>
              <a:rPr lang="en" sz="1800" i="1">
                <a:solidFill>
                  <a:schemeClr val="dk1"/>
                </a:solidFill>
              </a:rPr>
              <a:t>User’s name, phone number, email address, and position.</a:t>
            </a:r>
            <a:endParaRPr sz="1800" i="1">
              <a:solidFill>
                <a:schemeClr val="dk1"/>
              </a:solidFill>
            </a:endParaRPr>
          </a:p>
          <a:p>
            <a:pPr marL="914400" lvl="1" indent="-342900" algn="l" rtl="0">
              <a:spcBef>
                <a:spcPts val="0"/>
              </a:spcBef>
              <a:spcAft>
                <a:spcPts val="0"/>
              </a:spcAft>
              <a:buClr>
                <a:schemeClr val="dk1"/>
              </a:buClr>
              <a:buSzPts val="1800"/>
              <a:buChar char="○"/>
            </a:pPr>
            <a:r>
              <a:rPr lang="en" sz="1800" i="1">
                <a:solidFill>
                  <a:schemeClr val="dk1"/>
                </a:solidFill>
              </a:rPr>
              <a:t>Click on ‘Save”</a:t>
            </a:r>
            <a:endParaRPr sz="1800" i="1">
              <a:solidFill>
                <a:schemeClr val="dk1"/>
              </a:solidFill>
            </a:endParaRPr>
          </a:p>
          <a:p>
            <a:pPr marL="914400" lvl="1" indent="-342900" algn="l" rtl="0">
              <a:lnSpc>
                <a:spcPct val="100000"/>
              </a:lnSpc>
              <a:spcBef>
                <a:spcPts val="0"/>
              </a:spcBef>
              <a:spcAft>
                <a:spcPts val="0"/>
              </a:spcAft>
              <a:buClr>
                <a:schemeClr val="dk1"/>
              </a:buClr>
              <a:buSzPts val="1800"/>
              <a:buChar char="○"/>
            </a:pPr>
            <a:r>
              <a:rPr lang="en" sz="1800">
                <a:solidFill>
                  <a:schemeClr val="dk1"/>
                </a:solidFill>
              </a:rPr>
              <a:t>After save is selected, use </a:t>
            </a:r>
            <a:r>
              <a:rPr lang="en" sz="1800" b="1">
                <a:solidFill>
                  <a:schemeClr val="dk1"/>
                </a:solidFill>
              </a:rPr>
              <a:t>Search </a:t>
            </a:r>
            <a:r>
              <a:rPr lang="en" sz="1800">
                <a:solidFill>
                  <a:schemeClr val="dk1"/>
                </a:solidFill>
              </a:rPr>
              <a:t>to locate the added user to assign permission(s) and location(s).</a:t>
            </a:r>
            <a:endParaRPr sz="1800" i="1">
              <a:solidFill>
                <a:schemeClr val="dk1"/>
              </a:solidFill>
            </a:endParaRPr>
          </a:p>
          <a:p>
            <a:pPr marL="0" lvl="0" indent="0" algn="l" rtl="0">
              <a:spcBef>
                <a:spcPts val="0"/>
              </a:spcBef>
              <a:spcAft>
                <a:spcPts val="0"/>
              </a:spcAft>
              <a:buNone/>
            </a:pPr>
            <a:endParaRPr/>
          </a:p>
        </p:txBody>
      </p:sp>
      <p:sp>
        <p:nvSpPr>
          <p:cNvPr id="257" name="Google Shape;257;p34"/>
          <p:cNvSpPr txBox="1">
            <a:spLocks noGrp="1"/>
          </p:cNvSpPr>
          <p:nvPr>
            <p:ph type="title"/>
          </p:nvPr>
        </p:nvSpPr>
        <p:spPr>
          <a:xfrm>
            <a:off x="311700" y="3380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Add New Users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8" name="Google Shape;268;p3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21</a:t>
            </a:fld>
            <a:endParaRPr b="0">
              <a:solidFill>
                <a:srgbClr val="000000"/>
              </a:solidFill>
            </a:endParaRPr>
          </a:p>
        </p:txBody>
      </p:sp>
      <p:pic>
        <p:nvPicPr>
          <p:cNvPr id="269" name="Google Shape;269;p35" descr="User search results in User Management displaying selected user with Add Role(s) button"/>
          <p:cNvPicPr preferRelativeResize="0"/>
          <p:nvPr/>
        </p:nvPicPr>
        <p:blipFill>
          <a:blip r:embed="rId3">
            <a:alphaModFix/>
          </a:blip>
          <a:stretch>
            <a:fillRect/>
          </a:stretch>
        </p:blipFill>
        <p:spPr>
          <a:xfrm>
            <a:off x="2123375" y="3030700"/>
            <a:ext cx="5267300" cy="1063800"/>
          </a:xfrm>
          <a:prstGeom prst="rect">
            <a:avLst/>
          </a:prstGeom>
          <a:noFill/>
          <a:ln>
            <a:noFill/>
          </a:ln>
        </p:spPr>
      </p:pic>
      <p:pic>
        <p:nvPicPr>
          <p:cNvPr id="270" name="Google Shape;270;p35" descr="User Search results in User Management"/>
          <p:cNvPicPr preferRelativeResize="0"/>
          <p:nvPr/>
        </p:nvPicPr>
        <p:blipFill>
          <a:blip r:embed="rId4">
            <a:alphaModFix/>
          </a:blip>
          <a:stretch>
            <a:fillRect/>
          </a:stretch>
        </p:blipFill>
        <p:spPr>
          <a:xfrm>
            <a:off x="1161963" y="1961274"/>
            <a:ext cx="6820075" cy="874750"/>
          </a:xfrm>
          <a:prstGeom prst="rect">
            <a:avLst/>
          </a:prstGeom>
          <a:noFill/>
          <a:ln>
            <a:noFill/>
          </a:ln>
        </p:spPr>
      </p:pic>
      <p:sp>
        <p:nvSpPr>
          <p:cNvPr id="267" name="Google Shape;267;p35"/>
          <p:cNvSpPr txBox="1">
            <a:spLocks noGrp="1"/>
          </p:cNvSpPr>
          <p:nvPr>
            <p:ph type="body" idx="1"/>
          </p:nvPr>
        </p:nvSpPr>
        <p:spPr>
          <a:xfrm>
            <a:off x="311700" y="1152475"/>
            <a:ext cx="8520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you have located the user (utilizing the search function), click anywhere within the user’s information to open the accordion. Select ‘Add Role(s)’.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6" name="Google Shape;26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Add General Supervision (GS) Role(s)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p3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22</a:t>
            </a:fld>
            <a:endParaRPr b="0">
              <a:solidFill>
                <a:srgbClr val="000000"/>
              </a:solidFill>
            </a:endParaRPr>
          </a:p>
        </p:txBody>
      </p:sp>
      <p:pic>
        <p:nvPicPr>
          <p:cNvPr id="278" name="Google Shape;278;p36" descr="Assiging Roles menu in User Management"/>
          <p:cNvPicPr preferRelativeResize="0"/>
          <p:nvPr/>
        </p:nvPicPr>
        <p:blipFill>
          <a:blip r:embed="rId3">
            <a:alphaModFix/>
          </a:blip>
          <a:stretch>
            <a:fillRect/>
          </a:stretch>
        </p:blipFill>
        <p:spPr>
          <a:xfrm>
            <a:off x="2143575" y="2213275"/>
            <a:ext cx="5143273" cy="1956225"/>
          </a:xfrm>
          <a:prstGeom prst="rect">
            <a:avLst/>
          </a:prstGeom>
          <a:noFill/>
          <a:ln>
            <a:noFill/>
          </a:ln>
        </p:spPr>
      </p:pic>
      <p:sp>
        <p:nvSpPr>
          <p:cNvPr id="276" name="Google Shape;276;p36"/>
          <p:cNvSpPr txBox="1">
            <a:spLocks noGrp="1"/>
          </p:cNvSpPr>
          <p:nvPr>
            <p:ph type="body" idx="1"/>
          </p:nvPr>
        </p:nvSpPr>
        <p:spPr>
          <a:xfrm>
            <a:off x="311700" y="1152475"/>
            <a:ext cx="8520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Choose the role that needs to be assigned. </a:t>
            </a:r>
            <a:r>
              <a:rPr lang="en" b="1" i="1">
                <a:solidFill>
                  <a:schemeClr val="dk1"/>
                </a:solidFill>
              </a:rPr>
              <a:t>Note: </a:t>
            </a:r>
            <a:r>
              <a:rPr lang="en" i="1">
                <a:solidFill>
                  <a:schemeClr val="dk1"/>
                </a:solidFill>
              </a:rPr>
              <a:t>only </a:t>
            </a:r>
            <a:r>
              <a:rPr lang="en" i="1" u="sng">
                <a:solidFill>
                  <a:schemeClr val="hlink"/>
                </a:solidFill>
                <a:hlinkClick r:id="rId4"/>
              </a:rPr>
              <a:t>General Supervision Roles</a:t>
            </a:r>
            <a:r>
              <a:rPr lang="en" i="1">
                <a:solidFill>
                  <a:schemeClr val="dk1"/>
                </a:solidFill>
              </a:rPr>
              <a:t> will display in the drop-down menu to assign.</a:t>
            </a:r>
            <a:endParaRPr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5" name="Google Shape;27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Assign General Supervision (GS) Role(s)</a:t>
            </a:r>
            <a:endParaRPr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Google Shape;285;p3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23</a:t>
            </a:fld>
            <a:endParaRPr b="0">
              <a:solidFill>
                <a:srgbClr val="000000"/>
              </a:solidFill>
            </a:endParaRPr>
          </a:p>
        </p:txBody>
      </p:sp>
      <p:pic>
        <p:nvPicPr>
          <p:cNvPr id="288" name="Google Shape;288;p37" descr="Cancel Role(s) button"/>
          <p:cNvPicPr preferRelativeResize="0"/>
          <p:nvPr/>
        </p:nvPicPr>
        <p:blipFill>
          <a:blip r:embed="rId3">
            <a:alphaModFix/>
          </a:blip>
          <a:stretch>
            <a:fillRect/>
          </a:stretch>
        </p:blipFill>
        <p:spPr>
          <a:xfrm>
            <a:off x="6031194" y="3363100"/>
            <a:ext cx="984000" cy="393600"/>
          </a:xfrm>
          <a:prstGeom prst="rect">
            <a:avLst/>
          </a:prstGeom>
          <a:noFill/>
          <a:ln>
            <a:noFill/>
          </a:ln>
        </p:spPr>
      </p:pic>
      <p:pic>
        <p:nvPicPr>
          <p:cNvPr id="289" name="Google Shape;289;p37" descr="Save button"/>
          <p:cNvPicPr preferRelativeResize="0"/>
          <p:nvPr/>
        </p:nvPicPr>
        <p:blipFill>
          <a:blip r:embed="rId4">
            <a:alphaModFix/>
          </a:blip>
          <a:stretch>
            <a:fillRect/>
          </a:stretch>
        </p:blipFill>
        <p:spPr>
          <a:xfrm>
            <a:off x="6364413" y="2686888"/>
            <a:ext cx="771525" cy="542925"/>
          </a:xfrm>
          <a:prstGeom prst="rect">
            <a:avLst/>
          </a:prstGeom>
          <a:noFill/>
          <a:ln>
            <a:noFill/>
          </a:ln>
        </p:spPr>
      </p:pic>
      <p:pic>
        <p:nvPicPr>
          <p:cNvPr id="287" name="Google Shape;287;p37" descr="Select Building(s) menu in Role Assignment "/>
          <p:cNvPicPr preferRelativeResize="0"/>
          <p:nvPr/>
        </p:nvPicPr>
        <p:blipFill>
          <a:blip r:embed="rId5">
            <a:alphaModFix/>
          </a:blip>
          <a:stretch>
            <a:fillRect/>
          </a:stretch>
        </p:blipFill>
        <p:spPr>
          <a:xfrm>
            <a:off x="4696650" y="1697962"/>
            <a:ext cx="1667775" cy="1378625"/>
          </a:xfrm>
          <a:prstGeom prst="rect">
            <a:avLst/>
          </a:prstGeom>
          <a:noFill/>
          <a:ln>
            <a:noFill/>
          </a:ln>
        </p:spPr>
      </p:pic>
      <p:pic>
        <p:nvPicPr>
          <p:cNvPr id="286" name="Google Shape;286;p37" descr="Assigning Roles menu in User Management"/>
          <p:cNvPicPr preferRelativeResize="0"/>
          <p:nvPr/>
        </p:nvPicPr>
        <p:blipFill>
          <a:blip r:embed="rId6">
            <a:alphaModFix/>
          </a:blip>
          <a:stretch>
            <a:fillRect/>
          </a:stretch>
        </p:blipFill>
        <p:spPr>
          <a:xfrm>
            <a:off x="1527400" y="1697950"/>
            <a:ext cx="2966650" cy="1455150"/>
          </a:xfrm>
          <a:prstGeom prst="rect">
            <a:avLst/>
          </a:prstGeom>
          <a:noFill/>
          <a:ln>
            <a:noFill/>
          </a:ln>
        </p:spPr>
      </p:pic>
      <p:sp>
        <p:nvSpPr>
          <p:cNvPr id="283" name="Google Shape;283;p37"/>
          <p:cNvSpPr txBox="1">
            <a:spLocks noGrp="1"/>
          </p:cNvSpPr>
          <p:nvPr>
            <p:ph type="body" idx="1"/>
          </p:nvPr>
        </p:nvSpPr>
        <p:spPr>
          <a:xfrm>
            <a:off x="311700" y="1152475"/>
            <a:ext cx="8520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a:t>
            </a:r>
            <a:r>
              <a:rPr lang="en" b="1"/>
              <a:t> location </a:t>
            </a:r>
            <a:r>
              <a:rPr lang="en"/>
              <a:t>(district and/or buildings) for the user; click ‘save’ to assign the role.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Cancel role</a:t>
            </a:r>
            <a:r>
              <a:rPr lang="en">
                <a:solidFill>
                  <a:schemeClr val="dk1"/>
                </a:solidFill>
              </a:rPr>
              <a:t> button allows you to cancel prior to saving.</a:t>
            </a:r>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Note:</a:t>
            </a:r>
            <a:r>
              <a:rPr lang="en">
                <a:solidFill>
                  <a:schemeClr val="dk1"/>
                </a:solidFill>
              </a:rPr>
              <a:t> only the location(s) assigned to the LEA User Manager will be available to assign locations to users.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dirty="0"/>
              <a:t>Assign </a:t>
            </a:r>
            <a:r>
              <a:rPr lang="en" dirty="0"/>
              <a:t>General Supervision (GS) Role(s) </a:t>
            </a:r>
            <a:r>
              <a:rPr lang="en-US" dirty="0"/>
              <a:t>Location</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3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24</a:t>
            </a:fld>
            <a:endParaRPr b="0">
              <a:solidFill>
                <a:srgbClr val="000000"/>
              </a:solidFill>
            </a:endParaRPr>
          </a:p>
        </p:txBody>
      </p:sp>
      <p:graphicFrame>
        <p:nvGraphicFramePr>
          <p:cNvPr id="296" name="Google Shape;296;p38"/>
          <p:cNvGraphicFramePr/>
          <p:nvPr>
            <p:extLst>
              <p:ext uri="{D42A27DB-BD31-4B8C-83A1-F6EECF244321}">
                <p14:modId xmlns:p14="http://schemas.microsoft.com/office/powerpoint/2010/main" val="4094044566"/>
              </p:ext>
            </p:extLst>
          </p:nvPr>
        </p:nvGraphicFramePr>
        <p:xfrm>
          <a:off x="452000" y="1047408"/>
          <a:ext cx="8283275" cy="3662022"/>
        </p:xfrm>
        <a:graphic>
          <a:graphicData uri="http://schemas.openxmlformats.org/drawingml/2006/table">
            <a:tbl>
              <a:tblPr firstRow="1">
                <a:noFill/>
                <a:tableStyleId>{334D24BD-CC91-4120-B5CD-8D7884118E7C}</a:tableStyleId>
              </a:tblPr>
              <a:tblGrid>
                <a:gridCol w="2862450">
                  <a:extLst>
                    <a:ext uri="{9D8B030D-6E8A-4147-A177-3AD203B41FA5}">
                      <a16:colId xmlns:a16="http://schemas.microsoft.com/office/drawing/2014/main" val="20000"/>
                    </a:ext>
                  </a:extLst>
                </a:gridCol>
                <a:gridCol w="3653400">
                  <a:extLst>
                    <a:ext uri="{9D8B030D-6E8A-4147-A177-3AD203B41FA5}">
                      <a16:colId xmlns:a16="http://schemas.microsoft.com/office/drawing/2014/main" val="20001"/>
                    </a:ext>
                  </a:extLst>
                </a:gridCol>
                <a:gridCol w="17674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600" b="1" dirty="0">
                          <a:latin typeface="Proxima Nova"/>
                          <a:ea typeface="Proxima Nova"/>
                          <a:cs typeface="Proxima Nova"/>
                          <a:sym typeface="Proxima Nova"/>
                        </a:rPr>
                        <a:t>Roles</a:t>
                      </a:r>
                      <a:endParaRPr sz="1600" b="1"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latin typeface="Proxima Nova"/>
                          <a:ea typeface="Proxima Nova"/>
                          <a:cs typeface="Proxima Nova"/>
                          <a:sym typeface="Proxima Nova"/>
                        </a:rPr>
                        <a:t>Description</a:t>
                      </a:r>
                      <a:endParaRPr sz="1600" b="1"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latin typeface="Proxima Nova"/>
                          <a:ea typeface="Proxima Nova"/>
                          <a:cs typeface="Proxima Nova"/>
                          <a:sym typeface="Proxima Nova"/>
                        </a:rPr>
                        <a:t>Location(s)</a:t>
                      </a:r>
                      <a:endParaRPr sz="1600" b="1"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dirty="0">
                          <a:latin typeface="Proxima Nova"/>
                          <a:ea typeface="Proxima Nova"/>
                          <a:cs typeface="Proxima Nova"/>
                          <a:sym typeface="Proxima Nova"/>
                        </a:rPr>
                        <a:t>Data Review Protocol Management</a:t>
                      </a:r>
                      <a:endParaRPr dirty="0">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dirty="0">
                          <a:latin typeface="Proxima Nova"/>
                          <a:ea typeface="Proxima Nova"/>
                          <a:cs typeface="Proxima Nova"/>
                          <a:sym typeface="Proxima Nova"/>
                        </a:rPr>
                        <a:t>Data Review Protocol (add/edit)</a:t>
                      </a:r>
                      <a:endParaRPr dirty="0">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dirty="0">
                          <a:latin typeface="Proxima Nova"/>
                          <a:ea typeface="Proxima Nova"/>
                          <a:cs typeface="Proxima Nova"/>
                          <a:sym typeface="Proxima Nova"/>
                        </a:rPr>
                        <a:t>District</a:t>
                      </a:r>
                      <a:endParaRPr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dirty="0">
                          <a:latin typeface="Proxima Nova"/>
                          <a:ea typeface="Proxima Nova"/>
                          <a:cs typeface="Proxima Nova"/>
                          <a:sym typeface="Proxima Nova"/>
                        </a:rPr>
                        <a:t>Data Review Protocol View Only</a:t>
                      </a:r>
                      <a:endParaRPr dirty="0">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dirty="0">
                          <a:latin typeface="Proxima Nova"/>
                          <a:ea typeface="Proxima Nova"/>
                          <a:cs typeface="Proxima Nova"/>
                          <a:sym typeface="Proxima Nova"/>
                        </a:rPr>
                        <a:t>Data Review Protocol (view only)</a:t>
                      </a:r>
                      <a:endParaRPr dirty="0">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dirty="0">
                          <a:latin typeface="Proxima Nova"/>
                          <a:ea typeface="Proxima Nova"/>
                          <a:cs typeface="Proxima Nova"/>
                          <a:sym typeface="Proxima Nova"/>
                        </a:rPr>
                        <a:t>District</a:t>
                      </a:r>
                      <a:endParaRPr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dirty="0">
                          <a:latin typeface="Proxima Nova"/>
                          <a:ea typeface="Proxima Nova"/>
                          <a:cs typeface="Proxima Nova"/>
                          <a:sym typeface="Proxima Nova"/>
                        </a:rPr>
                        <a:t>ELAA Reporting </a:t>
                      </a:r>
                      <a:endParaRPr dirty="0">
                        <a:latin typeface="Proxima Nova"/>
                        <a:ea typeface="Proxima Nova"/>
                        <a:cs typeface="Proxima Nova"/>
                        <a:sym typeface="Proxima Nova"/>
                      </a:endParaRPr>
                    </a:p>
                    <a:p>
                      <a:pPr marL="0" lvl="0" indent="0" algn="l" rtl="0">
                        <a:lnSpc>
                          <a:spcPct val="115000"/>
                        </a:lnSpc>
                        <a:spcBef>
                          <a:spcPts val="0"/>
                        </a:spcBef>
                        <a:spcAft>
                          <a:spcPts val="0"/>
                        </a:spcAft>
                        <a:buNone/>
                      </a:pPr>
                      <a:r>
                        <a:rPr lang="en" b="1" i="1" dirty="0">
                          <a:latin typeface="Proxima Nova"/>
                          <a:ea typeface="Proxima Nova"/>
                          <a:cs typeface="Proxima Nova"/>
                          <a:sym typeface="Proxima Nova"/>
                        </a:rPr>
                        <a:t>Note:</a:t>
                      </a:r>
                      <a:r>
                        <a:rPr lang="en" i="1" dirty="0">
                          <a:latin typeface="Proxima Nova"/>
                          <a:ea typeface="Proxima Nova"/>
                          <a:cs typeface="Proxima Nova"/>
                          <a:sym typeface="Proxima Nova"/>
                        </a:rPr>
                        <a:t> ACHIEVE Data Leads will continue to assign this role right now</a:t>
                      </a:r>
                      <a:endParaRPr i="1" dirty="0">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dirty="0">
                          <a:latin typeface="Proxima Nova"/>
                          <a:ea typeface="Proxima Nova"/>
                          <a:cs typeface="Proxima Nova"/>
                          <a:sym typeface="Proxima Nova"/>
                        </a:rPr>
                        <a:t>Early Literacy Alternate Assessment (view only)</a:t>
                      </a:r>
                      <a:endParaRPr dirty="0">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dirty="0">
                          <a:latin typeface="Proxima Nova"/>
                          <a:ea typeface="Proxima Nova"/>
                          <a:cs typeface="Proxima Nova"/>
                          <a:sym typeface="Proxima Nova"/>
                        </a:rPr>
                        <a:t>District or</a:t>
                      </a:r>
                      <a:endParaRPr dirty="0">
                        <a:latin typeface="Proxima Nova"/>
                        <a:ea typeface="Proxima Nova"/>
                        <a:cs typeface="Proxima Nova"/>
                        <a:sym typeface="Proxima Nova"/>
                      </a:endParaRPr>
                    </a:p>
                    <a:p>
                      <a:pPr marL="0" lvl="0" indent="0" algn="l" rtl="0">
                        <a:spcBef>
                          <a:spcPts val="0"/>
                        </a:spcBef>
                        <a:spcAft>
                          <a:spcPts val="0"/>
                        </a:spcAft>
                        <a:buNone/>
                      </a:pPr>
                      <a:r>
                        <a:rPr lang="en" dirty="0">
                          <a:latin typeface="Proxima Nova"/>
                          <a:ea typeface="Proxima Nova"/>
                          <a:cs typeface="Proxima Nova"/>
                          <a:sym typeface="Proxima Nova"/>
                        </a:rPr>
                        <a:t>District/Building</a:t>
                      </a:r>
                      <a:endParaRPr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dirty="0">
                          <a:solidFill>
                            <a:srgbClr val="CC0000"/>
                          </a:solidFill>
                          <a:latin typeface="Proxima Nova"/>
                          <a:ea typeface="Proxima Nova"/>
                          <a:cs typeface="Proxima Nova"/>
                          <a:sym typeface="Proxima Nova"/>
                        </a:rPr>
                        <a:t>FIT/CSA Access </a:t>
                      </a:r>
                      <a:r>
                        <a:rPr lang="en" i="1" dirty="0">
                          <a:solidFill>
                            <a:srgbClr val="CC0000"/>
                          </a:solidFill>
                          <a:latin typeface="Proxima Nova"/>
                          <a:ea typeface="Proxima Nova"/>
                          <a:cs typeface="Proxima Nova"/>
                          <a:sym typeface="Proxima Nova"/>
                        </a:rPr>
                        <a:t>(no role needed, only an active user account)</a:t>
                      </a:r>
                      <a:endParaRPr i="1" dirty="0">
                        <a:solidFill>
                          <a:srgbClr val="CC0000"/>
                        </a:solidFill>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dirty="0">
                          <a:solidFill>
                            <a:srgbClr val="CC0000"/>
                          </a:solidFill>
                          <a:latin typeface="Proxima Nova"/>
                          <a:ea typeface="Proxima Nova"/>
                          <a:cs typeface="Proxima Nova"/>
                          <a:sym typeface="Proxima Nova"/>
                        </a:rPr>
                        <a:t>Framework Implementation Tool/Coach Self Assessment (add/edit)</a:t>
                      </a:r>
                      <a:endParaRPr dirty="0">
                        <a:solidFill>
                          <a:srgbClr val="CC0000"/>
                        </a:solidFill>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rgbClr val="CC0000"/>
                          </a:solidFill>
                          <a:latin typeface="Proxima Nova"/>
                          <a:ea typeface="Proxima Nova"/>
                          <a:cs typeface="Proxima Nova"/>
                          <a:sym typeface="Proxima Nova"/>
                        </a:rPr>
                        <a:t>No Location is needed, only an active user account</a:t>
                      </a:r>
                      <a:endParaRPr dirty="0">
                        <a:solidFill>
                          <a:srgbClr val="CC0000"/>
                        </a:solidFill>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dirty="0">
                          <a:latin typeface="Proxima Nova"/>
                          <a:ea typeface="Proxima Nova"/>
                          <a:cs typeface="Proxima Nova"/>
                          <a:sym typeface="Proxima Nova"/>
                        </a:rPr>
                        <a:t>FIT/CSA Reporting</a:t>
                      </a:r>
                      <a:endParaRPr dirty="0">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Framework Implementation Tool/Coach Self Assessment (view only)</a:t>
                      </a:r>
                      <a:endParaRPr>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dirty="0">
                          <a:solidFill>
                            <a:schemeClr val="dk1"/>
                          </a:solidFill>
                          <a:latin typeface="Proxima Nova"/>
                          <a:ea typeface="Proxima Nova"/>
                          <a:cs typeface="Proxima Nova"/>
                          <a:sym typeface="Proxima Nova"/>
                        </a:rPr>
                        <a:t>District or</a:t>
                      </a:r>
                      <a:endParaRPr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dirty="0">
                          <a:solidFill>
                            <a:schemeClr val="dk1"/>
                          </a:solidFill>
                          <a:latin typeface="Proxima Nova"/>
                          <a:ea typeface="Proxima Nova"/>
                          <a:cs typeface="Proxima Nova"/>
                          <a:sym typeface="Proxima Nova"/>
                        </a:rPr>
                        <a:t>District/Building</a:t>
                      </a:r>
                      <a:endParaRPr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94" name="Google Shape;29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General Supervision (GS) Role(s) </a:t>
            </a:r>
            <a:r>
              <a:rPr lang="en" dirty="0">
                <a:solidFill>
                  <a:schemeClr val="bg1"/>
                </a:solidFill>
              </a:rPr>
              <a:t>(1)</a:t>
            </a:r>
            <a:endParaRPr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3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25</a:t>
            </a:fld>
            <a:endParaRPr b="0">
              <a:solidFill>
                <a:srgbClr val="000000"/>
              </a:solidFill>
            </a:endParaRPr>
          </a:p>
        </p:txBody>
      </p:sp>
      <p:graphicFrame>
        <p:nvGraphicFramePr>
          <p:cNvPr id="303" name="Google Shape;303;p39"/>
          <p:cNvGraphicFramePr/>
          <p:nvPr>
            <p:extLst>
              <p:ext uri="{D42A27DB-BD31-4B8C-83A1-F6EECF244321}">
                <p14:modId xmlns:p14="http://schemas.microsoft.com/office/powerpoint/2010/main" val="555938076"/>
              </p:ext>
            </p:extLst>
          </p:nvPr>
        </p:nvGraphicFramePr>
        <p:xfrm>
          <a:off x="438125" y="1427025"/>
          <a:ext cx="8267700" cy="3020448"/>
        </p:xfrm>
        <a:graphic>
          <a:graphicData uri="http://schemas.openxmlformats.org/drawingml/2006/table">
            <a:tbl>
              <a:tblPr firstRow="1">
                <a:noFill/>
                <a:tableStyleId>{334D24BD-CC91-4120-B5CD-8D7884118E7C}</a:tableStyleId>
              </a:tblPr>
              <a:tblGrid>
                <a:gridCol w="2755900">
                  <a:extLst>
                    <a:ext uri="{9D8B030D-6E8A-4147-A177-3AD203B41FA5}">
                      <a16:colId xmlns:a16="http://schemas.microsoft.com/office/drawing/2014/main" val="20000"/>
                    </a:ext>
                  </a:extLst>
                </a:gridCol>
                <a:gridCol w="3924875">
                  <a:extLst>
                    <a:ext uri="{9D8B030D-6E8A-4147-A177-3AD203B41FA5}">
                      <a16:colId xmlns:a16="http://schemas.microsoft.com/office/drawing/2014/main" val="20001"/>
                    </a:ext>
                  </a:extLst>
                </a:gridCol>
                <a:gridCol w="15869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600" b="1">
                          <a:latin typeface="Proxima Nova"/>
                          <a:ea typeface="Proxima Nova"/>
                          <a:cs typeface="Proxima Nova"/>
                          <a:sym typeface="Proxima Nova"/>
                        </a:rPr>
                        <a:t>Roles</a:t>
                      </a:r>
                      <a:endParaRPr sz="1600" b="1">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latin typeface="Proxima Nova"/>
                          <a:ea typeface="Proxima Nova"/>
                          <a:cs typeface="Proxima Nova"/>
                          <a:sym typeface="Proxima Nova"/>
                        </a:rPr>
                        <a:t>Description</a:t>
                      </a:r>
                      <a:endParaRPr sz="1600" b="1"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sz="1600" b="1">
                          <a:latin typeface="Proxima Nova"/>
                          <a:ea typeface="Proxima Nova"/>
                          <a:cs typeface="Proxima Nova"/>
                          <a:sym typeface="Proxima Nova"/>
                        </a:rPr>
                        <a:t>Location(s)</a:t>
                      </a:r>
                      <a:endParaRPr sz="1600" b="1">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Implementation Plan Management</a:t>
                      </a:r>
                      <a:endParaRPr>
                        <a:solidFill>
                          <a:schemeClr val="dk1"/>
                        </a:solidFill>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IDEA DA Implementation Plan (develop/edit)</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IDEA DA Implementation Plan (view only once plan is submitted)</a:t>
                      </a:r>
                      <a:endParaRPr>
                        <a:latin typeface="Proxima Nova"/>
                        <a:ea typeface="Proxima Nova"/>
                        <a:cs typeface="Proxima Nova"/>
                        <a:sym typeface="Proxima Nova"/>
                      </a:endParaRPr>
                    </a:p>
                  </a:txBody>
                  <a:tcPr marL="28575" marR="28575" marT="19050" marB="19050" anchor="b">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District or</a:t>
                      </a:r>
                      <a:endParaRPr>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District/Building</a:t>
                      </a:r>
                      <a:endParaRPr>
                        <a:solidFill>
                          <a:schemeClr val="dk1"/>
                        </a:solidFill>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Implementation Plan Progress Monitoring</a:t>
                      </a:r>
                      <a:endParaRPr>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IDEA DA Implementation Plan (progress monitoring)</a:t>
                      </a:r>
                      <a:endParaRPr>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District or</a:t>
                      </a:r>
                      <a:endParaRPr>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District/Building</a:t>
                      </a:r>
                      <a:endParaRPr>
                        <a:solidFill>
                          <a:schemeClr val="dk1"/>
                        </a:solidFill>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Implementation Plan Reporting</a:t>
                      </a:r>
                      <a:endParaRPr>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IDEA DA Implementation Plan (excel reports only)</a:t>
                      </a:r>
                      <a:endParaRPr>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District or</a:t>
                      </a:r>
                      <a:endParaRPr>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District/Building</a:t>
                      </a:r>
                      <a:endParaRPr>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ILOT Reporting</a:t>
                      </a:r>
                      <a:endParaRPr>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Iowa Literacy Observation Tool (view only)</a:t>
                      </a:r>
                      <a:endParaRPr>
                        <a:latin typeface="Proxima Nova"/>
                        <a:ea typeface="Proxima Nova"/>
                        <a:cs typeface="Proxima Nova"/>
                        <a:sym typeface="Proxima Nova"/>
                      </a:endParaRPr>
                    </a:p>
                  </a:txBody>
                  <a:tcPr marL="28575" marR="28575" marT="19050" marB="1905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dirty="0">
                          <a:solidFill>
                            <a:schemeClr val="dk1"/>
                          </a:solidFill>
                          <a:latin typeface="Proxima Nova"/>
                          <a:ea typeface="Proxima Nova"/>
                          <a:cs typeface="Proxima Nova"/>
                          <a:sym typeface="Proxima Nova"/>
                        </a:rPr>
                        <a:t>District or</a:t>
                      </a:r>
                      <a:endParaRPr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dirty="0">
                          <a:solidFill>
                            <a:schemeClr val="dk1"/>
                          </a:solidFill>
                          <a:latin typeface="Proxima Nova"/>
                          <a:ea typeface="Proxima Nova"/>
                          <a:cs typeface="Proxima Nova"/>
                          <a:sym typeface="Proxima Nova"/>
                        </a:rPr>
                        <a:t>District/Building</a:t>
                      </a:r>
                      <a:endParaRPr dirty="0">
                        <a:latin typeface="Proxima Nova"/>
                        <a:ea typeface="Proxima Nova"/>
                        <a:cs typeface="Proxima Nova"/>
                        <a:sym typeface="Proxima Nova"/>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01" name="Google Shape;30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General Supervision (GS) Role(s) </a:t>
            </a:r>
            <a:r>
              <a:rPr lang="en" dirty="0">
                <a:solidFill>
                  <a:schemeClr val="bg1"/>
                </a:solidFill>
              </a:rPr>
              <a:t>(</a:t>
            </a:r>
            <a:r>
              <a:rPr lang="en-US" dirty="0">
                <a:solidFill>
                  <a:schemeClr val="bg1"/>
                </a:solidFill>
              </a:rPr>
              <a:t>2)</a:t>
            </a:r>
            <a:endParaRPr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4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26</a:t>
            </a:fld>
            <a:endParaRPr b="0">
              <a:solidFill>
                <a:srgbClr val="000000"/>
              </a:solidFill>
            </a:endParaRPr>
          </a:p>
        </p:txBody>
      </p:sp>
      <p:pic>
        <p:nvPicPr>
          <p:cNvPr id="310" name="Google Shape;310;p40" descr="Questions and Answers"/>
          <p:cNvPicPr preferRelativeResize="0"/>
          <p:nvPr/>
        </p:nvPicPr>
        <p:blipFill>
          <a:blip r:embed="rId3">
            <a:alphaModFix/>
          </a:blip>
          <a:stretch>
            <a:fillRect/>
          </a:stretch>
        </p:blipFill>
        <p:spPr>
          <a:xfrm>
            <a:off x="1456775" y="1092200"/>
            <a:ext cx="6230451" cy="3340700"/>
          </a:xfrm>
          <a:prstGeom prst="rect">
            <a:avLst/>
          </a:prstGeom>
          <a:noFill/>
          <a:ln>
            <a:noFill/>
          </a:ln>
        </p:spPr>
      </p:pic>
      <p:sp>
        <p:nvSpPr>
          <p:cNvPr id="308" name="Google Shape;30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 &amp; A </a:t>
            </a:r>
            <a:r>
              <a:rPr lang="en" dirty="0">
                <a:solidFill>
                  <a:schemeClr val="bg1"/>
                </a:solidFill>
              </a:rPr>
              <a:t>(3)</a:t>
            </a:r>
            <a:endParaRPr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7" name="Google Shape;317;p4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27</a:t>
            </a:fld>
            <a:endParaRPr b="0">
              <a:solidFill>
                <a:srgbClr val="000000"/>
              </a:solidFill>
            </a:endParaRPr>
          </a:p>
        </p:txBody>
      </p:sp>
      <p:pic>
        <p:nvPicPr>
          <p:cNvPr id="318" name="Google Shape;318;p41" descr="Quick Access Menu in User Management"/>
          <p:cNvPicPr preferRelativeResize="0"/>
          <p:nvPr/>
        </p:nvPicPr>
        <p:blipFill>
          <a:blip r:embed="rId3">
            <a:alphaModFix/>
          </a:blip>
          <a:stretch>
            <a:fillRect/>
          </a:stretch>
        </p:blipFill>
        <p:spPr>
          <a:xfrm>
            <a:off x="6686826" y="1126825"/>
            <a:ext cx="1394000" cy="1275600"/>
          </a:xfrm>
          <a:prstGeom prst="rect">
            <a:avLst/>
          </a:prstGeom>
          <a:noFill/>
          <a:ln>
            <a:noFill/>
          </a:ln>
        </p:spPr>
      </p:pic>
      <p:sp>
        <p:nvSpPr>
          <p:cNvPr id="316" name="Google Shape;316;p41"/>
          <p:cNvSpPr txBox="1">
            <a:spLocks noGrp="1"/>
          </p:cNvSpPr>
          <p:nvPr>
            <p:ph type="body" idx="1"/>
          </p:nvPr>
        </p:nvSpPr>
        <p:spPr>
          <a:xfrm>
            <a:off x="311700" y="1223350"/>
            <a:ext cx="7206000" cy="39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Quick access menu</a:t>
            </a:r>
            <a:r>
              <a:rPr lang="en" sz="1700"/>
              <a:t> is left of the user name. </a:t>
            </a:r>
            <a:endParaRPr sz="1700"/>
          </a:p>
          <a:p>
            <a:pPr marL="0" lvl="0" indent="0" algn="l" rtl="0">
              <a:spcBef>
                <a:spcPts val="0"/>
              </a:spcBef>
              <a:spcAft>
                <a:spcPts val="0"/>
              </a:spcAft>
              <a:buNone/>
            </a:pPr>
            <a:endParaRPr sz="900"/>
          </a:p>
          <a:p>
            <a:pPr marL="0" lvl="0" indent="0" algn="l" rtl="0">
              <a:spcBef>
                <a:spcPts val="0"/>
              </a:spcBef>
              <a:spcAft>
                <a:spcPts val="0"/>
              </a:spcAft>
              <a:buNone/>
            </a:pPr>
            <a:r>
              <a:rPr lang="en" sz="1700" b="1"/>
              <a:t>Edit: </a:t>
            </a:r>
            <a:r>
              <a:rPr lang="en" sz="1700"/>
              <a:t>Allows the user record to be edited if the user has changed locations, email address, name, phone number, or position.</a:t>
            </a:r>
            <a:endParaRPr sz="1700"/>
          </a:p>
          <a:p>
            <a:pPr marL="0" lvl="0" indent="0" algn="l" rtl="0">
              <a:spcBef>
                <a:spcPts val="0"/>
              </a:spcBef>
              <a:spcAft>
                <a:spcPts val="0"/>
              </a:spcAft>
              <a:buNone/>
            </a:pPr>
            <a:endParaRPr sz="900"/>
          </a:p>
          <a:p>
            <a:pPr marL="0" lvl="0" indent="0" algn="l" rtl="0">
              <a:spcBef>
                <a:spcPts val="0"/>
              </a:spcBef>
              <a:spcAft>
                <a:spcPts val="0"/>
              </a:spcAft>
              <a:buNone/>
            </a:pPr>
            <a:r>
              <a:rPr lang="en" sz="1700" b="1"/>
              <a:t>Inactive: </a:t>
            </a:r>
            <a:r>
              <a:rPr lang="en" sz="1700"/>
              <a:t>Allows the user record to be made inactive in the event the user leaves the agency or if the user was accidentally added. </a:t>
            </a:r>
            <a:r>
              <a:rPr lang="en" sz="1700" b="1">
                <a:solidFill>
                  <a:srgbClr val="990000"/>
                </a:solidFill>
              </a:rPr>
              <a:t>Note:</a:t>
            </a:r>
            <a:r>
              <a:rPr lang="en" sz="1700"/>
              <a:t> </a:t>
            </a:r>
            <a:r>
              <a:rPr lang="en" sz="1700" b="1" u="sng">
                <a:solidFill>
                  <a:srgbClr val="990000"/>
                </a:solidFill>
              </a:rPr>
              <a:t>Do not</a:t>
            </a:r>
            <a:r>
              <a:rPr lang="en" sz="1700" b="1">
                <a:solidFill>
                  <a:srgbClr val="990000"/>
                </a:solidFill>
              </a:rPr>
              <a:t> ‘inactivate’ a user with assigned roles the LEA User Manager is unable to edit.</a:t>
            </a:r>
            <a:endParaRPr sz="1700" b="1">
              <a:solidFill>
                <a:srgbClr val="990000"/>
              </a:solidFill>
            </a:endParaRPr>
          </a:p>
          <a:p>
            <a:pPr marL="0" lvl="0" indent="0" algn="l" rtl="0">
              <a:spcBef>
                <a:spcPts val="0"/>
              </a:spcBef>
              <a:spcAft>
                <a:spcPts val="0"/>
              </a:spcAft>
              <a:buNone/>
            </a:pPr>
            <a:endParaRPr sz="900"/>
          </a:p>
          <a:p>
            <a:pPr marL="0" lvl="0" indent="0" algn="l" rtl="0">
              <a:spcBef>
                <a:spcPts val="0"/>
              </a:spcBef>
              <a:spcAft>
                <a:spcPts val="0"/>
              </a:spcAft>
              <a:buNone/>
            </a:pPr>
            <a:r>
              <a:rPr lang="en" sz="1500" b="1" i="1"/>
              <a:t>Note:</a:t>
            </a:r>
            <a:r>
              <a:rPr lang="en" sz="1500" i="1"/>
              <a:t> If a user moves into your location from another location in Iowa and you are updating that record, please work with the other agency’s ACHIEVE Data Lead and/or LEA User Manager Primary Contact to ensure that they have removed access for their location.</a:t>
            </a:r>
            <a:endParaRPr sz="1500" i="1"/>
          </a:p>
          <a:p>
            <a:pPr marL="0" lvl="0" indent="0" algn="l" rtl="0">
              <a:spcBef>
                <a:spcPts val="0"/>
              </a:spcBef>
              <a:spcAft>
                <a:spcPts val="0"/>
              </a:spcAft>
              <a:buNone/>
            </a:pPr>
            <a:endParaRPr sz="1700"/>
          </a:p>
          <a:p>
            <a:pPr marL="0" lvl="0" indent="0" algn="l" rtl="0">
              <a:spcBef>
                <a:spcPts val="0"/>
              </a:spcBef>
              <a:spcAft>
                <a:spcPts val="0"/>
              </a:spcAft>
              <a:buNone/>
            </a:pPr>
            <a:endParaRPr sz="1700"/>
          </a:p>
          <a:p>
            <a:pPr marL="457200" lvl="0" indent="0" algn="l" rtl="0">
              <a:spcBef>
                <a:spcPts val="0"/>
              </a:spcBef>
              <a:spcAft>
                <a:spcPts val="0"/>
              </a:spcAft>
              <a:buNone/>
            </a:pP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
        <p:nvSpPr>
          <p:cNvPr id="315" name="Google Shape;31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Quick Access Menu for User Record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5" name="Google Shape;325;p4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28</a:t>
            </a:fld>
            <a:endParaRPr b="0">
              <a:solidFill>
                <a:srgbClr val="000000"/>
              </a:solidFill>
            </a:endParaRPr>
          </a:p>
        </p:txBody>
      </p:sp>
      <p:pic>
        <p:nvPicPr>
          <p:cNvPr id="326" name="Google Shape;326;p42" descr="Role Assignment menu in User Management"/>
          <p:cNvPicPr preferRelativeResize="0"/>
          <p:nvPr/>
        </p:nvPicPr>
        <p:blipFill>
          <a:blip r:embed="rId3">
            <a:alphaModFix/>
          </a:blip>
          <a:stretch>
            <a:fillRect/>
          </a:stretch>
        </p:blipFill>
        <p:spPr>
          <a:xfrm>
            <a:off x="1511825" y="3573175"/>
            <a:ext cx="5346401" cy="1240642"/>
          </a:xfrm>
          <a:prstGeom prst="rect">
            <a:avLst/>
          </a:prstGeom>
          <a:noFill/>
          <a:ln>
            <a:noFill/>
          </a:ln>
        </p:spPr>
      </p:pic>
      <p:sp>
        <p:nvSpPr>
          <p:cNvPr id="324" name="Google Shape;324;p42"/>
          <p:cNvSpPr txBox="1">
            <a:spLocks noGrp="1"/>
          </p:cNvSpPr>
          <p:nvPr>
            <p:ph type="body" idx="1"/>
          </p:nvPr>
        </p:nvSpPr>
        <p:spPr>
          <a:xfrm>
            <a:off x="311700" y="1152475"/>
            <a:ext cx="8520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LEA User Managers will only be able to edit/delete </a:t>
            </a:r>
            <a:r>
              <a:rPr lang="en" sz="1700" b="1"/>
              <a:t>roles</a:t>
            </a:r>
            <a:r>
              <a:rPr lang="en" sz="1700"/>
              <a:t> (via the quick access menu) within their locational assignment. There will be no quick access menu to the left of the role to edit/delete if the role location is outside the LEA User Managers locational assignment.</a:t>
            </a:r>
            <a:endParaRPr sz="1700"/>
          </a:p>
          <a:p>
            <a:pPr marL="0" lvl="0" indent="0" algn="l" rtl="0">
              <a:spcBef>
                <a:spcPts val="0"/>
              </a:spcBef>
              <a:spcAft>
                <a:spcPts val="0"/>
              </a:spcAft>
              <a:buNone/>
            </a:pPr>
            <a:endParaRPr sz="1200"/>
          </a:p>
          <a:p>
            <a:pPr marL="0" lvl="0" indent="0" algn="l" rtl="0">
              <a:spcBef>
                <a:spcPts val="0"/>
              </a:spcBef>
              <a:spcAft>
                <a:spcPts val="0"/>
              </a:spcAft>
              <a:buNone/>
            </a:pPr>
            <a:r>
              <a:rPr lang="en" sz="1700" b="1"/>
              <a:t>Note: </a:t>
            </a:r>
            <a:r>
              <a:rPr lang="en" sz="1700"/>
              <a:t>It is important that when adding role(s) that you include the location(s) prior to saving the role, otherwise you will not be able to edit/delete that role. In this case, an ACHIEVE support ticket (slide 33) would be needed to add the location or edit/delete the role.</a:t>
            </a:r>
            <a:endParaRPr sz="1700"/>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3" name="Google Shape;32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 Quick Access Menu for User Roles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4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29</a:t>
            </a:fld>
            <a:endParaRPr b="0">
              <a:solidFill>
                <a:srgbClr val="000000"/>
              </a:solidFill>
            </a:endParaRPr>
          </a:p>
        </p:txBody>
      </p:sp>
      <p:pic>
        <p:nvPicPr>
          <p:cNvPr id="334" name="Google Shape;334;p43" descr="Role Assignment menu in User Management"/>
          <p:cNvPicPr preferRelativeResize="0"/>
          <p:nvPr/>
        </p:nvPicPr>
        <p:blipFill>
          <a:blip r:embed="rId3">
            <a:alphaModFix/>
          </a:blip>
          <a:stretch>
            <a:fillRect/>
          </a:stretch>
        </p:blipFill>
        <p:spPr>
          <a:xfrm>
            <a:off x="2764100" y="3022275"/>
            <a:ext cx="5517450" cy="1602975"/>
          </a:xfrm>
          <a:prstGeom prst="rect">
            <a:avLst/>
          </a:prstGeom>
          <a:noFill/>
          <a:ln>
            <a:noFill/>
          </a:ln>
        </p:spPr>
      </p:pic>
      <p:pic>
        <p:nvPicPr>
          <p:cNvPr id="335" name="Google Shape;335;p43" descr="Role Assignment Quick Access Menu in User Management"/>
          <p:cNvPicPr preferRelativeResize="0"/>
          <p:nvPr/>
        </p:nvPicPr>
        <p:blipFill>
          <a:blip r:embed="rId4">
            <a:alphaModFix/>
          </a:blip>
          <a:stretch>
            <a:fillRect/>
          </a:stretch>
        </p:blipFill>
        <p:spPr>
          <a:xfrm>
            <a:off x="1158875" y="2920588"/>
            <a:ext cx="1449400" cy="1806350"/>
          </a:xfrm>
          <a:prstGeom prst="rect">
            <a:avLst/>
          </a:prstGeom>
          <a:noFill/>
          <a:ln>
            <a:noFill/>
          </a:ln>
        </p:spPr>
      </p:pic>
      <p:sp>
        <p:nvSpPr>
          <p:cNvPr id="332" name="Google Shape;332;p43"/>
          <p:cNvSpPr txBox="1">
            <a:spLocks noGrp="1"/>
          </p:cNvSpPr>
          <p:nvPr>
            <p:ph type="body" idx="1"/>
          </p:nvPr>
        </p:nvSpPr>
        <p:spPr>
          <a:xfrm>
            <a:off x="535200" y="1152475"/>
            <a:ext cx="8073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Quick access menu</a:t>
            </a:r>
            <a:r>
              <a:rPr lang="en"/>
              <a:t> allows you to edit/delete role(s) and locations within your locational assignment. The ‘X’ </a:t>
            </a:r>
            <a:r>
              <a:rPr lang="en">
                <a:solidFill>
                  <a:schemeClr val="dk1"/>
                </a:solidFill>
              </a:rPr>
              <a:t>to the right of the LEA/building allows you to remove the LEA and/or Building.</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b="1"/>
              <a:t>Edit: </a:t>
            </a:r>
            <a:r>
              <a:rPr lang="en"/>
              <a:t>Allows update of location(s) and change in role (if applicable)..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1" name="Google Shape;33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Edit/Delete Role within Locational Assignment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Background: General Supervision Tools</a:t>
            </a:r>
            <a:endParaRPr/>
          </a:p>
        </p:txBody>
      </p:sp>
      <p:sp>
        <p:nvSpPr>
          <p:cNvPr id="128" name="Google Shape;12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ACHIEVE General Supervision (Phase 2) Tools</a:t>
            </a:r>
            <a:endParaRPr sz="2400"/>
          </a:p>
          <a:p>
            <a:pPr marL="1371600" lvl="0" indent="-355600" algn="l" rtl="0">
              <a:spcBef>
                <a:spcPts val="0"/>
              </a:spcBef>
              <a:spcAft>
                <a:spcPts val="0"/>
              </a:spcAft>
              <a:buSzPts val="2000"/>
              <a:buChar char="●"/>
            </a:pPr>
            <a:r>
              <a:rPr lang="en" sz="2000"/>
              <a:t>What are they and what is their purpose?</a:t>
            </a:r>
            <a:endParaRPr sz="2000"/>
          </a:p>
          <a:p>
            <a:pPr marL="1828800" lvl="1" indent="-355600" algn="l" rtl="0">
              <a:spcBef>
                <a:spcPts val="0"/>
              </a:spcBef>
              <a:spcAft>
                <a:spcPts val="0"/>
              </a:spcAft>
              <a:buSzPts val="2000"/>
              <a:buChar char="○"/>
            </a:pPr>
            <a:r>
              <a:rPr lang="en" sz="2000"/>
              <a:t>Continuous Improvement</a:t>
            </a:r>
            <a:endParaRPr sz="2000"/>
          </a:p>
          <a:p>
            <a:pPr marL="1828800" lvl="1" indent="-355600" algn="l" rtl="0">
              <a:spcBef>
                <a:spcPts val="0"/>
              </a:spcBef>
              <a:spcAft>
                <a:spcPts val="0"/>
              </a:spcAft>
              <a:buSzPts val="2000"/>
              <a:buChar char="○"/>
            </a:pPr>
            <a:r>
              <a:rPr lang="en" sz="2000"/>
              <a:t>Data Collection</a:t>
            </a:r>
            <a:endParaRPr sz="2000"/>
          </a:p>
          <a:p>
            <a:pPr marL="1828800" lvl="1" indent="-355600" algn="l" rtl="0">
              <a:spcBef>
                <a:spcPts val="0"/>
              </a:spcBef>
              <a:spcAft>
                <a:spcPts val="0"/>
              </a:spcAft>
              <a:buSzPts val="2000"/>
              <a:buChar char="○"/>
            </a:pPr>
            <a:r>
              <a:rPr lang="en" sz="2000"/>
              <a:t>Focused Monitoring</a:t>
            </a:r>
            <a:endParaRPr sz="2000"/>
          </a:p>
          <a:p>
            <a:pPr marL="1828800" lvl="1" indent="-355600" algn="l" rtl="0">
              <a:spcBef>
                <a:spcPts val="0"/>
              </a:spcBef>
              <a:spcAft>
                <a:spcPts val="0"/>
              </a:spcAft>
              <a:buSzPts val="2000"/>
              <a:buChar char="○"/>
            </a:pPr>
            <a:r>
              <a:rPr lang="en" sz="2000"/>
              <a:t>Dispute Resolution</a:t>
            </a:r>
            <a:endParaRPr sz="2000"/>
          </a:p>
          <a:p>
            <a:pPr marL="1371600" lvl="0" indent="-355600" algn="l" rtl="0">
              <a:spcBef>
                <a:spcPts val="0"/>
              </a:spcBef>
              <a:spcAft>
                <a:spcPts val="0"/>
              </a:spcAft>
              <a:buSzPts val="2000"/>
              <a:buChar char="●"/>
            </a:pPr>
            <a:r>
              <a:rPr lang="en" sz="2000"/>
              <a:t>Where are they in ACHIEVE?</a:t>
            </a:r>
            <a:endParaRPr sz="2000"/>
          </a:p>
          <a:p>
            <a:pPr marL="1371600" lvl="0" indent="-355600" algn="l" rtl="0">
              <a:spcBef>
                <a:spcPts val="0"/>
              </a:spcBef>
              <a:spcAft>
                <a:spcPts val="0"/>
              </a:spcAft>
              <a:buSzPts val="2000"/>
              <a:buChar char="●"/>
            </a:pPr>
            <a:r>
              <a:rPr lang="en" sz="2000"/>
              <a:t>Who should have access to these tools?</a:t>
            </a:r>
            <a:endParaRPr sz="2000"/>
          </a:p>
          <a:p>
            <a:pPr marL="1371600" lvl="0" indent="0" algn="l" rtl="0">
              <a:spcBef>
                <a:spcPts val="0"/>
              </a:spcBef>
              <a:spcAft>
                <a:spcPts val="0"/>
              </a:spcAft>
              <a:buNone/>
            </a:pPr>
            <a:endParaRPr sz="2000"/>
          </a:p>
          <a:p>
            <a:pPr marL="0" lvl="0" indent="0" algn="ctr" rtl="0">
              <a:spcBef>
                <a:spcPts val="0"/>
              </a:spcBef>
              <a:spcAft>
                <a:spcPts val="0"/>
              </a:spcAft>
              <a:buNone/>
            </a:pPr>
            <a:r>
              <a:rPr lang="en" sz="2000"/>
              <a:t>Let’s take a peek!</a:t>
            </a:r>
            <a:endParaRPr sz="2000"/>
          </a:p>
        </p:txBody>
      </p:sp>
      <p:sp>
        <p:nvSpPr>
          <p:cNvPr id="129" name="Google Shape;129;p1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a:t>
            </a:fld>
            <a:endParaRPr b="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End of </a:t>
            </a:r>
            <a:r>
              <a:rPr lang="en-US" dirty="0"/>
              <a:t>Y</a:t>
            </a:r>
            <a:r>
              <a:rPr lang="en" dirty="0"/>
              <a:t>ear - Inactivating Users </a:t>
            </a:r>
            <a:r>
              <a:rPr lang="en" dirty="0">
                <a:solidFill>
                  <a:schemeClr val="bg1"/>
                </a:solidFill>
              </a:rPr>
              <a:t>(1)</a:t>
            </a:r>
            <a:endParaRPr dirty="0">
              <a:solidFill>
                <a:schemeClr val="bg1"/>
              </a:solidFill>
            </a:endParaRPr>
          </a:p>
        </p:txBody>
      </p:sp>
      <p:sp>
        <p:nvSpPr>
          <p:cNvPr id="341" name="Google Shape;341;p44"/>
          <p:cNvSpPr txBox="1">
            <a:spLocks noGrp="1"/>
          </p:cNvSpPr>
          <p:nvPr>
            <p:ph type="body" idx="1"/>
          </p:nvPr>
        </p:nvSpPr>
        <p:spPr>
          <a:xfrm>
            <a:off x="535200" y="1000075"/>
            <a:ext cx="8073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Users who are no longer employees of the location assigned to the LEA User Manager responsible for assigning access will need to make sure the user is inactivated in ACHIEVE. </a:t>
            </a:r>
            <a:endParaRPr/>
          </a:p>
          <a:p>
            <a:pPr marL="0" lvl="0" indent="0" algn="l" rtl="0">
              <a:spcBef>
                <a:spcPts val="0"/>
              </a:spcBef>
              <a:spcAft>
                <a:spcPts val="0"/>
              </a:spcAft>
              <a:buNone/>
            </a:pPr>
            <a:endParaRPr/>
          </a:p>
          <a:p>
            <a:pPr marL="0" lvl="0" indent="0" algn="l" rtl="0">
              <a:spcBef>
                <a:spcPts val="0"/>
              </a:spcBef>
              <a:spcAft>
                <a:spcPts val="0"/>
              </a:spcAft>
              <a:buNone/>
            </a:pPr>
            <a:r>
              <a:rPr lang="en" b="1"/>
              <a:t>Note: </a:t>
            </a:r>
            <a:r>
              <a:rPr lang="en"/>
              <a:t>this has already been updated for districts for 24-25 school year, however there maybe some users that the ACHIEVE Data Leads are still working on.</a:t>
            </a:r>
            <a:endParaRPr/>
          </a:p>
          <a:p>
            <a:pPr marL="0" lvl="0" indent="0" algn="l" rtl="0">
              <a:spcBef>
                <a:spcPts val="0"/>
              </a:spcBef>
              <a:spcAft>
                <a:spcPts val="0"/>
              </a:spcAft>
              <a:buNone/>
            </a:pPr>
            <a:endParaRPr sz="1600"/>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42" name="Google Shape;342;p4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30</a:t>
            </a:fld>
            <a:endParaRPr b="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9" name="Google Shape;349;p4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31</a:t>
            </a:fld>
            <a:endParaRPr b="0">
              <a:solidFill>
                <a:srgbClr val="000000"/>
              </a:solidFill>
            </a:endParaRPr>
          </a:p>
        </p:txBody>
      </p:sp>
      <p:pic>
        <p:nvPicPr>
          <p:cNvPr id="351" name="Google Shape;351;p45" descr="&quot;Are you sure you wish to deactivate this user?&quot; pop-up modal"/>
          <p:cNvPicPr preferRelativeResize="0"/>
          <p:nvPr/>
        </p:nvPicPr>
        <p:blipFill>
          <a:blip r:embed="rId3">
            <a:alphaModFix/>
          </a:blip>
          <a:stretch>
            <a:fillRect/>
          </a:stretch>
        </p:blipFill>
        <p:spPr>
          <a:xfrm>
            <a:off x="2680025" y="3462975"/>
            <a:ext cx="2334300" cy="1198399"/>
          </a:xfrm>
          <a:prstGeom prst="rect">
            <a:avLst/>
          </a:prstGeom>
          <a:noFill/>
          <a:ln>
            <a:noFill/>
          </a:ln>
        </p:spPr>
      </p:pic>
      <p:pic>
        <p:nvPicPr>
          <p:cNvPr id="350" name="Google Shape;350;p45" descr="User Search results in User Management: setting user to inactive"/>
          <p:cNvPicPr preferRelativeResize="0"/>
          <p:nvPr/>
        </p:nvPicPr>
        <p:blipFill>
          <a:blip r:embed="rId4">
            <a:alphaModFix/>
          </a:blip>
          <a:stretch>
            <a:fillRect/>
          </a:stretch>
        </p:blipFill>
        <p:spPr>
          <a:xfrm>
            <a:off x="5408725" y="1966725"/>
            <a:ext cx="1652175" cy="1747500"/>
          </a:xfrm>
          <a:prstGeom prst="rect">
            <a:avLst/>
          </a:prstGeom>
          <a:noFill/>
          <a:ln>
            <a:noFill/>
          </a:ln>
        </p:spPr>
      </p:pic>
      <p:sp>
        <p:nvSpPr>
          <p:cNvPr id="348" name="Google Shape;348;p45"/>
          <p:cNvSpPr txBox="1">
            <a:spLocks noGrp="1"/>
          </p:cNvSpPr>
          <p:nvPr>
            <p:ph type="body" idx="1"/>
          </p:nvPr>
        </p:nvSpPr>
        <p:spPr>
          <a:xfrm>
            <a:off x="535200" y="1000075"/>
            <a:ext cx="8073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rPr>
              <a:t>Inactive: </a:t>
            </a:r>
            <a:r>
              <a:rPr lang="en" sz="1600">
                <a:solidFill>
                  <a:schemeClr val="dk1"/>
                </a:solidFill>
              </a:rPr>
              <a:t>Allows the user record to be made inactive in the event the user leaves the agency or if the user was accidentally added. </a:t>
            </a:r>
            <a:r>
              <a:rPr lang="en" sz="1600" b="1">
                <a:solidFill>
                  <a:srgbClr val="990000"/>
                </a:solidFill>
              </a:rPr>
              <a:t>Note:</a:t>
            </a:r>
            <a:r>
              <a:rPr lang="en" sz="1600">
                <a:solidFill>
                  <a:schemeClr val="dk1"/>
                </a:solidFill>
              </a:rPr>
              <a:t> </a:t>
            </a:r>
            <a:r>
              <a:rPr lang="en" sz="1600" b="1" u="sng">
                <a:solidFill>
                  <a:srgbClr val="990000"/>
                </a:solidFill>
              </a:rPr>
              <a:t>Do not</a:t>
            </a:r>
            <a:r>
              <a:rPr lang="en" sz="1600" b="1">
                <a:solidFill>
                  <a:srgbClr val="990000"/>
                </a:solidFill>
              </a:rPr>
              <a:t> ‘inactivate’ a user with assigned roles the LEA User Manager is unable to edit.</a:t>
            </a:r>
            <a:endParaRPr sz="1600" b="1">
              <a:solidFill>
                <a:srgbClr val="990000"/>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b="1" i="1">
                <a:solidFill>
                  <a:schemeClr val="dk1"/>
                </a:solidFill>
              </a:rPr>
              <a:t>Search for user</a:t>
            </a:r>
            <a:endParaRPr sz="1600" b="1" i="1">
              <a:solidFill>
                <a:schemeClr val="dk1"/>
              </a:solidFill>
            </a:endParaRPr>
          </a:p>
          <a:p>
            <a:pPr marL="0" lvl="0" indent="0" algn="l" rtl="0">
              <a:spcBef>
                <a:spcPts val="0"/>
              </a:spcBef>
              <a:spcAft>
                <a:spcPts val="0"/>
              </a:spcAft>
              <a:buNone/>
            </a:pPr>
            <a:r>
              <a:rPr lang="en" sz="1600" b="1" i="1">
                <a:solidFill>
                  <a:schemeClr val="dk1"/>
                </a:solidFill>
              </a:rPr>
              <a:t>Select the ‘quick access menu’ left of users name</a:t>
            </a:r>
            <a:endParaRPr sz="1600" b="1" i="1">
              <a:solidFill>
                <a:schemeClr val="dk1"/>
              </a:solidFill>
            </a:endParaRPr>
          </a:p>
          <a:p>
            <a:pPr marL="0" lvl="0" indent="0" algn="l" rtl="0">
              <a:spcBef>
                <a:spcPts val="0"/>
              </a:spcBef>
              <a:spcAft>
                <a:spcPts val="0"/>
              </a:spcAft>
              <a:buNone/>
            </a:pPr>
            <a:r>
              <a:rPr lang="en" sz="1600" b="1" i="1">
                <a:solidFill>
                  <a:schemeClr val="dk1"/>
                </a:solidFill>
              </a:rPr>
              <a:t>Select ‘Inactivate’</a:t>
            </a:r>
            <a:endParaRPr sz="1600" b="1" i="1">
              <a:solidFill>
                <a:schemeClr val="dk1"/>
              </a:solidFill>
            </a:endParaRPr>
          </a:p>
          <a:p>
            <a:pPr marL="0" lvl="0" indent="0" algn="l" rtl="0">
              <a:spcBef>
                <a:spcPts val="0"/>
              </a:spcBef>
              <a:spcAft>
                <a:spcPts val="0"/>
              </a:spcAft>
              <a:buNone/>
            </a:pPr>
            <a:r>
              <a:rPr lang="en" sz="1600" b="1" i="1">
                <a:solidFill>
                  <a:schemeClr val="dk1"/>
                </a:solidFill>
              </a:rPr>
              <a:t>Are you sure? - select yes, if you are sure</a:t>
            </a:r>
            <a:endParaRPr sz="1600" b="1" i="1">
              <a:solidFill>
                <a:schemeClr val="dk1"/>
              </a:solidFill>
            </a:endParaRPr>
          </a:p>
          <a:p>
            <a:pPr marL="0" lvl="0" indent="0" algn="l" rtl="0">
              <a:spcBef>
                <a:spcPts val="0"/>
              </a:spcBef>
              <a:spcAft>
                <a:spcPts val="0"/>
              </a:spcAft>
              <a:buNone/>
            </a:pPr>
            <a:endParaRPr sz="1600" b="1" i="1">
              <a:solidFill>
                <a:schemeClr val="dk1"/>
              </a:solidFill>
            </a:endParaRPr>
          </a:p>
          <a:p>
            <a:pPr marL="0" lvl="0" indent="0" algn="l" rtl="0">
              <a:spcBef>
                <a:spcPts val="0"/>
              </a:spcBef>
              <a:spcAft>
                <a:spcPts val="0"/>
              </a:spcAft>
              <a:buNone/>
            </a:pPr>
            <a:endParaRPr sz="1600" b="1" i="1">
              <a:solidFill>
                <a:schemeClr val="dk1"/>
              </a:solidFill>
            </a:endParaRPr>
          </a:p>
          <a:p>
            <a:pPr marL="0" lvl="0" indent="0" algn="l" rtl="0">
              <a:spcBef>
                <a:spcPts val="0"/>
              </a:spcBef>
              <a:spcAft>
                <a:spcPts val="0"/>
              </a:spcAft>
              <a:buNone/>
            </a:pPr>
            <a:endParaRPr sz="1600"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47" name="Google Shape;34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End of </a:t>
            </a:r>
            <a:r>
              <a:rPr lang="en-US" dirty="0"/>
              <a:t>Y</a:t>
            </a:r>
            <a:r>
              <a:rPr lang="en" dirty="0"/>
              <a:t>ear - Inactivating Users </a:t>
            </a:r>
            <a:r>
              <a:rPr lang="en" dirty="0">
                <a:solidFill>
                  <a:schemeClr val="bg1"/>
                </a:solidFill>
              </a:rPr>
              <a:t>(</a:t>
            </a:r>
            <a:r>
              <a:rPr lang="en-US" dirty="0">
                <a:solidFill>
                  <a:schemeClr val="bg1"/>
                </a:solidFill>
              </a:rPr>
              <a:t>2)</a:t>
            </a:r>
            <a:endParaRPr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End of </a:t>
            </a:r>
            <a:r>
              <a:rPr lang="en-US" dirty="0"/>
              <a:t>Y</a:t>
            </a:r>
            <a:r>
              <a:rPr lang="en" dirty="0"/>
              <a:t>ear - Inactivating Users </a:t>
            </a:r>
            <a:r>
              <a:rPr lang="en-US" dirty="0">
                <a:solidFill>
                  <a:schemeClr val="bg1"/>
                </a:solidFill>
              </a:rPr>
              <a:t>(3)</a:t>
            </a:r>
            <a:endParaRPr dirty="0">
              <a:solidFill>
                <a:schemeClr val="bg1"/>
              </a:solidFill>
            </a:endParaRPr>
          </a:p>
        </p:txBody>
      </p:sp>
      <p:sp>
        <p:nvSpPr>
          <p:cNvPr id="357" name="Google Shape;357;p46"/>
          <p:cNvSpPr txBox="1">
            <a:spLocks noGrp="1"/>
          </p:cNvSpPr>
          <p:nvPr>
            <p:ph type="body" idx="1"/>
          </p:nvPr>
        </p:nvSpPr>
        <p:spPr>
          <a:xfrm>
            <a:off x="535200" y="1000075"/>
            <a:ext cx="8073600" cy="3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900">
                <a:solidFill>
                  <a:schemeClr val="dk1"/>
                </a:solidFill>
              </a:rPr>
              <a:t>If a user moves into your location from another location in Iowa and you are updating that record, please work with the other agency’s </a:t>
            </a:r>
            <a:r>
              <a:rPr lang="en" sz="1900" u="sng">
                <a:solidFill>
                  <a:schemeClr val="accent5"/>
                </a:solidFill>
                <a:hlinkClick r:id="rId3">
                  <a:extLst>
                    <a:ext uri="{A12FA001-AC4F-418D-AE19-62706E023703}">
                      <ahyp:hlinkClr xmlns:ahyp="http://schemas.microsoft.com/office/drawing/2018/hyperlinkcolor" val="tx"/>
                    </a:ext>
                  </a:extLst>
                </a:hlinkClick>
              </a:rPr>
              <a:t>ACHIEVE Data Lead</a:t>
            </a:r>
            <a:r>
              <a:rPr lang="en" sz="1900">
                <a:solidFill>
                  <a:schemeClr val="dk1"/>
                </a:solidFill>
              </a:rPr>
              <a:t> and/or </a:t>
            </a:r>
            <a:r>
              <a:rPr lang="en" sz="1900" u="sng">
                <a:solidFill>
                  <a:schemeClr val="accent5"/>
                </a:solidFill>
                <a:hlinkClick r:id="rId4">
                  <a:extLst>
                    <a:ext uri="{A12FA001-AC4F-418D-AE19-62706E023703}">
                      <ahyp:hlinkClr xmlns:ahyp="http://schemas.microsoft.com/office/drawing/2018/hyperlinkcolor" val="tx"/>
                    </a:ext>
                  </a:extLst>
                </a:hlinkClick>
              </a:rPr>
              <a:t>LEA User Manager Primary Contact</a:t>
            </a:r>
            <a:r>
              <a:rPr lang="en" sz="1900">
                <a:solidFill>
                  <a:schemeClr val="dk1"/>
                </a:solidFill>
              </a:rPr>
              <a:t> (column J) to ensure that they have removed access for their location.</a:t>
            </a:r>
            <a:endParaRPr sz="1900" b="1">
              <a:solidFill>
                <a:schemeClr val="dk1"/>
              </a:solidFill>
            </a:endParaRPr>
          </a:p>
          <a:p>
            <a:pPr marL="0" lvl="0" indent="0" algn="l" rtl="0">
              <a:spcBef>
                <a:spcPts val="0"/>
              </a:spcBef>
              <a:spcAft>
                <a:spcPts val="0"/>
              </a:spcAft>
              <a:buNone/>
            </a:pPr>
            <a:endParaRPr sz="1600" b="1" i="1">
              <a:solidFill>
                <a:schemeClr val="dk1"/>
              </a:solidFill>
            </a:endParaRPr>
          </a:p>
          <a:p>
            <a:pPr marL="0" lvl="0" indent="0" algn="l" rtl="0">
              <a:spcBef>
                <a:spcPts val="0"/>
              </a:spcBef>
              <a:spcAft>
                <a:spcPts val="0"/>
              </a:spcAft>
              <a:buNone/>
            </a:pPr>
            <a:endParaRPr sz="1600" b="1" i="1">
              <a:solidFill>
                <a:schemeClr val="dk1"/>
              </a:solidFill>
            </a:endParaRPr>
          </a:p>
          <a:p>
            <a:pPr marL="0" lvl="0" indent="0" algn="l" rtl="0">
              <a:spcBef>
                <a:spcPts val="0"/>
              </a:spcBef>
              <a:spcAft>
                <a:spcPts val="0"/>
              </a:spcAft>
              <a:buNone/>
            </a:pPr>
            <a:endParaRPr sz="1600"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58" name="Google Shape;358;p4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32</a:t>
            </a:fld>
            <a:endParaRPr b="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5" name="Google Shape;365;p4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33</a:t>
            </a:fld>
            <a:endParaRPr b="0">
              <a:solidFill>
                <a:srgbClr val="000000"/>
              </a:solidFill>
            </a:endParaRPr>
          </a:p>
        </p:txBody>
      </p:sp>
      <p:pic>
        <p:nvPicPr>
          <p:cNvPr id="366" name="Google Shape;366;p47" descr="ACHIEVE Support link located in ACHIEVE left navigation menu"/>
          <p:cNvPicPr preferRelativeResize="0"/>
          <p:nvPr/>
        </p:nvPicPr>
        <p:blipFill>
          <a:blip r:embed="rId3">
            <a:alphaModFix/>
          </a:blip>
          <a:stretch>
            <a:fillRect/>
          </a:stretch>
        </p:blipFill>
        <p:spPr>
          <a:xfrm>
            <a:off x="6845850" y="1017725"/>
            <a:ext cx="1592175" cy="1459975"/>
          </a:xfrm>
          <a:prstGeom prst="rect">
            <a:avLst/>
          </a:prstGeom>
          <a:noFill/>
          <a:ln>
            <a:noFill/>
          </a:ln>
        </p:spPr>
      </p:pic>
      <p:pic>
        <p:nvPicPr>
          <p:cNvPr id="367" name="Google Shape;367;p47" descr="ACHIEVE Support request menu allows user to select LEA User Manager has requested support topic"/>
          <p:cNvPicPr preferRelativeResize="0"/>
          <p:nvPr/>
        </p:nvPicPr>
        <p:blipFill>
          <a:blip r:embed="rId4">
            <a:alphaModFix/>
          </a:blip>
          <a:stretch>
            <a:fillRect/>
          </a:stretch>
        </p:blipFill>
        <p:spPr>
          <a:xfrm>
            <a:off x="6598225" y="2140250"/>
            <a:ext cx="2087425" cy="2349075"/>
          </a:xfrm>
          <a:prstGeom prst="rect">
            <a:avLst/>
          </a:prstGeom>
          <a:noFill/>
          <a:ln>
            <a:noFill/>
          </a:ln>
        </p:spPr>
      </p:pic>
      <p:sp>
        <p:nvSpPr>
          <p:cNvPr id="364" name="Google Shape;364;p47"/>
          <p:cNvSpPr txBox="1">
            <a:spLocks noGrp="1"/>
          </p:cNvSpPr>
          <p:nvPr>
            <p:ph type="body" idx="1"/>
          </p:nvPr>
        </p:nvSpPr>
        <p:spPr>
          <a:xfrm>
            <a:off x="311700" y="1017725"/>
            <a:ext cx="6364500" cy="39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5"/>
              </a:rPr>
              <a:t>ACHIEVE Support Request</a:t>
            </a:r>
            <a:r>
              <a:rPr lang="en"/>
              <a:t> located at the bottom of left nav. Prefer user choose ‘</a:t>
            </a:r>
            <a:r>
              <a:rPr lang="en" u="sng">
                <a:solidFill>
                  <a:schemeClr val="hlink"/>
                </a:solidFill>
                <a:hlinkClick r:id="rId6"/>
              </a:rPr>
              <a:t>Support Request</a:t>
            </a:r>
            <a:r>
              <a:rPr lang="en"/>
              <a:t>’ option so required information is included and the tickets are routed to the correct ACHIEVE Data Leads for support.</a:t>
            </a:r>
            <a:endParaRPr/>
          </a:p>
          <a:p>
            <a:pPr marL="0" lvl="0" indent="0" algn="l" rtl="0">
              <a:spcBef>
                <a:spcPts val="0"/>
              </a:spcBef>
              <a:spcAft>
                <a:spcPts val="0"/>
              </a:spcAft>
              <a:buNone/>
            </a:pPr>
            <a:endParaRPr sz="800"/>
          </a:p>
          <a:p>
            <a:pPr marL="0" lvl="0" indent="0" algn="l" rtl="0">
              <a:spcBef>
                <a:spcPts val="0"/>
              </a:spcBef>
              <a:spcAft>
                <a:spcPts val="0"/>
              </a:spcAft>
              <a:buNone/>
            </a:pPr>
            <a:r>
              <a:rPr lang="en" b="1"/>
              <a:t>Note: </a:t>
            </a:r>
            <a:r>
              <a:rPr lang="en"/>
              <a:t>choose ‘LEA User Manager’ when submitting an ACHIEVE support request when related to user management/user roles addressed in this training.</a:t>
            </a:r>
            <a:endParaRPr/>
          </a:p>
          <a:p>
            <a:pPr marL="0" lvl="0" indent="0" algn="l" rtl="0">
              <a:spcBef>
                <a:spcPts val="0"/>
              </a:spcBef>
              <a:spcAft>
                <a:spcPts val="0"/>
              </a:spcAft>
              <a:buNone/>
            </a:pPr>
            <a:endParaRPr sz="800"/>
          </a:p>
          <a:p>
            <a:pPr marL="0" lvl="0" indent="0" algn="l" rtl="0">
              <a:spcBef>
                <a:spcPts val="0"/>
              </a:spcBef>
              <a:spcAft>
                <a:spcPts val="0"/>
              </a:spcAft>
              <a:buNone/>
            </a:pPr>
            <a:r>
              <a:rPr lang="en" b="1"/>
              <a:t>Ticket Process (when received): </a:t>
            </a:r>
            <a:r>
              <a:rPr lang="en"/>
              <a:t>ACHIEVE Data Lead will review ticket(s), if they are unable to resolve they will move it to ACHIEVE Super Admin to review and request ACHIEVE vendor to resolve (if applicable). </a:t>
            </a:r>
            <a:endParaRPr/>
          </a:p>
          <a:p>
            <a:pPr marL="0" lvl="0" indent="0" algn="l" rtl="0">
              <a:spcBef>
                <a:spcPts val="0"/>
              </a:spcBef>
              <a:spcAft>
                <a:spcPts val="0"/>
              </a:spcAft>
              <a:buNone/>
            </a:pPr>
            <a:endParaRPr/>
          </a:p>
        </p:txBody>
      </p:sp>
      <p:sp>
        <p:nvSpPr>
          <p:cNvPr id="363" name="Google Shape;36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Support Request (Tickets)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4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34</a:t>
            </a:fld>
            <a:endParaRPr b="0">
              <a:solidFill>
                <a:srgbClr val="000000"/>
              </a:solidFill>
            </a:endParaRPr>
          </a:p>
        </p:txBody>
      </p:sp>
      <p:pic>
        <p:nvPicPr>
          <p:cNvPr id="374" name="Google Shape;374;p48" descr="Questions and Answers"/>
          <p:cNvPicPr preferRelativeResize="0"/>
          <p:nvPr/>
        </p:nvPicPr>
        <p:blipFill>
          <a:blip r:embed="rId3">
            <a:alphaModFix/>
          </a:blip>
          <a:stretch>
            <a:fillRect/>
          </a:stretch>
        </p:blipFill>
        <p:spPr>
          <a:xfrm>
            <a:off x="1456775" y="1092200"/>
            <a:ext cx="6230451" cy="3340700"/>
          </a:xfrm>
          <a:prstGeom prst="rect">
            <a:avLst/>
          </a:prstGeom>
          <a:noFill/>
          <a:ln>
            <a:noFill/>
          </a:ln>
        </p:spPr>
      </p:pic>
      <p:sp>
        <p:nvSpPr>
          <p:cNvPr id="372" name="Google Shape;37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 &amp; A </a:t>
            </a:r>
            <a:r>
              <a:rPr lang="en" dirty="0">
                <a:solidFill>
                  <a:schemeClr val="bg1"/>
                </a:solidFill>
              </a:rPr>
              <a:t>(4)</a:t>
            </a:r>
            <a:endParaRPr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Additional Information</a:t>
            </a:r>
            <a:endParaRPr/>
          </a:p>
        </p:txBody>
      </p:sp>
      <p:sp>
        <p:nvSpPr>
          <p:cNvPr id="380" name="Google Shape;380;p49"/>
          <p:cNvSpPr txBox="1">
            <a:spLocks noGrp="1"/>
          </p:cNvSpPr>
          <p:nvPr>
            <p:ph type="body" idx="2"/>
          </p:nvPr>
        </p:nvSpPr>
        <p:spPr>
          <a:xfrm>
            <a:off x="671875" y="1017725"/>
            <a:ext cx="7885800" cy="34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chemeClr val="dk1"/>
                </a:solidFill>
              </a:rPr>
              <a:t>Recording/Materials </a:t>
            </a:r>
            <a:r>
              <a:rPr lang="en" sz="1600">
                <a:solidFill>
                  <a:schemeClr val="dk1"/>
                </a:solidFill>
              </a:rPr>
              <a:t>will be posted on </a:t>
            </a:r>
            <a:r>
              <a:rPr lang="en" sz="1600" u="sng">
                <a:solidFill>
                  <a:schemeClr val="hlink"/>
                </a:solidFill>
                <a:hlinkClick r:id="rId3"/>
              </a:rPr>
              <a:t>Iowa Department of Education website</a:t>
            </a:r>
            <a:r>
              <a:rPr lang="en" sz="1600">
                <a:solidFill>
                  <a:schemeClr val="dk1"/>
                </a:solidFill>
              </a:rPr>
              <a:t> and shared with all registered participants.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 sz="1600" b="1" u="sng">
                <a:solidFill>
                  <a:schemeClr val="hlink"/>
                </a:solidFill>
                <a:hlinkClick r:id="rId4"/>
              </a:rPr>
              <a:t>ACHIEVE Summer Rollover</a:t>
            </a:r>
            <a:r>
              <a:rPr lang="en" sz="1600">
                <a:solidFill>
                  <a:schemeClr val="dk1"/>
                </a:solidFill>
              </a:rPr>
              <a:t> - Detailed information regarding SIS updates and ACHIEVE.</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 sz="1600" b="1" u="sng">
                <a:solidFill>
                  <a:schemeClr val="accent5"/>
                </a:solidFill>
                <a:hlinkClick r:id="rId5">
                  <a:extLst>
                    <a:ext uri="{A12FA001-AC4F-418D-AE19-62706E023703}">
                      <ahyp:hlinkClr xmlns:ahyp="http://schemas.microsoft.com/office/drawing/2018/hyperlinkcolor" val="tx"/>
                    </a:ext>
                  </a:extLst>
                </a:hlinkClick>
              </a:rPr>
              <a:t>ACHIEVE Support Team (Data Leads) Contacts by AEA </a:t>
            </a:r>
            <a:endParaRPr sz="1600" b="1">
              <a:solidFill>
                <a:schemeClr val="dk1"/>
              </a:solidFill>
            </a:endParaRPr>
          </a:p>
          <a:p>
            <a:pPr marL="0" lvl="0" indent="0" algn="l" rtl="0">
              <a:spcBef>
                <a:spcPts val="0"/>
              </a:spcBef>
              <a:spcAft>
                <a:spcPts val="0"/>
              </a:spcAft>
              <a:buClr>
                <a:schemeClr val="dk1"/>
              </a:buClr>
              <a:buSzPts val="1100"/>
              <a:buFont typeface="Arial"/>
              <a:buNone/>
            </a:pPr>
            <a:r>
              <a:rPr lang="en" sz="1600" b="1">
                <a:solidFill>
                  <a:schemeClr val="dk1"/>
                </a:solidFill>
              </a:rPr>
              <a:t>Lisa Lohman</a:t>
            </a:r>
            <a:r>
              <a:rPr lang="en" sz="1600">
                <a:solidFill>
                  <a:schemeClr val="dk1"/>
                </a:solidFill>
              </a:rPr>
              <a:t>, </a:t>
            </a:r>
            <a:r>
              <a:rPr lang="en" sz="1600">
                <a:solidFill>
                  <a:srgbClr val="222222"/>
                </a:solidFill>
                <a:highlight>
                  <a:srgbClr val="FFFFFF"/>
                </a:highlight>
              </a:rPr>
              <a:t>ACHIEVE Technical and Support Specialist, Super Administrator</a:t>
            </a:r>
            <a:endParaRPr sz="16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600" b="1">
                <a:solidFill>
                  <a:srgbClr val="222222"/>
                </a:solidFill>
                <a:highlight>
                  <a:srgbClr val="FFFFFF"/>
                </a:highlight>
              </a:rPr>
              <a:t>Email:</a:t>
            </a:r>
            <a:r>
              <a:rPr lang="en" sz="1600">
                <a:solidFill>
                  <a:srgbClr val="222222"/>
                </a:solidFill>
                <a:highlight>
                  <a:srgbClr val="FFFFFF"/>
                </a:highlight>
              </a:rPr>
              <a:t> lisa.lohman@iowa.gov</a:t>
            </a:r>
            <a:endParaRPr sz="1600">
              <a:solidFill>
                <a:srgbClr val="222222"/>
              </a:solidFill>
              <a:highlight>
                <a:srgbClr val="FFFFFF"/>
              </a:highlight>
            </a:endParaRPr>
          </a:p>
          <a:p>
            <a:pPr marL="457200" lvl="0" indent="-330200" algn="l" rtl="0">
              <a:spcBef>
                <a:spcPts val="0"/>
              </a:spcBef>
              <a:spcAft>
                <a:spcPts val="0"/>
              </a:spcAft>
              <a:buClr>
                <a:schemeClr val="dk1"/>
              </a:buClr>
              <a:buSzPts val="1600"/>
              <a:buChar char="●"/>
            </a:pPr>
            <a:r>
              <a:rPr lang="en" sz="1600">
                <a:solidFill>
                  <a:schemeClr val="dk1"/>
                </a:solidFill>
              </a:rPr>
              <a:t>Technical support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Questions - staff move from one location to another</a:t>
            </a:r>
            <a:endParaRPr sz="16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381" name="Google Shape;381;p4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35</a:t>
            </a:fld>
            <a:endParaRPr b="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0"/>
          <p:cNvSpPr txBox="1">
            <a:spLocks noGrp="1"/>
          </p:cNvSpPr>
          <p:nvPr>
            <p:ph type="sldNum" idx="12"/>
          </p:nvPr>
        </p:nvSpPr>
        <p:spPr/>
        <p:txBody>
          <a:bodyPr/>
          <a:lstStyle/>
          <a:p>
            <a:pPr lvl="0"/>
            <a:r>
              <a:rPr lang="en-US"/>
              <a:t>ACHIEVE  |  Iowa IDEA    </a:t>
            </a:r>
            <a:fld id="{00000000-1234-1234-1234-123412341234}" type="slidenum">
              <a:rPr lang="en" smtClean="0"/>
              <a:pPr lvl="0"/>
              <a:t>36</a:t>
            </a:fld>
            <a:endParaRPr/>
          </a:p>
        </p:txBody>
      </p:sp>
      <p:sp>
        <p:nvSpPr>
          <p:cNvPr id="3" name="Title 2">
            <a:extLst>
              <a:ext uri="{FF2B5EF4-FFF2-40B4-BE49-F238E27FC236}">
                <a16:creationId xmlns:a16="http://schemas.microsoft.com/office/drawing/2014/main" id="{7FDC43A2-0F36-41BC-A33D-EA8F2DA13BDE}"/>
              </a:ext>
            </a:extLst>
          </p:cNvPr>
          <p:cNvSpPr>
            <a:spLocks noGrp="1"/>
          </p:cNvSpPr>
          <p:nvPr>
            <p:ph type="title"/>
          </p:nvPr>
        </p:nvSpPr>
        <p:spPr>
          <a:xfrm>
            <a:off x="311700" y="2113281"/>
            <a:ext cx="8520600" cy="572700"/>
          </a:xfrm>
        </p:spPr>
        <p:txBody>
          <a:bodyPr/>
          <a:lstStyle/>
          <a:p>
            <a:r>
              <a:rPr lang="en-US"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LEA User Manager</a:t>
            </a:r>
            <a:endParaRPr/>
          </a:p>
        </p:txBody>
      </p:sp>
      <p:sp>
        <p:nvSpPr>
          <p:cNvPr id="135" name="Google Shape;13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What is the purpose of the LEA User Manager?</a:t>
            </a:r>
            <a:endParaRPr sz="2000"/>
          </a:p>
          <a:p>
            <a:pPr marL="457200" lvl="0" indent="-355600" algn="l" rtl="0">
              <a:spcBef>
                <a:spcPts val="0"/>
              </a:spcBef>
              <a:spcAft>
                <a:spcPts val="0"/>
              </a:spcAft>
              <a:buSzPts val="2000"/>
              <a:buChar char="●"/>
            </a:pPr>
            <a:r>
              <a:rPr lang="en" sz="2000"/>
              <a:t>What knowledge and skills does the LEA User Manager need to have to oversee this work?</a:t>
            </a:r>
            <a:endParaRPr sz="2000"/>
          </a:p>
          <a:p>
            <a:pPr marL="457200" lvl="0" indent="-355600" algn="l" rtl="0">
              <a:spcBef>
                <a:spcPts val="0"/>
              </a:spcBef>
              <a:spcAft>
                <a:spcPts val="0"/>
              </a:spcAft>
              <a:buSzPts val="2000"/>
              <a:buChar char="●"/>
            </a:pPr>
            <a:r>
              <a:rPr lang="en" sz="2000"/>
              <a:t>What is the time commitment for the LEA User Manager to manage the roles and permissions?</a:t>
            </a:r>
            <a:endParaRPr sz="2000"/>
          </a:p>
          <a:p>
            <a:pPr marL="457200" lvl="0" indent="-355600" algn="l" rtl="0">
              <a:spcBef>
                <a:spcPts val="0"/>
              </a:spcBef>
              <a:spcAft>
                <a:spcPts val="0"/>
              </a:spcAft>
              <a:buSzPts val="2000"/>
              <a:buChar char="●"/>
            </a:pPr>
            <a:r>
              <a:rPr lang="en" sz="2000"/>
              <a:t>What will the LEA User Manager be responsible for?</a:t>
            </a:r>
            <a:endParaRPr sz="2000"/>
          </a:p>
          <a:p>
            <a:pPr marL="0" lvl="0" indent="0" algn="l" rtl="0">
              <a:spcBef>
                <a:spcPts val="0"/>
              </a:spcBef>
              <a:spcAft>
                <a:spcPts val="0"/>
              </a:spcAft>
              <a:buNone/>
            </a:pPr>
            <a:endParaRPr sz="2000"/>
          </a:p>
          <a:p>
            <a:pPr marL="0" lvl="0" indent="0" algn="ctr" rtl="0">
              <a:spcBef>
                <a:spcPts val="0"/>
              </a:spcBef>
              <a:spcAft>
                <a:spcPts val="0"/>
              </a:spcAft>
              <a:buClr>
                <a:schemeClr val="dk1"/>
              </a:buClr>
              <a:buSzPts val="1100"/>
              <a:buFont typeface="Arial"/>
              <a:buNone/>
            </a:pPr>
            <a:r>
              <a:rPr lang="en" sz="2200"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LEA User Manager Info</a:t>
            </a:r>
            <a:endParaRPr sz="20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6" name="Google Shape;136;p1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a:t>
            </a:fld>
            <a:endParaRPr b="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3;p1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a:t>
            </a:fld>
            <a:endParaRPr b="0">
              <a:solidFill>
                <a:srgbClr val="000000"/>
              </a:solidFill>
            </a:endParaRPr>
          </a:p>
        </p:txBody>
      </p:sp>
      <p:pic>
        <p:nvPicPr>
          <p:cNvPr id="143" name="Google Shape;142;p19" descr="Questions and Answers"/>
          <p:cNvPicPr preferRelativeResize="0"/>
          <p:nvPr/>
        </p:nvPicPr>
        <p:blipFill>
          <a:blip r:embed="rId3">
            <a:alphaModFix/>
          </a:blip>
          <a:stretch>
            <a:fillRect/>
          </a:stretch>
        </p:blipFill>
        <p:spPr>
          <a:xfrm>
            <a:off x="1456775" y="1092200"/>
            <a:ext cx="6230451" cy="3340700"/>
          </a:xfrm>
          <a:prstGeom prst="rect">
            <a:avLst/>
          </a:prstGeom>
          <a:noFill/>
          <a:ln>
            <a:noFill/>
          </a:ln>
        </p:spPr>
      </p:pic>
      <p:sp>
        <p:nvSpPr>
          <p:cNvPr id="141" name="Google Shape;14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 &amp; A </a:t>
            </a:r>
            <a:r>
              <a:rPr lang="en" dirty="0">
                <a:solidFill>
                  <a:schemeClr val="bg1"/>
                </a:solidFill>
              </a:rPr>
              <a:t>(</a:t>
            </a:r>
            <a:r>
              <a:rPr lang="en-US" dirty="0">
                <a:solidFill>
                  <a:schemeClr val="bg1"/>
                </a:solidFill>
              </a:rPr>
              <a:t>1)</a:t>
            </a:r>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 User Manager - Start Date for Access</a:t>
            </a:r>
            <a:endParaRPr/>
          </a:p>
        </p:txBody>
      </p:sp>
      <p:sp>
        <p:nvSpPr>
          <p:cNvPr id="149" name="Google Shape;149;p20"/>
          <p:cNvSpPr txBox="1">
            <a:spLocks noGrp="1"/>
          </p:cNvSpPr>
          <p:nvPr>
            <p:ph type="body" idx="1"/>
          </p:nvPr>
        </p:nvSpPr>
        <p:spPr>
          <a:xfrm>
            <a:off x="800100" y="1017725"/>
            <a:ext cx="7637400" cy="3645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b="1" u="sng">
                <a:solidFill>
                  <a:schemeClr val="hlink"/>
                </a:solidFill>
                <a:hlinkClick r:id="rId3"/>
              </a:rPr>
              <a:t>ACHIEVE Data Leads</a:t>
            </a:r>
            <a:r>
              <a:rPr lang="en" sz="1900" b="1">
                <a:solidFill>
                  <a:schemeClr val="dk1"/>
                </a:solidFill>
              </a:rPr>
              <a:t> &amp; Super Administrator</a:t>
            </a:r>
            <a:r>
              <a:rPr lang="en" sz="1900">
                <a:solidFill>
                  <a:schemeClr val="dk1"/>
                </a:solidFill>
              </a:rPr>
              <a:t> </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Assign LEA User Manager permission/location(s) to the following:</a:t>
            </a:r>
            <a:endParaRPr sz="1900">
              <a:solidFill>
                <a:schemeClr val="dk1"/>
              </a:solidFill>
            </a:endParaRPr>
          </a:p>
          <a:p>
            <a:pPr marL="914400" lvl="1" indent="-349250" algn="l" rtl="0">
              <a:lnSpc>
                <a:spcPct val="100000"/>
              </a:lnSpc>
              <a:spcBef>
                <a:spcPts val="0"/>
              </a:spcBef>
              <a:spcAft>
                <a:spcPts val="0"/>
              </a:spcAft>
              <a:buClr>
                <a:schemeClr val="dk1"/>
              </a:buClr>
              <a:buSzPts val="1900"/>
              <a:buChar char="○"/>
            </a:pPr>
            <a:r>
              <a:rPr lang="en" sz="1900">
                <a:solidFill>
                  <a:schemeClr val="dk1"/>
                </a:solidFill>
              </a:rPr>
              <a:t>Participants of this webinar</a:t>
            </a:r>
            <a:endParaRPr sz="1900">
              <a:solidFill>
                <a:schemeClr val="dk1"/>
              </a:solidFill>
            </a:endParaRPr>
          </a:p>
          <a:p>
            <a:pPr marL="914400" lvl="1" indent="-349250" algn="l" rtl="0">
              <a:lnSpc>
                <a:spcPct val="100000"/>
              </a:lnSpc>
              <a:spcBef>
                <a:spcPts val="0"/>
              </a:spcBef>
              <a:spcAft>
                <a:spcPts val="0"/>
              </a:spcAft>
              <a:buClr>
                <a:schemeClr val="dk1"/>
              </a:buClr>
              <a:buSzPts val="1900"/>
              <a:buChar char="○"/>
            </a:pPr>
            <a:r>
              <a:rPr lang="en" sz="1900">
                <a:solidFill>
                  <a:schemeClr val="dk1"/>
                </a:solidFill>
              </a:rPr>
              <a:t>Primary Contacts from CASA</a:t>
            </a:r>
            <a:endParaRPr sz="1900">
              <a:solidFill>
                <a:schemeClr val="dk1"/>
              </a:solidFill>
            </a:endParaRPr>
          </a:p>
          <a:p>
            <a:pPr marL="914400" lvl="1" indent="-349250" algn="l" rtl="0">
              <a:lnSpc>
                <a:spcPct val="100000"/>
              </a:lnSpc>
              <a:spcBef>
                <a:spcPts val="0"/>
              </a:spcBef>
              <a:spcAft>
                <a:spcPts val="0"/>
              </a:spcAft>
              <a:buClr>
                <a:schemeClr val="dk1"/>
              </a:buClr>
              <a:buSzPts val="1900"/>
              <a:buChar char="○"/>
            </a:pPr>
            <a:r>
              <a:rPr lang="en" sz="1900">
                <a:solidFill>
                  <a:schemeClr val="dk1"/>
                </a:solidFill>
              </a:rPr>
              <a:t>Additional staff </a:t>
            </a:r>
            <a:r>
              <a:rPr lang="en" sz="1900" i="1">
                <a:solidFill>
                  <a:schemeClr val="dk1"/>
                </a:solidFill>
              </a:rPr>
              <a:t>(or changes to existing staff chosen for this role) </a:t>
            </a:r>
            <a:r>
              <a:rPr lang="en" sz="1900">
                <a:solidFill>
                  <a:schemeClr val="dk1"/>
                </a:solidFill>
              </a:rPr>
              <a:t>requiring access for the role can be added via this </a:t>
            </a:r>
            <a:r>
              <a:rPr lang="en" sz="1900" u="sng">
                <a:solidFill>
                  <a:schemeClr val="accent5"/>
                </a:solidFill>
                <a:hlinkClick r:id="rId4">
                  <a:extLst>
                    <a:ext uri="{A12FA001-AC4F-418D-AE19-62706E023703}">
                      <ahyp:hlinkClr xmlns:ahyp="http://schemas.microsoft.com/office/drawing/2018/hyperlinkcolor" val="tx"/>
                    </a:ext>
                  </a:extLst>
                </a:hlinkClick>
              </a:rPr>
              <a:t>link</a:t>
            </a:r>
            <a:endParaRPr sz="1900">
              <a:solidFill>
                <a:schemeClr val="dk1"/>
              </a:solidFill>
            </a:endParaRPr>
          </a:p>
          <a:p>
            <a:pPr marL="0" lvl="0" indent="0" algn="l" rtl="0">
              <a:lnSpc>
                <a:spcPct val="100000"/>
              </a:lnSpc>
              <a:spcBef>
                <a:spcPts val="0"/>
              </a:spcBef>
              <a:spcAft>
                <a:spcPts val="0"/>
              </a:spcAft>
              <a:buNone/>
            </a:pPr>
            <a:endParaRPr sz="800">
              <a:solidFill>
                <a:schemeClr val="dk1"/>
              </a:solidFill>
            </a:endParaRPr>
          </a:p>
          <a:p>
            <a:pPr marL="0" lvl="0" indent="0" algn="l" rtl="0">
              <a:lnSpc>
                <a:spcPct val="100000"/>
              </a:lnSpc>
              <a:spcBef>
                <a:spcPts val="0"/>
              </a:spcBef>
              <a:spcAft>
                <a:spcPts val="0"/>
              </a:spcAft>
              <a:buNone/>
            </a:pPr>
            <a:r>
              <a:rPr lang="en" sz="1900">
                <a:solidFill>
                  <a:srgbClr val="990000"/>
                </a:solidFill>
              </a:rPr>
              <a:t>Default location access of District for LEA User Manager, Primary Contact (unless specified differently).</a:t>
            </a:r>
            <a:endParaRPr sz="1900">
              <a:solidFill>
                <a:srgbClr val="990000"/>
              </a:solidFill>
            </a:endParaRPr>
          </a:p>
          <a:p>
            <a:pPr marL="0" lvl="0" indent="0" algn="l" rtl="0">
              <a:lnSpc>
                <a:spcPct val="100000"/>
              </a:lnSpc>
              <a:spcBef>
                <a:spcPts val="0"/>
              </a:spcBef>
              <a:spcAft>
                <a:spcPts val="0"/>
              </a:spcAft>
              <a:buNone/>
            </a:pPr>
            <a:endParaRPr sz="1900" b="1">
              <a:solidFill>
                <a:schemeClr val="dk1"/>
              </a:solidFill>
            </a:endParaRPr>
          </a:p>
          <a:p>
            <a:pPr marL="0" lvl="0" indent="0" algn="l" rtl="0">
              <a:lnSpc>
                <a:spcPct val="100000"/>
              </a:lnSpc>
              <a:spcBef>
                <a:spcPts val="0"/>
              </a:spcBef>
              <a:spcAft>
                <a:spcPts val="0"/>
              </a:spcAft>
              <a:buNone/>
            </a:pPr>
            <a:r>
              <a:rPr lang="en" sz="1900" b="1">
                <a:solidFill>
                  <a:schemeClr val="dk1"/>
                </a:solidFill>
              </a:rPr>
              <a:t>Access will be assigned by end of the day, Thursday, August 15, 2024.</a:t>
            </a:r>
            <a:r>
              <a:rPr lang="en" b="1">
                <a:solidFill>
                  <a:schemeClr val="dk1"/>
                </a:solidFill>
              </a:rPr>
              <a:t> </a:t>
            </a:r>
            <a:r>
              <a:rPr lang="en">
                <a:solidFill>
                  <a:srgbClr val="990000"/>
                </a:solidFill>
              </a:rPr>
              <a:t>If you do not already have access to ACHIEVE follow the directions on slide 8 prior to August 15th.</a:t>
            </a:r>
            <a:endParaRPr>
              <a:solidFill>
                <a:srgbClr val="990000"/>
              </a:solidFill>
            </a:endParaRPr>
          </a:p>
          <a:p>
            <a:pPr marL="0" lvl="0" indent="0" algn="l" rtl="0">
              <a:lnSpc>
                <a:spcPct val="100000"/>
              </a:lnSpc>
              <a:spcBef>
                <a:spcPts val="0"/>
              </a:spcBef>
              <a:spcAft>
                <a:spcPts val="0"/>
              </a:spcAft>
              <a:buNone/>
            </a:pPr>
            <a:endParaRPr b="1">
              <a:solidFill>
                <a:schemeClr val="dk1"/>
              </a:solidFill>
            </a:endParaRPr>
          </a:p>
          <a:p>
            <a:pPr marL="0" lvl="0" indent="0" algn="l" rtl="0">
              <a:lnSpc>
                <a:spcPct val="100000"/>
              </a:lnSpc>
              <a:spcBef>
                <a:spcPts val="0"/>
              </a:spcBef>
              <a:spcAft>
                <a:spcPts val="0"/>
              </a:spcAft>
              <a:buNone/>
            </a:pPr>
            <a:endParaRPr/>
          </a:p>
        </p:txBody>
      </p:sp>
      <p:sp>
        <p:nvSpPr>
          <p:cNvPr id="150" name="Google Shape;150;p2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6</a:t>
            </a:fld>
            <a:endParaRPr b="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LEA User Manager - Contacts</a:t>
            </a:r>
            <a:endParaRPr/>
          </a:p>
        </p:txBody>
      </p:sp>
      <p:sp>
        <p:nvSpPr>
          <p:cNvPr id="156" name="Google Shape;156;p21"/>
          <p:cNvSpPr txBox="1">
            <a:spLocks noGrp="1"/>
          </p:cNvSpPr>
          <p:nvPr>
            <p:ph type="body" idx="1"/>
          </p:nvPr>
        </p:nvSpPr>
        <p:spPr>
          <a:xfrm>
            <a:off x="311700" y="923875"/>
            <a:ext cx="8520600" cy="380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LEA User Manager Primary Contacts &amp; Additional Contacts</a:t>
            </a:r>
            <a:endParaRPr/>
          </a:p>
          <a:p>
            <a:pPr marL="0" lvl="0" indent="0" algn="l" rtl="0">
              <a:spcBef>
                <a:spcPts val="0"/>
              </a:spcBef>
              <a:spcAft>
                <a:spcPts val="0"/>
              </a:spcAft>
              <a:buNone/>
            </a:pPr>
            <a:endParaRPr sz="1000"/>
          </a:p>
          <a:p>
            <a:pPr marL="0" lvl="0" indent="0" algn="l" rtl="0">
              <a:spcBef>
                <a:spcPts val="0"/>
              </a:spcBef>
              <a:spcAft>
                <a:spcPts val="0"/>
              </a:spcAft>
              <a:buNone/>
            </a:pPr>
            <a:r>
              <a:rPr lang="en"/>
              <a:t>To add or remove additional LEA User Manager Contacts </a:t>
            </a:r>
            <a:r>
              <a:rPr lang="en">
                <a:solidFill>
                  <a:schemeClr val="dk1"/>
                </a:solidFill>
              </a:rPr>
              <a:t>use this </a:t>
            </a:r>
            <a:r>
              <a:rPr lang="en" sz="1900" u="sng">
                <a:solidFill>
                  <a:schemeClr val="accent5"/>
                </a:solidFill>
                <a:hlinkClick r:id="rId4">
                  <a:extLst>
                    <a:ext uri="{A12FA001-AC4F-418D-AE19-62706E023703}">
                      <ahyp:hlinkClr xmlns:ahyp="http://schemas.microsoft.com/office/drawing/2018/hyperlinkcolor" val="tx"/>
                    </a:ext>
                  </a:extLst>
                </a:hlinkClick>
              </a:rPr>
              <a:t>link</a:t>
            </a:r>
            <a:r>
              <a:rPr lang="en"/>
              <a:t>.</a:t>
            </a:r>
            <a:endParaRPr/>
          </a:p>
          <a:p>
            <a:pPr marL="0" lvl="0" indent="0" algn="l" rtl="0">
              <a:spcBef>
                <a:spcPts val="0"/>
              </a:spcBef>
              <a:spcAft>
                <a:spcPts val="0"/>
              </a:spcAft>
              <a:buNone/>
            </a:pPr>
            <a:endParaRPr sz="500"/>
          </a:p>
          <a:p>
            <a:pPr marL="0" lvl="0" indent="0" algn="l" rtl="0">
              <a:lnSpc>
                <a:spcPct val="100000"/>
              </a:lnSpc>
              <a:spcBef>
                <a:spcPts val="0"/>
              </a:spcBef>
              <a:spcAft>
                <a:spcPts val="0"/>
              </a:spcAft>
              <a:buNone/>
            </a:pPr>
            <a:r>
              <a:rPr lang="en" sz="1900" b="1">
                <a:solidFill>
                  <a:schemeClr val="dk1"/>
                </a:solidFill>
              </a:rPr>
              <a:t>Access will be assigned by end of the day, Thursday, August 15, 2024. </a:t>
            </a:r>
            <a:endParaRPr sz="1900" b="1">
              <a:solidFill>
                <a:schemeClr val="dk1"/>
              </a:solidFill>
            </a:endParaRPr>
          </a:p>
          <a:p>
            <a:pPr marL="457200" marR="0" lvl="0" indent="-349250" algn="l" rtl="0">
              <a:lnSpc>
                <a:spcPct val="100000"/>
              </a:lnSpc>
              <a:spcBef>
                <a:spcPts val="0"/>
              </a:spcBef>
              <a:spcAft>
                <a:spcPts val="0"/>
              </a:spcAft>
              <a:buClr>
                <a:schemeClr val="dk1"/>
              </a:buClr>
              <a:buSzPts val="1900"/>
              <a:buChar char="●"/>
            </a:pPr>
            <a:r>
              <a:rPr lang="en" sz="1900">
                <a:solidFill>
                  <a:schemeClr val="dk1"/>
                </a:solidFill>
              </a:rPr>
              <a:t>Users with LEA User Manager role can begin accessing the Administration/ User Management section once the setup is complete. It will be noted on </a:t>
            </a:r>
            <a:r>
              <a:rPr lang="en" sz="1900" u="sng">
                <a:solidFill>
                  <a:schemeClr val="hlink"/>
                </a:solidFill>
                <a:hlinkClick r:id="rId3"/>
              </a:rPr>
              <a:t>this sheet</a:t>
            </a:r>
            <a:r>
              <a:rPr lang="en" sz="1900">
                <a:solidFill>
                  <a:schemeClr val="dk1"/>
                </a:solidFill>
              </a:rPr>
              <a:t> (column I - labeled Access Assigned) when you have been setup in ACHIEVE.</a:t>
            </a:r>
            <a:endParaRPr sz="1900">
              <a:solidFill>
                <a:schemeClr val="dk1"/>
              </a:solidFill>
            </a:endParaRPr>
          </a:p>
          <a:p>
            <a:pPr marL="0" lvl="0" indent="0" algn="l" rtl="0">
              <a:lnSpc>
                <a:spcPct val="100000"/>
              </a:lnSpc>
              <a:spcBef>
                <a:spcPts val="0"/>
              </a:spcBef>
              <a:spcAft>
                <a:spcPts val="0"/>
              </a:spcAft>
              <a:buNone/>
            </a:pPr>
            <a:endParaRPr sz="800" b="1" i="1">
              <a:solidFill>
                <a:schemeClr val="dk1"/>
              </a:solidFill>
            </a:endParaRPr>
          </a:p>
          <a:p>
            <a:pPr marL="0" lvl="0" indent="0" algn="l" rtl="0">
              <a:lnSpc>
                <a:spcPct val="100000"/>
              </a:lnSpc>
              <a:spcBef>
                <a:spcPts val="0"/>
              </a:spcBef>
              <a:spcAft>
                <a:spcPts val="0"/>
              </a:spcAft>
              <a:buNone/>
            </a:pPr>
            <a:r>
              <a:rPr lang="en" sz="1900" b="1" i="1">
                <a:solidFill>
                  <a:schemeClr val="dk1"/>
                </a:solidFill>
              </a:rPr>
              <a:t>Note: </a:t>
            </a:r>
            <a:r>
              <a:rPr lang="en" sz="1900" i="1">
                <a:solidFill>
                  <a:schemeClr val="dk1"/>
                </a:solidFill>
              </a:rPr>
              <a:t>ACHIEVE Data Leads will continue to assign District staff the </a:t>
            </a:r>
            <a:r>
              <a:rPr lang="en" sz="1900" b="1" i="1">
                <a:solidFill>
                  <a:schemeClr val="dk1"/>
                </a:solidFill>
              </a:rPr>
              <a:t>ELAA Reporting Role as well as Out-of-State Placement LEA Administrator</a:t>
            </a:r>
            <a:r>
              <a:rPr lang="en" sz="1900" i="1">
                <a:solidFill>
                  <a:schemeClr val="dk1"/>
                </a:solidFill>
              </a:rPr>
              <a:t> for users right now (using the same process as before this training).</a:t>
            </a:r>
            <a:endParaRPr sz="1900" i="1">
              <a:solidFill>
                <a:schemeClr val="dk1"/>
              </a:solidFill>
            </a:endParaRPr>
          </a:p>
          <a:p>
            <a:pPr marL="0" lvl="0" indent="0" algn="l" rtl="0">
              <a:lnSpc>
                <a:spcPct val="100000"/>
              </a:lnSpc>
              <a:spcBef>
                <a:spcPts val="0"/>
              </a:spcBef>
              <a:spcAft>
                <a:spcPts val="0"/>
              </a:spcAft>
              <a:buNone/>
            </a:pPr>
            <a:endParaRPr sz="1900" i="1">
              <a:solidFill>
                <a:schemeClr val="dk1"/>
              </a:solidFill>
            </a:endParaRPr>
          </a:p>
        </p:txBody>
      </p:sp>
      <p:sp>
        <p:nvSpPr>
          <p:cNvPr id="157" name="Google Shape;157;p2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7</a:t>
            </a:fld>
            <a:endParaRPr b="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Access to ACHIEVE </a:t>
            </a:r>
            <a:r>
              <a:rPr lang="en" dirty="0">
                <a:solidFill>
                  <a:schemeClr val="bg1"/>
                </a:solidFill>
              </a:rPr>
              <a:t>(1)</a:t>
            </a:r>
            <a:endParaRPr dirty="0">
              <a:solidFill>
                <a:schemeClr val="bg1"/>
              </a:solidFill>
            </a:endParaRPr>
          </a:p>
        </p:txBody>
      </p:sp>
      <p:sp>
        <p:nvSpPr>
          <p:cNvPr id="163" name="Google Shape;163;p22"/>
          <p:cNvSpPr txBox="1">
            <a:spLocks noGrp="1"/>
          </p:cNvSpPr>
          <p:nvPr>
            <p:ph type="body" idx="1"/>
          </p:nvPr>
        </p:nvSpPr>
        <p:spPr>
          <a:xfrm>
            <a:off x="800100" y="1017725"/>
            <a:ext cx="7637400" cy="3645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t>Step 1: </a:t>
            </a:r>
            <a:r>
              <a:rPr lang="en" sz="2000" b="1" u="sng">
                <a:solidFill>
                  <a:schemeClr val="hlink"/>
                </a:solidFill>
                <a:hlinkClick r:id="rId3"/>
              </a:rPr>
              <a:t>EdPortal Account</a:t>
            </a:r>
            <a:endParaRPr sz="2000" b="1"/>
          </a:p>
          <a:p>
            <a:pPr marL="0" lvl="0" indent="0" algn="l" rtl="0">
              <a:lnSpc>
                <a:spcPct val="100000"/>
              </a:lnSpc>
              <a:spcBef>
                <a:spcPts val="0"/>
              </a:spcBef>
              <a:spcAft>
                <a:spcPts val="0"/>
              </a:spcAft>
              <a:buNone/>
            </a:pPr>
            <a:endParaRPr sz="2000" b="1"/>
          </a:p>
          <a:p>
            <a:pPr marL="0" lvl="0" indent="0" algn="l" rtl="0">
              <a:lnSpc>
                <a:spcPct val="100000"/>
              </a:lnSpc>
              <a:spcBef>
                <a:spcPts val="0"/>
              </a:spcBef>
              <a:spcAft>
                <a:spcPts val="0"/>
              </a:spcAft>
              <a:buNone/>
            </a:pPr>
            <a:r>
              <a:rPr lang="en" sz="2000" b="1"/>
              <a:t>Step 2: </a:t>
            </a:r>
            <a:r>
              <a:rPr lang="en" sz="2000" b="1" u="sng">
                <a:solidFill>
                  <a:schemeClr val="hlink"/>
                </a:solidFill>
                <a:hlinkClick r:id="rId4"/>
              </a:rPr>
              <a:t>ACHIEVE User Role needs assigned in the District’s Student Information System (SIS)</a:t>
            </a:r>
            <a:endParaRPr sz="2000" b="1"/>
          </a:p>
          <a:p>
            <a:pPr marL="0" lvl="0" indent="0" algn="l" rtl="0">
              <a:lnSpc>
                <a:spcPct val="100000"/>
              </a:lnSpc>
              <a:spcBef>
                <a:spcPts val="0"/>
              </a:spcBef>
              <a:spcAft>
                <a:spcPts val="0"/>
              </a:spcAft>
              <a:buNone/>
            </a:pPr>
            <a:endParaRPr sz="2000" b="1"/>
          </a:p>
          <a:p>
            <a:pPr marL="0" lvl="0" indent="0" algn="l" rtl="0">
              <a:lnSpc>
                <a:spcPct val="100000"/>
              </a:lnSpc>
              <a:spcBef>
                <a:spcPts val="0"/>
              </a:spcBef>
              <a:spcAft>
                <a:spcPts val="0"/>
              </a:spcAft>
              <a:buClr>
                <a:schemeClr val="dk1"/>
              </a:buClr>
              <a:buSzPts val="1100"/>
              <a:buFont typeface="Arial"/>
              <a:buNone/>
            </a:pPr>
            <a:r>
              <a:rPr lang="en" sz="2000" b="1" i="1">
                <a:solidFill>
                  <a:schemeClr val="dk1"/>
                </a:solidFill>
              </a:rPr>
              <a:t>Note: </a:t>
            </a:r>
            <a:r>
              <a:rPr lang="en" sz="2000" i="1">
                <a:solidFill>
                  <a:schemeClr val="dk1"/>
                </a:solidFill>
              </a:rPr>
              <a:t>There is only one ACHIEVE user role in district’s SIS, which controls whether the user has access to ACHIEVE via EdPortal. It can be assigned at any active building in the district. </a:t>
            </a:r>
            <a:endParaRPr sz="2000" b="1" i="1"/>
          </a:p>
          <a:p>
            <a:pPr marL="0" lvl="0" indent="0" algn="l" rtl="0">
              <a:lnSpc>
                <a:spcPct val="100000"/>
              </a:lnSpc>
              <a:spcBef>
                <a:spcPts val="0"/>
              </a:spcBef>
              <a:spcAft>
                <a:spcPts val="0"/>
              </a:spcAft>
              <a:buNone/>
            </a:pPr>
            <a:endParaRPr b="1"/>
          </a:p>
          <a:p>
            <a:pPr marL="0" lvl="0" indent="0" algn="ctr" rtl="0">
              <a:lnSpc>
                <a:spcPct val="100000"/>
              </a:lnSpc>
              <a:spcBef>
                <a:spcPts val="0"/>
              </a:spcBef>
              <a:spcAft>
                <a:spcPts val="0"/>
              </a:spcAft>
              <a:buClr>
                <a:schemeClr val="dk1"/>
              </a:buClr>
              <a:buSzPts val="1100"/>
              <a:buFont typeface="Arial"/>
              <a:buNone/>
            </a:pPr>
            <a:r>
              <a:rPr lang="en" b="1">
                <a:solidFill>
                  <a:srgbClr val="990000"/>
                </a:solidFill>
              </a:rPr>
              <a:t>**If you do not have access to ACHIEVE currently, you will need to follow directions for step 1 &amp; 2 prior to August 15th.**</a:t>
            </a:r>
            <a:endParaRPr b="1">
              <a:solidFill>
                <a:srgbClr val="990000"/>
              </a:solidFill>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4" name="Google Shape;164;p2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8</a:t>
            </a:fld>
            <a:endParaRPr b="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Access to ACHIEVE </a:t>
            </a:r>
            <a:r>
              <a:rPr lang="en" dirty="0">
                <a:solidFill>
                  <a:schemeClr val="bg1"/>
                </a:solidFill>
              </a:rPr>
              <a:t>(2)</a:t>
            </a:r>
            <a:endParaRPr dirty="0">
              <a:solidFill>
                <a:schemeClr val="bg1"/>
              </a:solidFill>
            </a:endParaRPr>
          </a:p>
        </p:txBody>
      </p:sp>
      <p:sp>
        <p:nvSpPr>
          <p:cNvPr id="170" name="Google Shape;170;p23"/>
          <p:cNvSpPr txBox="1">
            <a:spLocks noGrp="1"/>
          </p:cNvSpPr>
          <p:nvPr>
            <p:ph type="body" idx="1"/>
          </p:nvPr>
        </p:nvSpPr>
        <p:spPr>
          <a:xfrm>
            <a:off x="519550" y="725725"/>
            <a:ext cx="8312750" cy="4117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u="sng" dirty="0">
                <a:solidFill>
                  <a:srgbClr val="1155CC"/>
                </a:solidFill>
                <a:hlinkClick r:id="rId3">
                  <a:extLst>
                    <a:ext uri="{A12FA001-AC4F-418D-AE19-62706E023703}">
                      <ahyp:hlinkClr xmlns:ahyp="http://schemas.microsoft.com/office/drawing/2018/hyperlinkcolor" val="tx"/>
                    </a:ext>
                  </a:extLst>
                </a:hlinkClick>
              </a:rPr>
              <a:t>EdPortal</a:t>
            </a:r>
            <a:r>
              <a:rPr lang="en" sz="1900" dirty="0">
                <a:solidFill>
                  <a:schemeClr val="dk1"/>
                </a:solidFill>
              </a:rPr>
              <a:t> Account setup (step 1, slide 8)</a:t>
            </a:r>
            <a:endParaRPr sz="1900" dirty="0">
              <a:solidFill>
                <a:schemeClr val="dk1"/>
              </a:solidFill>
            </a:endParaRPr>
          </a:p>
          <a:p>
            <a:pPr marL="457200" lvl="0" indent="-349250" algn="l" rtl="0">
              <a:spcBef>
                <a:spcPts val="0"/>
              </a:spcBef>
              <a:spcAft>
                <a:spcPts val="0"/>
              </a:spcAft>
              <a:buClr>
                <a:schemeClr val="dk1"/>
              </a:buClr>
              <a:buSzPts val="1900"/>
              <a:buChar char="❏"/>
            </a:pPr>
            <a:r>
              <a:rPr lang="en" sz="1900" dirty="0">
                <a:solidFill>
                  <a:schemeClr val="dk1"/>
                </a:solidFill>
              </a:rPr>
              <a:t>ACHIEVE user role assigned in SIS (step 2, slide 8)</a:t>
            </a:r>
            <a:endParaRPr sz="1900" dirty="0">
              <a:solidFill>
                <a:schemeClr val="dk1"/>
              </a:solidFill>
            </a:endParaRPr>
          </a:p>
          <a:p>
            <a:pPr marL="457200" lvl="0" indent="-349250" algn="l" rtl="0">
              <a:spcBef>
                <a:spcPts val="0"/>
              </a:spcBef>
              <a:spcAft>
                <a:spcPts val="0"/>
              </a:spcAft>
              <a:buClr>
                <a:schemeClr val="dk1"/>
              </a:buClr>
              <a:buSzPts val="1900"/>
              <a:buChar char="❏"/>
            </a:pPr>
            <a:r>
              <a:rPr lang="en" sz="1900" dirty="0">
                <a:solidFill>
                  <a:schemeClr val="dk1"/>
                </a:solidFill>
              </a:rPr>
              <a:t>User setup in ACHIEVE with Permission(s)</a:t>
            </a:r>
            <a:endParaRPr sz="1900" dirty="0">
              <a:solidFill>
                <a:schemeClr val="dk1"/>
              </a:solidFill>
            </a:endParaRPr>
          </a:p>
          <a:p>
            <a:pPr marL="914400" lvl="1" indent="-349250" algn="l" rtl="0">
              <a:spcBef>
                <a:spcPts val="0"/>
              </a:spcBef>
              <a:spcAft>
                <a:spcPts val="0"/>
              </a:spcAft>
              <a:buClr>
                <a:schemeClr val="dk1"/>
              </a:buClr>
              <a:buSzPts val="1900"/>
              <a:buChar char="❏"/>
            </a:pPr>
            <a:r>
              <a:rPr lang="en" sz="1900" b="1" dirty="0">
                <a:solidFill>
                  <a:schemeClr val="dk1"/>
                </a:solidFill>
              </a:rPr>
              <a:t>LEA User Managers</a:t>
            </a:r>
            <a:r>
              <a:rPr lang="en" sz="1900" dirty="0">
                <a:solidFill>
                  <a:schemeClr val="dk1"/>
                </a:solidFill>
              </a:rPr>
              <a:t> - Assigns </a:t>
            </a:r>
            <a:r>
              <a:rPr lang="en" sz="1900" u="sng" dirty="0">
                <a:solidFill>
                  <a:schemeClr val="accent5"/>
                </a:solidFill>
                <a:hlinkClick r:id="rId4">
                  <a:extLst>
                    <a:ext uri="{A12FA001-AC4F-418D-AE19-62706E023703}">
                      <ahyp:hlinkClr xmlns:ahyp="http://schemas.microsoft.com/office/drawing/2018/hyperlinkcolor" val="tx"/>
                    </a:ext>
                  </a:extLst>
                </a:hlinkClick>
              </a:rPr>
              <a:t>General Supervision Tools</a:t>
            </a:r>
            <a:r>
              <a:rPr lang="en" sz="1900" dirty="0">
                <a:solidFill>
                  <a:schemeClr val="dk1"/>
                </a:solidFill>
              </a:rPr>
              <a:t> for the location requested</a:t>
            </a:r>
            <a:endParaRPr sz="1900" dirty="0">
              <a:solidFill>
                <a:schemeClr val="dk1"/>
              </a:solidFill>
            </a:endParaRPr>
          </a:p>
          <a:p>
            <a:pPr marL="914400" lvl="1" indent="-349250" algn="l" rtl="0">
              <a:spcBef>
                <a:spcPts val="0"/>
              </a:spcBef>
              <a:spcAft>
                <a:spcPts val="0"/>
              </a:spcAft>
              <a:buClr>
                <a:schemeClr val="dk1"/>
              </a:buClr>
              <a:buSzPts val="1900"/>
              <a:buChar char="❏"/>
            </a:pPr>
            <a:r>
              <a:rPr lang="en" sz="1900" b="1" dirty="0">
                <a:solidFill>
                  <a:schemeClr val="dk1"/>
                </a:solidFill>
              </a:rPr>
              <a:t>ACHIEVE Super Admin or </a:t>
            </a:r>
            <a:r>
              <a:rPr lang="en" sz="1900" b="1" u="sng" dirty="0">
                <a:solidFill>
                  <a:schemeClr val="hlink"/>
                </a:solidFill>
                <a:hlinkClick r:id="rId5"/>
              </a:rPr>
              <a:t>Data Leads</a:t>
            </a:r>
            <a:r>
              <a:rPr lang="en" sz="1900" dirty="0">
                <a:solidFill>
                  <a:schemeClr val="dk1"/>
                </a:solidFill>
              </a:rPr>
              <a:t> - Assigns ‘LEA User Manager’ and all other ACHIEVE permission(s) and service(s). </a:t>
            </a:r>
            <a:r>
              <a:rPr lang="en" sz="1900" b="1" i="1" dirty="0">
                <a:solidFill>
                  <a:schemeClr val="dk1"/>
                </a:solidFill>
              </a:rPr>
              <a:t>Note: </a:t>
            </a:r>
            <a:r>
              <a:rPr lang="en" sz="1900" i="1" dirty="0">
                <a:solidFill>
                  <a:schemeClr val="dk1"/>
                </a:solidFill>
              </a:rPr>
              <a:t>ACHIEVE Data Leads will continue to add/update ELAA Reporting &amp; </a:t>
            </a:r>
            <a:r>
              <a:rPr lang="en" sz="1900" i="1" dirty="0">
                <a:solidFill>
                  <a:schemeClr val="dk1"/>
                </a:solidFill>
                <a:latin typeface="Nunito"/>
                <a:ea typeface="Nunito"/>
                <a:cs typeface="Nunito"/>
                <a:sym typeface="Nunito"/>
              </a:rPr>
              <a:t>Out-of-State Placement LEA Administrator</a:t>
            </a:r>
            <a:r>
              <a:rPr lang="en" sz="1900" i="1" dirty="0">
                <a:solidFill>
                  <a:schemeClr val="dk1"/>
                </a:solidFill>
              </a:rPr>
              <a:t> permissions for users right now (using the same process as before this training).</a:t>
            </a:r>
            <a:endParaRPr sz="1900" i="1" dirty="0">
              <a:solidFill>
                <a:schemeClr val="dk1"/>
              </a:solidFill>
            </a:endParaRPr>
          </a:p>
          <a:p>
            <a:pPr marL="457200" lvl="0" indent="-349250" algn="l" rtl="0">
              <a:spcBef>
                <a:spcPts val="0"/>
              </a:spcBef>
              <a:spcAft>
                <a:spcPts val="0"/>
              </a:spcAft>
              <a:buClr>
                <a:schemeClr val="dk1"/>
              </a:buClr>
              <a:buSzPts val="1900"/>
              <a:buChar char="❏"/>
            </a:pPr>
            <a:r>
              <a:rPr lang="en" sz="1900" dirty="0">
                <a:solidFill>
                  <a:schemeClr val="dk1"/>
                </a:solidFill>
              </a:rPr>
              <a:t>Email address between EdPortal/SIS/ACHIEVE </a:t>
            </a:r>
            <a:r>
              <a:rPr lang="en" sz="1900" b="1" u="sng" dirty="0">
                <a:solidFill>
                  <a:schemeClr val="dk1"/>
                </a:solidFill>
              </a:rPr>
              <a:t>must be an exact match</a:t>
            </a:r>
            <a:endParaRPr sz="17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2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ACHIEVE  </a:t>
            </a:r>
            <a:r>
              <a:rPr lang="en" dirty="0">
                <a:solidFill>
                  <a:srgbClr val="A8BADB"/>
                </a:solidFill>
              </a:rPr>
              <a:t>|</a:t>
            </a:r>
            <a:r>
              <a:rPr lang="en" dirty="0"/>
              <a:t>  Iowa IDEA</a:t>
            </a:r>
            <a:r>
              <a:rPr lang="en" b="0" dirty="0">
                <a:solidFill>
                  <a:srgbClr val="000000"/>
                </a:solidFill>
              </a:rPr>
              <a:t>    </a:t>
            </a:r>
            <a:fld id="{00000000-1234-1234-1234-123412341234}" type="slidenum">
              <a:rPr lang="en" b="0">
                <a:solidFill>
                  <a:srgbClr val="000000"/>
                </a:solidFill>
              </a:rPr>
              <a:t>9</a:t>
            </a:fld>
            <a:endParaRPr b="0" dirty="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3164</Words>
  <Application>Microsoft Office PowerPoint</Application>
  <PresentationFormat>On-screen Show (16:9)</PresentationFormat>
  <Paragraphs>328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Proxima Nova</vt:lpstr>
      <vt:lpstr>Arial</vt:lpstr>
      <vt:lpstr>Roboto</vt:lpstr>
      <vt:lpstr>Nunito</vt:lpstr>
      <vt:lpstr>Simple Light</vt:lpstr>
      <vt:lpstr>LEA User Manager Training</vt:lpstr>
      <vt:lpstr>Introducing Today’s Speakers</vt:lpstr>
      <vt:lpstr>Background: General Supervision Tools</vt:lpstr>
      <vt:lpstr>ACHIEVE LEA User Manager</vt:lpstr>
      <vt:lpstr>Q &amp; A (1)</vt:lpstr>
      <vt:lpstr>LEA User Manager - Start Date for Access</vt:lpstr>
      <vt:lpstr>LEA User Manager - Contacts</vt:lpstr>
      <vt:lpstr>Access to ACHIEVE (1)</vt:lpstr>
      <vt:lpstr>Access to ACHIEVE (2)</vt:lpstr>
      <vt:lpstr>Tracking Staff to Assign</vt:lpstr>
      <vt:lpstr>Q &amp; A (2)</vt:lpstr>
      <vt:lpstr>Navigation of User Management (1)</vt:lpstr>
      <vt:lpstr>Navigation of User Management (2)</vt:lpstr>
      <vt:lpstr>User Management Pagination </vt:lpstr>
      <vt:lpstr>Administration/User Management (1)</vt:lpstr>
      <vt:lpstr>Administration/User Management (2)</vt:lpstr>
      <vt:lpstr>Search for Users (active/inactive) (1)</vt:lpstr>
      <vt:lpstr>Search for Users (active/inactive) (2)</vt:lpstr>
      <vt:lpstr>Filter Results</vt:lpstr>
      <vt:lpstr>Add New Users</vt:lpstr>
      <vt:lpstr>Add General Supervision (GS) Role(s)</vt:lpstr>
      <vt:lpstr>Assign General Supervision (GS) Role(s)</vt:lpstr>
      <vt:lpstr>Assign General Supervision (GS) Role(s) Location</vt:lpstr>
      <vt:lpstr>General Supervision (GS) Role(s) (1)</vt:lpstr>
      <vt:lpstr>General Supervision (GS) Role(s) (2)</vt:lpstr>
      <vt:lpstr>Q &amp; A (3)</vt:lpstr>
      <vt:lpstr>Quick Access Menu for User Record</vt:lpstr>
      <vt:lpstr>No Quick Access Menu for User Roles</vt:lpstr>
      <vt:lpstr>Edit/Delete Role within Locational Assignment</vt:lpstr>
      <vt:lpstr>End of Year - Inactivating Users (1)</vt:lpstr>
      <vt:lpstr>End of Year - Inactivating Users (2)</vt:lpstr>
      <vt:lpstr>End of Year - Inactivating Users (3)</vt:lpstr>
      <vt:lpstr>ACHIEVE Support Request (Tickets)</vt:lpstr>
      <vt:lpstr>Q &amp; A (4)</vt:lpstr>
      <vt:lpstr>Additional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 User Manager Training</dc:title>
  <dc:creator>Grundmeier, Shannon [IDOE]</dc:creator>
  <cp:lastModifiedBy>Albers, Lisa [IDOE]</cp:lastModifiedBy>
  <cp:revision>6</cp:revision>
  <dcterms:modified xsi:type="dcterms:W3CDTF">2024-08-12T21:02:10Z</dcterms:modified>
</cp:coreProperties>
</file>