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AE310E-9E18-4A08-8B42-B9471373D79E}">
  <a:tblStyle styleId="{4DAE310E-9E18-4A08-8B42-B9471373D7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29591619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29591619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c1fae3bf1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c1fae3bf1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29591619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c29591619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bc039bfa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6bc039bfa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bc039bfae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6bc039bfae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bc039bfae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6bc039bfae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6bc039bfae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6bc039bfae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Students in Neglected facilities can continue at their school of origin if they have one. </a:t>
            </a:r>
            <a:endParaRPr/>
          </a:p>
          <a:p>
            <a:pPr marL="0" lvl="0" indent="0" algn="l" rtl="0">
              <a:spcBef>
                <a:spcPts val="0"/>
              </a:spcBef>
              <a:spcAft>
                <a:spcPts val="0"/>
              </a:spcAft>
              <a:buNone/>
            </a:pPr>
            <a:r>
              <a:rPr lang="en-US"/>
              <a:t>If they do not, the team should decide what educational placement is in the youth’s best interest. Local LEA? LEA where Mom lives if youth will be reunified soon?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c1fae3bf1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6c1fae3bf1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6c1fae3bf1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6c1fae3bf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bc039bfae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bc039bfae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6bc039bfae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6bc039bfae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Talk about IV-E penetration.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c1fae3bf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6c1fae3bf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c1fae3bf1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6c1fae3bf1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the receiving LEA does not have an appropriate special education program THEY ARE RESPONSIBLE FOR FINDING ONE.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6c1fae3bf1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6c1fae3bf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6c1fae3bf1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6c1fae3bf1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6bc039bfae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6bc039bfae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Foster families do not need to provide FRL paperwork. </a:t>
            </a:r>
            <a:endParaRPr/>
          </a:p>
          <a:p>
            <a:pPr marL="0" lvl="0" indent="0" algn="l" rtl="0">
              <a:spcBef>
                <a:spcPts val="0"/>
              </a:spcBef>
              <a:spcAft>
                <a:spcPts val="0"/>
              </a:spcAft>
              <a:buNone/>
            </a:pPr>
            <a:r>
              <a:rPr lang="en-US"/>
              <a:t>If there is property damage, lost laptops, etc. and all other avenues have failed, decat funds may be used.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bc039bfae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6bc039bfae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bc039bfae_0_1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6bc039bfae_0_1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District of Residence = where family of origin was IN OCTOBER. Does not update until the following October.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6bc039bfa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6bc039bfa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Unfortunately students in JCS custody are excluded from these protections. </a:t>
            </a:r>
            <a:endParaRPr/>
          </a:p>
          <a:p>
            <a:pPr marL="0" lvl="0" indent="0" algn="l" rtl="0">
              <a:spcBef>
                <a:spcPts val="0"/>
              </a:spcBef>
              <a:spcAft>
                <a:spcPts val="0"/>
              </a:spcAft>
              <a:buNone/>
            </a:pPr>
            <a:r>
              <a:rPr lang="en-US"/>
              <a:t>Explain that districts often misunderstand safety plans. </a:t>
            </a:r>
            <a:endParaRPr/>
          </a:p>
        </p:txBody>
      </p:sp>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bc039bfae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6bc039bfae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600"/>
              </a:spcBef>
              <a:spcAft>
                <a:spcPts val="0"/>
              </a:spcAft>
              <a:buClr>
                <a:schemeClr val="dk1"/>
              </a:buClr>
              <a:buSzPts val="1400"/>
              <a:buChar char="●"/>
            </a:pPr>
            <a:r>
              <a:rPr lang="en-US" sz="1800">
                <a:solidFill>
                  <a:schemeClr val="dk1"/>
                </a:solidFill>
              </a:rPr>
              <a:t>ADD updated POC list here </a:t>
            </a:r>
            <a:endParaRPr sz="180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800">
                <a:solidFill>
                  <a:schemeClr val="dk1"/>
                </a:solidFill>
              </a:rPr>
              <a:t>ADD updated HHS liaison list here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6c1fae3bf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6c1fae3bf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c29591619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c29591619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Confusion about relative care and QRTPs.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c29591619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c29591619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c29591619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c29591619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Most questions are about QRTP, PMIC and shelter kiddos.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29591619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c29591619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in the QRTP contract, that the local school is responsible for education. </a:t>
            </a:r>
            <a:endParaRPr/>
          </a:p>
          <a:p>
            <a:pPr marL="0" lvl="0" indent="0" algn="l" rtl="0">
              <a:spcBef>
                <a:spcPts val="0"/>
              </a:spcBef>
              <a:spcAft>
                <a:spcPts val="0"/>
              </a:spcAft>
              <a:buNone/>
            </a:pPr>
            <a:r>
              <a:rPr lang="en-US"/>
              <a:t>If you encounter any resistance, it is better to contact me right away rather than wait for a child to be out of school for weeks.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29591619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29591619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2"/>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4"/>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5"/>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4" name="Google Shape;24;p5"/>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5"/>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5"/>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p Title">
  <p:cSld name="BLANK_4">
    <p:spTree>
      <p:nvGrpSpPr>
        <p:cNvPr id="1" name="Shape 31"/>
        <p:cNvGrpSpPr/>
        <p:nvPr/>
      </p:nvGrpSpPr>
      <p:grpSpPr>
        <a:xfrm>
          <a:off x="0" y="0"/>
          <a:ext cx="0" cy="0"/>
          <a:chOff x="0" y="0"/>
          <a:chExt cx="0" cy="0"/>
        </a:xfrm>
      </p:grpSpPr>
      <p:sp>
        <p:nvSpPr>
          <p:cNvPr id="32" name="Google Shape;32;p7"/>
          <p:cNvSpPr/>
          <p:nvPr/>
        </p:nvSpPr>
        <p:spPr>
          <a:xfrm>
            <a:off x="-42779" y="-34290"/>
            <a:ext cx="12244500" cy="1027200"/>
          </a:xfrm>
          <a:prstGeom prst="rect">
            <a:avLst/>
          </a:prstGeom>
          <a:solidFill>
            <a:schemeClr val="dk1"/>
          </a:solidFill>
          <a:ln>
            <a:noFill/>
          </a:ln>
        </p:spPr>
        <p:txBody>
          <a:bodyPr spcFirstLastPara="1" wrap="square" lIns="117825" tIns="117825" rIns="117825" bIns="1178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 name="Google Shape;33;p7"/>
          <p:cNvSpPr txBox="1">
            <a:spLocks noGrp="1"/>
          </p:cNvSpPr>
          <p:nvPr>
            <p:ph type="title"/>
          </p:nvPr>
        </p:nvSpPr>
        <p:spPr>
          <a:xfrm>
            <a:off x="207288" y="130126"/>
            <a:ext cx="11777700" cy="746400"/>
          </a:xfrm>
          <a:prstGeom prst="rect">
            <a:avLst/>
          </a:prstGeom>
          <a:noFill/>
          <a:ln>
            <a:noFill/>
          </a:ln>
        </p:spPr>
        <p:txBody>
          <a:bodyPr spcFirstLastPara="1" wrap="square" lIns="88375" tIns="44175" rIns="88375" bIns="441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11409047" y="6333135"/>
            <a:ext cx="731700" cy="525000"/>
          </a:xfrm>
          <a:prstGeom prst="rect">
            <a:avLst/>
          </a:prstGeom>
          <a:noFill/>
          <a:ln>
            <a:noFill/>
          </a:ln>
        </p:spPr>
        <p:txBody>
          <a:bodyPr spcFirstLastPara="1" wrap="square" lIns="117825" tIns="117825" rIns="117825" bIns="1178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8"/>
          <p:cNvSpPr/>
          <p:nvPr/>
        </p:nvSpPr>
        <p:spPr>
          <a:xfrm>
            <a:off x="-42779" y="-34290"/>
            <a:ext cx="3497100" cy="6926400"/>
          </a:xfrm>
          <a:prstGeom prst="rect">
            <a:avLst/>
          </a:prstGeom>
          <a:solidFill>
            <a:schemeClr val="dk1"/>
          </a:solidFill>
          <a:ln>
            <a:noFill/>
          </a:ln>
        </p:spPr>
        <p:txBody>
          <a:bodyPr spcFirstLastPara="1" wrap="square" lIns="117825" tIns="117825" rIns="117825" bIns="1178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8"/>
          <p:cNvSpPr/>
          <p:nvPr/>
        </p:nvSpPr>
        <p:spPr>
          <a:xfrm flipH="1">
            <a:off x="3296400" y="0"/>
            <a:ext cx="1509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Arial"/>
              <a:ea typeface="Arial"/>
              <a:cs typeface="Arial"/>
              <a:sym typeface="Arial"/>
            </a:endParaRPr>
          </a:p>
        </p:txBody>
      </p:sp>
      <p:sp>
        <p:nvSpPr>
          <p:cNvPr id="38" name="Google Shape;38;p8"/>
          <p:cNvSpPr txBox="1">
            <a:spLocks noGrp="1"/>
          </p:cNvSpPr>
          <p:nvPr>
            <p:ph type="title"/>
          </p:nvPr>
        </p:nvSpPr>
        <p:spPr>
          <a:xfrm>
            <a:off x="327257" y="502920"/>
            <a:ext cx="2797200" cy="5856600"/>
          </a:xfrm>
          <a:prstGeom prst="rect">
            <a:avLst/>
          </a:prstGeom>
          <a:noFill/>
          <a:ln>
            <a:noFill/>
          </a:ln>
        </p:spPr>
        <p:txBody>
          <a:bodyPr spcFirstLastPara="1" wrap="square" lIns="117825" tIns="117825" rIns="117825" bIns="117825" anchor="t" anchorCtr="0">
            <a:noAutofit/>
          </a:bodyPr>
          <a:lstStyle>
            <a:lvl1pPr marR="0" lvl="0"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3774743" y="502920"/>
            <a:ext cx="8112300" cy="5856600"/>
          </a:xfrm>
          <a:prstGeom prst="rect">
            <a:avLst/>
          </a:prstGeom>
          <a:noFill/>
          <a:ln>
            <a:noFill/>
          </a:ln>
        </p:spPr>
        <p:txBody>
          <a:bodyPr spcFirstLastPara="1" wrap="square" lIns="117825" tIns="117825" rIns="117825" bIns="117825" anchor="t" anchorCtr="0">
            <a:noAutofit/>
          </a:bodyPr>
          <a:lstStyle>
            <a:lvl1pPr marL="457200" marR="0" lvl="0" indent="-374650" algn="l" rtl="0">
              <a:lnSpc>
                <a:spcPct val="100000"/>
              </a:lnSpc>
              <a:spcBef>
                <a:spcPts val="600"/>
              </a:spcBef>
              <a:spcAft>
                <a:spcPts val="0"/>
              </a:spcAft>
              <a:buClr>
                <a:schemeClr val="dk2"/>
              </a:buClr>
              <a:buSzPts val="2300"/>
              <a:buFont typeface="Arial"/>
              <a:buChar char="•"/>
              <a:defRPr sz="2300" i="0" u="none" strike="noStrike" cap="none">
                <a:solidFill>
                  <a:schemeClr val="dk2"/>
                </a:solidFill>
                <a:latin typeface="Arial"/>
                <a:ea typeface="Arial"/>
                <a:cs typeface="Arial"/>
                <a:sym typeface="Arial"/>
              </a:defRPr>
            </a:lvl1pPr>
            <a:lvl2pPr marL="914400" marR="0" lvl="1" indent="-336550" algn="l" rtl="0">
              <a:lnSpc>
                <a:spcPct val="90000"/>
              </a:lnSpc>
              <a:spcBef>
                <a:spcPts val="600"/>
              </a:spcBef>
              <a:spcAft>
                <a:spcPts val="0"/>
              </a:spcAft>
              <a:buClr>
                <a:schemeClr val="dk2"/>
              </a:buClr>
              <a:buSzPts val="1700"/>
              <a:buFont typeface="Arial"/>
              <a:buChar char="○"/>
              <a:defRPr sz="2100" i="0" u="none" strike="noStrike" cap="none">
                <a:solidFill>
                  <a:schemeClr val="dk2"/>
                </a:solidFill>
                <a:latin typeface="Arial"/>
                <a:ea typeface="Arial"/>
                <a:cs typeface="Arial"/>
                <a:sym typeface="Arial"/>
              </a:defRPr>
            </a:lvl2pPr>
            <a:lvl3pPr marL="1371600" marR="0" lvl="2" indent="-349250" algn="l" rtl="0">
              <a:lnSpc>
                <a:spcPct val="90000"/>
              </a:lnSpc>
              <a:spcBef>
                <a:spcPts val="600"/>
              </a:spcBef>
              <a:spcAft>
                <a:spcPts val="0"/>
              </a:spcAft>
              <a:buClr>
                <a:schemeClr val="dk2"/>
              </a:buClr>
              <a:buSzPts val="1900"/>
              <a:buFont typeface="Arial"/>
              <a:buChar char="■"/>
              <a:defRPr sz="1900" i="0" u="none" strike="noStrike" cap="none">
                <a:solidFill>
                  <a:schemeClr val="dk2"/>
                </a:solidFill>
                <a:latin typeface="Arial"/>
                <a:ea typeface="Arial"/>
                <a:cs typeface="Arial"/>
                <a:sym typeface="Arial"/>
              </a:defRPr>
            </a:lvl3pPr>
            <a:lvl4pPr marL="1828800" marR="0" lvl="3" indent="-342900" algn="l" rtl="0">
              <a:lnSpc>
                <a:spcPct val="90000"/>
              </a:lnSpc>
              <a:spcBef>
                <a:spcPts val="600"/>
              </a:spcBef>
              <a:spcAft>
                <a:spcPts val="0"/>
              </a:spcAft>
              <a:buClr>
                <a:schemeClr val="dk2"/>
              </a:buClr>
              <a:buSzPts val="1800"/>
              <a:buFont typeface="Arial"/>
              <a:buChar char="●"/>
              <a:defRPr sz="1800" i="0" u="none" strike="noStrike" cap="none">
                <a:solidFill>
                  <a:schemeClr val="dk2"/>
                </a:solidFill>
                <a:latin typeface="Arial"/>
                <a:ea typeface="Arial"/>
                <a:cs typeface="Arial"/>
                <a:sym typeface="Arial"/>
              </a:defRPr>
            </a:lvl4pPr>
            <a:lvl5pPr marL="2286000" marR="0" lvl="4" indent="-336550" algn="l" rtl="0">
              <a:lnSpc>
                <a:spcPct val="90000"/>
              </a:lnSpc>
              <a:spcBef>
                <a:spcPts val="600"/>
              </a:spcBef>
              <a:spcAft>
                <a:spcPts val="0"/>
              </a:spcAft>
              <a:buClr>
                <a:schemeClr val="dk2"/>
              </a:buClr>
              <a:buSzPts val="1700"/>
              <a:buFont typeface="Arial"/>
              <a:buChar char="○"/>
              <a:defRPr sz="1700" i="0" u="none" strike="noStrike" cap="none">
                <a:solidFill>
                  <a:schemeClr val="dk2"/>
                </a:solidFill>
                <a:latin typeface="Arial"/>
                <a:ea typeface="Arial"/>
                <a:cs typeface="Arial"/>
                <a:sym typeface="Arial"/>
              </a:defRPr>
            </a:lvl5pPr>
            <a:lvl6pPr marL="2743200" marR="0" lvl="5" indent="-323850" algn="l" rtl="0">
              <a:lnSpc>
                <a:spcPct val="90000"/>
              </a:lnSpc>
              <a:spcBef>
                <a:spcPts val="6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6pPr>
            <a:lvl7pPr marL="3200400" marR="0" lvl="6" indent="-317500" algn="l" rtl="0">
              <a:lnSpc>
                <a:spcPct val="90000"/>
              </a:lnSpc>
              <a:spcBef>
                <a:spcPts val="6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7pPr>
            <a:lvl8pPr marL="3657600" marR="0" lvl="7" indent="-311150" algn="l" rtl="0">
              <a:lnSpc>
                <a:spcPct val="90000"/>
              </a:lnSpc>
              <a:spcBef>
                <a:spcPts val="6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8pPr>
            <a:lvl9pPr marL="4114800" marR="0" lvl="8" indent="-304800" algn="l" rtl="0">
              <a:lnSpc>
                <a:spcPct val="90000"/>
              </a:lnSpc>
              <a:spcBef>
                <a:spcPts val="6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9pPr>
          </a:lstStyle>
          <a:p>
            <a:endParaRPr/>
          </a:p>
        </p:txBody>
      </p:sp>
      <p:sp>
        <p:nvSpPr>
          <p:cNvPr id="40" name="Google Shape;40;p8"/>
          <p:cNvSpPr txBox="1">
            <a:spLocks noGrp="1"/>
          </p:cNvSpPr>
          <p:nvPr>
            <p:ph type="sldNum" idx="12"/>
          </p:nvPr>
        </p:nvSpPr>
        <p:spPr>
          <a:xfrm>
            <a:off x="11409033" y="6333150"/>
            <a:ext cx="640500" cy="525000"/>
          </a:xfrm>
          <a:prstGeom prst="rect">
            <a:avLst/>
          </a:prstGeom>
          <a:noFill/>
          <a:ln>
            <a:noFill/>
          </a:ln>
        </p:spPr>
        <p:txBody>
          <a:bodyPr spcFirstLastPara="1" wrap="square" lIns="117825" tIns="117825" rIns="117825" bIns="1178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p Title 1">
  <p:cSld name="BLANK_4_1">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9500" y="992706"/>
            <a:ext cx="12201600" cy="5865000"/>
          </a:xfrm>
          <a:prstGeom prst="rect">
            <a:avLst/>
          </a:prstGeom>
          <a:solidFill>
            <a:srgbClr val="FFFFFF"/>
          </a:solidFill>
          <a:ln>
            <a:noFill/>
          </a:ln>
        </p:spPr>
        <p:txBody>
          <a:bodyPr spcFirstLastPara="1" wrap="square" lIns="117825" tIns="117825" rIns="117825" bIns="1178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 name="Google Shape;43;p9"/>
          <p:cNvSpPr txBox="1">
            <a:spLocks noGrp="1"/>
          </p:cNvSpPr>
          <p:nvPr>
            <p:ph type="sldNum" idx="12"/>
          </p:nvPr>
        </p:nvSpPr>
        <p:spPr>
          <a:xfrm>
            <a:off x="11409046" y="6333135"/>
            <a:ext cx="731700" cy="525000"/>
          </a:xfrm>
          <a:prstGeom prst="rect">
            <a:avLst/>
          </a:prstGeom>
          <a:noFill/>
          <a:ln>
            <a:noFill/>
          </a:ln>
        </p:spPr>
        <p:txBody>
          <a:bodyPr spcFirstLastPara="1" wrap="square" lIns="117825" tIns="117825" rIns="117825" bIns="1178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9"/>
          <p:cNvSpPr/>
          <p:nvPr/>
        </p:nvSpPr>
        <p:spPr>
          <a:xfrm rot="5400000" flipH="1">
            <a:off x="6014867" y="-5193894"/>
            <a:ext cx="171600" cy="122016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Arial"/>
              <a:ea typeface="Arial"/>
              <a:cs typeface="Arial"/>
              <a:sym typeface="Arial"/>
            </a:endParaRPr>
          </a:p>
        </p:txBody>
      </p:sp>
      <p:sp>
        <p:nvSpPr>
          <p:cNvPr id="45" name="Google Shape;45;p9"/>
          <p:cNvSpPr txBox="1">
            <a:spLocks noGrp="1"/>
          </p:cNvSpPr>
          <p:nvPr>
            <p:ph type="title"/>
          </p:nvPr>
        </p:nvSpPr>
        <p:spPr>
          <a:xfrm>
            <a:off x="207288" y="130125"/>
            <a:ext cx="11777700" cy="7464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33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9"/>
          <p:cNvSpPr txBox="1"/>
          <p:nvPr/>
        </p:nvSpPr>
        <p:spPr>
          <a:xfrm>
            <a:off x="207183" y="1412370"/>
            <a:ext cx="11777700" cy="4854300"/>
          </a:xfrm>
          <a:prstGeom prst="rect">
            <a:avLst/>
          </a:prstGeom>
          <a:noFill/>
          <a:ln>
            <a:noFill/>
          </a:ln>
        </p:spPr>
        <p:txBody>
          <a:bodyPr spcFirstLastPara="1" wrap="square" lIns="117825" tIns="117825" rIns="117825" bIns="117825" anchor="t"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e.iowa.gov/pk-12/student-services/distinct-populations/foster-care#iowa-department-of-health-and-human-services-child-welfare-contac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ducate.iowa.gov/pk-12/student-services/distinct-populations/foster-care#iowa-department-of-health-and-human-services-child-welfare-contac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ngress.gov/bill/110th-congress/house-bill/6893/text/p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studentprivacy.ed.gov/resources/uninterrupted-scholars-act-guidance" TargetMode="External"/><Relationship Id="rId5" Type="http://schemas.openxmlformats.org/officeDocument/2006/relationships/hyperlink" Target="https://www.congress.gov/bill/112th-congress/senate-bill/3472" TargetMode="External"/><Relationship Id="rId4" Type="http://schemas.openxmlformats.org/officeDocument/2006/relationships/hyperlink" Target="https://www.childwelfare.gov/topics/systemwide/laws-policies/federal/fosteringconnec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s.iowa.gov/docs/iac/rule/04-02-2003.281.18.3.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gis.iowa.gov/docs/code/280.29.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eiowa.gov/pk-12/learner-supports/education-children-foster-car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oese.ed.gov/offices/office-of-formula-grants/school-support-and-accountability/students-foster-care/" TargetMode="External"/><Relationship Id="rId5" Type="http://schemas.openxmlformats.org/officeDocument/2006/relationships/hyperlink" Target="https://naehcy.org/essa-and-children-foster-care/" TargetMode="External"/><Relationship Id="rId4" Type="http://schemas.openxmlformats.org/officeDocument/2006/relationships/hyperlink" Target="https://educateiowa.gov/documents/best-interest-determination-conversationworkshee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elisa.koler@iowa.gov"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ctrTitle"/>
          </p:nvPr>
        </p:nvSpPr>
        <p:spPr>
          <a:xfrm>
            <a:off x="615525" y="488550"/>
            <a:ext cx="7834800" cy="2592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sz="5200"/>
              <a:t>Educational Stability for Children &amp; Youth in Foster Care</a:t>
            </a:r>
            <a:endParaRPr sz="5200"/>
          </a:p>
        </p:txBody>
      </p:sp>
      <p:sp>
        <p:nvSpPr>
          <p:cNvPr id="52" name="Google Shape;52;p10"/>
          <p:cNvSpPr txBox="1">
            <a:spLocks noGrp="1"/>
          </p:cNvSpPr>
          <p:nvPr>
            <p:ph type="subTitle" idx="1"/>
          </p:nvPr>
        </p:nvSpPr>
        <p:spPr>
          <a:xfrm>
            <a:off x="277657" y="5030012"/>
            <a:ext cx="11636700" cy="1282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n-US"/>
              <a:t>Elisa Koler, Education Program Consultant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a:t>Yes, You Do. </a:t>
            </a:r>
            <a:endParaRPr/>
          </a:p>
        </p:txBody>
      </p:sp>
      <p:pic>
        <p:nvPicPr>
          <p:cNvPr id="108" name="Google Shape;108;p19" descr="Map depicting the number of children in foster care by county."/>
          <p:cNvPicPr preferRelativeResize="0"/>
          <p:nvPr/>
        </p:nvPicPr>
        <p:blipFill>
          <a:blip r:embed="rId3">
            <a:alphaModFix/>
          </a:blip>
          <a:stretch>
            <a:fillRect/>
          </a:stretch>
        </p:blipFill>
        <p:spPr>
          <a:xfrm>
            <a:off x="1970003" y="737400"/>
            <a:ext cx="8490199" cy="6035925"/>
          </a:xfrm>
          <a:prstGeom prst="rect">
            <a:avLst/>
          </a:prstGeom>
          <a:noFill/>
          <a:ln>
            <a:noFill/>
          </a:ln>
        </p:spPr>
      </p:pic>
      <p:sp>
        <p:nvSpPr>
          <p:cNvPr id="109" name="Google Shape;109;p19"/>
          <p:cNvSpPr/>
          <p:nvPr/>
        </p:nvSpPr>
        <p:spPr>
          <a:xfrm>
            <a:off x="846650" y="5926725"/>
            <a:ext cx="2266200" cy="84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2023 data is not available yet, but will be soon.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How do I know if a student is in foster care?</a:t>
            </a:r>
            <a:endParaRPr/>
          </a:p>
        </p:txBody>
      </p:sp>
      <p:sp>
        <p:nvSpPr>
          <p:cNvPr id="115" name="Google Shape;115;p20"/>
          <p:cNvSpPr txBox="1">
            <a:spLocks noGrp="1"/>
          </p:cNvSpPr>
          <p:nvPr>
            <p:ph type="body" idx="1"/>
          </p:nvPr>
        </p:nvSpPr>
        <p:spPr>
          <a:xfrm>
            <a:off x="339225" y="1029025"/>
            <a:ext cx="11163600" cy="50409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Char char="•"/>
            </a:pPr>
            <a:r>
              <a:rPr lang="en-US"/>
              <a:t>If a family discloses that their student is in foster care, ask for a copy of the court order that placed the student in the custody of HHS, often called a CINA order. </a:t>
            </a:r>
            <a:endParaRPr/>
          </a:p>
          <a:p>
            <a:pPr marL="914400" lvl="1" indent="-342900" algn="l" rtl="0">
              <a:lnSpc>
                <a:spcPct val="115000"/>
              </a:lnSpc>
              <a:spcBef>
                <a:spcPts val="0"/>
              </a:spcBef>
              <a:spcAft>
                <a:spcPts val="0"/>
              </a:spcAft>
              <a:buSzPts val="1800"/>
              <a:buChar char="•"/>
            </a:pPr>
            <a:r>
              <a:rPr lang="en-US" sz="2100"/>
              <a:t>It’s OK if some information is redacted.</a:t>
            </a:r>
            <a:endParaRPr sz="2100"/>
          </a:p>
          <a:p>
            <a:pPr marL="914400" lvl="1" indent="-342900" algn="l" rtl="0">
              <a:lnSpc>
                <a:spcPct val="115000"/>
              </a:lnSpc>
              <a:spcBef>
                <a:spcPts val="0"/>
              </a:spcBef>
              <a:spcAft>
                <a:spcPts val="0"/>
              </a:spcAft>
              <a:buSzPts val="1800"/>
              <a:buChar char="•"/>
            </a:pPr>
            <a:r>
              <a:rPr lang="en-US" sz="2100"/>
              <a:t>Some families are receiving guidance and support from HHS, but the children are not in foster care. </a:t>
            </a:r>
            <a:endParaRPr sz="2100"/>
          </a:p>
          <a:p>
            <a:pPr marL="914400" lvl="1" indent="-342900" algn="l" rtl="0">
              <a:lnSpc>
                <a:spcPct val="115000"/>
              </a:lnSpc>
              <a:spcBef>
                <a:spcPts val="0"/>
              </a:spcBef>
              <a:spcAft>
                <a:spcPts val="0"/>
              </a:spcAft>
              <a:buSzPts val="1800"/>
              <a:buChar char="•"/>
            </a:pPr>
            <a:r>
              <a:rPr lang="en-US" sz="2100"/>
              <a:t>HHS is not able to give details.</a:t>
            </a:r>
            <a:endParaRPr sz="2100"/>
          </a:p>
          <a:p>
            <a:pPr marL="0" lvl="0" indent="0" algn="l" rtl="0">
              <a:lnSpc>
                <a:spcPct val="115000"/>
              </a:lnSpc>
              <a:spcBef>
                <a:spcPts val="750"/>
              </a:spcBef>
              <a:spcAft>
                <a:spcPts val="0"/>
              </a:spcAft>
              <a:buNone/>
            </a:pPr>
            <a:endParaRPr sz="2100"/>
          </a:p>
          <a:p>
            <a:pPr marL="457200" lvl="0" indent="-342900" algn="l" rtl="0">
              <a:lnSpc>
                <a:spcPct val="115000"/>
              </a:lnSpc>
              <a:spcBef>
                <a:spcPts val="750"/>
              </a:spcBef>
              <a:spcAft>
                <a:spcPts val="0"/>
              </a:spcAft>
              <a:buSzPts val="1800"/>
              <a:buChar char="•"/>
            </a:pPr>
            <a:r>
              <a:rPr lang="en-US"/>
              <a:t>Contact the Foster Care State Coordinator at the Iowa Department of Education to verify a student’s status.</a:t>
            </a:r>
            <a:endParaRPr/>
          </a:p>
          <a:p>
            <a:pPr marL="457200" lvl="0" indent="0" algn="l" rtl="0">
              <a:lnSpc>
                <a:spcPct val="115000"/>
              </a:lnSpc>
              <a:spcBef>
                <a:spcPts val="750"/>
              </a:spcBef>
              <a:spcAft>
                <a:spcPts val="0"/>
              </a:spcAft>
              <a:buNone/>
            </a:pPr>
            <a:endParaRPr/>
          </a:p>
          <a:p>
            <a:pPr marL="457200" lvl="0" indent="-342900" algn="l" rtl="0">
              <a:lnSpc>
                <a:spcPct val="115000"/>
              </a:lnSpc>
              <a:spcBef>
                <a:spcPts val="750"/>
              </a:spcBef>
              <a:spcAft>
                <a:spcPts val="0"/>
              </a:spcAft>
              <a:buSzPts val="1800"/>
              <a:buChar char="•"/>
            </a:pPr>
            <a:r>
              <a:rPr lang="en-US"/>
              <a:t>Contact the </a:t>
            </a:r>
            <a:r>
              <a:rPr lang="en-US" u="sng">
                <a:solidFill>
                  <a:schemeClr val="hlink"/>
                </a:solidFill>
                <a:hlinkClick r:id="rId3"/>
              </a:rPr>
              <a:t>HHS Community Liaison</a:t>
            </a:r>
            <a:r>
              <a:rPr lang="en-US"/>
              <a:t> for your region.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HHS Community Liaisons</a:t>
            </a:r>
            <a:endParaRPr/>
          </a:p>
        </p:txBody>
      </p:sp>
      <p:pic>
        <p:nvPicPr>
          <p:cNvPr id="121" name="Google Shape;121;p21" descr="Map showing each service area."/>
          <p:cNvPicPr preferRelativeResize="0"/>
          <p:nvPr/>
        </p:nvPicPr>
        <p:blipFill>
          <a:blip r:embed="rId3">
            <a:alphaModFix/>
          </a:blip>
          <a:stretch>
            <a:fillRect/>
          </a:stretch>
        </p:blipFill>
        <p:spPr>
          <a:xfrm>
            <a:off x="719025" y="1085175"/>
            <a:ext cx="7946050" cy="5297376"/>
          </a:xfrm>
          <a:prstGeom prst="rect">
            <a:avLst/>
          </a:prstGeom>
          <a:noFill/>
          <a:ln>
            <a:noFill/>
          </a:ln>
        </p:spPr>
      </p:pic>
      <p:sp>
        <p:nvSpPr>
          <p:cNvPr id="122" name="Google Shape;122;p21"/>
          <p:cNvSpPr txBox="1"/>
          <p:nvPr/>
        </p:nvSpPr>
        <p:spPr>
          <a:xfrm>
            <a:off x="8759750" y="1849650"/>
            <a:ext cx="3048000" cy="400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100">
                <a:solidFill>
                  <a:schemeClr val="dk1"/>
                </a:solidFill>
              </a:rPr>
              <a:t>Each HHS service area has one or more social workers who serve as the main point of contact with education professionals. Check the </a:t>
            </a:r>
            <a:r>
              <a:rPr lang="en-US" sz="2100" u="sng">
                <a:solidFill>
                  <a:schemeClr val="hlink"/>
                </a:solidFill>
                <a:hlinkClick r:id="rId4"/>
              </a:rPr>
              <a:t>Department website</a:t>
            </a:r>
            <a:r>
              <a:rPr lang="en-US" sz="2100">
                <a:solidFill>
                  <a:schemeClr val="dk1"/>
                </a:solidFill>
              </a:rPr>
              <a:t> for the latest contact information. </a:t>
            </a:r>
            <a:endParaRPr sz="2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t>Applicable Law</a:t>
            </a:r>
            <a:endParaRPr sz="4200"/>
          </a:p>
        </p:txBody>
      </p:sp>
      <p:sp>
        <p:nvSpPr>
          <p:cNvPr id="128" name="Google Shape;128;p22"/>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lnSpc>
                <a:spcPct val="115000"/>
              </a:lnSpc>
              <a:spcBef>
                <a:spcPts val="500"/>
              </a:spcBef>
              <a:spcAft>
                <a:spcPts val="0"/>
              </a:spcAft>
              <a:buClr>
                <a:srgbClr val="00457A"/>
              </a:buClr>
              <a:buSzPts val="2100"/>
              <a:buChar char="●"/>
            </a:pPr>
            <a:r>
              <a:rPr lang="en-US" sz="2100" u="sng">
                <a:solidFill>
                  <a:srgbClr val="0000FF"/>
                </a:solidFill>
                <a:hlinkClick r:id="rId3">
                  <a:extLst>
                    <a:ext uri="{A12FA001-AC4F-418D-AE19-62706E023703}">
                      <ahyp:hlinkClr xmlns:ahyp="http://schemas.microsoft.com/office/drawing/2018/hyperlinkcolor" val="tx"/>
                    </a:ext>
                  </a:extLst>
                </a:hlinkClick>
              </a:rPr>
              <a:t>Fostering Connections Act of 2008</a:t>
            </a:r>
            <a:endParaRPr sz="2100">
              <a:solidFill>
                <a:srgbClr val="00457A"/>
              </a:solidFill>
            </a:endParaRPr>
          </a:p>
          <a:p>
            <a:pPr marL="914400" lvl="1" indent="-361950" algn="l" rtl="0">
              <a:lnSpc>
                <a:spcPct val="115000"/>
              </a:lnSpc>
              <a:spcBef>
                <a:spcPts val="0"/>
              </a:spcBef>
              <a:spcAft>
                <a:spcPts val="0"/>
              </a:spcAft>
              <a:buClr>
                <a:schemeClr val="dk1"/>
              </a:buClr>
              <a:buSzPts val="2100"/>
              <a:buChar char="○"/>
            </a:pPr>
            <a:r>
              <a:rPr lang="en-US" sz="2100"/>
              <a:t>Keep children with their family of origin whenever possible.</a:t>
            </a:r>
            <a:endParaRPr sz="2100"/>
          </a:p>
          <a:p>
            <a:pPr marL="914400" lvl="1" indent="-361950" algn="l" rtl="0">
              <a:lnSpc>
                <a:spcPct val="115000"/>
              </a:lnSpc>
              <a:spcBef>
                <a:spcPts val="0"/>
              </a:spcBef>
              <a:spcAft>
                <a:spcPts val="0"/>
              </a:spcAft>
              <a:buClr>
                <a:schemeClr val="dk1"/>
              </a:buClr>
              <a:buSzPts val="2100"/>
              <a:buChar char="○"/>
            </a:pPr>
            <a:r>
              <a:rPr lang="en-US" sz="2100"/>
              <a:t>Focus on keeping siblings together and placing with people they already know. </a:t>
            </a:r>
            <a:endParaRPr sz="2100"/>
          </a:p>
          <a:p>
            <a:pPr marL="914400" lvl="1" indent="-361950" algn="l" rtl="0">
              <a:lnSpc>
                <a:spcPct val="115000"/>
              </a:lnSpc>
              <a:spcBef>
                <a:spcPts val="0"/>
              </a:spcBef>
              <a:spcAft>
                <a:spcPts val="0"/>
              </a:spcAft>
              <a:buClr>
                <a:schemeClr val="dk1"/>
              </a:buClr>
              <a:buSzPts val="2100"/>
              <a:buChar char="○"/>
            </a:pPr>
            <a:r>
              <a:rPr lang="en-US" sz="2100"/>
              <a:t>Support youth transitioning out of foster care.</a:t>
            </a:r>
            <a:endParaRPr sz="2100"/>
          </a:p>
          <a:p>
            <a:pPr marL="914400" lvl="1" indent="-361950" algn="l" rtl="0">
              <a:lnSpc>
                <a:spcPct val="115000"/>
              </a:lnSpc>
              <a:spcBef>
                <a:spcPts val="0"/>
              </a:spcBef>
              <a:spcAft>
                <a:spcPts val="0"/>
              </a:spcAft>
              <a:buClr>
                <a:srgbClr val="00457A"/>
              </a:buClr>
              <a:buSzPts val="2100"/>
              <a:buChar char="○"/>
            </a:pPr>
            <a:r>
              <a:rPr lang="en-US" sz="2100"/>
              <a:t>Guidance available</a:t>
            </a:r>
            <a:r>
              <a:rPr lang="en-US" sz="2100">
                <a:solidFill>
                  <a:srgbClr val="00457A"/>
                </a:solidFill>
              </a:rPr>
              <a:t> </a:t>
            </a:r>
            <a:r>
              <a:rPr lang="en-US" sz="2100" u="sng">
                <a:solidFill>
                  <a:srgbClr val="0000FF"/>
                </a:solidFill>
                <a:hlinkClick r:id="rId4">
                  <a:extLst>
                    <a:ext uri="{A12FA001-AC4F-418D-AE19-62706E023703}">
                      <ahyp:hlinkClr xmlns:ahyp="http://schemas.microsoft.com/office/drawing/2018/hyperlinkcolor" val="tx"/>
                    </a:ext>
                  </a:extLst>
                </a:hlinkClick>
              </a:rPr>
              <a:t>here</a:t>
            </a:r>
            <a:r>
              <a:rPr lang="en-US" sz="2100">
                <a:solidFill>
                  <a:srgbClr val="00457A"/>
                </a:solidFill>
              </a:rPr>
              <a:t>.</a:t>
            </a:r>
            <a:endParaRPr sz="2100">
              <a:solidFill>
                <a:srgbClr val="00457A"/>
              </a:solidFill>
            </a:endParaRPr>
          </a:p>
          <a:p>
            <a:pPr marL="457200" lvl="0" indent="-361950" algn="l" rtl="0">
              <a:lnSpc>
                <a:spcPct val="115000"/>
              </a:lnSpc>
              <a:spcBef>
                <a:spcPts val="0"/>
              </a:spcBef>
              <a:spcAft>
                <a:spcPts val="0"/>
              </a:spcAft>
              <a:buClr>
                <a:srgbClr val="00457A"/>
              </a:buClr>
              <a:buSzPts val="2100"/>
              <a:buChar char="●"/>
            </a:pPr>
            <a:r>
              <a:rPr lang="en-US" sz="2100" u="sng">
                <a:solidFill>
                  <a:srgbClr val="0000FF"/>
                </a:solidFill>
                <a:hlinkClick r:id="rId5">
                  <a:extLst>
                    <a:ext uri="{A12FA001-AC4F-418D-AE19-62706E023703}">
                      <ahyp:hlinkClr xmlns:ahyp="http://schemas.microsoft.com/office/drawing/2018/hyperlinkcolor" val="tx"/>
                    </a:ext>
                  </a:extLst>
                </a:hlinkClick>
              </a:rPr>
              <a:t>Uninterrupted Scholars Act</a:t>
            </a:r>
            <a:endParaRPr sz="2100">
              <a:solidFill>
                <a:srgbClr val="00457A"/>
              </a:solidFill>
            </a:endParaRPr>
          </a:p>
          <a:p>
            <a:pPr marL="914400" lvl="1" indent="-361950" algn="l" rtl="0">
              <a:lnSpc>
                <a:spcPct val="115000"/>
              </a:lnSpc>
              <a:spcBef>
                <a:spcPts val="0"/>
              </a:spcBef>
              <a:spcAft>
                <a:spcPts val="0"/>
              </a:spcAft>
              <a:buClr>
                <a:schemeClr val="dk1"/>
              </a:buClr>
              <a:buSzPts val="2100"/>
              <a:buChar char="○"/>
            </a:pPr>
            <a:r>
              <a:rPr lang="en-US" sz="2100"/>
              <a:t>Schools may enroll a foster child even if full educational records are not yet received.</a:t>
            </a:r>
            <a:endParaRPr sz="2100"/>
          </a:p>
          <a:p>
            <a:pPr marL="914400" lvl="1" indent="-361950" algn="l" rtl="0">
              <a:lnSpc>
                <a:spcPct val="115000"/>
              </a:lnSpc>
              <a:spcBef>
                <a:spcPts val="0"/>
              </a:spcBef>
              <a:spcAft>
                <a:spcPts val="0"/>
              </a:spcAft>
              <a:buClr>
                <a:schemeClr val="dk1"/>
              </a:buClr>
              <a:buSzPts val="2100"/>
              <a:buChar char="○"/>
            </a:pPr>
            <a:r>
              <a:rPr lang="en-US" sz="2100"/>
              <a:t>HHS can request educational records without parent permission.</a:t>
            </a:r>
            <a:endParaRPr sz="2100"/>
          </a:p>
          <a:p>
            <a:pPr marL="914400" lvl="1" indent="-361950" algn="l" rtl="0">
              <a:lnSpc>
                <a:spcPct val="115000"/>
              </a:lnSpc>
              <a:spcBef>
                <a:spcPts val="0"/>
              </a:spcBef>
              <a:spcAft>
                <a:spcPts val="0"/>
              </a:spcAft>
              <a:buClr>
                <a:schemeClr val="dk1"/>
              </a:buClr>
              <a:buSzPts val="2100"/>
              <a:buChar char="○"/>
            </a:pPr>
            <a:r>
              <a:rPr lang="en-US" sz="2100"/>
              <a:t>Immediate and appropriate enrollment is required.</a:t>
            </a:r>
            <a:endParaRPr sz="2100"/>
          </a:p>
          <a:p>
            <a:pPr marL="914400" lvl="1" indent="-368300" algn="l" rtl="0">
              <a:lnSpc>
                <a:spcPct val="115000"/>
              </a:lnSpc>
              <a:spcBef>
                <a:spcPts val="0"/>
              </a:spcBef>
              <a:spcAft>
                <a:spcPts val="0"/>
              </a:spcAft>
              <a:buClr>
                <a:srgbClr val="00457A"/>
              </a:buClr>
              <a:buSzPts val="2200"/>
              <a:buChar char="○"/>
            </a:pPr>
            <a:r>
              <a:rPr lang="en-US" sz="2100"/>
              <a:t>Guidance available</a:t>
            </a:r>
            <a:r>
              <a:rPr lang="en-US" sz="2100">
                <a:solidFill>
                  <a:srgbClr val="00457A"/>
                </a:solidFill>
              </a:rPr>
              <a:t> </a:t>
            </a:r>
            <a:r>
              <a:rPr lang="en-US" sz="2100" u="sng">
                <a:solidFill>
                  <a:srgbClr val="0000FF"/>
                </a:solidFill>
                <a:hlinkClick r:id="rId6">
                  <a:extLst>
                    <a:ext uri="{A12FA001-AC4F-418D-AE19-62706E023703}">
                      <ahyp:hlinkClr xmlns:ahyp="http://schemas.microsoft.com/office/drawing/2018/hyperlinkcolor" val="tx"/>
                    </a:ext>
                  </a:extLst>
                </a:hlinkClick>
              </a:rPr>
              <a:t>here</a:t>
            </a:r>
            <a:r>
              <a:rPr lang="en-US" sz="2100">
                <a:solidFill>
                  <a:srgbClr val="00457A"/>
                </a:solidFill>
              </a:rPr>
              <a:t>. </a:t>
            </a:r>
            <a:r>
              <a:rPr lang="en-US" sz="2200">
                <a:solidFill>
                  <a:srgbClr val="00457A"/>
                </a:solidFill>
              </a:rPr>
              <a:t>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 does the law mean for us?</a:t>
            </a:r>
            <a:endParaRPr/>
          </a:p>
        </p:txBody>
      </p:sp>
      <p:sp>
        <p:nvSpPr>
          <p:cNvPr id="134" name="Google Shape;134;p23"/>
          <p:cNvSpPr txBox="1">
            <a:spLocks noGrp="1"/>
          </p:cNvSpPr>
          <p:nvPr>
            <p:ph type="body" idx="1"/>
          </p:nvPr>
        </p:nvSpPr>
        <p:spPr>
          <a:xfrm>
            <a:off x="689100" y="970400"/>
            <a:ext cx="5413500" cy="5529300"/>
          </a:xfrm>
          <a:prstGeom prst="rect">
            <a:avLst/>
          </a:prstGeom>
        </p:spPr>
        <p:txBody>
          <a:bodyPr spcFirstLastPara="1" wrap="square" lIns="91425" tIns="45700" rIns="91425" bIns="45700" anchor="t" anchorCtr="0">
            <a:normAutofit lnSpcReduction="10000"/>
          </a:bodyPr>
          <a:lstStyle/>
          <a:p>
            <a:pPr marL="444500" lvl="0" indent="-368300" algn="l" rtl="0">
              <a:lnSpc>
                <a:spcPct val="115000"/>
              </a:lnSpc>
              <a:spcBef>
                <a:spcPts val="600"/>
              </a:spcBef>
              <a:spcAft>
                <a:spcPts val="0"/>
              </a:spcAft>
              <a:buSzPts val="1800"/>
              <a:buChar char="●"/>
            </a:pPr>
            <a:r>
              <a:rPr lang="en-US"/>
              <a:t>Children and youth in foster care </a:t>
            </a:r>
            <a:r>
              <a:rPr lang="en-US" b="1"/>
              <a:t>remain in their school of origin</a:t>
            </a:r>
            <a:r>
              <a:rPr lang="en-US"/>
              <a:t>, unless it is determined that it is not in their best interest to do so.  </a:t>
            </a:r>
            <a:endParaRPr/>
          </a:p>
          <a:p>
            <a:pPr marL="444500" lvl="0" indent="-368300" algn="l" rtl="0">
              <a:lnSpc>
                <a:spcPct val="115000"/>
              </a:lnSpc>
              <a:spcBef>
                <a:spcPts val="600"/>
              </a:spcBef>
              <a:spcAft>
                <a:spcPts val="0"/>
              </a:spcAft>
              <a:buSzPts val="1800"/>
              <a:buChar char="●"/>
            </a:pPr>
            <a:r>
              <a:rPr lang="en-US"/>
              <a:t>If students need to change schools, they shall be </a:t>
            </a:r>
            <a:r>
              <a:rPr lang="en-US" b="1"/>
              <a:t>immediately enrolled</a:t>
            </a:r>
            <a:r>
              <a:rPr lang="en-US"/>
              <a:t>, even if they do not have the required documentation. </a:t>
            </a:r>
            <a:endParaRPr/>
          </a:p>
          <a:p>
            <a:pPr marL="444500" lvl="0" indent="-368300" algn="l" rtl="0">
              <a:lnSpc>
                <a:spcPct val="115000"/>
              </a:lnSpc>
              <a:spcBef>
                <a:spcPts val="600"/>
              </a:spcBef>
              <a:spcAft>
                <a:spcPts val="0"/>
              </a:spcAft>
              <a:buSzPts val="1800"/>
              <a:buChar char="●"/>
            </a:pPr>
            <a:r>
              <a:rPr lang="en-US"/>
              <a:t>Transportation must be provided when appropriate, </a:t>
            </a:r>
            <a:r>
              <a:rPr lang="en-US" b="1"/>
              <a:t>regardless of cost or convenience</a:t>
            </a:r>
            <a:r>
              <a:rPr lang="en-US"/>
              <a:t>.</a:t>
            </a:r>
            <a:endParaRPr/>
          </a:p>
          <a:p>
            <a:pPr marL="444500" lvl="0" indent="-368300" algn="l" rtl="0">
              <a:lnSpc>
                <a:spcPct val="115000"/>
              </a:lnSpc>
              <a:spcBef>
                <a:spcPts val="600"/>
              </a:spcBef>
              <a:spcAft>
                <a:spcPts val="0"/>
              </a:spcAft>
              <a:buSzPts val="1800"/>
              <a:buChar char="●"/>
            </a:pPr>
            <a:r>
              <a:rPr lang="en-US"/>
              <a:t>HHS and educators are required to work together for the educational stability of children and youth in foster care.</a:t>
            </a:r>
            <a:endParaRPr/>
          </a:p>
        </p:txBody>
      </p:sp>
      <p:pic>
        <p:nvPicPr>
          <p:cNvPr id="135" name="Google Shape;135;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55000" y="1563414"/>
            <a:ext cx="5784602" cy="37311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t>ESSA</a:t>
            </a:r>
            <a:endParaRPr sz="4200"/>
          </a:p>
        </p:txBody>
      </p:sp>
      <p:sp>
        <p:nvSpPr>
          <p:cNvPr id="141" name="Google Shape;141;p2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05000"/>
              </a:lnSpc>
              <a:spcBef>
                <a:spcPts val="0"/>
              </a:spcBef>
              <a:spcAft>
                <a:spcPts val="0"/>
              </a:spcAft>
              <a:buClr>
                <a:schemeClr val="dk1"/>
              </a:buClr>
              <a:buSzPts val="3600"/>
              <a:buFont typeface="Arial"/>
              <a:buNone/>
            </a:pPr>
            <a:r>
              <a:rPr lang="en-US" sz="2100"/>
              <a:t>The Every Student Succeeds Act (ESSA) is the law that governs K–12 public education policy. </a:t>
            </a:r>
            <a:endParaRPr sz="2100"/>
          </a:p>
          <a:p>
            <a:pPr marL="0" lvl="0" indent="0" algn="l" rtl="0">
              <a:lnSpc>
                <a:spcPct val="105000"/>
              </a:lnSpc>
              <a:spcBef>
                <a:spcPts val="0"/>
              </a:spcBef>
              <a:spcAft>
                <a:spcPts val="0"/>
              </a:spcAft>
              <a:buClr>
                <a:schemeClr val="dk1"/>
              </a:buClr>
              <a:buSzPts val="3600"/>
              <a:buFont typeface="Arial"/>
              <a:buNone/>
            </a:pPr>
            <a:endParaRPr sz="2100"/>
          </a:p>
          <a:p>
            <a:pPr marL="444500" lvl="0" indent="-349250" algn="l" rtl="0">
              <a:lnSpc>
                <a:spcPct val="105000"/>
              </a:lnSpc>
              <a:spcBef>
                <a:spcPts val="700"/>
              </a:spcBef>
              <a:spcAft>
                <a:spcPts val="0"/>
              </a:spcAft>
              <a:buSzPts val="2100"/>
              <a:buChar char="●"/>
            </a:pPr>
            <a:r>
              <a:rPr lang="en-US" sz="2100"/>
              <a:t>Similar guidance to Fostering Connections</a:t>
            </a:r>
            <a:endParaRPr sz="2100"/>
          </a:p>
          <a:p>
            <a:pPr marL="444500" lvl="0" indent="-349250" algn="l" rtl="0">
              <a:lnSpc>
                <a:spcPct val="105000"/>
              </a:lnSpc>
              <a:spcBef>
                <a:spcPts val="700"/>
              </a:spcBef>
              <a:spcAft>
                <a:spcPts val="0"/>
              </a:spcAft>
              <a:buSzPts val="2100"/>
              <a:buChar char="●"/>
            </a:pPr>
            <a:r>
              <a:rPr lang="en-US" sz="2100"/>
              <a:t>Ensures “best interest determinations” be made in collaborative meetings</a:t>
            </a:r>
            <a:endParaRPr sz="2100"/>
          </a:p>
          <a:p>
            <a:pPr marL="444500" lvl="0" indent="-349250" algn="l" rtl="0">
              <a:lnSpc>
                <a:spcPct val="105000"/>
              </a:lnSpc>
              <a:spcBef>
                <a:spcPts val="700"/>
              </a:spcBef>
              <a:spcAft>
                <a:spcPts val="0"/>
              </a:spcAft>
              <a:buSzPts val="2100"/>
              <a:buChar char="●"/>
            </a:pPr>
            <a:r>
              <a:rPr lang="en-US" sz="2100"/>
              <a:t>Presumption is that children remain in their school of origin</a:t>
            </a:r>
            <a:endParaRPr sz="2100"/>
          </a:p>
          <a:p>
            <a:pPr marL="444500" lvl="0" indent="-349250" algn="l" rtl="0">
              <a:lnSpc>
                <a:spcPct val="105000"/>
              </a:lnSpc>
              <a:spcBef>
                <a:spcPts val="700"/>
              </a:spcBef>
              <a:spcAft>
                <a:spcPts val="0"/>
              </a:spcAft>
              <a:buSzPts val="2100"/>
              <a:buChar char="●"/>
            </a:pPr>
            <a:r>
              <a:rPr lang="en-US" sz="2100"/>
              <a:t>Requires transportation infrastructure</a:t>
            </a:r>
            <a:endParaRPr sz="2100"/>
          </a:p>
          <a:p>
            <a:pPr marL="444500" lvl="0" indent="-349250" algn="l" rtl="0">
              <a:lnSpc>
                <a:spcPct val="105000"/>
              </a:lnSpc>
              <a:spcBef>
                <a:spcPts val="700"/>
              </a:spcBef>
              <a:spcAft>
                <a:spcPts val="0"/>
              </a:spcAft>
              <a:buSzPts val="2100"/>
              <a:buChar char="●"/>
            </a:pPr>
            <a:r>
              <a:rPr lang="en-US" sz="2100"/>
              <a:t>Points of Contact (POC) in both child welfare and education</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Terms to Know, Part 1</a:t>
            </a:r>
            <a:endParaRPr/>
          </a:p>
        </p:txBody>
      </p:sp>
      <p:graphicFrame>
        <p:nvGraphicFramePr>
          <p:cNvPr id="147" name="Google Shape;147;p25"/>
          <p:cNvGraphicFramePr/>
          <p:nvPr>
            <p:extLst>
              <p:ext uri="{D42A27DB-BD31-4B8C-83A1-F6EECF244321}">
                <p14:modId xmlns:p14="http://schemas.microsoft.com/office/powerpoint/2010/main" val="2125433570"/>
              </p:ext>
            </p:extLst>
          </p:nvPr>
        </p:nvGraphicFramePr>
        <p:xfrm>
          <a:off x="1276500" y="1107225"/>
          <a:ext cx="9639000" cy="4980826"/>
        </p:xfrm>
        <a:graphic>
          <a:graphicData uri="http://schemas.openxmlformats.org/drawingml/2006/table">
            <a:tbl>
              <a:tblPr firstRow="1">
                <a:noFill/>
                <a:tableStyleId>{4DAE310E-9E18-4A08-8B42-B9471373D79E}</a:tableStyleId>
              </a:tblPr>
              <a:tblGrid>
                <a:gridCol w="2416250">
                  <a:extLst>
                    <a:ext uri="{9D8B030D-6E8A-4147-A177-3AD203B41FA5}">
                      <a16:colId xmlns:a16="http://schemas.microsoft.com/office/drawing/2014/main" val="20000"/>
                    </a:ext>
                  </a:extLst>
                </a:gridCol>
                <a:gridCol w="7222750">
                  <a:extLst>
                    <a:ext uri="{9D8B030D-6E8A-4147-A177-3AD203B41FA5}">
                      <a16:colId xmlns:a16="http://schemas.microsoft.com/office/drawing/2014/main" val="20001"/>
                    </a:ext>
                  </a:extLst>
                </a:gridCol>
              </a:tblGrid>
              <a:tr h="451150">
                <a:tc>
                  <a:txBody>
                    <a:bodyPr/>
                    <a:lstStyle/>
                    <a:p>
                      <a:pPr marL="0" lvl="0" indent="0" algn="ctr" rtl="0">
                        <a:spcBef>
                          <a:spcPts val="0"/>
                        </a:spcBef>
                        <a:spcAft>
                          <a:spcPts val="0"/>
                        </a:spcAft>
                        <a:buNone/>
                      </a:pPr>
                      <a:r>
                        <a:rPr lang="en-US" sz="2100" b="1"/>
                        <a:t>Term</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100" b="1"/>
                        <a:t>Definition  </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59200">
                <a:tc>
                  <a:txBody>
                    <a:bodyPr/>
                    <a:lstStyle/>
                    <a:p>
                      <a:pPr marL="0" lvl="0" indent="0" algn="l" rtl="0">
                        <a:lnSpc>
                          <a:spcPct val="150000"/>
                        </a:lnSpc>
                        <a:spcBef>
                          <a:spcPts val="750"/>
                        </a:spcBef>
                        <a:spcAft>
                          <a:spcPts val="0"/>
                        </a:spcAft>
                        <a:buNone/>
                      </a:pPr>
                      <a:r>
                        <a:rPr lang="en-US" sz="2100" b="1">
                          <a:solidFill>
                            <a:schemeClr val="dk1"/>
                          </a:solidFill>
                        </a:rPr>
                        <a:t>CINA</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50000"/>
                        </a:lnSpc>
                        <a:spcBef>
                          <a:spcPts val="750"/>
                        </a:spcBef>
                        <a:spcAft>
                          <a:spcPts val="0"/>
                        </a:spcAft>
                        <a:buNone/>
                      </a:pPr>
                      <a:r>
                        <a:rPr lang="en-US" sz="2100" b="1">
                          <a:solidFill>
                            <a:schemeClr val="dk1"/>
                          </a:solidFill>
                        </a:rPr>
                        <a:t>“</a:t>
                      </a:r>
                      <a:r>
                        <a:rPr lang="en-US" sz="2100">
                          <a:solidFill>
                            <a:schemeClr val="dk1"/>
                          </a:solidFill>
                        </a:rPr>
                        <a:t>Child in Need of Assistance” as determined by the courts. </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69700">
                <a:tc>
                  <a:txBody>
                    <a:bodyPr/>
                    <a:lstStyle/>
                    <a:p>
                      <a:pPr marL="0" lvl="0" indent="0" algn="l" rtl="0">
                        <a:lnSpc>
                          <a:spcPct val="150000"/>
                        </a:lnSpc>
                        <a:spcBef>
                          <a:spcPts val="750"/>
                        </a:spcBef>
                        <a:spcAft>
                          <a:spcPts val="0"/>
                        </a:spcAft>
                        <a:buNone/>
                      </a:pPr>
                      <a:r>
                        <a:rPr lang="en-US" sz="2100" b="1">
                          <a:solidFill>
                            <a:schemeClr val="dk1"/>
                          </a:solidFill>
                        </a:rPr>
                        <a:t>Family of Origin</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50000"/>
                        </a:lnSpc>
                        <a:spcBef>
                          <a:spcPts val="750"/>
                        </a:spcBef>
                        <a:spcAft>
                          <a:spcPts val="0"/>
                        </a:spcAft>
                        <a:buNone/>
                      </a:pPr>
                      <a:r>
                        <a:rPr lang="en-US" sz="2100">
                          <a:solidFill>
                            <a:schemeClr val="dk1"/>
                          </a:solidFill>
                        </a:rPr>
                        <a:t>The primary caregivers of a child in foster care prior to removal. This term is preferred to “biological parents.” </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35075">
                <a:tc>
                  <a:txBody>
                    <a:bodyPr/>
                    <a:lstStyle/>
                    <a:p>
                      <a:pPr marL="0" lvl="0" indent="0" algn="l" rtl="0">
                        <a:lnSpc>
                          <a:spcPct val="150000"/>
                        </a:lnSpc>
                        <a:spcBef>
                          <a:spcPts val="750"/>
                        </a:spcBef>
                        <a:spcAft>
                          <a:spcPts val="0"/>
                        </a:spcAft>
                        <a:buNone/>
                      </a:pPr>
                      <a:r>
                        <a:rPr lang="en-US" sz="2100" b="1">
                          <a:solidFill>
                            <a:schemeClr val="dk1"/>
                          </a:solidFill>
                        </a:rPr>
                        <a:t>School of Origin</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50000"/>
                        </a:lnSpc>
                        <a:spcBef>
                          <a:spcPts val="750"/>
                        </a:spcBef>
                        <a:spcAft>
                          <a:spcPts val="0"/>
                        </a:spcAft>
                        <a:buNone/>
                      </a:pPr>
                      <a:r>
                        <a:rPr lang="en-US" sz="2100" dirty="0">
                          <a:solidFill>
                            <a:schemeClr val="dk1"/>
                          </a:solidFill>
                        </a:rPr>
                        <a:t>The school where a child in foster care was last enrolled, either when the child entered foster care or at the child’s most recent placement. The focus should be on where the child has </a:t>
                      </a:r>
                      <a:r>
                        <a:rPr lang="en-US" sz="2100" b="1" i="1" dirty="0">
                          <a:solidFill>
                            <a:schemeClr val="dk1"/>
                          </a:solidFill>
                        </a:rPr>
                        <a:t>established relationships</a:t>
                      </a:r>
                      <a:r>
                        <a:rPr lang="en-US" sz="2100" dirty="0">
                          <a:solidFill>
                            <a:schemeClr val="dk1"/>
                          </a:solidFill>
                        </a:rPr>
                        <a:t> and an </a:t>
                      </a:r>
                      <a:r>
                        <a:rPr lang="en-US" sz="2100" b="1" i="1" dirty="0">
                          <a:solidFill>
                            <a:schemeClr val="dk1"/>
                          </a:solidFill>
                        </a:rPr>
                        <a:t>established educational plan</a:t>
                      </a:r>
                      <a:r>
                        <a:rPr lang="en-US" sz="2100" dirty="0">
                          <a:solidFill>
                            <a:schemeClr val="dk1"/>
                          </a:solidFill>
                        </a:rPr>
                        <a:t>. </a:t>
                      </a:r>
                      <a:endParaRPr sz="21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Terms to Know, Part 2</a:t>
            </a:r>
            <a:endParaRPr/>
          </a:p>
        </p:txBody>
      </p:sp>
      <p:graphicFrame>
        <p:nvGraphicFramePr>
          <p:cNvPr id="153" name="Google Shape;153;p26"/>
          <p:cNvGraphicFramePr/>
          <p:nvPr>
            <p:extLst>
              <p:ext uri="{D42A27DB-BD31-4B8C-83A1-F6EECF244321}">
                <p14:modId xmlns:p14="http://schemas.microsoft.com/office/powerpoint/2010/main" val="3674117781"/>
              </p:ext>
            </p:extLst>
          </p:nvPr>
        </p:nvGraphicFramePr>
        <p:xfrm>
          <a:off x="758738" y="1025750"/>
          <a:ext cx="10674525" cy="5525622"/>
        </p:xfrm>
        <a:graphic>
          <a:graphicData uri="http://schemas.openxmlformats.org/drawingml/2006/table">
            <a:tbl>
              <a:tblPr firstRow="1">
                <a:noFill/>
                <a:tableStyleId>{4DAE310E-9E18-4A08-8B42-B9471373D79E}</a:tableStyleId>
              </a:tblPr>
              <a:tblGrid>
                <a:gridCol w="3167900">
                  <a:extLst>
                    <a:ext uri="{9D8B030D-6E8A-4147-A177-3AD203B41FA5}">
                      <a16:colId xmlns:a16="http://schemas.microsoft.com/office/drawing/2014/main" val="20000"/>
                    </a:ext>
                  </a:extLst>
                </a:gridCol>
                <a:gridCol w="75066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2100" b="1"/>
                        <a:t>Term</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100" b="1"/>
                        <a:t>Definition </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750"/>
                        </a:spcBef>
                        <a:spcAft>
                          <a:spcPts val="0"/>
                        </a:spcAft>
                        <a:buNone/>
                      </a:pPr>
                      <a:r>
                        <a:rPr lang="en-US" sz="2100" b="1">
                          <a:solidFill>
                            <a:schemeClr val="dk1"/>
                          </a:solidFill>
                        </a:rPr>
                        <a:t>Neglected Facility</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A public or private residential facility, other than a foster home, that is operated for the care of children who have been committed to the institution or voluntarily placed in the institution under applicable State law, due to abandonment, neglect, or death of their parents or guardians.</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750"/>
                        </a:spcBef>
                        <a:spcAft>
                          <a:spcPts val="0"/>
                        </a:spcAft>
                        <a:buNone/>
                      </a:pPr>
                      <a:r>
                        <a:rPr lang="en-US" sz="2100" b="1">
                          <a:solidFill>
                            <a:schemeClr val="dk1"/>
                          </a:solidFill>
                        </a:rPr>
                        <a:t>Fictive Kin</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Friends, neighbors etc. who share a meaningful relationship with a child, but are not biologically related.</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750"/>
                        </a:spcBef>
                        <a:spcAft>
                          <a:spcPts val="0"/>
                        </a:spcAft>
                        <a:buNone/>
                      </a:pPr>
                      <a:r>
                        <a:rPr lang="en-US" sz="2100" b="1">
                          <a:solidFill>
                            <a:schemeClr val="dk1"/>
                          </a:solidFill>
                        </a:rPr>
                        <a:t>Best Interest Determination</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The process of determining whether a child will remain in their school of origin, or if it is in their best interest to be enrolled elsewhere. </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750"/>
                        </a:spcBef>
                        <a:spcAft>
                          <a:spcPts val="0"/>
                        </a:spcAft>
                        <a:buNone/>
                      </a:pPr>
                      <a:r>
                        <a:rPr lang="en-US" sz="2100" b="1">
                          <a:solidFill>
                            <a:schemeClr val="dk1"/>
                          </a:solidFill>
                        </a:rPr>
                        <a:t>Guardian ad litem</a:t>
                      </a:r>
                      <a:endParaRPr sz="2100" b="1">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dirty="0">
                          <a:solidFill>
                            <a:schemeClr val="dk1"/>
                          </a:solidFill>
                        </a:rPr>
                        <a:t>An attorney representing a child, who advocates for the child’s safety and well-being. </a:t>
                      </a:r>
                      <a:endParaRPr sz="21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77750" y="1260350"/>
            <a:ext cx="11605800" cy="2852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4200"/>
              <a:t>Annual Foster Care Assurances in CASA</a:t>
            </a:r>
            <a:endParaRPr sz="4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Assurance 1</a:t>
            </a:r>
            <a:endParaRPr/>
          </a:p>
        </p:txBody>
      </p:sp>
      <p:sp>
        <p:nvSpPr>
          <p:cNvPr id="164" name="Google Shape;164;p28"/>
          <p:cNvSpPr txBox="1">
            <a:spLocks noGrp="1"/>
          </p:cNvSpPr>
          <p:nvPr>
            <p:ph type="body" idx="1"/>
          </p:nvPr>
        </p:nvSpPr>
        <p:spPr>
          <a:xfrm>
            <a:off x="649675" y="737400"/>
            <a:ext cx="10813800" cy="59727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750"/>
              </a:spcBef>
              <a:spcAft>
                <a:spcPts val="0"/>
              </a:spcAft>
              <a:buSzPts val="2100"/>
              <a:buAutoNum type="arabicPeriod"/>
            </a:pPr>
            <a:r>
              <a:rPr lang="en-US"/>
              <a:t>The local education agency assures it will </a:t>
            </a:r>
            <a:r>
              <a:rPr lang="en-US" b="1"/>
              <a:t>designate a single point of contact</a:t>
            </a:r>
            <a:r>
              <a:rPr lang="en-US"/>
              <a:t> for foster care matters in the Title IA program dashboard and make that individual’s contact information publicly available, including online and in annual notices to families. This information must be updated any time the point of contact changes. The identified individual must have sufficient capacity to fulfill the following duties: </a:t>
            </a:r>
            <a:endParaRPr/>
          </a:p>
          <a:p>
            <a:pPr marL="914400" lvl="1" indent="-361950" algn="l" rtl="0">
              <a:lnSpc>
                <a:spcPct val="115000"/>
              </a:lnSpc>
              <a:spcBef>
                <a:spcPts val="0"/>
              </a:spcBef>
              <a:spcAft>
                <a:spcPts val="0"/>
              </a:spcAft>
              <a:buSzPts val="2100"/>
              <a:buChar char="•"/>
            </a:pPr>
            <a:r>
              <a:rPr lang="en-US" sz="2100"/>
              <a:t>Coordinating student information and services between HHS and the local education agency;</a:t>
            </a:r>
            <a:endParaRPr sz="2100"/>
          </a:p>
          <a:p>
            <a:pPr marL="914400" lvl="1" indent="-361950" algn="l" rtl="0">
              <a:lnSpc>
                <a:spcPct val="115000"/>
              </a:lnSpc>
              <a:spcBef>
                <a:spcPts val="0"/>
              </a:spcBef>
              <a:spcAft>
                <a:spcPts val="0"/>
              </a:spcAft>
              <a:buSzPts val="2100"/>
              <a:buChar char="•"/>
            </a:pPr>
            <a:r>
              <a:rPr lang="en-US" sz="2100"/>
              <a:t>Initiating meetings to determine whether a student can remain in their school of origin or what educational placement will be in the student’s best interest if not in their school of origin;</a:t>
            </a:r>
            <a:endParaRPr sz="2100"/>
          </a:p>
          <a:p>
            <a:pPr marL="914400" lvl="1" indent="-361950" algn="l" rtl="0">
              <a:lnSpc>
                <a:spcPct val="115000"/>
              </a:lnSpc>
              <a:spcBef>
                <a:spcPts val="0"/>
              </a:spcBef>
              <a:spcAft>
                <a:spcPts val="0"/>
              </a:spcAft>
              <a:buSzPts val="2100"/>
              <a:buChar char="•"/>
            </a:pPr>
            <a:r>
              <a:rPr lang="en-US" sz="2100"/>
              <a:t>Facilitating immediate and appropriate enrollment and transfer of records;</a:t>
            </a:r>
            <a:endParaRPr sz="2100"/>
          </a:p>
          <a:p>
            <a:pPr marL="914400" lvl="1" indent="-361950" algn="l" rtl="0">
              <a:lnSpc>
                <a:spcPct val="115000"/>
              </a:lnSpc>
              <a:spcBef>
                <a:spcPts val="0"/>
              </a:spcBef>
              <a:spcAft>
                <a:spcPts val="0"/>
              </a:spcAft>
              <a:buSzPts val="2100"/>
              <a:buChar char="•"/>
            </a:pPr>
            <a:r>
              <a:rPr lang="en-US" sz="2100"/>
              <a:t>Facilitating data sharing between HHS and the local education agency and addressing any data obstacles;</a:t>
            </a:r>
            <a:endParaRPr sz="2100"/>
          </a:p>
          <a:p>
            <a:pPr marL="914400" lvl="1" indent="-361950" algn="l" rtl="0">
              <a:lnSpc>
                <a:spcPct val="115000"/>
              </a:lnSpc>
              <a:spcBef>
                <a:spcPts val="0"/>
              </a:spcBef>
              <a:spcAft>
                <a:spcPts val="0"/>
              </a:spcAft>
              <a:buSzPts val="2100"/>
              <a:buChar char="•"/>
            </a:pPr>
            <a:r>
              <a:rPr lang="en-US" sz="2100"/>
              <a:t>Facilitating implementation of transportation procedures;</a:t>
            </a:r>
            <a:endParaRPr sz="2100"/>
          </a:p>
          <a:p>
            <a:pPr marL="914400" lvl="1" indent="-361950" algn="l" rtl="0">
              <a:lnSpc>
                <a:spcPct val="115000"/>
              </a:lnSpc>
              <a:spcBef>
                <a:spcPts val="0"/>
              </a:spcBef>
              <a:spcAft>
                <a:spcPts val="0"/>
              </a:spcAft>
              <a:buSzPts val="2100"/>
              <a:buChar char="•"/>
            </a:pPr>
            <a:r>
              <a:rPr lang="en-US" sz="2100"/>
              <a:t>Preventing and resolving best interest and transportation disputes; and</a:t>
            </a:r>
            <a:endParaRPr sz="2100"/>
          </a:p>
          <a:p>
            <a:pPr marL="914400" lvl="1" indent="-361950" algn="l" rtl="0">
              <a:lnSpc>
                <a:spcPct val="115000"/>
              </a:lnSpc>
              <a:spcBef>
                <a:spcPts val="0"/>
              </a:spcBef>
              <a:spcAft>
                <a:spcPts val="0"/>
              </a:spcAft>
              <a:buSzPts val="2100"/>
              <a:buChar char="•"/>
            </a:pPr>
            <a:r>
              <a:rPr lang="en-US" sz="2100"/>
              <a:t>Monitoring attendance and enrollment of students in foster care.</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232725" y="447572"/>
            <a:ext cx="3540900" cy="3609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sz="4200" dirty="0"/>
              <a:t>Education of Children in Foster Care: Overview</a:t>
            </a:r>
            <a:endParaRPr sz="4200" dirty="0"/>
          </a:p>
        </p:txBody>
      </p:sp>
      <p:sp>
        <p:nvSpPr>
          <p:cNvPr id="58" name="Google Shape;58;p11"/>
          <p:cNvSpPr txBox="1"/>
          <p:nvPr/>
        </p:nvSpPr>
        <p:spPr>
          <a:xfrm>
            <a:off x="4617575" y="664500"/>
            <a:ext cx="6662700" cy="61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100" b="1">
                <a:solidFill>
                  <a:schemeClr val="dk1"/>
                </a:solidFill>
              </a:rPr>
              <a:t>The goal: </a:t>
            </a:r>
            <a:r>
              <a:rPr lang="en-US" sz="2100">
                <a:solidFill>
                  <a:schemeClr val="dk1"/>
                </a:solidFill>
              </a:rPr>
              <a:t>Students in foster care should remain in their school of origin whenever this is in their best interest. </a:t>
            </a:r>
            <a:endParaRPr sz="2100" b="1">
              <a:solidFill>
                <a:schemeClr val="dk1"/>
              </a:solidFill>
            </a:endParaRPr>
          </a:p>
          <a:p>
            <a:pPr marL="0" lvl="0" indent="0" algn="l" rtl="0">
              <a:spcBef>
                <a:spcPts val="0"/>
              </a:spcBef>
              <a:spcAft>
                <a:spcPts val="0"/>
              </a:spcAft>
              <a:buNone/>
            </a:pPr>
            <a:endParaRPr sz="2100" b="1">
              <a:solidFill>
                <a:schemeClr val="dk1"/>
              </a:solidFill>
            </a:endParaRPr>
          </a:p>
          <a:p>
            <a:pPr marL="0" lvl="0" indent="0" algn="l" rtl="0">
              <a:spcBef>
                <a:spcPts val="0"/>
              </a:spcBef>
              <a:spcAft>
                <a:spcPts val="0"/>
              </a:spcAft>
              <a:buNone/>
            </a:pPr>
            <a:r>
              <a:rPr lang="en-US" sz="2100" b="1">
                <a:solidFill>
                  <a:schemeClr val="dk1"/>
                </a:solidFill>
              </a:rPr>
              <a:t>Purpose:</a:t>
            </a:r>
            <a:r>
              <a:rPr lang="en-US" sz="2100">
                <a:solidFill>
                  <a:schemeClr val="dk1"/>
                </a:solidFill>
              </a:rPr>
              <a:t> To ensure school stability for children in foster care. </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r>
              <a:rPr lang="en-US" sz="2100" b="1">
                <a:solidFill>
                  <a:schemeClr val="dk1"/>
                </a:solidFill>
              </a:rPr>
              <a:t>Why does school stability matter?</a:t>
            </a:r>
            <a:r>
              <a:rPr lang="en-US" sz="2100">
                <a:solidFill>
                  <a:schemeClr val="dk1"/>
                </a:solidFill>
              </a:rPr>
              <a:t> Children in foster care experience unusually high levels of mobility. These unplanned school changes may be disruptive to a student’s progress and performance, both emotionally and academically. </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r>
              <a:rPr lang="en-US" sz="2100" b="1">
                <a:solidFill>
                  <a:schemeClr val="dk1"/>
                </a:solidFill>
              </a:rPr>
              <a:t>What is a “school of origin”? </a:t>
            </a:r>
            <a:r>
              <a:rPr lang="en-US" sz="2100">
                <a:solidFill>
                  <a:schemeClr val="dk1"/>
                </a:solidFill>
              </a:rPr>
              <a:t>The school that the student attended most recently, either with their primary caregiver before entering foster care or their most recent foster care placement.</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t>Foster Care Points of Contact</a:t>
            </a:r>
            <a:r>
              <a:rPr lang="en-US" sz="4700"/>
              <a:t> </a:t>
            </a:r>
            <a:endParaRPr sz="4700"/>
          </a:p>
        </p:txBody>
      </p:sp>
      <p:sp>
        <p:nvSpPr>
          <p:cNvPr id="170" name="Google Shape;170;p2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sz="2100"/>
              <a:t>Every district is required to identify a </a:t>
            </a:r>
            <a:r>
              <a:rPr lang="en-US" sz="2100" u="sng"/>
              <a:t>Foster Care Point of Contact (POC)</a:t>
            </a:r>
            <a:r>
              <a:rPr lang="en-US" sz="2100"/>
              <a:t> as part of the Title I Part A application in CASA, both during the Selection of Schools process every spring and the Title funding application every fall. </a:t>
            </a:r>
            <a:endParaRPr sz="2100"/>
          </a:p>
          <a:p>
            <a:pPr marL="0" lvl="0" indent="0" algn="l" rtl="0">
              <a:lnSpc>
                <a:spcPct val="115000"/>
              </a:lnSpc>
              <a:spcBef>
                <a:spcPts val="750"/>
              </a:spcBef>
              <a:spcAft>
                <a:spcPts val="0"/>
              </a:spcAft>
              <a:buNone/>
            </a:pPr>
            <a:r>
              <a:rPr lang="en-US" sz="2100"/>
              <a:t>However, the name and contact information for the POC for foster care can be updated any time there is a changes in these responsibilities. </a:t>
            </a: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body" idx="1"/>
          </p:nvPr>
        </p:nvSpPr>
        <p:spPr>
          <a:xfrm>
            <a:off x="4591450" y="188875"/>
            <a:ext cx="7017300" cy="64281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100"/>
              <a:t>Foster Care POCs are responsible for:</a:t>
            </a:r>
            <a:endParaRPr sz="2100"/>
          </a:p>
          <a:p>
            <a:pPr marL="0" lvl="0" indent="0" algn="l" rtl="0">
              <a:lnSpc>
                <a:spcPct val="115000"/>
              </a:lnSpc>
              <a:spcBef>
                <a:spcPts val="750"/>
              </a:spcBef>
              <a:spcAft>
                <a:spcPts val="0"/>
              </a:spcAft>
              <a:buNone/>
            </a:pPr>
            <a:endParaRPr sz="2100"/>
          </a:p>
          <a:p>
            <a:pPr marL="584200" lvl="0" indent="-425450" algn="l" rtl="0">
              <a:lnSpc>
                <a:spcPct val="115000"/>
              </a:lnSpc>
              <a:spcBef>
                <a:spcPts val="750"/>
              </a:spcBef>
              <a:spcAft>
                <a:spcPts val="0"/>
              </a:spcAft>
              <a:buSzPts val="2100"/>
              <a:buChar char="●"/>
            </a:pPr>
            <a:r>
              <a:rPr lang="en-US" sz="2100"/>
              <a:t>Fielding calls from HHS regarding students in foster care </a:t>
            </a:r>
            <a:endParaRPr sz="2100"/>
          </a:p>
          <a:p>
            <a:pPr marL="171450" lvl="0" indent="0" algn="l" rtl="0">
              <a:lnSpc>
                <a:spcPct val="115000"/>
              </a:lnSpc>
              <a:spcBef>
                <a:spcPts val="750"/>
              </a:spcBef>
              <a:spcAft>
                <a:spcPts val="0"/>
              </a:spcAft>
              <a:buNone/>
            </a:pPr>
            <a:endParaRPr sz="2100"/>
          </a:p>
          <a:p>
            <a:pPr marL="584200" lvl="0" indent="-425450" algn="l" rtl="0">
              <a:lnSpc>
                <a:spcPct val="115000"/>
              </a:lnSpc>
              <a:spcBef>
                <a:spcPts val="750"/>
              </a:spcBef>
              <a:spcAft>
                <a:spcPts val="0"/>
              </a:spcAft>
              <a:buSzPts val="2100"/>
              <a:buChar char="●"/>
            </a:pPr>
            <a:r>
              <a:rPr lang="en-US" sz="2100"/>
              <a:t>Convening Best Interest Determination meetings</a:t>
            </a:r>
            <a:endParaRPr sz="2100"/>
          </a:p>
          <a:p>
            <a:pPr marL="171450" lvl="0" indent="0" algn="l" rtl="0">
              <a:lnSpc>
                <a:spcPct val="115000"/>
              </a:lnSpc>
              <a:spcBef>
                <a:spcPts val="750"/>
              </a:spcBef>
              <a:spcAft>
                <a:spcPts val="0"/>
              </a:spcAft>
              <a:buNone/>
            </a:pPr>
            <a:r>
              <a:rPr lang="en-US" sz="2100"/>
              <a:t> </a:t>
            </a:r>
            <a:endParaRPr sz="2100"/>
          </a:p>
          <a:p>
            <a:pPr marL="584200" lvl="0" indent="-425450" algn="l" rtl="0">
              <a:lnSpc>
                <a:spcPct val="115000"/>
              </a:lnSpc>
              <a:spcBef>
                <a:spcPts val="750"/>
              </a:spcBef>
              <a:spcAft>
                <a:spcPts val="0"/>
              </a:spcAft>
              <a:buSzPts val="2100"/>
              <a:buChar char="●"/>
            </a:pPr>
            <a:r>
              <a:rPr lang="en-US" sz="2100"/>
              <a:t>Ensuring timely enrollment and the transfer of school records </a:t>
            </a:r>
            <a:endParaRPr sz="2100"/>
          </a:p>
          <a:p>
            <a:pPr marL="171450" lvl="0" indent="0" algn="l" rtl="0">
              <a:lnSpc>
                <a:spcPct val="115000"/>
              </a:lnSpc>
              <a:spcBef>
                <a:spcPts val="750"/>
              </a:spcBef>
              <a:spcAft>
                <a:spcPts val="0"/>
              </a:spcAft>
              <a:buNone/>
            </a:pPr>
            <a:endParaRPr sz="2100"/>
          </a:p>
          <a:p>
            <a:pPr marL="584200" lvl="0" indent="-425450" algn="l" rtl="0">
              <a:lnSpc>
                <a:spcPct val="115000"/>
              </a:lnSpc>
              <a:spcBef>
                <a:spcPts val="750"/>
              </a:spcBef>
              <a:spcAft>
                <a:spcPts val="0"/>
              </a:spcAft>
              <a:buSzPts val="2100"/>
              <a:buChar char="●"/>
            </a:pPr>
            <a:r>
              <a:rPr lang="en-US" sz="2100"/>
              <a:t>Arranging transportation when needed </a:t>
            </a:r>
            <a:endParaRPr sz="2100"/>
          </a:p>
          <a:p>
            <a:pPr marL="1181100" lvl="1" indent="-425450" algn="l" rtl="0">
              <a:lnSpc>
                <a:spcPct val="115000"/>
              </a:lnSpc>
              <a:spcBef>
                <a:spcPts val="0"/>
              </a:spcBef>
              <a:spcAft>
                <a:spcPts val="0"/>
              </a:spcAft>
              <a:buSzPts val="2100"/>
              <a:buChar char="•"/>
            </a:pPr>
            <a:r>
              <a:rPr lang="en-US" sz="2100"/>
              <a:t>Determining the means of transportation</a:t>
            </a:r>
            <a:endParaRPr sz="2100"/>
          </a:p>
          <a:p>
            <a:pPr marL="1181100" lvl="1" indent="-425450" algn="l" rtl="0">
              <a:lnSpc>
                <a:spcPct val="115000"/>
              </a:lnSpc>
              <a:spcBef>
                <a:spcPts val="0"/>
              </a:spcBef>
              <a:spcAft>
                <a:spcPts val="0"/>
              </a:spcAft>
              <a:buSzPts val="2100"/>
              <a:buChar char="•"/>
            </a:pPr>
            <a:r>
              <a:rPr lang="en-US" sz="2100"/>
              <a:t>Coordinating and implementing transportation</a:t>
            </a:r>
            <a:endParaRPr sz="2100"/>
          </a:p>
          <a:p>
            <a:pPr marL="1181100" lvl="1" indent="-425450" algn="l" rtl="0">
              <a:lnSpc>
                <a:spcPct val="115000"/>
              </a:lnSpc>
              <a:spcBef>
                <a:spcPts val="0"/>
              </a:spcBef>
              <a:spcAft>
                <a:spcPts val="0"/>
              </a:spcAft>
              <a:buSzPts val="2100"/>
              <a:buChar char="•"/>
            </a:pPr>
            <a:r>
              <a:rPr lang="en-US" sz="2100"/>
              <a:t>Coordinating transportation reimbursement</a:t>
            </a:r>
            <a:endParaRPr sz="2100"/>
          </a:p>
        </p:txBody>
      </p:sp>
      <p:sp>
        <p:nvSpPr>
          <p:cNvPr id="177" name="Google Shape;177;p30"/>
          <p:cNvSpPr txBox="1">
            <a:spLocks noGrp="1"/>
          </p:cNvSpPr>
          <p:nvPr>
            <p:ph type="title"/>
          </p:nvPr>
        </p:nvSpPr>
        <p:spPr>
          <a:xfrm>
            <a:off x="162824" y="428025"/>
            <a:ext cx="3786600" cy="590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t>POC Duties</a:t>
            </a:r>
            <a:endParaRPr sz="4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Assurances 2-4</a:t>
            </a:r>
            <a:endParaRPr/>
          </a:p>
        </p:txBody>
      </p:sp>
      <p:sp>
        <p:nvSpPr>
          <p:cNvPr id="183" name="Google Shape;183;p31"/>
          <p:cNvSpPr txBox="1">
            <a:spLocks noGrp="1"/>
          </p:cNvSpPr>
          <p:nvPr>
            <p:ph type="body" idx="1"/>
          </p:nvPr>
        </p:nvSpPr>
        <p:spPr>
          <a:xfrm>
            <a:off x="339225" y="892250"/>
            <a:ext cx="10569900" cy="5802900"/>
          </a:xfrm>
          <a:prstGeom prst="rect">
            <a:avLst/>
          </a:prstGeom>
        </p:spPr>
        <p:txBody>
          <a:bodyPr spcFirstLastPara="1" wrap="square" lIns="91425" tIns="45700" rIns="91425" bIns="45700" anchor="t" anchorCtr="0">
            <a:normAutofit lnSpcReduction="10000"/>
          </a:bodyPr>
          <a:lstStyle/>
          <a:p>
            <a:pPr marL="457200" lvl="0" indent="-342900" algn="l" rtl="0">
              <a:lnSpc>
                <a:spcPct val="200000"/>
              </a:lnSpc>
              <a:spcBef>
                <a:spcPts val="750"/>
              </a:spcBef>
              <a:spcAft>
                <a:spcPts val="0"/>
              </a:spcAft>
              <a:buSzPts val="1800"/>
              <a:buAutoNum type="arabicPeriod" startAt="2"/>
            </a:pPr>
            <a:r>
              <a:rPr lang="en-US"/>
              <a:t>The local education agency assures it will </a:t>
            </a:r>
            <a:r>
              <a:rPr lang="en-US" b="1"/>
              <a:t>provide any information to HHS that it deems necessary</a:t>
            </a:r>
            <a:r>
              <a:rPr lang="en-US"/>
              <a:t> to incorporate educational needs and concerns into the case plan or other plan for each student in foster care.</a:t>
            </a:r>
            <a:endParaRPr/>
          </a:p>
          <a:p>
            <a:pPr marL="457200" lvl="0" indent="-342900" algn="l" rtl="0">
              <a:lnSpc>
                <a:spcPct val="200000"/>
              </a:lnSpc>
              <a:spcBef>
                <a:spcPts val="0"/>
              </a:spcBef>
              <a:spcAft>
                <a:spcPts val="0"/>
              </a:spcAft>
              <a:buSzPts val="1800"/>
              <a:buAutoNum type="arabicPeriod" startAt="2"/>
            </a:pPr>
            <a:r>
              <a:rPr lang="en-US"/>
              <a:t>The local education agency assures it will </a:t>
            </a:r>
            <a:r>
              <a:rPr lang="en-US" b="1"/>
              <a:t>protect confidential information</a:t>
            </a:r>
            <a:r>
              <a:rPr lang="en-US"/>
              <a:t> regarding students in foster care and will not disclose information regarding student foster care status unless specifically authorized by state and federal law.</a:t>
            </a:r>
            <a:endParaRPr/>
          </a:p>
          <a:p>
            <a:pPr marL="457200" lvl="0" indent="-342900" algn="l" rtl="0">
              <a:lnSpc>
                <a:spcPct val="200000"/>
              </a:lnSpc>
              <a:spcBef>
                <a:spcPts val="0"/>
              </a:spcBef>
              <a:spcAft>
                <a:spcPts val="0"/>
              </a:spcAft>
              <a:buSzPts val="1800"/>
              <a:buAutoNum type="arabicPeriod" startAt="2"/>
            </a:pPr>
            <a:r>
              <a:rPr lang="en-US"/>
              <a:t>The local education agency assures it will </a:t>
            </a:r>
            <a:r>
              <a:rPr lang="en-US" b="1"/>
              <a:t>report unauthorized releases of exchanged data </a:t>
            </a:r>
            <a:r>
              <a:rPr lang="en-US"/>
              <a:t>to the Department and cooperate in taking appropriate corrective action.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Assurance 5</a:t>
            </a:r>
            <a:endParaRPr/>
          </a:p>
        </p:txBody>
      </p:sp>
      <p:sp>
        <p:nvSpPr>
          <p:cNvPr id="189" name="Google Shape;189;p32"/>
          <p:cNvSpPr txBox="1">
            <a:spLocks noGrp="1"/>
          </p:cNvSpPr>
          <p:nvPr>
            <p:ph type="body" idx="1"/>
          </p:nvPr>
        </p:nvSpPr>
        <p:spPr>
          <a:xfrm>
            <a:off x="689100" y="950875"/>
            <a:ext cx="10813800" cy="5666100"/>
          </a:xfrm>
          <a:prstGeom prst="rect">
            <a:avLst/>
          </a:prstGeom>
        </p:spPr>
        <p:txBody>
          <a:bodyPr spcFirstLastPara="1" wrap="square" lIns="91425" tIns="45700" rIns="91425" bIns="45700" anchor="t" anchorCtr="0">
            <a:normAutofit lnSpcReduction="10000"/>
          </a:bodyPr>
          <a:lstStyle/>
          <a:p>
            <a:pPr marL="457200" lvl="0" indent="-342900" algn="l" rtl="0">
              <a:lnSpc>
                <a:spcPct val="115000"/>
              </a:lnSpc>
              <a:spcBef>
                <a:spcPts val="750"/>
              </a:spcBef>
              <a:spcAft>
                <a:spcPts val="0"/>
              </a:spcAft>
              <a:buSzPts val="1800"/>
              <a:buChar char="●"/>
            </a:pPr>
            <a:r>
              <a:rPr lang="en-US"/>
              <a:t>The local education agency assures that</a:t>
            </a:r>
            <a:r>
              <a:rPr lang="en-US" b="1"/>
              <a:t> all students in foster care will remain in their school of origin, unless their best interests require otherwise</a:t>
            </a:r>
            <a:r>
              <a:rPr lang="en-US"/>
              <a:t>. When making this determination, the local education agency assures that it will:</a:t>
            </a:r>
            <a:endParaRPr/>
          </a:p>
          <a:p>
            <a:pPr marL="914400" lvl="1" indent="-342900" algn="l" rtl="0">
              <a:lnSpc>
                <a:spcPct val="115000"/>
              </a:lnSpc>
              <a:spcBef>
                <a:spcPts val="0"/>
              </a:spcBef>
              <a:spcAft>
                <a:spcPts val="0"/>
              </a:spcAft>
              <a:buSzPts val="1800"/>
              <a:buChar char="○"/>
            </a:pPr>
            <a:r>
              <a:rPr lang="en-US"/>
              <a:t>Continue the student’s enrollment at their school of origin, including providing transportation, until the Best Interest Determination has been made. </a:t>
            </a:r>
            <a:endParaRPr/>
          </a:p>
          <a:p>
            <a:pPr marL="914400" lvl="1" indent="-342900" algn="l" rtl="0">
              <a:lnSpc>
                <a:spcPct val="115000"/>
              </a:lnSpc>
              <a:spcBef>
                <a:spcPts val="0"/>
              </a:spcBef>
              <a:spcAft>
                <a:spcPts val="0"/>
              </a:spcAft>
              <a:buSzPts val="1800"/>
              <a:buChar char="○"/>
            </a:pPr>
            <a:r>
              <a:rPr lang="en-US"/>
              <a:t>Collaborate with all appropriate parties to determine what educational placement is in the student’s best interest. </a:t>
            </a:r>
            <a:endParaRPr/>
          </a:p>
          <a:p>
            <a:pPr marL="914400" lvl="1" indent="-342900" algn="l" rtl="0">
              <a:lnSpc>
                <a:spcPct val="115000"/>
              </a:lnSpc>
              <a:spcBef>
                <a:spcPts val="0"/>
              </a:spcBef>
              <a:spcAft>
                <a:spcPts val="0"/>
              </a:spcAft>
              <a:buSzPts val="1800"/>
              <a:buChar char="○"/>
            </a:pPr>
            <a:r>
              <a:rPr lang="en-US"/>
              <a:t>Consider all relevant factors and information, including ensuring compliance with the relevant federal and state laws and rules. In the case of:</a:t>
            </a:r>
            <a:endParaRPr/>
          </a:p>
          <a:p>
            <a:pPr marL="1371600" lvl="2" indent="-361950" algn="l" rtl="0">
              <a:lnSpc>
                <a:spcPct val="115000"/>
              </a:lnSpc>
              <a:spcBef>
                <a:spcPts val="0"/>
              </a:spcBef>
              <a:spcAft>
                <a:spcPts val="0"/>
              </a:spcAft>
              <a:buSzPts val="2100"/>
              <a:buChar char="■"/>
            </a:pPr>
            <a:r>
              <a:rPr lang="en-US" sz="1800"/>
              <a:t>A student with a disability, such a determination must consider compliance with the Individuals with Disabilities Education Act, Section 504 of the Rehabilitation Act of 1973, and other relevant state laws and rules.</a:t>
            </a:r>
            <a:endParaRPr sz="1800"/>
          </a:p>
          <a:p>
            <a:pPr marL="1371600" lvl="2" indent="-361950" algn="l" rtl="0">
              <a:lnSpc>
                <a:spcPct val="115000"/>
              </a:lnSpc>
              <a:spcBef>
                <a:spcPts val="0"/>
              </a:spcBef>
              <a:spcAft>
                <a:spcPts val="0"/>
              </a:spcAft>
              <a:buSzPts val="2100"/>
              <a:buChar char="■"/>
            </a:pPr>
            <a:r>
              <a:rPr lang="en-US" sz="1800"/>
              <a:t>A student who is an English learner, such a determination must consider compliance with the Title VI of the Civil Rights Act of 1964, the Equal Educational Opportunities Act of 1974 (EEOA), and relevant state laws and rules.</a:t>
            </a:r>
            <a:endParaRPr sz="1800"/>
          </a:p>
          <a:p>
            <a:pPr marL="914400" lvl="1" indent="-342900" algn="l" rtl="0">
              <a:lnSpc>
                <a:spcPct val="115000"/>
              </a:lnSpc>
              <a:spcBef>
                <a:spcPts val="0"/>
              </a:spcBef>
              <a:spcAft>
                <a:spcPts val="0"/>
              </a:spcAft>
              <a:buSzPts val="1800"/>
              <a:buChar char="○"/>
            </a:pPr>
            <a:r>
              <a:rPr lang="en-US"/>
              <a:t>Prioritize educational stability for the student. The potential cost and/or convenience to the local education agency must not be the sole rationale for the decision.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Assurances 6-7</a:t>
            </a:r>
            <a:endParaRPr/>
          </a:p>
        </p:txBody>
      </p:sp>
      <p:sp>
        <p:nvSpPr>
          <p:cNvPr id="195" name="Google Shape;195;p33"/>
          <p:cNvSpPr txBox="1">
            <a:spLocks noGrp="1"/>
          </p:cNvSpPr>
          <p:nvPr>
            <p:ph type="body" idx="1"/>
          </p:nvPr>
        </p:nvSpPr>
        <p:spPr>
          <a:xfrm>
            <a:off x="689100" y="872725"/>
            <a:ext cx="10813800" cy="5666100"/>
          </a:xfrm>
          <a:prstGeom prst="rect">
            <a:avLst/>
          </a:prstGeom>
        </p:spPr>
        <p:txBody>
          <a:bodyPr spcFirstLastPara="1" wrap="square" lIns="91425" tIns="45700" rIns="91425" bIns="45700" anchor="t" anchorCtr="0">
            <a:normAutofit fontScale="92500"/>
          </a:bodyPr>
          <a:lstStyle/>
          <a:p>
            <a:pPr marL="457200" lvl="0" indent="-342900" algn="l" rtl="0">
              <a:lnSpc>
                <a:spcPct val="115000"/>
              </a:lnSpc>
              <a:spcBef>
                <a:spcPts val="750"/>
              </a:spcBef>
              <a:spcAft>
                <a:spcPts val="0"/>
              </a:spcAft>
              <a:buSzPts val="1800"/>
              <a:buAutoNum type="arabicPeriod" startAt="6"/>
            </a:pPr>
            <a:r>
              <a:rPr lang="en-US"/>
              <a:t>The local education agency assures that when a child’s best interest is not to attend the school of origin, the student is entitled to </a:t>
            </a:r>
            <a:r>
              <a:rPr lang="en-US" b="1"/>
              <a:t>immediate and appropriate enrollment</a:t>
            </a:r>
            <a:r>
              <a:rPr lang="en-US"/>
              <a:t>. For purposes of this agreement, “immediate” means as soon as the best interest determination has been made, and without regard to whether records, forms, tuition, fees, or costs typically associated with school enrollment have been provided. If the student is under long-term suspension or expulsion from the school of origin, compliance with Iowa Code section 282.4 is required before enrollment in a new school.</a:t>
            </a:r>
            <a:endParaRPr/>
          </a:p>
          <a:p>
            <a:pPr marL="457200" lvl="0" indent="-342900" algn="l" rtl="0">
              <a:lnSpc>
                <a:spcPct val="115000"/>
              </a:lnSpc>
              <a:spcBef>
                <a:spcPts val="0"/>
              </a:spcBef>
              <a:spcAft>
                <a:spcPts val="0"/>
              </a:spcAft>
              <a:buSzPts val="1800"/>
              <a:buAutoNum type="arabicPeriod" startAt="6"/>
            </a:pPr>
            <a:r>
              <a:rPr lang="en-US"/>
              <a:t>The local education agency assures that it will </a:t>
            </a:r>
            <a:r>
              <a:rPr lang="en-US" b="1"/>
              <a:t>provide, arrange, and fund transportation</a:t>
            </a:r>
            <a:r>
              <a:rPr lang="en-US"/>
              <a:t> for students who are to remain in their school of origin. The local education agency assures that it will establish the most effective means of transportation available. The local point of contact in the local education agency of origin must coordinate the transportation of the student between the school of origin and the foster placement. Transportation under this agreement must be provided in a “cost-effective manner and in accordance with section 475(4)(A) of the Social Security Act.” The local education agency hereby agrees to waive any local policy, practice, or procedure that would serve as a barrier to providing transportation pursuant to this paragraph, such as restrictions on its vehicles entering other LEAs’ boundaries.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Assurances 8-9</a:t>
            </a:r>
            <a:endParaRPr/>
          </a:p>
        </p:txBody>
      </p:sp>
      <p:sp>
        <p:nvSpPr>
          <p:cNvPr id="201" name="Google Shape;201;p34"/>
          <p:cNvSpPr txBox="1">
            <a:spLocks noGrp="1"/>
          </p:cNvSpPr>
          <p:nvPr>
            <p:ph type="body" idx="1"/>
          </p:nvPr>
        </p:nvSpPr>
        <p:spPr>
          <a:xfrm>
            <a:off x="689100" y="931325"/>
            <a:ext cx="10813800" cy="48804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AutoNum type="arabicPeriod" startAt="8"/>
            </a:pPr>
            <a:r>
              <a:rPr lang="en-US"/>
              <a:t>If the local education agency and local HHS cannot agree on the student's best interest for school placement after making every effort to reach agreement, both should </a:t>
            </a:r>
            <a:r>
              <a:rPr lang="en-US" b="1"/>
              <a:t>review the rules or guidelines provided by the Department and HHS for support in resolving their dispute</a:t>
            </a:r>
            <a:r>
              <a:rPr lang="en-US"/>
              <a:t>. If the disagreement regarding school placement continues, the state level points of contact for HHS and the Department must be given latitude to evaluate the decision and make a final determination.</a:t>
            </a:r>
            <a:endParaRPr/>
          </a:p>
          <a:p>
            <a:pPr marL="457200" lvl="0" indent="-342900" algn="l" rtl="0">
              <a:lnSpc>
                <a:spcPct val="115000"/>
              </a:lnSpc>
              <a:spcBef>
                <a:spcPts val="0"/>
              </a:spcBef>
              <a:spcAft>
                <a:spcPts val="0"/>
              </a:spcAft>
              <a:buSzPts val="1800"/>
              <a:buAutoNum type="arabicPeriod" startAt="8"/>
            </a:pPr>
            <a:r>
              <a:rPr lang="en-US"/>
              <a:t>The local education agency accepts that HHS is not permitted to share certain facts related to the child protective case and therefore will </a:t>
            </a:r>
            <a:r>
              <a:rPr lang="en-US" b="1"/>
              <a:t>give deference to HHS decisions</a:t>
            </a:r>
            <a:r>
              <a:rPr lang="en-US"/>
              <a:t> regarding appropriate services and placement.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189422"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SzPts val="990"/>
              <a:buNone/>
            </a:pPr>
            <a:r>
              <a:rPr lang="en-US" dirty="0"/>
              <a:t>School Fee Waiver per </a:t>
            </a:r>
            <a:r>
              <a:rPr lang="en-US" u="sng" dirty="0">
                <a:solidFill>
                  <a:schemeClr val="bg1"/>
                </a:solidFill>
                <a:hlinkClick r:id="rId3">
                  <a:extLst>
                    <a:ext uri="{A12FA001-AC4F-418D-AE19-62706E023703}">
                      <ahyp:hlinkClr xmlns:ahyp="http://schemas.microsoft.com/office/drawing/2018/hyperlinkcolor" val="tx"/>
                    </a:ext>
                  </a:extLst>
                </a:hlinkClick>
              </a:rPr>
              <a:t>IAC 281—18.3 (256)</a:t>
            </a:r>
            <a:endParaRPr dirty="0">
              <a:solidFill>
                <a:schemeClr val="bg1"/>
              </a:solidFill>
            </a:endParaRPr>
          </a:p>
        </p:txBody>
      </p:sp>
      <p:sp>
        <p:nvSpPr>
          <p:cNvPr id="207" name="Google Shape;207;p35"/>
          <p:cNvSpPr txBox="1">
            <a:spLocks noGrp="1"/>
          </p:cNvSpPr>
          <p:nvPr>
            <p:ph type="body" idx="1"/>
          </p:nvPr>
        </p:nvSpPr>
        <p:spPr>
          <a:xfrm>
            <a:off x="573125" y="1192800"/>
            <a:ext cx="11254200" cy="1179600"/>
          </a:xfrm>
          <a:prstGeom prst="rect">
            <a:avLst/>
          </a:prstGeom>
        </p:spPr>
        <p:txBody>
          <a:bodyPr spcFirstLastPara="1" wrap="square" lIns="91425" tIns="45700" rIns="91425" bIns="45700" anchor="b" anchorCtr="0">
            <a:noAutofit/>
          </a:bodyPr>
          <a:lstStyle/>
          <a:p>
            <a:pPr marL="952500" lvl="1" indent="-203200" algn="l" rtl="0">
              <a:lnSpc>
                <a:spcPct val="95000"/>
              </a:lnSpc>
              <a:spcBef>
                <a:spcPts val="500"/>
              </a:spcBef>
              <a:spcAft>
                <a:spcPts val="0"/>
              </a:spcAft>
              <a:buSzPts val="2455"/>
              <a:buNone/>
            </a:pPr>
            <a:endParaRPr sz="2455">
              <a:solidFill>
                <a:srgbClr val="000000"/>
              </a:solidFill>
            </a:endParaRPr>
          </a:p>
          <a:p>
            <a:pPr marL="952500" lvl="1" indent="-203200" algn="l" rtl="0">
              <a:lnSpc>
                <a:spcPct val="95000"/>
              </a:lnSpc>
              <a:spcBef>
                <a:spcPts val="500"/>
              </a:spcBef>
              <a:spcAft>
                <a:spcPts val="0"/>
              </a:spcAft>
              <a:buSzPts val="2455"/>
              <a:buNone/>
            </a:pPr>
            <a:endParaRPr sz="2455">
              <a:solidFill>
                <a:srgbClr val="000000"/>
              </a:solidFill>
            </a:endParaRPr>
          </a:p>
          <a:p>
            <a:pPr marL="0" lvl="1" indent="0" algn="l" rtl="0">
              <a:lnSpc>
                <a:spcPct val="80000"/>
              </a:lnSpc>
              <a:spcBef>
                <a:spcPts val="800"/>
              </a:spcBef>
              <a:spcAft>
                <a:spcPts val="0"/>
              </a:spcAft>
              <a:buClr>
                <a:srgbClr val="000000"/>
              </a:buClr>
              <a:buSzPts val="3485"/>
              <a:buFont typeface="Arial"/>
              <a:buNone/>
            </a:pPr>
            <a:r>
              <a:rPr lang="en-US" sz="2100"/>
              <a:t>Children in foster care are eligible for free and reduced lunch and waived student fees:</a:t>
            </a:r>
            <a:endParaRPr sz="2455"/>
          </a:p>
        </p:txBody>
      </p:sp>
      <p:sp>
        <p:nvSpPr>
          <p:cNvPr id="208" name="Google Shape;208;p35"/>
          <p:cNvSpPr txBox="1">
            <a:spLocks noGrp="1"/>
          </p:cNvSpPr>
          <p:nvPr>
            <p:ph type="body" idx="2"/>
          </p:nvPr>
        </p:nvSpPr>
        <p:spPr>
          <a:xfrm>
            <a:off x="892799" y="2567928"/>
            <a:ext cx="5157900" cy="3684600"/>
          </a:xfrm>
          <a:prstGeom prst="rect">
            <a:avLst/>
          </a:prstGeom>
        </p:spPr>
        <p:txBody>
          <a:bodyPr spcFirstLastPara="1" wrap="square" lIns="91425" tIns="45700" rIns="91425" bIns="45700" anchor="t" anchorCtr="0">
            <a:normAutofit/>
          </a:bodyPr>
          <a:lstStyle/>
          <a:p>
            <a:pPr marL="457200" lvl="0" indent="-361950" algn="l" rtl="0">
              <a:lnSpc>
                <a:spcPct val="150000"/>
              </a:lnSpc>
              <a:spcBef>
                <a:spcPts val="500"/>
              </a:spcBef>
              <a:spcAft>
                <a:spcPts val="0"/>
              </a:spcAft>
              <a:buSzPts val="2100"/>
              <a:buChar char="•"/>
            </a:pPr>
            <a:r>
              <a:rPr lang="en-US"/>
              <a:t>Textbooks</a:t>
            </a:r>
            <a:endParaRPr/>
          </a:p>
          <a:p>
            <a:pPr marL="457200" lvl="0" indent="-361950" algn="l" rtl="0">
              <a:lnSpc>
                <a:spcPct val="150000"/>
              </a:lnSpc>
              <a:spcBef>
                <a:spcPts val="0"/>
              </a:spcBef>
              <a:spcAft>
                <a:spcPts val="0"/>
              </a:spcAft>
              <a:buSzPts val="2100"/>
              <a:buChar char="•"/>
            </a:pPr>
            <a:r>
              <a:rPr lang="en-US"/>
              <a:t>School supplies</a:t>
            </a:r>
            <a:endParaRPr/>
          </a:p>
          <a:p>
            <a:pPr marL="457200" lvl="0" indent="-361950" algn="l" rtl="0">
              <a:lnSpc>
                <a:spcPct val="150000"/>
              </a:lnSpc>
              <a:spcBef>
                <a:spcPts val="0"/>
              </a:spcBef>
              <a:spcAft>
                <a:spcPts val="0"/>
              </a:spcAft>
              <a:buSzPts val="2100"/>
              <a:buChar char="•"/>
            </a:pPr>
            <a:r>
              <a:rPr lang="en-US"/>
              <a:t>Summer school programs</a:t>
            </a:r>
            <a:endParaRPr/>
          </a:p>
          <a:p>
            <a:pPr marL="457200" lvl="0" indent="-361950" algn="l" rtl="0">
              <a:lnSpc>
                <a:spcPct val="150000"/>
              </a:lnSpc>
              <a:spcBef>
                <a:spcPts val="0"/>
              </a:spcBef>
              <a:spcAft>
                <a:spcPts val="0"/>
              </a:spcAft>
              <a:buSzPts val="2100"/>
              <a:buChar char="•"/>
            </a:pPr>
            <a:r>
              <a:rPr lang="en-US"/>
              <a:t>Transportation fees for resident students who are not otherwise entitled to free transportation</a:t>
            </a:r>
            <a:endParaRPr/>
          </a:p>
        </p:txBody>
      </p:sp>
      <p:sp>
        <p:nvSpPr>
          <p:cNvPr id="209" name="Google Shape;209;p35"/>
          <p:cNvSpPr txBox="1">
            <a:spLocks noGrp="1"/>
          </p:cNvSpPr>
          <p:nvPr>
            <p:ph type="body" idx="4"/>
          </p:nvPr>
        </p:nvSpPr>
        <p:spPr>
          <a:xfrm>
            <a:off x="6050710" y="2567928"/>
            <a:ext cx="5183100" cy="3684600"/>
          </a:xfrm>
          <a:prstGeom prst="rect">
            <a:avLst/>
          </a:prstGeom>
        </p:spPr>
        <p:txBody>
          <a:bodyPr spcFirstLastPara="1" wrap="square" lIns="91425" tIns="45700" rIns="91425" bIns="45700" anchor="t" anchorCtr="0">
            <a:normAutofit/>
          </a:bodyPr>
          <a:lstStyle/>
          <a:p>
            <a:pPr marL="457200" lvl="0" indent="-361950" algn="l" rtl="0">
              <a:lnSpc>
                <a:spcPct val="150000"/>
              </a:lnSpc>
              <a:spcBef>
                <a:spcPts val="750"/>
              </a:spcBef>
              <a:spcAft>
                <a:spcPts val="0"/>
              </a:spcAft>
              <a:buSzPts val="2100"/>
              <a:buChar char="•"/>
            </a:pPr>
            <a:r>
              <a:rPr lang="en-US"/>
              <a:t>Driver education programs</a:t>
            </a:r>
            <a:endParaRPr/>
          </a:p>
          <a:p>
            <a:pPr marL="457200" lvl="0" indent="-361950" algn="l" rtl="0">
              <a:lnSpc>
                <a:spcPct val="150000"/>
              </a:lnSpc>
              <a:spcBef>
                <a:spcPts val="0"/>
              </a:spcBef>
              <a:spcAft>
                <a:spcPts val="0"/>
              </a:spcAft>
              <a:buSzPts val="2100"/>
              <a:buChar char="•"/>
            </a:pPr>
            <a:r>
              <a:rPr lang="en-US"/>
              <a:t>Eye protective devices</a:t>
            </a:r>
            <a:endParaRPr/>
          </a:p>
          <a:p>
            <a:pPr marL="457200" lvl="0" indent="-361950" algn="l" rtl="0">
              <a:lnSpc>
                <a:spcPct val="150000"/>
              </a:lnSpc>
              <a:spcBef>
                <a:spcPts val="0"/>
              </a:spcBef>
              <a:spcAft>
                <a:spcPts val="0"/>
              </a:spcAft>
              <a:buSzPts val="2100"/>
              <a:buChar char="•"/>
            </a:pPr>
            <a:r>
              <a:rPr lang="en-US"/>
              <a:t>Ear protective devices</a:t>
            </a:r>
            <a:endParaRPr/>
          </a:p>
          <a:p>
            <a:pPr marL="457200" lvl="0" indent="-361950" algn="l" rtl="0">
              <a:lnSpc>
                <a:spcPct val="150000"/>
              </a:lnSpc>
              <a:spcBef>
                <a:spcPts val="0"/>
              </a:spcBef>
              <a:spcAft>
                <a:spcPts val="0"/>
              </a:spcAft>
              <a:buSzPts val="2100"/>
              <a:buChar char="•"/>
            </a:pPr>
            <a:r>
              <a:rPr lang="en-US"/>
              <a:t>School meals</a:t>
            </a:r>
            <a:endParaRPr/>
          </a:p>
          <a:p>
            <a:pPr marL="457200" lvl="0" indent="-361950" algn="l" rtl="0">
              <a:lnSpc>
                <a:spcPct val="150000"/>
              </a:lnSpc>
              <a:spcBef>
                <a:spcPts val="0"/>
              </a:spcBef>
              <a:spcAft>
                <a:spcPts val="0"/>
              </a:spcAft>
              <a:buSzPts val="2100"/>
              <a:buChar char="•"/>
            </a:pPr>
            <a:r>
              <a:rPr lang="en-US"/>
              <a:t>Non-resident student tuition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High School Credits per </a:t>
            </a:r>
            <a:r>
              <a:rPr lang="en-US" u="sng" dirty="0">
                <a:solidFill>
                  <a:schemeClr val="bg1"/>
                </a:solidFill>
                <a:hlinkClick r:id="rId3">
                  <a:extLst>
                    <a:ext uri="{A12FA001-AC4F-418D-AE19-62706E023703}">
                      <ahyp:hlinkClr xmlns:ahyp="http://schemas.microsoft.com/office/drawing/2018/hyperlinkcolor" val="tx"/>
                    </a:ext>
                  </a:extLst>
                </a:hlinkClick>
              </a:rPr>
              <a:t>Iowa Code § 280.29</a:t>
            </a:r>
            <a:r>
              <a:rPr lang="en-US" dirty="0">
                <a:solidFill>
                  <a:schemeClr val="bg1"/>
                </a:solidFill>
              </a:rPr>
              <a:t> </a:t>
            </a:r>
            <a:endParaRPr dirty="0">
              <a:solidFill>
                <a:schemeClr val="bg1"/>
              </a:solidFill>
            </a:endParaRPr>
          </a:p>
        </p:txBody>
      </p:sp>
      <p:sp>
        <p:nvSpPr>
          <p:cNvPr id="215" name="Google Shape;215;p36"/>
          <p:cNvSpPr txBox="1">
            <a:spLocks noGrp="1"/>
          </p:cNvSpPr>
          <p:nvPr>
            <p:ph type="body" idx="1"/>
          </p:nvPr>
        </p:nvSpPr>
        <p:spPr>
          <a:xfrm>
            <a:off x="689100" y="833650"/>
            <a:ext cx="10813800" cy="5861400"/>
          </a:xfrm>
          <a:prstGeom prst="rect">
            <a:avLst/>
          </a:prstGeom>
        </p:spPr>
        <p:txBody>
          <a:bodyPr spcFirstLastPara="1" wrap="square" lIns="91425" tIns="45700" rIns="91425" bIns="45700" anchor="t" anchorCtr="0">
            <a:normAutofit lnSpcReduction="10000"/>
          </a:bodyPr>
          <a:lstStyle/>
          <a:p>
            <a:pPr marL="0" lvl="0" indent="0" algn="l" rtl="0">
              <a:lnSpc>
                <a:spcPct val="150000"/>
              </a:lnSpc>
              <a:spcBef>
                <a:spcPts val="750"/>
              </a:spcBef>
              <a:spcAft>
                <a:spcPts val="0"/>
              </a:spcAft>
              <a:buNone/>
            </a:pPr>
            <a:r>
              <a:rPr lang="en-US"/>
              <a:t>“In order to facilitate the educational stability of children [...] receiving foster care services, a school district, upon notification by an agency of the state that a child [...] receiving foster care services is transferring to and enrolling in the school district, shall provide for the immediate and appropriate enrollment of the child. The school district shall do the following: [...]</a:t>
            </a:r>
            <a:endParaRPr/>
          </a:p>
          <a:p>
            <a:pPr marL="457200" lvl="0" indent="-342900" algn="l" rtl="0">
              <a:lnSpc>
                <a:spcPct val="150000"/>
              </a:lnSpc>
              <a:spcBef>
                <a:spcPts val="750"/>
              </a:spcBef>
              <a:spcAft>
                <a:spcPts val="0"/>
              </a:spcAft>
              <a:buSzPts val="1800"/>
              <a:buChar char="•"/>
            </a:pPr>
            <a:r>
              <a:rPr lang="en-US"/>
              <a:t>Develop procedures for awarding credit for coursework, including electives, completed by a child [...] receiving foster care services while enrolled at another school.</a:t>
            </a:r>
            <a:endParaRPr/>
          </a:p>
          <a:p>
            <a:pPr marL="457200" lvl="0" indent="-342900" algn="l" rtl="0">
              <a:lnSpc>
                <a:spcPct val="150000"/>
              </a:lnSpc>
              <a:spcBef>
                <a:spcPts val="0"/>
              </a:spcBef>
              <a:spcAft>
                <a:spcPts val="0"/>
              </a:spcAft>
              <a:buSzPts val="1800"/>
              <a:buChar char="•"/>
            </a:pPr>
            <a:r>
              <a:rPr lang="en-US"/>
              <a:t>Credits and grades earned and offered for acceptance shall be based on official transcripts and shall be </a:t>
            </a:r>
            <a:r>
              <a:rPr lang="en-US" b="1"/>
              <a:t>accepted without validation</a:t>
            </a:r>
            <a:r>
              <a:rPr lang="en-US"/>
              <a:t> unless required under the receiving school district’s accreditation requirements. [...]</a:t>
            </a:r>
            <a:endParaRPr/>
          </a:p>
          <a:p>
            <a:pPr marL="457200" lvl="0" indent="-342900" algn="l" rtl="0">
              <a:lnSpc>
                <a:spcPct val="150000"/>
              </a:lnSpc>
              <a:spcBef>
                <a:spcPts val="0"/>
              </a:spcBef>
              <a:spcAft>
                <a:spcPts val="0"/>
              </a:spcAft>
              <a:buSzPts val="1800"/>
              <a:buChar char="•"/>
            </a:pPr>
            <a:r>
              <a:rPr lang="en-US"/>
              <a:t>Establish procedures to </a:t>
            </a:r>
            <a:r>
              <a:rPr lang="en-US" b="1"/>
              <a:t>lessen the adverse impact of the enrollment transfer </a:t>
            </a:r>
            <a:r>
              <a:rPr lang="en-US"/>
              <a:t>of a child [...] receiving foster care services to another school.”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Special Education</a:t>
            </a:r>
            <a:endParaRPr/>
          </a:p>
        </p:txBody>
      </p:sp>
      <p:sp>
        <p:nvSpPr>
          <p:cNvPr id="221" name="Google Shape;221;p37"/>
          <p:cNvSpPr txBox="1">
            <a:spLocks noGrp="1"/>
          </p:cNvSpPr>
          <p:nvPr>
            <p:ph type="body" idx="1"/>
          </p:nvPr>
        </p:nvSpPr>
        <p:spPr>
          <a:xfrm>
            <a:off x="689100" y="1009475"/>
            <a:ext cx="10813800" cy="5548800"/>
          </a:xfrm>
          <a:prstGeom prst="rect">
            <a:avLst/>
          </a:prstGeom>
        </p:spPr>
        <p:txBody>
          <a:bodyPr spcFirstLastPara="1" wrap="square" lIns="91425" tIns="45700" rIns="91425" bIns="45700" anchor="t" anchorCtr="0">
            <a:normAutofit fontScale="92500"/>
          </a:bodyPr>
          <a:lstStyle/>
          <a:p>
            <a:pPr marL="457200" lvl="0" indent="-342900" algn="l" rtl="0">
              <a:lnSpc>
                <a:spcPct val="150000"/>
              </a:lnSpc>
              <a:spcBef>
                <a:spcPts val="750"/>
              </a:spcBef>
              <a:spcAft>
                <a:spcPts val="0"/>
              </a:spcAft>
              <a:buSzPts val="1800"/>
              <a:buChar char="•"/>
            </a:pPr>
            <a:r>
              <a:rPr lang="en-US"/>
              <a:t>For most children and youth in foster care, special education funding is sourced from their reported District of Residence–meaning, the location where their family of origin is living and paying taxes. This is frequently different from where that child or youth is living while in foster care. </a:t>
            </a:r>
            <a:endParaRPr/>
          </a:p>
          <a:p>
            <a:pPr marL="457200" lvl="0" indent="-342900" algn="l" rtl="0">
              <a:lnSpc>
                <a:spcPct val="150000"/>
              </a:lnSpc>
              <a:spcBef>
                <a:spcPts val="0"/>
              </a:spcBef>
              <a:spcAft>
                <a:spcPts val="0"/>
              </a:spcAft>
              <a:buSzPts val="1800"/>
              <a:buChar char="•"/>
            </a:pPr>
            <a:r>
              <a:rPr lang="en-US" u="sng"/>
              <a:t>This does NOT mean that the district where the student is living is not responsible for providing the child with special education services</a:t>
            </a:r>
            <a:r>
              <a:rPr lang="en-US"/>
              <a:t>. This is only about billing, not services.</a:t>
            </a:r>
            <a:endParaRPr/>
          </a:p>
          <a:p>
            <a:pPr marL="457200" lvl="0" indent="-342900" algn="l" rtl="0">
              <a:lnSpc>
                <a:spcPct val="150000"/>
              </a:lnSpc>
              <a:spcBef>
                <a:spcPts val="0"/>
              </a:spcBef>
              <a:spcAft>
                <a:spcPts val="0"/>
              </a:spcAft>
              <a:buSzPts val="1800"/>
              <a:buChar char="•"/>
            </a:pPr>
            <a:r>
              <a:rPr lang="en-US"/>
              <a:t>If a child’s parental rights have been terminated, the district where they have been placed by the courts becomes their District of Residence. Special education funding is paid from the general fund. </a:t>
            </a:r>
            <a:endParaRPr/>
          </a:p>
          <a:p>
            <a:pPr marL="457200" lvl="0" indent="-342900" algn="l" rtl="0">
              <a:lnSpc>
                <a:spcPct val="150000"/>
              </a:lnSpc>
              <a:spcBef>
                <a:spcPts val="0"/>
              </a:spcBef>
              <a:spcAft>
                <a:spcPts val="0"/>
              </a:spcAft>
              <a:buSzPts val="1800"/>
              <a:buChar char="•"/>
            </a:pPr>
            <a:r>
              <a:rPr lang="en-US"/>
              <a:t>The family of origin must be invited to all IEP meetings, and only the family of origin can revoke consent for special education services unless rights have been terminated.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 We Want for All Children in Foster Care </a:t>
            </a:r>
            <a:endParaRPr/>
          </a:p>
        </p:txBody>
      </p:sp>
      <p:sp>
        <p:nvSpPr>
          <p:cNvPr id="227" name="Google Shape;227;p38"/>
          <p:cNvSpPr txBox="1">
            <a:spLocks noGrp="1"/>
          </p:cNvSpPr>
          <p:nvPr>
            <p:ph type="body" idx="1"/>
          </p:nvPr>
        </p:nvSpPr>
        <p:spPr>
          <a:xfrm>
            <a:off x="6296650" y="1146250"/>
            <a:ext cx="5394000" cy="5392500"/>
          </a:xfrm>
          <a:prstGeom prst="rect">
            <a:avLst/>
          </a:prstGeom>
        </p:spPr>
        <p:txBody>
          <a:bodyPr spcFirstLastPara="1" wrap="square" lIns="91425" tIns="45700" rIns="91425" bIns="45700" anchor="t" anchorCtr="0">
            <a:normAutofit/>
          </a:bodyPr>
          <a:lstStyle/>
          <a:p>
            <a:pPr marL="444500" lvl="0" indent="-368300" algn="l" rtl="0">
              <a:lnSpc>
                <a:spcPct val="115000"/>
              </a:lnSpc>
              <a:spcBef>
                <a:spcPts val="600"/>
              </a:spcBef>
              <a:spcAft>
                <a:spcPts val="0"/>
              </a:spcAft>
              <a:buSzPts val="1800"/>
              <a:buChar char="●"/>
            </a:pPr>
            <a:r>
              <a:rPr lang="en-US"/>
              <a:t>School stability</a:t>
            </a:r>
            <a:endParaRPr/>
          </a:p>
          <a:p>
            <a:pPr marL="444500" lvl="0" indent="-368300" algn="l" rtl="0">
              <a:lnSpc>
                <a:spcPct val="115000"/>
              </a:lnSpc>
              <a:spcBef>
                <a:spcPts val="600"/>
              </a:spcBef>
              <a:spcAft>
                <a:spcPts val="0"/>
              </a:spcAft>
              <a:buSzPts val="1800"/>
              <a:buChar char="●"/>
            </a:pPr>
            <a:r>
              <a:rPr lang="en-US"/>
              <a:t>Appropriate education</a:t>
            </a:r>
            <a:endParaRPr/>
          </a:p>
          <a:p>
            <a:pPr marL="444500" lvl="0" indent="-368300" algn="l" rtl="0">
              <a:lnSpc>
                <a:spcPct val="115000"/>
              </a:lnSpc>
              <a:spcBef>
                <a:spcPts val="600"/>
              </a:spcBef>
              <a:spcAft>
                <a:spcPts val="0"/>
              </a:spcAft>
              <a:buSzPts val="1800"/>
              <a:buChar char="●"/>
            </a:pPr>
            <a:r>
              <a:rPr lang="en-US"/>
              <a:t>Disability accommodations &amp; IEP services</a:t>
            </a:r>
            <a:endParaRPr/>
          </a:p>
          <a:p>
            <a:pPr marL="444500" lvl="0" indent="-368300" algn="l" rtl="0">
              <a:lnSpc>
                <a:spcPct val="115000"/>
              </a:lnSpc>
              <a:spcBef>
                <a:spcPts val="600"/>
              </a:spcBef>
              <a:spcAft>
                <a:spcPts val="0"/>
              </a:spcAft>
              <a:buSzPts val="1800"/>
              <a:buChar char="●"/>
            </a:pPr>
            <a:r>
              <a:rPr lang="en-US"/>
              <a:t>Adults with trauma sensitive practices </a:t>
            </a:r>
            <a:endParaRPr/>
          </a:p>
          <a:p>
            <a:pPr marL="444500" lvl="0" indent="-368300" algn="l" rtl="0">
              <a:lnSpc>
                <a:spcPct val="115000"/>
              </a:lnSpc>
              <a:spcBef>
                <a:spcPts val="600"/>
              </a:spcBef>
              <a:spcAft>
                <a:spcPts val="0"/>
              </a:spcAft>
              <a:buSzPts val="1800"/>
              <a:buChar char="●"/>
            </a:pPr>
            <a:r>
              <a:rPr lang="en-US"/>
              <a:t>Records transferred timely</a:t>
            </a:r>
            <a:endParaRPr/>
          </a:p>
          <a:p>
            <a:pPr marL="444500" lvl="0" indent="-368300" algn="l" rtl="0">
              <a:lnSpc>
                <a:spcPct val="115000"/>
              </a:lnSpc>
              <a:spcBef>
                <a:spcPts val="600"/>
              </a:spcBef>
              <a:spcAft>
                <a:spcPts val="0"/>
              </a:spcAft>
              <a:buSzPts val="1800"/>
              <a:buChar char="●"/>
            </a:pPr>
            <a:r>
              <a:rPr lang="en-US"/>
              <a:t>Full participation in school </a:t>
            </a:r>
            <a:endParaRPr/>
          </a:p>
          <a:p>
            <a:pPr marL="444500" lvl="0" indent="-368300" algn="l" rtl="0">
              <a:lnSpc>
                <a:spcPct val="115000"/>
              </a:lnSpc>
              <a:spcBef>
                <a:spcPts val="600"/>
              </a:spcBef>
              <a:spcAft>
                <a:spcPts val="0"/>
              </a:spcAft>
              <a:buSzPts val="1800"/>
              <a:buChar char="●"/>
            </a:pPr>
            <a:r>
              <a:rPr lang="en-US"/>
              <a:t>Effective communication between child welfare and education</a:t>
            </a:r>
            <a:endParaRPr/>
          </a:p>
          <a:p>
            <a:pPr marL="444500" lvl="0" indent="-368300" algn="l" rtl="0">
              <a:lnSpc>
                <a:spcPct val="115000"/>
              </a:lnSpc>
              <a:spcBef>
                <a:spcPts val="600"/>
              </a:spcBef>
              <a:spcAft>
                <a:spcPts val="0"/>
              </a:spcAft>
              <a:buSzPts val="1800"/>
              <a:buChar char="●"/>
            </a:pPr>
            <a:r>
              <a:rPr lang="en-US"/>
              <a:t>Support and infrastructure for transportation</a:t>
            </a:r>
            <a:endParaRPr/>
          </a:p>
          <a:p>
            <a:pPr marL="0" lvl="0" indent="0" algn="l" rtl="0">
              <a:spcBef>
                <a:spcPts val="750"/>
              </a:spcBef>
              <a:spcAft>
                <a:spcPts val="0"/>
              </a:spcAft>
              <a:buNone/>
            </a:pPr>
            <a:endParaRPr/>
          </a:p>
        </p:txBody>
      </p:sp>
      <p:pic>
        <p:nvPicPr>
          <p:cNvPr id="228" name="Google Shape;228;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39225" y="1429275"/>
            <a:ext cx="5394002" cy="36003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What is foster care, exactly?</a:t>
            </a:r>
            <a:endParaRPr/>
          </a:p>
        </p:txBody>
      </p:sp>
      <p:sp>
        <p:nvSpPr>
          <p:cNvPr id="64" name="Google Shape;64;p12"/>
          <p:cNvSpPr txBox="1">
            <a:spLocks noGrp="1"/>
          </p:cNvSpPr>
          <p:nvPr>
            <p:ph type="body" idx="1"/>
          </p:nvPr>
        </p:nvSpPr>
        <p:spPr>
          <a:xfrm>
            <a:off x="5490300" y="889800"/>
            <a:ext cx="6701700" cy="5509800"/>
          </a:xfrm>
          <a:prstGeom prst="rect">
            <a:avLst/>
          </a:prstGeom>
          <a:noFill/>
          <a:ln>
            <a:noFill/>
          </a:ln>
        </p:spPr>
        <p:txBody>
          <a:bodyPr spcFirstLastPara="1" wrap="square" lIns="91425" tIns="45700" rIns="91425" bIns="45700" anchor="ctr" anchorCtr="0">
            <a:normAutofit/>
          </a:bodyPr>
          <a:lstStyle/>
          <a:p>
            <a:pPr marL="457200" lvl="0" indent="-361950" algn="l" rtl="0">
              <a:lnSpc>
                <a:spcPct val="150000"/>
              </a:lnSpc>
              <a:spcBef>
                <a:spcPts val="0"/>
              </a:spcBef>
              <a:spcAft>
                <a:spcPts val="0"/>
              </a:spcAft>
              <a:buSzPts val="2100"/>
              <a:buChar char="•"/>
            </a:pPr>
            <a:r>
              <a:rPr lang="en-US"/>
              <a:t>Any child who was removed from their primary caregivers by the courts and is in legal custody of the Department of Health and Human Services (HHS). </a:t>
            </a:r>
            <a:endParaRPr/>
          </a:p>
          <a:p>
            <a:pPr marL="457200" lvl="0" indent="0" algn="l" rtl="0">
              <a:lnSpc>
                <a:spcPct val="150000"/>
              </a:lnSpc>
              <a:spcBef>
                <a:spcPts val="0"/>
              </a:spcBef>
              <a:spcAft>
                <a:spcPts val="0"/>
              </a:spcAft>
              <a:buNone/>
            </a:pPr>
            <a:endParaRPr/>
          </a:p>
          <a:p>
            <a:pPr marL="457200" lvl="0" indent="-361950" algn="l" rtl="0">
              <a:lnSpc>
                <a:spcPct val="150000"/>
              </a:lnSpc>
              <a:spcBef>
                <a:spcPts val="0"/>
              </a:spcBef>
              <a:spcAft>
                <a:spcPts val="0"/>
              </a:spcAft>
              <a:buSzPts val="2100"/>
              <a:buChar char="•"/>
            </a:pPr>
            <a:r>
              <a:rPr lang="en-US"/>
              <a:t>24-hour substitute care. </a:t>
            </a:r>
            <a:endParaRPr/>
          </a:p>
          <a:p>
            <a:pPr marL="457200" lvl="0" indent="0" algn="l" rtl="0">
              <a:lnSpc>
                <a:spcPct val="150000"/>
              </a:lnSpc>
              <a:spcBef>
                <a:spcPts val="0"/>
              </a:spcBef>
              <a:spcAft>
                <a:spcPts val="0"/>
              </a:spcAft>
              <a:buNone/>
            </a:pPr>
            <a:endParaRPr/>
          </a:p>
          <a:p>
            <a:pPr marL="457200" lvl="0" indent="-361950" algn="l" rtl="0">
              <a:lnSpc>
                <a:spcPct val="150000"/>
              </a:lnSpc>
              <a:spcBef>
                <a:spcPts val="0"/>
              </a:spcBef>
              <a:spcAft>
                <a:spcPts val="0"/>
              </a:spcAft>
              <a:buSzPts val="2100"/>
              <a:buChar char="•"/>
            </a:pPr>
            <a:r>
              <a:rPr lang="en-US"/>
              <a:t>HHS is responsible for placement and care.</a:t>
            </a:r>
            <a:r>
              <a:rPr lang="en-US" sz="3000"/>
              <a:t> </a:t>
            </a:r>
            <a:endParaRPr sz="3600"/>
          </a:p>
        </p:txBody>
      </p:sp>
      <p:pic>
        <p:nvPicPr>
          <p:cNvPr id="65" name="Google Shape;65;p1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5025" y="2057702"/>
            <a:ext cx="4762173" cy="31740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t>Additional Resources</a:t>
            </a:r>
            <a:endParaRPr sz="4200"/>
          </a:p>
        </p:txBody>
      </p:sp>
      <p:sp>
        <p:nvSpPr>
          <p:cNvPr id="234" name="Google Shape;234;p3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584200" lvl="0" indent="-393700" algn="l" rtl="0">
              <a:lnSpc>
                <a:spcPct val="115000"/>
              </a:lnSpc>
              <a:spcBef>
                <a:spcPts val="800"/>
              </a:spcBef>
              <a:spcAft>
                <a:spcPts val="0"/>
              </a:spcAft>
              <a:buSzPts val="1600"/>
              <a:buChar char="●"/>
            </a:pPr>
            <a:r>
              <a:rPr lang="en-US" sz="2100" u="sng">
                <a:solidFill>
                  <a:schemeClr val="hlink"/>
                </a:solidFill>
                <a:hlinkClick r:id="rId3"/>
              </a:rPr>
              <a:t>Education of Children in Foster Care | Iowa Department of Education</a:t>
            </a:r>
            <a:endParaRPr sz="2100">
              <a:solidFill>
                <a:srgbClr val="000000"/>
              </a:solidFill>
            </a:endParaRPr>
          </a:p>
          <a:p>
            <a:pPr marL="171450" lvl="0" indent="0" algn="l" rtl="0">
              <a:lnSpc>
                <a:spcPct val="115000"/>
              </a:lnSpc>
              <a:spcBef>
                <a:spcPts val="800"/>
              </a:spcBef>
              <a:spcAft>
                <a:spcPts val="0"/>
              </a:spcAft>
              <a:buNone/>
            </a:pPr>
            <a:endParaRPr sz="2100">
              <a:solidFill>
                <a:srgbClr val="000000"/>
              </a:solidFill>
            </a:endParaRPr>
          </a:p>
          <a:p>
            <a:pPr marL="584200" lvl="0" indent="-393700" algn="l" rtl="0">
              <a:lnSpc>
                <a:spcPct val="115000"/>
              </a:lnSpc>
              <a:spcBef>
                <a:spcPts val="800"/>
              </a:spcBef>
              <a:spcAft>
                <a:spcPts val="0"/>
              </a:spcAft>
              <a:buSzPts val="1600"/>
              <a:buChar char="●"/>
            </a:pPr>
            <a:r>
              <a:rPr lang="en-US" sz="2100" u="sng">
                <a:solidFill>
                  <a:schemeClr val="hlink"/>
                </a:solidFill>
                <a:hlinkClick r:id="rId4"/>
              </a:rPr>
              <a:t>Best Interest Determination Conversation/Worksheet | Iowa Department of Education</a:t>
            </a:r>
            <a:r>
              <a:rPr lang="en-US" sz="2100">
                <a:solidFill>
                  <a:srgbClr val="000000"/>
                </a:solidFill>
              </a:rPr>
              <a:t> </a:t>
            </a:r>
            <a:endParaRPr sz="2100">
              <a:solidFill>
                <a:srgbClr val="000000"/>
              </a:solidFill>
            </a:endParaRPr>
          </a:p>
          <a:p>
            <a:pPr marL="171450" lvl="0" indent="0" algn="l" rtl="0">
              <a:lnSpc>
                <a:spcPct val="115000"/>
              </a:lnSpc>
              <a:spcBef>
                <a:spcPts val="800"/>
              </a:spcBef>
              <a:spcAft>
                <a:spcPts val="0"/>
              </a:spcAft>
              <a:buNone/>
            </a:pPr>
            <a:endParaRPr sz="2100">
              <a:solidFill>
                <a:srgbClr val="000000"/>
              </a:solidFill>
            </a:endParaRPr>
          </a:p>
          <a:p>
            <a:pPr marL="584200" lvl="0" indent="-393700" algn="l" rtl="0">
              <a:lnSpc>
                <a:spcPct val="115000"/>
              </a:lnSpc>
              <a:spcBef>
                <a:spcPts val="800"/>
              </a:spcBef>
              <a:spcAft>
                <a:spcPts val="0"/>
              </a:spcAft>
              <a:buSzPts val="1600"/>
              <a:buChar char="●"/>
            </a:pPr>
            <a:r>
              <a:rPr lang="en-US" sz="2100" u="sng">
                <a:solidFill>
                  <a:schemeClr val="hlink"/>
                </a:solidFill>
                <a:hlinkClick r:id="rId5"/>
              </a:rPr>
              <a:t>ESSA – Children in Foster Care</a:t>
            </a:r>
            <a:endParaRPr sz="2100">
              <a:solidFill>
                <a:srgbClr val="000000"/>
              </a:solidFill>
            </a:endParaRPr>
          </a:p>
          <a:p>
            <a:pPr marL="171450" lvl="0" indent="0" algn="l" rtl="0">
              <a:lnSpc>
                <a:spcPct val="115000"/>
              </a:lnSpc>
              <a:spcBef>
                <a:spcPts val="800"/>
              </a:spcBef>
              <a:spcAft>
                <a:spcPts val="0"/>
              </a:spcAft>
              <a:buNone/>
            </a:pPr>
            <a:endParaRPr sz="2100">
              <a:solidFill>
                <a:srgbClr val="000000"/>
              </a:solidFill>
            </a:endParaRPr>
          </a:p>
          <a:p>
            <a:pPr marL="584200" lvl="0" indent="-393700" algn="l" rtl="0">
              <a:lnSpc>
                <a:spcPct val="115000"/>
              </a:lnSpc>
              <a:spcBef>
                <a:spcPts val="800"/>
              </a:spcBef>
              <a:spcAft>
                <a:spcPts val="0"/>
              </a:spcAft>
              <a:buSzPts val="1600"/>
              <a:buChar char="●"/>
            </a:pPr>
            <a:r>
              <a:rPr lang="en-US" sz="2100" u="sng">
                <a:solidFill>
                  <a:schemeClr val="hlink"/>
                </a:solidFill>
                <a:hlinkClick r:id="rId6"/>
              </a:rPr>
              <a:t>Students in Foster Care - Office of Elementary and Secondary Education</a:t>
            </a:r>
            <a:r>
              <a:rPr lang="en-US" sz="2100">
                <a:solidFill>
                  <a:srgbClr val="000000"/>
                </a:solidFil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838201" y="2438890"/>
            <a:ext cx="10515600" cy="2852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dirty="0"/>
              <a:t>Contact Information:</a:t>
            </a:r>
            <a:endParaRPr sz="4200" dirty="0"/>
          </a:p>
          <a:p>
            <a:pPr marL="0" lvl="0" indent="0" algn="ctr" rtl="0">
              <a:spcBef>
                <a:spcPts val="0"/>
              </a:spcBef>
              <a:spcAft>
                <a:spcPts val="0"/>
              </a:spcAft>
              <a:buNone/>
            </a:pPr>
            <a:r>
              <a:rPr lang="en-US" sz="4200" u="sng" dirty="0">
                <a:solidFill>
                  <a:schemeClr val="bg1"/>
                </a:solidFill>
                <a:hlinkClick r:id="rId3">
                  <a:extLst>
                    <a:ext uri="{A12FA001-AC4F-418D-AE19-62706E023703}">
                      <ahyp:hlinkClr xmlns:ahyp="http://schemas.microsoft.com/office/drawing/2018/hyperlinkcolor" val="tx"/>
                    </a:ext>
                  </a:extLst>
                </a:hlinkClick>
              </a:rPr>
              <a:t>elisa.koler@iowa.gov</a:t>
            </a:r>
            <a:endParaRPr sz="4200" dirty="0">
              <a:solidFill>
                <a:schemeClr val="bg1"/>
              </a:solidFill>
            </a:endParaRPr>
          </a:p>
          <a:p>
            <a:pPr marL="0" lvl="0" indent="0" algn="ctr" rtl="0">
              <a:spcBef>
                <a:spcPts val="0"/>
              </a:spcBef>
              <a:spcAft>
                <a:spcPts val="0"/>
              </a:spcAft>
              <a:buNone/>
            </a:pPr>
            <a:r>
              <a:rPr lang="en-US" sz="4200" dirty="0"/>
              <a:t>515-669-4052</a:t>
            </a:r>
            <a:endParaRPr sz="4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Most Common Types of Foster Care </a:t>
            </a:r>
            <a:endParaRPr/>
          </a:p>
        </p:txBody>
      </p:sp>
      <p:graphicFrame>
        <p:nvGraphicFramePr>
          <p:cNvPr id="71" name="Google Shape;71;p13"/>
          <p:cNvGraphicFramePr/>
          <p:nvPr>
            <p:extLst>
              <p:ext uri="{D42A27DB-BD31-4B8C-83A1-F6EECF244321}">
                <p14:modId xmlns:p14="http://schemas.microsoft.com/office/powerpoint/2010/main" val="3840727346"/>
              </p:ext>
            </p:extLst>
          </p:nvPr>
        </p:nvGraphicFramePr>
        <p:xfrm>
          <a:off x="461100" y="1159000"/>
          <a:ext cx="11269800" cy="4637985"/>
        </p:xfrm>
        <a:graphic>
          <a:graphicData uri="http://schemas.openxmlformats.org/drawingml/2006/table">
            <a:tbl>
              <a:tblPr firstRow="1">
                <a:noFill/>
                <a:tableStyleId>{4DAE310E-9E18-4A08-8B42-B9471373D79E}</a:tableStyleId>
              </a:tblPr>
              <a:tblGrid>
                <a:gridCol w="5634900">
                  <a:extLst>
                    <a:ext uri="{9D8B030D-6E8A-4147-A177-3AD203B41FA5}">
                      <a16:colId xmlns:a16="http://schemas.microsoft.com/office/drawing/2014/main" val="20000"/>
                    </a:ext>
                  </a:extLst>
                </a:gridCol>
                <a:gridCol w="5634900">
                  <a:extLst>
                    <a:ext uri="{9D8B030D-6E8A-4147-A177-3AD203B41FA5}">
                      <a16:colId xmlns:a16="http://schemas.microsoft.com/office/drawing/2014/main" val="20001"/>
                    </a:ext>
                  </a:extLst>
                </a:gridCol>
              </a:tblGrid>
              <a:tr h="314750">
                <a:tc>
                  <a:txBody>
                    <a:bodyPr/>
                    <a:lstStyle/>
                    <a:p>
                      <a:pPr marL="0" lvl="0" indent="0" algn="ctr" rtl="0">
                        <a:spcBef>
                          <a:spcPts val="0"/>
                        </a:spcBef>
                        <a:spcAft>
                          <a:spcPts val="0"/>
                        </a:spcAft>
                        <a:buNone/>
                      </a:pPr>
                      <a:r>
                        <a:rPr lang="en-US" sz="2100" b="1"/>
                        <a:t>Type</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100" b="1"/>
                        <a:t>Description</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750"/>
                        </a:spcBef>
                        <a:spcAft>
                          <a:spcPts val="0"/>
                        </a:spcAft>
                        <a:buNone/>
                      </a:pPr>
                      <a:r>
                        <a:rPr lang="en-US" sz="2100" b="1">
                          <a:solidFill>
                            <a:schemeClr val="dk1"/>
                          </a:solidFill>
                        </a:rPr>
                        <a:t>Family Foster Care</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A family or individual with no previous relationship to the child, licensed by the state to care for children and youth in the foster care system. </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750"/>
                        </a:spcBef>
                        <a:spcAft>
                          <a:spcPts val="0"/>
                        </a:spcAft>
                        <a:buNone/>
                      </a:pPr>
                      <a:r>
                        <a:rPr lang="en-US" sz="2100" b="1">
                          <a:solidFill>
                            <a:schemeClr val="dk1"/>
                          </a:solidFill>
                        </a:rPr>
                        <a:t>Relative Care</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Care provided by a relative, who is not required to be licensed as a foster family (although they can be). </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750"/>
                        </a:spcBef>
                        <a:spcAft>
                          <a:spcPts val="0"/>
                        </a:spcAft>
                        <a:buNone/>
                      </a:pPr>
                      <a:r>
                        <a:rPr lang="en-US" sz="2100" b="1">
                          <a:solidFill>
                            <a:schemeClr val="dk1"/>
                          </a:solidFill>
                        </a:rPr>
                        <a:t>Qualified Residential Treatment Program (QRTP)</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dirty="0">
                          <a:solidFill>
                            <a:schemeClr val="dk1"/>
                          </a:solidFill>
                        </a:rPr>
                        <a:t>A type of group care that provides supervision and support to children and youth in foster care who need additional structure.  </a:t>
                      </a:r>
                      <a:endParaRPr sz="21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Less Common Types of Foster Care </a:t>
            </a:r>
            <a:endParaRPr/>
          </a:p>
        </p:txBody>
      </p:sp>
      <p:graphicFrame>
        <p:nvGraphicFramePr>
          <p:cNvPr id="77" name="Google Shape;77;p14"/>
          <p:cNvGraphicFramePr/>
          <p:nvPr>
            <p:extLst>
              <p:ext uri="{D42A27DB-BD31-4B8C-83A1-F6EECF244321}">
                <p14:modId xmlns:p14="http://schemas.microsoft.com/office/powerpoint/2010/main" val="2139975642"/>
              </p:ext>
            </p:extLst>
          </p:nvPr>
        </p:nvGraphicFramePr>
        <p:xfrm>
          <a:off x="461100" y="841038"/>
          <a:ext cx="11269800" cy="5851953"/>
        </p:xfrm>
        <a:graphic>
          <a:graphicData uri="http://schemas.openxmlformats.org/drawingml/2006/table">
            <a:tbl>
              <a:tblPr firstRow="1">
                <a:noFill/>
                <a:tableStyleId>{4DAE310E-9E18-4A08-8B42-B9471373D79E}</a:tableStyleId>
              </a:tblPr>
              <a:tblGrid>
                <a:gridCol w="3555075">
                  <a:extLst>
                    <a:ext uri="{9D8B030D-6E8A-4147-A177-3AD203B41FA5}">
                      <a16:colId xmlns:a16="http://schemas.microsoft.com/office/drawing/2014/main" val="20000"/>
                    </a:ext>
                  </a:extLst>
                </a:gridCol>
                <a:gridCol w="7714725">
                  <a:extLst>
                    <a:ext uri="{9D8B030D-6E8A-4147-A177-3AD203B41FA5}">
                      <a16:colId xmlns:a16="http://schemas.microsoft.com/office/drawing/2014/main" val="20001"/>
                    </a:ext>
                  </a:extLst>
                </a:gridCol>
              </a:tblGrid>
              <a:tr h="568525">
                <a:tc>
                  <a:txBody>
                    <a:bodyPr/>
                    <a:lstStyle/>
                    <a:p>
                      <a:pPr marL="0" lvl="0" indent="0" algn="ctr" rtl="0">
                        <a:spcBef>
                          <a:spcPts val="0"/>
                        </a:spcBef>
                        <a:spcAft>
                          <a:spcPts val="0"/>
                        </a:spcAft>
                        <a:buNone/>
                      </a:pPr>
                      <a:r>
                        <a:rPr lang="en-US" sz="2100" b="1"/>
                        <a:t>Type</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2100" b="1">
                          <a:solidFill>
                            <a:schemeClr val="dk1"/>
                          </a:solidFill>
                        </a:rPr>
                        <a:t>Description</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44925">
                <a:tc>
                  <a:txBody>
                    <a:bodyPr/>
                    <a:lstStyle/>
                    <a:p>
                      <a:pPr marL="0" lvl="0" indent="0" algn="l" rtl="0">
                        <a:lnSpc>
                          <a:spcPct val="115000"/>
                        </a:lnSpc>
                        <a:spcBef>
                          <a:spcPts val="750"/>
                        </a:spcBef>
                        <a:spcAft>
                          <a:spcPts val="0"/>
                        </a:spcAft>
                        <a:buNone/>
                      </a:pPr>
                      <a:r>
                        <a:rPr lang="en-US" sz="2100" b="1">
                          <a:solidFill>
                            <a:schemeClr val="dk1"/>
                          </a:solidFill>
                        </a:rPr>
                        <a:t>Non-Relative Placement</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Also known as a “Fictive Kin Placement.” Care provided by a family or individual with a previous relationship with the child. </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08675">
                <a:tc>
                  <a:txBody>
                    <a:bodyPr/>
                    <a:lstStyle/>
                    <a:p>
                      <a:pPr marL="0" lvl="0" indent="0" algn="l" rtl="0">
                        <a:lnSpc>
                          <a:spcPct val="115000"/>
                        </a:lnSpc>
                        <a:spcBef>
                          <a:spcPts val="750"/>
                        </a:spcBef>
                        <a:spcAft>
                          <a:spcPts val="0"/>
                        </a:spcAft>
                        <a:buNone/>
                      </a:pPr>
                      <a:r>
                        <a:rPr lang="en-US" sz="2100" b="1">
                          <a:solidFill>
                            <a:schemeClr val="dk1"/>
                          </a:solidFill>
                        </a:rPr>
                        <a:t>Pre-Adoptive Placement</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A child or youth living with an individual or family while their adoption is finalized. </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39500">
                <a:tc>
                  <a:txBody>
                    <a:bodyPr/>
                    <a:lstStyle/>
                    <a:p>
                      <a:pPr marL="0" lvl="0" indent="0" algn="l" rtl="0">
                        <a:lnSpc>
                          <a:spcPct val="115000"/>
                        </a:lnSpc>
                        <a:spcBef>
                          <a:spcPts val="750"/>
                        </a:spcBef>
                        <a:spcAft>
                          <a:spcPts val="0"/>
                        </a:spcAft>
                        <a:buNone/>
                      </a:pPr>
                      <a:r>
                        <a:rPr lang="en-US" sz="2100" b="1">
                          <a:solidFill>
                            <a:schemeClr val="dk1"/>
                          </a:solidFill>
                        </a:rPr>
                        <a:t>Shelter Care</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Also known as a Neglected Facility. A group care placement for children and youth awaiting a permanent foster care placement.</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78850">
                <a:tc>
                  <a:txBody>
                    <a:bodyPr/>
                    <a:lstStyle/>
                    <a:p>
                      <a:pPr marL="0" lvl="0" indent="0" algn="l" rtl="0">
                        <a:lnSpc>
                          <a:spcPct val="115000"/>
                        </a:lnSpc>
                        <a:spcBef>
                          <a:spcPts val="750"/>
                        </a:spcBef>
                        <a:spcAft>
                          <a:spcPts val="0"/>
                        </a:spcAft>
                        <a:buNone/>
                      </a:pPr>
                      <a:r>
                        <a:rPr lang="en-US" sz="2100" b="1">
                          <a:solidFill>
                            <a:schemeClr val="dk1"/>
                          </a:solidFill>
                        </a:rPr>
                        <a:t>Supervised Apartment Living (SAL)</a:t>
                      </a:r>
                      <a:endParaRPr sz="21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a:solidFill>
                            <a:schemeClr val="dk1"/>
                          </a:solidFill>
                        </a:rPr>
                        <a:t>Apartments for youth aging out of foster care, with access to additional services and supports to prepare them for independent living. </a:t>
                      </a:r>
                      <a:endParaRPr sz="2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078850">
                <a:tc>
                  <a:txBody>
                    <a:bodyPr/>
                    <a:lstStyle/>
                    <a:p>
                      <a:pPr marL="0" lvl="0" indent="0" algn="l" rtl="0">
                        <a:lnSpc>
                          <a:spcPct val="115000"/>
                        </a:lnSpc>
                        <a:spcBef>
                          <a:spcPts val="750"/>
                        </a:spcBef>
                        <a:spcAft>
                          <a:spcPts val="0"/>
                        </a:spcAft>
                        <a:buNone/>
                      </a:pPr>
                      <a:r>
                        <a:rPr lang="en-US" sz="2100" b="1">
                          <a:solidFill>
                            <a:schemeClr val="dk1"/>
                          </a:solidFill>
                        </a:rPr>
                        <a:t>Psychiatric Medical Institute for Children (PMIC)</a:t>
                      </a:r>
                      <a:endParaRPr sz="2100" b="1">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750"/>
                        </a:spcBef>
                        <a:spcAft>
                          <a:spcPts val="0"/>
                        </a:spcAft>
                        <a:buNone/>
                      </a:pPr>
                      <a:r>
                        <a:rPr lang="en-US" sz="2100" dirty="0">
                          <a:solidFill>
                            <a:schemeClr val="dk1"/>
                          </a:solidFill>
                        </a:rPr>
                        <a:t>A psychiatric treatment facility for children. Not all children in these facilities are in foster care, but some are.</a:t>
                      </a:r>
                      <a:endParaRPr sz="2100" dirty="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Type of Foster Care Placement</a:t>
            </a:r>
            <a:endParaRPr/>
          </a:p>
        </p:txBody>
      </p:sp>
      <p:pic>
        <p:nvPicPr>
          <p:cNvPr id="83" name="Google Shape;83;p15" descr="Pie chart explaining the types of foster care placement."/>
          <p:cNvPicPr preferRelativeResize="0"/>
          <p:nvPr/>
        </p:nvPicPr>
        <p:blipFill>
          <a:blip r:embed="rId3">
            <a:alphaModFix/>
          </a:blip>
          <a:stretch>
            <a:fillRect/>
          </a:stretch>
        </p:blipFill>
        <p:spPr>
          <a:xfrm>
            <a:off x="640113" y="879679"/>
            <a:ext cx="10668000" cy="58520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79011" y="428017"/>
            <a:ext cx="3540900" cy="590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t>Important Note about Group Care</a:t>
            </a:r>
            <a:r>
              <a:rPr lang="en-US" sz="4600"/>
              <a:t> </a:t>
            </a:r>
            <a:endParaRPr sz="4600"/>
          </a:p>
        </p:txBody>
      </p:sp>
      <p:sp>
        <p:nvSpPr>
          <p:cNvPr id="89" name="Google Shape;89;p1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For a child or youth in a QRTP placement, if their school of origin is not an option, the local school district must provide these students with </a:t>
            </a:r>
            <a:r>
              <a:rPr lang="en-US" sz="2100" u="sng"/>
              <a:t>immediate and appropriate enrollment. </a:t>
            </a:r>
            <a:endParaRPr sz="2100" u="sng"/>
          </a:p>
          <a:p>
            <a:pPr marL="0" lvl="0" indent="0" algn="l" rtl="0">
              <a:spcBef>
                <a:spcPts val="750"/>
              </a:spcBef>
              <a:spcAft>
                <a:spcPts val="0"/>
              </a:spcAft>
              <a:buNone/>
            </a:pPr>
            <a:endParaRPr sz="2100" u="sng"/>
          </a:p>
          <a:p>
            <a:pPr marL="457200" lvl="0" indent="-361950" algn="l" rtl="0">
              <a:spcBef>
                <a:spcPts val="750"/>
              </a:spcBef>
              <a:spcAft>
                <a:spcPts val="0"/>
              </a:spcAft>
              <a:buSzPts val="2100"/>
              <a:buChar char="•"/>
            </a:pPr>
            <a:r>
              <a:rPr lang="en-US" sz="2100"/>
              <a:t>For children and youth in foster care who are placed in a PMIC setting, children and youth may attend school in the local community on a case by case basis. </a:t>
            </a:r>
            <a:r>
              <a:rPr lang="en-US" sz="2100" u="sng"/>
              <a:t>An LEA may not refuse enrollment to a youth</a:t>
            </a:r>
            <a:r>
              <a:rPr lang="en-US" sz="2100"/>
              <a:t> if their care team determines that a community school setting is appropriate. </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Foster Care is Not:</a:t>
            </a:r>
            <a:endParaRPr/>
          </a:p>
        </p:txBody>
      </p:sp>
      <p:sp>
        <p:nvSpPr>
          <p:cNvPr id="95" name="Google Shape;95;p17"/>
          <p:cNvSpPr txBox="1">
            <a:spLocks noGrp="1"/>
          </p:cNvSpPr>
          <p:nvPr>
            <p:ph type="body" idx="4294967295"/>
          </p:nvPr>
        </p:nvSpPr>
        <p:spPr>
          <a:xfrm>
            <a:off x="218025" y="1110375"/>
            <a:ext cx="5295000" cy="5145300"/>
          </a:xfrm>
          <a:prstGeom prst="rect">
            <a:avLst/>
          </a:prstGeom>
          <a:noFill/>
          <a:ln>
            <a:noFill/>
          </a:ln>
        </p:spPr>
        <p:txBody>
          <a:bodyPr spcFirstLastPara="1" wrap="square" lIns="91425" tIns="45700" rIns="91425" bIns="45700" anchor="t" anchorCtr="0">
            <a:normAutofit/>
          </a:bodyPr>
          <a:lstStyle/>
          <a:p>
            <a:pPr marL="171450" lvl="0" indent="0" algn="l" rtl="0">
              <a:spcBef>
                <a:spcPts val="0"/>
              </a:spcBef>
              <a:spcAft>
                <a:spcPts val="0"/>
              </a:spcAft>
              <a:buClr>
                <a:schemeClr val="dk1"/>
              </a:buClr>
              <a:buSzPts val="2800"/>
              <a:buFont typeface="Arial"/>
              <a:buNone/>
            </a:pPr>
            <a:endParaRPr sz="2200"/>
          </a:p>
          <a:p>
            <a:pPr marL="171450" lvl="0" indent="0" algn="l" rtl="0">
              <a:spcBef>
                <a:spcPts val="0"/>
              </a:spcBef>
              <a:spcAft>
                <a:spcPts val="0"/>
              </a:spcAft>
              <a:buClr>
                <a:schemeClr val="dk1"/>
              </a:buClr>
              <a:buSzPts val="2800"/>
              <a:buFont typeface="Arial"/>
              <a:buNone/>
            </a:pPr>
            <a:endParaRPr sz="2200"/>
          </a:p>
          <a:p>
            <a:pPr marL="457200" lvl="0" indent="-361950" algn="l" rtl="0">
              <a:spcBef>
                <a:spcPts val="0"/>
              </a:spcBef>
              <a:spcAft>
                <a:spcPts val="0"/>
              </a:spcAft>
              <a:buSzPts val="2100"/>
              <a:buChar char="•"/>
            </a:pPr>
            <a:r>
              <a:rPr lang="en-US"/>
              <a:t>Homelessness </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361950" algn="l" rtl="0">
              <a:spcBef>
                <a:spcPts val="0"/>
              </a:spcBef>
              <a:spcAft>
                <a:spcPts val="0"/>
              </a:spcAft>
              <a:buSzPts val="2100"/>
              <a:buChar char="•"/>
            </a:pPr>
            <a:r>
              <a:rPr lang="en-US"/>
              <a:t>Staying with a friend or family member temporarily (unless this placement occurred with a court order) </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361950" algn="l" rtl="0">
              <a:spcBef>
                <a:spcPts val="0"/>
              </a:spcBef>
              <a:spcAft>
                <a:spcPts val="0"/>
              </a:spcAft>
              <a:buSzPts val="2100"/>
              <a:buChar char="•"/>
            </a:pPr>
            <a:r>
              <a:rPr lang="en-US"/>
              <a:t>Legal guardianship </a:t>
            </a:r>
            <a:endParaRPr sz="2000"/>
          </a:p>
        </p:txBody>
      </p:sp>
      <p:pic>
        <p:nvPicPr>
          <p:cNvPr id="97" name="Google Shape;97;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13025" y="1395415"/>
            <a:ext cx="6096000" cy="4067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61800" y="3471325"/>
            <a:ext cx="12068400" cy="817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200"/>
              <a:t>“We don’t have any foster kids in our county.”</a:t>
            </a:r>
            <a:endParaRPr sz="4200"/>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2818</Words>
  <Application>Microsoft Office PowerPoint</Application>
  <PresentationFormat>Widescreen</PresentationFormat>
  <Paragraphs>213</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Theme1</vt:lpstr>
      <vt:lpstr>Educational Stability for Children &amp; Youth in Foster Care</vt:lpstr>
      <vt:lpstr>Education of Children in Foster Care: Overview</vt:lpstr>
      <vt:lpstr>What is foster care, exactly?</vt:lpstr>
      <vt:lpstr>Most Common Types of Foster Care </vt:lpstr>
      <vt:lpstr>Less Common Types of Foster Care </vt:lpstr>
      <vt:lpstr>Type of Foster Care Placement</vt:lpstr>
      <vt:lpstr>Important Note about Group Care </vt:lpstr>
      <vt:lpstr>Foster Care is Not:</vt:lpstr>
      <vt:lpstr>“We don’t have any foster kids in our county.”</vt:lpstr>
      <vt:lpstr>Yes, You Do. </vt:lpstr>
      <vt:lpstr>How do I know if a student is in foster care?</vt:lpstr>
      <vt:lpstr>HHS Community Liaisons</vt:lpstr>
      <vt:lpstr>Applicable Law</vt:lpstr>
      <vt:lpstr>What does the law mean for us?</vt:lpstr>
      <vt:lpstr>ESSA</vt:lpstr>
      <vt:lpstr>Terms to Know, Part 1</vt:lpstr>
      <vt:lpstr>Terms to Know, Part 2</vt:lpstr>
      <vt:lpstr>Annual Foster Care Assurances in CASA</vt:lpstr>
      <vt:lpstr>Assurance 1</vt:lpstr>
      <vt:lpstr>Foster Care Points of Contact </vt:lpstr>
      <vt:lpstr>POC Duties</vt:lpstr>
      <vt:lpstr>Assurances 2-4</vt:lpstr>
      <vt:lpstr>Assurance 5</vt:lpstr>
      <vt:lpstr>Assurances 6-7</vt:lpstr>
      <vt:lpstr>Assurances 8-9</vt:lpstr>
      <vt:lpstr>School Fee Waiver per IAC 281—18.3 (256)</vt:lpstr>
      <vt:lpstr>High School Credits per Iowa Code § 280.29 </vt:lpstr>
      <vt:lpstr>Special Education</vt:lpstr>
      <vt:lpstr>What We Want for All Children in Foster Care </vt:lpstr>
      <vt:lpstr>Additional Resources</vt:lpstr>
      <vt:lpstr>Contact Information: elisa.koler@iowa.gov 515-669-4052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for Children &amp; Youth in Foster Care</dc:title>
  <dc:creator>Arzola, Isbelia [IDOE]</dc:creator>
  <cp:lastModifiedBy>Albers, Lisa [IDOE]</cp:lastModifiedBy>
  <cp:revision>3</cp:revision>
  <dcterms:modified xsi:type="dcterms:W3CDTF">2024-08-12T20:20:35Z</dcterms:modified>
</cp:coreProperties>
</file>