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9" d="100"/>
          <a:sy n="89" d="100"/>
        </p:scale>
        <p:origin x="90"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en.wikipedia.org/wiki/McKinney%E2%80%93Vento_Homeless_Assistance_Act#cite_note-3" TargetMode="External"/><Relationship Id="rId3" Type="http://schemas.openxmlformats.org/officeDocument/2006/relationships/hyperlink" Target="https://en.wikipedia.org/wiki/United_States_federal_law" TargetMode="External"/><Relationship Id="rId7" Type="http://schemas.openxmlformats.org/officeDocument/2006/relationships/hyperlink" Target="https://en.wikipedia.org/wiki/McKinney%E2%80%93Vento_Homeless_Assistance_Act#cite_note-NCH_2006-2" TargetMode="External"/><Relationship Id="rId12" Type="http://schemas.openxmlformats.org/officeDocument/2006/relationships/hyperlink" Target="https://en.wikipedia.org/wiki/McKinney%E2%80%93Vento_Homeless_Assistance_Act#cite_note-5"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en.wikipedia.org/wiki/McKinney%E2%80%93Vento_Homeless_Assistance_Act#cite_note-1" TargetMode="External"/><Relationship Id="rId11" Type="http://schemas.openxmlformats.org/officeDocument/2006/relationships/hyperlink" Target="https://en.wikipedia.org/wiki/McKinney%E2%80%93Vento_Homeless_Assistance_Act#cite_note-4" TargetMode="External"/><Relationship Id="rId5" Type="http://schemas.openxmlformats.org/officeDocument/2006/relationships/hyperlink" Target="https://en.wikipedia.org/wiki/Homeless_shelter" TargetMode="External"/><Relationship Id="rId10" Type="http://schemas.openxmlformats.org/officeDocument/2006/relationships/hyperlink" Target="https://en.wikipedia.org/wiki/Ronald_Reagan" TargetMode="External"/><Relationship Id="rId4" Type="http://schemas.openxmlformats.org/officeDocument/2006/relationships/hyperlink" Target="https://en.wikipedia.org/wiki/Homelessness_in_the_United_States" TargetMode="External"/><Relationship Id="rId9" Type="http://schemas.openxmlformats.org/officeDocument/2006/relationships/hyperlink" Target="https://en.wikipedia.org/wiki/100th_United_States_Congres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6d2cc9d87a_1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6d2cc9d87a_1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US">
                <a:solidFill>
                  <a:schemeClr val="dk1"/>
                </a:solidFill>
              </a:rPr>
              <a:t>This is frequently seen at a high school level. A high school student might run from home due to abuse and be bouncing between friends’ homes. This isn’t unique to high school students, however.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There are times when there is not enough space for a family to stay together as a unit when they become displaced. Mom and baby might be staying with an aunt while the two older children stay with grandma, for example. The two other children are experiencing homelessness and also not currently in the physical care of their parent or legal guardian.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Sometimes, family or friends are willing to allow the children to stay with them but not the parents, so the parents might be sleeping in their car or in a homeless shelter without their kids.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6d2cc9d87a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6d2cc9d87a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It is important to note that homelessness can happen to anyone at any time, regardless of income level. A loss of job can create a great deal of instability for a family. A natural disaster, such as a tornado or derecho, can impact the housing of anyone, regardless of income level, and create displacement.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6d2cc9d87a_1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26d2cc9d87a_1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US">
                <a:solidFill>
                  <a:schemeClr val="dk1"/>
                </a:solidFill>
              </a:rPr>
              <a:t>When a student is displaced as a result of homelessness, the student is entitled to continue in their school of origin or immediate enrollment in the school of residence. The student has a right to continue in their school of origin, even if they have been displaced outside of the district. Preschool is considered a school of origin.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Feeder schools are considered school of origin if a student completes the last grade level served by their school of origin. There could be 2 different schools of origin in addition to the new school of residence. It is also possible the student becomes homeless and is still residing within the boundaries of the school of origin.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The school of origin is presume to be for the best interest of the student, unless contrary to the wishes of the parent or guardian or the unaccompanied youth.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When determining best interest, districts should consider the continuity of instruction, anticipated length of stay, academic strength, student’s need for special instruction and other student-centered factors.</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6ebcd5ebbc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26ebcd5ebbc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6d2cc9d87a_1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26d2cc9d87a_1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As the homeless liaison, it is important to develop a close working relationship with the district’s transportation department. Districts are encouraged to create informal and formal agreements with neighboring districts where students experiencing homelessness often cross boundaries. If public transportation is being utilized, support can be provided to parents who are traveling with younger students.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6ebcd5ebbc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6ebcd5ebbc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6d2cc9d87a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26d2cc9d87a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Per McKinney-Vento, all school districts are required to designate a homeless liaison. Some districts employee one or more staff who devote their entire job to supporting students and families experiencing homelessness. Not all districts experience that level of need. However, all districts must ensure that the homeless liaison has the capacity to carry out their responsibilities, which we will talk about in the next couple of slides.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6d2cc9d87a_1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6d2cc9d87a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US">
                <a:solidFill>
                  <a:schemeClr val="dk1"/>
                </a:solidFill>
              </a:rPr>
              <a:t>The homeless liaison within a district is responsible for ensuring students experiencing homelessness are identified. This is not a task that can be accomplished alone. The liaison is responsible for providing professional development with all district staff, as students and families interact with staff in various roles.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The bus driver may be the first to notice a sign of homelessness - all of a families belongings on the curb following an eviction - and it is important that the bus driver recognize that sign and know who to contact within the district to provide that student support.</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 A student may mention to a food and nutrition staff that their parent has been unable to put money into their lunch account due to the parent losing their job and the family getting kicked out of their home.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A parent or student might confide in their teacher or counselor. Each staff within a school needs to have an understanding of homelessness and next steps for accessing support for the student.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In addition, access to education is vital. Students experiencing homelessness are entitled to immediate enrollment in their new neighborhood school or continued enrollment in their school of origin. If a student is enrolling in the school of residence, enrollment cannot be delayed due to lack of immunization records, transcripts, proof of residency or other enrollment documents. The student should be immediately enrolled and the homeless liaison should work with the family to obtain any necessary documentation.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The homeless liaison or a designated building point of contact is tasked with providing information to students and families regarding their McKinney-Vento rights and how to access services.</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If there is a dispute, such as school selection, the liaison is responsible for ensuring the dispute is mediated.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6d2cc9d87a_1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26d2cc9d87a_1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US">
                <a:solidFill>
                  <a:schemeClr val="dk1"/>
                </a:solidFill>
              </a:rPr>
              <a:t>Students identified as unaccompanied homeless youth qualify as independent for FAFSA. They do not have to provide parent income information, which oftentimes presents a barrier to complete the FAFSA.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One of the responsibilities of the homeless liaison is to connect students and families to resources within the district as well as community resources, including food pantries, shelters, clothing closets, Iowa Legal Aid, and other resources needed for the students to succeed.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The list of liaisons for each school district is posted to the DE website and updated multiple times a year. It is linked on the bottom of the slide. You are encouraged to reach out to other liaisons to brainstorm resources, eligibility determinations, make transportation arrangements or communicate when a family is transferring districts.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6ebcd5ebbc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6ebcd5ebb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6ebcd5ebb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 name="Google Shape;39;g26ebcd5ebb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6d2cc9d87a_1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26d2cc9d87a_1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 wanted to take you through some homeless data. </a:t>
            </a:r>
            <a:endParaRPr/>
          </a:p>
          <a:p>
            <a:pPr marL="0" lvl="0" indent="0" algn="l" rtl="0">
              <a:spcBef>
                <a:spcPts val="0"/>
              </a:spcBef>
              <a:spcAft>
                <a:spcPts val="0"/>
              </a:spcAft>
              <a:buNone/>
            </a:pPr>
            <a:endParaRPr/>
          </a:p>
          <a:p>
            <a:pPr marL="0" lvl="0" indent="0" algn="l" rtl="0">
              <a:spcBef>
                <a:spcPts val="0"/>
              </a:spcBef>
              <a:spcAft>
                <a:spcPts val="0"/>
              </a:spcAft>
              <a:buNone/>
            </a:pPr>
            <a:r>
              <a:rPr lang="en-US"/>
              <a:t>This slide starts with the National Homeless data for the number of homeless children and youth enrolled 2019-2022. </a:t>
            </a:r>
            <a:endParaRPr/>
          </a:p>
          <a:p>
            <a:pPr marL="0" lvl="0" indent="0" algn="l" rtl="0">
              <a:spcBef>
                <a:spcPts val="0"/>
              </a:spcBef>
              <a:spcAft>
                <a:spcPts val="0"/>
              </a:spcAft>
              <a:buNone/>
            </a:pPr>
            <a:endParaRPr/>
          </a:p>
          <a:p>
            <a:pPr marL="0" lvl="0" indent="0" algn="l" rtl="0">
              <a:spcBef>
                <a:spcPts val="0"/>
              </a:spcBef>
              <a:spcAft>
                <a:spcPts val="0"/>
              </a:spcAft>
              <a:buNone/>
            </a:pPr>
            <a:r>
              <a:rPr lang="en-US"/>
              <a:t>You can see a noticeable dip during the 2020-21 school year due to the lack of reporting while most schools were virtual during the height of the covid pandemic. </a:t>
            </a:r>
            <a:endParaRPr/>
          </a:p>
          <a:p>
            <a:pPr marL="0" lvl="0" indent="0" algn="l" rtl="0">
              <a:spcBef>
                <a:spcPts val="0"/>
              </a:spcBef>
              <a:spcAft>
                <a:spcPts val="0"/>
              </a:spcAft>
              <a:buNone/>
            </a:pPr>
            <a:endParaRPr/>
          </a:p>
          <a:p>
            <a:pPr marL="0" lvl="0" indent="0" algn="l" rtl="0">
              <a:spcBef>
                <a:spcPts val="0"/>
              </a:spcBef>
              <a:spcAft>
                <a:spcPts val="0"/>
              </a:spcAft>
              <a:buNone/>
            </a:pPr>
            <a:r>
              <a:rPr lang="en-US"/>
              <a:t>You can see this number rebounded the following year as students began going back to school and we expect this number to continue to spike as we recover from the pandemic.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6d2cc9d87a_1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6d2cc9d87a_1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This slide shows our homeless numbers enrolled. You can see the spike in 2021-22 that correlates with the national numbers. We expect this spike to continue as we continue to recover from the pandemic.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26d2cc9d87a_1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26d2cc9d87a_1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This slide shows some fast fact in Iowa compared to national numbers. We are still below the national average for most of these percentages of our enrolled students.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6d2cc9d87a_1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26d2cc9d87a_1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This slide shows the primary nighttime residence stats in Iowa. </a:t>
            </a:r>
            <a:endParaRPr/>
          </a:p>
          <a:p>
            <a:pPr marL="0" lvl="0" indent="0" algn="l" rtl="0">
              <a:spcBef>
                <a:spcPts val="0"/>
              </a:spcBef>
              <a:spcAft>
                <a:spcPts val="0"/>
              </a:spcAft>
              <a:buNone/>
            </a:pPr>
            <a:endParaRPr/>
          </a:p>
          <a:p>
            <a:pPr marL="0" lvl="0" indent="0" algn="l" rtl="0">
              <a:spcBef>
                <a:spcPts val="0"/>
              </a:spcBef>
              <a:spcAft>
                <a:spcPts val="0"/>
              </a:spcAft>
              <a:buNone/>
            </a:pPr>
            <a:r>
              <a:rPr lang="en-US"/>
              <a:t>You can see that our largest subgroup of homeless students by far are labeled as “doubled up”</a:t>
            </a:r>
            <a:endParaRPr/>
          </a:p>
          <a:p>
            <a:pPr marL="0" lvl="0" indent="0" algn="l" rtl="0">
              <a:spcBef>
                <a:spcPts val="0"/>
              </a:spcBef>
              <a:spcAft>
                <a:spcPts val="0"/>
              </a:spcAft>
              <a:buNone/>
            </a:pPr>
            <a:endParaRPr/>
          </a:p>
          <a:p>
            <a:pPr marL="0" lvl="0" indent="0" algn="l" rtl="0">
              <a:spcBef>
                <a:spcPts val="0"/>
              </a:spcBef>
              <a:spcAft>
                <a:spcPts val="0"/>
              </a:spcAft>
              <a:buNone/>
            </a:pPr>
            <a:r>
              <a:rPr lang="en-US"/>
              <a:t>One of the concerns here is the increase in unshleted students. These are some of our most at-risk students and we do not like seeing this number grow.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26d2cc9d87a_1_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26d2cc9d87a_1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This slide breaks down some of the subgroup numbers in our state. You can see that all numbers increased significantly in SY 2021-22. We expect that upward trend to continue.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6d2cc9d87a_1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26d2cc9d87a_1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This slide indicates our number of unaccompanied homeless youth by nighttime residence. Again you can see the increase in the number of unsheltered students and that is concerning.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26ebcd5ebbc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26ebcd5ebbc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6d2cc9d87a_1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6d2cc9d87a_1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US">
                <a:solidFill>
                  <a:schemeClr val="dk1"/>
                </a:solidFill>
              </a:rPr>
              <a:t>The McKinney-Vento competitive subgrant is currently in its third year of a 3 year cycle. A new application cycle will be opening in early 2024 for the 2024-2027 cycle. More information will be sent to districts regarding application requirements and deadlines. </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Iowa saw an incredible increase in funding for students experiencing homelessness when relief funds were awarded. ARP HCY funds are specifically devoted to students experiencing homelessness. All districts qualified for some level of funding. 223 districts accepted that funding, with the remaining districts declining the funding. Many of the 223 districts have utilized all of the ARP HCY funds. Those that have not yet utilized all of the funds have until September of 2024 to obligate funds.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26fbea39baa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26fbea39baa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26d2cc9d87a_1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26d2cc9d87a_1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All students experiencing homelessness are eligible for Title I supports, even if the student does not attend a Title I building. </a:t>
            </a: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When determining whether Title IA funds can be utilized for a given purpose, the two guiding principles must be considered. All expenses are on a case by case basis.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26ebcd5ebb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 name="Google Shape;45;g26ebcd5ebb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26d2cc9d87a_1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26d2cc9d87a_1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This slide and the next provide a list of examples of allowable expenses utilizing the Title IA set aside funds or the McKinney-Vento subgrant. Again, each expense must be evaluated utilizing the two guiding principles - reasonable and necessary as well as used as a last resort.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26d2cc9d87a_1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26d2cc9d87a_1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These are more examples of allowable activities</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26d2cc9d87a_1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26d2cc9d87a_1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Any expense that would be considered allowable under Title IA homeless set aside or the McKinney-Vento subgrant would be considered allowable under ARP HCY. ARP HCY allows for expanded opportunities. Districts must determine the needs in their district and how to best utilize their funds to support students experiencing homelessness.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26d2cc9d87a_1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26d2cc9d87a_1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26d2cc9d87a_1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26d2cc9d87a_1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Here are some resources to help you in your role as homeless liaison. Many of these resource links will take you to additional resources. NCHE is the national technical assistance center for homeless education and is truly an amazing resource. Please don’t hesitate to reach out to us at the Department with questions as they arise. </a:t>
            </a: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For assistance with an issue related to the education of a child or youth experiencing homelessness, contact the NCHE homeless education helpline toll-free at (800) 308-2145 or homeless@serve.org.</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6ebf7bee10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26ebf7bee10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26d2cc9d87a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26d2cc9d87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This is me and my contact information. Please reach out if you have any questions.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050">
                <a:solidFill>
                  <a:srgbClr val="202122"/>
                </a:solidFill>
                <a:highlight>
                  <a:srgbClr val="FFFFFF"/>
                </a:highlight>
              </a:rPr>
              <a:t>The </a:t>
            </a:r>
            <a:r>
              <a:rPr lang="en-US" sz="1050" b="1">
                <a:solidFill>
                  <a:srgbClr val="202122"/>
                </a:solidFill>
                <a:highlight>
                  <a:srgbClr val="FFFFFF"/>
                </a:highlight>
              </a:rPr>
              <a:t>McKinney–Vento Homeless Assistance Act of 1987</a:t>
            </a:r>
            <a:r>
              <a:rPr lang="en-US" sz="1050">
                <a:solidFill>
                  <a:srgbClr val="202122"/>
                </a:solidFill>
                <a:highlight>
                  <a:srgbClr val="FFFFFF"/>
                </a:highlight>
              </a:rPr>
              <a:t> is a </a:t>
            </a:r>
            <a:r>
              <a:rPr lang="en-US" sz="1050">
                <a:solidFill>
                  <a:srgbClr val="3366CC"/>
                </a:solidFill>
                <a:highlight>
                  <a:srgbClr val="FFFFFF"/>
                </a:highlight>
                <a:uFill>
                  <a:noFill/>
                </a:uFill>
                <a:hlinkClick r:id="rId3">
                  <a:extLst>
                    <a:ext uri="{A12FA001-AC4F-418D-AE19-62706E023703}">
                      <ahyp:hlinkClr xmlns:ahyp="http://schemas.microsoft.com/office/drawing/2018/hyperlinkcolor" val="tx"/>
                    </a:ext>
                  </a:extLst>
                </a:hlinkClick>
              </a:rPr>
              <a:t>United States federal law</a:t>
            </a:r>
            <a:r>
              <a:rPr lang="en-US" sz="1050">
                <a:solidFill>
                  <a:srgbClr val="202122"/>
                </a:solidFill>
                <a:highlight>
                  <a:srgbClr val="FFFFFF"/>
                </a:highlight>
              </a:rPr>
              <a:t> that provides federal money for </a:t>
            </a:r>
            <a:r>
              <a:rPr lang="en-US" sz="1050">
                <a:solidFill>
                  <a:srgbClr val="3366CC"/>
                </a:solidFill>
                <a:highlight>
                  <a:srgbClr val="FFFFFF"/>
                </a:highlight>
                <a:uFill>
                  <a:noFill/>
                </a:uFill>
                <a:hlinkClick r:id="rId4">
                  <a:extLst>
                    <a:ext uri="{A12FA001-AC4F-418D-AE19-62706E023703}">
                      <ahyp:hlinkClr xmlns:ahyp="http://schemas.microsoft.com/office/drawing/2018/hyperlinkcolor" val="tx"/>
                    </a:ext>
                  </a:extLst>
                </a:hlinkClick>
              </a:rPr>
              <a:t>homeless</a:t>
            </a:r>
            <a:r>
              <a:rPr lang="en-US" sz="1050">
                <a:solidFill>
                  <a:srgbClr val="202122"/>
                </a:solidFill>
                <a:highlight>
                  <a:srgbClr val="FFFFFF"/>
                </a:highlight>
              </a:rPr>
              <a:t> </a:t>
            </a:r>
            <a:r>
              <a:rPr lang="en-US" sz="1050">
                <a:solidFill>
                  <a:srgbClr val="3366CC"/>
                </a:solidFill>
                <a:highlight>
                  <a:srgbClr val="FFFFFF"/>
                </a:highlight>
                <a:uFill>
                  <a:noFill/>
                </a:uFill>
                <a:hlinkClick r:id="rId5">
                  <a:extLst>
                    <a:ext uri="{A12FA001-AC4F-418D-AE19-62706E023703}">
                      <ahyp:hlinkClr xmlns:ahyp="http://schemas.microsoft.com/office/drawing/2018/hyperlinkcolor" val="tx"/>
                    </a:ext>
                  </a:extLst>
                </a:hlinkClick>
              </a:rPr>
              <a:t>shelter</a:t>
            </a:r>
            <a:r>
              <a:rPr lang="en-US" sz="1050">
                <a:solidFill>
                  <a:srgbClr val="202122"/>
                </a:solidFill>
                <a:highlight>
                  <a:srgbClr val="FFFFFF"/>
                </a:highlight>
              </a:rPr>
              <a:t> programs.</a:t>
            </a:r>
            <a:r>
              <a:rPr lang="en-US" sz="1400" baseline="30000">
                <a:solidFill>
                  <a:srgbClr val="3366CC"/>
                </a:solidFill>
                <a:highlight>
                  <a:srgbClr val="FFFFFF"/>
                </a:highlight>
                <a:uFill>
                  <a:noFill/>
                </a:uFill>
                <a:hlinkClick r:id="rId6">
                  <a:extLst>
                    <a:ext uri="{A12FA001-AC4F-418D-AE19-62706E023703}">
                      <ahyp:hlinkClr xmlns:ahyp="http://schemas.microsoft.com/office/drawing/2018/hyperlinkcolor" val="tx"/>
                    </a:ext>
                  </a:extLst>
                </a:hlinkClick>
              </a:rPr>
              <a:t>[1]</a:t>
            </a:r>
            <a:r>
              <a:rPr lang="en-US" sz="1400" baseline="30000">
                <a:solidFill>
                  <a:srgbClr val="3366CC"/>
                </a:solidFill>
                <a:highlight>
                  <a:srgbClr val="FFFFFF"/>
                </a:highlight>
                <a:uFill>
                  <a:noFill/>
                </a:uFill>
                <a:hlinkClick r:id="rId7">
                  <a:extLst>
                    <a:ext uri="{A12FA001-AC4F-418D-AE19-62706E023703}">
                      <ahyp:hlinkClr xmlns:ahyp="http://schemas.microsoft.com/office/drawing/2018/hyperlinkcolor" val="tx"/>
                    </a:ext>
                  </a:extLst>
                </a:hlinkClick>
              </a:rPr>
              <a:t>[2]</a:t>
            </a:r>
            <a:r>
              <a:rPr lang="en-US" sz="1050">
                <a:solidFill>
                  <a:srgbClr val="202122"/>
                </a:solidFill>
                <a:highlight>
                  <a:srgbClr val="FFFFFF"/>
                </a:highlight>
              </a:rPr>
              <a:t> It was the first significant federal legislative response to homelessness,</a:t>
            </a:r>
            <a:r>
              <a:rPr lang="en-US" sz="1400" baseline="30000">
                <a:solidFill>
                  <a:srgbClr val="3366CC"/>
                </a:solidFill>
                <a:highlight>
                  <a:srgbClr val="FFFFFF"/>
                </a:highlight>
                <a:uFill>
                  <a:noFill/>
                </a:uFill>
                <a:hlinkClick r:id="rId8">
                  <a:extLst>
                    <a:ext uri="{A12FA001-AC4F-418D-AE19-62706E023703}">
                      <ahyp:hlinkClr xmlns:ahyp="http://schemas.microsoft.com/office/drawing/2018/hyperlinkcolor" val="tx"/>
                    </a:ext>
                  </a:extLst>
                </a:hlinkClick>
              </a:rPr>
              <a:t>[3]</a:t>
            </a:r>
            <a:r>
              <a:rPr lang="en-US" sz="1050">
                <a:solidFill>
                  <a:srgbClr val="202122"/>
                </a:solidFill>
                <a:highlight>
                  <a:srgbClr val="FFFFFF"/>
                </a:highlight>
              </a:rPr>
              <a:t> and was passed by the </a:t>
            </a:r>
            <a:r>
              <a:rPr lang="en-US" sz="1050">
                <a:solidFill>
                  <a:srgbClr val="3366CC"/>
                </a:solidFill>
                <a:highlight>
                  <a:srgbClr val="FFFFFF"/>
                </a:highlight>
                <a:uFill>
                  <a:noFill/>
                </a:uFill>
                <a:hlinkClick r:id="rId9">
                  <a:extLst>
                    <a:ext uri="{A12FA001-AC4F-418D-AE19-62706E023703}">
                      <ahyp:hlinkClr xmlns:ahyp="http://schemas.microsoft.com/office/drawing/2018/hyperlinkcolor" val="tx"/>
                    </a:ext>
                  </a:extLst>
                </a:hlinkClick>
              </a:rPr>
              <a:t>100th United States Congress</a:t>
            </a:r>
            <a:r>
              <a:rPr lang="en-US" sz="1050">
                <a:solidFill>
                  <a:srgbClr val="202122"/>
                </a:solidFill>
                <a:highlight>
                  <a:srgbClr val="FFFFFF"/>
                </a:highlight>
              </a:rPr>
              <a:t> and signed into law by President </a:t>
            </a:r>
            <a:r>
              <a:rPr lang="en-US" sz="1050">
                <a:solidFill>
                  <a:srgbClr val="3366CC"/>
                </a:solidFill>
                <a:highlight>
                  <a:srgbClr val="FFFFFF"/>
                </a:highlight>
                <a:uFill>
                  <a:noFill/>
                </a:uFill>
                <a:hlinkClick r:id="rId10">
                  <a:extLst>
                    <a:ext uri="{A12FA001-AC4F-418D-AE19-62706E023703}">
                      <ahyp:hlinkClr xmlns:ahyp="http://schemas.microsoft.com/office/drawing/2018/hyperlinkcolor" val="tx"/>
                    </a:ext>
                  </a:extLst>
                </a:hlinkClick>
              </a:rPr>
              <a:t>Ronald Reagan</a:t>
            </a:r>
            <a:r>
              <a:rPr lang="en-US" sz="1050">
                <a:solidFill>
                  <a:srgbClr val="202122"/>
                </a:solidFill>
                <a:highlight>
                  <a:srgbClr val="FFFFFF"/>
                </a:highlight>
              </a:rPr>
              <a:t> on July 22, 1987.</a:t>
            </a:r>
            <a:r>
              <a:rPr lang="en-US" sz="1400" baseline="30000">
                <a:solidFill>
                  <a:srgbClr val="3366CC"/>
                </a:solidFill>
                <a:highlight>
                  <a:srgbClr val="FFFFFF"/>
                </a:highlight>
                <a:uFill>
                  <a:noFill/>
                </a:uFill>
                <a:hlinkClick r:id="rId11">
                  <a:extLst>
                    <a:ext uri="{A12FA001-AC4F-418D-AE19-62706E023703}">
                      <ahyp:hlinkClr xmlns:ahyp="http://schemas.microsoft.com/office/drawing/2018/hyperlinkcolor" val="tx"/>
                    </a:ext>
                  </a:extLst>
                </a:hlinkClick>
              </a:rPr>
              <a:t>[4]</a:t>
            </a:r>
            <a:r>
              <a:rPr lang="en-US" sz="1050">
                <a:solidFill>
                  <a:srgbClr val="202122"/>
                </a:solidFill>
                <a:highlight>
                  <a:srgbClr val="FFFFFF"/>
                </a:highlight>
              </a:rPr>
              <a:t> The act has been reauthorized several times over the years.</a:t>
            </a:r>
            <a:r>
              <a:rPr lang="en-US" sz="1400" baseline="30000">
                <a:solidFill>
                  <a:srgbClr val="3366CC"/>
                </a:solidFill>
                <a:highlight>
                  <a:srgbClr val="FFFFFF"/>
                </a:highlight>
                <a:uFill>
                  <a:noFill/>
                </a:uFill>
                <a:hlinkClick r:id="rId12">
                  <a:extLst>
                    <a:ext uri="{A12FA001-AC4F-418D-AE19-62706E023703}">
                      <ahyp:hlinkClr xmlns:ahyp="http://schemas.microsoft.com/office/drawing/2018/hyperlinkcolor" val="tx"/>
                    </a:ext>
                  </a:extLst>
                </a:hlinkClick>
              </a:rPr>
              <a:t>[5]</a:t>
            </a:r>
            <a:r>
              <a:rPr lang="en-US"/>
              <a:t>	</a:t>
            </a:r>
            <a:endParaRPr/>
          </a:p>
          <a:p>
            <a:pPr marL="0" lvl="0" indent="0" algn="l" rtl="0">
              <a:spcBef>
                <a:spcPts val="0"/>
              </a:spcBef>
              <a:spcAft>
                <a:spcPts val="0"/>
              </a:spcAft>
              <a:buNone/>
            </a:pPr>
            <a:endParaRPr/>
          </a:p>
          <a:p>
            <a:pPr marL="0" lvl="0" indent="0" algn="l" rtl="0">
              <a:spcBef>
                <a:spcPts val="0"/>
              </a:spcBef>
              <a:spcAft>
                <a:spcPts val="0"/>
              </a:spcAft>
              <a:buNone/>
            </a:pPr>
            <a:r>
              <a:rPr lang="en-US"/>
              <a:t>It was most recently reauthorized in 2015 as part of the Every Student Succeeds Act. </a:t>
            </a:r>
            <a:endParaRPr/>
          </a:p>
          <a:p>
            <a:pPr marL="0" lvl="0" indent="0" algn="l" rtl="0">
              <a:spcBef>
                <a:spcPts val="0"/>
              </a:spcBef>
              <a:spcAft>
                <a:spcPts val="0"/>
              </a:spcAft>
              <a:buNone/>
            </a:pPr>
            <a:endParaRPr/>
          </a:p>
          <a:p>
            <a:pPr marL="0" lvl="0" indent="0" algn="l" rtl="0">
              <a:spcBef>
                <a:spcPts val="0"/>
              </a:spcBef>
              <a:spcAft>
                <a:spcPts val="0"/>
              </a:spcAft>
              <a:buNone/>
            </a:pPr>
            <a:r>
              <a:rPr lang="en-US"/>
              <a:t>I’ve included the full text of the McKinney Vento Act as well as the non-regulatory guidance that was put out by the US Department of Education </a:t>
            </a:r>
            <a:endParaRPr/>
          </a:p>
        </p:txBody>
      </p:sp>
      <p:sp>
        <p:nvSpPr>
          <p:cNvPr id="51" name="Google Shape;5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6ebcd5ebbc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6ebcd5ebb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Students experiencing homelessness are provided rights and protections through McKinney-Vento, federal legislation.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This slide has the legal definition of homelessness under the McKinney Vento Act</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You can see that the key language here is that individuals who lack a fixed, regular, and adequate nighttime residence with one of the following situations:</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	(i) children and youths who are sharing the housing of other persons due to loss of housing, economic hardship, or a similar reason; are living in motels, hotels, trailer parks, or camping grounds due to the lack of alternative adequate accommodations; are living in emergency or transitional shelters; or are abandoned in hospitals;* </a:t>
            </a:r>
            <a:endParaRPr>
              <a:solidFill>
                <a:schemeClr val="dk1"/>
              </a:solidFill>
            </a:endParaRPr>
          </a:p>
          <a:p>
            <a:pPr marL="5715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571500" lvl="0" indent="0" algn="l" rtl="0">
              <a:lnSpc>
                <a:spcPct val="115000"/>
              </a:lnSpc>
              <a:spcBef>
                <a:spcPts val="0"/>
              </a:spcBef>
              <a:spcAft>
                <a:spcPts val="0"/>
              </a:spcAft>
              <a:buClr>
                <a:schemeClr val="dk1"/>
              </a:buClr>
              <a:buSzPts val="1100"/>
              <a:buFont typeface="Arial"/>
              <a:buNone/>
            </a:pPr>
            <a:r>
              <a:rPr lang="en-US">
                <a:solidFill>
                  <a:schemeClr val="dk1"/>
                </a:solidFill>
              </a:rPr>
              <a:t>(ii) children and youths who have a primary nighttime residence that is a public or private place not designed for or ordinarily used as a regular sleeping accommodation for human beings (within the meaning of section 103(a)(2)(C)); </a:t>
            </a:r>
            <a:endParaRPr>
              <a:solidFill>
                <a:schemeClr val="dk1"/>
              </a:solidFill>
            </a:endParaRPr>
          </a:p>
          <a:p>
            <a:pPr marL="5715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571500" lvl="0" indent="0" algn="l" rtl="0">
              <a:lnSpc>
                <a:spcPct val="115000"/>
              </a:lnSpc>
              <a:spcBef>
                <a:spcPts val="0"/>
              </a:spcBef>
              <a:spcAft>
                <a:spcPts val="0"/>
              </a:spcAft>
              <a:buClr>
                <a:schemeClr val="dk1"/>
              </a:buClr>
              <a:buSzPts val="1100"/>
              <a:buFont typeface="Arial"/>
              <a:buNone/>
            </a:pPr>
            <a:r>
              <a:rPr lang="en-US">
                <a:solidFill>
                  <a:schemeClr val="dk1"/>
                </a:solidFill>
              </a:rPr>
              <a:t>(iii) children and youths who are living in cars, parks, public spaces, abandoned buildings, substandard housing, bus or train stations, or similar settings; and </a:t>
            </a:r>
            <a:endParaRPr>
              <a:solidFill>
                <a:schemeClr val="dk1"/>
              </a:solidFill>
            </a:endParaRPr>
          </a:p>
          <a:p>
            <a:pPr marL="5715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571500" lvl="0" indent="0" algn="l" rtl="0">
              <a:lnSpc>
                <a:spcPct val="115000"/>
              </a:lnSpc>
              <a:spcBef>
                <a:spcPts val="0"/>
              </a:spcBef>
              <a:spcAft>
                <a:spcPts val="0"/>
              </a:spcAft>
              <a:buClr>
                <a:schemeClr val="dk1"/>
              </a:buClr>
              <a:buSzPts val="1100"/>
              <a:buFont typeface="Arial"/>
              <a:buNone/>
            </a:pPr>
            <a:r>
              <a:rPr lang="en-US">
                <a:solidFill>
                  <a:schemeClr val="dk1"/>
                </a:solidFill>
              </a:rPr>
              <a:t>(iv) migratory children (as such term is defined in section 1309 of the Elementary and Secondary Education Act of 1965) who qualify as homeless for the purposes of this subtitle because the children are living in circumstances described in clauses (i) through (iii).</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p:txBody>
      </p:sp>
      <p:sp>
        <p:nvSpPr>
          <p:cNvPr id="62" name="Google Shape;6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6d2cc9d87a_1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26d2cc9d87a_1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Living situations are complex and oftentimes sensitive in nature. It is easy to get “lost in the weeds” in making a determination. The information provided may not always be the complete picture. A solid question to refer back to each and every time is “Can the student go to the same place every night to sleep in a safe and sufficient space?” If the answers is no, then the student likely qualifies as homeless as defined by McKinney-Vento.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6d2cc9d87a_1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26d2cc9d87a_1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US">
                <a:solidFill>
                  <a:schemeClr val="dk1"/>
                </a:solidFill>
              </a:rPr>
              <a:t>When someone envisions a person experiencing homelessness, they likely picture an individual living in a park, their car, or a homeless shelter. Although those situations are considered homeless living situations as defined by McKinney-Vento, those are not the only living situations that qualify as homeless and are also not the most common.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About 75% of students identified as homeless nationwide and in the state of Iowa are in doubled up living situations. Not all doubled up living situations are considered homeless. When families or students lose their housing as a result of eviction, fire, domestic violence, etc, and become doubled up with another family, they would be considered homeless as defined by McKinney-Vento.</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If two siblings decide to move into a home together and share financial responsibilities and provide each other help in caring for their children, in a planned, long term living arrangement, that would likely not be considered homeless as defined by McKinney-Vento.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6d2cc9d87a_1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6d2cc9d87a_1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Here are some MV eligibility resources including a flowchart. </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4"/>
        <p:cNvGrpSpPr/>
        <p:nvPr/>
      </p:nvGrpSpPr>
      <p:grpSpPr>
        <a:xfrm>
          <a:off x="0" y="0"/>
          <a:ext cx="0" cy="0"/>
          <a:chOff x="0" y="0"/>
          <a:chExt cx="0" cy="0"/>
        </a:xfrm>
      </p:grpSpPr>
      <p:sp>
        <p:nvSpPr>
          <p:cNvPr id="25" name="Google Shape;25;p6"/>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6" name="Google Shape;26;p6"/>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6"/>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8" name="Google Shape;28;p6"/>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9" name="Google Shape;29;p6"/>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0" name="Google Shape;30;p6"/>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nche.ed.gov/wp-content/uploads/2018/10/9.docx#:~:text=An%20unaccompanied%20youth%20is%20defined,guardian.%E2%80%9D%20(42%20U.S.C."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nche.ed.gov/unaccompanied-youth-eligibility-flowchart/"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nche.ed.gov/school-selection-and-best-interest-determination-brie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nche.ed.gov/transporting-children-and-youth-experiencing-homelessnes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uscode.house.gov/view.xhtml?path=/prelim@title42/chapter119/subchapter6/partB&amp;edition=prelim"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hyperlink" Target="https://schoolhouseconnection.org/guidelines-for-designating-lea-level-and-building-level-mckinney-vento-liaisons/" TargetMode="External"/><Relationship Id="rId4" Type="http://schemas.openxmlformats.org/officeDocument/2006/relationships/hyperlink" Target="https://nche.ed.gov/wp-content/uploads/2020/09/Local-Liaison-Toolkit-2020.pdf"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nche.ed.gov/wp-content/uploads/2020/10/2020-LL-toolkit-App-2a.docx"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s://educate.iowa.gov/media/5227/download?inline"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2.ed.gov/policy/elsec/leg/essa/160240ehcyguidance072716updated0317.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s://schoolhouseconnection.org/" TargetMode="External"/><Relationship Id="rId3" Type="http://schemas.openxmlformats.org/officeDocument/2006/relationships/hyperlink" Target="https://educate.iowa.gov/pk-12/essa/guidance-allocations/homeless-education-resources#district-homeless-liaisons" TargetMode="External"/><Relationship Id="rId7" Type="http://schemas.openxmlformats.org/officeDocument/2006/relationships/hyperlink" Target="https://oese.ed.gov/offices/office-of-formula-grants/school-support-and-accountability/education-for-homeless-children-and-youths-grants-for-state-and-local-activities/"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 Id="rId6" Type="http://schemas.openxmlformats.org/officeDocument/2006/relationships/hyperlink" Target="https://nche.ed.gov/" TargetMode="External"/><Relationship Id="rId5" Type="http://schemas.openxmlformats.org/officeDocument/2006/relationships/hyperlink" Target="https://educate.iowa.gov/pk-12/essa/guidance-allocations" TargetMode="External"/><Relationship Id="rId10" Type="http://schemas.openxmlformats.org/officeDocument/2006/relationships/hyperlink" Target="https://www2.ed.gov/policy/elsec/leg/essa/160240ehcyguidance072716updated0317.pdf" TargetMode="External"/><Relationship Id="rId4" Type="http://schemas.openxmlformats.org/officeDocument/2006/relationships/hyperlink" Target="https://educate.iowa.gov/pk-12/essa/guidance-allocations/homeless-education-resources#resources" TargetMode="External"/><Relationship Id="rId9" Type="http://schemas.openxmlformats.org/officeDocument/2006/relationships/hyperlink" Target="https://naehcy.org/"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nche.ed.gov/confirming-eligibility-for-mckinney-vento-rights-and-services/" TargetMode="External"/><Relationship Id="rId7" Type="http://schemas.openxmlformats.org/officeDocument/2006/relationships/hyperlink" Target="https://nche.ed.gov/wp-content/uploads/2018/10/9.docx#:~:text=An%20unaccompanied%20youth%20is%20defined,guardian.%E2%80%9D%20(42%20U.S.C." TargetMode="External"/><Relationship Id="rId2" Type="http://schemas.openxmlformats.org/officeDocument/2006/relationships/notesSlide" Target="../notesSlides/notesSlide35.xml"/><Relationship Id="rId1" Type="http://schemas.openxmlformats.org/officeDocument/2006/relationships/slideLayout" Target="../slideLayouts/slideLayout3.xml"/><Relationship Id="rId6" Type="http://schemas.openxmlformats.org/officeDocument/2006/relationships/hyperlink" Target="https://nche.ed.gov/unaccompanied-youth-eligibility-flowchart/" TargetMode="External"/><Relationship Id="rId5" Type="http://schemas.openxmlformats.org/officeDocument/2006/relationships/hyperlink" Target="https://nche.ed.gov/eligibility-flowchart-2/" TargetMode="External"/><Relationship Id="rId4" Type="http://schemas.openxmlformats.org/officeDocument/2006/relationships/hyperlink" Target="https://nche.ed.gov/determining-eligibility-for-mckinney-vento-rights-and-services/"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mailto:tyler.navin@iowa.gov" TargetMode="External"/><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nche.ed.gov/wp-content/uploads/2018/12/ehcy_profile.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oese.ed.gov/files/2020/07/160240ehcyguidanceupdated082718.pdf" TargetMode="External"/><Relationship Id="rId5" Type="http://schemas.openxmlformats.org/officeDocument/2006/relationships/hyperlink" Target="http://uscode.house.gov/view.xhtml?path=/prelim@title42/chapter119/subchapter6/partB&amp;edition=prelim" TargetMode="External"/><Relationship Id="rId4" Type="http://schemas.openxmlformats.org/officeDocument/2006/relationships/hyperlink" Target="https://nche.ed.gov/title-1-part-a/"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nche.ed.gov/confirming-eligibility-for-mckinney-vento-rights-and-services/"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hyperlink" Target="https://nche.ed.gov/eligibility-flowchart-2/" TargetMode="External"/><Relationship Id="rId4" Type="http://schemas.openxmlformats.org/officeDocument/2006/relationships/hyperlink" Target="https://nche.ed.gov/determining-eligibility-for-mckinney-vento-rights-and-servic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7"/>
          <p:cNvSpPr txBox="1">
            <a:spLocks noGrp="1"/>
          </p:cNvSpPr>
          <p:nvPr>
            <p:ph type="ctrTitle"/>
          </p:nvPr>
        </p:nvSpPr>
        <p:spPr>
          <a:xfrm>
            <a:off x="289250" y="1074700"/>
            <a:ext cx="11636700" cy="17880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a:t>Homeless Education in Iowa</a:t>
            </a:r>
            <a:endParaRPr/>
          </a:p>
        </p:txBody>
      </p:sp>
      <p:sp>
        <p:nvSpPr>
          <p:cNvPr id="36" name="Google Shape;36;p7"/>
          <p:cNvSpPr txBox="1">
            <a:spLocks noGrp="1"/>
          </p:cNvSpPr>
          <p:nvPr>
            <p:ph type="subTitle" idx="1"/>
          </p:nvPr>
        </p:nvSpPr>
        <p:spPr>
          <a:xfrm>
            <a:off x="289325" y="3041001"/>
            <a:ext cx="11636700" cy="19818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a:t>Tyler Navin</a:t>
            </a:r>
            <a:endParaRPr/>
          </a:p>
          <a:p>
            <a:pPr marL="0" lvl="0" indent="0" algn="ctr" rtl="0">
              <a:lnSpc>
                <a:spcPct val="90000"/>
              </a:lnSpc>
              <a:spcBef>
                <a:spcPts val="750"/>
              </a:spcBef>
              <a:spcAft>
                <a:spcPts val="0"/>
              </a:spcAft>
              <a:buClr>
                <a:schemeClr val="lt1"/>
              </a:buClr>
              <a:buSzPts val="2400"/>
              <a:buNone/>
            </a:pPr>
            <a:r>
              <a:rPr lang="en-US"/>
              <a:t>Homeless Education Program Consultant</a:t>
            </a:r>
            <a:endParaRPr/>
          </a:p>
          <a:p>
            <a:pPr marL="0" lvl="0" indent="0" algn="ctr" rtl="0">
              <a:lnSpc>
                <a:spcPct val="90000"/>
              </a:lnSpc>
              <a:spcBef>
                <a:spcPts val="750"/>
              </a:spcBef>
              <a:spcAft>
                <a:spcPts val="0"/>
              </a:spcAft>
              <a:buClr>
                <a:schemeClr val="lt1"/>
              </a:buClr>
              <a:buSzPts val="2400"/>
              <a:buNone/>
            </a:pPr>
            <a:r>
              <a:rPr lang="en-US"/>
              <a:t>Federal Programs Bureau</a:t>
            </a:r>
            <a:endParaRPr/>
          </a:p>
          <a:p>
            <a:pPr marL="0" lvl="0" indent="0" algn="ctr" rtl="0">
              <a:lnSpc>
                <a:spcPct val="90000"/>
              </a:lnSpc>
              <a:spcBef>
                <a:spcPts val="750"/>
              </a:spcBef>
              <a:spcAft>
                <a:spcPts val="0"/>
              </a:spcAft>
              <a:buClr>
                <a:schemeClr val="lt1"/>
              </a:buClr>
              <a:buSzPts val="2400"/>
              <a:buNone/>
            </a:pPr>
            <a:r>
              <a:rPr lang="en-US"/>
              <a:t>Iowa Department of Education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6"/>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Unaccompanied Homeless Youth </a:t>
            </a:r>
            <a:endParaRPr/>
          </a:p>
        </p:txBody>
      </p:sp>
      <p:sp>
        <p:nvSpPr>
          <p:cNvPr id="89" name="Google Shape;89;p16"/>
          <p:cNvSpPr txBox="1">
            <a:spLocks noGrp="1"/>
          </p:cNvSpPr>
          <p:nvPr>
            <p:ph type="body" idx="1"/>
          </p:nvPr>
        </p:nvSpPr>
        <p:spPr>
          <a:xfrm>
            <a:off x="689100" y="985700"/>
            <a:ext cx="10813800" cy="5232600"/>
          </a:xfrm>
          <a:prstGeom prst="rect">
            <a:avLst/>
          </a:prstGeom>
        </p:spPr>
        <p:txBody>
          <a:bodyPr spcFirstLastPara="1" wrap="square" lIns="91425" tIns="45700" rIns="91425" bIns="45700" anchor="ctr" anchorCtr="0">
            <a:normAutofit/>
          </a:bodyPr>
          <a:lstStyle/>
          <a:p>
            <a:pPr marL="0" lvl="0" indent="0" algn="l" rtl="0">
              <a:lnSpc>
                <a:spcPct val="150000"/>
              </a:lnSpc>
              <a:spcBef>
                <a:spcPts val="0"/>
              </a:spcBef>
              <a:spcAft>
                <a:spcPts val="0"/>
              </a:spcAft>
              <a:buNone/>
            </a:pPr>
            <a:r>
              <a:rPr lang="en-US" sz="1800" dirty="0"/>
              <a:t>“Unaccompanied homeless youth” (UHY) meet the definition of homeless AND are not in the physical custody of a parent or guardian (i.e. youth living with relatives on an emergency basis, youth living with a friend or as a runaway).</a:t>
            </a:r>
            <a:endParaRPr sz="1800" dirty="0"/>
          </a:p>
          <a:p>
            <a:pPr marL="0" lvl="0" indent="0" algn="l" rtl="0">
              <a:lnSpc>
                <a:spcPct val="150000"/>
              </a:lnSpc>
              <a:spcBef>
                <a:spcPts val="0"/>
              </a:spcBef>
              <a:spcAft>
                <a:spcPts val="0"/>
              </a:spcAft>
              <a:buNone/>
            </a:pPr>
            <a:endParaRPr sz="1800" dirty="0"/>
          </a:p>
          <a:p>
            <a:pPr marL="0" lvl="0" indent="0" algn="l" rtl="0">
              <a:lnSpc>
                <a:spcPct val="150000"/>
              </a:lnSpc>
              <a:spcBef>
                <a:spcPts val="0"/>
              </a:spcBef>
              <a:spcAft>
                <a:spcPts val="0"/>
              </a:spcAft>
              <a:buNone/>
            </a:pP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Definition of Unaccompanied Homeless Youth</a:t>
            </a:r>
            <a:endParaRPr sz="1800" dirty="0">
              <a:solidFill>
                <a:schemeClr val="bg2">
                  <a:lumMod val="75000"/>
                  <a:lumOff val="25000"/>
                </a:schemeClr>
              </a:solidFill>
            </a:endParaRPr>
          </a:p>
          <a:p>
            <a:pPr marL="0" lvl="0" indent="0" algn="l" rtl="0">
              <a:lnSpc>
                <a:spcPct val="150000"/>
              </a:lnSpc>
              <a:spcBef>
                <a:spcPts val="0"/>
              </a:spcBef>
              <a:spcAft>
                <a:spcPts val="0"/>
              </a:spcAft>
              <a:buNone/>
            </a:pPr>
            <a:endParaRPr sz="1800" dirty="0">
              <a:solidFill>
                <a:schemeClr val="bg2">
                  <a:lumMod val="75000"/>
                  <a:lumOff val="25000"/>
                </a:schemeClr>
              </a:solidFill>
            </a:endParaRPr>
          </a:p>
          <a:p>
            <a:pPr marL="0" lvl="0" indent="0" algn="l" rtl="0">
              <a:lnSpc>
                <a:spcPct val="150000"/>
              </a:lnSpc>
              <a:spcBef>
                <a:spcPts val="0"/>
              </a:spcBef>
              <a:spcAft>
                <a:spcPts val="0"/>
              </a:spcAft>
              <a:buClr>
                <a:schemeClr val="dk1"/>
              </a:buClr>
              <a:buSzPts val="1100"/>
              <a:buFont typeface="Arial"/>
              <a:buNone/>
            </a:pPr>
            <a:r>
              <a:rPr lang="en-US" sz="1800" u="sng" dirty="0">
                <a:solidFill>
                  <a:schemeClr val="bg2">
                    <a:lumMod val="75000"/>
                    <a:lumOff val="25000"/>
                  </a:schemeClr>
                </a:solidFill>
                <a:hlinkClick r:id="rId4">
                  <a:extLst>
                    <a:ext uri="{A12FA001-AC4F-418D-AE19-62706E023703}">
                      <ahyp:hlinkClr xmlns:ahyp="http://schemas.microsoft.com/office/drawing/2018/hyperlinkcolor" val="tx"/>
                    </a:ext>
                  </a:extLst>
                </a:hlinkClick>
              </a:rPr>
              <a:t>Unaccompanied Youth Eligibility Flowchart </a:t>
            </a:r>
            <a:endParaRPr sz="2300" dirty="0">
              <a:solidFill>
                <a:schemeClr val="bg2">
                  <a:lumMod val="75000"/>
                  <a:lumOff val="25000"/>
                </a:schemeClr>
              </a:solidFill>
            </a:endParaRPr>
          </a:p>
          <a:p>
            <a:pPr marL="0" lvl="0" indent="0" algn="l" rtl="0">
              <a:spcBef>
                <a:spcPts val="750"/>
              </a:spcBef>
              <a:spcAft>
                <a:spcPts val="0"/>
              </a:spcAft>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Potential Causes of Homelessness </a:t>
            </a:r>
            <a:endParaRPr/>
          </a:p>
        </p:txBody>
      </p:sp>
      <p:sp>
        <p:nvSpPr>
          <p:cNvPr id="95" name="Google Shape;95;p17"/>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42900" algn="l" rtl="0">
              <a:lnSpc>
                <a:spcPct val="200000"/>
              </a:lnSpc>
              <a:spcBef>
                <a:spcPts val="750"/>
              </a:spcBef>
              <a:spcAft>
                <a:spcPts val="0"/>
              </a:spcAft>
              <a:buSzPts val="1800"/>
              <a:buChar char="●"/>
            </a:pPr>
            <a:r>
              <a:rPr lang="en-US" sz="1800"/>
              <a:t>Loss or change in employment</a:t>
            </a:r>
            <a:endParaRPr sz="1800"/>
          </a:p>
          <a:p>
            <a:pPr marL="457200" lvl="0" indent="-342900" algn="l" rtl="0">
              <a:lnSpc>
                <a:spcPct val="200000"/>
              </a:lnSpc>
              <a:spcBef>
                <a:spcPts val="0"/>
              </a:spcBef>
              <a:spcAft>
                <a:spcPts val="0"/>
              </a:spcAft>
              <a:buSzPts val="1800"/>
              <a:buChar char="●"/>
            </a:pPr>
            <a:r>
              <a:rPr lang="en-US" sz="1800"/>
              <a:t>Eviction</a:t>
            </a:r>
            <a:endParaRPr sz="1800"/>
          </a:p>
          <a:p>
            <a:pPr marL="457200" lvl="0" indent="-342900" algn="l" rtl="0">
              <a:lnSpc>
                <a:spcPct val="200000"/>
              </a:lnSpc>
              <a:spcBef>
                <a:spcPts val="0"/>
              </a:spcBef>
              <a:spcAft>
                <a:spcPts val="0"/>
              </a:spcAft>
              <a:buSzPts val="1800"/>
              <a:buChar char="●"/>
            </a:pPr>
            <a:r>
              <a:rPr lang="en-US" sz="1800"/>
              <a:t>Fleeing domestic violence or abuse</a:t>
            </a:r>
            <a:endParaRPr sz="1800"/>
          </a:p>
          <a:p>
            <a:pPr marL="457200" lvl="0" indent="-342900" algn="l" rtl="0">
              <a:lnSpc>
                <a:spcPct val="200000"/>
              </a:lnSpc>
              <a:spcBef>
                <a:spcPts val="0"/>
              </a:spcBef>
              <a:spcAft>
                <a:spcPts val="0"/>
              </a:spcAft>
              <a:buSzPts val="1800"/>
              <a:buChar char="●"/>
            </a:pPr>
            <a:r>
              <a:rPr lang="en-US" sz="1800"/>
              <a:t>Substance use disorder</a:t>
            </a:r>
            <a:endParaRPr sz="1800"/>
          </a:p>
          <a:p>
            <a:pPr marL="457200" lvl="0" indent="-342900" algn="l" rtl="0">
              <a:lnSpc>
                <a:spcPct val="200000"/>
              </a:lnSpc>
              <a:spcBef>
                <a:spcPts val="0"/>
              </a:spcBef>
              <a:spcAft>
                <a:spcPts val="0"/>
              </a:spcAft>
              <a:buSzPts val="1800"/>
              <a:buChar char="●"/>
            </a:pPr>
            <a:r>
              <a:rPr lang="en-US" sz="1800"/>
              <a:t>Health, including mental health</a:t>
            </a:r>
            <a:endParaRPr sz="1800"/>
          </a:p>
          <a:p>
            <a:pPr marL="457200" lvl="0" indent="-342900" algn="l" rtl="0">
              <a:lnSpc>
                <a:spcPct val="200000"/>
              </a:lnSpc>
              <a:spcBef>
                <a:spcPts val="0"/>
              </a:spcBef>
              <a:spcAft>
                <a:spcPts val="0"/>
              </a:spcAft>
              <a:buSzPts val="1800"/>
              <a:buChar char="●"/>
            </a:pPr>
            <a:r>
              <a:rPr lang="en-US" sz="1800"/>
              <a:t>Natural disasters</a:t>
            </a:r>
            <a:endParaRPr sz="1800"/>
          </a:p>
          <a:p>
            <a:pPr marL="457200" lvl="0" indent="-342900" algn="l" rtl="0">
              <a:lnSpc>
                <a:spcPct val="200000"/>
              </a:lnSpc>
              <a:spcBef>
                <a:spcPts val="0"/>
              </a:spcBef>
              <a:spcAft>
                <a:spcPts val="0"/>
              </a:spcAft>
              <a:buSzPts val="1800"/>
              <a:buChar char="●"/>
            </a:pPr>
            <a:r>
              <a:rPr lang="en-US" sz="1800"/>
              <a:t>Lack of affordable housing</a:t>
            </a:r>
            <a:endParaRPr sz="1800"/>
          </a:p>
          <a:p>
            <a:pPr marL="0" lvl="0" indent="0" algn="l" rtl="0">
              <a:spcBef>
                <a:spcPts val="75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School Stability </a:t>
            </a:r>
            <a:endParaRPr/>
          </a:p>
        </p:txBody>
      </p:sp>
      <p:sp>
        <p:nvSpPr>
          <p:cNvPr id="101" name="Google Shape;101;p18"/>
          <p:cNvSpPr txBox="1">
            <a:spLocks noGrp="1"/>
          </p:cNvSpPr>
          <p:nvPr>
            <p:ph type="body" idx="1"/>
          </p:nvPr>
        </p:nvSpPr>
        <p:spPr>
          <a:xfrm>
            <a:off x="689100" y="859875"/>
            <a:ext cx="10813800" cy="5568300"/>
          </a:xfrm>
          <a:prstGeom prst="rect">
            <a:avLst/>
          </a:prstGeom>
        </p:spPr>
        <p:txBody>
          <a:bodyPr spcFirstLastPara="1" wrap="square" lIns="91425" tIns="45700" rIns="91425" bIns="45700" anchor="ctr" anchorCtr="0">
            <a:noAutofit/>
          </a:bodyPr>
          <a:lstStyle/>
          <a:p>
            <a:pPr marL="0" lvl="0" indent="0" algn="l" rtl="0">
              <a:spcBef>
                <a:spcPts val="800"/>
              </a:spcBef>
              <a:spcAft>
                <a:spcPts val="0"/>
              </a:spcAft>
              <a:buClr>
                <a:schemeClr val="dk1"/>
              </a:buClr>
              <a:buSzPts val="1100"/>
              <a:buFont typeface="Arial"/>
              <a:buNone/>
            </a:pPr>
            <a:r>
              <a:rPr lang="en-US" sz="1800" dirty="0"/>
              <a:t>Students experiencing homelessness are eligible to continue to attend their school of origin, if determined in their best interest, through the end of the school year in which the student becomes permanently housed, or the student is eligible for immediate enrollment in their school of residence.</a:t>
            </a:r>
            <a:endParaRPr sz="1800" dirty="0"/>
          </a:p>
          <a:p>
            <a:pPr marL="0" lvl="0" indent="0" algn="l" rtl="0">
              <a:spcBef>
                <a:spcPts val="800"/>
              </a:spcBef>
              <a:spcAft>
                <a:spcPts val="0"/>
              </a:spcAft>
              <a:buClr>
                <a:schemeClr val="dk1"/>
              </a:buClr>
              <a:buSzPts val="1100"/>
              <a:buFont typeface="Arial"/>
              <a:buNone/>
            </a:pPr>
            <a:endParaRPr sz="1800" dirty="0"/>
          </a:p>
          <a:p>
            <a:pPr marL="0" lvl="0" indent="0" algn="l" rtl="0">
              <a:spcBef>
                <a:spcPts val="800"/>
              </a:spcBef>
              <a:spcAft>
                <a:spcPts val="0"/>
              </a:spcAft>
              <a:buClr>
                <a:schemeClr val="dk1"/>
              </a:buClr>
              <a:buSzPts val="1100"/>
              <a:buFont typeface="Arial"/>
              <a:buNone/>
            </a:pPr>
            <a:r>
              <a:rPr lang="en-US" sz="1800" dirty="0"/>
              <a:t>Definitions - </a:t>
            </a:r>
            <a:endParaRPr sz="1800" dirty="0"/>
          </a:p>
          <a:p>
            <a:pPr marL="457200" lvl="0" indent="-342900" algn="l" rtl="0">
              <a:spcBef>
                <a:spcPts val="800"/>
              </a:spcBef>
              <a:spcAft>
                <a:spcPts val="0"/>
              </a:spcAft>
              <a:buSzPts val="1800"/>
              <a:buChar char="●"/>
            </a:pPr>
            <a:r>
              <a:rPr lang="en-US" sz="1800" dirty="0"/>
              <a:t>School of origin</a:t>
            </a:r>
            <a:endParaRPr sz="1800" dirty="0"/>
          </a:p>
          <a:p>
            <a:pPr marL="914400" lvl="1" indent="-342900" algn="l" rtl="0">
              <a:spcBef>
                <a:spcPts val="0"/>
              </a:spcBef>
              <a:spcAft>
                <a:spcPts val="0"/>
              </a:spcAft>
              <a:buSzPts val="1800"/>
              <a:buChar char="○"/>
            </a:pPr>
            <a:r>
              <a:rPr lang="en-US" dirty="0"/>
              <a:t>The school the student last attended</a:t>
            </a:r>
            <a:endParaRPr dirty="0"/>
          </a:p>
          <a:p>
            <a:pPr marL="914400" lvl="1" indent="-342900" algn="l" rtl="0">
              <a:spcBef>
                <a:spcPts val="0"/>
              </a:spcBef>
              <a:spcAft>
                <a:spcPts val="0"/>
              </a:spcAft>
              <a:buSzPts val="1800"/>
              <a:buChar char="○"/>
            </a:pPr>
            <a:r>
              <a:rPr lang="en-US" dirty="0"/>
              <a:t>The school the student attended when last in stable housing</a:t>
            </a:r>
            <a:endParaRPr dirty="0"/>
          </a:p>
          <a:p>
            <a:pPr marL="457200" lvl="0" indent="-342900" algn="l" rtl="0">
              <a:spcBef>
                <a:spcPts val="0"/>
              </a:spcBef>
              <a:spcAft>
                <a:spcPts val="0"/>
              </a:spcAft>
              <a:buSzPts val="1800"/>
              <a:buChar char="●"/>
            </a:pPr>
            <a:r>
              <a:rPr lang="en-US" sz="1800" dirty="0"/>
              <a:t>School of residence - any public school that students in stable housing living where the student is living are eligible to attend</a:t>
            </a:r>
            <a:endParaRPr sz="1800" dirty="0"/>
          </a:p>
          <a:p>
            <a:pPr marL="0" lvl="0" indent="0" algn="l" rtl="0">
              <a:spcBef>
                <a:spcPts val="800"/>
              </a:spcBef>
              <a:spcAft>
                <a:spcPts val="0"/>
              </a:spcAft>
              <a:buClr>
                <a:schemeClr val="dk1"/>
              </a:buClr>
              <a:buSzPts val="1100"/>
              <a:buFont typeface="Arial"/>
              <a:buNone/>
            </a:pPr>
            <a:endParaRPr sz="1800" dirty="0"/>
          </a:p>
          <a:p>
            <a:pPr marL="0" lvl="0" indent="0" algn="l" rtl="0">
              <a:spcBef>
                <a:spcPts val="800"/>
              </a:spcBef>
              <a:spcAft>
                <a:spcPts val="0"/>
              </a:spcAft>
              <a:buClr>
                <a:schemeClr val="dk1"/>
              </a:buClr>
              <a:buSzPts val="1100"/>
              <a:buFont typeface="Arial"/>
              <a:buNone/>
            </a:pPr>
            <a:r>
              <a:rPr lang="en-US" sz="1800" dirty="0"/>
              <a:t>Determining best interest - </a:t>
            </a:r>
            <a:endParaRPr sz="1800" dirty="0"/>
          </a:p>
          <a:p>
            <a:pPr marL="457200" lvl="0" indent="-342900" algn="l" rtl="0">
              <a:spcBef>
                <a:spcPts val="800"/>
              </a:spcBef>
              <a:spcAft>
                <a:spcPts val="0"/>
              </a:spcAft>
              <a:buSzPts val="1800"/>
              <a:buChar char="●"/>
            </a:pPr>
            <a:r>
              <a:rPr lang="en-US" sz="1800" dirty="0"/>
              <a:t>Presume keeping the student in the school of origin is in their best interest</a:t>
            </a:r>
            <a:endParaRPr sz="1800" dirty="0"/>
          </a:p>
          <a:p>
            <a:pPr marL="457200" lvl="0" indent="-342900" algn="l" rtl="0">
              <a:spcBef>
                <a:spcPts val="0"/>
              </a:spcBef>
              <a:spcAft>
                <a:spcPts val="0"/>
              </a:spcAft>
              <a:buSzPts val="1800"/>
              <a:buChar char="●"/>
            </a:pPr>
            <a:r>
              <a:rPr lang="en-US" sz="1800" dirty="0"/>
              <a:t>Give priority to the parent/guardian’s or unaccompanied youth’s request</a:t>
            </a:r>
            <a:endParaRPr sz="1800" dirty="0"/>
          </a:p>
          <a:p>
            <a:pPr marL="457200" lvl="0" indent="-342900" algn="l" rtl="0">
              <a:spcBef>
                <a:spcPts val="0"/>
              </a:spcBef>
              <a:spcAft>
                <a:spcPts val="0"/>
              </a:spcAft>
              <a:buSzPts val="1800"/>
              <a:buChar char="●"/>
            </a:pPr>
            <a:r>
              <a:rPr lang="en-US" sz="1800" dirty="0"/>
              <a:t>Consider student-centered factors</a:t>
            </a:r>
            <a:endParaRPr sz="1800" dirty="0"/>
          </a:p>
          <a:p>
            <a:pPr marL="0" lvl="0" indent="0" algn="l" rtl="0">
              <a:spcBef>
                <a:spcPts val="750"/>
              </a:spcBef>
              <a:spcAft>
                <a:spcPts val="0"/>
              </a:spcAft>
              <a:buNone/>
            </a:pPr>
            <a:endParaRPr sz="1800" dirty="0"/>
          </a:p>
          <a:p>
            <a:pPr marL="0" lvl="0" indent="0" algn="l" rtl="0">
              <a:spcBef>
                <a:spcPts val="750"/>
              </a:spcBef>
              <a:spcAft>
                <a:spcPts val="0"/>
              </a:spcAft>
              <a:buNone/>
            </a:pP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School Selection and Best Interest Brief</a:t>
            </a:r>
            <a:endParaRPr sz="1800" dirty="0">
              <a:solidFill>
                <a:schemeClr val="bg2">
                  <a:lumMod val="75000"/>
                  <a:lumOff val="2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9"/>
          <p:cNvSpPr txBox="1">
            <a:spLocks noGrp="1"/>
          </p:cNvSpPr>
          <p:nvPr>
            <p:ph type="title"/>
          </p:nvPr>
        </p:nvSpPr>
        <p:spPr>
          <a:xfrm>
            <a:off x="831851" y="170974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Transportation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Transportation </a:t>
            </a:r>
            <a:endParaRPr/>
          </a:p>
        </p:txBody>
      </p:sp>
      <p:sp>
        <p:nvSpPr>
          <p:cNvPr id="112" name="Google Shape;112;p20"/>
          <p:cNvSpPr txBox="1">
            <a:spLocks noGrp="1"/>
          </p:cNvSpPr>
          <p:nvPr>
            <p:ph type="body" idx="1"/>
          </p:nvPr>
        </p:nvSpPr>
        <p:spPr>
          <a:xfrm>
            <a:off x="689100" y="996200"/>
            <a:ext cx="10813800" cy="4815600"/>
          </a:xfrm>
          <a:prstGeom prst="rect">
            <a:avLst/>
          </a:prstGeom>
        </p:spPr>
        <p:txBody>
          <a:bodyPr spcFirstLastPara="1" wrap="square" lIns="91425" tIns="45700" rIns="91425" bIns="45700" anchor="ctr" anchorCtr="0">
            <a:normAutofit/>
          </a:bodyPr>
          <a:lstStyle/>
          <a:p>
            <a:pPr marL="457200" lvl="0" indent="-342900" algn="l" rtl="0">
              <a:spcBef>
                <a:spcPts val="800"/>
              </a:spcBef>
              <a:spcAft>
                <a:spcPts val="0"/>
              </a:spcAft>
              <a:buSzPts val="1800"/>
              <a:buChar char="●"/>
            </a:pPr>
            <a:r>
              <a:rPr lang="en-US" sz="1800" dirty="0"/>
              <a:t>Districts must provide transportation to students experiencing homelessness for the duration of their homelessness, including through the remainder of the year in which the student becomes permanently housed.</a:t>
            </a:r>
            <a:endParaRPr sz="1800" dirty="0"/>
          </a:p>
          <a:p>
            <a:pPr marL="457200" lvl="0" indent="-342900" algn="l" rtl="0">
              <a:spcBef>
                <a:spcPts val="0"/>
              </a:spcBef>
              <a:spcAft>
                <a:spcPts val="0"/>
              </a:spcAft>
              <a:buSzPts val="1800"/>
              <a:buChar char="●"/>
            </a:pPr>
            <a:r>
              <a:rPr lang="en-US" sz="1800" dirty="0"/>
              <a:t>If the student is residing outside the district of origin, the district of residence and the district of origin must decide how to share transportation responsibilities and costs.</a:t>
            </a:r>
            <a:endParaRPr sz="1800" dirty="0"/>
          </a:p>
          <a:p>
            <a:pPr marL="914400" lvl="1" indent="-342900" algn="l" rtl="0">
              <a:spcBef>
                <a:spcPts val="0"/>
              </a:spcBef>
              <a:spcAft>
                <a:spcPts val="0"/>
              </a:spcAft>
              <a:buSzPts val="1800"/>
              <a:buChar char="○"/>
            </a:pPr>
            <a:r>
              <a:rPr lang="en-US" dirty="0"/>
              <a:t>If an agreement cannot be reached, the responsibilities and costs are to be split equally.</a:t>
            </a:r>
            <a:endParaRPr dirty="0"/>
          </a:p>
          <a:p>
            <a:pPr marL="457200" lvl="0" indent="-342900" algn="l" rtl="0">
              <a:spcBef>
                <a:spcPts val="0"/>
              </a:spcBef>
              <a:spcAft>
                <a:spcPts val="0"/>
              </a:spcAft>
              <a:buSzPts val="1800"/>
              <a:buChar char="●"/>
            </a:pPr>
            <a:r>
              <a:rPr lang="en-US" sz="1800" dirty="0"/>
              <a:t>Transportation must be arranged promptly to ensure immediate enrollment and to prevent any barriers to attendance and academic access.</a:t>
            </a:r>
            <a:endParaRPr sz="1800" dirty="0"/>
          </a:p>
          <a:p>
            <a:pPr marL="457200" lvl="0" indent="-342900" algn="l" rtl="0">
              <a:spcBef>
                <a:spcPts val="0"/>
              </a:spcBef>
              <a:spcAft>
                <a:spcPts val="0"/>
              </a:spcAft>
              <a:buSzPts val="1800"/>
              <a:buChar char="●"/>
            </a:pPr>
            <a:r>
              <a:rPr lang="en-US" sz="1800" dirty="0"/>
              <a:t>Transportation can take various modes, including but not limited to, school bus or van, mileage reimbursement, gas assistance, or public transportation.</a:t>
            </a:r>
            <a:endParaRPr sz="1800" dirty="0"/>
          </a:p>
          <a:p>
            <a:pPr marL="0" lvl="0" indent="0" algn="l" rtl="0">
              <a:spcBef>
                <a:spcPts val="750"/>
              </a:spcBef>
              <a:spcAft>
                <a:spcPts val="0"/>
              </a:spcAft>
              <a:buNone/>
            </a:pPr>
            <a:endParaRPr dirty="0"/>
          </a:p>
          <a:p>
            <a:pPr marL="0" lvl="0" indent="0" algn="l" rtl="0">
              <a:spcBef>
                <a:spcPts val="750"/>
              </a:spcBef>
              <a:spcAft>
                <a:spcPts val="0"/>
              </a:spcAft>
              <a:buNone/>
            </a:pPr>
            <a:r>
              <a:rPr lang="en-US" sz="1300" dirty="0">
                <a:solidFill>
                  <a:srgbClr val="6C6D74"/>
                </a:solidFill>
              </a:rPr>
              <a:t> </a:t>
            </a: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Transporting Children and Youth Experiencing Homelessness</a:t>
            </a:r>
            <a:endParaRPr sz="2600" dirty="0">
              <a:solidFill>
                <a:schemeClr val="bg2">
                  <a:lumMod val="75000"/>
                  <a:lumOff val="2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831851" y="170974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Homeless Liaisons Responsibilities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LEA Homeless Liaison </a:t>
            </a:r>
            <a:endParaRPr/>
          </a:p>
        </p:txBody>
      </p:sp>
      <p:sp>
        <p:nvSpPr>
          <p:cNvPr id="123" name="Google Shape;123;p22"/>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1800" b="1" dirty="0">
                <a:highlight>
                  <a:schemeClr val="lt1"/>
                </a:highlight>
              </a:rPr>
              <a:t>What are Key Legal Requirements for McKinney-Vento Liaisons?</a:t>
            </a:r>
            <a:endParaRPr sz="1800" b="1" dirty="0">
              <a:highlight>
                <a:schemeClr val="lt1"/>
              </a:highlight>
            </a:endParaRPr>
          </a:p>
          <a:p>
            <a:pPr marL="0" lvl="0" indent="0" algn="l" rtl="0">
              <a:lnSpc>
                <a:spcPct val="115000"/>
              </a:lnSpc>
              <a:spcBef>
                <a:spcPts val="0"/>
              </a:spcBef>
              <a:spcAft>
                <a:spcPts val="0"/>
              </a:spcAft>
              <a:buClr>
                <a:schemeClr val="dk1"/>
              </a:buClr>
              <a:buSzPts val="1100"/>
              <a:buFont typeface="Arial"/>
              <a:buNone/>
            </a:pPr>
            <a:endParaRPr sz="1800" b="1" dirty="0">
              <a:highlight>
                <a:schemeClr val="lt1"/>
              </a:highlight>
            </a:endParaRPr>
          </a:p>
          <a:p>
            <a:pPr marL="609600" lvl="0" indent="0" algn="l" rtl="0">
              <a:lnSpc>
                <a:spcPct val="115000"/>
              </a:lnSpc>
              <a:spcBef>
                <a:spcPts val="0"/>
              </a:spcBef>
              <a:spcAft>
                <a:spcPts val="0"/>
              </a:spcAft>
              <a:buClr>
                <a:schemeClr val="dk1"/>
              </a:buClr>
              <a:buSzPts val="1100"/>
              <a:buFont typeface="Arial"/>
              <a:buNone/>
            </a:pPr>
            <a:r>
              <a:rPr lang="en-US" sz="1800" dirty="0">
                <a:highlight>
                  <a:schemeClr val="lt1"/>
                </a:highlight>
              </a:rPr>
              <a:t>Local educational agencies (LEA) must designate an appropriate staff person, able to carry out the duties described in paragraph (6) subparagraph (A) in </a:t>
            </a:r>
            <a:r>
              <a:rPr lang="en-US" sz="1800" u="sng" dirty="0">
                <a:solidFill>
                  <a:schemeClr val="hlink"/>
                </a:solidFill>
                <a:highlight>
                  <a:schemeClr val="lt1"/>
                </a:highlight>
                <a:hlinkClick r:id="rId3">
                  <a:extLst>
                    <a:ext uri="{A12FA001-AC4F-418D-AE19-62706E023703}">
                      <ahyp:hlinkClr xmlns:ahyp="http://schemas.microsoft.com/office/drawing/2018/hyperlinkcolor" val="tx"/>
                    </a:ext>
                  </a:extLst>
                </a:hlinkClick>
              </a:rPr>
              <a:t>42 USC </a:t>
            </a:r>
            <a:r>
              <a:rPr lang="en-US" sz="1800" u="sng" dirty="0">
                <a:solidFill>
                  <a:schemeClr val="bg2">
                    <a:lumMod val="75000"/>
                    <a:lumOff val="25000"/>
                  </a:schemeClr>
                </a:solidFill>
                <a:highlight>
                  <a:schemeClr val="lt1"/>
                </a:highlight>
                <a:hlinkClick r:id="rId3">
                  <a:extLst>
                    <a:ext uri="{A12FA001-AC4F-418D-AE19-62706E023703}">
                      <ahyp:hlinkClr xmlns:ahyp="http://schemas.microsoft.com/office/drawing/2018/hyperlinkcolor" val="tx"/>
                    </a:ext>
                  </a:extLst>
                </a:hlinkClick>
              </a:rPr>
              <a:t>Chapter 119, Subchapter VI, Part B: Education for Homeless Children and Youths</a:t>
            </a:r>
            <a:r>
              <a:rPr lang="en-US" sz="1800" dirty="0">
                <a:highlight>
                  <a:schemeClr val="lt1"/>
                </a:highlight>
              </a:rPr>
              <a:t>, who may also be a coordinator for other Federal programs, as the LEA liaison for homeless children and youths.</a:t>
            </a:r>
            <a:endParaRPr sz="1800" dirty="0">
              <a:highlight>
                <a:schemeClr val="lt1"/>
              </a:highlight>
            </a:endParaRPr>
          </a:p>
          <a:p>
            <a:pPr marL="609600" lvl="0" indent="0" algn="l" rtl="0">
              <a:lnSpc>
                <a:spcPct val="115000"/>
              </a:lnSpc>
              <a:spcBef>
                <a:spcPts val="0"/>
              </a:spcBef>
              <a:spcAft>
                <a:spcPts val="0"/>
              </a:spcAft>
              <a:buClr>
                <a:schemeClr val="dk1"/>
              </a:buClr>
              <a:buSzPts val="1100"/>
              <a:buFont typeface="Arial"/>
              <a:buNone/>
            </a:pPr>
            <a:endParaRPr sz="2600" dirty="0">
              <a:highlight>
                <a:schemeClr val="lt1"/>
              </a:highlight>
            </a:endParaRPr>
          </a:p>
          <a:p>
            <a:pPr marL="0" lvl="0" indent="0" algn="l" rtl="0">
              <a:spcBef>
                <a:spcPts val="750"/>
              </a:spcBef>
              <a:spcAft>
                <a:spcPts val="0"/>
              </a:spcAft>
              <a:buNone/>
            </a:pPr>
            <a:r>
              <a:rPr lang="en-US" sz="1800" u="sng" dirty="0">
                <a:solidFill>
                  <a:schemeClr val="bg2">
                    <a:lumMod val="75000"/>
                    <a:lumOff val="25000"/>
                  </a:schemeClr>
                </a:solidFill>
                <a:hlinkClick r:id="rId4">
                  <a:extLst>
                    <a:ext uri="{A12FA001-AC4F-418D-AE19-62706E023703}">
                      <ahyp:hlinkClr xmlns:ahyp="http://schemas.microsoft.com/office/drawing/2018/hyperlinkcolor" val="tx"/>
                    </a:ext>
                  </a:extLst>
                </a:hlinkClick>
              </a:rPr>
              <a:t>Homeless Liaison Toolkit</a:t>
            </a:r>
            <a:r>
              <a:rPr lang="en-US" sz="1800" dirty="0">
                <a:solidFill>
                  <a:schemeClr val="bg2">
                    <a:lumMod val="75000"/>
                    <a:lumOff val="25000"/>
                  </a:schemeClr>
                </a:solidFill>
              </a:rPr>
              <a:t> </a:t>
            </a:r>
            <a:endParaRPr sz="1800" dirty="0">
              <a:solidFill>
                <a:schemeClr val="bg2">
                  <a:lumMod val="75000"/>
                  <a:lumOff val="25000"/>
                </a:schemeClr>
              </a:solidFill>
            </a:endParaRPr>
          </a:p>
          <a:p>
            <a:pPr marL="0" lvl="0" indent="0" algn="l" rtl="0">
              <a:spcBef>
                <a:spcPts val="750"/>
              </a:spcBef>
              <a:spcAft>
                <a:spcPts val="0"/>
              </a:spcAft>
              <a:buNone/>
            </a:pPr>
            <a:endParaRPr sz="1800" dirty="0">
              <a:solidFill>
                <a:schemeClr val="bg2">
                  <a:lumMod val="75000"/>
                  <a:lumOff val="25000"/>
                </a:schemeClr>
              </a:solidFill>
            </a:endParaRPr>
          </a:p>
          <a:p>
            <a:pPr marL="0" lvl="0" indent="0" algn="l" rtl="0">
              <a:spcBef>
                <a:spcPts val="750"/>
              </a:spcBef>
              <a:spcAft>
                <a:spcPts val="0"/>
              </a:spcAft>
              <a:buNone/>
            </a:pPr>
            <a:r>
              <a:rPr lang="en-US" sz="1800" u="sng" dirty="0">
                <a:solidFill>
                  <a:schemeClr val="bg2">
                    <a:lumMod val="75000"/>
                    <a:lumOff val="25000"/>
                  </a:schemeClr>
                </a:solidFill>
                <a:hlinkClick r:id="rId5">
                  <a:extLst>
                    <a:ext uri="{A12FA001-AC4F-418D-AE19-62706E023703}">
                      <ahyp:hlinkClr xmlns:ahyp="http://schemas.microsoft.com/office/drawing/2018/hyperlinkcolor" val="tx"/>
                    </a:ext>
                  </a:extLst>
                </a:hlinkClick>
              </a:rPr>
              <a:t>Guidelines for Designating LEA-Level and Building-Level McKinney-Vento Liaisons</a:t>
            </a:r>
            <a:endParaRPr sz="1800" dirty="0">
              <a:solidFill>
                <a:schemeClr val="bg2">
                  <a:lumMod val="75000"/>
                  <a:lumOff val="2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Responsibilities of the Homeless Liaison </a:t>
            </a:r>
            <a:endParaRPr/>
          </a:p>
        </p:txBody>
      </p:sp>
      <p:sp>
        <p:nvSpPr>
          <p:cNvPr id="129" name="Google Shape;129;p23"/>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42900" algn="l" rtl="0">
              <a:lnSpc>
                <a:spcPct val="150000"/>
              </a:lnSpc>
              <a:spcBef>
                <a:spcPts val="1000"/>
              </a:spcBef>
              <a:spcAft>
                <a:spcPts val="0"/>
              </a:spcAft>
              <a:buSzPts val="1800"/>
              <a:buChar char="●"/>
            </a:pPr>
            <a:r>
              <a:rPr lang="en-US" sz="1800"/>
              <a:t>Ensure HCY are identified in coordination with others</a:t>
            </a:r>
            <a:endParaRPr sz="1800"/>
          </a:p>
          <a:p>
            <a:pPr marL="457200" lvl="0" indent="-342900" algn="l" rtl="0">
              <a:lnSpc>
                <a:spcPct val="150000"/>
              </a:lnSpc>
              <a:spcBef>
                <a:spcPts val="0"/>
              </a:spcBef>
              <a:spcAft>
                <a:spcPts val="0"/>
              </a:spcAft>
              <a:buSzPts val="1800"/>
              <a:buChar char="●"/>
            </a:pPr>
            <a:r>
              <a:rPr lang="en-US" sz="1800"/>
              <a:t>Ensure immediate enrollment &amp; access to services</a:t>
            </a:r>
            <a:endParaRPr sz="1800"/>
          </a:p>
          <a:p>
            <a:pPr marL="914400" lvl="1" indent="-342900" algn="l" rtl="0">
              <a:lnSpc>
                <a:spcPct val="150000"/>
              </a:lnSpc>
              <a:spcBef>
                <a:spcPts val="0"/>
              </a:spcBef>
              <a:spcAft>
                <a:spcPts val="0"/>
              </a:spcAft>
              <a:buSzPts val="1800"/>
              <a:buChar char="○"/>
            </a:pPr>
            <a:r>
              <a:rPr lang="en-US"/>
              <a:t>Includes enrollment in the school of origin or school of residence</a:t>
            </a:r>
            <a:endParaRPr/>
          </a:p>
          <a:p>
            <a:pPr marL="457200" lvl="0" indent="-342900" algn="l" rtl="0">
              <a:lnSpc>
                <a:spcPct val="150000"/>
              </a:lnSpc>
              <a:spcBef>
                <a:spcPts val="0"/>
              </a:spcBef>
              <a:spcAft>
                <a:spcPts val="0"/>
              </a:spcAft>
              <a:buSzPts val="1800"/>
              <a:buChar char="●"/>
            </a:pPr>
            <a:r>
              <a:rPr lang="en-US" sz="1800"/>
              <a:t>Provide information about rights &amp; opportunities</a:t>
            </a:r>
            <a:endParaRPr sz="1800"/>
          </a:p>
          <a:p>
            <a:pPr marL="914400" lvl="1" indent="-342900" algn="l" rtl="0">
              <a:lnSpc>
                <a:spcPct val="150000"/>
              </a:lnSpc>
              <a:spcBef>
                <a:spcPts val="0"/>
              </a:spcBef>
              <a:spcAft>
                <a:spcPts val="0"/>
              </a:spcAft>
              <a:buSzPts val="1800"/>
              <a:buChar char="○"/>
            </a:pPr>
            <a:r>
              <a:rPr lang="en-US"/>
              <a:t>Includes meaningful opportunities for parents to participate in their children’s education</a:t>
            </a:r>
            <a:endParaRPr/>
          </a:p>
          <a:p>
            <a:pPr marL="914400" lvl="1" indent="-342900" algn="l" rtl="0">
              <a:lnSpc>
                <a:spcPct val="150000"/>
              </a:lnSpc>
              <a:spcBef>
                <a:spcPts val="0"/>
              </a:spcBef>
              <a:spcAft>
                <a:spcPts val="0"/>
              </a:spcAft>
              <a:buSzPts val="1800"/>
              <a:buChar char="○"/>
            </a:pPr>
            <a:r>
              <a:rPr lang="en-US"/>
              <a:t>Includes transportation, school meals, &amp; other programs</a:t>
            </a:r>
            <a:endParaRPr/>
          </a:p>
          <a:p>
            <a:pPr marL="457200" lvl="0" indent="-342900" algn="l" rtl="0">
              <a:lnSpc>
                <a:spcPct val="150000"/>
              </a:lnSpc>
              <a:spcBef>
                <a:spcPts val="0"/>
              </a:spcBef>
              <a:spcAft>
                <a:spcPts val="0"/>
              </a:spcAft>
              <a:buSzPts val="1800"/>
              <a:buChar char="●"/>
            </a:pPr>
            <a:r>
              <a:rPr lang="en-US" sz="1800"/>
              <a:t>Ensure disputes are mediated</a:t>
            </a:r>
            <a:endParaRPr sz="1800"/>
          </a:p>
          <a:p>
            <a:pPr marL="457200" lvl="0" indent="-342900" algn="l" rtl="0">
              <a:lnSpc>
                <a:spcPct val="150000"/>
              </a:lnSpc>
              <a:spcBef>
                <a:spcPts val="0"/>
              </a:spcBef>
              <a:spcAft>
                <a:spcPts val="0"/>
              </a:spcAft>
              <a:buSzPts val="1800"/>
              <a:buChar char="●"/>
            </a:pPr>
            <a:r>
              <a:rPr lang="en-US" sz="1800"/>
              <a:t>May affirm for Housing and Urban Development programs that HCY meet MV eligibility criteria </a:t>
            </a:r>
            <a:endParaRPr sz="1800"/>
          </a:p>
          <a:p>
            <a:pPr marL="0" lvl="0" indent="0" algn="l" rtl="0">
              <a:spcBef>
                <a:spcPts val="75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4"/>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Responsibilities of the Homeless Liaison Continued</a:t>
            </a:r>
            <a:endParaRPr/>
          </a:p>
        </p:txBody>
      </p:sp>
      <p:sp>
        <p:nvSpPr>
          <p:cNvPr id="135" name="Google Shape;135;p24"/>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lnSpcReduction="10000"/>
          </a:bodyPr>
          <a:lstStyle/>
          <a:p>
            <a:pPr marL="457200" lvl="0" indent="-342900" algn="l" rtl="0">
              <a:lnSpc>
                <a:spcPct val="200000"/>
              </a:lnSpc>
              <a:spcBef>
                <a:spcPts val="1000"/>
              </a:spcBef>
              <a:spcAft>
                <a:spcPts val="0"/>
              </a:spcAft>
              <a:buSzPts val="1800"/>
              <a:buChar char="●"/>
            </a:pPr>
            <a:r>
              <a:rPr lang="en-US" sz="1800" dirty="0"/>
              <a:t>Support UHY in school selection &amp; dispute resolution</a:t>
            </a:r>
            <a:endParaRPr sz="1800" dirty="0"/>
          </a:p>
          <a:p>
            <a:pPr marL="457200" lvl="0" indent="-342900" algn="l" rtl="0">
              <a:lnSpc>
                <a:spcPct val="200000"/>
              </a:lnSpc>
              <a:spcBef>
                <a:spcPts val="0"/>
              </a:spcBef>
              <a:spcAft>
                <a:spcPts val="0"/>
              </a:spcAft>
              <a:buSzPts val="1800"/>
              <a:buChar char="●"/>
            </a:pPr>
            <a:r>
              <a:rPr lang="en-US" sz="1800" dirty="0"/>
              <a:t>Ensure UHY are provided verification of their status for FAFSA purposes</a:t>
            </a:r>
            <a:endParaRPr sz="1800" dirty="0"/>
          </a:p>
          <a:p>
            <a:pPr marL="457200" lvl="0" indent="-342900" algn="l" rtl="0">
              <a:lnSpc>
                <a:spcPct val="200000"/>
              </a:lnSpc>
              <a:spcBef>
                <a:spcPts val="0"/>
              </a:spcBef>
              <a:spcAft>
                <a:spcPts val="0"/>
              </a:spcAft>
              <a:buSzPts val="1800"/>
              <a:buChar char="●"/>
            </a:pPr>
            <a:r>
              <a:rPr lang="en-US" sz="1800" dirty="0"/>
              <a:t>Provide training &amp; other support for school personnel</a:t>
            </a:r>
            <a:endParaRPr sz="1800" dirty="0"/>
          </a:p>
          <a:p>
            <a:pPr marL="457200" lvl="0" indent="-342900" algn="l" rtl="0">
              <a:lnSpc>
                <a:spcPct val="200000"/>
              </a:lnSpc>
              <a:spcBef>
                <a:spcPts val="0"/>
              </a:spcBef>
              <a:spcAft>
                <a:spcPts val="0"/>
              </a:spcAft>
              <a:buSzPts val="1800"/>
              <a:buChar char="●"/>
            </a:pPr>
            <a:r>
              <a:rPr lang="en-US" sz="1800" dirty="0"/>
              <a:t>Provide referrals to services in the community</a:t>
            </a:r>
            <a:endParaRPr sz="1800" dirty="0"/>
          </a:p>
          <a:p>
            <a:pPr marL="457200" lvl="0" indent="-342900" algn="l" rtl="0">
              <a:lnSpc>
                <a:spcPct val="200000"/>
              </a:lnSpc>
              <a:spcBef>
                <a:spcPts val="0"/>
              </a:spcBef>
              <a:spcAft>
                <a:spcPts val="0"/>
              </a:spcAft>
              <a:buSzPts val="1800"/>
              <a:buChar char="●"/>
            </a:pPr>
            <a:r>
              <a:rPr lang="en-US" sz="1800" dirty="0"/>
              <a:t>Collaborate &amp; coordinate services with State Coordinators, community and school personnel</a:t>
            </a:r>
            <a:endParaRPr sz="1800" dirty="0"/>
          </a:p>
          <a:p>
            <a:pPr marL="457200" lvl="0" indent="-323850" algn="l" rtl="0">
              <a:lnSpc>
                <a:spcPct val="200000"/>
              </a:lnSpc>
              <a:spcBef>
                <a:spcPts val="0"/>
              </a:spcBef>
              <a:spcAft>
                <a:spcPts val="0"/>
              </a:spcAft>
              <a:buSzPts val="1500"/>
              <a:buChar char="●"/>
            </a:pPr>
            <a:r>
              <a:rPr lang="en-US" sz="1800" dirty="0"/>
              <a:t>Collecting &amp; reporting data</a:t>
            </a:r>
            <a:endParaRPr sz="1800" dirty="0"/>
          </a:p>
          <a:p>
            <a:pPr marL="0" lvl="0" indent="0" algn="l" rtl="0">
              <a:spcBef>
                <a:spcPts val="750"/>
              </a:spcBef>
              <a:spcAft>
                <a:spcPts val="0"/>
              </a:spcAft>
              <a:buNone/>
            </a:pP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Homeless Liaison Responsibilities </a:t>
            </a:r>
            <a:endParaRPr sz="1800" dirty="0">
              <a:solidFill>
                <a:schemeClr val="bg2">
                  <a:lumMod val="75000"/>
                  <a:lumOff val="25000"/>
                </a:schemeClr>
              </a:solidFill>
            </a:endParaRPr>
          </a:p>
          <a:p>
            <a:pPr marL="0" lvl="0" indent="0" algn="l" rtl="0">
              <a:spcBef>
                <a:spcPts val="750"/>
              </a:spcBef>
              <a:spcAft>
                <a:spcPts val="0"/>
              </a:spcAft>
              <a:buNone/>
            </a:pPr>
            <a:endParaRPr sz="1800" dirty="0">
              <a:solidFill>
                <a:schemeClr val="bg2">
                  <a:lumMod val="75000"/>
                  <a:lumOff val="25000"/>
                </a:schemeClr>
              </a:solidFill>
            </a:endParaRPr>
          </a:p>
          <a:p>
            <a:pPr marL="0" lvl="0" indent="0" algn="l" rtl="0">
              <a:spcBef>
                <a:spcPts val="750"/>
              </a:spcBef>
              <a:spcAft>
                <a:spcPts val="0"/>
              </a:spcAft>
              <a:buNone/>
            </a:pPr>
            <a:r>
              <a:rPr lang="en-US" sz="1800" u="sng" dirty="0">
                <a:solidFill>
                  <a:schemeClr val="bg2">
                    <a:lumMod val="75000"/>
                    <a:lumOff val="25000"/>
                  </a:schemeClr>
                </a:solidFill>
                <a:hlinkClick r:id="rId4">
                  <a:extLst>
                    <a:ext uri="{A12FA001-AC4F-418D-AE19-62706E023703}">
                      <ahyp:hlinkClr xmlns:ahyp="http://schemas.microsoft.com/office/drawing/2018/hyperlinkcolor" val="tx"/>
                    </a:ext>
                  </a:extLst>
                </a:hlinkClick>
              </a:rPr>
              <a:t>Iowa's 2022-23 LEA Homeless Liaisons </a:t>
            </a:r>
            <a:endParaRPr sz="1800" dirty="0">
              <a:solidFill>
                <a:schemeClr val="bg2">
                  <a:lumMod val="75000"/>
                  <a:lumOff val="25000"/>
                </a:schemeClr>
              </a:solidFill>
            </a:endParaRPr>
          </a:p>
          <a:p>
            <a:pPr marL="0" lvl="0" indent="0" algn="l" rtl="0">
              <a:spcBef>
                <a:spcPts val="800"/>
              </a:spcBef>
              <a:spcAft>
                <a:spcPts val="0"/>
              </a:spcAft>
              <a:buNone/>
            </a:pPr>
            <a:endParaRPr sz="1800" dirty="0">
              <a:solidFill>
                <a:srgbClr val="4A86E8"/>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5"/>
          <p:cNvSpPr txBox="1">
            <a:spLocks noGrp="1"/>
          </p:cNvSpPr>
          <p:nvPr>
            <p:ph type="title"/>
          </p:nvPr>
        </p:nvSpPr>
        <p:spPr>
          <a:xfrm>
            <a:off x="831851" y="170974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Data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rtl="0">
              <a:spcBef>
                <a:spcPts val="0"/>
              </a:spcBef>
              <a:spcAft>
                <a:spcPts val="0"/>
              </a:spcAft>
              <a:buClr>
                <a:schemeClr val="lt1"/>
              </a:buClr>
              <a:buSzPts val="3300"/>
              <a:buFont typeface="Arial"/>
              <a:buNone/>
            </a:pPr>
            <a:r>
              <a:rPr lang="en-US" dirty="0"/>
              <a:t>Overview</a:t>
            </a:r>
            <a:endParaRPr dirty="0"/>
          </a:p>
        </p:txBody>
      </p:sp>
      <p:sp>
        <p:nvSpPr>
          <p:cNvPr id="42" name="Google Shape;42;p8"/>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lnSpcReduction="10000"/>
          </a:bodyPr>
          <a:lstStyle/>
          <a:p>
            <a:pPr marL="457200" lvl="0" indent="-406400" algn="l" rtl="0">
              <a:spcBef>
                <a:spcPts val="750"/>
              </a:spcBef>
              <a:spcAft>
                <a:spcPts val="0"/>
              </a:spcAft>
              <a:buSzPts val="2800"/>
              <a:buChar char="•"/>
            </a:pPr>
            <a:r>
              <a:rPr lang="en-US"/>
              <a:t>McKinney Vento Act</a:t>
            </a:r>
            <a:endParaRPr/>
          </a:p>
          <a:p>
            <a:pPr marL="457200" lvl="0" indent="-406400" algn="l" rtl="0">
              <a:spcBef>
                <a:spcPts val="0"/>
              </a:spcBef>
              <a:spcAft>
                <a:spcPts val="0"/>
              </a:spcAft>
              <a:buSzPts val="2800"/>
              <a:buChar char="•"/>
            </a:pPr>
            <a:r>
              <a:rPr lang="en-US"/>
              <a:t>Definitions</a:t>
            </a:r>
            <a:endParaRPr/>
          </a:p>
          <a:p>
            <a:pPr marL="457200" lvl="0" indent="-406400" algn="l" rtl="0">
              <a:spcBef>
                <a:spcPts val="0"/>
              </a:spcBef>
              <a:spcAft>
                <a:spcPts val="0"/>
              </a:spcAft>
              <a:buSzPts val="2800"/>
              <a:buChar char="•"/>
            </a:pPr>
            <a:r>
              <a:rPr lang="en-US"/>
              <a:t>Eligibility </a:t>
            </a:r>
            <a:endParaRPr/>
          </a:p>
          <a:p>
            <a:pPr marL="457200" lvl="0" indent="-406400" algn="l" rtl="0">
              <a:spcBef>
                <a:spcPts val="0"/>
              </a:spcBef>
              <a:spcAft>
                <a:spcPts val="0"/>
              </a:spcAft>
              <a:buSzPts val="2800"/>
              <a:buChar char="•"/>
            </a:pPr>
            <a:r>
              <a:rPr lang="en-US"/>
              <a:t>Unaccompanied Homeless Youth</a:t>
            </a:r>
            <a:endParaRPr/>
          </a:p>
          <a:p>
            <a:pPr marL="457200" lvl="0" indent="-406400" algn="l" rtl="0">
              <a:spcBef>
                <a:spcPts val="0"/>
              </a:spcBef>
              <a:spcAft>
                <a:spcPts val="0"/>
              </a:spcAft>
              <a:buSzPts val="2800"/>
              <a:buChar char="•"/>
            </a:pPr>
            <a:r>
              <a:rPr lang="en-US"/>
              <a:t>Potential Causes of Homelessness</a:t>
            </a:r>
            <a:endParaRPr/>
          </a:p>
          <a:p>
            <a:pPr marL="457200" lvl="0" indent="-406400" algn="l" rtl="0">
              <a:spcBef>
                <a:spcPts val="0"/>
              </a:spcBef>
              <a:spcAft>
                <a:spcPts val="0"/>
              </a:spcAft>
              <a:buSzPts val="2800"/>
              <a:buChar char="•"/>
            </a:pPr>
            <a:r>
              <a:rPr lang="en-US"/>
              <a:t>School Stability </a:t>
            </a:r>
            <a:endParaRPr/>
          </a:p>
          <a:p>
            <a:pPr marL="457200" lvl="0" indent="-406400" algn="l" rtl="0">
              <a:spcBef>
                <a:spcPts val="0"/>
              </a:spcBef>
              <a:spcAft>
                <a:spcPts val="0"/>
              </a:spcAft>
              <a:buSzPts val="2800"/>
              <a:buChar char="•"/>
            </a:pPr>
            <a:r>
              <a:rPr lang="en-US"/>
              <a:t>Transportation </a:t>
            </a:r>
            <a:endParaRPr/>
          </a:p>
          <a:p>
            <a:pPr marL="457200" lvl="0" indent="-406400" algn="l" rtl="0">
              <a:spcBef>
                <a:spcPts val="0"/>
              </a:spcBef>
              <a:spcAft>
                <a:spcPts val="0"/>
              </a:spcAft>
              <a:buSzPts val="2800"/>
              <a:buChar char="•"/>
            </a:pPr>
            <a:r>
              <a:rPr lang="en-US"/>
              <a:t>Homeless Liaison Responsibilities</a:t>
            </a:r>
            <a:endParaRPr/>
          </a:p>
          <a:p>
            <a:pPr marL="457200" lvl="0" indent="-406400" algn="l" rtl="0">
              <a:spcBef>
                <a:spcPts val="0"/>
              </a:spcBef>
              <a:spcAft>
                <a:spcPts val="0"/>
              </a:spcAft>
              <a:buSzPts val="2800"/>
              <a:buChar char="•"/>
            </a:pPr>
            <a:r>
              <a:rPr lang="en-US"/>
              <a:t>Data</a:t>
            </a:r>
            <a:endParaRPr/>
          </a:p>
          <a:p>
            <a:pPr marL="457200" lvl="0" indent="-406400" algn="l" rtl="0">
              <a:spcBef>
                <a:spcPts val="0"/>
              </a:spcBef>
              <a:spcAft>
                <a:spcPts val="0"/>
              </a:spcAft>
              <a:buSzPts val="2800"/>
              <a:buChar char="•"/>
            </a:pPr>
            <a:r>
              <a:rPr lang="en-US"/>
              <a:t>Requirements and Allowability</a:t>
            </a:r>
            <a:endParaRPr/>
          </a:p>
          <a:p>
            <a:pPr marL="457200" lvl="0" indent="-406400" algn="l" rtl="0">
              <a:spcBef>
                <a:spcPts val="0"/>
              </a:spcBef>
              <a:spcAft>
                <a:spcPts val="0"/>
              </a:spcAft>
              <a:buSzPts val="2800"/>
              <a:buChar char="•"/>
            </a:pPr>
            <a:r>
              <a:rPr lang="en-US"/>
              <a:t>Funding</a:t>
            </a:r>
            <a:endParaRPr/>
          </a:p>
          <a:p>
            <a:pPr marL="457200" lvl="0" indent="-406400" algn="l" rtl="0">
              <a:spcBef>
                <a:spcPts val="0"/>
              </a:spcBef>
              <a:spcAft>
                <a:spcPts val="0"/>
              </a:spcAft>
              <a:buSzPts val="2800"/>
              <a:buChar char="•"/>
            </a:pPr>
            <a:r>
              <a:rPr lang="en-US"/>
              <a:t>Title I, A homeless set-aside</a:t>
            </a:r>
            <a:endParaRPr/>
          </a:p>
          <a:p>
            <a:pPr marL="457200" lvl="0" indent="-406400" algn="l" rtl="0">
              <a:spcBef>
                <a:spcPts val="0"/>
              </a:spcBef>
              <a:spcAft>
                <a:spcPts val="0"/>
              </a:spcAft>
              <a:buSzPts val="2800"/>
              <a:buChar char="•"/>
            </a:pPr>
            <a:r>
              <a:rPr lang="en-US"/>
              <a:t>McKinney Vento Competitive Subgrants</a:t>
            </a:r>
            <a:endParaRPr/>
          </a:p>
          <a:p>
            <a:pPr marL="457200" lvl="0" indent="-406400" algn="l" rtl="0">
              <a:spcBef>
                <a:spcPts val="0"/>
              </a:spcBef>
              <a:spcAft>
                <a:spcPts val="0"/>
              </a:spcAft>
              <a:buSzPts val="2800"/>
              <a:buChar char="•"/>
            </a:pPr>
            <a:r>
              <a:rPr lang="en-US"/>
              <a:t>ARP-HCY</a:t>
            </a:r>
            <a:endParaRPr/>
          </a:p>
          <a:p>
            <a:pPr marL="457200" lvl="0" indent="-406400" algn="l" rtl="0">
              <a:spcBef>
                <a:spcPts val="0"/>
              </a:spcBef>
              <a:spcAft>
                <a:spcPts val="0"/>
              </a:spcAft>
              <a:buSzPts val="2800"/>
              <a:buChar char="•"/>
            </a:pPr>
            <a:r>
              <a:rPr lang="en-US"/>
              <a:t>Resources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6"/>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National Homeless Data </a:t>
            </a:r>
            <a:endParaRPr/>
          </a:p>
        </p:txBody>
      </p:sp>
      <p:pic>
        <p:nvPicPr>
          <p:cNvPr id="146" name="Google Shape;146;p26" descr="Graph explaining the number of homeless children, or youth, enrolled in public school year by year."/>
          <p:cNvPicPr preferRelativeResize="0"/>
          <p:nvPr/>
        </p:nvPicPr>
        <p:blipFill>
          <a:blip r:embed="rId3">
            <a:alphaModFix/>
          </a:blip>
          <a:stretch>
            <a:fillRect/>
          </a:stretch>
        </p:blipFill>
        <p:spPr>
          <a:xfrm>
            <a:off x="5389925" y="287075"/>
            <a:ext cx="5910600" cy="5207725"/>
          </a:xfrm>
          <a:prstGeom prst="rect">
            <a:avLst/>
          </a:prstGeom>
          <a:noFill/>
          <a:ln>
            <a:noFill/>
          </a:ln>
        </p:spPr>
      </p:pic>
      <p:sp>
        <p:nvSpPr>
          <p:cNvPr id="147" name="Google Shape;147;p26"/>
          <p:cNvSpPr txBox="1"/>
          <p:nvPr/>
        </p:nvSpPr>
        <p:spPr>
          <a:xfrm>
            <a:off x="5316525" y="5180200"/>
            <a:ext cx="6144900" cy="1206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100">
              <a:solidFill>
                <a:schemeClr val="dk1"/>
              </a:solidFill>
            </a:endParaRPr>
          </a:p>
          <a:p>
            <a:pPr marL="0" lvl="0" indent="0" algn="l" rtl="0">
              <a:spcBef>
                <a:spcPts val="0"/>
              </a:spcBef>
              <a:spcAft>
                <a:spcPts val="0"/>
              </a:spcAft>
              <a:buNone/>
            </a:pPr>
            <a:r>
              <a:rPr lang="en-US" sz="2100">
                <a:solidFill>
                  <a:schemeClr val="dk1"/>
                </a:solidFill>
              </a:rPr>
              <a:t>Source: National Center for Homeless Education </a:t>
            </a:r>
            <a:endParaRPr sz="2100">
              <a:solidFill>
                <a:schemeClr val="dk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7"/>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Number of Students Identified as Homeless</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pic>
        <p:nvPicPr>
          <p:cNvPr id="153" name="Google Shape;153;p27" descr="Graph showing the number of homeless children, or youth, enrolled in public school year by year."/>
          <p:cNvPicPr preferRelativeResize="0"/>
          <p:nvPr/>
        </p:nvPicPr>
        <p:blipFill>
          <a:blip r:embed="rId3">
            <a:alphaModFix/>
          </a:blip>
          <a:stretch>
            <a:fillRect/>
          </a:stretch>
        </p:blipFill>
        <p:spPr>
          <a:xfrm>
            <a:off x="5356275" y="274075"/>
            <a:ext cx="6063151" cy="5073924"/>
          </a:xfrm>
          <a:prstGeom prst="rect">
            <a:avLst/>
          </a:prstGeom>
          <a:noFill/>
          <a:ln>
            <a:noFill/>
          </a:ln>
        </p:spPr>
      </p:pic>
      <p:sp>
        <p:nvSpPr>
          <p:cNvPr id="155" name="Google Shape;155;p27"/>
          <p:cNvSpPr txBox="1"/>
          <p:nvPr/>
        </p:nvSpPr>
        <p:spPr>
          <a:xfrm>
            <a:off x="5358475" y="5337500"/>
            <a:ext cx="6165900" cy="744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100">
              <a:solidFill>
                <a:schemeClr val="dk1"/>
              </a:solidFill>
            </a:endParaRPr>
          </a:p>
          <a:p>
            <a:pPr marL="0" lvl="0" indent="0" algn="l" rtl="0">
              <a:spcBef>
                <a:spcPts val="0"/>
              </a:spcBef>
              <a:spcAft>
                <a:spcPts val="0"/>
              </a:spcAft>
              <a:buNone/>
            </a:pPr>
            <a:r>
              <a:rPr lang="en-US" sz="2100">
                <a:solidFill>
                  <a:schemeClr val="dk1"/>
                </a:solidFill>
              </a:rPr>
              <a:t>Source: National Center for Homeless Education</a:t>
            </a:r>
            <a:endParaRPr sz="210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National and Iowa Snapshots</a:t>
            </a:r>
            <a:endParaRPr/>
          </a:p>
        </p:txBody>
      </p:sp>
      <p:pic>
        <p:nvPicPr>
          <p:cNvPr id="161" name="Google Shape;161;p28">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1331750" y="996200"/>
            <a:ext cx="3449975" cy="5615050"/>
          </a:xfrm>
          <a:prstGeom prst="rect">
            <a:avLst/>
          </a:prstGeom>
          <a:noFill/>
          <a:ln>
            <a:noFill/>
          </a:ln>
        </p:spPr>
      </p:pic>
      <p:pic>
        <p:nvPicPr>
          <p:cNvPr id="162" name="Google Shape;162;p28">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7582525" y="1168675"/>
            <a:ext cx="3165850" cy="552645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9"/>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Iowa Primary Nighttime Residence 2021-22</a:t>
            </a:r>
            <a:endParaRPr/>
          </a:p>
        </p:txBody>
      </p:sp>
      <p:pic>
        <p:nvPicPr>
          <p:cNvPr id="168" name="Google Shape;168;p29" descr="Pie chart showing the percentages of homeless children, or youth, enrolled in public schools by type of primary nighttime residence."/>
          <p:cNvPicPr preferRelativeResize="0"/>
          <p:nvPr/>
        </p:nvPicPr>
        <p:blipFill>
          <a:blip r:embed="rId3">
            <a:alphaModFix/>
          </a:blip>
          <a:stretch>
            <a:fillRect/>
          </a:stretch>
        </p:blipFill>
        <p:spPr>
          <a:xfrm>
            <a:off x="1667300" y="737400"/>
            <a:ext cx="8714075" cy="61206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0"/>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Subgroups of Homeless Children/Youth in Iowa </a:t>
            </a:r>
            <a:endParaRPr/>
          </a:p>
        </p:txBody>
      </p:sp>
      <p:pic>
        <p:nvPicPr>
          <p:cNvPr id="174" name="Google Shape;174;p30" descr="Chart explaining the subgroups of homeless children, or youths."/>
          <p:cNvPicPr preferRelativeResize="0"/>
          <p:nvPr/>
        </p:nvPicPr>
        <p:blipFill>
          <a:blip r:embed="rId3">
            <a:alphaModFix/>
          </a:blip>
          <a:stretch>
            <a:fillRect/>
          </a:stretch>
        </p:blipFill>
        <p:spPr>
          <a:xfrm>
            <a:off x="4814947" y="162875"/>
            <a:ext cx="6711267" cy="61715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1"/>
          <p:cNvSpPr txBox="1">
            <a:spLocks noGrp="1"/>
          </p:cNvSpPr>
          <p:nvPr>
            <p:ph type="title"/>
          </p:nvPr>
        </p:nvSpPr>
        <p:spPr>
          <a:xfrm>
            <a:off x="339225" y="-83900"/>
            <a:ext cx="11269800" cy="8913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SzPts val="990"/>
              <a:buNone/>
            </a:pPr>
            <a:r>
              <a:rPr lang="en-US" sz="2770"/>
              <a:t>Iowa Unaccompanied Homeless Youth Primary Nighttime Residence 2021-22</a:t>
            </a:r>
            <a:endParaRPr sz="2770"/>
          </a:p>
        </p:txBody>
      </p:sp>
      <p:pic>
        <p:nvPicPr>
          <p:cNvPr id="180" name="Google Shape;180;p31" descr="Pie chart explaining the percentage of unaccompanied homeless children, or youths, enrolled in public schools by type of nighttime residence."/>
          <p:cNvPicPr preferRelativeResize="0"/>
          <p:nvPr/>
        </p:nvPicPr>
        <p:blipFill>
          <a:blip r:embed="rId3">
            <a:alphaModFix/>
          </a:blip>
          <a:stretch>
            <a:fillRect/>
          </a:stretch>
        </p:blipFill>
        <p:spPr>
          <a:xfrm>
            <a:off x="1956900" y="807400"/>
            <a:ext cx="8034449" cy="57458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2"/>
          <p:cNvSpPr txBox="1">
            <a:spLocks noGrp="1"/>
          </p:cNvSpPr>
          <p:nvPr>
            <p:ph type="title"/>
          </p:nvPr>
        </p:nvSpPr>
        <p:spPr>
          <a:xfrm>
            <a:off x="831851" y="170974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Requirements and Allowability</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3"/>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Funding </a:t>
            </a:r>
            <a:endParaRPr/>
          </a:p>
        </p:txBody>
      </p:sp>
      <p:sp>
        <p:nvSpPr>
          <p:cNvPr id="191" name="Google Shape;191;p33"/>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342900" algn="l" rtl="0">
              <a:lnSpc>
                <a:spcPct val="100000"/>
              </a:lnSpc>
              <a:spcBef>
                <a:spcPts val="500"/>
              </a:spcBef>
              <a:spcAft>
                <a:spcPts val="0"/>
              </a:spcAft>
              <a:buClr>
                <a:schemeClr val="dk1"/>
              </a:buClr>
              <a:buSzPts val="1800"/>
              <a:buChar char="•"/>
            </a:pPr>
            <a:r>
              <a:rPr lang="en-US" sz="1800"/>
              <a:t>McKinney-Vento Subgrant</a:t>
            </a:r>
            <a:endParaRPr sz="1800"/>
          </a:p>
          <a:p>
            <a:pPr marL="914400" lvl="1" indent="-342900" algn="l" rtl="0">
              <a:spcBef>
                <a:spcPts val="0"/>
              </a:spcBef>
              <a:spcAft>
                <a:spcPts val="0"/>
              </a:spcAft>
              <a:buClr>
                <a:schemeClr val="dk1"/>
              </a:buClr>
              <a:buSzPts val="1800"/>
              <a:buChar char="○"/>
            </a:pPr>
            <a:r>
              <a:rPr lang="en-US" sz="1800"/>
              <a:t>2022-23 state allocation of $697,160</a:t>
            </a:r>
            <a:endParaRPr sz="1800"/>
          </a:p>
          <a:p>
            <a:pPr marL="914400" lvl="1" indent="-342900" algn="l" rtl="0">
              <a:spcBef>
                <a:spcPts val="0"/>
              </a:spcBef>
              <a:spcAft>
                <a:spcPts val="0"/>
              </a:spcAft>
              <a:buClr>
                <a:schemeClr val="dk1"/>
              </a:buClr>
              <a:buSzPts val="1800"/>
              <a:buChar char="○"/>
            </a:pPr>
            <a:r>
              <a:rPr lang="en-US" sz="1800"/>
              <a:t>Competitive subgrant on 3 year cycle</a:t>
            </a:r>
            <a:endParaRPr sz="1800"/>
          </a:p>
          <a:p>
            <a:pPr marL="914400" lvl="1" indent="-342900" algn="l" rtl="0">
              <a:spcBef>
                <a:spcPts val="0"/>
              </a:spcBef>
              <a:spcAft>
                <a:spcPts val="0"/>
              </a:spcAft>
              <a:buClr>
                <a:schemeClr val="dk1"/>
              </a:buClr>
              <a:buSzPts val="1800"/>
              <a:buChar char="○"/>
            </a:pPr>
            <a:r>
              <a:rPr lang="en-US" sz="1800"/>
              <a:t>14 current subgrant recipients</a:t>
            </a:r>
            <a:endParaRPr sz="1800"/>
          </a:p>
          <a:p>
            <a:pPr marL="914400" lvl="1" indent="-342900" algn="l" rtl="0">
              <a:spcBef>
                <a:spcPts val="0"/>
              </a:spcBef>
              <a:spcAft>
                <a:spcPts val="0"/>
              </a:spcAft>
              <a:buClr>
                <a:schemeClr val="dk1"/>
              </a:buClr>
              <a:buSzPts val="1800"/>
              <a:buChar char="○"/>
            </a:pPr>
            <a:r>
              <a:rPr lang="en-US" sz="1800"/>
              <a:t>Next application process will open Spring 2024 in CASA</a:t>
            </a:r>
            <a:endParaRPr sz="1800"/>
          </a:p>
          <a:p>
            <a:pPr marL="457200" lvl="0" indent="0" algn="l" rtl="0">
              <a:lnSpc>
                <a:spcPct val="100000"/>
              </a:lnSpc>
              <a:spcBef>
                <a:spcPts val="500"/>
              </a:spcBef>
              <a:spcAft>
                <a:spcPts val="0"/>
              </a:spcAft>
              <a:buClr>
                <a:schemeClr val="dk1"/>
              </a:buClr>
              <a:buSzPts val="1100"/>
              <a:buFont typeface="Arial"/>
              <a:buNone/>
            </a:pPr>
            <a:endParaRPr sz="1800"/>
          </a:p>
          <a:p>
            <a:pPr marL="457200" lvl="0" indent="-342900" algn="l" rtl="0">
              <a:lnSpc>
                <a:spcPct val="100000"/>
              </a:lnSpc>
              <a:spcBef>
                <a:spcPts val="500"/>
              </a:spcBef>
              <a:spcAft>
                <a:spcPts val="0"/>
              </a:spcAft>
              <a:buClr>
                <a:schemeClr val="dk1"/>
              </a:buClr>
              <a:buSzPts val="1800"/>
              <a:buChar char="•"/>
            </a:pPr>
            <a:r>
              <a:rPr lang="en-US" sz="1800"/>
              <a:t>American Rescue Plan Homeless Children and Youth </a:t>
            </a:r>
            <a:endParaRPr sz="1800"/>
          </a:p>
          <a:p>
            <a:pPr marL="914400" lvl="1" indent="-342900" algn="l" rtl="0">
              <a:spcBef>
                <a:spcPts val="0"/>
              </a:spcBef>
              <a:spcAft>
                <a:spcPts val="0"/>
              </a:spcAft>
              <a:buClr>
                <a:schemeClr val="dk1"/>
              </a:buClr>
              <a:buSzPts val="1800"/>
              <a:buChar char="○"/>
            </a:pPr>
            <a:r>
              <a:rPr lang="en-US" sz="1800"/>
              <a:t>Iowa received approximately $5 million in ARP-HCY funds.</a:t>
            </a:r>
            <a:endParaRPr sz="1800"/>
          </a:p>
          <a:p>
            <a:pPr marL="914400" lvl="1" indent="-342900" algn="l" rtl="0">
              <a:spcBef>
                <a:spcPts val="0"/>
              </a:spcBef>
              <a:spcAft>
                <a:spcPts val="0"/>
              </a:spcAft>
              <a:buClr>
                <a:schemeClr val="dk1"/>
              </a:buClr>
              <a:buSzPts val="1800"/>
              <a:buChar char="○"/>
            </a:pPr>
            <a:r>
              <a:rPr lang="en-US" sz="1800"/>
              <a:t>ARP I (25%) approximately $1.3 million disbursed in April 2021 to MV existing subgrantees.</a:t>
            </a:r>
            <a:endParaRPr sz="1800"/>
          </a:p>
          <a:p>
            <a:pPr marL="914400" lvl="1" indent="-342900" algn="l" rtl="0">
              <a:spcBef>
                <a:spcPts val="0"/>
              </a:spcBef>
              <a:spcAft>
                <a:spcPts val="0"/>
              </a:spcAft>
              <a:buClr>
                <a:srgbClr val="00457A"/>
              </a:buClr>
              <a:buSzPts val="1800"/>
              <a:buChar char="○"/>
            </a:pPr>
            <a:r>
              <a:rPr lang="en-US" sz="1800"/>
              <a:t>ARP II (75%) approximately $3.8 million disbursed on formula basis.</a:t>
            </a:r>
            <a:endParaRPr sz="1800"/>
          </a:p>
          <a:p>
            <a:pPr marL="914400" lvl="1" indent="-342900" algn="l" rtl="0">
              <a:spcBef>
                <a:spcPts val="0"/>
              </a:spcBef>
              <a:spcAft>
                <a:spcPts val="0"/>
              </a:spcAft>
              <a:buClr>
                <a:schemeClr val="dk1"/>
              </a:buClr>
              <a:buSzPts val="1800"/>
              <a:buChar char="○"/>
            </a:pPr>
            <a:r>
              <a:rPr lang="en-US" sz="1800"/>
              <a:t>223 districts receiving funding</a:t>
            </a:r>
            <a:endParaRPr sz="1800"/>
          </a:p>
          <a:p>
            <a:pPr marL="914400" lvl="1" indent="-342900" algn="l" rtl="0">
              <a:spcBef>
                <a:spcPts val="0"/>
              </a:spcBef>
              <a:spcAft>
                <a:spcPts val="0"/>
              </a:spcAft>
              <a:buClr>
                <a:schemeClr val="dk1"/>
              </a:buClr>
              <a:buSzPts val="1800"/>
              <a:buChar char="○"/>
            </a:pPr>
            <a:r>
              <a:rPr lang="en-US" sz="1800"/>
              <a:t>Funding period ends September 30, 2024</a:t>
            </a:r>
            <a:endParaRPr sz="1800"/>
          </a:p>
          <a:p>
            <a:pPr marL="0" lvl="0" indent="0" algn="l" rtl="0">
              <a:spcBef>
                <a:spcPts val="750"/>
              </a:spcBef>
              <a:spcAft>
                <a:spcPts val="0"/>
              </a:spcAft>
              <a:buNone/>
            </a:pP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4"/>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McKinney-Vento Subgrant Cycle 2024-27 </a:t>
            </a:r>
            <a:endParaRPr/>
          </a:p>
        </p:txBody>
      </p:sp>
      <p:sp>
        <p:nvSpPr>
          <p:cNvPr id="197" name="Google Shape;197;p34"/>
          <p:cNvSpPr txBox="1">
            <a:spLocks noGrp="1"/>
          </p:cNvSpPr>
          <p:nvPr>
            <p:ph type="body" idx="1"/>
          </p:nvPr>
        </p:nvSpPr>
        <p:spPr>
          <a:xfrm>
            <a:off x="689100" y="999100"/>
            <a:ext cx="10813800" cy="5114400"/>
          </a:xfrm>
          <a:prstGeom prst="rect">
            <a:avLst/>
          </a:prstGeom>
        </p:spPr>
        <p:txBody>
          <a:bodyPr spcFirstLastPara="1" wrap="square" lIns="91425" tIns="45700" rIns="91425" bIns="45700" anchor="t" anchorCtr="0">
            <a:noAutofit/>
          </a:bodyPr>
          <a:lstStyle/>
          <a:p>
            <a:pPr marL="0" lvl="0" indent="0" algn="l" rtl="0">
              <a:spcBef>
                <a:spcPts val="750"/>
              </a:spcBef>
              <a:spcAft>
                <a:spcPts val="0"/>
              </a:spcAft>
              <a:buNone/>
            </a:pPr>
            <a:r>
              <a:rPr lang="en-US" sz="1800"/>
              <a:t>For the upcoming MV subgrant cycle, the application will be completed in the Consolidated Accountability &amp; Support Application (CASA) system. </a:t>
            </a:r>
            <a:endParaRPr sz="1800"/>
          </a:p>
          <a:p>
            <a:pPr marL="0" lvl="0" indent="0" algn="l" rtl="0">
              <a:spcBef>
                <a:spcPts val="750"/>
              </a:spcBef>
              <a:spcAft>
                <a:spcPts val="0"/>
              </a:spcAft>
              <a:buNone/>
            </a:pPr>
            <a:endParaRPr sz="1800"/>
          </a:p>
          <a:p>
            <a:pPr marL="0" lvl="0" indent="0" algn="l" rtl="0">
              <a:lnSpc>
                <a:spcPct val="100000"/>
              </a:lnSpc>
              <a:spcBef>
                <a:spcPts val="0"/>
              </a:spcBef>
              <a:spcAft>
                <a:spcPts val="0"/>
              </a:spcAft>
              <a:buNone/>
            </a:pPr>
            <a:r>
              <a:rPr lang="en-US" sz="1800">
                <a:solidFill>
                  <a:srgbClr val="404040"/>
                </a:solidFill>
              </a:rPr>
              <a:t>Approximately $400,000 is available statewide for the first year to supplement existing services and/or to start new services. Amount will vary per year depending on allocation from the US Department of Education. Since funds are extremely limited, subgrants are expected to be awarded in the following ranges:</a:t>
            </a:r>
            <a:endParaRPr sz="1800">
              <a:solidFill>
                <a:srgbClr val="404040"/>
              </a:solidFill>
            </a:endParaRPr>
          </a:p>
          <a:p>
            <a:pPr marL="457200" lvl="0" indent="-342900" algn="l" rtl="0">
              <a:lnSpc>
                <a:spcPct val="100000"/>
              </a:lnSpc>
              <a:spcBef>
                <a:spcPts val="800"/>
              </a:spcBef>
              <a:spcAft>
                <a:spcPts val="0"/>
              </a:spcAft>
              <a:buClr>
                <a:srgbClr val="404040"/>
              </a:buClr>
              <a:buSzPts val="1800"/>
              <a:buChar char="•"/>
            </a:pPr>
            <a:r>
              <a:rPr lang="en-US" sz="1800">
                <a:solidFill>
                  <a:srgbClr val="404040"/>
                </a:solidFill>
              </a:rPr>
              <a:t>Tier 1: 10-50 homeless students – Subgrants may range up to $10,000 for each subgrant year.</a:t>
            </a:r>
            <a:endParaRPr sz="1800">
              <a:solidFill>
                <a:srgbClr val="404040"/>
              </a:solidFill>
            </a:endParaRPr>
          </a:p>
          <a:p>
            <a:pPr marL="457200" lvl="0" indent="-342900" algn="l" rtl="0">
              <a:lnSpc>
                <a:spcPct val="100000"/>
              </a:lnSpc>
              <a:spcBef>
                <a:spcPts val="0"/>
              </a:spcBef>
              <a:spcAft>
                <a:spcPts val="0"/>
              </a:spcAft>
              <a:buClr>
                <a:srgbClr val="404040"/>
              </a:buClr>
              <a:buSzPts val="1800"/>
              <a:buChar char="•"/>
            </a:pPr>
            <a:r>
              <a:rPr lang="en-US" sz="1800">
                <a:solidFill>
                  <a:srgbClr val="404040"/>
                </a:solidFill>
              </a:rPr>
              <a:t>Tier 2: 51 or more homeless students – Subgrants may range up to $25,000 for each subgrant year.</a:t>
            </a:r>
            <a:endParaRPr sz="1800">
              <a:solidFill>
                <a:srgbClr val="404040"/>
              </a:solidFill>
            </a:endParaRPr>
          </a:p>
          <a:p>
            <a:pPr marL="0" lvl="0" indent="0" algn="l" rtl="0">
              <a:lnSpc>
                <a:spcPct val="100000"/>
              </a:lnSpc>
              <a:spcBef>
                <a:spcPts val="800"/>
              </a:spcBef>
              <a:spcAft>
                <a:spcPts val="0"/>
              </a:spcAft>
              <a:buNone/>
            </a:pPr>
            <a:endParaRPr sz="1800">
              <a:solidFill>
                <a:srgbClr val="404040"/>
              </a:solidFill>
            </a:endParaRPr>
          </a:p>
          <a:p>
            <a:pPr marL="0" lvl="0" indent="0" algn="l" rtl="0">
              <a:lnSpc>
                <a:spcPct val="100000"/>
              </a:lnSpc>
              <a:spcBef>
                <a:spcPts val="800"/>
              </a:spcBef>
              <a:spcAft>
                <a:spcPts val="0"/>
              </a:spcAft>
              <a:buNone/>
            </a:pPr>
            <a:r>
              <a:rPr lang="en-US" sz="1800">
                <a:solidFill>
                  <a:srgbClr val="404040"/>
                </a:solidFill>
              </a:rPr>
              <a:t>Annual requests for continuation during the 3-year subgrant period will be directed and coordinated by the Department and based on the availability of federal funds. </a:t>
            </a:r>
            <a:endParaRPr sz="1800">
              <a:solidFill>
                <a:srgbClr val="404040"/>
              </a:solidFill>
            </a:endParaRPr>
          </a:p>
          <a:p>
            <a:pPr marL="0" lvl="0" indent="0" algn="l" rtl="0">
              <a:lnSpc>
                <a:spcPct val="100000"/>
              </a:lnSpc>
              <a:spcBef>
                <a:spcPts val="800"/>
              </a:spcBef>
              <a:spcAft>
                <a:spcPts val="0"/>
              </a:spcAft>
              <a:buNone/>
            </a:pPr>
            <a:endParaRPr sz="1800">
              <a:solidFill>
                <a:srgbClr val="404040"/>
              </a:solidFill>
            </a:endParaRPr>
          </a:p>
          <a:p>
            <a:pPr marL="0" lvl="0" indent="0" algn="l" rtl="0">
              <a:lnSpc>
                <a:spcPct val="100000"/>
              </a:lnSpc>
              <a:spcBef>
                <a:spcPts val="800"/>
              </a:spcBef>
              <a:spcAft>
                <a:spcPts val="0"/>
              </a:spcAft>
              <a:buNone/>
            </a:pPr>
            <a:r>
              <a:rPr lang="en-US" sz="1800">
                <a:solidFill>
                  <a:srgbClr val="404040"/>
                </a:solidFill>
              </a:rPr>
              <a:t>For the LEA to be eligible to apply for a McKinney-Vento subgrant, the LEA must have identified and reported a minimum of 10 students experiencing homelessness in Student Reporting in Iowa (SRI) in their spring 22-23 submission.</a:t>
            </a:r>
            <a:endParaRPr sz="1800">
              <a:solidFill>
                <a:srgbClr val="404040"/>
              </a:solidFill>
            </a:endParaRPr>
          </a:p>
          <a:p>
            <a:pPr marL="0" lvl="0" indent="0" algn="l" rtl="0">
              <a:lnSpc>
                <a:spcPct val="100000"/>
              </a:lnSpc>
              <a:spcBef>
                <a:spcPts val="800"/>
              </a:spcBef>
              <a:spcAft>
                <a:spcPts val="0"/>
              </a:spcAft>
              <a:buClr>
                <a:schemeClr val="dk1"/>
              </a:buClr>
              <a:buSzPts val="1100"/>
              <a:buFont typeface="Arial"/>
              <a:buNone/>
            </a:pPr>
            <a:endParaRPr sz="1800">
              <a:solidFill>
                <a:srgbClr val="404040"/>
              </a:solidFill>
            </a:endParaRPr>
          </a:p>
          <a:p>
            <a:pPr marL="0" lvl="0" indent="0" algn="l" rtl="0">
              <a:spcBef>
                <a:spcPts val="800"/>
              </a:spcBef>
              <a:spcAft>
                <a:spcPts val="0"/>
              </a:spcAft>
              <a:buNone/>
            </a:pPr>
            <a:endParaRPr sz="18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5"/>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Title I, Part A Federally Required Set-Aside </a:t>
            </a:r>
            <a:endParaRPr/>
          </a:p>
        </p:txBody>
      </p:sp>
      <p:sp>
        <p:nvSpPr>
          <p:cNvPr id="203" name="Google Shape;203;p35"/>
          <p:cNvSpPr txBox="1">
            <a:spLocks noGrp="1"/>
          </p:cNvSpPr>
          <p:nvPr>
            <p:ph type="body" idx="1"/>
          </p:nvPr>
        </p:nvSpPr>
        <p:spPr>
          <a:xfrm>
            <a:off x="689100" y="954250"/>
            <a:ext cx="10813800" cy="4857300"/>
          </a:xfrm>
          <a:prstGeom prst="rect">
            <a:avLst/>
          </a:prstGeom>
        </p:spPr>
        <p:txBody>
          <a:bodyPr spcFirstLastPara="1" wrap="square" lIns="91425" tIns="45700" rIns="91425" bIns="45700" anchor="ctr" anchorCtr="0">
            <a:normAutofit/>
          </a:bodyPr>
          <a:lstStyle/>
          <a:p>
            <a:pPr marL="457200" lvl="0" indent="-342900" algn="l" rtl="0">
              <a:lnSpc>
                <a:spcPct val="150000"/>
              </a:lnSpc>
              <a:spcBef>
                <a:spcPts val="0"/>
              </a:spcBef>
              <a:spcAft>
                <a:spcPts val="0"/>
              </a:spcAft>
              <a:buSzPts val="1800"/>
              <a:buChar char="●"/>
            </a:pPr>
            <a:r>
              <a:rPr lang="en-US" sz="1800" dirty="0"/>
              <a:t>Each local education agency must reserve funds to provide comparable services for eligible homeless children who do not attend participating schools, including providing educationally related support services to children in shelters and other locations where children may live (ESEA Sec. 1113 (c) (3)(A)).</a:t>
            </a:r>
            <a:endParaRPr sz="1800" dirty="0"/>
          </a:p>
          <a:p>
            <a:pPr marL="457200" lvl="0" indent="-342900" algn="l" rtl="0">
              <a:lnSpc>
                <a:spcPct val="150000"/>
              </a:lnSpc>
              <a:spcBef>
                <a:spcPts val="0"/>
              </a:spcBef>
              <a:spcAft>
                <a:spcPts val="0"/>
              </a:spcAft>
              <a:buSzPts val="1800"/>
              <a:buChar char="●"/>
            </a:pPr>
            <a:r>
              <a:rPr lang="en-US" sz="1800" dirty="0"/>
              <a:t>Two guiding principles:</a:t>
            </a:r>
            <a:endParaRPr sz="1800" dirty="0"/>
          </a:p>
          <a:p>
            <a:pPr marL="457200" lvl="0" indent="0" algn="l" rtl="0">
              <a:lnSpc>
                <a:spcPct val="150000"/>
              </a:lnSpc>
              <a:spcBef>
                <a:spcPts val="750"/>
              </a:spcBef>
              <a:spcAft>
                <a:spcPts val="0"/>
              </a:spcAft>
              <a:buClr>
                <a:schemeClr val="dk1"/>
              </a:buClr>
              <a:buSzPts val="1100"/>
              <a:buFont typeface="Arial"/>
              <a:buNone/>
            </a:pPr>
            <a:r>
              <a:rPr lang="en-US" sz="1800" dirty="0"/>
              <a:t>1. The services must be reasonable and necessary to assist students experiencing homelessness to take advantage of educational opportunities (ESEA section 1113(c)(3)(A); 2 CFR § 200.403(a)).</a:t>
            </a:r>
            <a:endParaRPr sz="1800" dirty="0"/>
          </a:p>
          <a:p>
            <a:pPr marL="457200" lvl="0" indent="0" algn="l" rtl="0">
              <a:lnSpc>
                <a:spcPct val="150000"/>
              </a:lnSpc>
              <a:spcBef>
                <a:spcPts val="750"/>
              </a:spcBef>
              <a:spcAft>
                <a:spcPts val="0"/>
              </a:spcAft>
              <a:buClr>
                <a:schemeClr val="dk1"/>
              </a:buClr>
              <a:buSzPts val="1100"/>
              <a:buFont typeface="Arial"/>
              <a:buNone/>
            </a:pPr>
            <a:r>
              <a:rPr lang="en-US" sz="1800" dirty="0"/>
              <a:t>2. The funds must be used only as a last resort when funds or services are not available from other public or private sources (p. 41</a:t>
            </a:r>
            <a:r>
              <a:rPr lang="en-US" sz="1800" dirty="0">
                <a:solidFill>
                  <a:schemeClr val="bg2">
                    <a:lumMod val="75000"/>
                    <a:lumOff val="25000"/>
                  </a:schemeClr>
                </a:solidFill>
              </a:rPr>
              <a:t> </a:t>
            </a: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Education for Homeless Children and Youths Programs Non-Regulatory Guidance</a:t>
            </a:r>
            <a:r>
              <a:rPr lang="en-US" sz="1800" dirty="0">
                <a:solidFill>
                  <a:schemeClr val="bg2">
                    <a:lumMod val="75000"/>
                    <a:lumOff val="25000"/>
                  </a:schemeClr>
                </a:solidFill>
              </a:rPr>
              <a:t>.</a:t>
            </a:r>
            <a:r>
              <a:rPr lang="en-US" sz="1800" dirty="0"/>
              <a:t>)</a:t>
            </a:r>
            <a:endParaRPr sz="1800" dirty="0"/>
          </a:p>
          <a:p>
            <a:pPr marL="0" lvl="0" indent="0" algn="l" rtl="0">
              <a:spcBef>
                <a:spcPts val="750"/>
              </a:spcBef>
              <a:spcAft>
                <a:spcPts val="0"/>
              </a:spcAft>
              <a:buNone/>
            </a:pPr>
            <a:endParaRPr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rtl="0">
              <a:spcBef>
                <a:spcPts val="0"/>
              </a:spcBef>
              <a:spcAft>
                <a:spcPts val="0"/>
              </a:spcAft>
              <a:buNone/>
            </a:pPr>
            <a:r>
              <a:rPr lang="en-US" dirty="0"/>
              <a:t>Purpose</a:t>
            </a:r>
            <a:endParaRPr dirty="0"/>
          </a:p>
        </p:txBody>
      </p:sp>
      <p:sp>
        <p:nvSpPr>
          <p:cNvPr id="48" name="Google Shape;48;p9"/>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lnSpc>
                <a:spcPct val="115000"/>
              </a:lnSpc>
              <a:spcBef>
                <a:spcPts val="500"/>
              </a:spcBef>
              <a:spcAft>
                <a:spcPts val="0"/>
              </a:spcAft>
              <a:buClr>
                <a:schemeClr val="dk1"/>
              </a:buClr>
              <a:buSzPts val="1100"/>
              <a:buFont typeface="Arial"/>
              <a:buNone/>
            </a:pPr>
            <a:r>
              <a:rPr lang="en-US"/>
              <a:t>The McKinney-Vento program is designed to address the barriers that children and youth experiencing homelessness have faced in enrolling, attending, and succeeding in school.</a:t>
            </a:r>
            <a:endParaRPr sz="3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6"/>
          <p:cNvSpPr txBox="1">
            <a:spLocks noGrp="1"/>
          </p:cNvSpPr>
          <p:nvPr>
            <p:ph type="title"/>
          </p:nvPr>
        </p:nvSpPr>
        <p:spPr>
          <a:xfrm>
            <a:off x="391650" y="-188750"/>
            <a:ext cx="11269800" cy="11115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a:t>
            </a:r>
            <a:r>
              <a:rPr lang="en-US" sz="2600"/>
              <a:t>itle IA Set-Aside and McKinney Vento Subgrant Allowable Activities  </a:t>
            </a:r>
            <a:endParaRPr sz="2600"/>
          </a:p>
        </p:txBody>
      </p:sp>
      <p:sp>
        <p:nvSpPr>
          <p:cNvPr id="209" name="Google Shape;209;p36"/>
          <p:cNvSpPr txBox="1">
            <a:spLocks noGrp="1"/>
          </p:cNvSpPr>
          <p:nvPr>
            <p:ph type="body" idx="1"/>
          </p:nvPr>
        </p:nvSpPr>
        <p:spPr>
          <a:xfrm>
            <a:off x="689112" y="1460499"/>
            <a:ext cx="10813800" cy="4351200"/>
          </a:xfrm>
          <a:prstGeom prst="rect">
            <a:avLst/>
          </a:prstGeom>
        </p:spPr>
        <p:txBody>
          <a:bodyPr spcFirstLastPara="1" wrap="square" lIns="91425" tIns="45700" rIns="91425" bIns="45700" anchor="ctr" anchorCtr="0">
            <a:normAutofit/>
          </a:bodyPr>
          <a:lstStyle/>
          <a:p>
            <a:pPr marL="609600" lvl="0" indent="-419100" algn="l" rtl="0">
              <a:lnSpc>
                <a:spcPct val="150000"/>
              </a:lnSpc>
              <a:spcBef>
                <a:spcPts val="750"/>
              </a:spcBef>
              <a:spcAft>
                <a:spcPts val="0"/>
              </a:spcAft>
              <a:buSzPts val="1800"/>
              <a:buChar char="●"/>
            </a:pPr>
            <a:r>
              <a:rPr lang="en-US" sz="1800"/>
              <a:t>Tutoring services (remedial or accelerated instruction), especially in shelters or other locations where homeless students live  </a:t>
            </a:r>
            <a:endParaRPr sz="1800"/>
          </a:p>
          <a:p>
            <a:pPr marL="609600" lvl="0" indent="-419100" algn="l" rtl="0">
              <a:lnSpc>
                <a:spcPct val="150000"/>
              </a:lnSpc>
              <a:spcBef>
                <a:spcPts val="0"/>
              </a:spcBef>
              <a:spcAft>
                <a:spcPts val="0"/>
              </a:spcAft>
              <a:buSzPts val="1800"/>
              <a:buChar char="●"/>
            </a:pPr>
            <a:r>
              <a:rPr lang="en-US" sz="1800"/>
              <a:t>Before-school/after-school, and/or summer programs  </a:t>
            </a:r>
            <a:endParaRPr sz="1800"/>
          </a:p>
          <a:p>
            <a:pPr marL="609600" lvl="0" indent="-419100" algn="l" rtl="0">
              <a:lnSpc>
                <a:spcPct val="150000"/>
              </a:lnSpc>
              <a:spcBef>
                <a:spcPts val="0"/>
              </a:spcBef>
              <a:spcAft>
                <a:spcPts val="0"/>
              </a:spcAft>
              <a:buSzPts val="1800"/>
              <a:buChar char="●"/>
            </a:pPr>
            <a:r>
              <a:rPr lang="en-US" sz="1800"/>
              <a:t>Services to enable students to enroll in, attend, and succeed in school  </a:t>
            </a:r>
            <a:endParaRPr sz="1800"/>
          </a:p>
          <a:p>
            <a:pPr marL="609600" lvl="0" indent="-419100" algn="l" rtl="0">
              <a:lnSpc>
                <a:spcPct val="150000"/>
              </a:lnSpc>
              <a:spcBef>
                <a:spcPts val="0"/>
              </a:spcBef>
              <a:spcAft>
                <a:spcPts val="0"/>
              </a:spcAft>
              <a:buSzPts val="1800"/>
              <a:buChar char="●"/>
            </a:pPr>
            <a:r>
              <a:rPr lang="en-US" sz="1800"/>
              <a:t>Personal school supplies such as backpacks and notebooks  </a:t>
            </a:r>
            <a:endParaRPr sz="1800"/>
          </a:p>
          <a:p>
            <a:pPr marL="609600" lvl="0" indent="-419100" algn="l" rtl="0">
              <a:lnSpc>
                <a:spcPct val="150000"/>
              </a:lnSpc>
              <a:spcBef>
                <a:spcPts val="0"/>
              </a:spcBef>
              <a:spcAft>
                <a:spcPts val="0"/>
              </a:spcAft>
              <a:buSzPts val="1800"/>
              <a:buChar char="●"/>
            </a:pPr>
            <a:r>
              <a:rPr lang="en-US" sz="1800"/>
              <a:t>Items of clothing to meet a school’s dress or uniform requirements </a:t>
            </a:r>
            <a:endParaRPr sz="1800"/>
          </a:p>
          <a:p>
            <a:pPr marL="609600" lvl="0" indent="-419100" algn="l" rtl="0">
              <a:lnSpc>
                <a:spcPct val="150000"/>
              </a:lnSpc>
              <a:spcBef>
                <a:spcPts val="0"/>
              </a:spcBef>
              <a:spcAft>
                <a:spcPts val="0"/>
              </a:spcAft>
              <a:buSzPts val="1800"/>
              <a:buChar char="●"/>
            </a:pPr>
            <a:r>
              <a:rPr lang="en-US" sz="1800"/>
              <a:t>Shoes necessary to participate in physical education classes  </a:t>
            </a:r>
            <a:endParaRPr sz="1800"/>
          </a:p>
          <a:p>
            <a:pPr marL="609600" lvl="0" indent="-419100" algn="l" rtl="0">
              <a:lnSpc>
                <a:spcPct val="150000"/>
              </a:lnSpc>
              <a:spcBef>
                <a:spcPts val="0"/>
              </a:spcBef>
              <a:spcAft>
                <a:spcPts val="0"/>
              </a:spcAft>
              <a:buSzPts val="1800"/>
              <a:buChar char="●"/>
            </a:pPr>
            <a:r>
              <a:rPr lang="en-US" sz="1800"/>
              <a:t>Student fees necessary to participate in the general education program  </a:t>
            </a:r>
            <a:endParaRPr sz="1800"/>
          </a:p>
          <a:p>
            <a:pPr marL="609600" lvl="0" indent="-419100" algn="l" rtl="0">
              <a:lnSpc>
                <a:spcPct val="150000"/>
              </a:lnSpc>
              <a:spcBef>
                <a:spcPts val="0"/>
              </a:spcBef>
              <a:spcAft>
                <a:spcPts val="0"/>
              </a:spcAft>
              <a:buSzPts val="1800"/>
              <a:buChar char="●"/>
            </a:pPr>
            <a:r>
              <a:rPr lang="en-US" sz="1800"/>
              <a:t>Graduation cap and gown, graduation fees  </a:t>
            </a:r>
            <a:endParaRPr sz="1800"/>
          </a:p>
          <a:p>
            <a:pPr marL="0" lvl="0" indent="0" algn="l" rtl="0">
              <a:spcBef>
                <a:spcPts val="750"/>
              </a:spcBef>
              <a:spcAft>
                <a:spcPts val="0"/>
              </a:spcAft>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Examples of Allowable Activities Continued </a:t>
            </a:r>
            <a:endParaRPr/>
          </a:p>
        </p:txBody>
      </p:sp>
      <p:sp>
        <p:nvSpPr>
          <p:cNvPr id="215" name="Google Shape;215;p37"/>
          <p:cNvSpPr txBox="1">
            <a:spLocks noGrp="1"/>
          </p:cNvSpPr>
          <p:nvPr>
            <p:ph type="body" idx="1"/>
          </p:nvPr>
        </p:nvSpPr>
        <p:spPr>
          <a:xfrm>
            <a:off x="689112" y="1460499"/>
            <a:ext cx="10813800" cy="4351200"/>
          </a:xfrm>
          <a:prstGeom prst="rect">
            <a:avLst/>
          </a:prstGeom>
        </p:spPr>
        <p:txBody>
          <a:bodyPr spcFirstLastPara="1" wrap="square" lIns="91425" tIns="45700" rIns="91425" bIns="45700" anchor="ctr" anchorCtr="0">
            <a:normAutofit/>
          </a:bodyPr>
          <a:lstStyle/>
          <a:p>
            <a:pPr marL="609600" lvl="0" indent="-419100" algn="l" rtl="0">
              <a:spcBef>
                <a:spcPts val="750"/>
              </a:spcBef>
              <a:spcAft>
                <a:spcPts val="0"/>
              </a:spcAft>
              <a:buSzPts val="1800"/>
              <a:buChar char="●"/>
            </a:pPr>
            <a:r>
              <a:rPr lang="en-US" sz="1800"/>
              <a:t>Birth certificates necessary to enroll in school  </a:t>
            </a:r>
            <a:endParaRPr sz="1800"/>
          </a:p>
          <a:p>
            <a:pPr marL="609600" lvl="0" indent="-419100" algn="l" rtl="0">
              <a:lnSpc>
                <a:spcPct val="150000"/>
              </a:lnSpc>
              <a:spcBef>
                <a:spcPts val="0"/>
              </a:spcBef>
              <a:spcAft>
                <a:spcPts val="0"/>
              </a:spcAft>
              <a:buSzPts val="1800"/>
              <a:buChar char="●"/>
            </a:pPr>
            <a:r>
              <a:rPr lang="en-US" sz="1800"/>
              <a:t>Counseling services/domestic violence counseling services  </a:t>
            </a:r>
            <a:endParaRPr sz="1800"/>
          </a:p>
          <a:p>
            <a:pPr marL="609600" lvl="0" indent="-419100" algn="l" rtl="0">
              <a:lnSpc>
                <a:spcPct val="150000"/>
              </a:lnSpc>
              <a:spcBef>
                <a:spcPts val="0"/>
              </a:spcBef>
              <a:spcAft>
                <a:spcPts val="0"/>
              </a:spcAft>
              <a:buSzPts val="1800"/>
              <a:buChar char="●"/>
            </a:pPr>
            <a:r>
              <a:rPr lang="en-US" sz="1800"/>
              <a:t>Parental involvement specifically oriented to reaching out to parents of homeless students  </a:t>
            </a:r>
            <a:endParaRPr sz="1800"/>
          </a:p>
          <a:p>
            <a:pPr marL="609600" lvl="0" indent="-419100" algn="l" rtl="0">
              <a:lnSpc>
                <a:spcPct val="150000"/>
              </a:lnSpc>
              <a:spcBef>
                <a:spcPts val="0"/>
              </a:spcBef>
              <a:spcAft>
                <a:spcPts val="0"/>
              </a:spcAft>
              <a:buSzPts val="1800"/>
              <a:buChar char="●"/>
            </a:pPr>
            <a:r>
              <a:rPr lang="en-US" sz="1800"/>
              <a:t>Research-based programs that benefit highly mobile students  </a:t>
            </a:r>
            <a:endParaRPr sz="1800"/>
          </a:p>
          <a:p>
            <a:pPr marL="609600" lvl="0" indent="-419100" algn="l" rtl="0">
              <a:lnSpc>
                <a:spcPct val="150000"/>
              </a:lnSpc>
              <a:spcBef>
                <a:spcPts val="0"/>
              </a:spcBef>
              <a:spcAft>
                <a:spcPts val="0"/>
              </a:spcAft>
              <a:buSzPts val="1800"/>
              <a:buChar char="●"/>
            </a:pPr>
            <a:r>
              <a:rPr lang="en-US" sz="1800"/>
              <a:t>Fees for SAT/ACT testing if not waived by college or university  </a:t>
            </a:r>
            <a:endParaRPr sz="1800"/>
          </a:p>
          <a:p>
            <a:pPr marL="609600" lvl="0" indent="-419100" algn="l" rtl="0">
              <a:lnSpc>
                <a:spcPct val="150000"/>
              </a:lnSpc>
              <a:spcBef>
                <a:spcPts val="0"/>
              </a:spcBef>
              <a:spcAft>
                <a:spcPts val="0"/>
              </a:spcAft>
              <a:buSzPts val="1800"/>
              <a:buChar char="●"/>
            </a:pPr>
            <a:r>
              <a:rPr lang="en-US" sz="1800"/>
              <a:t>Cost of HiSET for an unaccompanied homeless youth  </a:t>
            </a:r>
            <a:endParaRPr sz="1800"/>
          </a:p>
          <a:p>
            <a:pPr marL="609600" lvl="0" indent="-419100" algn="l" rtl="0">
              <a:lnSpc>
                <a:spcPct val="150000"/>
              </a:lnSpc>
              <a:spcBef>
                <a:spcPts val="0"/>
              </a:spcBef>
              <a:spcAft>
                <a:spcPts val="0"/>
              </a:spcAft>
              <a:buSzPts val="1800"/>
              <a:buChar char="●"/>
            </a:pPr>
            <a:r>
              <a:rPr lang="en-US" sz="1800"/>
              <a:t>Health related services may be allowed if funds are not reasonably available from public or private sources (as a last resort, health, nutrition, other services such as eyeglasses and hearing aids, immunizations, and dental needs). 	</a:t>
            </a:r>
            <a:endParaRPr sz="1800"/>
          </a:p>
          <a:p>
            <a:pPr marL="609600" lvl="0" indent="-419100" algn="l" rtl="0">
              <a:lnSpc>
                <a:spcPct val="150000"/>
              </a:lnSpc>
              <a:spcBef>
                <a:spcPts val="0"/>
              </a:spcBef>
              <a:spcAft>
                <a:spcPts val="0"/>
              </a:spcAft>
              <a:buSzPts val="1800"/>
              <a:buChar char="●"/>
            </a:pPr>
            <a:r>
              <a:rPr lang="en-US" sz="1800"/>
              <a:t>Defray the excess cost of transportation</a:t>
            </a:r>
            <a:endParaRPr sz="1800"/>
          </a:p>
          <a:p>
            <a:pPr marL="0" lvl="0" indent="0" algn="l" rtl="0">
              <a:spcBef>
                <a:spcPts val="750"/>
              </a:spcBef>
              <a:spcAft>
                <a:spcPts val="0"/>
              </a:spcAft>
              <a:buNone/>
            </a:pP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ARP-HCY Allowable Activities, Part 1</a:t>
            </a:r>
            <a:endParaRPr/>
          </a:p>
        </p:txBody>
      </p:sp>
      <p:sp>
        <p:nvSpPr>
          <p:cNvPr id="221" name="Google Shape;221;p38"/>
          <p:cNvSpPr txBox="1">
            <a:spLocks noGrp="1"/>
          </p:cNvSpPr>
          <p:nvPr>
            <p:ph type="body" idx="1"/>
          </p:nvPr>
        </p:nvSpPr>
        <p:spPr>
          <a:xfrm>
            <a:off x="689112" y="1460499"/>
            <a:ext cx="10813800" cy="4351200"/>
          </a:xfrm>
          <a:prstGeom prst="rect">
            <a:avLst/>
          </a:prstGeom>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1800"/>
              <a:t>ARP-HCY allowable activities include all allowable McKinney-Vento subgrant and Title IA activities, plus -</a:t>
            </a:r>
            <a:endParaRPr sz="1800"/>
          </a:p>
          <a:p>
            <a:pPr marL="914400" lvl="0" indent="-342900" algn="l" rtl="0">
              <a:lnSpc>
                <a:spcPct val="115000"/>
              </a:lnSpc>
              <a:spcBef>
                <a:spcPts val="0"/>
              </a:spcBef>
              <a:spcAft>
                <a:spcPts val="0"/>
              </a:spcAft>
              <a:buSzPts val="1800"/>
              <a:buChar char="●"/>
            </a:pPr>
            <a:r>
              <a:rPr lang="en-US" sz="1800"/>
              <a:t>Providing wraparound services (which could be provided in collaboration with and/or through contracts with community-based organizations, and could include academic supports, trauma-informed care, social-emotional support, and mental health services);</a:t>
            </a:r>
            <a:endParaRPr sz="1800"/>
          </a:p>
          <a:p>
            <a:pPr marL="914400" lvl="0" indent="-342900" algn="l" rtl="0">
              <a:lnSpc>
                <a:spcPct val="115000"/>
              </a:lnSpc>
              <a:spcBef>
                <a:spcPts val="0"/>
              </a:spcBef>
              <a:spcAft>
                <a:spcPts val="0"/>
              </a:spcAft>
              <a:buSzPts val="1800"/>
              <a:buChar char="●"/>
            </a:pPr>
            <a:r>
              <a:rPr lang="en-US" sz="1800"/>
              <a:t>Purchasing cell phones or other technological devices for unaccompanied youth to enable the youth to attend and fully participate in school activities;</a:t>
            </a:r>
            <a:endParaRPr sz="1800"/>
          </a:p>
          <a:p>
            <a:pPr marL="914400" lvl="0" indent="-342900" algn="l" rtl="0">
              <a:lnSpc>
                <a:spcPct val="115000"/>
              </a:lnSpc>
              <a:spcBef>
                <a:spcPts val="0"/>
              </a:spcBef>
              <a:spcAft>
                <a:spcPts val="0"/>
              </a:spcAft>
              <a:buSzPts val="1800"/>
              <a:buChar char="●"/>
            </a:pPr>
            <a:r>
              <a:rPr lang="en-US" sz="1800"/>
              <a:t>Providing access to reliable, high-speed internet for students through the purchase of internet-connected devices/equipment, mobile hotspots, wireless service plans, or installation of Community Wi-Fi Hotspots (e.g., at homeless shelters), especially in underserved communities;</a:t>
            </a:r>
            <a:endParaRPr sz="1800"/>
          </a:p>
          <a:p>
            <a:pPr marL="0" lvl="0" indent="0" algn="l" rtl="0">
              <a:spcBef>
                <a:spcPts val="750"/>
              </a:spcBef>
              <a:spcAft>
                <a:spcPts val="0"/>
              </a:spcAft>
              <a:buNone/>
            </a:pPr>
            <a:endParaRPr sz="1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9"/>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ARP-HCY Allowable Activities, Part 2 </a:t>
            </a:r>
            <a:endParaRPr/>
          </a:p>
        </p:txBody>
      </p:sp>
      <p:sp>
        <p:nvSpPr>
          <p:cNvPr id="227" name="Google Shape;227;p39"/>
          <p:cNvSpPr txBox="1">
            <a:spLocks noGrp="1"/>
          </p:cNvSpPr>
          <p:nvPr>
            <p:ph type="body" idx="1"/>
          </p:nvPr>
        </p:nvSpPr>
        <p:spPr>
          <a:xfrm>
            <a:off x="689112" y="1460499"/>
            <a:ext cx="10813800" cy="4351200"/>
          </a:xfrm>
          <a:prstGeom prst="rect">
            <a:avLst/>
          </a:prstGeom>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1800"/>
              <a:t>ARP-HCY allowable activities include all allowable McKinney-Vento subgrant and Title IA activities, plus -</a:t>
            </a:r>
            <a:endParaRPr sz="1800"/>
          </a:p>
          <a:p>
            <a:pPr marL="914400" lvl="0" indent="-342900" algn="l" rtl="0">
              <a:lnSpc>
                <a:spcPct val="115000"/>
              </a:lnSpc>
              <a:spcBef>
                <a:spcPts val="0"/>
              </a:spcBef>
              <a:spcAft>
                <a:spcPts val="0"/>
              </a:spcAft>
              <a:buSzPts val="1800"/>
              <a:buChar char="●"/>
            </a:pPr>
            <a:r>
              <a:rPr lang="en-US" sz="1800"/>
              <a:t>Paying for short-term, temporary housing (e.g., a few days in a motel) when such emergency housing is the only reasonable option for COVID-safe temporary housing and when necessary to enable the homeless child or youth to attend school and participate fully in school activities (including summer school); and</a:t>
            </a:r>
            <a:endParaRPr sz="1800"/>
          </a:p>
          <a:p>
            <a:pPr marL="914400" lvl="0" indent="-342900" algn="l" rtl="0">
              <a:lnSpc>
                <a:spcPct val="115000"/>
              </a:lnSpc>
              <a:spcBef>
                <a:spcPts val="0"/>
              </a:spcBef>
              <a:spcAft>
                <a:spcPts val="0"/>
              </a:spcAft>
              <a:buSzPts val="1800"/>
              <a:buChar char="●"/>
            </a:pPr>
            <a:r>
              <a:rPr lang="en-US" sz="1800"/>
              <a:t>Providing store cards/prepaid debit cards to purchase materials necessary for students to participate in school activities.</a:t>
            </a:r>
            <a:endParaRPr sz="1800"/>
          </a:p>
          <a:p>
            <a:pPr marL="0" lvl="0" indent="0" algn="l" rtl="0">
              <a:spcBef>
                <a:spcPts val="750"/>
              </a:spcBef>
              <a:spcAft>
                <a:spcPts val="0"/>
              </a:spcAft>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0"/>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Resources </a:t>
            </a:r>
            <a:endParaRPr/>
          </a:p>
        </p:txBody>
      </p:sp>
      <p:sp>
        <p:nvSpPr>
          <p:cNvPr id="233" name="Google Shape;233;p40"/>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Autofit/>
          </a:bodyPr>
          <a:lstStyle/>
          <a:p>
            <a:pPr marL="457200" lvl="0" indent="-342900" algn="l" rtl="0">
              <a:lnSpc>
                <a:spcPct val="80000"/>
              </a:lnSpc>
              <a:spcBef>
                <a:spcPts val="750"/>
              </a:spcBef>
              <a:spcAft>
                <a:spcPts val="0"/>
              </a:spcAft>
              <a:buSzPts val="1800"/>
              <a:buChar char="●"/>
            </a:pPr>
            <a:r>
              <a:rPr lang="en-US" sz="1800" dirty="0"/>
              <a:t>2022-23 District Homeless Liaison </a:t>
            </a: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List</a:t>
            </a:r>
            <a:endParaRPr sz="1800" dirty="0">
              <a:solidFill>
                <a:schemeClr val="bg2">
                  <a:lumMod val="75000"/>
                  <a:lumOff val="25000"/>
                </a:schemeClr>
              </a:solidFill>
            </a:endParaRPr>
          </a:p>
          <a:p>
            <a:pPr marL="457200" lvl="0" indent="0" algn="l" rtl="0">
              <a:lnSpc>
                <a:spcPct val="80000"/>
              </a:lnSpc>
              <a:spcBef>
                <a:spcPts val="750"/>
              </a:spcBef>
              <a:spcAft>
                <a:spcPts val="0"/>
              </a:spcAft>
              <a:buSzPts val="1018"/>
              <a:buNone/>
            </a:pPr>
            <a:endParaRPr sz="1800" dirty="0"/>
          </a:p>
          <a:p>
            <a:pPr marL="457200" lvl="0" indent="-342900" algn="l" rtl="0">
              <a:lnSpc>
                <a:spcPct val="80000"/>
              </a:lnSpc>
              <a:spcBef>
                <a:spcPts val="750"/>
              </a:spcBef>
              <a:spcAft>
                <a:spcPts val="0"/>
              </a:spcAft>
              <a:buSzPts val="1800"/>
              <a:buChar char="●"/>
            </a:pPr>
            <a:r>
              <a:rPr lang="en-US" sz="1800" dirty="0" err="1"/>
              <a:t>IDoE</a:t>
            </a:r>
            <a:r>
              <a:rPr lang="en-US" sz="1800" dirty="0"/>
              <a:t> McKinney-Vento </a:t>
            </a:r>
            <a:r>
              <a:rPr lang="en-US" sz="1800" u="sng" dirty="0">
                <a:solidFill>
                  <a:schemeClr val="bg2">
                    <a:lumMod val="75000"/>
                    <a:lumOff val="25000"/>
                  </a:schemeClr>
                </a:solidFill>
                <a:hlinkClick r:id="rId4">
                  <a:extLst>
                    <a:ext uri="{A12FA001-AC4F-418D-AE19-62706E023703}">
                      <ahyp:hlinkClr xmlns:ahyp="http://schemas.microsoft.com/office/drawing/2018/hyperlinkcolor" val="tx"/>
                    </a:ext>
                  </a:extLst>
                </a:hlinkClick>
              </a:rPr>
              <a:t>Resources</a:t>
            </a:r>
            <a:r>
              <a:rPr lang="en-US" sz="1800" u="sng" dirty="0">
                <a:solidFill>
                  <a:schemeClr val="hlink"/>
                </a:solidFill>
                <a:hlinkClick r:id="rId4">
                  <a:extLst>
                    <a:ext uri="{A12FA001-AC4F-418D-AE19-62706E023703}">
                      <ahyp:hlinkClr xmlns:ahyp="http://schemas.microsoft.com/office/drawing/2018/hyperlinkcolor" val="tx"/>
                    </a:ext>
                  </a:extLst>
                </a:hlinkClick>
              </a:rPr>
              <a:t> </a:t>
            </a:r>
            <a:endParaRPr sz="1800" dirty="0"/>
          </a:p>
          <a:p>
            <a:pPr marL="457200" lvl="0" indent="0" algn="l" rtl="0">
              <a:lnSpc>
                <a:spcPct val="80000"/>
              </a:lnSpc>
              <a:spcBef>
                <a:spcPts val="750"/>
              </a:spcBef>
              <a:spcAft>
                <a:spcPts val="0"/>
              </a:spcAft>
              <a:buSzPts val="1018"/>
              <a:buNone/>
            </a:pPr>
            <a:endParaRPr sz="1800" dirty="0"/>
          </a:p>
          <a:p>
            <a:pPr marL="457200" lvl="0" indent="-342900" algn="l" rtl="0">
              <a:lnSpc>
                <a:spcPct val="80000"/>
              </a:lnSpc>
              <a:spcBef>
                <a:spcPts val="750"/>
              </a:spcBef>
              <a:spcAft>
                <a:spcPts val="0"/>
              </a:spcAft>
              <a:buSzPts val="1800"/>
              <a:buChar char="●"/>
            </a:pPr>
            <a:r>
              <a:rPr lang="en-US" sz="1800" dirty="0" err="1"/>
              <a:t>IDoE</a:t>
            </a:r>
            <a:r>
              <a:rPr lang="en-US" sz="1800" dirty="0"/>
              <a:t> ESSA </a:t>
            </a:r>
            <a:r>
              <a:rPr lang="en-US" sz="1800" u="sng" dirty="0">
                <a:solidFill>
                  <a:schemeClr val="bg2">
                    <a:lumMod val="75000"/>
                    <a:lumOff val="25000"/>
                  </a:schemeClr>
                </a:solidFill>
                <a:hlinkClick r:id="rId5">
                  <a:extLst>
                    <a:ext uri="{A12FA001-AC4F-418D-AE19-62706E023703}">
                      <ahyp:hlinkClr xmlns:ahyp="http://schemas.microsoft.com/office/drawing/2018/hyperlinkcolor" val="tx"/>
                    </a:ext>
                  </a:extLst>
                </a:hlinkClick>
              </a:rPr>
              <a:t>Guidance and Allocations </a:t>
            </a:r>
            <a:endParaRPr sz="1800" dirty="0">
              <a:solidFill>
                <a:schemeClr val="bg2">
                  <a:lumMod val="75000"/>
                  <a:lumOff val="25000"/>
                </a:schemeClr>
              </a:solidFill>
            </a:endParaRPr>
          </a:p>
          <a:p>
            <a:pPr marL="457200" lvl="0" indent="0" algn="l" rtl="0">
              <a:lnSpc>
                <a:spcPct val="80000"/>
              </a:lnSpc>
              <a:spcBef>
                <a:spcPts val="750"/>
              </a:spcBef>
              <a:spcAft>
                <a:spcPts val="0"/>
              </a:spcAft>
              <a:buSzPts val="1018"/>
              <a:buNone/>
            </a:pPr>
            <a:endParaRPr sz="1800" dirty="0"/>
          </a:p>
          <a:p>
            <a:pPr marL="457200" lvl="0" indent="-342900" algn="l" rtl="0">
              <a:lnSpc>
                <a:spcPct val="80000"/>
              </a:lnSpc>
              <a:spcBef>
                <a:spcPts val="750"/>
              </a:spcBef>
              <a:spcAft>
                <a:spcPts val="0"/>
              </a:spcAft>
              <a:buSzPts val="1800"/>
              <a:buChar char="●"/>
            </a:pPr>
            <a:r>
              <a:rPr lang="en-US" sz="1800" dirty="0"/>
              <a:t>National Center for Homeless Education - </a:t>
            </a:r>
            <a:r>
              <a:rPr lang="en-US" sz="1800" u="sng" dirty="0">
                <a:solidFill>
                  <a:schemeClr val="bg2">
                    <a:lumMod val="75000"/>
                    <a:lumOff val="25000"/>
                  </a:schemeClr>
                </a:solidFill>
                <a:hlinkClick r:id="rId6">
                  <a:extLst>
                    <a:ext uri="{A12FA001-AC4F-418D-AE19-62706E023703}">
                      <ahyp:hlinkClr xmlns:ahyp="http://schemas.microsoft.com/office/drawing/2018/hyperlinkcolor" val="tx"/>
                    </a:ext>
                  </a:extLst>
                </a:hlinkClick>
              </a:rPr>
              <a:t>NCHE</a:t>
            </a:r>
            <a:endParaRPr sz="1800" dirty="0">
              <a:solidFill>
                <a:schemeClr val="bg2">
                  <a:lumMod val="75000"/>
                  <a:lumOff val="25000"/>
                </a:schemeClr>
              </a:solidFill>
            </a:endParaRPr>
          </a:p>
          <a:p>
            <a:pPr marL="457200" lvl="0" indent="0" algn="l" rtl="0">
              <a:lnSpc>
                <a:spcPct val="80000"/>
              </a:lnSpc>
              <a:spcBef>
                <a:spcPts val="750"/>
              </a:spcBef>
              <a:spcAft>
                <a:spcPts val="0"/>
              </a:spcAft>
              <a:buSzPts val="1018"/>
              <a:buNone/>
            </a:pPr>
            <a:endParaRPr sz="1800" dirty="0"/>
          </a:p>
          <a:p>
            <a:pPr marL="457200" lvl="0" indent="-342900" algn="l" rtl="0">
              <a:lnSpc>
                <a:spcPct val="80000"/>
              </a:lnSpc>
              <a:spcBef>
                <a:spcPts val="750"/>
              </a:spcBef>
              <a:spcAft>
                <a:spcPts val="0"/>
              </a:spcAft>
              <a:buSzPts val="1800"/>
              <a:buChar char="●"/>
            </a:pPr>
            <a:r>
              <a:rPr lang="en-US" sz="1800" dirty="0"/>
              <a:t>US Department of Education - </a:t>
            </a:r>
            <a:r>
              <a:rPr lang="en-US" sz="1800" u="sng" dirty="0">
                <a:solidFill>
                  <a:schemeClr val="bg2">
                    <a:lumMod val="75000"/>
                    <a:lumOff val="25000"/>
                  </a:schemeClr>
                </a:solidFill>
                <a:hlinkClick r:id="rId7">
                  <a:extLst>
                    <a:ext uri="{A12FA001-AC4F-418D-AE19-62706E023703}">
                      <ahyp:hlinkClr xmlns:ahyp="http://schemas.microsoft.com/office/drawing/2018/hyperlinkcolor" val="tx"/>
                    </a:ext>
                  </a:extLst>
                </a:hlinkClick>
              </a:rPr>
              <a:t>Education for Homeless Children and Youth</a:t>
            </a:r>
            <a:endParaRPr sz="1800" dirty="0">
              <a:solidFill>
                <a:schemeClr val="bg2">
                  <a:lumMod val="75000"/>
                  <a:lumOff val="25000"/>
                </a:schemeClr>
              </a:solidFill>
            </a:endParaRPr>
          </a:p>
          <a:p>
            <a:pPr marL="457200" lvl="0" indent="0" algn="l" rtl="0">
              <a:lnSpc>
                <a:spcPct val="80000"/>
              </a:lnSpc>
              <a:spcBef>
                <a:spcPts val="750"/>
              </a:spcBef>
              <a:spcAft>
                <a:spcPts val="0"/>
              </a:spcAft>
              <a:buSzPts val="1018"/>
              <a:buNone/>
            </a:pPr>
            <a:endParaRPr sz="1800" dirty="0"/>
          </a:p>
          <a:p>
            <a:pPr marL="457200" lvl="0" indent="-342900" algn="l" rtl="0">
              <a:lnSpc>
                <a:spcPct val="80000"/>
              </a:lnSpc>
              <a:spcBef>
                <a:spcPts val="750"/>
              </a:spcBef>
              <a:spcAft>
                <a:spcPts val="0"/>
              </a:spcAft>
              <a:buSzPts val="1800"/>
              <a:buChar char="●"/>
            </a:pPr>
            <a:r>
              <a:rPr lang="en-US" sz="1800" u="sng" dirty="0" err="1">
                <a:solidFill>
                  <a:schemeClr val="bg2">
                    <a:lumMod val="75000"/>
                    <a:lumOff val="25000"/>
                  </a:schemeClr>
                </a:solidFill>
                <a:hlinkClick r:id="rId8">
                  <a:extLst>
                    <a:ext uri="{A12FA001-AC4F-418D-AE19-62706E023703}">
                      <ahyp:hlinkClr xmlns:ahyp="http://schemas.microsoft.com/office/drawing/2018/hyperlinkcolor" val="tx"/>
                    </a:ext>
                  </a:extLst>
                </a:hlinkClick>
              </a:rPr>
              <a:t>SchoolHouse</a:t>
            </a:r>
            <a:r>
              <a:rPr lang="en-US" sz="1800" u="sng" dirty="0">
                <a:solidFill>
                  <a:schemeClr val="bg2">
                    <a:lumMod val="75000"/>
                    <a:lumOff val="25000"/>
                  </a:schemeClr>
                </a:solidFill>
                <a:hlinkClick r:id="rId8">
                  <a:extLst>
                    <a:ext uri="{A12FA001-AC4F-418D-AE19-62706E023703}">
                      <ahyp:hlinkClr xmlns:ahyp="http://schemas.microsoft.com/office/drawing/2018/hyperlinkcolor" val="tx"/>
                    </a:ext>
                  </a:extLst>
                </a:hlinkClick>
              </a:rPr>
              <a:t> Connection</a:t>
            </a:r>
            <a:endParaRPr sz="1800" dirty="0">
              <a:solidFill>
                <a:schemeClr val="bg2">
                  <a:lumMod val="75000"/>
                  <a:lumOff val="25000"/>
                </a:schemeClr>
              </a:solidFill>
            </a:endParaRPr>
          </a:p>
          <a:p>
            <a:pPr marL="457200" lvl="0" indent="0" algn="l" rtl="0">
              <a:lnSpc>
                <a:spcPct val="80000"/>
              </a:lnSpc>
              <a:spcBef>
                <a:spcPts val="750"/>
              </a:spcBef>
              <a:spcAft>
                <a:spcPts val="0"/>
              </a:spcAft>
              <a:buSzPts val="1018"/>
              <a:buNone/>
            </a:pPr>
            <a:endParaRPr sz="1800" dirty="0"/>
          </a:p>
          <a:p>
            <a:pPr marL="457200" lvl="0" indent="-342900" algn="l" rtl="0">
              <a:lnSpc>
                <a:spcPct val="80000"/>
              </a:lnSpc>
              <a:spcBef>
                <a:spcPts val="750"/>
              </a:spcBef>
              <a:spcAft>
                <a:spcPts val="0"/>
              </a:spcAft>
              <a:buSzPts val="1800"/>
              <a:buChar char="●"/>
            </a:pPr>
            <a:r>
              <a:rPr lang="en-US" sz="1800" u="sng" dirty="0">
                <a:solidFill>
                  <a:schemeClr val="bg2">
                    <a:lumMod val="75000"/>
                    <a:lumOff val="25000"/>
                  </a:schemeClr>
                </a:solidFill>
                <a:hlinkClick r:id="rId9">
                  <a:extLst>
                    <a:ext uri="{A12FA001-AC4F-418D-AE19-62706E023703}">
                      <ahyp:hlinkClr xmlns:ahyp="http://schemas.microsoft.com/office/drawing/2018/hyperlinkcolor" val="tx"/>
                    </a:ext>
                  </a:extLst>
                </a:hlinkClick>
              </a:rPr>
              <a:t>The National Association for the Education of Homeless Children and Youth </a:t>
            </a:r>
            <a:endParaRPr sz="1800" dirty="0">
              <a:solidFill>
                <a:schemeClr val="bg2">
                  <a:lumMod val="75000"/>
                  <a:lumOff val="25000"/>
                </a:schemeClr>
              </a:solidFill>
            </a:endParaRPr>
          </a:p>
          <a:p>
            <a:pPr marL="457200" lvl="0" indent="0" algn="l" rtl="0">
              <a:lnSpc>
                <a:spcPct val="80000"/>
              </a:lnSpc>
              <a:spcBef>
                <a:spcPts val="750"/>
              </a:spcBef>
              <a:spcAft>
                <a:spcPts val="0"/>
              </a:spcAft>
              <a:buNone/>
            </a:pPr>
            <a:endParaRPr sz="1800" dirty="0"/>
          </a:p>
          <a:p>
            <a:pPr marL="457200" lvl="0" indent="-342900" algn="l" rtl="0">
              <a:lnSpc>
                <a:spcPct val="80000"/>
              </a:lnSpc>
              <a:spcBef>
                <a:spcPts val="750"/>
              </a:spcBef>
              <a:spcAft>
                <a:spcPts val="0"/>
              </a:spcAft>
              <a:buSzPts val="1800"/>
              <a:buChar char="●"/>
            </a:pPr>
            <a:r>
              <a:rPr lang="en-US" sz="1800" u="sng" dirty="0">
                <a:solidFill>
                  <a:schemeClr val="bg2">
                    <a:lumMod val="75000"/>
                    <a:lumOff val="25000"/>
                  </a:schemeClr>
                </a:solidFill>
                <a:hlinkClick r:id="rId10">
                  <a:extLst>
                    <a:ext uri="{A12FA001-AC4F-418D-AE19-62706E023703}">
                      <ahyp:hlinkClr xmlns:ahyp="http://schemas.microsoft.com/office/drawing/2018/hyperlinkcolor" val="tx"/>
                    </a:ext>
                  </a:extLst>
                </a:hlinkClick>
              </a:rPr>
              <a:t>Education for Homeless Children and Youths Non-Regulatory Guidance </a:t>
            </a:r>
            <a:endParaRPr sz="1800" dirty="0">
              <a:solidFill>
                <a:schemeClr val="bg2">
                  <a:lumMod val="75000"/>
                  <a:lumOff val="25000"/>
                </a:schemeClr>
              </a:solidFill>
            </a:endParaRPr>
          </a:p>
          <a:p>
            <a:pPr marL="0" lvl="0" indent="0" algn="l" rtl="0">
              <a:lnSpc>
                <a:spcPct val="70000"/>
              </a:lnSpc>
              <a:spcBef>
                <a:spcPts val="750"/>
              </a:spcBef>
              <a:spcAft>
                <a:spcPts val="0"/>
              </a:spcAft>
              <a:buSzPts val="1018"/>
              <a:buNone/>
            </a:pPr>
            <a:endParaRPr sz="259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41"/>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Resources Continued </a:t>
            </a:r>
            <a:endParaRPr/>
          </a:p>
        </p:txBody>
      </p:sp>
      <p:sp>
        <p:nvSpPr>
          <p:cNvPr id="239" name="Google Shape;239;p41"/>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lvl="0" indent="-342900">
              <a:lnSpc>
                <a:spcPct val="80000"/>
              </a:lnSpc>
              <a:buClr>
                <a:srgbClr val="000000"/>
              </a:buClr>
              <a:buSzPts val="1800"/>
              <a:buFont typeface="Arial"/>
              <a:buChar char="●"/>
            </a:pP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Confirming Eligibility for McKinney-Vento Rights and Services</a:t>
            </a:r>
            <a:endParaRPr lang="en-US" sz="1800" u="sng" dirty="0">
              <a:solidFill>
                <a:schemeClr val="bg2">
                  <a:lumMod val="75000"/>
                  <a:lumOff val="25000"/>
                </a:schemeClr>
              </a:solidFill>
            </a:endParaRPr>
          </a:p>
          <a:p>
            <a:pPr marL="114300" lvl="0" indent="0">
              <a:lnSpc>
                <a:spcPct val="80000"/>
              </a:lnSpc>
              <a:buClr>
                <a:srgbClr val="000000"/>
              </a:buClr>
              <a:buSzPts val="1800"/>
              <a:buNone/>
            </a:pPr>
            <a:endParaRPr lang="en-US" sz="1800" u="sng" dirty="0">
              <a:solidFill>
                <a:schemeClr val="bg2">
                  <a:lumMod val="75000"/>
                  <a:lumOff val="25000"/>
                </a:schemeClr>
              </a:solidFill>
            </a:endParaRPr>
          </a:p>
          <a:p>
            <a:pPr lvl="0" indent="-342900">
              <a:lnSpc>
                <a:spcPct val="80000"/>
              </a:lnSpc>
              <a:buClr>
                <a:srgbClr val="000000"/>
              </a:buClr>
              <a:buSzPts val="1800"/>
              <a:buFont typeface="Arial"/>
              <a:buChar char="●"/>
            </a:pPr>
            <a:r>
              <a:rPr lang="en-US" sz="1800" u="sng" dirty="0">
                <a:solidFill>
                  <a:schemeClr val="bg2">
                    <a:lumMod val="75000"/>
                    <a:lumOff val="25000"/>
                  </a:schemeClr>
                </a:solidFill>
                <a:hlinkClick r:id="rId4">
                  <a:extLst>
                    <a:ext uri="{A12FA001-AC4F-418D-AE19-62706E023703}">
                      <ahyp:hlinkClr xmlns:ahyp="http://schemas.microsoft.com/office/drawing/2018/hyperlinkcolor" val="tx"/>
                    </a:ext>
                  </a:extLst>
                </a:hlinkClick>
              </a:rPr>
              <a:t>Determining Eligibility for McKinney-Vento Rights and Services</a:t>
            </a:r>
            <a:endParaRPr lang="en-US" sz="1800" u="sng" dirty="0">
              <a:solidFill>
                <a:schemeClr val="bg2">
                  <a:lumMod val="75000"/>
                  <a:lumOff val="25000"/>
                </a:schemeClr>
              </a:solidFill>
            </a:endParaRPr>
          </a:p>
          <a:p>
            <a:pPr marL="114300" lvl="0" indent="0">
              <a:lnSpc>
                <a:spcPct val="80000"/>
              </a:lnSpc>
              <a:buClr>
                <a:srgbClr val="000000"/>
              </a:buClr>
              <a:buSzPts val="1800"/>
              <a:buNone/>
            </a:pPr>
            <a:endParaRPr lang="en-US" sz="1800" dirty="0">
              <a:solidFill>
                <a:schemeClr val="bg2">
                  <a:lumMod val="75000"/>
                  <a:lumOff val="25000"/>
                </a:schemeClr>
              </a:solidFill>
            </a:endParaRPr>
          </a:p>
          <a:p>
            <a:pPr lvl="0" indent="-342900">
              <a:lnSpc>
                <a:spcPct val="80000"/>
              </a:lnSpc>
              <a:buClr>
                <a:srgbClr val="000000"/>
              </a:buClr>
              <a:buSzPts val="1800"/>
              <a:buFont typeface="Arial"/>
              <a:buChar char="●"/>
            </a:pPr>
            <a:r>
              <a:rPr lang="en-US" sz="1800" u="sng" dirty="0">
                <a:solidFill>
                  <a:schemeClr val="bg2">
                    <a:lumMod val="75000"/>
                    <a:lumOff val="25000"/>
                  </a:schemeClr>
                </a:solidFill>
                <a:hlinkClick r:id="rId5">
                  <a:extLst>
                    <a:ext uri="{A12FA001-AC4F-418D-AE19-62706E023703}">
                      <ahyp:hlinkClr xmlns:ahyp="http://schemas.microsoft.com/office/drawing/2018/hyperlinkcolor" val="tx"/>
                    </a:ext>
                  </a:extLst>
                </a:hlinkClick>
              </a:rPr>
              <a:t>Eligibility Flowchart</a:t>
            </a:r>
            <a:endParaRPr lang="en-US" sz="1800" u="sng" dirty="0">
              <a:solidFill>
                <a:schemeClr val="bg2">
                  <a:lumMod val="75000"/>
                  <a:lumOff val="25000"/>
                </a:schemeClr>
              </a:solidFill>
            </a:endParaRPr>
          </a:p>
          <a:p>
            <a:pPr marL="114300" lvl="0" indent="0">
              <a:lnSpc>
                <a:spcPct val="80000"/>
              </a:lnSpc>
              <a:buClr>
                <a:srgbClr val="000000"/>
              </a:buClr>
              <a:buSzPts val="1800"/>
              <a:buNone/>
            </a:pPr>
            <a:endParaRPr lang="en-US" sz="1800" dirty="0">
              <a:solidFill>
                <a:schemeClr val="bg2">
                  <a:lumMod val="75000"/>
                  <a:lumOff val="25000"/>
                </a:schemeClr>
              </a:solidFill>
            </a:endParaRPr>
          </a:p>
          <a:p>
            <a:pPr lvl="0" indent="-342900">
              <a:lnSpc>
                <a:spcPct val="80000"/>
              </a:lnSpc>
              <a:buClr>
                <a:srgbClr val="000000"/>
              </a:buClr>
              <a:buSzPts val="1800"/>
              <a:buFont typeface="Arial"/>
              <a:buChar char="●"/>
            </a:pPr>
            <a:r>
              <a:rPr lang="en-US" sz="1800" u="sng" dirty="0">
                <a:solidFill>
                  <a:schemeClr val="bg2">
                    <a:lumMod val="75000"/>
                    <a:lumOff val="25000"/>
                  </a:schemeClr>
                </a:solidFill>
                <a:hlinkClick r:id="rId6">
                  <a:extLst>
                    <a:ext uri="{A12FA001-AC4F-418D-AE19-62706E023703}">
                      <ahyp:hlinkClr xmlns:ahyp="http://schemas.microsoft.com/office/drawing/2018/hyperlinkcolor" val="tx"/>
                    </a:ext>
                  </a:extLst>
                </a:hlinkClick>
              </a:rPr>
              <a:t>Unaccompanied Youth Eligibility Flowchart </a:t>
            </a:r>
            <a:endParaRPr lang="en-US" sz="1800" u="sng" dirty="0">
              <a:solidFill>
                <a:schemeClr val="bg2">
                  <a:lumMod val="75000"/>
                  <a:lumOff val="25000"/>
                </a:schemeClr>
              </a:solidFill>
            </a:endParaRPr>
          </a:p>
          <a:p>
            <a:pPr marL="114300" lvl="0" indent="0">
              <a:lnSpc>
                <a:spcPct val="80000"/>
              </a:lnSpc>
              <a:buClr>
                <a:srgbClr val="000000"/>
              </a:buClr>
              <a:buSzPts val="1800"/>
              <a:buNone/>
            </a:pPr>
            <a:endParaRPr lang="en-US" sz="1800" dirty="0">
              <a:solidFill>
                <a:schemeClr val="bg2">
                  <a:lumMod val="75000"/>
                  <a:lumOff val="25000"/>
                </a:schemeClr>
              </a:solidFill>
            </a:endParaRPr>
          </a:p>
          <a:p>
            <a:pPr lvl="0" indent="-342900">
              <a:lnSpc>
                <a:spcPct val="80000"/>
              </a:lnSpc>
              <a:buClr>
                <a:srgbClr val="000000"/>
              </a:buClr>
              <a:buSzPts val="1800"/>
              <a:buFont typeface="Arial"/>
              <a:buChar char="●"/>
            </a:pPr>
            <a:r>
              <a:rPr lang="en-US" sz="1800" u="sng" dirty="0">
                <a:solidFill>
                  <a:schemeClr val="bg2">
                    <a:lumMod val="75000"/>
                    <a:lumOff val="25000"/>
                  </a:schemeClr>
                </a:solidFill>
                <a:hlinkClick r:id="rId7">
                  <a:extLst>
                    <a:ext uri="{A12FA001-AC4F-418D-AE19-62706E023703}">
                      <ahyp:hlinkClr xmlns:ahyp="http://schemas.microsoft.com/office/drawing/2018/hyperlinkcolor" val="tx"/>
                    </a:ext>
                  </a:extLst>
                </a:hlinkClick>
              </a:rPr>
              <a:t>Definition of Unaccompanied Homeless Youth</a:t>
            </a:r>
            <a:endParaRPr sz="1800" dirty="0">
              <a:solidFill>
                <a:schemeClr val="bg2">
                  <a:lumMod val="75000"/>
                  <a:lumOff val="25000"/>
                </a:schemeClr>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42"/>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Contact </a:t>
            </a:r>
            <a:endParaRPr/>
          </a:p>
        </p:txBody>
      </p:sp>
      <p:sp>
        <p:nvSpPr>
          <p:cNvPr id="246" name="Google Shape;246;p42"/>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100"/>
              <a:buFont typeface="Arial"/>
              <a:buNone/>
            </a:pPr>
            <a:r>
              <a:rPr lang="en-US" sz="2000"/>
              <a:t>Tyler Navin</a:t>
            </a:r>
            <a:endParaRPr sz="2000"/>
          </a:p>
          <a:p>
            <a:pPr marL="0" lvl="0" indent="0" algn="ctr" rtl="0">
              <a:lnSpc>
                <a:spcPct val="100000"/>
              </a:lnSpc>
              <a:spcBef>
                <a:spcPts val="0"/>
              </a:spcBef>
              <a:spcAft>
                <a:spcPts val="0"/>
              </a:spcAft>
              <a:buClr>
                <a:schemeClr val="dk1"/>
              </a:buClr>
              <a:buSzPts val="1100"/>
              <a:buFont typeface="Arial"/>
              <a:buNone/>
            </a:pPr>
            <a:r>
              <a:rPr lang="en-US" sz="2000"/>
              <a:t>Homeless Education Program Consultant</a:t>
            </a:r>
            <a:endParaRPr sz="2000"/>
          </a:p>
          <a:p>
            <a:pPr marL="0" lvl="0" indent="0" algn="ctr" rtl="0">
              <a:lnSpc>
                <a:spcPct val="100000"/>
              </a:lnSpc>
              <a:spcBef>
                <a:spcPts val="0"/>
              </a:spcBef>
              <a:spcAft>
                <a:spcPts val="0"/>
              </a:spcAft>
              <a:buClr>
                <a:schemeClr val="dk1"/>
              </a:buClr>
              <a:buSzPts val="1100"/>
              <a:buFont typeface="Arial"/>
              <a:buNone/>
            </a:pPr>
            <a:r>
              <a:rPr lang="en-US" sz="2000"/>
              <a:t>Iowa Department of Education </a:t>
            </a:r>
            <a:endParaRPr sz="2000"/>
          </a:p>
          <a:p>
            <a:pPr marL="0" lvl="0" indent="0" algn="ctr" rtl="0">
              <a:lnSpc>
                <a:spcPct val="100000"/>
              </a:lnSpc>
              <a:spcBef>
                <a:spcPts val="0"/>
              </a:spcBef>
              <a:spcAft>
                <a:spcPts val="0"/>
              </a:spcAft>
              <a:buClr>
                <a:schemeClr val="dk1"/>
              </a:buClr>
              <a:buSzPts val="1100"/>
              <a:buFont typeface="Arial"/>
              <a:buNone/>
            </a:pPr>
            <a:r>
              <a:rPr lang="en-US" sz="2000" u="sng">
                <a:solidFill>
                  <a:schemeClr val="hlink"/>
                </a:solidFill>
                <a:hlinkClick r:id="rId3"/>
              </a:rPr>
              <a:t>tyler.navin@iowa.gov</a:t>
            </a:r>
            <a:endParaRPr sz="2000"/>
          </a:p>
          <a:p>
            <a:pPr marL="0" lvl="0" indent="0" algn="ctr" rtl="0">
              <a:lnSpc>
                <a:spcPct val="100000"/>
              </a:lnSpc>
              <a:spcBef>
                <a:spcPts val="0"/>
              </a:spcBef>
              <a:spcAft>
                <a:spcPts val="0"/>
              </a:spcAft>
              <a:buClr>
                <a:schemeClr val="dk1"/>
              </a:buClr>
              <a:buSzPts val="1100"/>
              <a:buFont typeface="Arial"/>
              <a:buNone/>
            </a:pPr>
            <a:r>
              <a:rPr lang="en-US" sz="2000"/>
              <a:t>515-669-8622</a:t>
            </a:r>
            <a:endParaRPr sz="3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10"/>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McKinney-Vento Act</a:t>
            </a:r>
            <a:endParaRPr/>
          </a:p>
        </p:txBody>
      </p:sp>
      <p:sp>
        <p:nvSpPr>
          <p:cNvPr id="54" name="Google Shape;54;p10"/>
          <p:cNvSpPr txBox="1">
            <a:spLocks noGrp="1"/>
          </p:cNvSpPr>
          <p:nvPr>
            <p:ph type="body" idx="1"/>
          </p:nvPr>
        </p:nvSpPr>
        <p:spPr>
          <a:xfrm>
            <a:off x="689100" y="891325"/>
            <a:ext cx="10813800" cy="4718700"/>
          </a:xfrm>
          <a:prstGeom prst="rect">
            <a:avLst/>
          </a:prstGeom>
          <a:noFill/>
          <a:ln>
            <a:noFill/>
          </a:ln>
        </p:spPr>
        <p:txBody>
          <a:bodyPr spcFirstLastPara="1" wrap="square" lIns="91425" tIns="45700" rIns="91425" bIns="45700" anchor="ctr" anchorCtr="0">
            <a:normAutofit/>
          </a:bodyPr>
          <a:lstStyle/>
          <a:p>
            <a:pPr marL="457200" lvl="0" indent="-342900" algn="l" rtl="0">
              <a:lnSpc>
                <a:spcPct val="90000"/>
              </a:lnSpc>
              <a:spcBef>
                <a:spcPts val="0"/>
              </a:spcBef>
              <a:spcAft>
                <a:spcPts val="0"/>
              </a:spcAft>
              <a:buSzPts val="1800"/>
              <a:buChar char="•"/>
            </a:pPr>
            <a:r>
              <a:rPr lang="en-US" sz="1800" dirty="0"/>
              <a:t>Subtitle VII-B of The McKinney-Vento Homeless Assistance Act authorizes the federal</a:t>
            </a:r>
            <a:r>
              <a:rPr lang="en-US" sz="1800" dirty="0">
                <a:solidFill>
                  <a:srgbClr val="6C6D74"/>
                </a:solidFill>
              </a:rPr>
              <a:t> </a:t>
            </a: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Education for Homeless Children and Youth (EHCY) Program</a:t>
            </a:r>
            <a:r>
              <a:rPr lang="en-US" sz="1800" dirty="0">
                <a:solidFill>
                  <a:srgbClr val="6C6D74"/>
                </a:solidFill>
              </a:rPr>
              <a:t> </a:t>
            </a:r>
            <a:r>
              <a:rPr lang="en-US" sz="1800" dirty="0"/>
              <a:t>and is the primary piece of federal legislation related to the education of children and youth experiencing homelessness. It was reauthorized in December</a:t>
            </a:r>
            <a:r>
              <a:rPr lang="en-US" sz="1800" dirty="0">
                <a:solidFill>
                  <a:srgbClr val="6C6D74"/>
                </a:solidFill>
              </a:rPr>
              <a:t> </a:t>
            </a:r>
            <a:r>
              <a:rPr lang="en-US" sz="1800" dirty="0"/>
              <a:t>2015 by Title IX, Part A, of the</a:t>
            </a:r>
            <a:r>
              <a:rPr lang="en-US" sz="1800" dirty="0">
                <a:solidFill>
                  <a:srgbClr val="6C6D74"/>
                </a:solidFill>
              </a:rPr>
              <a:t> </a:t>
            </a:r>
            <a:r>
              <a:rPr lang="en-US" sz="1800" u="sng" dirty="0">
                <a:solidFill>
                  <a:schemeClr val="bg2">
                    <a:lumMod val="75000"/>
                    <a:lumOff val="25000"/>
                  </a:schemeClr>
                </a:solidFill>
                <a:hlinkClick r:id="rId4">
                  <a:extLst>
                    <a:ext uri="{A12FA001-AC4F-418D-AE19-62706E023703}">
                      <ahyp:hlinkClr xmlns:ahyp="http://schemas.microsoft.com/office/drawing/2018/hyperlinkcolor" val="tx"/>
                    </a:ext>
                  </a:extLst>
                </a:hlinkClick>
              </a:rPr>
              <a:t>Every Student Succeeds Act (ESSA)</a:t>
            </a:r>
            <a:r>
              <a:rPr lang="en-US" sz="1800" dirty="0">
                <a:solidFill>
                  <a:schemeClr val="bg2">
                    <a:lumMod val="75000"/>
                    <a:lumOff val="25000"/>
                  </a:schemeClr>
                </a:solidFill>
              </a:rPr>
              <a:t>.</a:t>
            </a:r>
            <a:endParaRPr sz="1800" dirty="0">
              <a:solidFill>
                <a:schemeClr val="bg2">
                  <a:lumMod val="75000"/>
                  <a:lumOff val="25000"/>
                </a:schemeClr>
              </a:solidFill>
            </a:endParaRPr>
          </a:p>
          <a:p>
            <a:pPr marL="0" lvl="0" indent="0" algn="l" rtl="0">
              <a:lnSpc>
                <a:spcPct val="90000"/>
              </a:lnSpc>
              <a:spcBef>
                <a:spcPts val="0"/>
              </a:spcBef>
              <a:spcAft>
                <a:spcPts val="0"/>
              </a:spcAft>
              <a:buNone/>
            </a:pPr>
            <a:endParaRPr sz="1800" dirty="0">
              <a:solidFill>
                <a:srgbClr val="6C6D74"/>
              </a:solidFill>
            </a:endParaRPr>
          </a:p>
          <a:p>
            <a:pPr marL="0" lvl="0" indent="0" algn="l" rtl="0">
              <a:lnSpc>
                <a:spcPct val="90000"/>
              </a:lnSpc>
              <a:spcBef>
                <a:spcPts val="0"/>
              </a:spcBef>
              <a:spcAft>
                <a:spcPts val="0"/>
              </a:spcAft>
              <a:buNone/>
            </a:pPr>
            <a:endParaRPr sz="1800" dirty="0">
              <a:solidFill>
                <a:srgbClr val="6C6D74"/>
              </a:solidFill>
            </a:endParaRPr>
          </a:p>
          <a:p>
            <a:pPr marL="457200" lvl="0" indent="-342900" algn="l" rtl="0">
              <a:lnSpc>
                <a:spcPct val="90000"/>
              </a:lnSpc>
              <a:spcBef>
                <a:spcPts val="0"/>
              </a:spcBef>
              <a:spcAft>
                <a:spcPts val="0"/>
              </a:spcAft>
              <a:buSzPts val="1800"/>
              <a:buChar char="•"/>
            </a:pPr>
            <a:r>
              <a:rPr lang="en-US" sz="1800" dirty="0"/>
              <a:t>View the</a:t>
            </a:r>
            <a:r>
              <a:rPr lang="en-US" sz="1800" dirty="0">
                <a:solidFill>
                  <a:srgbClr val="6C6D74"/>
                </a:solidFill>
              </a:rPr>
              <a:t> </a:t>
            </a:r>
            <a:r>
              <a:rPr lang="en-US" sz="1800" u="sng" dirty="0">
                <a:solidFill>
                  <a:schemeClr val="bg2">
                    <a:lumMod val="75000"/>
                    <a:lumOff val="25000"/>
                  </a:schemeClr>
                </a:solidFill>
                <a:hlinkClick r:id="rId5">
                  <a:extLst>
                    <a:ext uri="{A12FA001-AC4F-418D-AE19-62706E023703}">
                      <ahyp:hlinkClr xmlns:ahyp="http://schemas.microsoft.com/office/drawing/2018/hyperlinkcolor" val="tx"/>
                    </a:ext>
                  </a:extLst>
                </a:hlinkClick>
              </a:rPr>
              <a:t>full text of the McKinney-Vento Homeless Assistance Act</a:t>
            </a:r>
            <a:r>
              <a:rPr lang="en-US" sz="1800" dirty="0">
                <a:solidFill>
                  <a:schemeClr val="bg2">
                    <a:lumMod val="75000"/>
                    <a:lumOff val="25000"/>
                  </a:schemeClr>
                </a:solidFill>
              </a:rPr>
              <a:t> </a:t>
            </a:r>
            <a:r>
              <a:rPr lang="en-US" sz="1800" dirty="0"/>
              <a:t>(Title IX, Part A of ESSA).</a:t>
            </a:r>
            <a:endParaRPr sz="1800" dirty="0"/>
          </a:p>
          <a:p>
            <a:pPr marL="0" lvl="0" indent="0" algn="l" rtl="0">
              <a:lnSpc>
                <a:spcPct val="90000"/>
              </a:lnSpc>
              <a:spcBef>
                <a:spcPts val="0"/>
              </a:spcBef>
              <a:spcAft>
                <a:spcPts val="0"/>
              </a:spcAft>
              <a:buNone/>
            </a:pPr>
            <a:endParaRPr sz="1800" dirty="0"/>
          </a:p>
          <a:p>
            <a:pPr marL="0" lvl="0" indent="0" algn="l" rtl="0">
              <a:lnSpc>
                <a:spcPct val="90000"/>
              </a:lnSpc>
              <a:spcBef>
                <a:spcPts val="0"/>
              </a:spcBef>
              <a:spcAft>
                <a:spcPts val="0"/>
              </a:spcAft>
              <a:buNone/>
            </a:pPr>
            <a:endParaRPr sz="1800" dirty="0"/>
          </a:p>
          <a:p>
            <a:pPr marL="457200" lvl="0" indent="-342900" algn="l" rtl="0">
              <a:lnSpc>
                <a:spcPct val="90000"/>
              </a:lnSpc>
              <a:spcBef>
                <a:spcPts val="0"/>
              </a:spcBef>
              <a:spcAft>
                <a:spcPts val="0"/>
              </a:spcAft>
              <a:buSzPts val="1800"/>
              <a:buChar char="•"/>
            </a:pPr>
            <a:r>
              <a:rPr lang="en-US" sz="1300" dirty="0">
                <a:solidFill>
                  <a:srgbClr val="6C6D74"/>
                </a:solidFill>
              </a:rPr>
              <a:t> </a:t>
            </a:r>
            <a:r>
              <a:rPr lang="en-US" sz="1800" u="sng" dirty="0">
                <a:solidFill>
                  <a:schemeClr val="bg2">
                    <a:lumMod val="75000"/>
                    <a:lumOff val="25000"/>
                  </a:schemeClr>
                </a:solidFill>
                <a:hlinkClick r:id="rId6">
                  <a:extLst>
                    <a:ext uri="{A12FA001-AC4F-418D-AE19-62706E023703}">
                      <ahyp:hlinkClr xmlns:ahyp="http://schemas.microsoft.com/office/drawing/2018/hyperlinkcolor" val="tx"/>
                    </a:ext>
                  </a:extLst>
                </a:hlinkClick>
              </a:rPr>
              <a:t>Education for Homeless Children and Youths Program: Non-Regulatory Guidance</a:t>
            </a:r>
            <a:r>
              <a:rPr lang="en-US" sz="1800" dirty="0">
                <a:solidFill>
                  <a:schemeClr val="bg2">
                    <a:lumMod val="75000"/>
                    <a:lumOff val="25000"/>
                  </a:schemeClr>
                </a:solidFill>
              </a:rPr>
              <a:t> </a:t>
            </a:r>
            <a:endParaRPr sz="1800" dirty="0">
              <a:solidFill>
                <a:schemeClr val="bg2">
                  <a:lumMod val="75000"/>
                  <a:lumOff val="25000"/>
                </a:schemeClr>
              </a:solidFill>
            </a:endParaRPr>
          </a:p>
          <a:p>
            <a:pPr marL="0" lvl="0" indent="0" algn="l" rtl="0">
              <a:lnSpc>
                <a:spcPct val="90000"/>
              </a:lnSpc>
              <a:spcBef>
                <a:spcPts val="0"/>
              </a:spcBef>
              <a:spcAft>
                <a:spcPts val="0"/>
              </a:spcAft>
              <a:buNone/>
            </a:pPr>
            <a:endParaRPr sz="1800" dirty="0"/>
          </a:p>
          <a:p>
            <a:pPr marL="0" lvl="0" indent="0" algn="l" rtl="0">
              <a:lnSpc>
                <a:spcPct val="90000"/>
              </a:lnSpc>
              <a:spcBef>
                <a:spcPts val="0"/>
              </a:spcBef>
              <a:spcAft>
                <a:spcPts val="0"/>
              </a:spcAft>
              <a:buNone/>
            </a:pPr>
            <a:endParaRP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831851" y="170974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Definitions and Eligibility</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2"/>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Definition of Homeless under McKinney-Vento</a:t>
            </a:r>
            <a:endParaRPr dirty="0"/>
          </a:p>
        </p:txBody>
      </p:sp>
      <p:sp>
        <p:nvSpPr>
          <p:cNvPr id="65" name="Google Shape;65;p12"/>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1100"/>
              <a:buNone/>
            </a:pPr>
            <a:r>
              <a:rPr lang="en-US" sz="1100" b="1"/>
              <a:t>Subtitle VII-B of the McKinney-Vento Homeless Assistance Act (per Title IX, Part A of the Elementary and Secondary Education Act, as amended by the Every Student Succeeds Act) defines </a:t>
            </a:r>
            <a:r>
              <a:rPr lang="en-US" sz="1100" b="1" i="1"/>
              <a:t>homeless</a:t>
            </a:r>
            <a:r>
              <a:rPr lang="en-US" sz="1100" b="1"/>
              <a:t> as follows:</a:t>
            </a:r>
            <a:endParaRPr sz="1100" b="1"/>
          </a:p>
          <a:p>
            <a:pPr marL="0" lvl="0" indent="0" algn="l" rtl="0">
              <a:lnSpc>
                <a:spcPct val="100000"/>
              </a:lnSpc>
              <a:spcBef>
                <a:spcPts val="1500"/>
              </a:spcBef>
              <a:spcAft>
                <a:spcPts val="0"/>
              </a:spcAft>
              <a:buClr>
                <a:schemeClr val="dk1"/>
              </a:buClr>
              <a:buSzPts val="1100"/>
              <a:buFont typeface="Arial"/>
              <a:buNone/>
            </a:pPr>
            <a:br>
              <a:rPr lang="en-US" sz="1100">
                <a:solidFill>
                  <a:srgbClr val="6C6D74"/>
                </a:solidFill>
              </a:rPr>
            </a:br>
            <a:r>
              <a:rPr lang="en-US" sz="1100"/>
              <a:t>The term “homeless children and youths”–</a:t>
            </a:r>
            <a:endParaRPr sz="1100"/>
          </a:p>
          <a:p>
            <a:pPr marL="0" lvl="0" indent="0" algn="l" rtl="0">
              <a:lnSpc>
                <a:spcPct val="115000"/>
              </a:lnSpc>
              <a:spcBef>
                <a:spcPts val="1500"/>
              </a:spcBef>
              <a:spcAft>
                <a:spcPts val="0"/>
              </a:spcAft>
              <a:buClr>
                <a:schemeClr val="dk1"/>
              </a:buClr>
              <a:buSzPts val="1100"/>
              <a:buFont typeface="Arial"/>
              <a:buNone/>
            </a:pPr>
            <a:r>
              <a:rPr lang="en-US" sz="1100"/>
              <a:t>(A) means individuals who lack a fixed, regular, and adequate nighttime residence (within the meaning of section 103(a)(1)); and</a:t>
            </a:r>
            <a:br>
              <a:rPr lang="en-US" sz="1100"/>
            </a:br>
            <a:br>
              <a:rPr lang="en-US" sz="1100"/>
            </a:br>
            <a:r>
              <a:rPr lang="en-US" sz="1100"/>
              <a:t>(B) includes–</a:t>
            </a:r>
            <a:endParaRPr sz="1100"/>
          </a:p>
          <a:p>
            <a:pPr marL="571500" lvl="0" indent="0" algn="l" rtl="0">
              <a:lnSpc>
                <a:spcPct val="115000"/>
              </a:lnSpc>
              <a:spcBef>
                <a:spcPts val="1500"/>
              </a:spcBef>
              <a:spcAft>
                <a:spcPts val="0"/>
              </a:spcAft>
              <a:buClr>
                <a:schemeClr val="dk1"/>
              </a:buClr>
              <a:buSzPts val="1100"/>
              <a:buFont typeface="Arial"/>
              <a:buNone/>
            </a:pPr>
            <a:r>
              <a:rPr lang="en-US" sz="1100"/>
              <a:t>(i) children and youths who are sharing the housing of other persons due to loss of housing, economic hardship, or a similar reason; are living in motels, hotels, trailer parks, or camping grounds due to the lack of alternative adequate accommodations; are living in emergency or transitional shelters; or are abandoned in hospitals;* </a:t>
            </a:r>
            <a:endParaRPr sz="1100"/>
          </a:p>
          <a:p>
            <a:pPr marL="571500" lvl="0" indent="0" algn="l" rtl="0">
              <a:lnSpc>
                <a:spcPct val="115000"/>
              </a:lnSpc>
              <a:spcBef>
                <a:spcPts val="0"/>
              </a:spcBef>
              <a:spcAft>
                <a:spcPts val="0"/>
              </a:spcAft>
              <a:buClr>
                <a:schemeClr val="dk1"/>
              </a:buClr>
              <a:buSzPts val="1100"/>
              <a:buFont typeface="Arial"/>
              <a:buNone/>
            </a:pPr>
            <a:endParaRPr sz="1100"/>
          </a:p>
          <a:p>
            <a:pPr marL="571500" lvl="0" indent="0" algn="l" rtl="0">
              <a:lnSpc>
                <a:spcPct val="115000"/>
              </a:lnSpc>
              <a:spcBef>
                <a:spcPts val="0"/>
              </a:spcBef>
              <a:spcAft>
                <a:spcPts val="0"/>
              </a:spcAft>
              <a:buClr>
                <a:schemeClr val="dk1"/>
              </a:buClr>
              <a:buSzPts val="1100"/>
              <a:buFont typeface="Arial"/>
              <a:buNone/>
            </a:pPr>
            <a:r>
              <a:rPr lang="en-US" sz="1100"/>
              <a:t>(ii) children and youths who have a primary nighttime residence that is a public or private place not designed for or ordinarily used as a regular sleeping accommodation for human beings (within the meaning of section 103(a)(2)(C)); </a:t>
            </a:r>
            <a:endParaRPr sz="1100"/>
          </a:p>
          <a:p>
            <a:pPr marL="571500" lvl="0" indent="0" algn="l" rtl="0">
              <a:lnSpc>
                <a:spcPct val="115000"/>
              </a:lnSpc>
              <a:spcBef>
                <a:spcPts val="0"/>
              </a:spcBef>
              <a:spcAft>
                <a:spcPts val="0"/>
              </a:spcAft>
              <a:buClr>
                <a:schemeClr val="dk1"/>
              </a:buClr>
              <a:buSzPts val="1100"/>
              <a:buFont typeface="Arial"/>
              <a:buNone/>
            </a:pPr>
            <a:endParaRPr sz="1100"/>
          </a:p>
          <a:p>
            <a:pPr marL="571500" lvl="0" indent="0" algn="l" rtl="0">
              <a:lnSpc>
                <a:spcPct val="115000"/>
              </a:lnSpc>
              <a:spcBef>
                <a:spcPts val="0"/>
              </a:spcBef>
              <a:spcAft>
                <a:spcPts val="0"/>
              </a:spcAft>
              <a:buClr>
                <a:schemeClr val="dk1"/>
              </a:buClr>
              <a:buSzPts val="1100"/>
              <a:buFont typeface="Arial"/>
              <a:buNone/>
            </a:pPr>
            <a:r>
              <a:rPr lang="en-US" sz="1100"/>
              <a:t>(iii) children and youths who are living in cars, parks, public spaces, abandoned buildings, substandard housing, bus or train stations, or similar settings; and </a:t>
            </a:r>
            <a:endParaRPr sz="1100"/>
          </a:p>
          <a:p>
            <a:pPr marL="571500" lvl="0" indent="0" algn="l" rtl="0">
              <a:lnSpc>
                <a:spcPct val="115000"/>
              </a:lnSpc>
              <a:spcBef>
                <a:spcPts val="0"/>
              </a:spcBef>
              <a:spcAft>
                <a:spcPts val="0"/>
              </a:spcAft>
              <a:buClr>
                <a:schemeClr val="dk1"/>
              </a:buClr>
              <a:buSzPts val="1100"/>
              <a:buFont typeface="Arial"/>
              <a:buNone/>
            </a:pPr>
            <a:endParaRPr sz="1100"/>
          </a:p>
          <a:p>
            <a:pPr marL="571500" lvl="0" indent="0" algn="l" rtl="0">
              <a:lnSpc>
                <a:spcPct val="115000"/>
              </a:lnSpc>
              <a:spcBef>
                <a:spcPts val="0"/>
              </a:spcBef>
              <a:spcAft>
                <a:spcPts val="0"/>
              </a:spcAft>
              <a:buClr>
                <a:schemeClr val="dk1"/>
              </a:buClr>
              <a:buSzPts val="1100"/>
              <a:buFont typeface="Arial"/>
              <a:buNone/>
            </a:pPr>
            <a:r>
              <a:rPr lang="en-US" sz="1100"/>
              <a:t>(iv) migratory children (as such term is defined in section 1309 of the Elementary and Secondary Education Act of 1965) who qualify as homeless for the purposes of this subtitle because the children are living in circumstances described in clauses (i) through (iii).</a:t>
            </a:r>
            <a:endParaRPr sz="1100"/>
          </a:p>
          <a:p>
            <a:pPr marL="0" lvl="0" indent="0" algn="l" rtl="0">
              <a:lnSpc>
                <a:spcPct val="115000"/>
              </a:lnSpc>
              <a:spcBef>
                <a:spcPts val="1500"/>
              </a:spcBef>
              <a:spcAft>
                <a:spcPts val="0"/>
              </a:spcAft>
              <a:buClr>
                <a:schemeClr val="dk1"/>
              </a:buClr>
              <a:buSzPts val="1100"/>
              <a:buFont typeface="Arial"/>
              <a:buNone/>
            </a:pPr>
            <a:r>
              <a:rPr lang="en-US" sz="1100"/>
              <a:t>*Per Title IX, Part A of the Every Student Succeeds Act, “awaiting foster care placement” was removed from the definition of homeless on December 10, 2016; the only exception to his removal is that “covered states” have until December 10, 2017 to remove “awaiting foster care placement” from their definition of homeless.</a:t>
            </a:r>
            <a:endParaRPr sz="1100"/>
          </a:p>
          <a:p>
            <a:pPr marL="171450" lvl="0" indent="0" algn="l" rtl="0">
              <a:lnSpc>
                <a:spcPct val="90000"/>
              </a:lnSpc>
              <a:spcBef>
                <a:spcPts val="0"/>
              </a:spcBef>
              <a:spcAft>
                <a:spcPts val="0"/>
              </a:spcAft>
              <a:buClr>
                <a:schemeClr val="dk1"/>
              </a:buClr>
              <a:buSzPts val="2800"/>
              <a:buNone/>
            </a:pPr>
            <a:endParaRPr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3"/>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Eligibility </a:t>
            </a:r>
            <a:endParaRPr dirty="0"/>
          </a:p>
        </p:txBody>
      </p:sp>
      <p:sp>
        <p:nvSpPr>
          <p:cNvPr id="71" name="Google Shape;71;p13"/>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1800"/>
              <a:t>The term “homeless children and youth” (HCY) means:  </a:t>
            </a:r>
            <a:endParaRPr sz="1800"/>
          </a:p>
          <a:p>
            <a:pPr marL="457200" lvl="1" indent="-342900" algn="l" rtl="0">
              <a:lnSpc>
                <a:spcPct val="115000"/>
              </a:lnSpc>
              <a:spcBef>
                <a:spcPts val="400"/>
              </a:spcBef>
              <a:spcAft>
                <a:spcPts val="0"/>
              </a:spcAft>
              <a:buSzPts val="1800"/>
              <a:buChar char="●"/>
            </a:pPr>
            <a:r>
              <a:rPr lang="en-US" sz="1800"/>
              <a:t>Individuals who lack a fixed, regular, and adequate nighttime residence</a:t>
            </a:r>
            <a:endParaRPr sz="1800"/>
          </a:p>
          <a:p>
            <a:pPr marL="0" lvl="0" indent="0" algn="l" rtl="0">
              <a:lnSpc>
                <a:spcPct val="115000"/>
              </a:lnSpc>
              <a:spcBef>
                <a:spcPts val="800"/>
              </a:spcBef>
              <a:spcAft>
                <a:spcPts val="0"/>
              </a:spcAft>
              <a:buClr>
                <a:schemeClr val="dk1"/>
              </a:buClr>
              <a:buSzPts val="1100"/>
              <a:buFont typeface="Arial"/>
              <a:buNone/>
            </a:pPr>
            <a:r>
              <a:rPr lang="en-US" sz="1800"/>
              <a:t>What exactly is fixed, regular and adequate nighttime residence?</a:t>
            </a:r>
            <a:endParaRPr sz="1800"/>
          </a:p>
          <a:p>
            <a:pPr marL="457200" lvl="1" indent="-342900" algn="l" rtl="0">
              <a:lnSpc>
                <a:spcPct val="115000"/>
              </a:lnSpc>
              <a:spcBef>
                <a:spcPts val="400"/>
              </a:spcBef>
              <a:spcAft>
                <a:spcPts val="0"/>
              </a:spcAft>
              <a:buSzPts val="1800"/>
              <a:buChar char="●"/>
            </a:pPr>
            <a:r>
              <a:rPr lang="en-US" sz="1800"/>
              <a:t>Fixed = stationary, permanent, not subject to change</a:t>
            </a:r>
            <a:endParaRPr sz="1800"/>
          </a:p>
          <a:p>
            <a:pPr marL="457200" lvl="1" indent="-342900" algn="l" rtl="0">
              <a:lnSpc>
                <a:spcPct val="115000"/>
              </a:lnSpc>
              <a:spcBef>
                <a:spcPts val="0"/>
              </a:spcBef>
              <a:spcAft>
                <a:spcPts val="0"/>
              </a:spcAft>
              <a:buSzPts val="1800"/>
              <a:buChar char="●"/>
            </a:pPr>
            <a:r>
              <a:rPr lang="en-US" sz="1800"/>
              <a:t>Regular = used on a predictable, routine, consistent basis and considered the relative permanence</a:t>
            </a:r>
            <a:endParaRPr sz="1800"/>
          </a:p>
          <a:p>
            <a:pPr marL="457200" lvl="1" indent="-342900" algn="l" rtl="0">
              <a:lnSpc>
                <a:spcPct val="115000"/>
              </a:lnSpc>
              <a:spcBef>
                <a:spcPts val="0"/>
              </a:spcBef>
              <a:spcAft>
                <a:spcPts val="0"/>
              </a:spcAft>
              <a:buSzPts val="1800"/>
              <a:buChar char="●"/>
            </a:pPr>
            <a:r>
              <a:rPr lang="en-US" sz="1800"/>
              <a:t>Adequate = lawfully and reasonably sufficient for meeting the physical and psychological needs typically met in a home environment</a:t>
            </a:r>
            <a:endParaRPr sz="1800"/>
          </a:p>
          <a:p>
            <a:pPr marL="0" lvl="0" indent="0" algn="l" rtl="0">
              <a:lnSpc>
                <a:spcPct val="115000"/>
              </a:lnSpc>
              <a:spcBef>
                <a:spcPts val="400"/>
              </a:spcBef>
              <a:spcAft>
                <a:spcPts val="0"/>
              </a:spcAft>
              <a:buClr>
                <a:schemeClr val="dk1"/>
              </a:buClr>
              <a:buSzPts val="1100"/>
              <a:buFont typeface="Arial"/>
              <a:buNone/>
            </a:pPr>
            <a:r>
              <a:rPr lang="en-US" sz="1800"/>
              <a:t>Question to ask:  Can the student go to the SAME PLACE (fixed) EVERY NIGHT (regular) to sleep in a SAFE AND SUFFICIENT SPACE (adequate)?</a:t>
            </a:r>
            <a:endParaRPr sz="1800"/>
          </a:p>
          <a:p>
            <a:pPr marL="0" lvl="0" indent="0" algn="l" rtl="0">
              <a:spcBef>
                <a:spcPts val="75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4"/>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Eligibility </a:t>
            </a:r>
            <a:endParaRPr dirty="0"/>
          </a:p>
        </p:txBody>
      </p:sp>
      <p:sp>
        <p:nvSpPr>
          <p:cNvPr id="77" name="Google Shape;77;p14"/>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1800"/>
              <a:t>A homeless youth may be sleeping at night in - </a:t>
            </a:r>
            <a:endParaRPr sz="1800"/>
          </a:p>
          <a:p>
            <a:pPr marL="457200" lvl="0" indent="-342900" algn="l" rtl="0">
              <a:lnSpc>
                <a:spcPct val="115000"/>
              </a:lnSpc>
              <a:spcBef>
                <a:spcPts val="0"/>
              </a:spcBef>
              <a:spcAft>
                <a:spcPts val="0"/>
              </a:spcAft>
              <a:buClr>
                <a:schemeClr val="dk1"/>
              </a:buClr>
              <a:buSzPts val="1800"/>
              <a:buChar char="●"/>
            </a:pPr>
            <a:r>
              <a:rPr lang="en-US" sz="1800"/>
              <a:t>A house belonging to others due to loss of housing, economic hardship, or similar reason (doubled up)</a:t>
            </a:r>
            <a:endParaRPr sz="1800"/>
          </a:p>
          <a:p>
            <a:pPr marL="457200" lvl="0" indent="-342900" algn="l" rtl="0">
              <a:lnSpc>
                <a:spcPct val="115000"/>
              </a:lnSpc>
              <a:spcBef>
                <a:spcPts val="0"/>
              </a:spcBef>
              <a:spcAft>
                <a:spcPts val="0"/>
              </a:spcAft>
              <a:buClr>
                <a:schemeClr val="dk1"/>
              </a:buClr>
              <a:buSzPts val="1800"/>
              <a:buChar char="●"/>
            </a:pPr>
            <a:r>
              <a:rPr lang="en-US" sz="1800"/>
              <a:t>Hotel/motel</a:t>
            </a:r>
            <a:endParaRPr sz="1800"/>
          </a:p>
          <a:p>
            <a:pPr marL="457200" lvl="0" indent="-342900" algn="l" rtl="0">
              <a:lnSpc>
                <a:spcPct val="115000"/>
              </a:lnSpc>
              <a:spcBef>
                <a:spcPts val="0"/>
              </a:spcBef>
              <a:spcAft>
                <a:spcPts val="0"/>
              </a:spcAft>
              <a:buClr>
                <a:schemeClr val="dk1"/>
              </a:buClr>
              <a:buSzPts val="1800"/>
              <a:buChar char="●"/>
            </a:pPr>
            <a:r>
              <a:rPr lang="en-US" sz="1800"/>
              <a:t>Trailer parks or camping grounds due to lack of adequate alternative accommodation</a:t>
            </a:r>
            <a:endParaRPr sz="1800"/>
          </a:p>
          <a:p>
            <a:pPr marL="457200" lvl="0" indent="-342900" algn="l" rtl="0">
              <a:lnSpc>
                <a:spcPct val="115000"/>
              </a:lnSpc>
              <a:spcBef>
                <a:spcPts val="0"/>
              </a:spcBef>
              <a:spcAft>
                <a:spcPts val="0"/>
              </a:spcAft>
              <a:buClr>
                <a:schemeClr val="dk1"/>
              </a:buClr>
              <a:buSzPts val="1800"/>
              <a:buChar char="●"/>
            </a:pPr>
            <a:r>
              <a:rPr lang="en-US" sz="1800"/>
              <a:t>Emergency or transitional shelter</a:t>
            </a:r>
            <a:endParaRPr sz="1800"/>
          </a:p>
          <a:p>
            <a:pPr marL="457200" lvl="0" indent="-342900" algn="l" rtl="0">
              <a:lnSpc>
                <a:spcPct val="115000"/>
              </a:lnSpc>
              <a:spcBef>
                <a:spcPts val="0"/>
              </a:spcBef>
              <a:spcAft>
                <a:spcPts val="0"/>
              </a:spcAft>
              <a:buClr>
                <a:schemeClr val="dk1"/>
              </a:buClr>
              <a:buSzPts val="1800"/>
              <a:buChar char="●"/>
            </a:pPr>
            <a:r>
              <a:rPr lang="en-US" sz="1800"/>
              <a:t>A public or private place not designed for ordinary use as a regular sleeping accommodation (cars, parks, bus or train station, abandoned buildings, etc)</a:t>
            </a:r>
            <a:endParaRPr sz="1800"/>
          </a:p>
          <a:p>
            <a:pPr marL="0" lvl="0" indent="0" algn="l" rtl="0">
              <a:spcBef>
                <a:spcPts val="75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5"/>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Eligibility Resources </a:t>
            </a:r>
            <a:endParaRPr dirty="0"/>
          </a:p>
        </p:txBody>
      </p:sp>
      <p:sp>
        <p:nvSpPr>
          <p:cNvPr id="83" name="Google Shape;83;p15"/>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342900" algn="l" rtl="0">
              <a:spcBef>
                <a:spcPts val="750"/>
              </a:spcBef>
              <a:spcAft>
                <a:spcPts val="0"/>
              </a:spcAft>
              <a:buClr>
                <a:srgbClr val="4A86E8"/>
              </a:buClr>
              <a:buSzPts val="1800"/>
              <a:buChar char="•"/>
            </a:pPr>
            <a:r>
              <a:rPr lang="en-US" sz="1800" u="sng" dirty="0">
                <a:solidFill>
                  <a:schemeClr val="bg2">
                    <a:lumMod val="75000"/>
                    <a:lumOff val="25000"/>
                  </a:schemeClr>
                </a:solidFill>
                <a:hlinkClick r:id="rId3">
                  <a:extLst>
                    <a:ext uri="{A12FA001-AC4F-418D-AE19-62706E023703}">
                      <ahyp:hlinkClr xmlns:ahyp="http://schemas.microsoft.com/office/drawing/2018/hyperlinkcolor" val="tx"/>
                    </a:ext>
                  </a:extLst>
                </a:hlinkClick>
              </a:rPr>
              <a:t>Confirming Eligibility for McKinney-Vento Rights and Services</a:t>
            </a:r>
            <a:endParaRPr sz="1800" dirty="0">
              <a:solidFill>
                <a:schemeClr val="bg2">
                  <a:lumMod val="75000"/>
                  <a:lumOff val="25000"/>
                </a:schemeClr>
              </a:solidFill>
            </a:endParaRPr>
          </a:p>
          <a:p>
            <a:pPr marL="457200" lvl="0" indent="0" algn="l" rtl="0">
              <a:spcBef>
                <a:spcPts val="750"/>
              </a:spcBef>
              <a:spcAft>
                <a:spcPts val="0"/>
              </a:spcAft>
              <a:buNone/>
            </a:pPr>
            <a:endParaRPr sz="1800" dirty="0">
              <a:solidFill>
                <a:schemeClr val="bg2">
                  <a:lumMod val="75000"/>
                  <a:lumOff val="25000"/>
                </a:schemeClr>
              </a:solidFill>
            </a:endParaRPr>
          </a:p>
          <a:p>
            <a:pPr marL="457200" lvl="0" indent="-342900" algn="l" rtl="0">
              <a:spcBef>
                <a:spcPts val="750"/>
              </a:spcBef>
              <a:spcAft>
                <a:spcPts val="0"/>
              </a:spcAft>
              <a:buClr>
                <a:srgbClr val="4A86E8"/>
              </a:buClr>
              <a:buSzPts val="1800"/>
              <a:buChar char="•"/>
            </a:pPr>
            <a:r>
              <a:rPr lang="en-US" sz="1800" u="sng" dirty="0">
                <a:solidFill>
                  <a:schemeClr val="bg2">
                    <a:lumMod val="75000"/>
                    <a:lumOff val="25000"/>
                  </a:schemeClr>
                </a:solidFill>
                <a:hlinkClick r:id="rId4">
                  <a:extLst>
                    <a:ext uri="{A12FA001-AC4F-418D-AE19-62706E023703}">
                      <ahyp:hlinkClr xmlns:ahyp="http://schemas.microsoft.com/office/drawing/2018/hyperlinkcolor" val="tx"/>
                    </a:ext>
                  </a:extLst>
                </a:hlinkClick>
              </a:rPr>
              <a:t>Determining Eligibility for McKinney-Vento Rights and Services</a:t>
            </a:r>
            <a:endParaRPr sz="1800" dirty="0">
              <a:solidFill>
                <a:schemeClr val="bg2">
                  <a:lumMod val="75000"/>
                  <a:lumOff val="25000"/>
                </a:schemeClr>
              </a:solidFill>
            </a:endParaRPr>
          </a:p>
          <a:p>
            <a:pPr marL="457200" lvl="0" indent="0" algn="l" rtl="0">
              <a:spcBef>
                <a:spcPts val="750"/>
              </a:spcBef>
              <a:spcAft>
                <a:spcPts val="0"/>
              </a:spcAft>
              <a:buNone/>
            </a:pPr>
            <a:endParaRPr sz="1800" dirty="0">
              <a:solidFill>
                <a:schemeClr val="bg2">
                  <a:lumMod val="75000"/>
                  <a:lumOff val="25000"/>
                </a:schemeClr>
              </a:solidFill>
            </a:endParaRPr>
          </a:p>
          <a:p>
            <a:pPr marL="457200" lvl="0" indent="-342900" algn="l" rtl="0">
              <a:spcBef>
                <a:spcPts val="750"/>
              </a:spcBef>
              <a:spcAft>
                <a:spcPts val="0"/>
              </a:spcAft>
              <a:buClr>
                <a:srgbClr val="4A86E8"/>
              </a:buClr>
              <a:buSzPts val="1800"/>
              <a:buChar char="•"/>
            </a:pPr>
            <a:r>
              <a:rPr lang="en-US" sz="1800" u="sng" dirty="0">
                <a:solidFill>
                  <a:schemeClr val="bg2">
                    <a:lumMod val="75000"/>
                    <a:lumOff val="25000"/>
                  </a:schemeClr>
                </a:solidFill>
                <a:hlinkClick r:id="rId5">
                  <a:extLst>
                    <a:ext uri="{A12FA001-AC4F-418D-AE19-62706E023703}">
                      <ahyp:hlinkClr xmlns:ahyp="http://schemas.microsoft.com/office/drawing/2018/hyperlinkcolor" val="tx"/>
                    </a:ext>
                  </a:extLst>
                </a:hlinkClick>
              </a:rPr>
              <a:t>Eligibility Flowchart</a:t>
            </a:r>
            <a:endParaRPr sz="1800" dirty="0">
              <a:solidFill>
                <a:schemeClr val="bg2">
                  <a:lumMod val="75000"/>
                  <a:lumOff val="25000"/>
                </a:schemeClr>
              </a:solidFill>
            </a:endParaRPr>
          </a:p>
          <a:p>
            <a:pPr marL="0" lvl="0" indent="0" algn="l" rtl="0">
              <a:spcBef>
                <a:spcPts val="750"/>
              </a:spcBef>
              <a:spcAft>
                <a:spcPts val="0"/>
              </a:spcAft>
              <a:buNone/>
            </a:pPr>
            <a:endParaRPr sz="1800" dirty="0">
              <a:solidFill>
                <a:srgbClr val="4A86E8"/>
              </a:solidFill>
            </a:endParaRPr>
          </a:p>
          <a:p>
            <a:pPr marL="0" lvl="0" indent="0" algn="l" rtl="0">
              <a:spcBef>
                <a:spcPts val="750"/>
              </a:spcBef>
              <a:spcAft>
                <a:spcPts val="0"/>
              </a:spcAft>
              <a:buNone/>
            </a:pPr>
            <a:endParaRPr sz="1800" dirty="0">
              <a:solidFill>
                <a:srgbClr val="0000FF"/>
              </a:solidFill>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4627</Words>
  <Application>Microsoft Office PowerPoint</Application>
  <PresentationFormat>Widescreen</PresentationFormat>
  <Paragraphs>303</Paragraphs>
  <Slides>36</Slides>
  <Notes>36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36</vt:i4>
      </vt:variant>
    </vt:vector>
  </HeadingPairs>
  <TitlesOfParts>
    <vt:vector size="38" baseType="lpstr">
      <vt:lpstr>Arial</vt:lpstr>
      <vt:lpstr>Theme1</vt:lpstr>
      <vt:lpstr>Homeless Education in Iowa</vt:lpstr>
      <vt:lpstr>Overview</vt:lpstr>
      <vt:lpstr>Purpose</vt:lpstr>
      <vt:lpstr>McKinney-Vento Act</vt:lpstr>
      <vt:lpstr>Definitions and Eligibility</vt:lpstr>
      <vt:lpstr>Definition of Homeless under McKinney-Vento</vt:lpstr>
      <vt:lpstr>Eligibility </vt:lpstr>
      <vt:lpstr>Eligibility </vt:lpstr>
      <vt:lpstr>Eligibility Resources </vt:lpstr>
      <vt:lpstr>Unaccompanied Homeless Youth </vt:lpstr>
      <vt:lpstr>Potential Causes of Homelessness </vt:lpstr>
      <vt:lpstr>School Stability </vt:lpstr>
      <vt:lpstr>Transportation</vt:lpstr>
      <vt:lpstr>Transportation </vt:lpstr>
      <vt:lpstr>Homeless Liaisons Responsibilities</vt:lpstr>
      <vt:lpstr>LEA Homeless Liaison </vt:lpstr>
      <vt:lpstr>Responsibilities of the Homeless Liaison </vt:lpstr>
      <vt:lpstr>Responsibilities of the Homeless Liaison Continued</vt:lpstr>
      <vt:lpstr>Data</vt:lpstr>
      <vt:lpstr>National Homeless Data </vt:lpstr>
      <vt:lpstr>Number of Students Identified as Homeless  </vt:lpstr>
      <vt:lpstr>National and Iowa Snapshots</vt:lpstr>
      <vt:lpstr>Iowa Primary Nighttime Residence 2021-22</vt:lpstr>
      <vt:lpstr>Subgroups of Homeless Children/Youth in Iowa </vt:lpstr>
      <vt:lpstr>Iowa Unaccompanied Homeless Youth Primary Nighttime Residence 2021-22</vt:lpstr>
      <vt:lpstr>Requirements and Allowability</vt:lpstr>
      <vt:lpstr>Funding </vt:lpstr>
      <vt:lpstr>McKinney-Vento Subgrant Cycle 2024-27 </vt:lpstr>
      <vt:lpstr>Title I, Part A Federally Required Set-Aside </vt:lpstr>
      <vt:lpstr>Title IA Set-Aside and McKinney Vento Subgrant Allowable Activities  </vt:lpstr>
      <vt:lpstr>Examples of Allowable Activities Continued </vt:lpstr>
      <vt:lpstr>ARP-HCY Allowable Activities, Part 1</vt:lpstr>
      <vt:lpstr>ARP-HCY Allowable Activities, Part 2 </vt:lpstr>
      <vt:lpstr>Resources </vt:lpstr>
      <vt:lpstr>Resources Continued </vt:lpstr>
      <vt:lpstr>Contact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Homeless Education in Iowa</dc:title>
  <cp:lastModifiedBy>Foust, Zacchary [IDOE]</cp:lastModifiedBy>
  <cp:revision>4</cp:revision>
  <dcterms:modified xsi:type="dcterms:W3CDTF">2024-05-08T14:01:54Z</dcterms:modified>
</cp:coreProperties>
</file>