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20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cb030389b1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Google Shape;37;g2cb030389b1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d14f45a01c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d14f45a01c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cb030389b1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cb030389b1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d14f45a01c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d14f45a01c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d14f45a01c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d14f45a01c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d14f45a01c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d14f45a01c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d14f45a01c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d14f45a01c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d14f45a01c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d14f45a01c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d14f45a01c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d14f45a01c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cb030389b1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cb030389b1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d14f45a01c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2d14f45a01c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cd38b7b08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g2cd38b7b08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d14f45a01c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2d14f45a01c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d14f45a01c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d14f45a01c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d14f45a01c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2d14f45a01c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d14f45a01c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2d14f45a01c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cb030389b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2cb030389b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26fcc8f3edf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26fcc8f3edf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26fcc8f3edf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26fcc8f3edf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6fcc8f3edf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6fcc8f3edf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6fcc8f3edf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26fcc8f3edf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6fcc8f3edf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26fcc8f3edf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6e26d7ca61_1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26e26d7ca61_1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6fcc8f3edf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26fcc8f3edf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26fcc8f3edf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26fcc8f3edf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6fcc8f3edf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26fcc8f3edf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6fcc8f3edf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6fcc8f3edf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6fcc8f3edf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26fcc8f3edf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cb030389b1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2cb030389b1_0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26fcc8f3edf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26fcc8f3edf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26fcc8f3edf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26fcc8f3edf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26fcc8f3edf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26fcc8f3edf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26fcc8f3edf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26fcc8f3edf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712c5c01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2712c5c01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26fcc8f3edf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26fcc8f3edf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26fcc8f3edf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26fcc8f3edf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26fcc8f3edf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26fcc8f3edf_0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2ddeef6ce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2ddeef6ce0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2cb030389b1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2cb030389b1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6e26d7ca61_1_2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6e26d7ca61_1_2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6e26d7ca61_1_5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6e26d7ca61_1_5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6e26d7ca61_1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6e26d7ca61_1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6e26d7ca61_1_4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6e26d7ca61_1_4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d14f45a01c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d14f45a01c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3617A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89270" y="1074695"/>
            <a:ext cx="11636841" cy="2160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  <a:defRPr sz="45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9270" y="3838162"/>
            <a:ext cx="11636841" cy="1282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9884" y="5866793"/>
            <a:ext cx="4996116" cy="458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12192000" cy="737419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691" cy="73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77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0" y="2268535"/>
            <a:ext cx="12192000" cy="3275783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  <a:defRPr sz="45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/>
          <p:nvPr/>
        </p:nvSpPr>
        <p:spPr>
          <a:xfrm>
            <a:off x="0" y="0"/>
            <a:ext cx="4182894" cy="68580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869" cy="590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449" cy="590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30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bg>
      <p:bgPr>
        <a:solidFill>
          <a:schemeClr val="lt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0" y="0"/>
            <a:ext cx="12192000" cy="1192696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92797" y="1"/>
            <a:ext cx="10515600" cy="1192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892799" y="1548641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2"/>
          </p:nvPr>
        </p:nvSpPr>
        <p:spPr>
          <a:xfrm>
            <a:off x="892799" y="2372553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3"/>
          </p:nvPr>
        </p:nvSpPr>
        <p:spPr>
          <a:xfrm>
            <a:off x="6225210" y="1548641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4"/>
          </p:nvPr>
        </p:nvSpPr>
        <p:spPr>
          <a:xfrm>
            <a:off x="6225210" y="2372553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54496" y="457200"/>
            <a:ext cx="44175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200"/>
              <a:buFont typeface="Arial"/>
              <a:buNone/>
              <a:defRPr sz="3200" b="1">
                <a:solidFill>
                  <a:srgbClr val="F2F2F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5327374" y="457201"/>
            <a:ext cx="6510000" cy="508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2"/>
          </p:nvPr>
        </p:nvSpPr>
        <p:spPr>
          <a:xfrm>
            <a:off x="354496" y="2236304"/>
            <a:ext cx="4417500" cy="36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1600"/>
              <a:buNone/>
              <a:defRPr sz="1600" b="1">
                <a:solidFill>
                  <a:srgbClr val="F2F2F2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95128" y="1"/>
            <a:ext cx="10813776" cy="1166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  <a:defRPr sz="33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95128" y="1460499"/>
            <a:ext cx="1081377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.iowa.gov/pk-12/essa/guidance-allocations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https://results.ed.gov/" TargetMode="External"/><Relationship Id="rId4" Type="http://schemas.openxmlformats.org/officeDocument/2006/relationships/hyperlink" Target="https://educate.iowa.gov/pk-12/essa/guidance-allocations/iowa-migratory-education-program" TargetMode="Externa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mailto:rachel.pettigrew@iowa.gov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ctrTitle"/>
          </p:nvPr>
        </p:nvSpPr>
        <p:spPr>
          <a:xfrm>
            <a:off x="0" y="1074700"/>
            <a:ext cx="12192000" cy="21600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Iowa’s </a:t>
            </a:r>
            <a:endParaRPr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Migratory Education Program (MEP) </a:t>
            </a:r>
            <a:endParaRPr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Service Delivery Plan (SDP)</a:t>
            </a:r>
            <a:endParaRPr sz="2400"/>
          </a:p>
        </p:txBody>
      </p:sp>
      <p:sp>
        <p:nvSpPr>
          <p:cNvPr id="40" name="Google Shape;40;p8"/>
          <p:cNvSpPr txBox="1">
            <a:spLocks noGrp="1"/>
          </p:cNvSpPr>
          <p:nvPr>
            <p:ph type="subTitle" idx="1"/>
          </p:nvPr>
        </p:nvSpPr>
        <p:spPr>
          <a:xfrm>
            <a:off x="409370" y="3886212"/>
            <a:ext cx="11636700" cy="1282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SzPts val="1018"/>
              <a:buNone/>
            </a:pPr>
            <a:r>
              <a:rPr lang="en-US" sz="2420"/>
              <a:t>Rachel Pettigrew</a:t>
            </a:r>
            <a:endParaRPr sz="2420"/>
          </a:p>
          <a:p>
            <a:pPr marL="0" lvl="0" indent="0" algn="ctr" rtl="0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SzPts val="1018"/>
              <a:buNone/>
            </a:pPr>
            <a:r>
              <a:rPr lang="en-US" sz="2420"/>
              <a:t>Education Program Consultant</a:t>
            </a:r>
            <a:endParaRPr sz="2420"/>
          </a:p>
          <a:p>
            <a:pPr marL="0" lvl="0" indent="0" algn="ctr" rtl="0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SzPts val="1018"/>
              <a:buNone/>
            </a:pPr>
            <a:r>
              <a:rPr lang="en-US" sz="2420"/>
              <a:t>Federal Programs Bureau</a:t>
            </a:r>
            <a:endParaRPr sz="242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Need Statement of Goal Area #1: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School Readiness</a:t>
            </a:r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The percentage of migratory parents receiving resources and opportunities to understand child development needs to increase.</a:t>
            </a:r>
            <a:br>
              <a:rPr lang="en-US" sz="2100"/>
            </a:br>
            <a:endParaRPr sz="21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The percentage of eligible migratory children ages 3-5 who receive instructional or support services from the MEP needs to increase.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1.1	</a:t>
            </a:r>
            <a:endParaRPr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1950" algn="l" rtl="0">
              <a:spcBef>
                <a:spcPts val="75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Coordinate/provide parents of migratory children before school age with information and strategies on child development.</a:t>
            </a:r>
            <a:br>
              <a:rPr lang="en-US" sz="2100"/>
            </a:b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Coordinate/provide parents of migratory children before school age with access to local preschool resources. </a:t>
            </a:r>
            <a:endParaRPr sz="2100" u="sng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1.1</a:t>
            </a:r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195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Collaborate with health/nutrition services.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Coordinate with the state level early childhood system to ensure inclusion of migratory children as an underserved population.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Coordinate with local early childhood systems to provide access to local resources.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Explore access/usage of online/virtual programming to provide information and ideas on how to support learning at home (e.g., Ready Rosie).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Provide learning opportunities to parents about resources and instructional services.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Provide school readiness tools and resources for children and parents (e.g., books in a backpack, pre-literacy and pre-numeracy learning kits).</a:t>
            </a:r>
            <a:endParaRPr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Support parents as first teachers by helping parents with activities to do at home (e.g., Parents as Teachers). 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1.2</a:t>
            </a:r>
            <a:endParaRPr/>
          </a:p>
        </p:txBody>
      </p:sp>
      <p:sp>
        <p:nvSpPr>
          <p:cNvPr id="112" name="Google Shape;112;p20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1950" algn="l" rtl="0">
              <a:spcBef>
                <a:spcPts val="75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Coordinate with local preschool/childcare programs to ensure migratory children before school age receive instructional services. </a:t>
            </a:r>
            <a:endParaRPr sz="2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1.2</a:t>
            </a:r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195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Coordinate access to community services like libraries.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Coordinate with the state level early childhood system to ensure inclusion of migratory children as an underserved population.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Coordinate with local early childhood systems to provide access to local resources.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Coordinate services in the language spoken at home.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Coordinate services based on needs (half day, full day).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Coordinate access to existing childcare and preschool services and programs.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Identify early childhood programs across the state.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1.3</a:t>
            </a:r>
            <a:endParaRPr/>
          </a:p>
        </p:txBody>
      </p:sp>
      <p:sp>
        <p:nvSpPr>
          <p:cNvPr id="124" name="Google Shape;124;p22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1950" algn="l" rtl="0">
              <a:spcBef>
                <a:spcPts val="75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Coordinate/provide instructional and support services to migratory children before school age to support school readiness and transition to kindergarten. </a:t>
            </a:r>
            <a:endParaRPr sz="21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1.3</a:t>
            </a:r>
            <a:endParaRPr/>
          </a:p>
        </p:txBody>
      </p:sp>
      <p:sp>
        <p:nvSpPr>
          <p:cNvPr id="130" name="Google Shape;130;p23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195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Coordinate/provide early reading and math services in the native language of the child.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Coordinate/provide support for writing/reading and math at home.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Coordinate/provide transition to kindergarten services.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Provide books in native language.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Provide interventions to prepare 3-5 year olds entering kindergarten using a Multi-Tiered System of Support (MTSS) approach. </a:t>
            </a:r>
            <a:endParaRPr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Provide resources/materials and professional learning opportunities to support reading and math readiness content.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English Language Arts and Mathematics</a:t>
            </a:r>
            <a:endParaRPr/>
          </a:p>
        </p:txBody>
      </p:sp>
      <p:sp>
        <p:nvSpPr>
          <p:cNvPr id="136" name="Google Shape;136;p24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GOAL AREA #2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5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Need Statement of Goal Area #2: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ELA and Math</a:t>
            </a:r>
            <a:endParaRPr/>
          </a:p>
        </p:txBody>
      </p:sp>
      <p:sp>
        <p:nvSpPr>
          <p:cNvPr id="142" name="Google Shape;142;p25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195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To eliminate the achievement gap between migratory and non-migratory students, the percentage of migratory students scoring proficient or above on State assessments needs to increase by </a:t>
            </a:r>
            <a:endParaRPr sz="2100"/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37.4 percentage points (38.4 percentage points for PFS students) in ELA, and </a:t>
            </a:r>
            <a:endParaRPr sz="2100"/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33.0 percentage points (38.5 percentage points for PFS students) in math </a:t>
            </a:r>
            <a:endParaRPr sz="21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6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2.1</a:t>
            </a:r>
            <a:endParaRPr/>
          </a:p>
        </p:txBody>
      </p:sp>
      <p:sp>
        <p:nvSpPr>
          <p:cNvPr id="148" name="Google Shape;148;p26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1950" algn="l" rtl="0">
              <a:spcBef>
                <a:spcPts val="75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Coordinate/provide needs-based supplemental instruction in ELA and math to migratory students in grades K-12 during the </a:t>
            </a:r>
            <a:r>
              <a:rPr lang="en-US" sz="2100" b="1"/>
              <a:t>regular school year.</a:t>
            </a:r>
            <a:r>
              <a:rPr lang="en-US" sz="2100"/>
              <a:t> </a:t>
            </a:r>
            <a:endParaRPr sz="2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Contents</a:t>
            </a:r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Purpose of Title I, Part C</a:t>
            </a:r>
            <a:endParaRPr sz="21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Iowa Migratory Education Program (MEP)</a:t>
            </a:r>
            <a:endParaRPr sz="21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Service Delivery Plan (SDP) </a:t>
            </a:r>
            <a:endParaRPr sz="2100"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Goal Area #1: School Readiness</a:t>
            </a:r>
            <a:endParaRPr sz="1800"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Goal Area #2: English Language Arts and Mathematics</a:t>
            </a:r>
            <a:endParaRPr sz="1800"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Goal Area #3: High School Graduation / Services to OSY</a:t>
            </a:r>
            <a:endParaRPr sz="1800"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Goal Area #4: Non-Instructional Support Services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Resources</a:t>
            </a:r>
            <a:endParaRPr sz="21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Contact Information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7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2.1</a:t>
            </a:r>
            <a:endParaRPr/>
          </a:p>
        </p:txBody>
      </p:sp>
      <p:sp>
        <p:nvSpPr>
          <p:cNvPr id="154" name="Google Shape;154;p27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b="1"/>
              <a:t>Regular Year</a:t>
            </a:r>
            <a:endParaRPr sz="2400" b="1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Before and after-school tutoring.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Coordinated student schedules (academic support happens outside of school and outside of activity/practice).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Literary and math backpacks (checkout and return).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Literacy nights.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Online platforms (e.g., Duolingo, Unite for Literacy, BookFlix, TrueFlix, Khan Academy, Prodigy, Dreamscape).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Partner with colleges for tutoring support.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Project-based learning (e.g., hands-on activities, building trades, cooking, health care, child development, STEAM, robotics, gardening, greenhouse work, agriculture).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Provide professional development on ELA and math instruction to staff serving migratory students. </a:t>
            </a:r>
            <a:endParaRPr sz="1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8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2.2</a:t>
            </a:r>
            <a:endParaRPr/>
          </a:p>
        </p:txBody>
      </p:sp>
      <p:sp>
        <p:nvSpPr>
          <p:cNvPr id="160" name="Google Shape;160;p28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1950" algn="l" rtl="0">
              <a:spcBef>
                <a:spcPts val="75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Coordinate/provide needs-based supplemental instruction in ELA and math to migratory students in grades K-12 during the </a:t>
            </a:r>
            <a:r>
              <a:rPr lang="en-US" sz="2100" b="1"/>
              <a:t>summer</a:t>
            </a:r>
            <a:r>
              <a:rPr lang="en-US" sz="2100"/>
              <a:t>.</a:t>
            </a:r>
            <a:endParaRPr sz="21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9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2.2</a:t>
            </a:r>
            <a:endParaRPr/>
          </a:p>
        </p:txBody>
      </p:sp>
      <p:sp>
        <p:nvSpPr>
          <p:cNvPr id="166" name="Google Shape;166;p29"/>
          <p:cNvSpPr txBox="1">
            <a:spLocks noGrp="1"/>
          </p:cNvSpPr>
          <p:nvPr>
            <p:ph type="body" idx="1"/>
          </p:nvPr>
        </p:nvSpPr>
        <p:spPr>
          <a:xfrm>
            <a:off x="689100" y="998861"/>
            <a:ext cx="110343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b="1" dirty="0"/>
              <a:t>Summer </a:t>
            </a:r>
            <a:endParaRPr sz="2400" b="1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Back-to-school night–provide books.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ESL classes.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Field trips/excursions.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Literacy nights.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MEP-funded summer school.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Online platforms (e.g., Duolingo, Unite for Literacy, </a:t>
            </a:r>
            <a:r>
              <a:rPr lang="en-US" sz="1800" dirty="0" err="1"/>
              <a:t>BookFlix</a:t>
            </a:r>
            <a:r>
              <a:rPr lang="en-US" sz="1800" dirty="0"/>
              <a:t>, </a:t>
            </a:r>
            <a:r>
              <a:rPr lang="en-US" sz="1800" dirty="0" err="1"/>
              <a:t>TrueFlix</a:t>
            </a:r>
            <a:r>
              <a:rPr lang="en-US" sz="1800" dirty="0"/>
              <a:t>, Khan Academy, Prodigy, Dreamscape).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Partner with libraries, 4-H, ISU Extension offices, and other community organizations.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Project-based learning (e.g., hands-on activities, building trades, cooking, health care, child development, STEAM, robotics, gardening, greenhouse work, agriculture).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credit-bearing courses/help.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Solicit support from local businesses to sponsor middle/high school students interested in a summer business venture.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Summer reading program.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Writer’s workshops.</a:t>
            </a:r>
            <a:endParaRPr sz="1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0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High School Graduation and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Services to OSY</a:t>
            </a:r>
            <a:endParaRPr/>
          </a:p>
        </p:txBody>
      </p:sp>
      <p:sp>
        <p:nvSpPr>
          <p:cNvPr id="172" name="Google Shape;172;p30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GOAL AREA #3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1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Need Statement of Goal Area #3: High School Graduation and Services to OSY</a:t>
            </a:r>
            <a:endParaRPr/>
          </a:p>
        </p:txBody>
      </p:sp>
      <p:sp>
        <p:nvSpPr>
          <p:cNvPr id="178" name="Google Shape;178;p31"/>
          <p:cNvSpPr txBox="1">
            <a:spLocks noGrp="1"/>
          </p:cNvSpPr>
          <p:nvPr>
            <p:ph type="body" idx="1"/>
          </p:nvPr>
        </p:nvSpPr>
        <p:spPr>
          <a:xfrm>
            <a:off x="4591450" y="81600"/>
            <a:ext cx="7395000" cy="677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100" u="sng"/>
              <a:t>Need Statement</a:t>
            </a:r>
            <a:endParaRPr sz="2100"/>
          </a:p>
          <a:p>
            <a:pPr marL="457200" lvl="0" indent="-317500" algn="l" rtl="0">
              <a:spcBef>
                <a:spcPts val="750"/>
              </a:spcBef>
              <a:spcAft>
                <a:spcPts val="0"/>
              </a:spcAft>
              <a:buSzPts val="1400"/>
              <a:buChar char="•"/>
            </a:pPr>
            <a:r>
              <a:rPr lang="en-US" sz="2100"/>
              <a:t>The migratory student graduation rate needs to increase by 15.4 percentage points (26.6 percentage points for PFS students) to eliminate the gap between migratory and non-migratory students. </a:t>
            </a:r>
            <a:endParaRPr sz="1600" b="1" u="sng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2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3.1</a:t>
            </a:r>
            <a:endParaRPr/>
          </a:p>
        </p:txBody>
      </p:sp>
      <p:sp>
        <p:nvSpPr>
          <p:cNvPr id="184" name="Google Shape;184;p32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1950" algn="l" rtl="0">
              <a:spcBef>
                <a:spcPts val="75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Coordinate/partner/provide supportive systems for migratory high school students to obtain credits for prompt high school graduation. </a:t>
            </a:r>
            <a:endParaRPr sz="21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3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3.1</a:t>
            </a:r>
            <a:endParaRPr/>
          </a:p>
        </p:txBody>
      </p:sp>
      <p:sp>
        <p:nvSpPr>
          <p:cNvPr id="190" name="Google Shape;190;p33"/>
          <p:cNvSpPr txBox="1">
            <a:spLocks noGrp="1"/>
          </p:cNvSpPr>
          <p:nvPr>
            <p:ph type="body" idx="1"/>
          </p:nvPr>
        </p:nvSpPr>
        <p:spPr>
          <a:xfrm>
            <a:off x="697977" y="856818"/>
            <a:ext cx="1120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Communicate with prior school to obtain records.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Expand statewide partnership and network to provide engaging supplementary supports for high school credit acquisition.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Offer credit recovery.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Online schools.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Open enrollment.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Partner with institutions of higher education.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1:1 tutoring.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hybrid learning opportunities with in-person support.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job-based schedules and earn credits for school from work experiences.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on-demand tutoring (e.g., phone, online).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opportunities to accrue credits focused on prompt graduation.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virtual, online learning (asynchronous).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Provide/coordinate avenues for flexibility for credit accrual of high school (including transfer of credit).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School counselors/MEP staff meet with students to access credits and history to award credits.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Seamless credits.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Texas Migrant Interstate Project (TMIP) for assessing Texas-based student credit needs.</a:t>
            </a:r>
            <a:endParaRPr sz="1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4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3.2</a:t>
            </a:r>
            <a:endParaRPr/>
          </a:p>
        </p:txBody>
      </p:sp>
      <p:sp>
        <p:nvSpPr>
          <p:cNvPr id="196" name="Google Shape;196;p34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1950" algn="l" rtl="0">
              <a:spcBef>
                <a:spcPts val="75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Coordinate/partner/provide migratory high school students and OSY with culturally relevant information/services and access to college/career readiness and post-secondary education.</a:t>
            </a:r>
            <a:endParaRPr sz="21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5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3.2</a:t>
            </a:r>
            <a:endParaRPr/>
          </a:p>
        </p:txBody>
      </p:sp>
      <p:sp>
        <p:nvSpPr>
          <p:cNvPr id="202" name="Google Shape;202;p35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Coordinate with other states.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Coordinate with High School Equivalency Program (HEP) and College Assistance Migrant Program (CAMP).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Host career fairs.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Host meetings for students and families with motivational speakers.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Offer college readiness workshops.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Offer FAFSA/college nights.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college visits.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culturally relevant trips and experiences.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opportunities for stackable certificates.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seminars and webinars on how to access post-secondary education.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support for non-FAFSA-eligible students.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visits to vocational/technical schools. </a:t>
            </a:r>
            <a:endParaRPr sz="1800" b="1" u="sng"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6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3.3</a:t>
            </a:r>
            <a:endParaRPr/>
          </a:p>
        </p:txBody>
      </p:sp>
      <p:sp>
        <p:nvSpPr>
          <p:cNvPr id="208" name="Google Shape;208;p36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Coordinate/partner/provide instructional and support services to migratory OSY.  </a:t>
            </a:r>
            <a:endParaRPr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Purpose (ESEA § 1301)</a:t>
            </a:r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/>
              <a:t>To assist states in supporting high-quality and comprehensive educational programs and services during the school year and, as applicable, during summer or intersession periods, that address the unique educational needs of migratory children.</a:t>
            </a:r>
            <a:br>
              <a:rPr lang="en-US" sz="1800"/>
            </a:br>
            <a:endParaRPr sz="1800"/>
          </a:p>
          <a:p>
            <a:pPr marL="457200" lvl="0" indent="-342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/>
              <a:t>To ensure that migratory children who move among the states are not penalized in any manner by disparities among the states in curriculum, graduation requirements, and challenging State academic standards.</a:t>
            </a:r>
            <a:br>
              <a:rPr lang="en-US" sz="1800"/>
            </a:br>
            <a:endParaRPr sz="1800"/>
          </a:p>
          <a:p>
            <a:pPr marL="457200" lvl="0" indent="-342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/>
              <a:t>To ensure that migratory children receive full and appropriate opportunities to meet the same challenging state academic standards that all children are expected to meet.</a:t>
            </a:r>
            <a:br>
              <a:rPr lang="en-US" sz="1800"/>
            </a:br>
            <a:endParaRPr sz="1800"/>
          </a:p>
          <a:p>
            <a:pPr marL="457200" lvl="0" indent="-342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/>
              <a:t>To help migratory children overcome educational disruption, cultural and language barriers, social isolation, various health-related problems, and other factors that inhibit the ability of such children to succeed in school.</a:t>
            </a:r>
            <a:br>
              <a:rPr lang="en-US" sz="1800"/>
            </a:br>
            <a:endParaRPr sz="1800"/>
          </a:p>
          <a:p>
            <a:pPr marL="457200" lvl="0" indent="-342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/>
              <a:t>To help migratory children benefit from State and local systemic reforms. </a:t>
            </a:r>
            <a:endParaRPr sz="1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7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3.3</a:t>
            </a:r>
            <a:endParaRPr/>
          </a:p>
        </p:txBody>
      </p:sp>
      <p:sp>
        <p:nvSpPr>
          <p:cNvPr id="214" name="Google Shape;214;p37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Contract with agencies and community resources to provide social services for OSY.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Coordinate services for OSY.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Coordinate with trade/technical schools.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Create resource guides for services available for OSY.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Provide online and in-person ESL opportunities for OSY residing in rural areas. </a:t>
            </a:r>
            <a:endParaRPr sz="1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8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3.4</a:t>
            </a:r>
            <a:endParaRPr/>
          </a:p>
        </p:txBody>
      </p:sp>
      <p:sp>
        <p:nvSpPr>
          <p:cNvPr id="220" name="Google Shape;220;p38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Coordinate/partner/provide migratory high school students and OSY with needs-based culturally relevant summer services. </a:t>
            </a:r>
            <a:endParaRPr sz="21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9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3.4</a:t>
            </a:r>
            <a:endParaRPr/>
          </a:p>
        </p:txBody>
      </p:sp>
      <p:sp>
        <p:nvSpPr>
          <p:cNvPr id="226" name="Google Shape;226;p39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Coordinate with agencies/companies to provide soft skills/job skills (i.e., Junior Achievement).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Coordinate with Al Exito University.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Coordinate/provide more vocational support (i.e., Job Corps).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Offer classes for credentials that can be obtained short-term.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Partner with 4-H.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Provide a leadership camp at Western Iowa Tech (WIT) Community College.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Provide camps that are fun and engaging.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Provide life skills training for H2A workers (i.e., iSOSY lessons).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Send student to leadership camps out-of-state (e.g., DC, Nebraska).</a:t>
            </a:r>
            <a:endParaRPr sz="18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0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Non-Instructional Support Services</a:t>
            </a:r>
            <a:endParaRPr/>
          </a:p>
        </p:txBody>
      </p:sp>
      <p:sp>
        <p:nvSpPr>
          <p:cNvPr id="232" name="Google Shape;232;p40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GOAL AREA #4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1"/>
          <p:cNvSpPr txBox="1">
            <a:spLocks noGrp="1"/>
          </p:cNvSpPr>
          <p:nvPr>
            <p:ph type="title"/>
          </p:nvPr>
        </p:nvSpPr>
        <p:spPr>
          <a:xfrm>
            <a:off x="408549" y="428025"/>
            <a:ext cx="37056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Need Statement of Goal Area #4: Non-Instructional Support Services</a:t>
            </a:r>
            <a:endParaRPr/>
          </a:p>
        </p:txBody>
      </p:sp>
      <p:sp>
        <p:nvSpPr>
          <p:cNvPr id="238" name="Google Shape;238;p41"/>
          <p:cNvSpPr txBox="1">
            <a:spLocks noGrp="1"/>
          </p:cNvSpPr>
          <p:nvPr>
            <p:ph type="body" idx="1"/>
          </p:nvPr>
        </p:nvSpPr>
        <p:spPr>
          <a:xfrm>
            <a:off x="4591450" y="81600"/>
            <a:ext cx="7395000" cy="677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The percentage of migratory children, youth, and families receiving MEP support services needs to increase. </a:t>
            </a:r>
            <a:endParaRPr sz="21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2"/>
          <p:cNvSpPr txBox="1">
            <a:spLocks noGrp="1"/>
          </p:cNvSpPr>
          <p:nvPr>
            <p:ph type="title"/>
          </p:nvPr>
        </p:nvSpPr>
        <p:spPr>
          <a:xfrm>
            <a:off x="408550" y="428025"/>
            <a:ext cx="36687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4.1</a:t>
            </a:r>
            <a:endParaRPr/>
          </a:p>
        </p:txBody>
      </p:sp>
      <p:sp>
        <p:nvSpPr>
          <p:cNvPr id="244" name="Google Shape;244;p42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Coordinate/provide needs-based non-instructional support services to migratory children, youth, and families.</a:t>
            </a:r>
            <a:endParaRPr sz="2100" u="sng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3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4.1</a:t>
            </a:r>
            <a:endParaRPr/>
          </a:p>
        </p:txBody>
      </p:sp>
      <p:sp>
        <p:nvSpPr>
          <p:cNvPr id="250" name="Google Shape;250;p43"/>
          <p:cNvSpPr txBox="1">
            <a:spLocks noGrp="1"/>
          </p:cNvSpPr>
          <p:nvPr>
            <p:ph type="body" idx="1"/>
          </p:nvPr>
        </p:nvSpPr>
        <p:spPr>
          <a:xfrm>
            <a:off x="689100" y="830185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Add student service provider positions to LOAs.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Coordinate and secure basic needs services for migratory families.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Coordinate with Department to establish a coalition of different programs (e.g., Title IA, Homeless).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Coordinate with other programs (e.g., Head Start, Title I, Homeless) to streamline services.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Establish a referral process.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Gather and provide a regional/district-level list of resources for families for basic needs (e.g., housing, transportation, nutrition).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Identify and/or designate a service provider for migratory families (i.e., liaison to support and help navigate resources based on needs)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Parents as Teachers.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Partner/collaborate with local/state/community organizations. Provide administrators and service providers with PD on allowable use of MEP funds.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meaningful/purposeful OSY bags and materials.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PD to LOAs about how to maximize federal program resources and investments to meet the basic needs of migratory children and youth.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support through social worker positions.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Use the “I do, we do, you do” model and the “Goldilocks” approach. </a:t>
            </a:r>
            <a:endParaRPr sz="1800"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4"/>
          <p:cNvSpPr txBox="1">
            <a:spLocks noGrp="1"/>
          </p:cNvSpPr>
          <p:nvPr>
            <p:ph type="title"/>
          </p:nvPr>
        </p:nvSpPr>
        <p:spPr>
          <a:xfrm>
            <a:off x="408550" y="428025"/>
            <a:ext cx="36687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4.2</a:t>
            </a:r>
            <a:endParaRPr/>
          </a:p>
        </p:txBody>
      </p:sp>
      <p:sp>
        <p:nvSpPr>
          <p:cNvPr id="256" name="Google Shape;256;p44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Coordinate/provide targeted professional development to staff who serve migratory children, youth, and families.</a:t>
            </a:r>
            <a:endParaRPr sz="2100" u="sng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45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4.2</a:t>
            </a:r>
            <a:endParaRPr/>
          </a:p>
        </p:txBody>
      </p:sp>
      <p:sp>
        <p:nvSpPr>
          <p:cNvPr id="262" name="Google Shape;262;p45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Host a statewide MEP conference.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MEP staff training on non-instructional support services.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MEP staff training to build their skills to support the educational and support services needs of migratory students.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MEP staff with definitions for, and examples of, non-instruction support services.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opportunities for staff to network and share best practices.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PD on allowable use of MEP funds.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PD on appropriate enrollment/placement of students.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PD on appropriate record keeping and recording of services provided.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PD on data collection and reporting.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regional PD opportunities.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school staff with trauma sensitive PD to help them handle secondary trauma and empathy-based training. </a:t>
            </a:r>
            <a:endParaRPr sz="1800"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Provide statewide awareness of the MEP. </a:t>
            </a:r>
            <a:endParaRPr sz="1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6"/>
          <p:cNvSpPr txBox="1">
            <a:spLocks noGrp="1"/>
          </p:cNvSpPr>
          <p:nvPr>
            <p:ph type="title"/>
          </p:nvPr>
        </p:nvSpPr>
        <p:spPr>
          <a:xfrm>
            <a:off x="408550" y="428025"/>
            <a:ext cx="36687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4.3</a:t>
            </a:r>
            <a:endParaRPr/>
          </a:p>
        </p:txBody>
      </p:sp>
      <p:sp>
        <p:nvSpPr>
          <p:cNvPr id="268" name="Google Shape;268;p46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Coordinate/provide migratory families with strategies to help them support their children. </a:t>
            </a:r>
            <a:endParaRPr sz="2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MEP</a:t>
            </a:r>
            <a:endParaRPr/>
          </a:p>
        </p:txBody>
      </p:sp>
      <p:pic>
        <p:nvPicPr>
          <p:cNvPr id="58" name="Google Shape;58;p11" descr="Iowa Migratory Education Program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4725" y="2004625"/>
            <a:ext cx="8602527" cy="33083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7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4.3</a:t>
            </a:r>
            <a:endParaRPr/>
          </a:p>
        </p:txBody>
      </p:sp>
      <p:sp>
        <p:nvSpPr>
          <p:cNvPr id="274" name="Google Shape;274;p47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Communicate/coordinate with other school programs.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Coordinate with housing developments.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Coordinate with large companies to take social action.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Establish childcare partnerships.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Host family events.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Parents as Teachers training programs.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Provide school resources that match the home and culture of migratory students and their families.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Provide support for extracurricular events.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Solicit legislative advocacy.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Use marketing to tell positive stories about migratory children and their families. </a:t>
            </a:r>
            <a:endParaRPr sz="18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8"/>
          <p:cNvSpPr txBox="1">
            <a:spLocks noGrp="1"/>
          </p:cNvSpPr>
          <p:nvPr>
            <p:ph type="title"/>
          </p:nvPr>
        </p:nvSpPr>
        <p:spPr>
          <a:xfrm>
            <a:off x="408550" y="428025"/>
            <a:ext cx="36687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Strategy 4.4</a:t>
            </a:r>
            <a:endParaRPr/>
          </a:p>
        </p:txBody>
      </p:sp>
      <p:sp>
        <p:nvSpPr>
          <p:cNvPr id="280" name="Google Shape;280;p48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2100"/>
              <a:t>Coordinate/provide culturally responsive support and resources to migratory children and youth to build awareness and nurture their social-emotional well-being. </a:t>
            </a:r>
            <a:endParaRPr sz="21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9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Ideas for Implementation of Strategy 4.4</a:t>
            </a:r>
            <a:endParaRPr/>
          </a:p>
        </p:txBody>
      </p:sp>
      <p:sp>
        <p:nvSpPr>
          <p:cNvPr id="286" name="Google Shape;286;p49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Coordinate support through DHS for cultural awareness.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Coordinate/provide family support for appropriate discipline techniques.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Offer access to family recreational activities.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Offer college access training.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Offer training/webinars that support mental well-being.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Provide access to mental health services.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Provide access to non-traditional educational activities.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Provide access to successful adults who share similar stories. </a:t>
            </a: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Provide mentoring/cultural ambassador opportunities. </a:t>
            </a:r>
            <a:endParaRPr sz="18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50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Resources</a:t>
            </a:r>
            <a:endParaRPr/>
          </a:p>
        </p:txBody>
      </p:sp>
      <p:sp>
        <p:nvSpPr>
          <p:cNvPr id="292" name="Google Shape;292;p50"/>
          <p:cNvSpPr txBox="1">
            <a:spLocks noGrp="1"/>
          </p:cNvSpPr>
          <p:nvPr>
            <p:ph type="body" idx="1"/>
          </p:nvPr>
        </p:nvSpPr>
        <p:spPr>
          <a:xfrm>
            <a:off x="4591450" y="206850"/>
            <a:ext cx="7432500" cy="6461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Iowa Department of Education 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</a:pPr>
            <a:r>
              <a:rPr lang="en-US" sz="1400" u="sng">
                <a:solidFill>
                  <a:schemeClr val="hlink"/>
                </a:solidFill>
                <a:hlinkClick r:id="rId3"/>
              </a:rPr>
              <a:t>ESSA Guidance &amp; Allocations Webpage</a:t>
            </a:r>
            <a:br>
              <a:rPr lang="en-US" sz="1400"/>
            </a:br>
            <a:endParaRPr sz="140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u="sng">
                <a:solidFill>
                  <a:schemeClr val="hlink"/>
                </a:solidFill>
                <a:hlinkClick r:id="rId4"/>
              </a:rPr>
              <a:t>Iowa Migratory Education Webpage</a:t>
            </a:r>
            <a:br>
              <a:rPr lang="en-US" sz="1100" u="sng">
                <a:solidFill>
                  <a:schemeClr val="hlink"/>
                </a:solidFill>
                <a:hlinkClick r:id="rId4"/>
              </a:rPr>
            </a:br>
            <a:endParaRPr sz="1100"/>
          </a:p>
          <a:p>
            <a:pPr marL="4572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100"/>
          </a:p>
          <a:p>
            <a:pPr marL="4572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100"/>
          </a:p>
          <a:p>
            <a:pPr marL="4572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100"/>
          </a:p>
          <a:p>
            <a:pPr marL="4572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100"/>
          </a:p>
          <a:p>
            <a:pPr marL="4572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100"/>
          </a:p>
          <a:p>
            <a:pPr marL="4572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100"/>
          </a:p>
          <a:p>
            <a:pPr marL="4572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100"/>
          </a:p>
          <a:p>
            <a:pPr marL="4572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100"/>
          </a:p>
          <a:p>
            <a:pPr marL="4572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/>
              <a:t>U.S. Department of Education</a:t>
            </a:r>
            <a:endParaRPr/>
          </a:p>
          <a:p>
            <a:pPr marL="457200" lvl="0" indent="-317500" algn="l" rtl="0">
              <a:spcBef>
                <a:spcPts val="800"/>
              </a:spcBef>
              <a:spcAft>
                <a:spcPts val="0"/>
              </a:spcAft>
              <a:buSzPts val="1400"/>
              <a:buChar char="•"/>
            </a:pPr>
            <a:r>
              <a:rPr lang="en-US" sz="1400" u="sng">
                <a:solidFill>
                  <a:schemeClr val="hlink"/>
                </a:solidFill>
                <a:hlinkClick r:id="rId5"/>
              </a:rPr>
              <a:t>Office of Migrant Education </a:t>
            </a:r>
            <a:endParaRPr sz="1400"/>
          </a:p>
        </p:txBody>
      </p:sp>
      <p:pic>
        <p:nvPicPr>
          <p:cNvPr id="293" name="Google Shape;293;p50" descr="Iowa Migratory Education Program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149402" y="2685813"/>
            <a:ext cx="3910174" cy="1503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51"/>
          <p:cNvSpPr txBox="1">
            <a:spLocks noGrp="1"/>
          </p:cNvSpPr>
          <p:nvPr>
            <p:ph type="ctrTitle"/>
          </p:nvPr>
        </p:nvSpPr>
        <p:spPr>
          <a:xfrm>
            <a:off x="289270" y="1074695"/>
            <a:ext cx="11636700" cy="21600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Contact Information</a:t>
            </a:r>
            <a:endParaRPr/>
          </a:p>
        </p:txBody>
      </p:sp>
      <p:sp>
        <p:nvSpPr>
          <p:cNvPr id="299" name="Google Shape;299;p51"/>
          <p:cNvSpPr txBox="1">
            <a:spLocks noGrp="1"/>
          </p:cNvSpPr>
          <p:nvPr>
            <p:ph type="subTitle" idx="1"/>
          </p:nvPr>
        </p:nvSpPr>
        <p:spPr>
          <a:xfrm>
            <a:off x="289270" y="3838162"/>
            <a:ext cx="11636700" cy="1282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SzPts val="1018"/>
              <a:buNone/>
            </a:pPr>
            <a:r>
              <a:rPr lang="en-US" sz="2420" dirty="0"/>
              <a:t>Rachel Pettigrew</a:t>
            </a:r>
            <a:endParaRPr sz="2420" dirty="0"/>
          </a:p>
          <a:p>
            <a:pPr marL="0" lvl="0" indent="0" algn="ctr" rtl="0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lang="en-US" sz="2420" u="sng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rachel.pettigrew@iowa.gov</a:t>
            </a:r>
            <a:endParaRPr sz="2420" dirty="0">
              <a:solidFill>
                <a:schemeClr val="bg1"/>
              </a:solidFill>
            </a:endParaRPr>
          </a:p>
          <a:p>
            <a:pPr marL="0" lvl="0" indent="0" algn="ctr" rtl="0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lang="en-US" sz="2420" dirty="0"/>
              <a:t>515-380-5115</a:t>
            </a:r>
            <a:endParaRPr sz="214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Service Delivery Plan (SDP)</a:t>
            </a:r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44549" y="4398110"/>
            <a:ext cx="10515600" cy="15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Responsibilities of the State to implement projects through </a:t>
            </a: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A Comprehensive Needs Assessment (CNA) and </a:t>
            </a: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A Comprehensive State Plan for Service Delivery (SDP)</a:t>
            </a: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Office of Migrant Education (OME)</a:t>
            </a:r>
            <a:endParaRPr/>
          </a:p>
        </p:txBody>
      </p:sp>
      <p:pic>
        <p:nvPicPr>
          <p:cNvPr id="70" name="Google Shape;70;p13" descr="Continuous Improvement Cyclic Graph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80938" y="10"/>
            <a:ext cx="6128198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Required Components of the State SDP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(ESEA § 1306)</a:t>
            </a:r>
            <a:endParaRPr b="0"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4064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800"/>
              <a:buAutoNum type="arabicPeriod"/>
            </a:pPr>
            <a:r>
              <a:rPr lang="en-US"/>
              <a:t>State Performance Targets</a:t>
            </a:r>
            <a:endParaRPr/>
          </a:p>
          <a:p>
            <a:pPr marL="457200" lvl="0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/>
              <a:t>Comprehensive Needs Assessment</a:t>
            </a:r>
            <a:endParaRPr/>
          </a:p>
          <a:p>
            <a:pPr marL="457200" lvl="0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/>
              <a:t>Measurable Program Outcomes</a:t>
            </a:r>
            <a:endParaRPr/>
          </a:p>
          <a:p>
            <a:pPr marL="457200" lvl="0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/>
              <a:t>Service Delivery Strategies</a:t>
            </a:r>
            <a:endParaRPr/>
          </a:p>
          <a:p>
            <a:pPr marL="457200" lvl="0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/>
              <a:t>Evaluation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Four Goal Areas of Iowa’s MEP Service Delivery Plan</a:t>
            </a:r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>
            <a:off x="4591450" y="428025"/>
            <a:ext cx="73356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4064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800"/>
              <a:buAutoNum type="arabicPeriod"/>
            </a:pPr>
            <a:r>
              <a:rPr lang="en-US"/>
              <a:t>School Readiness</a:t>
            </a:r>
            <a:endParaRPr/>
          </a:p>
          <a:p>
            <a:pPr marL="457200" lvl="0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/>
              <a:t>English Language Arts and Mathematics</a:t>
            </a:r>
            <a:endParaRPr/>
          </a:p>
          <a:p>
            <a:pPr marL="457200" lvl="0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/>
              <a:t>High School Graduation/Services to OSY</a:t>
            </a:r>
            <a:endParaRPr/>
          </a:p>
          <a:p>
            <a:pPr marL="457200" lvl="0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/>
              <a:t>Non-Instructional Support Services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School Readiness	</a:t>
            </a:r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GOAL AREA #1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Iowa Department of Education">
      <a:dk1>
        <a:srgbClr val="000000"/>
      </a:dk1>
      <a:lt1>
        <a:srgbClr val="FFFFFF"/>
      </a:lt1>
      <a:dk2>
        <a:srgbClr val="002152"/>
      </a:dk2>
      <a:lt2>
        <a:srgbClr val="E6E6E6"/>
      </a:lt2>
      <a:accent1>
        <a:srgbClr val="005CA3"/>
      </a:accent1>
      <a:accent2>
        <a:srgbClr val="FDE263"/>
      </a:accent2>
      <a:accent3>
        <a:srgbClr val="96BCDE"/>
      </a:accent3>
      <a:accent4>
        <a:srgbClr val="A5A5A5"/>
      </a:accent4>
      <a:accent5>
        <a:srgbClr val="DC6400"/>
      </a:accent5>
      <a:accent6>
        <a:srgbClr val="FFC20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2356</Words>
  <Application>Microsoft Office PowerPoint</Application>
  <PresentationFormat>Widescreen</PresentationFormat>
  <Paragraphs>252</Paragraphs>
  <Slides>44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Arial</vt:lpstr>
      <vt:lpstr>Theme1</vt:lpstr>
      <vt:lpstr>Iowa’s  Migratory Education Program (MEP)  Service Delivery Plan (SDP)</vt:lpstr>
      <vt:lpstr>Contents</vt:lpstr>
      <vt:lpstr>Purpose (ESEA § 1301)</vt:lpstr>
      <vt:lpstr>MEP</vt:lpstr>
      <vt:lpstr> Service Delivery Plan (SDP)</vt:lpstr>
      <vt:lpstr>Office of Migrant Education (OME)</vt:lpstr>
      <vt:lpstr>Required Components of the State SDP  (ESEA § 1306)</vt:lpstr>
      <vt:lpstr>Four Goal Areas of Iowa’s MEP Service Delivery Plan</vt:lpstr>
      <vt:lpstr>School Readiness </vt:lpstr>
      <vt:lpstr>Need Statement of Goal Area #1: School Readiness</vt:lpstr>
      <vt:lpstr>Strategy 1.1 </vt:lpstr>
      <vt:lpstr>Ideas for Implementation of Strategy 1.1</vt:lpstr>
      <vt:lpstr>Strategy 1.2</vt:lpstr>
      <vt:lpstr>Ideas for Implementation of Strategy 1.2</vt:lpstr>
      <vt:lpstr>Strategy 1.3</vt:lpstr>
      <vt:lpstr>Ideas for Implementation of Strategy 1.3</vt:lpstr>
      <vt:lpstr>English Language Arts and Mathematics</vt:lpstr>
      <vt:lpstr>Need Statement of Goal Area #2: ELA and Math</vt:lpstr>
      <vt:lpstr>Strategy 2.1</vt:lpstr>
      <vt:lpstr>Ideas for Implementation of Strategy 2.1</vt:lpstr>
      <vt:lpstr>Strategy 2.2</vt:lpstr>
      <vt:lpstr>Ideas for Implementation of Strategy 2.2</vt:lpstr>
      <vt:lpstr>High School Graduation and Services to OSY</vt:lpstr>
      <vt:lpstr>Need Statement of Goal Area #3: High School Graduation and Services to OSY</vt:lpstr>
      <vt:lpstr>Strategy 3.1</vt:lpstr>
      <vt:lpstr>Ideas for Implementation of Strategy 3.1</vt:lpstr>
      <vt:lpstr>Strategy 3.2</vt:lpstr>
      <vt:lpstr>Ideas for Implementation of Strategy 3.2</vt:lpstr>
      <vt:lpstr>Strategy 3.3</vt:lpstr>
      <vt:lpstr>Ideas for Implementation of Strategy 3.3</vt:lpstr>
      <vt:lpstr>Strategy 3.4</vt:lpstr>
      <vt:lpstr>Ideas for Implementation of Strategy 3.4</vt:lpstr>
      <vt:lpstr>Non-Instructional Support Services</vt:lpstr>
      <vt:lpstr>Need Statement of Goal Area #4: Non-Instructional Support Services</vt:lpstr>
      <vt:lpstr>Strategy 4.1</vt:lpstr>
      <vt:lpstr>Ideas for Implementation of Strategy 4.1</vt:lpstr>
      <vt:lpstr>Strategy 4.2</vt:lpstr>
      <vt:lpstr>Ideas for Implementation of Strategy 4.2</vt:lpstr>
      <vt:lpstr>Strategy 4.3</vt:lpstr>
      <vt:lpstr>Ideas for Implementation of Strategy 4.3</vt:lpstr>
      <vt:lpstr>Strategy 4.4</vt:lpstr>
      <vt:lpstr>Ideas for Implementation of Strategy 4.4</vt:lpstr>
      <vt:lpstr>Resources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Iowa’s  Migratory Education Program (MEP)  Service Delivery Plan (SDP)</dc:title>
  <dc:creator>Arzola, Isbelia [IDOE]</dc:creator>
  <cp:lastModifiedBy>Foust, Zacchary [IDOE]</cp:lastModifiedBy>
  <cp:revision>4</cp:revision>
  <dcterms:modified xsi:type="dcterms:W3CDTF">2024-08-06T18:13:53Z</dcterms:modified>
</cp:coreProperties>
</file>