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1"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9" r:id="rId12"/>
    <p:sldId id="266" r:id="rId13"/>
    <p:sldId id="267" r:id="rId14"/>
    <p:sldId id="268" r:id="rId15"/>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98A77C5-CE38-4E43-8AD8-A2E93FD4EF7F}">
  <a:tblStyle styleId="{798A77C5-CE38-4E43-8AD8-A2E93FD4EF7F}"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6E9F0"/>
          </a:solidFill>
        </a:fill>
      </a:tcStyle>
    </a:wholeTbl>
    <a:band1H>
      <a:tcTxStyle b="off" i="off"/>
      <a:tcStyle>
        <a:tcBdr/>
        <a:fill>
          <a:solidFill>
            <a:srgbClr val="CAD1E0"/>
          </a:solidFill>
        </a:fill>
      </a:tcStyle>
    </a:band1H>
    <a:band2H>
      <a:tcTxStyle b="off" i="off"/>
      <a:tcStyle>
        <a:tcBdr/>
      </a:tcStyle>
    </a:band2H>
    <a:band1V>
      <a:tcTxStyle b="off" i="off"/>
      <a:tcStyle>
        <a:tcBdr/>
        <a:fill>
          <a:solidFill>
            <a:srgbClr val="CAD1E0"/>
          </a:solidFill>
        </a:fill>
      </a:tcStyle>
    </a:band1V>
    <a:band2V>
      <a:tcTxStyle b="off" i="off"/>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08"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6434"/>
          </a:xfrm>
          <a:prstGeom prst="rect">
            <a:avLst/>
          </a:prstGeom>
          <a:noFill/>
          <a:ln>
            <a:noFill/>
          </a:ln>
        </p:spPr>
        <p:txBody>
          <a:bodyPr spcFirstLastPara="1" wrap="square" lIns="93175" tIns="46575" rIns="93175" bIns="4657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938" y="0"/>
            <a:ext cx="3037840" cy="466434"/>
          </a:xfrm>
          <a:prstGeom prst="rect">
            <a:avLst/>
          </a:prstGeom>
          <a:noFill/>
          <a:ln>
            <a:noFill/>
          </a:ln>
        </p:spPr>
        <p:txBody>
          <a:bodyPr spcFirstLastPara="1" wrap="square" lIns="93175" tIns="46575" rIns="93175" bIns="4657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967"/>
            <a:ext cx="3037840" cy="466433"/>
          </a:xfrm>
          <a:prstGeom prst="rect">
            <a:avLst/>
          </a:prstGeom>
          <a:noFill/>
          <a:ln>
            <a:noFill/>
          </a:ln>
        </p:spPr>
        <p:txBody>
          <a:bodyPr spcFirstLastPara="1" wrap="square" lIns="93175" tIns="46575" rIns="93175" bIns="4657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
        <p:cNvGrpSpPr/>
        <p:nvPr/>
      </p:nvGrpSpPr>
      <p:grpSpPr>
        <a:xfrm>
          <a:off x="0" y="0"/>
          <a:ext cx="0" cy="0"/>
          <a:chOff x="0" y="0"/>
          <a:chExt cx="0" cy="0"/>
        </a:xfrm>
      </p:grpSpPr>
      <p:sp>
        <p:nvSpPr>
          <p:cNvPr id="25" name="Google Shape;25;p1: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6" name="Google Shape;26;p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9: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90" name="Google Shape;90;p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9: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90" name="Google Shape;90;p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019400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10: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96" name="Google Shape;96;p10: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2cdaa9a6e68_0_0: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2cdaa9a6e68_0_0:notes"/>
          <p:cNvSpPr txBox="1">
            <a:spLocks noGrp="1"/>
          </p:cNvSpPr>
          <p:nvPr>
            <p:ph type="body" idx="1"/>
          </p:nvPr>
        </p:nvSpPr>
        <p:spPr>
          <a:xfrm>
            <a:off x="701040" y="4473892"/>
            <a:ext cx="5608200" cy="366060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03" name="Google Shape;103;g2cdaa9a6e68_0_0:notes"/>
          <p:cNvSpPr txBox="1">
            <a:spLocks noGrp="1"/>
          </p:cNvSpPr>
          <p:nvPr>
            <p:ph type="sldNum" idx="12"/>
          </p:nvPr>
        </p:nvSpPr>
        <p:spPr>
          <a:xfrm>
            <a:off x="3970938" y="8829967"/>
            <a:ext cx="3037800" cy="466500"/>
          </a:xfrm>
          <a:prstGeom prst="rect">
            <a:avLst/>
          </a:prstGeom>
        </p:spPr>
        <p:txBody>
          <a:bodyPr spcFirstLastPara="1" wrap="square" lIns="93175" tIns="46575" rIns="93175" bIns="46575"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2cdaa9a6e68_0_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2cdaa9a6e68_0_6:notes"/>
          <p:cNvSpPr txBox="1">
            <a:spLocks noGrp="1"/>
          </p:cNvSpPr>
          <p:nvPr>
            <p:ph type="body" idx="1"/>
          </p:nvPr>
        </p:nvSpPr>
        <p:spPr>
          <a:xfrm>
            <a:off x="701040" y="4473892"/>
            <a:ext cx="5608200" cy="366060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0" name="Google Shape;110;g2cdaa9a6e68_0_6:notes"/>
          <p:cNvSpPr txBox="1">
            <a:spLocks noGrp="1"/>
          </p:cNvSpPr>
          <p:nvPr>
            <p:ph type="sldNum" idx="12"/>
          </p:nvPr>
        </p:nvSpPr>
        <p:spPr>
          <a:xfrm>
            <a:off x="3970938" y="8829967"/>
            <a:ext cx="3037800" cy="466500"/>
          </a:xfrm>
          <a:prstGeom prst="rect">
            <a:avLst/>
          </a:prstGeom>
        </p:spPr>
        <p:txBody>
          <a:bodyPr spcFirstLastPara="1" wrap="square" lIns="93175" tIns="46575" rIns="93175" bIns="46575"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14</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
        <p:cNvGrpSpPr/>
        <p:nvPr/>
      </p:nvGrpSpPr>
      <p:grpSpPr>
        <a:xfrm>
          <a:off x="0" y="0"/>
          <a:ext cx="0" cy="0"/>
          <a:chOff x="0" y="0"/>
          <a:chExt cx="0" cy="0"/>
        </a:xfrm>
      </p:grpSpPr>
      <p:sp>
        <p:nvSpPr>
          <p:cNvPr id="31" name="Google Shape;31;p2: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32" name="Google Shape;32;p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p3: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38" name="Google Shape;38;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p4: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4" name="Google Shape;44;p4: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45" name="Google Shape;45;p4: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p5: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1" name="Google Shape;51;p5: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r>
              <a:rPr lang="en-US"/>
              <a:t>Links included for SAIPE data (income and poverty estimate) AND locale code classifications and criteria.</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LEAs eligible for both programs (dual eligible) choose one or the other by applying if want SRSA and not applying for SRSA if want to receive RLIS</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Locale code: geographic indicator of the type of community where a school is located. For purposes of REAP, it is based on individual schools, not an “LEA locale code.”</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RLIS locale codes:</a:t>
            </a:r>
            <a:endParaRPr/>
          </a:p>
          <a:p>
            <a:pPr marL="0" lvl="0" indent="0" algn="l" rtl="0">
              <a:lnSpc>
                <a:spcPct val="100000"/>
              </a:lnSpc>
              <a:spcBef>
                <a:spcPts val="0"/>
              </a:spcBef>
              <a:spcAft>
                <a:spcPts val="0"/>
              </a:spcAft>
              <a:buSzPts val="1400"/>
              <a:buNone/>
            </a:pPr>
            <a:r>
              <a:rPr lang="en-US"/>
              <a:t>Town – Fringe (31): Territory inside an Urban Cluster that is less than or equal to 10 miles from an Urbanized Area.</a:t>
            </a:r>
            <a:endParaRPr/>
          </a:p>
          <a:p>
            <a:pPr marL="0" lvl="0" indent="0" algn="l" rtl="0">
              <a:lnSpc>
                <a:spcPct val="100000"/>
              </a:lnSpc>
              <a:spcBef>
                <a:spcPts val="0"/>
              </a:spcBef>
              <a:spcAft>
                <a:spcPts val="0"/>
              </a:spcAft>
              <a:buSzPts val="1400"/>
              <a:buNone/>
            </a:pPr>
            <a:r>
              <a:rPr lang="en-US"/>
              <a:t>Town – Distant (32): Territory inside an Urban Cluster that is more than 10 miles and less than or equal to 35 miles from an Urbanized Area.</a:t>
            </a:r>
            <a:endParaRPr/>
          </a:p>
          <a:p>
            <a:pPr marL="0" lvl="0" indent="0" algn="l" rtl="0">
              <a:lnSpc>
                <a:spcPct val="100000"/>
              </a:lnSpc>
              <a:spcBef>
                <a:spcPts val="0"/>
              </a:spcBef>
              <a:spcAft>
                <a:spcPts val="0"/>
              </a:spcAft>
              <a:buSzPts val="1400"/>
              <a:buNone/>
            </a:pPr>
            <a:r>
              <a:rPr lang="en-US"/>
              <a:t>Town – Remote (33): Territory inside an Urban Cluster that is more than 35 miles from an Urbanized Area.</a:t>
            </a:r>
            <a:endParaRPr/>
          </a:p>
          <a:p>
            <a:pPr marL="0" lvl="0" indent="0" algn="l" rtl="0">
              <a:lnSpc>
                <a:spcPct val="100000"/>
              </a:lnSpc>
              <a:spcBef>
                <a:spcPts val="0"/>
              </a:spcBef>
              <a:spcAft>
                <a:spcPts val="0"/>
              </a:spcAft>
              <a:buSzPts val="1400"/>
              <a:buNone/>
            </a:pPr>
            <a:r>
              <a:rPr lang="en-US"/>
              <a:t>Rural – Fringe (41): Census-defined rural territory that is less than or equal to 5 miles from an Urbanized Area, as well as rural territory that is less than or equal to 2.5 miles from an Urban Cluster.</a:t>
            </a:r>
            <a:endParaRPr/>
          </a:p>
          <a:p>
            <a:pPr marL="0" lvl="0" indent="0" algn="l" rtl="0">
              <a:lnSpc>
                <a:spcPct val="100000"/>
              </a:lnSpc>
              <a:spcBef>
                <a:spcPts val="0"/>
              </a:spcBef>
              <a:spcAft>
                <a:spcPts val="0"/>
              </a:spcAft>
              <a:buSzPts val="1400"/>
              <a:buNone/>
            </a:pPr>
            <a:r>
              <a:rPr lang="en-US"/>
              <a:t>Rural – Distant (42): Census-defined rural territory that is more than 5 miles but less than or equal to 25 miles from an Urbanized Area, as well as rural territory that is more than 2.5 miles but less than or equal to 10 miles from an Urban Cluster.</a:t>
            </a:r>
            <a:endParaRPr/>
          </a:p>
          <a:p>
            <a:pPr marL="0" lvl="0" indent="0" algn="l" rtl="0">
              <a:lnSpc>
                <a:spcPct val="100000"/>
              </a:lnSpc>
              <a:spcBef>
                <a:spcPts val="0"/>
              </a:spcBef>
              <a:spcAft>
                <a:spcPts val="0"/>
              </a:spcAft>
              <a:buSzPts val="1400"/>
              <a:buNone/>
            </a:pPr>
            <a:r>
              <a:rPr lang="en-US"/>
              <a:t>Rural – Remote (43): Census-defined rural territory that is more than 25 miles from an Urbanized Area and also more than 10 miles from an Urban Cluster.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No. of each LEA (typically) and current year: INSERT</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SRSA awards are capped at $60,000.</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p:txBody>
      </p:sp>
      <p:sp>
        <p:nvSpPr>
          <p:cNvPr id="52" name="Google Shape;52;p5: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6: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64" name="Google Shape;64;p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23: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71" name="Google Shape;71;p2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7: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77" name="Google Shape;77;p7: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p8: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r>
              <a:rPr lang="en-US"/>
              <a:t>REAP use of funds guide is a searchable list of exaplames of possible uses of REAP grant funds. It </a:t>
            </a:r>
            <a:r>
              <a:rPr lang="en-US" b="0"/>
              <a:t>is </a:t>
            </a:r>
            <a:r>
              <a:rPr lang="en-US"/>
              <a:t>illustrative only, and not intended to be exhaustive, and applies only to funds awarded under REAP.</a:t>
            </a:r>
            <a:endParaRPr b="0"/>
          </a:p>
        </p:txBody>
      </p:sp>
      <p:sp>
        <p:nvSpPr>
          <p:cNvPr id="84" name="Google Shape;84;p8:notes"/>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12"/>
        <p:cNvGrpSpPr/>
        <p:nvPr/>
      </p:nvGrpSpPr>
      <p:grpSpPr>
        <a:xfrm>
          <a:off x="0" y="0"/>
          <a:ext cx="0" cy="0"/>
          <a:chOff x="0" y="0"/>
          <a:chExt cx="0" cy="0"/>
        </a:xfrm>
      </p:grpSpPr>
      <p:sp>
        <p:nvSpPr>
          <p:cNvPr id="13" name="Google Shape;13;p2"/>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 name="Google Shape;14;p2"/>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5" name="Google Shape;15;p2"/>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type="obj">
  <p:cSld name="OBJECT">
    <p:bg>
      <p:bgPr>
        <a:solidFill>
          <a:schemeClr val="lt1"/>
        </a:solidFill>
        <a:effectLst/>
      </p:bgPr>
    </p:bg>
    <p:spTree>
      <p:nvGrpSpPr>
        <p:cNvPr id="1" name="Shape 16"/>
        <p:cNvGrpSpPr/>
        <p:nvPr/>
      </p:nvGrpSpPr>
      <p:grpSpPr>
        <a:xfrm>
          <a:off x="0" y="0"/>
          <a:ext cx="0" cy="0"/>
          <a:chOff x="0" y="0"/>
          <a:chExt cx="0" cy="0"/>
        </a:xfrm>
      </p:grpSpPr>
      <p:sp>
        <p:nvSpPr>
          <p:cNvPr id="17" name="Google Shape;17;p3"/>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8" name="Google Shape;18;p3"/>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0"/>
        <p:cNvGrpSpPr/>
        <p:nvPr/>
      </p:nvGrpSpPr>
      <p:grpSpPr>
        <a:xfrm>
          <a:off x="0" y="0"/>
          <a:ext cx="0" cy="0"/>
          <a:chOff x="0" y="0"/>
          <a:chExt cx="0" cy="0"/>
        </a:xfrm>
      </p:grpSpPr>
      <p:sp>
        <p:nvSpPr>
          <p:cNvPr id="21" name="Google Shape;21;p4"/>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2" name="Google Shape;22;p4"/>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oese.ed.gov/files/2021/01/19-0043-REAP-Informational-Document-final-OS-Approved-1.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oese.ed.gov/offices/office-of-formula-grants/rural-insular-native-achievement-programs/rural-education-achievement-program/small-rural-school-achievement-program/resource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oese.ed.gov/offices/office-of-formula-grants/school-support-and-accountability/essa-legislation-table-contents/title-v-flexibility-accountability/#TITLE-V-PART-B" TargetMode="External"/><Relationship Id="rId5" Type="http://schemas.openxmlformats.org/officeDocument/2006/relationships/hyperlink" Target="https://oese.ed.gov/offices/office-of-formula-grants/rural-insular-native-achievement-programs/rural-education-achievement-program/quick-guide-using-small-rural-school-achievement-srsa-rural-low-income-school-rlis-funds/" TargetMode="External"/><Relationship Id="rId4" Type="http://schemas.openxmlformats.org/officeDocument/2006/relationships/hyperlink" Target="https://oese.ed.gov/files/2021/01/19-0043-REAP-Informational-Document-final-OS-Approved-1.pdf"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mailto:teresa.garcia@iowa.gov"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oese.ed.gov/offices/office-of-formula-grants/rural-insular-native-achievement-programs/rural-education-achievement-progra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census.gov/programs-surveys/saipe.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nces.ed.gov/programs/edge/docs/LOCALE_CLASSIFICATIONS.pdf"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mailto:REAP@ed.gov"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oese.ed.gov/offices/office-of-formula-grants/rural-insular-native-achievement-programs/rural-education-achievement-program/small-rural-school-achievement-program/eligibility/"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oese.ed.gov/offices/office-of-formula-grants/rural-insular-native-achievement-programs/rural-education-achievement-program/quick-guide-using-small-rural-school-achievement-srsa-rural-low-income-school-rlis-fund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7"/>
        <p:cNvGrpSpPr/>
        <p:nvPr/>
      </p:nvGrpSpPr>
      <p:grpSpPr>
        <a:xfrm>
          <a:off x="0" y="0"/>
          <a:ext cx="0" cy="0"/>
          <a:chOff x="0" y="0"/>
          <a:chExt cx="0" cy="0"/>
        </a:xfrm>
      </p:grpSpPr>
      <p:sp>
        <p:nvSpPr>
          <p:cNvPr id="28" name="Google Shape;28;p5"/>
          <p:cNvSpPr txBox="1">
            <a:spLocks noGrp="1"/>
          </p:cNvSpPr>
          <p:nvPr>
            <p:ph type="ctrTitle"/>
          </p:nvPr>
        </p:nvSpPr>
        <p:spPr>
          <a:xfrm>
            <a:off x="289270" y="1064845"/>
            <a:ext cx="11636700" cy="21600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a:t>Title V, Part B, Subpart 2</a:t>
            </a:r>
            <a:endParaRPr/>
          </a:p>
          <a:p>
            <a:pPr marL="0" lvl="0" indent="0" algn="ctr" rtl="0">
              <a:lnSpc>
                <a:spcPct val="90000"/>
              </a:lnSpc>
              <a:spcBef>
                <a:spcPts val="0"/>
              </a:spcBef>
              <a:spcAft>
                <a:spcPts val="0"/>
              </a:spcAft>
              <a:buClr>
                <a:schemeClr val="lt1"/>
              </a:buClr>
              <a:buSzPts val="4500"/>
              <a:buFont typeface="Arial"/>
              <a:buNone/>
            </a:pPr>
            <a:r>
              <a:rPr lang="en-US" sz="2400"/>
              <a:t>Rural and Low-Income Schools Program</a:t>
            </a:r>
            <a:br>
              <a:rPr lang="en-US"/>
            </a:br>
            <a:endParaRPr/>
          </a:p>
        </p:txBody>
      </p:sp>
      <p:sp>
        <p:nvSpPr>
          <p:cNvPr id="29" name="Google Shape;29;p5"/>
          <p:cNvSpPr txBox="1">
            <a:spLocks noGrp="1"/>
          </p:cNvSpPr>
          <p:nvPr>
            <p:ph type="subTitle" idx="1"/>
          </p:nvPr>
        </p:nvSpPr>
        <p:spPr>
          <a:xfrm>
            <a:off x="210445" y="3552412"/>
            <a:ext cx="11636700" cy="1282200"/>
          </a:xfrm>
          <a:prstGeom prst="rect">
            <a:avLst/>
          </a:prstGeom>
          <a:noFill/>
          <a:ln>
            <a:noFill/>
          </a:ln>
        </p:spPr>
        <p:txBody>
          <a:bodyPr spcFirstLastPara="1" wrap="square" lIns="91425" tIns="45700" rIns="91425" bIns="45700" anchor="t" anchorCtr="0">
            <a:normAutofit fontScale="25000" lnSpcReduction="20000"/>
          </a:bodyPr>
          <a:lstStyle/>
          <a:p>
            <a:pPr marL="0" lvl="0" indent="0" algn="ctr" rtl="0">
              <a:lnSpc>
                <a:spcPct val="90000"/>
              </a:lnSpc>
              <a:spcBef>
                <a:spcPts val="0"/>
              </a:spcBef>
              <a:spcAft>
                <a:spcPts val="0"/>
              </a:spcAft>
              <a:buClr>
                <a:schemeClr val="lt1"/>
              </a:buClr>
              <a:buSzPct val="100000"/>
              <a:buNone/>
            </a:pPr>
            <a:endParaRPr/>
          </a:p>
          <a:p>
            <a:pPr marL="0" lvl="0" indent="0" algn="ctr" rtl="0">
              <a:lnSpc>
                <a:spcPct val="80000"/>
              </a:lnSpc>
              <a:spcBef>
                <a:spcPts val="1000"/>
              </a:spcBef>
              <a:spcAft>
                <a:spcPts val="0"/>
              </a:spcAft>
              <a:buClr>
                <a:schemeClr val="dk1"/>
              </a:buClr>
              <a:buSzPts val="275"/>
              <a:buFont typeface="Arial"/>
              <a:buNone/>
            </a:pPr>
            <a:r>
              <a:rPr lang="en-US" sz="7200" b="0"/>
              <a:t>Teresa Garcia </a:t>
            </a:r>
            <a:endParaRPr sz="7200" b="0"/>
          </a:p>
          <a:p>
            <a:pPr marL="0" lvl="0" indent="0" algn="ctr" rtl="0">
              <a:lnSpc>
                <a:spcPct val="80000"/>
              </a:lnSpc>
              <a:spcBef>
                <a:spcPts val="1000"/>
              </a:spcBef>
              <a:spcAft>
                <a:spcPts val="0"/>
              </a:spcAft>
              <a:buClr>
                <a:schemeClr val="dk1"/>
              </a:buClr>
              <a:buSzPts val="275"/>
              <a:buFont typeface="Arial"/>
              <a:buNone/>
            </a:pPr>
            <a:r>
              <a:rPr lang="en-US" sz="7200" b="0"/>
              <a:t>Education Program Consultant </a:t>
            </a:r>
            <a:endParaRPr sz="7200" b="0"/>
          </a:p>
          <a:p>
            <a:pPr marL="0" lvl="0" indent="0" algn="ctr" rtl="0">
              <a:lnSpc>
                <a:spcPct val="80000"/>
              </a:lnSpc>
              <a:spcBef>
                <a:spcPts val="1000"/>
              </a:spcBef>
              <a:spcAft>
                <a:spcPts val="0"/>
              </a:spcAft>
              <a:buClr>
                <a:schemeClr val="dk1"/>
              </a:buClr>
              <a:buSzPts val="275"/>
              <a:buFont typeface="Arial"/>
              <a:buNone/>
            </a:pPr>
            <a:r>
              <a:rPr lang="en-US" sz="7200" b="0"/>
              <a:t>Division of PK-12 Learning</a:t>
            </a:r>
            <a:endParaRPr sz="7200" b="0"/>
          </a:p>
          <a:p>
            <a:pPr marL="0" lvl="0" indent="0" algn="ctr" rtl="0">
              <a:lnSpc>
                <a:spcPct val="80000"/>
              </a:lnSpc>
              <a:spcBef>
                <a:spcPts val="1000"/>
              </a:spcBef>
              <a:spcAft>
                <a:spcPts val="0"/>
              </a:spcAft>
              <a:buClr>
                <a:schemeClr val="dk1"/>
              </a:buClr>
              <a:buSzPts val="275"/>
              <a:buFont typeface="Arial"/>
              <a:buNone/>
            </a:pPr>
            <a:r>
              <a:rPr lang="en-US" sz="7200" b="0"/>
              <a:t>Bureau of Federal Programs</a:t>
            </a:r>
            <a:endParaRPr sz="7200"/>
          </a:p>
          <a:p>
            <a:pPr marL="0" lvl="0" indent="0" algn="ctr" rtl="0">
              <a:lnSpc>
                <a:spcPct val="90000"/>
              </a:lnSpc>
              <a:spcBef>
                <a:spcPts val="0"/>
              </a:spcBef>
              <a:spcAft>
                <a:spcPts val="0"/>
              </a:spcAft>
              <a:buClr>
                <a:schemeClr val="lt1"/>
              </a:buClr>
              <a:buSzPct val="100000"/>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Allowable Use of Funds</a:t>
            </a:r>
            <a:endParaRPr/>
          </a:p>
        </p:txBody>
      </p:sp>
      <p:sp>
        <p:nvSpPr>
          <p:cNvPr id="93" name="Google Shape;93;p14"/>
          <p:cNvSpPr txBox="1">
            <a:spLocks noGrp="1"/>
          </p:cNvSpPr>
          <p:nvPr>
            <p:ph type="body" idx="1"/>
          </p:nvPr>
        </p:nvSpPr>
        <p:spPr>
          <a:xfrm>
            <a:off x="4372325" y="237275"/>
            <a:ext cx="7624800" cy="65253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ct val="94594"/>
              <a:buNone/>
            </a:pPr>
            <a:r>
              <a:rPr lang="en-US" sz="3200" dirty="0"/>
              <a:t>Alternative Fund Use Authority (AFUA)</a:t>
            </a:r>
            <a:endParaRPr sz="3200" dirty="0"/>
          </a:p>
          <a:p>
            <a:pPr marL="171450" lvl="0" indent="-195262" algn="l" rtl="0">
              <a:lnSpc>
                <a:spcPct val="90000"/>
              </a:lnSpc>
              <a:spcBef>
                <a:spcPts val="750"/>
              </a:spcBef>
              <a:spcAft>
                <a:spcPts val="0"/>
              </a:spcAft>
              <a:buClr>
                <a:schemeClr val="dk1"/>
              </a:buClr>
              <a:buSzPct val="100000"/>
              <a:buChar char="•"/>
            </a:pPr>
            <a:r>
              <a:rPr lang="en-US" dirty="0"/>
              <a:t>SRSA-eligible LEAs (including dual-eligible LEAs that elect to receive RLIS funds) may exercise this key flexibility.</a:t>
            </a:r>
            <a:endParaRPr dirty="0"/>
          </a:p>
          <a:p>
            <a:pPr marL="628650" lvl="1" indent="-196850" algn="l" rtl="0">
              <a:lnSpc>
                <a:spcPct val="90000"/>
              </a:lnSpc>
              <a:spcBef>
                <a:spcPts val="750"/>
              </a:spcBef>
              <a:spcAft>
                <a:spcPts val="0"/>
              </a:spcAft>
              <a:buSzPct val="114989"/>
              <a:buChar char="•"/>
            </a:pPr>
            <a:r>
              <a:rPr lang="en-US" dirty="0"/>
              <a:t>Authorizes SRSA-eligible LEAs to spend any Title II, Part A and Title IV, Part A funds they receive on activities authorized under several ESEA programs.</a:t>
            </a:r>
            <a:endParaRPr dirty="0"/>
          </a:p>
          <a:p>
            <a:pPr marL="171450" lvl="0" indent="-195262" algn="l" rtl="0">
              <a:lnSpc>
                <a:spcPct val="90000"/>
              </a:lnSpc>
              <a:spcBef>
                <a:spcPts val="750"/>
              </a:spcBef>
              <a:spcAft>
                <a:spcPts val="0"/>
              </a:spcAft>
              <a:buClr>
                <a:schemeClr val="dk1"/>
              </a:buClr>
              <a:buSzPct val="100000"/>
              <a:buChar char="•"/>
            </a:pPr>
            <a:r>
              <a:rPr lang="en-US" dirty="0"/>
              <a:t>Designed to give small, rural LEAs greater latitude to spend their Federal funds in ways that best address their particular needs.</a:t>
            </a:r>
            <a:endParaRPr dirty="0"/>
          </a:p>
          <a:p>
            <a:pPr marL="0" lvl="0" indent="0" algn="r" rtl="0">
              <a:lnSpc>
                <a:spcPct val="90000"/>
              </a:lnSpc>
              <a:spcBef>
                <a:spcPts val="750"/>
              </a:spcBef>
              <a:spcAft>
                <a:spcPts val="0"/>
              </a:spcAft>
              <a:buClr>
                <a:schemeClr val="dk1"/>
              </a:buClr>
              <a:buSzPct val="100900"/>
              <a:buNone/>
            </a:pPr>
            <a:r>
              <a:rPr lang="en-US" sz="1500" dirty="0"/>
              <a:t>ESEA Sec. 5211</a:t>
            </a:r>
            <a:endParaRPr sz="1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Allowable Use of Funds</a:t>
            </a:r>
            <a:endParaRPr/>
          </a:p>
        </p:txBody>
      </p:sp>
      <p:sp>
        <p:nvSpPr>
          <p:cNvPr id="93" name="Google Shape;93;p14"/>
          <p:cNvSpPr txBox="1">
            <a:spLocks noGrp="1"/>
          </p:cNvSpPr>
          <p:nvPr>
            <p:ph type="body" idx="1"/>
          </p:nvPr>
        </p:nvSpPr>
        <p:spPr>
          <a:xfrm>
            <a:off x="4372325" y="237275"/>
            <a:ext cx="7624800" cy="65253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ct val="94594"/>
              <a:buNone/>
            </a:pPr>
            <a:r>
              <a:rPr lang="en-US" sz="3200" dirty="0"/>
              <a:t>AFUA (continued)</a:t>
            </a:r>
            <a:endParaRPr sz="3200" dirty="0"/>
          </a:p>
          <a:p>
            <a:pPr marL="171450" lvl="0" indent="-195262" algn="l" rtl="0">
              <a:lnSpc>
                <a:spcPct val="90000"/>
              </a:lnSpc>
              <a:spcBef>
                <a:spcPts val="750"/>
              </a:spcBef>
              <a:spcAft>
                <a:spcPts val="0"/>
              </a:spcAft>
              <a:buClr>
                <a:schemeClr val="dk1"/>
              </a:buClr>
              <a:buSzPct val="100000"/>
              <a:buChar char="•"/>
            </a:pPr>
            <a:r>
              <a:rPr lang="en-US" dirty="0"/>
              <a:t>Must notify SEA of decision to exercise AFUA.</a:t>
            </a:r>
            <a:endParaRPr dirty="0"/>
          </a:p>
          <a:p>
            <a:pPr marL="171450" lvl="0" indent="-195262" algn="l" rtl="0">
              <a:lnSpc>
                <a:spcPct val="90000"/>
              </a:lnSpc>
              <a:spcBef>
                <a:spcPts val="750"/>
              </a:spcBef>
              <a:spcAft>
                <a:spcPts val="0"/>
              </a:spcAft>
              <a:buClr>
                <a:schemeClr val="dk1"/>
              </a:buClr>
              <a:buSzPct val="100000"/>
              <a:buChar char="•"/>
            </a:pPr>
            <a:r>
              <a:rPr lang="en-US" dirty="0"/>
              <a:t>Does not relieve LEA of responsibility to provide equitable services for private school students and teachers if it receives Title II, Part A or Title IV, Part A funds.</a:t>
            </a:r>
            <a:endParaRPr dirty="0"/>
          </a:p>
          <a:p>
            <a:pPr marL="171450" lvl="0" indent="-195262" algn="l" rtl="0">
              <a:lnSpc>
                <a:spcPct val="90000"/>
              </a:lnSpc>
              <a:spcBef>
                <a:spcPts val="750"/>
              </a:spcBef>
              <a:spcAft>
                <a:spcPts val="0"/>
              </a:spcAft>
              <a:buClr>
                <a:schemeClr val="dk1"/>
              </a:buClr>
              <a:buSzPct val="100000"/>
              <a:buChar char="•"/>
            </a:pPr>
            <a:r>
              <a:rPr lang="en-US" dirty="0"/>
              <a:t>See </a:t>
            </a:r>
            <a:r>
              <a:rPr lang="en-US" u="sng" dirty="0">
                <a:solidFill>
                  <a:schemeClr val="hlink"/>
                </a:solidFill>
                <a:hlinkClick r:id="rId3"/>
              </a:rPr>
              <a:t>REAP Informational Documen</a:t>
            </a:r>
            <a:r>
              <a:rPr lang="en-US" dirty="0"/>
              <a:t>t for more information.</a:t>
            </a:r>
            <a:endParaRPr dirty="0"/>
          </a:p>
          <a:p>
            <a:pPr marL="0" lvl="0" indent="0" algn="r" rtl="0">
              <a:lnSpc>
                <a:spcPct val="90000"/>
              </a:lnSpc>
              <a:spcBef>
                <a:spcPts val="750"/>
              </a:spcBef>
              <a:spcAft>
                <a:spcPts val="0"/>
              </a:spcAft>
              <a:buClr>
                <a:schemeClr val="dk1"/>
              </a:buClr>
              <a:buSzPct val="100900"/>
              <a:buNone/>
            </a:pPr>
            <a:r>
              <a:rPr lang="en-US" sz="1500" dirty="0"/>
              <a:t>ESEA Sec. 5211</a:t>
            </a:r>
            <a:endParaRPr sz="1500" dirty="0"/>
          </a:p>
        </p:txBody>
      </p:sp>
    </p:spTree>
    <p:extLst>
      <p:ext uri="{BB962C8B-B14F-4D97-AF65-F5344CB8AC3E}">
        <p14:creationId xmlns:p14="http://schemas.microsoft.com/office/powerpoint/2010/main" val="39097307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Claims for RLIS</a:t>
            </a:r>
            <a:br>
              <a:rPr lang="en-US"/>
            </a:br>
            <a:r>
              <a:rPr lang="en-US" sz="2000"/>
              <a:t>(Title V, Part B, Subpart 2)</a:t>
            </a:r>
            <a:endParaRPr/>
          </a:p>
        </p:txBody>
      </p:sp>
      <p:sp>
        <p:nvSpPr>
          <p:cNvPr id="99" name="Google Shape;99;p15"/>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p>
            <a:pPr marL="914400" lvl="1" indent="-381000" algn="l" rtl="0">
              <a:lnSpc>
                <a:spcPct val="90000"/>
              </a:lnSpc>
              <a:spcBef>
                <a:spcPts val="0"/>
              </a:spcBef>
              <a:spcAft>
                <a:spcPts val="0"/>
              </a:spcAft>
              <a:buSzPts val="2400"/>
              <a:buChar char="•"/>
            </a:pPr>
            <a:r>
              <a:rPr lang="en-US" sz="2800" dirty="0"/>
              <a:t>Activities must align with the budget and requirements as allocated for allowable Title VB2 RLIS activities:</a:t>
            </a:r>
          </a:p>
          <a:p>
            <a:pPr lvl="2" indent="-381000">
              <a:spcBef>
                <a:spcPts val="0"/>
              </a:spcBef>
              <a:buSzPts val="2400"/>
            </a:pPr>
            <a:r>
              <a:rPr lang="en-US" sz="2400" dirty="0"/>
              <a:t>Title I, Part A;</a:t>
            </a:r>
          </a:p>
          <a:p>
            <a:pPr lvl="2" indent="-381000">
              <a:spcBef>
                <a:spcPts val="0"/>
              </a:spcBef>
              <a:buSzPts val="2400"/>
            </a:pPr>
            <a:r>
              <a:rPr lang="en-US" sz="2400" dirty="0"/>
              <a:t>Title II, Part A;</a:t>
            </a:r>
          </a:p>
          <a:p>
            <a:pPr lvl="2" indent="-381000">
              <a:spcBef>
                <a:spcPts val="0"/>
              </a:spcBef>
              <a:buSzPts val="2400"/>
            </a:pPr>
            <a:r>
              <a:rPr lang="en-US" sz="2400" dirty="0"/>
              <a:t>Title III;</a:t>
            </a:r>
          </a:p>
          <a:p>
            <a:pPr lvl="2" indent="-381000">
              <a:spcBef>
                <a:spcPts val="0"/>
              </a:spcBef>
              <a:buSzPts val="2400"/>
            </a:pPr>
            <a:r>
              <a:rPr lang="en-US" sz="2400" dirty="0"/>
              <a:t>Title IV, Part A; or</a:t>
            </a:r>
          </a:p>
          <a:p>
            <a:pPr lvl="2" indent="-381000">
              <a:spcBef>
                <a:spcPts val="0"/>
              </a:spcBef>
              <a:buSzPts val="2400"/>
            </a:pPr>
            <a:r>
              <a:rPr lang="en-US" sz="2400" dirty="0"/>
              <a:t>Parental Involvement Activities.</a:t>
            </a:r>
            <a:endParaRPr sz="2400" dirty="0"/>
          </a:p>
          <a:p>
            <a:pPr marL="171450" lvl="0" indent="0" algn="l" rtl="0">
              <a:lnSpc>
                <a:spcPct val="90000"/>
              </a:lnSpc>
              <a:spcBef>
                <a:spcPts val="750"/>
              </a:spcBef>
              <a:spcAft>
                <a:spcPts val="0"/>
              </a:spcAft>
              <a:buClr>
                <a:schemeClr val="dk1"/>
              </a:buClr>
              <a:buSzPts val="2800"/>
              <a:buNone/>
            </a:pPr>
            <a:endParaRPr sz="1400" dirty="0"/>
          </a:p>
          <a:p>
            <a:pPr marL="171450" lvl="0" indent="0" algn="l" rtl="0">
              <a:lnSpc>
                <a:spcPct val="90000"/>
              </a:lnSpc>
              <a:spcBef>
                <a:spcPts val="750"/>
              </a:spcBef>
              <a:spcAft>
                <a:spcPts val="0"/>
              </a:spcAft>
              <a:buClr>
                <a:schemeClr val="dk1"/>
              </a:buClr>
              <a:buSzPts val="2800"/>
              <a:buNone/>
            </a:pPr>
            <a:endParaRPr sz="1400" dirty="0"/>
          </a:p>
          <a:p>
            <a:pPr marL="171450" lvl="0" indent="0" algn="r" rtl="0">
              <a:lnSpc>
                <a:spcPct val="90000"/>
              </a:lnSpc>
              <a:spcBef>
                <a:spcPts val="750"/>
              </a:spcBef>
              <a:spcAft>
                <a:spcPts val="0"/>
              </a:spcAft>
              <a:buSzPts val="2800"/>
              <a:buNone/>
            </a:pPr>
            <a:r>
              <a:rPr lang="en-US" sz="1400" dirty="0"/>
              <a:t>ESEA § 5222(a)</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6"/>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Resources</a:t>
            </a:r>
            <a:endParaRPr/>
          </a:p>
        </p:txBody>
      </p:sp>
      <p:sp>
        <p:nvSpPr>
          <p:cNvPr id="106" name="Google Shape;106;p16"/>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457200" lvl="0" indent="-381000" algn="l" rtl="0">
              <a:spcBef>
                <a:spcPts val="750"/>
              </a:spcBef>
              <a:spcAft>
                <a:spcPts val="0"/>
              </a:spcAft>
              <a:buClr>
                <a:schemeClr val="accent1"/>
              </a:buClr>
              <a:buSzPts val="2400"/>
              <a:buChar char="•"/>
            </a:pPr>
            <a:r>
              <a:rPr lang="en-US" sz="2400" u="sng" dirty="0">
                <a:solidFill>
                  <a:schemeClr val="accent1"/>
                </a:solidFill>
                <a:hlinkClick r:id="rId3">
                  <a:extLst>
                    <a:ext uri="{A12FA001-AC4F-418D-AE19-62706E023703}">
                      <ahyp:hlinkClr xmlns:ahyp="http://schemas.microsoft.com/office/drawing/2018/hyperlinkcolor" val="tx"/>
                    </a:ext>
                  </a:extLst>
                </a:hlinkClick>
              </a:rPr>
              <a:t>REAP Resources Web Page</a:t>
            </a:r>
            <a:endParaRPr sz="2400" dirty="0">
              <a:solidFill>
                <a:schemeClr val="accent1"/>
              </a:solidFill>
            </a:endParaRPr>
          </a:p>
          <a:p>
            <a:pPr marL="457200" lvl="0" indent="-381000" algn="l" rtl="0">
              <a:spcBef>
                <a:spcPts val="0"/>
              </a:spcBef>
              <a:spcAft>
                <a:spcPts val="0"/>
              </a:spcAft>
              <a:buClr>
                <a:schemeClr val="accent1"/>
              </a:buClr>
              <a:buSzPts val="2400"/>
              <a:buChar char="•"/>
            </a:pPr>
            <a:r>
              <a:rPr lang="en-US" sz="2400" u="sng" dirty="0">
                <a:solidFill>
                  <a:schemeClr val="accent1"/>
                </a:solidFill>
                <a:hlinkClick r:id="rId4">
                  <a:extLst>
                    <a:ext uri="{A12FA001-AC4F-418D-AE19-62706E023703}">
                      <ahyp:hlinkClr xmlns:ahyp="http://schemas.microsoft.com/office/drawing/2018/hyperlinkcolor" val="tx"/>
                    </a:ext>
                  </a:extLst>
                </a:hlinkClick>
              </a:rPr>
              <a:t>REAP Informational Document</a:t>
            </a:r>
            <a:endParaRPr sz="2400" dirty="0">
              <a:solidFill>
                <a:schemeClr val="accent1"/>
              </a:solidFill>
            </a:endParaRPr>
          </a:p>
          <a:p>
            <a:pPr marL="457200" lvl="0" indent="-381000" algn="l" rtl="0">
              <a:spcBef>
                <a:spcPts val="0"/>
              </a:spcBef>
              <a:spcAft>
                <a:spcPts val="0"/>
              </a:spcAft>
              <a:buClr>
                <a:schemeClr val="accent1"/>
              </a:buClr>
              <a:buSzPts val="2400"/>
              <a:buChar char="•"/>
            </a:pPr>
            <a:r>
              <a:rPr lang="en-US" sz="2400" u="sng" dirty="0">
                <a:solidFill>
                  <a:schemeClr val="accent1"/>
                </a:solidFill>
                <a:hlinkClick r:id="rId5">
                  <a:extLst>
                    <a:ext uri="{A12FA001-AC4F-418D-AE19-62706E023703}">
                      <ahyp:hlinkClr xmlns:ahyp="http://schemas.microsoft.com/office/drawing/2018/hyperlinkcolor" val="tx"/>
                    </a:ext>
                  </a:extLst>
                </a:hlinkClick>
              </a:rPr>
              <a:t>Guide to Using REAP Funds</a:t>
            </a:r>
            <a:endParaRPr sz="2400" dirty="0">
              <a:solidFill>
                <a:schemeClr val="accent1"/>
              </a:solidFill>
            </a:endParaRPr>
          </a:p>
          <a:p>
            <a:pPr marL="457200" lvl="0" indent="-381000" algn="l" rtl="0">
              <a:spcBef>
                <a:spcPts val="0"/>
              </a:spcBef>
              <a:spcAft>
                <a:spcPts val="0"/>
              </a:spcAft>
              <a:buClr>
                <a:schemeClr val="accent1"/>
              </a:buClr>
              <a:buSzPts val="2400"/>
              <a:buChar char="•"/>
            </a:pPr>
            <a:r>
              <a:rPr lang="en-US" sz="2400" u="sng" dirty="0">
                <a:solidFill>
                  <a:schemeClr val="accent1"/>
                </a:solidFill>
                <a:hlinkClick r:id="rId6">
                  <a:extLst>
                    <a:ext uri="{A12FA001-AC4F-418D-AE19-62706E023703}">
                      <ahyp:hlinkClr xmlns:ahyp="http://schemas.microsoft.com/office/drawing/2018/hyperlinkcolor" val="tx"/>
                    </a:ext>
                  </a:extLst>
                </a:hlinkClick>
              </a:rPr>
              <a:t>ESEA Title V, Part B</a:t>
            </a:r>
            <a:endParaRPr sz="2400" dirty="0">
              <a:solidFill>
                <a:schemeClr val="accen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7"/>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Contact</a:t>
            </a:r>
            <a:endParaRPr/>
          </a:p>
        </p:txBody>
      </p:sp>
      <p:sp>
        <p:nvSpPr>
          <p:cNvPr id="113" name="Google Shape;113;p17"/>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ctr" rtl="0">
              <a:lnSpc>
                <a:spcPct val="115000"/>
              </a:lnSpc>
              <a:spcBef>
                <a:spcPts val="1000"/>
              </a:spcBef>
              <a:spcAft>
                <a:spcPts val="0"/>
              </a:spcAft>
              <a:buNone/>
            </a:pPr>
            <a:r>
              <a:rPr lang="en-US" sz="2400"/>
              <a:t>Teresa Garcia, JD, PhD</a:t>
            </a:r>
            <a:endParaRPr sz="2400"/>
          </a:p>
          <a:p>
            <a:pPr marL="0" lvl="0" indent="0" algn="ctr" rtl="0">
              <a:lnSpc>
                <a:spcPct val="115000"/>
              </a:lnSpc>
              <a:spcBef>
                <a:spcPts val="1000"/>
              </a:spcBef>
              <a:spcAft>
                <a:spcPts val="0"/>
              </a:spcAft>
              <a:buNone/>
            </a:pPr>
            <a:r>
              <a:rPr lang="en-US" sz="2400">
                <a:highlight>
                  <a:schemeClr val="lt1"/>
                </a:highlight>
              </a:rPr>
              <a:t>Education Program Consultant</a:t>
            </a:r>
            <a:endParaRPr sz="2400">
              <a:highlight>
                <a:schemeClr val="lt1"/>
              </a:highlight>
            </a:endParaRPr>
          </a:p>
          <a:p>
            <a:pPr marL="0" lvl="0" indent="0" algn="ctr" rtl="0">
              <a:lnSpc>
                <a:spcPct val="115000"/>
              </a:lnSpc>
              <a:spcBef>
                <a:spcPts val="1000"/>
              </a:spcBef>
              <a:spcAft>
                <a:spcPts val="0"/>
              </a:spcAft>
              <a:buClr>
                <a:schemeClr val="dk1"/>
              </a:buClr>
              <a:buSzPts val="1100"/>
              <a:buFont typeface="Arial"/>
              <a:buNone/>
            </a:pPr>
            <a:r>
              <a:rPr lang="en-US" sz="2400">
                <a:highlight>
                  <a:schemeClr val="lt1"/>
                </a:highlight>
              </a:rPr>
              <a:t>Bureau of Federal Programs</a:t>
            </a:r>
            <a:endParaRPr sz="2400"/>
          </a:p>
          <a:p>
            <a:pPr marL="0" lvl="0" indent="457200" algn="ctr" rtl="0">
              <a:lnSpc>
                <a:spcPct val="115000"/>
              </a:lnSpc>
              <a:spcBef>
                <a:spcPts val="750"/>
              </a:spcBef>
              <a:spcAft>
                <a:spcPts val="0"/>
              </a:spcAft>
              <a:buNone/>
            </a:pPr>
            <a:r>
              <a:rPr lang="en-US" sz="2400" u="sng">
                <a:solidFill>
                  <a:schemeClr val="hlink"/>
                </a:solidFill>
                <a:hlinkClick r:id="rId3"/>
              </a:rPr>
              <a:t>teresa.garcia@iowa.gov</a:t>
            </a:r>
            <a:r>
              <a:rPr lang="en-US" sz="2400"/>
              <a:t> </a:t>
            </a:r>
            <a:endParaRPr sz="2400"/>
          </a:p>
          <a:p>
            <a:pPr marL="0" lvl="0" indent="457200" algn="ctr" rtl="0">
              <a:lnSpc>
                <a:spcPct val="115000"/>
              </a:lnSpc>
              <a:spcBef>
                <a:spcPts val="750"/>
              </a:spcBef>
              <a:spcAft>
                <a:spcPts val="0"/>
              </a:spcAft>
              <a:buClr>
                <a:schemeClr val="dk1"/>
              </a:buClr>
              <a:buSzPts val="1100"/>
              <a:buFont typeface="Arial"/>
              <a:buNone/>
            </a:pPr>
            <a:r>
              <a:rPr lang="en-US" sz="2400"/>
              <a:t>(515) 210-6340</a:t>
            </a:r>
            <a:endParaRPr sz="2400"/>
          </a:p>
          <a:p>
            <a:pPr marL="0" lvl="0" indent="0" algn="l" rtl="0">
              <a:spcBef>
                <a:spcPts val="75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Title V: Flexibility and Accountability</a:t>
            </a:r>
            <a:endParaRPr/>
          </a:p>
        </p:txBody>
      </p:sp>
      <p:sp>
        <p:nvSpPr>
          <p:cNvPr id="35" name="Google Shape;35;p6"/>
          <p:cNvSpPr txBox="1">
            <a:spLocks noGrp="1"/>
          </p:cNvSpPr>
          <p:nvPr>
            <p:ph type="body" idx="1"/>
          </p:nvPr>
        </p:nvSpPr>
        <p:spPr>
          <a:xfrm>
            <a:off x="4591454" y="428016"/>
            <a:ext cx="7017449" cy="627049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sz="3200" dirty="0"/>
              <a:t>Elementary and Secondary Education Act of 1965 (ESEA), as amended by the Every Student Succeeds Act (ESSA)</a:t>
            </a:r>
            <a:endParaRPr dirty="0"/>
          </a:p>
          <a:p>
            <a:pPr marL="0" lvl="0" indent="0" algn="l" rtl="0">
              <a:lnSpc>
                <a:spcPct val="90000"/>
              </a:lnSpc>
              <a:spcBef>
                <a:spcPts val="0"/>
              </a:spcBef>
              <a:spcAft>
                <a:spcPts val="0"/>
              </a:spcAft>
              <a:buSzPts val="2800"/>
              <a:buNone/>
            </a:pPr>
            <a:endParaRPr dirty="0"/>
          </a:p>
          <a:p>
            <a:pPr marL="171450" lvl="0" indent="-171450" algn="l" rtl="0">
              <a:lnSpc>
                <a:spcPct val="90000"/>
              </a:lnSpc>
              <a:spcBef>
                <a:spcPts val="0"/>
              </a:spcBef>
              <a:spcAft>
                <a:spcPts val="0"/>
              </a:spcAft>
              <a:buClr>
                <a:schemeClr val="dk1"/>
              </a:buClr>
              <a:buSzPts val="2800"/>
              <a:buChar char="•"/>
            </a:pPr>
            <a:r>
              <a:rPr lang="en-US" dirty="0"/>
              <a:t>Title V: Flexibility and Accountability</a:t>
            </a:r>
            <a:endParaRPr dirty="0"/>
          </a:p>
          <a:p>
            <a:pPr marL="171450" lvl="0" indent="6350" algn="l" rtl="0">
              <a:lnSpc>
                <a:spcPct val="90000"/>
              </a:lnSpc>
              <a:spcBef>
                <a:spcPts val="0"/>
              </a:spcBef>
              <a:spcAft>
                <a:spcPts val="0"/>
              </a:spcAft>
              <a:buClr>
                <a:schemeClr val="dk1"/>
              </a:buClr>
              <a:buSzPts val="2800"/>
              <a:buNone/>
            </a:pPr>
            <a:endParaRPr sz="2400" dirty="0"/>
          </a:p>
          <a:p>
            <a:pPr marL="628650" lvl="1" indent="-177800" algn="l" rtl="0">
              <a:lnSpc>
                <a:spcPct val="90000"/>
              </a:lnSpc>
              <a:spcBef>
                <a:spcPts val="0"/>
              </a:spcBef>
              <a:spcAft>
                <a:spcPts val="0"/>
              </a:spcAft>
              <a:buSzPts val="2800"/>
              <a:buChar char="•"/>
            </a:pPr>
            <a:r>
              <a:rPr lang="en-US" dirty="0"/>
              <a:t>Part A – Funding Transferability for State and Local Educational Agencies</a:t>
            </a:r>
            <a:endParaRPr dirty="0"/>
          </a:p>
          <a:p>
            <a:pPr marL="457200" lvl="1" indent="0" algn="l" rtl="0">
              <a:lnSpc>
                <a:spcPct val="90000"/>
              </a:lnSpc>
              <a:spcBef>
                <a:spcPts val="0"/>
              </a:spcBef>
              <a:spcAft>
                <a:spcPts val="0"/>
              </a:spcAft>
              <a:buSzPts val="2800"/>
              <a:buNone/>
            </a:pPr>
            <a:endParaRPr dirty="0"/>
          </a:p>
          <a:p>
            <a:pPr marL="628650" lvl="1" indent="-177800" algn="l" rtl="0">
              <a:lnSpc>
                <a:spcPct val="90000"/>
              </a:lnSpc>
              <a:spcBef>
                <a:spcPts val="750"/>
              </a:spcBef>
              <a:spcAft>
                <a:spcPts val="0"/>
              </a:spcAft>
              <a:buSzPts val="2800"/>
              <a:buChar char="•"/>
            </a:pPr>
            <a:r>
              <a:rPr lang="en-US" dirty="0"/>
              <a:t>Part B – Rural Education Initiative</a:t>
            </a:r>
            <a:endParaRPr dirty="0"/>
          </a:p>
          <a:p>
            <a:pPr marL="971550" lvl="2" indent="-171450" algn="l" rtl="0">
              <a:lnSpc>
                <a:spcPct val="90000"/>
              </a:lnSpc>
              <a:spcBef>
                <a:spcPts val="375"/>
              </a:spcBef>
              <a:spcAft>
                <a:spcPts val="0"/>
              </a:spcAft>
              <a:buSzPts val="2400"/>
              <a:buChar char="•"/>
            </a:pPr>
            <a:r>
              <a:rPr lang="en-US" sz="2400" dirty="0"/>
              <a:t>Also referred to as the </a:t>
            </a:r>
            <a:r>
              <a:rPr lang="en-US" sz="2400" u="sng" dirty="0">
                <a:solidFill>
                  <a:schemeClr val="accent1"/>
                </a:solidFill>
                <a:hlinkClick r:id="rId3"/>
              </a:rPr>
              <a:t>Rural Education Achievement Program</a:t>
            </a:r>
            <a:r>
              <a:rPr lang="en-US" sz="2400" dirty="0"/>
              <a:t> (Sec. 5201), or REAP</a:t>
            </a:r>
            <a:endParaRPr dirty="0"/>
          </a:p>
          <a:p>
            <a:pPr marL="52388" lvl="1" indent="0" algn="l" rtl="0">
              <a:lnSpc>
                <a:spcPct val="90000"/>
              </a:lnSpc>
              <a:spcBef>
                <a:spcPts val="0"/>
              </a:spcBef>
              <a:spcAft>
                <a:spcPts val="0"/>
              </a:spcAft>
              <a:buSzPts val="2400"/>
              <a:buNone/>
            </a:pPr>
            <a:endParaRPr sz="1400" dirty="0"/>
          </a:p>
          <a:p>
            <a:pPr marL="52388" lvl="1" indent="0" algn="l" rtl="0">
              <a:lnSpc>
                <a:spcPct val="90000"/>
              </a:lnSpc>
              <a:spcBef>
                <a:spcPts val="0"/>
              </a:spcBef>
              <a:spcAft>
                <a:spcPts val="0"/>
              </a:spcAft>
              <a:buSzPts val="2400"/>
              <a:buNone/>
            </a:pPr>
            <a:endParaRPr sz="1400" dirty="0"/>
          </a:p>
          <a:p>
            <a:pPr marL="52388" lvl="1" indent="0" algn="l" rtl="0">
              <a:lnSpc>
                <a:spcPct val="90000"/>
              </a:lnSpc>
              <a:spcBef>
                <a:spcPts val="0"/>
              </a:spcBef>
              <a:spcAft>
                <a:spcPts val="0"/>
              </a:spcAft>
              <a:buSzPts val="2400"/>
              <a:buNone/>
            </a:pPr>
            <a:r>
              <a:rPr lang="en-US" sz="1400" dirty="0"/>
              <a:t>Note: Citations to the ESEA in this presentation refer to the ESEA, as amended by the ESSA.</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9"/>
        <p:cNvGrpSpPr/>
        <p:nvPr/>
      </p:nvGrpSpPr>
      <p:grpSpPr>
        <a:xfrm>
          <a:off x="0" y="0"/>
          <a:ext cx="0" cy="0"/>
          <a:chOff x="0" y="0"/>
          <a:chExt cx="0" cy="0"/>
        </a:xfrm>
      </p:grpSpPr>
      <p:sp>
        <p:nvSpPr>
          <p:cNvPr id="40" name="Google Shape;40;p7"/>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Title V, Part B: REAP</a:t>
            </a:r>
            <a:endParaRPr/>
          </a:p>
        </p:txBody>
      </p:sp>
      <p:sp>
        <p:nvSpPr>
          <p:cNvPr id="41" name="Google Shape;41;p7"/>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2800"/>
              <a:buNone/>
            </a:pPr>
            <a:r>
              <a:rPr lang="en-US" sz="3200" dirty="0"/>
              <a:t>Purpose</a:t>
            </a:r>
            <a:endParaRPr sz="3200" dirty="0"/>
          </a:p>
          <a:p>
            <a:pPr marL="171450" lvl="0" indent="-171450" algn="l" rtl="0">
              <a:lnSpc>
                <a:spcPct val="90000"/>
              </a:lnSpc>
              <a:spcBef>
                <a:spcPts val="750"/>
              </a:spcBef>
              <a:spcAft>
                <a:spcPts val="0"/>
              </a:spcAft>
              <a:buClr>
                <a:schemeClr val="dk1"/>
              </a:buClr>
              <a:buSzPts val="2800"/>
              <a:buChar char="•"/>
            </a:pPr>
            <a:r>
              <a:rPr lang="en-US" dirty="0"/>
              <a:t>Address the unique needs of rural school districts that frequently –</a:t>
            </a:r>
            <a:endParaRPr dirty="0"/>
          </a:p>
          <a:p>
            <a:pPr marL="514350" lvl="1" indent="-171450" algn="l" rtl="0">
              <a:lnSpc>
                <a:spcPct val="90000"/>
              </a:lnSpc>
              <a:spcBef>
                <a:spcPts val="375"/>
              </a:spcBef>
              <a:spcAft>
                <a:spcPts val="0"/>
              </a:spcAft>
              <a:buClr>
                <a:schemeClr val="dk1"/>
              </a:buClr>
              <a:buSzPts val="2400"/>
              <a:buChar char="•"/>
            </a:pPr>
            <a:r>
              <a:rPr lang="en-US" dirty="0"/>
              <a:t>lack personnel and resources to compete effectively for Federal competitive grants; and</a:t>
            </a:r>
            <a:endParaRPr dirty="0"/>
          </a:p>
          <a:p>
            <a:pPr marL="514350" lvl="1" indent="-171450" algn="l" rtl="0">
              <a:lnSpc>
                <a:spcPct val="90000"/>
              </a:lnSpc>
              <a:spcBef>
                <a:spcPts val="375"/>
              </a:spcBef>
              <a:spcAft>
                <a:spcPts val="0"/>
              </a:spcAft>
              <a:buClr>
                <a:schemeClr val="dk1"/>
              </a:buClr>
              <a:buSzPts val="2400"/>
              <a:buChar char="•"/>
            </a:pPr>
            <a:r>
              <a:rPr lang="en-US" dirty="0"/>
              <a:t>receive formula grant allocations in amounts too small to be effective in meeting their intended purposes.</a:t>
            </a:r>
            <a:endParaRPr dirty="0"/>
          </a:p>
          <a:p>
            <a:pPr marL="514350" lvl="1" indent="-19050" algn="l" rtl="0">
              <a:lnSpc>
                <a:spcPct val="90000"/>
              </a:lnSpc>
              <a:spcBef>
                <a:spcPts val="0"/>
              </a:spcBef>
              <a:spcAft>
                <a:spcPts val="0"/>
              </a:spcAft>
              <a:buClr>
                <a:schemeClr val="dk1"/>
              </a:buClr>
              <a:buSzPts val="2400"/>
              <a:buNone/>
            </a:pPr>
            <a:endParaRPr sz="1400" dirty="0"/>
          </a:p>
          <a:p>
            <a:pPr marL="514350" lvl="1" indent="-19050" algn="l" rtl="0">
              <a:lnSpc>
                <a:spcPct val="90000"/>
              </a:lnSpc>
              <a:spcBef>
                <a:spcPts val="0"/>
              </a:spcBef>
              <a:spcAft>
                <a:spcPts val="0"/>
              </a:spcAft>
              <a:buClr>
                <a:schemeClr val="dk1"/>
              </a:buClr>
              <a:buSzPts val="2400"/>
              <a:buNone/>
            </a:pPr>
            <a:endParaRPr sz="1400" dirty="0"/>
          </a:p>
          <a:p>
            <a:pPr marL="342900" lvl="1" indent="0" algn="r" rtl="0">
              <a:lnSpc>
                <a:spcPct val="90000"/>
              </a:lnSpc>
              <a:spcBef>
                <a:spcPts val="0"/>
              </a:spcBef>
              <a:spcAft>
                <a:spcPts val="0"/>
              </a:spcAft>
              <a:buSzPts val="2400"/>
              <a:buNone/>
            </a:pPr>
            <a:r>
              <a:rPr lang="en-US" sz="1400" dirty="0"/>
              <a:t>ESEA §§ 5201-5202 </a:t>
            </a:r>
            <a:endParaRPr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Title V, Part B: REAP</a:t>
            </a:r>
            <a:endParaRPr/>
          </a:p>
        </p:txBody>
      </p:sp>
      <p:sp>
        <p:nvSpPr>
          <p:cNvPr id="48" name="Google Shape;48;p8"/>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p>
            <a:pPr marL="171450" lvl="0" indent="-171450" algn="l" rtl="0">
              <a:lnSpc>
                <a:spcPct val="90000"/>
              </a:lnSpc>
              <a:spcBef>
                <a:spcPts val="0"/>
              </a:spcBef>
              <a:spcAft>
                <a:spcPts val="0"/>
              </a:spcAft>
              <a:buClr>
                <a:schemeClr val="dk1"/>
              </a:buClr>
              <a:buSzPts val="2800"/>
              <a:buChar char="•"/>
            </a:pPr>
            <a:r>
              <a:rPr lang="en-US" dirty="0"/>
              <a:t>Subpart 1 – Small Rural School Achievement Program (SRSA)</a:t>
            </a:r>
            <a:endParaRPr dirty="0"/>
          </a:p>
          <a:p>
            <a:pPr marL="514350" lvl="1" indent="-171450" algn="l" rtl="0">
              <a:lnSpc>
                <a:spcPct val="90000"/>
              </a:lnSpc>
              <a:spcBef>
                <a:spcPts val="375"/>
              </a:spcBef>
              <a:spcAft>
                <a:spcPts val="0"/>
              </a:spcAft>
              <a:buClr>
                <a:schemeClr val="dk1"/>
              </a:buClr>
              <a:buSzPts val="2400"/>
              <a:buChar char="•"/>
            </a:pPr>
            <a:r>
              <a:rPr lang="en-US" dirty="0"/>
              <a:t>Grants awarded to </a:t>
            </a:r>
            <a:r>
              <a:rPr lang="en-US" u="sng" dirty="0"/>
              <a:t>LEAs</a:t>
            </a:r>
            <a:endParaRPr dirty="0"/>
          </a:p>
          <a:p>
            <a:pPr marL="0" lvl="0" indent="0" algn="l" rtl="0">
              <a:lnSpc>
                <a:spcPct val="90000"/>
              </a:lnSpc>
              <a:spcBef>
                <a:spcPts val="750"/>
              </a:spcBef>
              <a:spcAft>
                <a:spcPts val="0"/>
              </a:spcAft>
              <a:buClr>
                <a:schemeClr val="dk1"/>
              </a:buClr>
              <a:buSzPts val="2800"/>
              <a:buNone/>
            </a:pPr>
            <a:endParaRPr dirty="0"/>
          </a:p>
          <a:p>
            <a:pPr marL="171450" lvl="0" indent="-171450" algn="l" rtl="0">
              <a:lnSpc>
                <a:spcPct val="90000"/>
              </a:lnSpc>
              <a:spcBef>
                <a:spcPts val="750"/>
              </a:spcBef>
              <a:spcAft>
                <a:spcPts val="0"/>
              </a:spcAft>
              <a:buClr>
                <a:schemeClr val="dk1"/>
              </a:buClr>
              <a:buSzPts val="2800"/>
              <a:buChar char="•"/>
            </a:pPr>
            <a:r>
              <a:rPr lang="en-US" dirty="0"/>
              <a:t>Subpart 2 – Rural and Low-Income Schools (RLIS)</a:t>
            </a:r>
            <a:endParaRPr dirty="0"/>
          </a:p>
          <a:p>
            <a:pPr marL="514350" lvl="1" indent="-171450" algn="l" rtl="0">
              <a:lnSpc>
                <a:spcPct val="90000"/>
              </a:lnSpc>
              <a:spcBef>
                <a:spcPts val="375"/>
              </a:spcBef>
              <a:spcAft>
                <a:spcPts val="0"/>
              </a:spcAft>
              <a:buClr>
                <a:schemeClr val="dk1"/>
              </a:buClr>
              <a:buSzPts val="2400"/>
              <a:buChar char="•"/>
            </a:pPr>
            <a:r>
              <a:rPr lang="en-US" dirty="0"/>
              <a:t>Grants awarded to </a:t>
            </a:r>
            <a:r>
              <a:rPr lang="en-US" u="sng" dirty="0"/>
              <a:t>SEAs</a:t>
            </a:r>
            <a:endParaRPr dirty="0"/>
          </a:p>
          <a:p>
            <a:pPr marL="514350" lvl="1" indent="-19050" algn="l" rtl="0">
              <a:lnSpc>
                <a:spcPct val="90000"/>
              </a:lnSpc>
              <a:spcBef>
                <a:spcPts val="0"/>
              </a:spcBef>
              <a:spcAft>
                <a:spcPts val="0"/>
              </a:spcAft>
              <a:buClr>
                <a:schemeClr val="dk1"/>
              </a:buClr>
              <a:buSzPts val="2400"/>
              <a:buNone/>
            </a:pPr>
            <a:endParaRPr sz="1400" u="sng" dirty="0"/>
          </a:p>
          <a:p>
            <a:pPr marL="514350" lvl="1" indent="-19050" algn="l" rtl="0">
              <a:lnSpc>
                <a:spcPct val="90000"/>
              </a:lnSpc>
              <a:spcBef>
                <a:spcPts val="0"/>
              </a:spcBef>
              <a:spcAft>
                <a:spcPts val="0"/>
              </a:spcAft>
              <a:buClr>
                <a:schemeClr val="dk1"/>
              </a:buClr>
              <a:buSzPts val="2400"/>
              <a:buNone/>
            </a:pPr>
            <a:endParaRPr sz="1400" u="sng" dirty="0"/>
          </a:p>
          <a:p>
            <a:pPr marL="342900" lvl="1" indent="0" algn="r" rtl="0">
              <a:lnSpc>
                <a:spcPct val="90000"/>
              </a:lnSpc>
              <a:spcBef>
                <a:spcPts val="0"/>
              </a:spcBef>
              <a:spcAft>
                <a:spcPts val="0"/>
              </a:spcAft>
              <a:buSzPts val="2400"/>
              <a:buNone/>
            </a:pPr>
            <a:r>
              <a:rPr lang="en-US" sz="1400" dirty="0"/>
              <a:t>ESEA §§ 5211-5212, 5221-5225</a:t>
            </a:r>
            <a:endParaRPr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Eligibility</a:t>
            </a:r>
            <a:endParaRPr/>
          </a:p>
        </p:txBody>
      </p:sp>
      <p:grpSp>
        <p:nvGrpSpPr>
          <p:cNvPr id="55" name="Google Shape;55;p9" descr="Venn diagram showing the commonalities and differences between RLIS Eligible and SRSA Eligible."/>
          <p:cNvGrpSpPr/>
          <p:nvPr/>
        </p:nvGrpSpPr>
        <p:grpSpPr>
          <a:xfrm>
            <a:off x="4285521" y="1076413"/>
            <a:ext cx="7739910" cy="4573424"/>
            <a:chOff x="177628" y="928161"/>
            <a:chExt cx="7539363" cy="4381514"/>
          </a:xfrm>
        </p:grpSpPr>
        <p:sp>
          <p:nvSpPr>
            <p:cNvPr id="56" name="Google Shape;56;p9"/>
            <p:cNvSpPr/>
            <p:nvPr/>
          </p:nvSpPr>
          <p:spPr>
            <a:xfrm>
              <a:off x="177628" y="928161"/>
              <a:ext cx="4381514" cy="4381514"/>
            </a:xfrm>
            <a:prstGeom prst="ellipse">
              <a:avLst/>
            </a:prstGeom>
            <a:solidFill>
              <a:schemeClr val="accent1">
                <a:alpha val="49411"/>
              </a:schemeClr>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9"/>
            <p:cNvSpPr txBox="1"/>
            <p:nvPr/>
          </p:nvSpPr>
          <p:spPr>
            <a:xfrm>
              <a:off x="789462" y="1444835"/>
              <a:ext cx="2526278" cy="3348165"/>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chemeClr val="dk1"/>
                </a:buClr>
                <a:buSzPts val="2600"/>
                <a:buFont typeface="Arial"/>
                <a:buNone/>
              </a:pPr>
              <a:r>
                <a:rPr lang="en-US" sz="2600" b="1" i="0" u="none" strike="noStrike" cap="none">
                  <a:solidFill>
                    <a:schemeClr val="dk1"/>
                  </a:solidFill>
                  <a:latin typeface="Arial"/>
                  <a:ea typeface="Arial"/>
                  <a:cs typeface="Arial"/>
                  <a:sym typeface="Arial"/>
                </a:rPr>
                <a:t>RLIS Eligible</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910"/>
                </a:spcBef>
                <a:spcAft>
                  <a:spcPts val="0"/>
                </a:spcAft>
                <a:buClr>
                  <a:schemeClr val="dk1"/>
                </a:buClr>
                <a:buSzPts val="1200"/>
                <a:buFont typeface="Arial"/>
                <a:buNone/>
              </a:pPr>
              <a:r>
                <a:rPr lang="en-US" sz="1200" b="1" i="0" strike="noStrike" cap="none">
                  <a:solidFill>
                    <a:schemeClr val="dk1"/>
                  </a:solidFill>
                </a:rPr>
                <a:t>To be considered low-income</a:t>
              </a:r>
              <a:r>
                <a:rPr lang="en-US" sz="1200" i="0" u="none" strike="noStrike" cap="none">
                  <a:solidFill>
                    <a:schemeClr val="dk1"/>
                  </a:solidFill>
                </a:rPr>
                <a:t>, 20% or more of the children ages 5 to 17 served by the LEA must be from families with incomes below the poverty line, based on data from the U.S. Census Bureau’s Small Area Income and Poverty Estimates (</a:t>
              </a:r>
              <a:r>
                <a:rPr lang="en-US" sz="1200" i="0" u="sng" strike="noStrike" cap="none">
                  <a:solidFill>
                    <a:schemeClr val="dk1"/>
                  </a:solidFill>
                  <a:hlinkClick r:id="rId3">
                    <a:extLst>
                      <a:ext uri="{A12FA001-AC4F-418D-AE19-62706E023703}">
                        <ahyp:hlinkClr xmlns:ahyp="http://schemas.microsoft.com/office/drawing/2018/hyperlinkcolor" val="tx"/>
                      </a:ext>
                    </a:extLst>
                  </a:hlinkClick>
                </a:rPr>
                <a:t>SAIPE</a:t>
              </a:r>
              <a:r>
                <a:rPr lang="en-US" sz="1200" i="0" u="none" strike="noStrike" cap="none">
                  <a:solidFill>
                    <a:schemeClr val="dk1"/>
                  </a:solidFill>
                </a:rPr>
                <a:t>).</a:t>
              </a:r>
              <a:endParaRPr sz="1400" i="0" u="none" strike="noStrike" cap="none">
                <a:solidFill>
                  <a:srgbClr val="000000"/>
                </a:solidFill>
              </a:endParaRPr>
            </a:p>
            <a:p>
              <a:pPr marL="0" marR="0" lvl="0" indent="0" algn="l" rtl="0">
                <a:lnSpc>
                  <a:spcPct val="90000"/>
                </a:lnSpc>
                <a:spcBef>
                  <a:spcPts val="420"/>
                </a:spcBef>
                <a:spcAft>
                  <a:spcPts val="0"/>
                </a:spcAft>
                <a:buClr>
                  <a:schemeClr val="dk1"/>
                </a:buClr>
                <a:buSzPts val="1200"/>
                <a:buFont typeface="Arial"/>
                <a:buNone/>
              </a:pPr>
              <a:r>
                <a:rPr lang="en-US" sz="1200" b="1" i="0" u="sng" strike="noStrike" cap="none">
                  <a:solidFill>
                    <a:schemeClr val="dk1"/>
                  </a:solidFill>
                  <a:latin typeface="Arial"/>
                  <a:ea typeface="Arial"/>
                  <a:cs typeface="Arial"/>
                  <a:sym typeface="Arial"/>
                </a:rPr>
                <a:t>T</a:t>
              </a:r>
              <a:r>
                <a:rPr lang="en-US" sz="1200" b="1" i="0" strike="noStrike" cap="none">
                  <a:solidFill>
                    <a:schemeClr val="dk1"/>
                  </a:solidFill>
                </a:rPr>
                <a:t>o be considered rural</a:t>
              </a:r>
              <a:r>
                <a:rPr lang="en-US" sz="1200" b="0" i="0" u="none" strike="noStrike" cap="none">
                  <a:solidFill>
                    <a:schemeClr val="dk1"/>
                  </a:solidFill>
                  <a:latin typeface="Arial"/>
                  <a:ea typeface="Arial"/>
                  <a:cs typeface="Arial"/>
                  <a:sym typeface="Arial"/>
                </a:rPr>
                <a:t>, all schools comprising the LEA must have a school </a:t>
              </a:r>
              <a:r>
                <a:rPr lang="en-US" sz="1200" b="0" i="0" u="sng" strike="noStrike" cap="none">
                  <a:solidFill>
                    <a:schemeClr val="dk1"/>
                  </a:solidFill>
                  <a:latin typeface="Arial"/>
                  <a:ea typeface="Arial"/>
                  <a:cs typeface="Arial"/>
                  <a:sym typeface="Arial"/>
                  <a:hlinkClick r:id="rId4">
                    <a:extLst>
                      <a:ext uri="{A12FA001-AC4F-418D-AE19-62706E023703}">
                        <ahyp:hlinkClr xmlns:ahyp="http://schemas.microsoft.com/office/drawing/2018/hyperlinkcolor" val="tx"/>
                      </a:ext>
                    </a:extLst>
                  </a:hlinkClick>
                </a:rPr>
                <a:t>locale code</a:t>
              </a:r>
              <a:r>
                <a:rPr lang="en-US" sz="1200" b="0" i="0" u="none" strike="noStrike" cap="none">
                  <a:solidFill>
                    <a:schemeClr val="dk1"/>
                  </a:solidFill>
                  <a:latin typeface="Arial"/>
                  <a:ea typeface="Arial"/>
                  <a:cs typeface="Arial"/>
                  <a:sym typeface="Arial"/>
                </a:rPr>
                <a:t> of 32, 33, 41, 42, or 43 (assigned by the National Center for Education Statistics (NCES)), or be located in an area of the State defined as rural by a governmental agency of the State.</a:t>
              </a:r>
              <a:endParaRPr sz="1400" b="0" i="0" u="none" strike="noStrike" cap="none">
                <a:solidFill>
                  <a:srgbClr val="000000"/>
                </a:solidFill>
                <a:latin typeface="Arial"/>
                <a:ea typeface="Arial"/>
                <a:cs typeface="Arial"/>
                <a:sym typeface="Arial"/>
              </a:endParaRPr>
            </a:p>
          </p:txBody>
        </p:sp>
        <p:sp>
          <p:nvSpPr>
            <p:cNvPr id="58" name="Google Shape;58;p9"/>
            <p:cNvSpPr/>
            <p:nvPr/>
          </p:nvSpPr>
          <p:spPr>
            <a:xfrm>
              <a:off x="3335477" y="928161"/>
              <a:ext cx="4381514" cy="4381514"/>
            </a:xfrm>
            <a:prstGeom prst="ellipse">
              <a:avLst/>
            </a:prstGeom>
            <a:solidFill>
              <a:schemeClr val="accent1">
                <a:alpha val="49411"/>
              </a:schemeClr>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9" name="Google Shape;59;p9"/>
            <p:cNvSpPr txBox="1"/>
            <p:nvPr/>
          </p:nvSpPr>
          <p:spPr>
            <a:xfrm>
              <a:off x="4578880" y="1444835"/>
              <a:ext cx="2526278" cy="3348165"/>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chemeClr val="dk1"/>
                </a:buClr>
                <a:buSzPts val="2600"/>
                <a:buFont typeface="Arial"/>
                <a:buNone/>
              </a:pPr>
              <a:r>
                <a:rPr lang="en-US" sz="2600" b="1" i="0" u="none" strike="noStrike" cap="none">
                  <a:solidFill>
                    <a:schemeClr val="dk1"/>
                  </a:solidFill>
                  <a:latin typeface="Arial"/>
                  <a:ea typeface="Arial"/>
                  <a:cs typeface="Arial"/>
                  <a:sym typeface="Arial"/>
                </a:rPr>
                <a:t>SRSA Eligible</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910"/>
                </a:spcBef>
                <a:spcAft>
                  <a:spcPts val="0"/>
                </a:spcAft>
                <a:buClr>
                  <a:schemeClr val="dk1"/>
                </a:buClr>
                <a:buSzPts val="1200"/>
                <a:buFont typeface="Arial"/>
                <a:buNone/>
              </a:pPr>
              <a:r>
                <a:rPr lang="en-US" sz="1200" b="1" i="0" strike="noStrike" cap="none">
                  <a:solidFill>
                    <a:schemeClr val="dk1"/>
                  </a:solidFill>
                </a:rPr>
                <a:t>To be considered small, </a:t>
              </a:r>
              <a:r>
                <a:rPr lang="en-US" sz="1200" b="0" i="0" u="none" strike="noStrike" cap="none">
                  <a:solidFill>
                    <a:schemeClr val="dk1"/>
                  </a:solidFill>
                  <a:latin typeface="Arial"/>
                  <a:ea typeface="Arial"/>
                  <a:cs typeface="Arial"/>
                  <a:sym typeface="Arial"/>
                </a:rPr>
                <a:t>and LEA must have a total average daily attendance (ADA) of fewer than 600 students or exclusively serve schools that are located in counties with a population density of fewer than 10 persons per square mile.</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420"/>
                </a:spcBef>
                <a:spcAft>
                  <a:spcPts val="0"/>
                </a:spcAft>
                <a:buClr>
                  <a:schemeClr val="dk1"/>
                </a:buClr>
                <a:buSzPts val="1200"/>
                <a:buFont typeface="Arial"/>
                <a:buNone/>
              </a:pPr>
              <a:r>
                <a:rPr lang="en-US" sz="1200" b="1" i="0" strike="noStrike" cap="none">
                  <a:solidFill>
                    <a:schemeClr val="dk1"/>
                  </a:solidFill>
                  <a:latin typeface="Arial"/>
                  <a:ea typeface="Arial"/>
                  <a:cs typeface="Arial"/>
                  <a:sym typeface="Arial"/>
                </a:rPr>
                <a:t>To be considered rural</a:t>
              </a:r>
              <a:r>
                <a:rPr lang="en-US" sz="1200" i="0" strike="noStrike" cap="none">
                  <a:solidFill>
                    <a:schemeClr val="dk1"/>
                  </a:solidFill>
                </a:rPr>
                <a:t>, </a:t>
              </a:r>
              <a:r>
                <a:rPr lang="en-US" sz="1200" i="0" u="none" strike="noStrike" cap="none">
                  <a:solidFill>
                    <a:schemeClr val="dk1"/>
                  </a:solidFill>
                </a:rPr>
                <a:t>all</a:t>
              </a:r>
              <a:r>
                <a:rPr lang="en-US" sz="1200" b="0" i="0" u="none" strike="noStrike" cap="none">
                  <a:solidFill>
                    <a:schemeClr val="dk1"/>
                  </a:solidFill>
                  <a:latin typeface="Arial"/>
                  <a:ea typeface="Arial"/>
                  <a:cs typeface="Arial"/>
                  <a:sym typeface="Arial"/>
                </a:rPr>
                <a:t> schools within the LEA must have a school locale code of 41, 42, or 43 (assigned by the NCES) or be located in an area of the State defined as rural by a governmental agency of the state.</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420"/>
                </a:spcBef>
                <a:spcAft>
                  <a:spcPts val="0"/>
                </a:spcAft>
                <a:buClr>
                  <a:schemeClr val="dk1"/>
                </a:buClr>
                <a:buSzPts val="1200"/>
                <a:buFont typeface="Arial"/>
                <a:buNone/>
              </a:pPr>
              <a:endParaRPr sz="1200" b="0" i="0" u="none" strike="noStrike" cap="none">
                <a:solidFill>
                  <a:schemeClr val="dk1"/>
                </a:solidFill>
                <a:latin typeface="Arial"/>
                <a:ea typeface="Arial"/>
                <a:cs typeface="Arial"/>
                <a:sym typeface="Arial"/>
              </a:endParaRPr>
            </a:p>
            <a:p>
              <a:pPr marL="0" marR="0" lvl="0" indent="0" algn="l" rtl="0">
                <a:lnSpc>
                  <a:spcPct val="90000"/>
                </a:lnSpc>
                <a:spcBef>
                  <a:spcPts val="420"/>
                </a:spcBef>
                <a:spcAft>
                  <a:spcPts val="0"/>
                </a:spcAft>
                <a:buClr>
                  <a:schemeClr val="dk1"/>
                </a:buClr>
                <a:buSzPts val="1200"/>
                <a:buFont typeface="Arial"/>
                <a:buNone/>
              </a:pPr>
              <a:endParaRPr sz="1200" b="0" i="0" u="none" strike="noStrike" cap="none">
                <a:solidFill>
                  <a:schemeClr val="dk1"/>
                </a:solidFill>
                <a:latin typeface="Arial"/>
                <a:ea typeface="Arial"/>
                <a:cs typeface="Arial"/>
                <a:sym typeface="Arial"/>
              </a:endParaRPr>
            </a:p>
          </p:txBody>
        </p:sp>
      </p:grpSp>
      <p:sp>
        <p:nvSpPr>
          <p:cNvPr id="60" name="Google Shape;60;p9"/>
          <p:cNvSpPr txBox="1"/>
          <p:nvPr/>
        </p:nvSpPr>
        <p:spPr>
          <a:xfrm>
            <a:off x="7439625" y="2841575"/>
            <a:ext cx="1359900" cy="10158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Arial"/>
                <a:ea typeface="Arial"/>
                <a:cs typeface="Arial"/>
                <a:sym typeface="Arial"/>
              </a:rPr>
              <a:t>Dual- Eligible LEA</a:t>
            </a:r>
            <a:endParaRPr sz="1400" b="0" i="0" u="none" strike="noStrike" cap="none">
              <a:solidFill>
                <a:srgbClr val="000000"/>
              </a:solidFill>
              <a:latin typeface="Arial"/>
              <a:ea typeface="Arial"/>
              <a:cs typeface="Arial"/>
              <a:sym typeface="Arial"/>
            </a:endParaRPr>
          </a:p>
        </p:txBody>
      </p:sp>
      <p:sp>
        <p:nvSpPr>
          <p:cNvPr id="61" name="Google Shape;61;p9"/>
          <p:cNvSpPr txBox="1"/>
          <p:nvPr/>
        </p:nvSpPr>
        <p:spPr>
          <a:xfrm>
            <a:off x="4901609" y="6156919"/>
            <a:ext cx="6613451" cy="30777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US" sz="1400" b="0" i="0" u="none" strike="noStrike" cap="none">
                <a:solidFill>
                  <a:srgbClr val="000000"/>
                </a:solidFill>
                <a:latin typeface="Arial"/>
                <a:ea typeface="Arial"/>
                <a:cs typeface="Arial"/>
                <a:sym typeface="Arial"/>
              </a:rPr>
              <a:t>ESEA §§ 5211(b), 5221(b), 5231</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REAP Timeline</a:t>
            </a:r>
            <a:endParaRPr/>
          </a:p>
        </p:txBody>
      </p:sp>
      <p:graphicFrame>
        <p:nvGraphicFramePr>
          <p:cNvPr id="67" name="Google Shape;67;p10"/>
          <p:cNvGraphicFramePr/>
          <p:nvPr>
            <p:extLst>
              <p:ext uri="{D42A27DB-BD31-4B8C-83A1-F6EECF244321}">
                <p14:modId xmlns:p14="http://schemas.microsoft.com/office/powerpoint/2010/main" val="1752057014"/>
              </p:ext>
            </p:extLst>
          </p:nvPr>
        </p:nvGraphicFramePr>
        <p:xfrm>
          <a:off x="4599160" y="428625"/>
          <a:ext cx="7184275" cy="5506750"/>
        </p:xfrm>
        <a:graphic>
          <a:graphicData uri="http://schemas.openxmlformats.org/drawingml/2006/table">
            <a:tbl>
              <a:tblPr firstRow="1" bandRow="1">
                <a:noFill/>
                <a:tableStyleId>{798A77C5-CE38-4E43-8AD8-A2E93FD4EF7F}</a:tableStyleId>
              </a:tblPr>
              <a:tblGrid>
                <a:gridCol w="1258425">
                  <a:extLst>
                    <a:ext uri="{9D8B030D-6E8A-4147-A177-3AD203B41FA5}">
                      <a16:colId xmlns:a16="http://schemas.microsoft.com/office/drawing/2014/main" val="20000"/>
                    </a:ext>
                  </a:extLst>
                </a:gridCol>
                <a:gridCol w="1358025">
                  <a:extLst>
                    <a:ext uri="{9D8B030D-6E8A-4147-A177-3AD203B41FA5}">
                      <a16:colId xmlns:a16="http://schemas.microsoft.com/office/drawing/2014/main" val="20001"/>
                    </a:ext>
                  </a:extLst>
                </a:gridCol>
                <a:gridCol w="1439500">
                  <a:extLst>
                    <a:ext uri="{9D8B030D-6E8A-4147-A177-3AD203B41FA5}">
                      <a16:colId xmlns:a16="http://schemas.microsoft.com/office/drawing/2014/main" val="20002"/>
                    </a:ext>
                  </a:extLst>
                </a:gridCol>
                <a:gridCol w="1575300">
                  <a:extLst>
                    <a:ext uri="{9D8B030D-6E8A-4147-A177-3AD203B41FA5}">
                      <a16:colId xmlns:a16="http://schemas.microsoft.com/office/drawing/2014/main" val="20003"/>
                    </a:ext>
                  </a:extLst>
                </a:gridCol>
                <a:gridCol w="1553025">
                  <a:extLst>
                    <a:ext uri="{9D8B030D-6E8A-4147-A177-3AD203B41FA5}">
                      <a16:colId xmlns:a16="http://schemas.microsoft.com/office/drawing/2014/main" val="20004"/>
                    </a:ext>
                  </a:extLst>
                </a:gridCol>
              </a:tblGrid>
              <a:tr h="370850">
                <a:tc gridSpan="2">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Eligibility Determination</a:t>
                      </a:r>
                      <a:endParaRPr sz="1400" u="none" strike="noStrike" cap="none"/>
                    </a:p>
                  </a:txBody>
                  <a:tcPr marL="91450" marR="91450" marT="45725" marB="45725"/>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SRSA Application</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Final </a:t>
                      </a:r>
                      <a:endParaRPr sz="1400" u="none" strike="noStrike" cap="none"/>
                    </a:p>
                    <a:p>
                      <a:pPr marL="0" marR="0" lvl="0" indent="0" algn="l" rtl="0">
                        <a:lnSpc>
                          <a:spcPct val="100000"/>
                        </a:lnSpc>
                        <a:spcBef>
                          <a:spcPts val="0"/>
                        </a:spcBef>
                        <a:spcAft>
                          <a:spcPts val="0"/>
                        </a:spcAft>
                        <a:buClr>
                          <a:srgbClr val="000000"/>
                        </a:buClr>
                        <a:buSzPts val="1600"/>
                        <a:buFont typeface="Arial"/>
                        <a:buNone/>
                      </a:pPr>
                      <a:r>
                        <a:rPr lang="en-US" sz="1600" u="none" strike="noStrike" cap="none"/>
                        <a:t>Cohorts</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Award Allocations</a:t>
                      </a:r>
                      <a:endParaRPr sz="1400" u="none" strike="noStrike" cap="none"/>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solidFill>
                            <a:srgbClr val="03617A"/>
                          </a:solidFill>
                        </a:rPr>
                        <a:t>Dec</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solidFill>
                            <a:srgbClr val="03617A"/>
                          </a:solidFill>
                        </a:rPr>
                        <a:t>Jan-Feb</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solidFill>
                            <a:srgbClr val="03617A"/>
                          </a:solidFill>
                        </a:rPr>
                        <a:t>March-May</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solidFill>
                            <a:srgbClr val="03617A"/>
                          </a:solidFill>
                        </a:rPr>
                        <a:t>May-June</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solidFill>
                            <a:srgbClr val="03617A"/>
                          </a:solidFill>
                        </a:rPr>
                        <a:t>July-Sept</a:t>
                      </a:r>
                      <a:endParaRPr sz="1400" u="none" strike="noStrike" cap="none"/>
                    </a:p>
                  </a:txBody>
                  <a:tcPr marL="91450" marR="91450" marT="45725" marB="45725"/>
                </a:tc>
                <a:extLst>
                  <a:ext uri="{0D108BD9-81ED-4DB2-BD59-A6C34878D82A}">
                    <a16:rowId xmlns:a16="http://schemas.microsoft.com/office/drawing/2014/main" val="10001"/>
                  </a:ext>
                </a:extLst>
              </a:tr>
              <a:tr h="512475">
                <a:tc>
                  <a:txBody>
                    <a:bodyPr/>
                    <a:lstStyle/>
                    <a:p>
                      <a:pPr marL="117475" marR="0" lvl="0" indent="-117475" algn="l" rtl="0">
                        <a:lnSpc>
                          <a:spcPct val="100000"/>
                        </a:lnSpc>
                        <a:spcBef>
                          <a:spcPts val="0"/>
                        </a:spcBef>
                        <a:spcAft>
                          <a:spcPts val="0"/>
                        </a:spcAft>
                        <a:buClr>
                          <a:schemeClr val="dk1"/>
                        </a:buClr>
                        <a:buSzPts val="1600"/>
                        <a:buFont typeface="Arial"/>
                        <a:buChar char="•"/>
                      </a:pPr>
                      <a:r>
                        <a:rPr lang="en-US" sz="1600" u="none" strike="noStrike" cap="none" dirty="0">
                          <a:latin typeface="Calibri"/>
                          <a:ea typeface="Calibri"/>
                          <a:cs typeface="Calibri"/>
                          <a:sym typeface="Calibri"/>
                        </a:rPr>
                        <a:t>LEAs confirm Un</a:t>
                      </a:r>
                      <a:r>
                        <a:rPr lang="en-US" sz="1600" dirty="0">
                          <a:latin typeface="Calibri"/>
                          <a:ea typeface="Calibri"/>
                          <a:cs typeface="Calibri"/>
                          <a:sym typeface="Calibri"/>
                        </a:rPr>
                        <a:t>ique Entity IDs (UEI) are</a:t>
                      </a:r>
                      <a:r>
                        <a:rPr lang="en-US" sz="1600" u="none" strike="noStrike" cap="none" dirty="0">
                          <a:latin typeface="Calibri"/>
                          <a:ea typeface="Calibri"/>
                          <a:cs typeface="Calibri"/>
                          <a:sym typeface="Calibri"/>
                        </a:rPr>
                        <a:t> active; update, if necessary.</a:t>
                      </a:r>
                      <a:endParaRPr sz="1400" u="none" strike="noStrike" cap="none" dirty="0"/>
                    </a:p>
                  </a:txBody>
                  <a:tcPr marL="91450" marR="91450" marT="45725" marB="45725"/>
                </a:tc>
                <a:tc>
                  <a:txBody>
                    <a:bodyPr/>
                    <a:lstStyle/>
                    <a:p>
                      <a:pPr marL="117475" marR="0" lvl="0" indent="-117475" algn="l" rtl="0">
                        <a:lnSpc>
                          <a:spcPct val="100000"/>
                        </a:lnSpc>
                        <a:spcBef>
                          <a:spcPts val="0"/>
                        </a:spcBef>
                        <a:spcAft>
                          <a:spcPts val="0"/>
                        </a:spcAft>
                        <a:buClr>
                          <a:schemeClr val="dk1"/>
                        </a:buClr>
                        <a:buSzPts val="1600"/>
                        <a:buFont typeface="Arial"/>
                        <a:buChar char="•"/>
                      </a:pPr>
                      <a:r>
                        <a:rPr lang="en-US" sz="1600" u="none" strike="noStrike" cap="none">
                          <a:latin typeface="Calibri"/>
                          <a:ea typeface="Calibri"/>
                          <a:cs typeface="Calibri"/>
                          <a:sym typeface="Calibri"/>
                        </a:rPr>
                        <a:t>LEAs view Master Eligibility Spread</a:t>
                      </a:r>
                      <a:r>
                        <a:rPr lang="en-US" sz="1600">
                          <a:latin typeface="Calibri"/>
                          <a:ea typeface="Calibri"/>
                          <a:cs typeface="Calibri"/>
                          <a:sym typeface="Calibri"/>
                        </a:rPr>
                        <a:t>sheet (MES)</a:t>
                      </a:r>
                      <a:r>
                        <a:rPr lang="en-US" sz="1600" u="none" strike="noStrike" cap="none">
                          <a:latin typeface="Calibri"/>
                          <a:ea typeface="Calibri"/>
                          <a:cs typeface="Calibri"/>
                          <a:sym typeface="Calibri"/>
                        </a:rPr>
                        <a:t> to verify eligibility data and update primary and secondary contact information.</a:t>
                      </a:r>
                      <a:endParaRPr sz="1400" u="none" strike="noStrike" cap="none"/>
                    </a:p>
                  </a:txBody>
                  <a:tcPr marL="91450" marR="91450" marT="45725" marB="45725"/>
                </a:tc>
                <a:tc>
                  <a:txBody>
                    <a:bodyPr/>
                    <a:lstStyle/>
                    <a:p>
                      <a:pPr marL="117475" marR="0" lvl="0" indent="-117475" algn="l" rtl="0">
                        <a:lnSpc>
                          <a:spcPct val="100000"/>
                        </a:lnSpc>
                        <a:spcBef>
                          <a:spcPts val="0"/>
                        </a:spcBef>
                        <a:spcAft>
                          <a:spcPts val="0"/>
                        </a:spcAft>
                        <a:buClr>
                          <a:schemeClr val="dk1"/>
                        </a:buClr>
                        <a:buSzPts val="1600"/>
                        <a:buFont typeface="Arial"/>
                        <a:buChar char="•"/>
                      </a:pPr>
                      <a:r>
                        <a:rPr lang="en-US" sz="1600" u="none" strike="noStrike" cap="none">
                          <a:latin typeface="Calibri"/>
                          <a:ea typeface="Calibri"/>
                          <a:cs typeface="Calibri"/>
                          <a:sym typeface="Calibri"/>
                        </a:rPr>
                        <a:t>Primary contacts of SRSA-eligible LEAs receive application links via email and apply for SRSA, unless LEA is dual-eligible and chooses RLIS.</a:t>
                      </a:r>
                      <a:endParaRPr sz="1400" u="none" strike="noStrike" cap="none"/>
                    </a:p>
                  </a:txBody>
                  <a:tcPr marL="91450" marR="91450" marT="45725" marB="45725"/>
                </a:tc>
                <a:tc>
                  <a:txBody>
                    <a:bodyPr/>
                    <a:lstStyle/>
                    <a:p>
                      <a:pPr marL="117475" marR="0" lvl="0" indent="-117475" algn="l" rtl="0">
                        <a:lnSpc>
                          <a:spcPct val="100000"/>
                        </a:lnSpc>
                        <a:spcBef>
                          <a:spcPts val="0"/>
                        </a:spcBef>
                        <a:spcAft>
                          <a:spcPts val="0"/>
                        </a:spcAft>
                        <a:buClr>
                          <a:schemeClr val="dk1"/>
                        </a:buClr>
                        <a:buSzPts val="1600"/>
                        <a:buFont typeface="Arial"/>
                        <a:buChar char="•"/>
                      </a:pPr>
                      <a:r>
                        <a:rPr lang="en-US" sz="1600" u="none" strike="noStrike" cap="none">
                          <a:latin typeface="Calibri"/>
                          <a:ea typeface="Calibri"/>
                          <a:cs typeface="Calibri"/>
                          <a:sym typeface="Calibri"/>
                        </a:rPr>
                        <a:t>LEAs confirm eligibility status is listed correctly on updated MES.</a:t>
                      </a:r>
                      <a:endParaRPr sz="1400" u="none" strike="noStrike" cap="none"/>
                    </a:p>
                    <a:p>
                      <a:pPr marL="117475" marR="0" lvl="0" indent="-117475" algn="l" rtl="0">
                        <a:lnSpc>
                          <a:spcPct val="100000"/>
                        </a:lnSpc>
                        <a:spcBef>
                          <a:spcPts val="300"/>
                        </a:spcBef>
                        <a:spcAft>
                          <a:spcPts val="0"/>
                        </a:spcAft>
                        <a:buClr>
                          <a:schemeClr val="dk1"/>
                        </a:buClr>
                        <a:buSzPts val="1600"/>
                        <a:buFont typeface="Arial"/>
                        <a:buChar char="•"/>
                      </a:pPr>
                      <a:r>
                        <a:rPr lang="en-US" sz="1600" u="none" strike="noStrike" cap="none">
                          <a:latin typeface="Calibri"/>
                          <a:ea typeface="Calibri"/>
                          <a:cs typeface="Calibri"/>
                          <a:sym typeface="Calibri"/>
                        </a:rPr>
                        <a:t>LEAs report primary and secondary contact changes to </a:t>
                      </a:r>
                      <a:r>
                        <a:rPr lang="en-US" sz="1600" u="sng" strike="noStrike" cap="none">
                          <a:solidFill>
                            <a:schemeClr val="hlink"/>
                          </a:solidFill>
                          <a:latin typeface="Calibri"/>
                          <a:ea typeface="Calibri"/>
                          <a:cs typeface="Calibri"/>
                          <a:sym typeface="Calibri"/>
                          <a:hlinkClick r:id="rId3"/>
                        </a:rPr>
                        <a:t>REAP@ed.gov</a:t>
                      </a:r>
                      <a:r>
                        <a:rPr lang="en-US" sz="1600" u="none" strike="noStrike" cap="none">
                          <a:latin typeface="Calibri"/>
                          <a:ea typeface="Calibri"/>
                          <a:cs typeface="Calibri"/>
                          <a:sym typeface="Calibri"/>
                        </a:rPr>
                        <a:t>.</a:t>
                      </a:r>
                      <a:endParaRPr sz="1400" u="none" strike="noStrike" cap="none"/>
                    </a:p>
                    <a:p>
                      <a:pPr marL="117475" marR="0" lvl="0" indent="-117475" algn="l" rtl="0">
                        <a:lnSpc>
                          <a:spcPct val="100000"/>
                        </a:lnSpc>
                        <a:spcBef>
                          <a:spcPts val="300"/>
                        </a:spcBef>
                        <a:spcAft>
                          <a:spcPts val="0"/>
                        </a:spcAft>
                        <a:buClr>
                          <a:schemeClr val="dk1"/>
                        </a:buClr>
                        <a:buSzPts val="1600"/>
                        <a:buFont typeface="Arial"/>
                        <a:buChar char="•"/>
                      </a:pPr>
                      <a:r>
                        <a:rPr lang="en-US" sz="1600" u="none" strike="noStrike" cap="none">
                          <a:latin typeface="Calibri"/>
                          <a:ea typeface="Calibri"/>
                          <a:cs typeface="Calibri"/>
                          <a:sym typeface="Calibri"/>
                        </a:rPr>
                        <a:t>LEAs confirm UEI registration in SAM.gov prior to SRSA funds being awarded.</a:t>
                      </a:r>
                      <a:endParaRPr sz="1400" u="none" strike="noStrike" cap="none"/>
                    </a:p>
                  </a:txBody>
                  <a:tcPr marL="91450" marR="91450" marT="45725" marB="45725"/>
                </a:tc>
                <a:tc>
                  <a:txBody>
                    <a:bodyPr/>
                    <a:lstStyle/>
                    <a:p>
                      <a:pPr marL="117475" marR="0" lvl="0" indent="-117475" algn="l" rtl="0">
                        <a:lnSpc>
                          <a:spcPct val="100000"/>
                        </a:lnSpc>
                        <a:spcBef>
                          <a:spcPts val="0"/>
                        </a:spcBef>
                        <a:spcAft>
                          <a:spcPts val="0"/>
                        </a:spcAft>
                        <a:buClr>
                          <a:schemeClr val="dk1"/>
                        </a:buClr>
                        <a:buSzPts val="1600"/>
                        <a:buFont typeface="Arial"/>
                        <a:buChar char="•"/>
                      </a:pPr>
                      <a:r>
                        <a:rPr lang="en-US" sz="1600" u="sng" strike="noStrike" cap="none" dirty="0">
                          <a:latin typeface="Calibri"/>
                          <a:ea typeface="Calibri"/>
                          <a:cs typeface="Calibri"/>
                          <a:sym typeface="Calibri"/>
                        </a:rPr>
                        <a:t>If SRSA</a:t>
                      </a:r>
                      <a:r>
                        <a:rPr lang="en-US" sz="1600" u="none" strike="noStrike" cap="none" dirty="0">
                          <a:latin typeface="Calibri"/>
                          <a:ea typeface="Calibri"/>
                          <a:cs typeface="Calibri"/>
                          <a:sym typeface="Calibri"/>
                        </a:rPr>
                        <a:t>: Receive notification of award via email from U.S. Department of Education</a:t>
                      </a:r>
                      <a:endParaRPr sz="1400" u="none" strike="noStrike" cap="none" dirty="0"/>
                    </a:p>
                    <a:p>
                      <a:pPr marL="117475" marR="0" lvl="0" indent="-117475" algn="l" rtl="0">
                        <a:lnSpc>
                          <a:spcPct val="100000"/>
                        </a:lnSpc>
                        <a:spcBef>
                          <a:spcPts val="300"/>
                        </a:spcBef>
                        <a:spcAft>
                          <a:spcPts val="0"/>
                        </a:spcAft>
                        <a:buClr>
                          <a:schemeClr val="dk1"/>
                        </a:buClr>
                        <a:buSzPts val="1600"/>
                        <a:buFont typeface="Arial"/>
                        <a:buChar char="•"/>
                      </a:pPr>
                      <a:r>
                        <a:rPr lang="en-US" sz="1600" u="sng" strike="noStrike" cap="none" dirty="0">
                          <a:latin typeface="Calibri"/>
                          <a:ea typeface="Calibri"/>
                          <a:cs typeface="Calibri"/>
                          <a:sym typeface="Calibri"/>
                        </a:rPr>
                        <a:t>If RLIS</a:t>
                      </a:r>
                      <a:r>
                        <a:rPr lang="en-US" sz="1600" u="none" strike="noStrike" cap="none" dirty="0">
                          <a:latin typeface="Calibri"/>
                          <a:ea typeface="Calibri"/>
                          <a:cs typeface="Calibri"/>
                          <a:sym typeface="Calibri"/>
                        </a:rPr>
                        <a:t>: Apply for and receive RLIS subgrant through state Department of Education.</a:t>
                      </a:r>
                      <a:endParaRPr sz="1400" u="none" strike="noStrike" cap="none" dirty="0"/>
                    </a:p>
                  </a:txBody>
                  <a:tcPr marL="91450" marR="91450" marT="45725" marB="45725"/>
                </a:tc>
                <a:extLst>
                  <a:ext uri="{0D108BD9-81ED-4DB2-BD59-A6C34878D82A}">
                    <a16:rowId xmlns:a16="http://schemas.microsoft.com/office/drawing/2014/main" val="10002"/>
                  </a:ext>
                </a:extLst>
              </a:tr>
            </a:tbl>
          </a:graphicData>
        </a:graphic>
      </p:graphicFrame>
      <p:sp>
        <p:nvSpPr>
          <p:cNvPr id="68" name="Google Shape;68;p10"/>
          <p:cNvSpPr txBox="1"/>
          <p:nvPr/>
        </p:nvSpPr>
        <p:spPr>
          <a:xfrm>
            <a:off x="4835415" y="5968281"/>
            <a:ext cx="6711600" cy="523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Arial"/>
                <a:ea typeface="Arial"/>
                <a:cs typeface="Arial"/>
                <a:sym typeface="Arial"/>
              </a:rPr>
              <a:t>MES for the current and previous fiscal years may be accessed at the REAP </a:t>
            </a:r>
            <a:r>
              <a:rPr lang="en-US" sz="1400" b="0" i="0" u="sng" strike="noStrike" cap="none">
                <a:solidFill>
                  <a:schemeClr val="dk1"/>
                </a:solidFill>
                <a:latin typeface="Arial"/>
                <a:ea typeface="Arial"/>
                <a:cs typeface="Arial"/>
                <a:sym typeface="Arial"/>
                <a:hlinkClick r:id="rId4">
                  <a:extLst>
                    <a:ext uri="{A12FA001-AC4F-418D-AE19-62706E023703}">
                      <ahyp:hlinkClr xmlns:ahyp="http://schemas.microsoft.com/office/drawing/2018/hyperlinkcolor" val="tx"/>
                    </a:ext>
                  </a:extLst>
                </a:hlinkClick>
              </a:rPr>
              <a:t>SRSA Eligibility</a:t>
            </a:r>
            <a:r>
              <a:rPr lang="en-US" sz="1400" b="0" i="0" u="none" strike="noStrike" cap="none">
                <a:solidFill>
                  <a:schemeClr val="dk1"/>
                </a:solidFill>
                <a:latin typeface="Arial"/>
                <a:ea typeface="Arial"/>
                <a:cs typeface="Arial"/>
                <a:sym typeface="Arial"/>
              </a:rPr>
              <a:t> web page.</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Maintenance of Effort (MOE)</a:t>
            </a:r>
            <a:endParaRPr/>
          </a:p>
        </p:txBody>
      </p:sp>
      <p:sp>
        <p:nvSpPr>
          <p:cNvPr id="74" name="Google Shape;74;p11"/>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p>
            <a:pPr marL="457200" lvl="0" indent="-406400" algn="l" rtl="0">
              <a:lnSpc>
                <a:spcPct val="90000"/>
              </a:lnSpc>
              <a:spcBef>
                <a:spcPts val="750"/>
              </a:spcBef>
              <a:spcAft>
                <a:spcPts val="0"/>
              </a:spcAft>
              <a:buClr>
                <a:schemeClr val="dk1"/>
              </a:buClr>
              <a:buSzPts val="2800"/>
              <a:buChar char="•"/>
            </a:pPr>
            <a:r>
              <a:rPr lang="en-US" dirty="0"/>
              <a:t>To receive RLIS funds in any fiscal year, an LEA must maintain its fiscal effort of non-federal expenditures (State and local) for the provision of free public education.</a:t>
            </a:r>
            <a:endParaRPr dirty="0"/>
          </a:p>
          <a:p>
            <a:pPr marL="914400" lvl="1" indent="-381000" algn="l" rtl="0">
              <a:lnSpc>
                <a:spcPct val="90000"/>
              </a:lnSpc>
              <a:spcBef>
                <a:spcPts val="375"/>
              </a:spcBef>
              <a:spcAft>
                <a:spcPts val="0"/>
              </a:spcAft>
              <a:buSzPts val="2400"/>
              <a:buChar char="•"/>
            </a:pPr>
            <a:r>
              <a:rPr lang="en-US" dirty="0"/>
              <a:t>Aggregate expenditures or cost per student for the preceding year may not be less than 90% of the second preceding fiscal year.</a:t>
            </a:r>
            <a:endParaRPr dirty="0"/>
          </a:p>
          <a:p>
            <a:pPr marL="457200" lvl="0" indent="-406400" algn="l" rtl="0">
              <a:lnSpc>
                <a:spcPct val="90000"/>
              </a:lnSpc>
              <a:spcBef>
                <a:spcPts val="750"/>
              </a:spcBef>
              <a:spcAft>
                <a:spcPts val="0"/>
              </a:spcAft>
              <a:buClr>
                <a:schemeClr val="dk1"/>
              </a:buClr>
              <a:buSzPts val="2800"/>
              <a:buChar char="•"/>
            </a:pPr>
            <a:r>
              <a:rPr lang="en-US" dirty="0"/>
              <a:t>The MOE requirement does not apply to the SRSA program.</a:t>
            </a:r>
            <a:endParaRPr dirty="0"/>
          </a:p>
          <a:p>
            <a:pPr marL="457200" lvl="0" indent="-228600" algn="l" rtl="0">
              <a:lnSpc>
                <a:spcPct val="90000"/>
              </a:lnSpc>
              <a:spcBef>
                <a:spcPts val="0"/>
              </a:spcBef>
              <a:spcAft>
                <a:spcPts val="0"/>
              </a:spcAft>
              <a:buSzPts val="2800"/>
              <a:buNone/>
            </a:pPr>
            <a:endParaRPr sz="1400" dirty="0"/>
          </a:p>
          <a:p>
            <a:pPr marL="457200" lvl="0" indent="-228600" algn="l" rtl="0">
              <a:lnSpc>
                <a:spcPct val="90000"/>
              </a:lnSpc>
              <a:spcBef>
                <a:spcPts val="0"/>
              </a:spcBef>
              <a:spcAft>
                <a:spcPts val="0"/>
              </a:spcAft>
              <a:buSzPts val="2800"/>
              <a:buNone/>
            </a:pPr>
            <a:endParaRPr sz="1400" dirty="0"/>
          </a:p>
          <a:p>
            <a:pPr marL="50800" lvl="0" indent="0" algn="r" rtl="0">
              <a:lnSpc>
                <a:spcPct val="90000"/>
              </a:lnSpc>
              <a:spcBef>
                <a:spcPts val="0"/>
              </a:spcBef>
              <a:spcAft>
                <a:spcPts val="0"/>
              </a:spcAft>
              <a:buSzPts val="2800"/>
              <a:buNone/>
            </a:pPr>
            <a:r>
              <a:rPr lang="en-US" sz="1400" dirty="0"/>
              <a:t>ESEA § 8521</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Allowable Use of Funds</a:t>
            </a:r>
            <a:endParaRPr/>
          </a:p>
        </p:txBody>
      </p:sp>
      <p:graphicFrame>
        <p:nvGraphicFramePr>
          <p:cNvPr id="80" name="Google Shape;80;p12"/>
          <p:cNvGraphicFramePr/>
          <p:nvPr/>
        </p:nvGraphicFramePr>
        <p:xfrm>
          <a:off x="4591049" y="272957"/>
          <a:ext cx="7192375" cy="6710645"/>
        </p:xfrm>
        <a:graphic>
          <a:graphicData uri="http://schemas.openxmlformats.org/drawingml/2006/table">
            <a:tbl>
              <a:tblPr firstRow="1" bandRow="1">
                <a:noFill/>
                <a:tableStyleId>{798A77C5-CE38-4E43-8AD8-A2E93FD4EF7F}</a:tableStyleId>
              </a:tblPr>
              <a:tblGrid>
                <a:gridCol w="2308925">
                  <a:extLst>
                    <a:ext uri="{9D8B030D-6E8A-4147-A177-3AD203B41FA5}">
                      <a16:colId xmlns:a16="http://schemas.microsoft.com/office/drawing/2014/main" val="20000"/>
                    </a:ext>
                  </a:extLst>
                </a:gridCol>
                <a:gridCol w="709325">
                  <a:extLst>
                    <a:ext uri="{9D8B030D-6E8A-4147-A177-3AD203B41FA5}">
                      <a16:colId xmlns:a16="http://schemas.microsoft.com/office/drawing/2014/main" val="20001"/>
                    </a:ext>
                  </a:extLst>
                </a:gridCol>
                <a:gridCol w="747900">
                  <a:extLst>
                    <a:ext uri="{9D8B030D-6E8A-4147-A177-3AD203B41FA5}">
                      <a16:colId xmlns:a16="http://schemas.microsoft.com/office/drawing/2014/main" val="20002"/>
                    </a:ext>
                  </a:extLst>
                </a:gridCol>
                <a:gridCol w="3426225">
                  <a:extLst>
                    <a:ext uri="{9D8B030D-6E8A-4147-A177-3AD203B41FA5}">
                      <a16:colId xmlns:a16="http://schemas.microsoft.com/office/drawing/2014/main" val="20003"/>
                    </a:ext>
                  </a:extLst>
                </a:gridCol>
              </a:tblGrid>
              <a:tr h="55362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Activities</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RLIS</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SRSA</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Example</a:t>
                      </a:r>
                      <a:endParaRPr sz="1400" u="none" strike="noStrike" cap="none"/>
                    </a:p>
                  </a:txBody>
                  <a:tcPr marL="91450" marR="91450" marT="45725" marB="45725"/>
                </a:tc>
                <a:extLst>
                  <a:ext uri="{0D108BD9-81ED-4DB2-BD59-A6C34878D82A}">
                    <a16:rowId xmlns:a16="http://schemas.microsoft.com/office/drawing/2014/main" val="10000"/>
                  </a:ext>
                </a:extLst>
              </a:tr>
              <a:tr h="1024775">
                <a:tc>
                  <a:txBody>
                    <a:bodyPr/>
                    <a:lstStyle/>
                    <a:p>
                      <a:pPr marL="0" marR="0" lvl="0" indent="0" algn="l" rtl="0">
                        <a:lnSpc>
                          <a:spcPct val="100000"/>
                        </a:lnSpc>
                        <a:spcBef>
                          <a:spcPts val="0"/>
                        </a:spcBef>
                        <a:spcAft>
                          <a:spcPts val="0"/>
                        </a:spcAft>
                        <a:buClr>
                          <a:schemeClr val="dk1"/>
                        </a:buClr>
                        <a:buSzPts val="1600"/>
                        <a:buFont typeface="Arial"/>
                        <a:buNone/>
                      </a:pPr>
                      <a:r>
                        <a:rPr lang="en-US" sz="1600" b="1" i="0" u="none" strike="noStrike" cap="none">
                          <a:solidFill>
                            <a:schemeClr val="dk1"/>
                          </a:solidFill>
                          <a:latin typeface="Calibri"/>
                          <a:ea typeface="Calibri"/>
                          <a:cs typeface="Calibri"/>
                          <a:sym typeface="Calibri"/>
                        </a:rPr>
                        <a:t>Title I, Part A</a:t>
                      </a:r>
                      <a:r>
                        <a:rPr lang="en-US" sz="1600" b="0" i="0" u="none" strike="noStrike" cap="none">
                          <a:solidFill>
                            <a:schemeClr val="dk1"/>
                          </a:solidFill>
                          <a:latin typeface="Calibri"/>
                          <a:ea typeface="Calibri"/>
                          <a:cs typeface="Calibri"/>
                          <a:sym typeface="Calibri"/>
                        </a:rPr>
                        <a:t> - Improving Basic Programs Operated by LEAs activities</a:t>
                      </a:r>
                      <a:endParaRPr sz="1400" u="none" strike="noStrike" cap="none"/>
                    </a:p>
                  </a:txBody>
                  <a:tcPr marL="91450" marR="91450" marT="45725" marB="45725"/>
                </a:tc>
                <a:tc>
                  <a:txBody>
                    <a:bodyPr/>
                    <a:lstStyle/>
                    <a:p>
                      <a:pPr marL="0" marR="0" lvl="0" indent="0" algn="ctr" rtl="0">
                        <a:lnSpc>
                          <a:spcPct val="100000"/>
                        </a:lnSpc>
                        <a:spcBef>
                          <a:spcPts val="0"/>
                        </a:spcBef>
                        <a:spcAft>
                          <a:spcPts val="0"/>
                        </a:spcAft>
                        <a:buClr>
                          <a:schemeClr val="dk1"/>
                        </a:buClr>
                        <a:buSzPts val="2800"/>
                        <a:buFont typeface="Calibri"/>
                        <a:buNone/>
                      </a:pPr>
                      <a:r>
                        <a:rPr lang="en-US" sz="2000" b="0" i="0" u="none" strike="noStrike" cap="none">
                          <a:solidFill>
                            <a:schemeClr val="dk1"/>
                          </a:solidFill>
                          <a:latin typeface="Calibri"/>
                          <a:ea typeface="Calibri"/>
                          <a:cs typeface="Calibri"/>
                          <a:sym typeface="Calibri"/>
                        </a:rPr>
                        <a:t>✔</a:t>
                      </a:r>
                      <a:endParaRPr sz="20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ctr" rtl="0">
                        <a:lnSpc>
                          <a:spcPct val="100000"/>
                        </a:lnSpc>
                        <a:spcBef>
                          <a:spcPts val="0"/>
                        </a:spcBef>
                        <a:spcAft>
                          <a:spcPts val="0"/>
                        </a:spcAft>
                        <a:buClr>
                          <a:schemeClr val="dk1"/>
                        </a:buClr>
                        <a:buSzPts val="2800"/>
                        <a:buFont typeface="Calibri"/>
                        <a:buNone/>
                      </a:pPr>
                      <a:r>
                        <a:rPr lang="en-US" sz="2000" b="0" i="0" u="none" strike="noStrike" cap="none">
                          <a:solidFill>
                            <a:schemeClr val="dk1"/>
                          </a:solidFill>
                          <a:latin typeface="Calibri"/>
                          <a:ea typeface="Calibri"/>
                          <a:cs typeface="Calibri"/>
                          <a:sym typeface="Calibri"/>
                        </a:rPr>
                        <a:t>✔</a:t>
                      </a:r>
                      <a:endParaRPr sz="20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chemeClr val="dk1"/>
                        </a:buClr>
                        <a:buSzPts val="1600"/>
                        <a:buFont typeface="Arial"/>
                        <a:buNone/>
                      </a:pPr>
                      <a:r>
                        <a:rPr lang="en-US" sz="1600" u="none" strike="noStrike" cap="none">
                          <a:latin typeface="Calibri"/>
                          <a:ea typeface="Calibri"/>
                          <a:cs typeface="Calibri"/>
                          <a:sym typeface="Calibri"/>
                        </a:rPr>
                        <a:t>High-quality preschool or full-day kindergarten to facilitate the transition from early learning to elementary education programs.</a:t>
                      </a:r>
                      <a:endParaRPr sz="1600" u="none" strike="noStrike" cap="none">
                        <a:solidFill>
                          <a:schemeClr val="dk1"/>
                        </a:solidFill>
                        <a:latin typeface="Calibri"/>
                        <a:ea typeface="Calibri"/>
                        <a:cs typeface="Calibri"/>
                        <a:sym typeface="Calibri"/>
                      </a:endParaRPr>
                    </a:p>
                  </a:txBody>
                  <a:tcPr marL="91450" marR="91450" marT="45725" marB="45725"/>
                </a:tc>
                <a:extLst>
                  <a:ext uri="{0D108BD9-81ED-4DB2-BD59-A6C34878D82A}">
                    <a16:rowId xmlns:a16="http://schemas.microsoft.com/office/drawing/2014/main" val="10001"/>
                  </a:ext>
                </a:extLst>
              </a:tr>
              <a:tr h="1024775">
                <a:tc>
                  <a:txBody>
                    <a:bodyPr/>
                    <a:lstStyle/>
                    <a:p>
                      <a:pPr marL="0" marR="0" lvl="0" indent="0" algn="l" rtl="0">
                        <a:lnSpc>
                          <a:spcPct val="100000"/>
                        </a:lnSpc>
                        <a:spcBef>
                          <a:spcPts val="0"/>
                        </a:spcBef>
                        <a:spcAft>
                          <a:spcPts val="0"/>
                        </a:spcAft>
                        <a:buClr>
                          <a:schemeClr val="dk1"/>
                        </a:buClr>
                        <a:buSzPts val="1600"/>
                        <a:buFont typeface="Arial"/>
                        <a:buNone/>
                      </a:pPr>
                      <a:r>
                        <a:rPr lang="en-US" sz="1600" b="1" i="0" u="none" strike="noStrike" cap="none">
                          <a:solidFill>
                            <a:schemeClr val="dk1"/>
                          </a:solidFill>
                          <a:latin typeface="Calibri"/>
                          <a:ea typeface="Calibri"/>
                          <a:cs typeface="Calibri"/>
                          <a:sym typeface="Calibri"/>
                        </a:rPr>
                        <a:t>Title II, Part A </a:t>
                      </a:r>
                      <a:r>
                        <a:rPr lang="en-US" sz="1600" b="0" i="0" u="none" strike="noStrike" cap="none">
                          <a:solidFill>
                            <a:schemeClr val="dk1"/>
                          </a:solidFill>
                          <a:latin typeface="Calibri"/>
                          <a:ea typeface="Calibri"/>
                          <a:cs typeface="Calibri"/>
                          <a:sym typeface="Calibri"/>
                        </a:rPr>
                        <a:t>- Improving Teacher Quality State Grants activities</a:t>
                      </a:r>
                      <a:endParaRPr sz="1600" u="none" strike="noStrike" cap="none">
                        <a:latin typeface="Calibri"/>
                        <a:ea typeface="Calibri"/>
                        <a:cs typeface="Calibri"/>
                        <a:sym typeface="Calibri"/>
                      </a:endParaRPr>
                    </a:p>
                  </a:txBody>
                  <a:tcPr marL="91450" marR="91450" marT="45725" marB="45725"/>
                </a:tc>
                <a:tc>
                  <a:txBody>
                    <a:bodyPr/>
                    <a:lstStyle/>
                    <a:p>
                      <a:pPr marL="0" marR="0" lvl="0" indent="0" algn="ctr" rtl="0">
                        <a:lnSpc>
                          <a:spcPct val="100000"/>
                        </a:lnSpc>
                        <a:spcBef>
                          <a:spcPts val="0"/>
                        </a:spcBef>
                        <a:spcAft>
                          <a:spcPts val="0"/>
                        </a:spcAft>
                        <a:buClr>
                          <a:schemeClr val="dk1"/>
                        </a:buClr>
                        <a:buSzPts val="2800"/>
                        <a:buFont typeface="Calibri"/>
                        <a:buNone/>
                      </a:pPr>
                      <a:r>
                        <a:rPr lang="en-US" sz="2000" b="0" i="0" u="none" strike="noStrike" cap="none">
                          <a:solidFill>
                            <a:schemeClr val="dk1"/>
                          </a:solidFill>
                          <a:latin typeface="Calibri"/>
                          <a:ea typeface="Calibri"/>
                          <a:cs typeface="Calibri"/>
                          <a:sym typeface="Calibri"/>
                        </a:rPr>
                        <a:t>✔</a:t>
                      </a:r>
                      <a:endParaRPr sz="20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ctr" rtl="0">
                        <a:lnSpc>
                          <a:spcPct val="100000"/>
                        </a:lnSpc>
                        <a:spcBef>
                          <a:spcPts val="0"/>
                        </a:spcBef>
                        <a:spcAft>
                          <a:spcPts val="0"/>
                        </a:spcAft>
                        <a:buClr>
                          <a:schemeClr val="dk1"/>
                        </a:buClr>
                        <a:buSzPts val="2800"/>
                        <a:buFont typeface="Calibri"/>
                        <a:buNone/>
                      </a:pPr>
                      <a:r>
                        <a:rPr lang="en-US" sz="2000" b="0" i="0" u="none" strike="noStrike" cap="none">
                          <a:solidFill>
                            <a:schemeClr val="dk1"/>
                          </a:solidFill>
                          <a:latin typeface="Calibri"/>
                          <a:ea typeface="Calibri"/>
                          <a:cs typeface="Calibri"/>
                          <a:sym typeface="Calibri"/>
                        </a:rPr>
                        <a:t>✔</a:t>
                      </a:r>
                      <a:endParaRPr sz="20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chemeClr val="dk1"/>
                        </a:buClr>
                        <a:buSzPts val="1600"/>
                        <a:buFont typeface="Arial"/>
                        <a:buNone/>
                      </a:pPr>
                      <a:r>
                        <a:rPr lang="en-US" sz="1600" u="none" strike="noStrike" cap="none">
                          <a:latin typeface="Calibri"/>
                          <a:ea typeface="Calibri"/>
                          <a:cs typeface="Calibri"/>
                          <a:sym typeface="Calibri"/>
                        </a:rPr>
                        <a:t>Teacher professional development courses to enable an LEA to offer pre-calculus or organic chemistry classes.</a:t>
                      </a:r>
                      <a:endParaRPr sz="1600" u="none" strike="noStrike" cap="none">
                        <a:latin typeface="Calibri"/>
                        <a:ea typeface="Calibri"/>
                        <a:cs typeface="Calibri"/>
                        <a:sym typeface="Calibri"/>
                      </a:endParaRPr>
                    </a:p>
                  </a:txBody>
                  <a:tcPr marL="91450" marR="91450" marT="45725" marB="45725"/>
                </a:tc>
                <a:extLst>
                  <a:ext uri="{0D108BD9-81ED-4DB2-BD59-A6C34878D82A}">
                    <a16:rowId xmlns:a16="http://schemas.microsoft.com/office/drawing/2014/main" val="10002"/>
                  </a:ext>
                </a:extLst>
              </a:tr>
              <a:tr h="1024775">
                <a:tc>
                  <a:txBody>
                    <a:bodyPr/>
                    <a:lstStyle/>
                    <a:p>
                      <a:pPr marL="0" marR="0" lvl="0" indent="0" algn="l" rtl="0">
                        <a:lnSpc>
                          <a:spcPct val="100000"/>
                        </a:lnSpc>
                        <a:spcBef>
                          <a:spcPts val="0"/>
                        </a:spcBef>
                        <a:spcAft>
                          <a:spcPts val="0"/>
                        </a:spcAft>
                        <a:buClr>
                          <a:schemeClr val="dk1"/>
                        </a:buClr>
                        <a:buSzPts val="1600"/>
                        <a:buFont typeface="Arial"/>
                        <a:buNone/>
                      </a:pPr>
                      <a:r>
                        <a:rPr lang="en-US" sz="1600" b="1" i="0" u="none" strike="noStrike" cap="none">
                          <a:solidFill>
                            <a:schemeClr val="dk1"/>
                          </a:solidFill>
                          <a:latin typeface="Calibri"/>
                          <a:ea typeface="Calibri"/>
                          <a:cs typeface="Calibri"/>
                          <a:sym typeface="Calibri"/>
                        </a:rPr>
                        <a:t>Title III </a:t>
                      </a:r>
                      <a:r>
                        <a:rPr lang="en-US" sz="1600" b="0" i="0" u="none" strike="noStrike" cap="none">
                          <a:solidFill>
                            <a:schemeClr val="dk1"/>
                          </a:solidFill>
                          <a:latin typeface="Calibri"/>
                          <a:ea typeface="Calibri"/>
                          <a:cs typeface="Calibri"/>
                          <a:sym typeface="Calibri"/>
                        </a:rPr>
                        <a:t>- </a:t>
                      </a:r>
                      <a:r>
                        <a:rPr lang="en-US" sz="1600" u="none" strike="noStrike" cap="none">
                          <a:solidFill>
                            <a:srgbClr val="001E27"/>
                          </a:solidFill>
                          <a:latin typeface="Calibri"/>
                          <a:ea typeface="Calibri"/>
                          <a:cs typeface="Calibri"/>
                          <a:sym typeface="Calibri"/>
                        </a:rPr>
                        <a:t>Language Instruction for English</a:t>
                      </a:r>
                      <a:r>
                        <a:rPr lang="en-US" sz="1600" u="none" strike="noStrike" cap="none">
                          <a:solidFill>
                            <a:schemeClr val="dk1"/>
                          </a:solidFill>
                          <a:latin typeface="Calibri"/>
                          <a:ea typeface="Calibri"/>
                          <a:cs typeface="Calibri"/>
                          <a:sym typeface="Calibri"/>
                        </a:rPr>
                        <a:t> </a:t>
                      </a:r>
                      <a:r>
                        <a:rPr lang="en-US" sz="1600" u="none" strike="noStrike" cap="none">
                          <a:solidFill>
                            <a:srgbClr val="001E27"/>
                          </a:solidFill>
                          <a:latin typeface="Calibri"/>
                          <a:ea typeface="Calibri"/>
                          <a:cs typeface="Calibri"/>
                          <a:sym typeface="Calibri"/>
                        </a:rPr>
                        <a:t>Learners and Immigrant Students activities</a:t>
                      </a:r>
                      <a:endParaRPr sz="1600" u="none" strike="noStrike" cap="none">
                        <a:latin typeface="Calibri"/>
                        <a:ea typeface="Calibri"/>
                        <a:cs typeface="Calibri"/>
                        <a:sym typeface="Calibri"/>
                      </a:endParaRPr>
                    </a:p>
                  </a:txBody>
                  <a:tcPr marL="91450" marR="91450" marT="45725" marB="45725"/>
                </a:tc>
                <a:tc>
                  <a:txBody>
                    <a:bodyPr/>
                    <a:lstStyle/>
                    <a:p>
                      <a:pPr marL="0" marR="0" lvl="0" indent="0" algn="ctr" rtl="0">
                        <a:lnSpc>
                          <a:spcPct val="100000"/>
                        </a:lnSpc>
                        <a:spcBef>
                          <a:spcPts val="0"/>
                        </a:spcBef>
                        <a:spcAft>
                          <a:spcPts val="0"/>
                        </a:spcAft>
                        <a:buClr>
                          <a:schemeClr val="dk1"/>
                        </a:buClr>
                        <a:buSzPts val="2800"/>
                        <a:buFont typeface="Calibri"/>
                        <a:buNone/>
                      </a:pPr>
                      <a:r>
                        <a:rPr lang="en-US" sz="2000" b="0" i="0" u="none" strike="noStrike" cap="none">
                          <a:solidFill>
                            <a:schemeClr val="dk1"/>
                          </a:solidFill>
                          <a:latin typeface="Calibri"/>
                          <a:ea typeface="Calibri"/>
                          <a:cs typeface="Calibri"/>
                          <a:sym typeface="Calibri"/>
                        </a:rPr>
                        <a:t>✔</a:t>
                      </a:r>
                      <a:endParaRPr sz="2000" b="0" i="0" u="none" strike="noStrike" cap="none">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2000"/>
                        <a:buFont typeface="Arial"/>
                        <a:buNone/>
                      </a:pPr>
                      <a:endParaRPr sz="2000" u="none" strike="noStrike" cap="none">
                        <a:latin typeface="Calibri"/>
                        <a:ea typeface="Calibri"/>
                        <a:cs typeface="Calibri"/>
                        <a:sym typeface="Calibri"/>
                      </a:endParaRPr>
                    </a:p>
                  </a:txBody>
                  <a:tcPr marL="91450" marR="91450" marT="45725" marB="45725"/>
                </a:tc>
                <a:tc>
                  <a:txBody>
                    <a:bodyPr/>
                    <a:lstStyle/>
                    <a:p>
                      <a:pPr marL="0" marR="0" lvl="0" indent="0" algn="ctr" rtl="0">
                        <a:lnSpc>
                          <a:spcPct val="100000"/>
                        </a:lnSpc>
                        <a:spcBef>
                          <a:spcPts val="0"/>
                        </a:spcBef>
                        <a:spcAft>
                          <a:spcPts val="0"/>
                        </a:spcAft>
                        <a:buClr>
                          <a:schemeClr val="dk1"/>
                        </a:buClr>
                        <a:buSzPts val="2800"/>
                        <a:buFont typeface="Calibri"/>
                        <a:buNone/>
                      </a:pPr>
                      <a:r>
                        <a:rPr lang="en-US" sz="2000" b="0" i="0" u="none" strike="noStrike" cap="none">
                          <a:solidFill>
                            <a:schemeClr val="dk1"/>
                          </a:solidFill>
                          <a:latin typeface="Calibri"/>
                          <a:ea typeface="Calibri"/>
                          <a:cs typeface="Calibri"/>
                          <a:sym typeface="Calibri"/>
                        </a:rPr>
                        <a:t>✔</a:t>
                      </a:r>
                      <a:endParaRPr sz="20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chemeClr val="dk1"/>
                        </a:buClr>
                        <a:buSzPts val="1600"/>
                        <a:buFont typeface="Arial"/>
                        <a:buNone/>
                      </a:pPr>
                      <a:r>
                        <a:rPr lang="en-US" sz="1600" u="none" strike="noStrike" cap="none">
                          <a:solidFill>
                            <a:schemeClr val="dk1"/>
                          </a:solidFill>
                          <a:latin typeface="Calibri"/>
                          <a:ea typeface="Calibri"/>
                          <a:cs typeface="Calibri"/>
                          <a:sym typeface="Calibri"/>
                        </a:rPr>
                        <a:t>Providing specialized training to English learners and their families.</a:t>
                      </a:r>
                      <a:endParaRPr sz="1400" u="none" strike="noStrike" cap="none"/>
                    </a:p>
                  </a:txBody>
                  <a:tcPr marL="91450" marR="91450" marT="45725" marB="45725"/>
                </a:tc>
                <a:extLst>
                  <a:ext uri="{0D108BD9-81ED-4DB2-BD59-A6C34878D82A}">
                    <a16:rowId xmlns:a16="http://schemas.microsoft.com/office/drawing/2014/main" val="10003"/>
                  </a:ext>
                </a:extLst>
              </a:tr>
              <a:tr h="1024775">
                <a:tc>
                  <a:txBody>
                    <a:bodyPr/>
                    <a:lstStyle/>
                    <a:p>
                      <a:pPr marL="0" marR="0" lvl="0" indent="0" algn="l" rtl="0">
                        <a:lnSpc>
                          <a:spcPct val="100000"/>
                        </a:lnSpc>
                        <a:spcBef>
                          <a:spcPts val="0"/>
                        </a:spcBef>
                        <a:spcAft>
                          <a:spcPts val="0"/>
                        </a:spcAft>
                        <a:buClr>
                          <a:schemeClr val="dk1"/>
                        </a:buClr>
                        <a:buSzPts val="1600"/>
                        <a:buFont typeface="Arial"/>
                        <a:buNone/>
                      </a:pPr>
                      <a:r>
                        <a:rPr lang="en-US" sz="1600" b="1" i="0" u="none" strike="noStrike" cap="none">
                          <a:solidFill>
                            <a:schemeClr val="dk1"/>
                          </a:solidFill>
                          <a:latin typeface="Calibri"/>
                          <a:ea typeface="Calibri"/>
                          <a:cs typeface="Calibri"/>
                          <a:sym typeface="Calibri"/>
                        </a:rPr>
                        <a:t>Title IV, Part A </a:t>
                      </a:r>
                      <a:r>
                        <a:rPr lang="en-US" sz="1600" b="0" i="0" u="none" strike="noStrike" cap="none">
                          <a:solidFill>
                            <a:schemeClr val="dk1"/>
                          </a:solidFill>
                          <a:latin typeface="Calibri"/>
                          <a:ea typeface="Calibri"/>
                          <a:cs typeface="Calibri"/>
                          <a:sym typeface="Calibri"/>
                        </a:rPr>
                        <a:t>- Student Support and Academic Enrichment activities</a:t>
                      </a:r>
                      <a:endParaRPr sz="1600" u="none" strike="noStrike" cap="none">
                        <a:latin typeface="Calibri"/>
                        <a:ea typeface="Calibri"/>
                        <a:cs typeface="Calibri"/>
                        <a:sym typeface="Calibri"/>
                      </a:endParaRPr>
                    </a:p>
                  </a:txBody>
                  <a:tcPr marL="91450" marR="91450" marT="45725" marB="45725"/>
                </a:tc>
                <a:tc>
                  <a:txBody>
                    <a:bodyPr/>
                    <a:lstStyle/>
                    <a:p>
                      <a:pPr marL="0" marR="0" lvl="0" indent="0" algn="ctr" rtl="0">
                        <a:lnSpc>
                          <a:spcPct val="100000"/>
                        </a:lnSpc>
                        <a:spcBef>
                          <a:spcPts val="0"/>
                        </a:spcBef>
                        <a:spcAft>
                          <a:spcPts val="0"/>
                        </a:spcAft>
                        <a:buClr>
                          <a:schemeClr val="dk1"/>
                        </a:buClr>
                        <a:buSzPts val="2800"/>
                        <a:buFont typeface="Calibri"/>
                        <a:buNone/>
                      </a:pPr>
                      <a:r>
                        <a:rPr lang="en-US" sz="2000" b="0" i="0" u="none" strike="noStrike" cap="none">
                          <a:solidFill>
                            <a:schemeClr val="dk1"/>
                          </a:solidFill>
                          <a:latin typeface="Calibri"/>
                          <a:ea typeface="Calibri"/>
                          <a:cs typeface="Calibri"/>
                          <a:sym typeface="Calibri"/>
                        </a:rPr>
                        <a:t>✔</a:t>
                      </a:r>
                      <a:endParaRPr sz="20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ctr" rtl="0">
                        <a:lnSpc>
                          <a:spcPct val="100000"/>
                        </a:lnSpc>
                        <a:spcBef>
                          <a:spcPts val="0"/>
                        </a:spcBef>
                        <a:spcAft>
                          <a:spcPts val="0"/>
                        </a:spcAft>
                        <a:buClr>
                          <a:schemeClr val="dk1"/>
                        </a:buClr>
                        <a:buSzPts val="2800"/>
                        <a:buFont typeface="Calibri"/>
                        <a:buNone/>
                      </a:pPr>
                      <a:r>
                        <a:rPr lang="en-US" sz="2000" b="0" i="0" u="none" strike="noStrike" cap="none">
                          <a:solidFill>
                            <a:schemeClr val="dk1"/>
                          </a:solidFill>
                          <a:latin typeface="Calibri"/>
                          <a:ea typeface="Calibri"/>
                          <a:cs typeface="Calibri"/>
                          <a:sym typeface="Calibri"/>
                        </a:rPr>
                        <a:t>✔</a:t>
                      </a:r>
                      <a:endParaRPr sz="20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chemeClr val="dk1"/>
                        </a:buClr>
                        <a:buSzPts val="1600"/>
                        <a:buFont typeface="Arial"/>
                        <a:buNone/>
                      </a:pPr>
                      <a:r>
                        <a:rPr lang="en-US" sz="1600" u="none" strike="noStrike" cap="none">
                          <a:latin typeface="Calibri"/>
                          <a:ea typeface="Calibri"/>
                          <a:cs typeface="Calibri"/>
                          <a:sym typeface="Calibri"/>
                        </a:rPr>
                        <a:t>Purchase of computers, monitors, related hardware/software, smartboards, laptops, etc. for in-classroom use.</a:t>
                      </a:r>
                      <a:endParaRPr sz="1400" u="none" strike="noStrike" cap="none"/>
                    </a:p>
                  </a:txBody>
                  <a:tcPr marL="91450" marR="91450" marT="45725" marB="45725"/>
                </a:tc>
                <a:extLst>
                  <a:ext uri="{0D108BD9-81ED-4DB2-BD59-A6C34878D82A}">
                    <a16:rowId xmlns:a16="http://schemas.microsoft.com/office/drawing/2014/main" val="10004"/>
                  </a:ext>
                </a:extLst>
              </a:tr>
              <a:tr h="1024775">
                <a:tc>
                  <a:txBody>
                    <a:bodyPr/>
                    <a:lstStyle/>
                    <a:p>
                      <a:pPr marL="0" marR="0" lvl="0" indent="0" algn="l" rtl="0">
                        <a:lnSpc>
                          <a:spcPct val="100000"/>
                        </a:lnSpc>
                        <a:spcBef>
                          <a:spcPts val="0"/>
                        </a:spcBef>
                        <a:spcAft>
                          <a:spcPts val="0"/>
                        </a:spcAft>
                        <a:buClr>
                          <a:schemeClr val="dk1"/>
                        </a:buClr>
                        <a:buSzPts val="1600"/>
                        <a:buFont typeface="Arial"/>
                        <a:buNone/>
                      </a:pPr>
                      <a:r>
                        <a:rPr lang="en-US" sz="1600" b="1" i="0" u="none" strike="noStrike" cap="none">
                          <a:solidFill>
                            <a:schemeClr val="dk1"/>
                          </a:solidFill>
                          <a:latin typeface="Calibri"/>
                          <a:ea typeface="Calibri"/>
                          <a:cs typeface="Calibri"/>
                          <a:sym typeface="Calibri"/>
                        </a:rPr>
                        <a:t>Title IV, Part B </a:t>
                      </a:r>
                      <a:r>
                        <a:rPr lang="en-US" sz="1600" b="0" i="0" u="none" strike="noStrike" cap="none">
                          <a:solidFill>
                            <a:schemeClr val="dk1"/>
                          </a:solidFill>
                          <a:latin typeface="Calibri"/>
                          <a:ea typeface="Calibri"/>
                          <a:cs typeface="Calibri"/>
                          <a:sym typeface="Calibri"/>
                        </a:rPr>
                        <a:t>- 21st-Century Community Learning Centers activities</a:t>
                      </a:r>
                      <a:endParaRPr sz="1600" u="none" strike="noStrike" cap="none">
                        <a:latin typeface="Calibri"/>
                        <a:ea typeface="Calibri"/>
                        <a:cs typeface="Calibri"/>
                        <a:sym typeface="Calibri"/>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2000"/>
                        <a:buFont typeface="Arial"/>
                        <a:buNone/>
                      </a:pPr>
                      <a:endParaRPr sz="2000" u="none" strike="noStrike" cap="none">
                        <a:latin typeface="Calibri"/>
                        <a:ea typeface="Calibri"/>
                        <a:cs typeface="Calibri"/>
                        <a:sym typeface="Calibri"/>
                      </a:endParaRPr>
                    </a:p>
                  </a:txBody>
                  <a:tcPr marL="91450" marR="91450" marT="45725" marB="45725"/>
                </a:tc>
                <a:tc>
                  <a:txBody>
                    <a:bodyPr/>
                    <a:lstStyle/>
                    <a:p>
                      <a:pPr marL="0" marR="0" lvl="0" indent="0" algn="ctr" rtl="0">
                        <a:lnSpc>
                          <a:spcPct val="100000"/>
                        </a:lnSpc>
                        <a:spcBef>
                          <a:spcPts val="0"/>
                        </a:spcBef>
                        <a:spcAft>
                          <a:spcPts val="0"/>
                        </a:spcAft>
                        <a:buClr>
                          <a:schemeClr val="dk1"/>
                        </a:buClr>
                        <a:buSzPts val="2800"/>
                        <a:buFont typeface="Calibri"/>
                        <a:buNone/>
                      </a:pPr>
                      <a:r>
                        <a:rPr lang="en-US" sz="2000" b="0" i="0" u="none" strike="noStrike" cap="none">
                          <a:solidFill>
                            <a:schemeClr val="dk1"/>
                          </a:solidFill>
                          <a:latin typeface="Calibri"/>
                          <a:ea typeface="Calibri"/>
                          <a:cs typeface="Calibri"/>
                          <a:sym typeface="Calibri"/>
                        </a:rPr>
                        <a:t>✔</a:t>
                      </a:r>
                      <a:endParaRPr sz="20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chemeClr val="dk1"/>
                        </a:buClr>
                        <a:buSzPts val="1600"/>
                        <a:buFont typeface="Arial"/>
                        <a:buNone/>
                      </a:pPr>
                      <a:r>
                        <a:rPr lang="en-US" sz="1600" u="none" strike="noStrike" cap="none">
                          <a:latin typeface="Calibri"/>
                          <a:ea typeface="Calibri"/>
                          <a:cs typeface="Calibri"/>
                          <a:sym typeface="Calibri"/>
                        </a:rPr>
                        <a:t>Offering assistance to students that have been truant, suspended, or expelled to improve their academic achievement.</a:t>
                      </a:r>
                      <a:endParaRPr sz="1600" u="none" strike="noStrike" cap="none">
                        <a:latin typeface="Calibri"/>
                        <a:ea typeface="Calibri"/>
                        <a:cs typeface="Calibri"/>
                        <a:sym typeface="Calibri"/>
                      </a:endParaRPr>
                    </a:p>
                  </a:txBody>
                  <a:tcPr marL="91450" marR="91450" marT="45725" marB="45725"/>
                </a:tc>
                <a:extLst>
                  <a:ext uri="{0D108BD9-81ED-4DB2-BD59-A6C34878D82A}">
                    <a16:rowId xmlns:a16="http://schemas.microsoft.com/office/drawing/2014/main" val="10005"/>
                  </a:ext>
                </a:extLst>
              </a:tr>
              <a:tr h="790525">
                <a:tc>
                  <a:txBody>
                    <a:bodyPr/>
                    <a:lstStyle/>
                    <a:p>
                      <a:pPr marL="0" marR="0" lvl="0" indent="0" algn="l" rtl="0">
                        <a:lnSpc>
                          <a:spcPct val="100000"/>
                        </a:lnSpc>
                        <a:spcBef>
                          <a:spcPts val="0"/>
                        </a:spcBef>
                        <a:spcAft>
                          <a:spcPts val="0"/>
                        </a:spcAft>
                        <a:buClr>
                          <a:schemeClr val="dk1"/>
                        </a:buClr>
                        <a:buSzPts val="1600"/>
                        <a:buFont typeface="Arial"/>
                        <a:buNone/>
                      </a:pPr>
                      <a:r>
                        <a:rPr lang="en-US" sz="1600" b="1" i="0" u="none" strike="noStrike" cap="none">
                          <a:solidFill>
                            <a:schemeClr val="dk1"/>
                          </a:solidFill>
                          <a:latin typeface="Calibri"/>
                          <a:ea typeface="Calibri"/>
                          <a:cs typeface="Calibri"/>
                          <a:sym typeface="Calibri"/>
                        </a:rPr>
                        <a:t>Parental Involvement Activities</a:t>
                      </a:r>
                      <a:endParaRPr sz="1400" u="none" strike="noStrike" cap="none"/>
                    </a:p>
                  </a:txBody>
                  <a:tcPr marL="91450" marR="91450" marT="45725" marB="45725"/>
                </a:tc>
                <a:tc>
                  <a:txBody>
                    <a:bodyPr/>
                    <a:lstStyle/>
                    <a:p>
                      <a:pPr marL="0" marR="0" lvl="0" indent="0" algn="ctr" rtl="0">
                        <a:lnSpc>
                          <a:spcPct val="100000"/>
                        </a:lnSpc>
                        <a:spcBef>
                          <a:spcPts val="0"/>
                        </a:spcBef>
                        <a:spcAft>
                          <a:spcPts val="0"/>
                        </a:spcAft>
                        <a:buClr>
                          <a:schemeClr val="dk1"/>
                        </a:buClr>
                        <a:buSzPts val="2800"/>
                        <a:buFont typeface="Calibri"/>
                        <a:buNone/>
                      </a:pPr>
                      <a:r>
                        <a:rPr lang="en-US" sz="2000" b="0" i="0" u="none" strike="noStrike" cap="none">
                          <a:solidFill>
                            <a:schemeClr val="dk1"/>
                          </a:solidFill>
                          <a:latin typeface="Calibri"/>
                          <a:ea typeface="Calibri"/>
                          <a:cs typeface="Calibri"/>
                          <a:sym typeface="Calibri"/>
                        </a:rPr>
                        <a:t>✔</a:t>
                      </a:r>
                      <a:endParaRPr sz="2000" b="0" i="0" u="none" strike="noStrike" cap="none">
                        <a:solidFill>
                          <a:schemeClr val="dk1"/>
                        </a:solidFill>
                        <a:latin typeface="Calibri"/>
                        <a:ea typeface="Calibri"/>
                        <a:cs typeface="Calibri"/>
                        <a:sym typeface="Calibri"/>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2000"/>
                        <a:buFont typeface="Arial"/>
                        <a:buNone/>
                      </a:pPr>
                      <a:endParaRPr sz="2000" u="none" strike="noStrike" cap="none">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chemeClr val="dk1"/>
                        </a:buClr>
                        <a:buSzPts val="1600"/>
                        <a:buFont typeface="Arial"/>
                        <a:buNone/>
                      </a:pPr>
                      <a:r>
                        <a:rPr lang="en-US" sz="1600" u="none" strike="noStrike" cap="none" dirty="0">
                          <a:latin typeface="Calibri"/>
                          <a:ea typeface="Calibri"/>
                          <a:cs typeface="Calibri"/>
                          <a:sym typeface="Calibri"/>
                        </a:rPr>
                        <a:t>Creation of a parental review committee to  provide input on the LEA’s curriculum development. </a:t>
                      </a:r>
                      <a:endParaRPr sz="1600" u="none" strike="noStrike" cap="none" dirty="0">
                        <a:latin typeface="Calibri"/>
                        <a:ea typeface="Calibri"/>
                        <a:cs typeface="Calibri"/>
                        <a:sym typeface="Calibri"/>
                      </a:endParaRPr>
                    </a:p>
                  </a:txBody>
                  <a:tcPr marL="91450" marR="91450" marT="45725" marB="45725"/>
                </a:tc>
                <a:extLst>
                  <a:ext uri="{0D108BD9-81ED-4DB2-BD59-A6C34878D82A}">
                    <a16:rowId xmlns:a16="http://schemas.microsoft.com/office/drawing/2014/main" val="10006"/>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Allowable Use of Funds</a:t>
            </a:r>
            <a:endParaRPr/>
          </a:p>
        </p:txBody>
      </p:sp>
      <p:sp>
        <p:nvSpPr>
          <p:cNvPr id="87" name="Google Shape;87;p13"/>
          <p:cNvSpPr txBox="1">
            <a:spLocks noGrp="1"/>
          </p:cNvSpPr>
          <p:nvPr>
            <p:ph type="body" idx="1"/>
          </p:nvPr>
        </p:nvSpPr>
        <p:spPr>
          <a:xfrm>
            <a:off x="4591454" y="428016"/>
            <a:ext cx="7191985" cy="6429984"/>
          </a:xfrm>
          <a:prstGeom prst="rect">
            <a:avLst/>
          </a:prstGeom>
          <a:noFill/>
          <a:ln>
            <a:noFill/>
          </a:ln>
        </p:spPr>
        <p:txBody>
          <a:bodyPr spcFirstLastPara="1" wrap="square" lIns="91425" tIns="45700" rIns="91425" bIns="45700" anchor="ctr" anchorCtr="0">
            <a:normAutofit/>
          </a:bodyPr>
          <a:lstStyle/>
          <a:p>
            <a:pPr marL="171450" lvl="0" indent="-171450" algn="l" rtl="0">
              <a:lnSpc>
                <a:spcPct val="90000"/>
              </a:lnSpc>
              <a:spcBef>
                <a:spcPts val="0"/>
              </a:spcBef>
              <a:spcAft>
                <a:spcPts val="0"/>
              </a:spcAft>
              <a:buClr>
                <a:schemeClr val="dk1"/>
              </a:buClr>
              <a:buSzPts val="2800"/>
              <a:buChar char="•"/>
            </a:pPr>
            <a:r>
              <a:rPr lang="en-US" u="sng">
                <a:solidFill>
                  <a:schemeClr val="hlink"/>
                </a:solidFill>
                <a:hlinkClick r:id="rId3"/>
              </a:rPr>
              <a:t>Guide to Using REAP Funds</a:t>
            </a:r>
            <a:endParaRPr/>
          </a:p>
          <a:p>
            <a:pPr marL="457200" lvl="0" indent="-463550" algn="l" rtl="0">
              <a:lnSpc>
                <a:spcPct val="90000"/>
              </a:lnSpc>
              <a:spcBef>
                <a:spcPts val="750"/>
              </a:spcBef>
              <a:spcAft>
                <a:spcPts val="0"/>
              </a:spcAft>
              <a:buClr>
                <a:schemeClr val="dk1"/>
              </a:buClr>
              <a:buSzPts val="2800"/>
              <a:buChar char="•"/>
            </a:pPr>
            <a:r>
              <a:rPr lang="en-US"/>
              <a:t>RLIS and SRSA funds must be used to supplement, and not supplant, any other Federal, State, or local education funds.</a:t>
            </a:r>
            <a:endParaRPr/>
          </a:p>
          <a:p>
            <a:pPr marL="514350" lvl="1" indent="-209550" algn="l" rtl="0">
              <a:lnSpc>
                <a:spcPct val="90000"/>
              </a:lnSpc>
              <a:spcBef>
                <a:spcPts val="375"/>
              </a:spcBef>
              <a:spcAft>
                <a:spcPts val="0"/>
              </a:spcAft>
              <a:buClr>
                <a:schemeClr val="dk1"/>
              </a:buClr>
              <a:buSzPts val="2400"/>
              <a:buChar char="•"/>
            </a:pPr>
            <a:r>
              <a:rPr lang="en-US"/>
              <a:t>Allowable activities must be supplemental in nature.</a:t>
            </a:r>
            <a:endParaRPr/>
          </a:p>
          <a:p>
            <a:pPr marL="514350" lvl="1" indent="-209550" algn="l" rtl="0">
              <a:lnSpc>
                <a:spcPct val="90000"/>
              </a:lnSpc>
              <a:spcBef>
                <a:spcPts val="375"/>
              </a:spcBef>
              <a:spcAft>
                <a:spcPts val="0"/>
              </a:spcAft>
              <a:buClr>
                <a:schemeClr val="dk1"/>
              </a:buClr>
              <a:buSzPts val="2400"/>
              <a:buChar char="•"/>
            </a:pPr>
            <a:r>
              <a:rPr lang="en-US"/>
              <a:t>Supplanting is presumed if an activity:</a:t>
            </a:r>
            <a:endParaRPr/>
          </a:p>
          <a:p>
            <a:pPr marL="857250" lvl="2" indent="-171450" algn="l" rtl="0">
              <a:lnSpc>
                <a:spcPct val="90000"/>
              </a:lnSpc>
              <a:spcBef>
                <a:spcPts val="375"/>
              </a:spcBef>
              <a:spcAft>
                <a:spcPts val="0"/>
              </a:spcAft>
              <a:buClr>
                <a:schemeClr val="dk1"/>
              </a:buClr>
              <a:buSzPts val="2000"/>
              <a:buChar char="•"/>
            </a:pPr>
            <a:r>
              <a:rPr lang="en-US" sz="2000"/>
              <a:t>would ordinarily be covered with other Federal, State, or local funds;</a:t>
            </a:r>
            <a:endParaRPr/>
          </a:p>
          <a:p>
            <a:pPr marL="857250" lvl="2" indent="-171450" algn="l" rtl="0">
              <a:lnSpc>
                <a:spcPct val="90000"/>
              </a:lnSpc>
              <a:spcBef>
                <a:spcPts val="375"/>
              </a:spcBef>
              <a:spcAft>
                <a:spcPts val="0"/>
              </a:spcAft>
              <a:buClr>
                <a:schemeClr val="dk1"/>
              </a:buClr>
              <a:buSzPts val="2000"/>
              <a:buChar char="•"/>
            </a:pPr>
            <a:r>
              <a:rPr lang="en-US" sz="2000"/>
              <a:t>was previously funded with other Federal, State, or local funds; or</a:t>
            </a:r>
            <a:endParaRPr/>
          </a:p>
          <a:p>
            <a:pPr marL="857250" lvl="2" indent="-171450" algn="l" rtl="0">
              <a:lnSpc>
                <a:spcPct val="90000"/>
              </a:lnSpc>
              <a:spcBef>
                <a:spcPts val="375"/>
              </a:spcBef>
              <a:spcAft>
                <a:spcPts val="0"/>
              </a:spcAft>
              <a:buClr>
                <a:schemeClr val="dk1"/>
              </a:buClr>
              <a:buSzPts val="2000"/>
              <a:buChar char="•"/>
            </a:pPr>
            <a:r>
              <a:rPr lang="en-US" sz="2000"/>
              <a:t>is State-mandated or required by Federal law.</a:t>
            </a:r>
            <a:endParaRPr/>
          </a:p>
          <a:p>
            <a:pPr marL="514350" lvl="1" indent="-209550" algn="l" rtl="0">
              <a:lnSpc>
                <a:spcPct val="90000"/>
              </a:lnSpc>
              <a:spcBef>
                <a:spcPts val="375"/>
              </a:spcBef>
              <a:spcAft>
                <a:spcPts val="0"/>
              </a:spcAft>
              <a:buClr>
                <a:schemeClr val="dk1"/>
              </a:buClr>
              <a:buSzPts val="2400"/>
              <a:buChar char="•"/>
            </a:pPr>
            <a:r>
              <a:rPr lang="en-US"/>
              <a:t>Rebutting the presumption of supplanting:</a:t>
            </a:r>
            <a:endParaRPr/>
          </a:p>
          <a:p>
            <a:pPr marL="857250" lvl="2" indent="-171450" algn="l" rtl="0">
              <a:lnSpc>
                <a:spcPct val="90000"/>
              </a:lnSpc>
              <a:spcBef>
                <a:spcPts val="375"/>
              </a:spcBef>
              <a:spcAft>
                <a:spcPts val="0"/>
              </a:spcAft>
              <a:buClr>
                <a:schemeClr val="dk1"/>
              </a:buClr>
              <a:buSzPts val="2000"/>
              <a:buChar char="•"/>
            </a:pPr>
            <a:r>
              <a:rPr lang="en-US" sz="2000"/>
              <a:t>Demonstrate that the activity is supplemental through written, contemporaneous documentation.</a:t>
            </a:r>
            <a:endParaRPr/>
          </a:p>
          <a:p>
            <a:pPr marL="857250" lvl="2" indent="-44450" algn="l" rtl="0">
              <a:lnSpc>
                <a:spcPct val="90000"/>
              </a:lnSpc>
              <a:spcBef>
                <a:spcPts val="0"/>
              </a:spcBef>
              <a:spcAft>
                <a:spcPts val="0"/>
              </a:spcAft>
              <a:buClr>
                <a:schemeClr val="dk1"/>
              </a:buClr>
              <a:buSzPts val="2000"/>
              <a:buNone/>
            </a:pPr>
            <a:endParaRPr sz="1400"/>
          </a:p>
          <a:p>
            <a:pPr marL="857250" lvl="2" indent="-44450" algn="l" rtl="0">
              <a:lnSpc>
                <a:spcPct val="90000"/>
              </a:lnSpc>
              <a:spcBef>
                <a:spcPts val="0"/>
              </a:spcBef>
              <a:spcAft>
                <a:spcPts val="0"/>
              </a:spcAft>
              <a:buClr>
                <a:schemeClr val="dk1"/>
              </a:buClr>
              <a:buSzPts val="2000"/>
              <a:buNone/>
            </a:pPr>
            <a:endParaRPr sz="1400"/>
          </a:p>
          <a:p>
            <a:pPr marL="685800" lvl="2" indent="0" algn="r" rtl="0">
              <a:lnSpc>
                <a:spcPct val="90000"/>
              </a:lnSpc>
              <a:spcBef>
                <a:spcPts val="0"/>
              </a:spcBef>
              <a:spcAft>
                <a:spcPts val="0"/>
              </a:spcAft>
              <a:buSzPts val="2000"/>
              <a:buNone/>
            </a:pPr>
            <a:r>
              <a:rPr lang="en-US" sz="1400"/>
              <a:t>ESEA § 5232</a:t>
            </a:r>
            <a:endParaRPr sz="1400"/>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1560</Words>
  <Application>Microsoft Office PowerPoint</Application>
  <PresentationFormat>Widescreen</PresentationFormat>
  <Paragraphs>168</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Theme1</vt:lpstr>
      <vt:lpstr>Title V, Part B, Subpart 2 Rural and Low-Income Schools Program </vt:lpstr>
      <vt:lpstr>Title V: Flexibility and Accountability</vt:lpstr>
      <vt:lpstr>Title V, Part B: REAP</vt:lpstr>
      <vt:lpstr>Title V, Part B: REAP</vt:lpstr>
      <vt:lpstr>Eligibility</vt:lpstr>
      <vt:lpstr>REAP Timeline</vt:lpstr>
      <vt:lpstr>Maintenance of Effort (MOE)</vt:lpstr>
      <vt:lpstr>Allowable Use of Funds</vt:lpstr>
      <vt:lpstr>Allowable Use of Funds</vt:lpstr>
      <vt:lpstr>Allowable Use of Funds</vt:lpstr>
      <vt:lpstr>Allowable Use of Funds</vt:lpstr>
      <vt:lpstr>Claims for RLIS (Title V, Part B, Subpart 2)</vt:lpstr>
      <vt:lpstr>Resources</vt:lpstr>
      <vt:lpstr>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V, Part B, Subpart 2 Rural and Low-Income Schools Program</dc:title>
  <dc:creator>Arzola, Isbelia [IDOE]</dc:creator>
  <cp:lastModifiedBy>Albers, Lisa [IDOE]</cp:lastModifiedBy>
  <cp:revision>7</cp:revision>
  <dcterms:modified xsi:type="dcterms:W3CDTF">2024-08-06T21:40:41Z</dcterms:modified>
</cp:coreProperties>
</file>