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E3A2BF-EF0F-4FE9-8B55-89DC656B9544}">
  <a:tblStyle styleId="{9DE3A2BF-EF0F-4FE9-8B55-89DC656B95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2cb030389b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2cb030389b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e26d7ca6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e26d7ca6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e26d7ca61_1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e26d7ca61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e26d7ca61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6e26d7ca61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6e26d7ca61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6e26d7ca61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e26d7ca61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e26d7ca61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e26d7ca61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6e26d7ca61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e26d7ca61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e26d7ca61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e26d7ca61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e26d7ca61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e26d7ca61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e26d7ca61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e26d7ca6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6e26d7ca6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cd38b7b0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2cd38b7b0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e26d7ca6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e26d7ca6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e26d7ca61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6e26d7ca61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e26d7ca61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e26d7ca61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e26d7ca6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e26d7ca6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e26d7ca61_1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e26d7ca61_1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e26d7ca61_1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6e26d7ca61_1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e26d7ca61_1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6e26d7ca61_1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e26d7ca61_1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6e26d7ca61_1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cbb23475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cbb23475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e26d7ca61_1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6e26d7ca61_1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6e26d7ca6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6e26d7ca6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e26d7ca61_1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26e26d7ca61_1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e26d7ca61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6e26d7ca61_1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6fcc8f3ed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6fcc8f3e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e26d7ca61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e26d7ca61_1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6e26d7ca6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6e26d7ca6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e26d7ca61_1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6e26d7ca61_1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e26d7ca61_1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e26d7ca61_1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d14f45a01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d14f45a01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d14f45a01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d14f45a01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b030389b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b030389b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6e26d7ca61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6e26d7ca61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d14f45a01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d14f45a01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d14f45a01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d14f45a01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d14f45a01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d14f45a01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14f45a01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d14f45a01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14f45a01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d14f45a01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d14f45a01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d14f45a01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b030389b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cb030389b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d14f45a01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d14f45a01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d14f45a01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d14f45a01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14f45a01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d14f45a01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e26d7ca61_1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e26d7ca61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d14f45a01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d14f45a01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d14f45a01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d14f45a01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b030389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cb030389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fcc8f3ed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6fcc8f3ed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fcc8f3ed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6fcc8f3ed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6fcc8f3ed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6fcc8f3ed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6fcc8f3ed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6fcc8f3ed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6fcc8f3ed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6fcc8f3ed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6fcc8f3ed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6fcc8f3ed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6fcc8f3ed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6fcc8f3ed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6e26d7ca61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6e26d7ca61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6fcc8f3ed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6fcc8f3ed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6fcc8f3ed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6fcc8f3ed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6fcc8f3ed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6fcc8f3ed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cb030389b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cb030389b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6fcc8f3ed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6fcc8f3ed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6fcc8f3ed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6fcc8f3ed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6fcc8f3ed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6fcc8f3ed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6fcc8f3ed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6fcc8f3ed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6fcc8f3ed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6fcc8f3e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6fcc8f3ed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6fcc8f3ed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e960c9e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e960c9e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fcc8f3ed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fcc8f3ed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cb030389b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cb030389b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b030389b1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b030389b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26d7ca61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e26d7ca61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e26d7ca61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6e26d7ca61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2"/>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6"/>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6"/>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6"/>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0" name="Google Shape;30;p6"/>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54496" y="457200"/>
            <a:ext cx="44175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2F2F2"/>
              </a:buClr>
              <a:buSzPts val="3200"/>
              <a:buFont typeface="Arial"/>
              <a:buNone/>
              <a:defRPr sz="3200" b="1">
                <a:solidFill>
                  <a:srgbClr val="F2F2F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5327374" y="457201"/>
            <a:ext cx="6510000" cy="50889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4" name="Google Shape;34;p7"/>
          <p:cNvSpPr txBox="1">
            <a:spLocks noGrp="1"/>
          </p:cNvSpPr>
          <p:nvPr>
            <p:ph type="body" idx="2"/>
          </p:nvPr>
        </p:nvSpPr>
        <p:spPr>
          <a:xfrm>
            <a:off x="354496" y="2236304"/>
            <a:ext cx="4417500" cy="3632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2F2F2"/>
              </a:buClr>
              <a:buSzPts val="1600"/>
              <a:buNone/>
              <a:defRPr sz="1600" b="1">
                <a:solidFill>
                  <a:srgbClr val="F2F2F2"/>
                </a:solidFill>
              </a:defRPr>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ffWQz-MPFrMer3Hy9au2UrHdCM-tBlf5/view?usp=shar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drive.google.com/file/d/1ReCikRE2dvVQx-X8CNVfuhSDB2SjG8ja/view?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uWsKT1zeqMqtQ0mIiOatCyZ_e3Jlaby5/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uWsKT1zeqMqtQ0mIiOatCyZ_e3Jlaby5/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drive.google.com/file/d/1JFJNb1Jcv3nrvo7lNhVCx4_qYoSWdQhT/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sC5D3JF2T95zqNtNHWkl8dAApPL8HphR/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5WNnq1rsF07p_m8qG65cAKVGQ9gPdz2R/view?usp=sharin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ducate.iowa.gov/pk-12/essa/guidance-allocations"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hyperlink" Target="https://results.ed.gov/" TargetMode="External"/><Relationship Id="rId4" Type="http://schemas.openxmlformats.org/officeDocument/2006/relationships/hyperlink" Target="https://educate.iowa.gov/pk-12/essa/guidance-allocations/iowa-migratory-education-progra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rachel.pettigrew@iowa.gov"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289270" y="1074695"/>
            <a:ext cx="11636700" cy="2160000"/>
          </a:xfrm>
          <a:prstGeom prst="rect">
            <a:avLst/>
          </a:prstGeom>
        </p:spPr>
        <p:txBody>
          <a:bodyPr spcFirstLastPara="1" wrap="square" lIns="91425" tIns="45700" rIns="91425" bIns="45700" anchor="b" anchorCtr="0">
            <a:normAutofit/>
          </a:bodyPr>
          <a:lstStyle/>
          <a:p>
            <a:pPr marL="0" lvl="0" indent="0" algn="ctr" rtl="0">
              <a:lnSpc>
                <a:spcPct val="115000"/>
              </a:lnSpc>
              <a:spcBef>
                <a:spcPts val="0"/>
              </a:spcBef>
              <a:spcAft>
                <a:spcPts val="0"/>
              </a:spcAft>
              <a:buNone/>
            </a:pPr>
            <a:r>
              <a:rPr lang="en-US"/>
              <a:t>Title I, Part C</a:t>
            </a:r>
            <a:endParaRPr/>
          </a:p>
          <a:p>
            <a:pPr marL="0" lvl="0" indent="0" algn="ctr" rtl="0">
              <a:lnSpc>
                <a:spcPct val="115000"/>
              </a:lnSpc>
              <a:spcBef>
                <a:spcPts val="0"/>
              </a:spcBef>
              <a:spcAft>
                <a:spcPts val="0"/>
              </a:spcAft>
              <a:buNone/>
            </a:pPr>
            <a:r>
              <a:rPr lang="en-US" sz="2400"/>
              <a:t>Education of Migratory Children</a:t>
            </a:r>
            <a:endParaRPr sz="2400"/>
          </a:p>
        </p:txBody>
      </p:sp>
      <p:sp>
        <p:nvSpPr>
          <p:cNvPr id="40" name="Google Shape;40;p8"/>
          <p:cNvSpPr txBox="1">
            <a:spLocks noGrp="1"/>
          </p:cNvSpPr>
          <p:nvPr>
            <p:ph type="subTitle" idx="1"/>
          </p:nvPr>
        </p:nvSpPr>
        <p:spPr>
          <a:xfrm>
            <a:off x="409370" y="3886212"/>
            <a:ext cx="11636700" cy="1282200"/>
          </a:xfrm>
          <a:prstGeom prst="rect">
            <a:avLst/>
          </a:prstGeom>
        </p:spPr>
        <p:txBody>
          <a:bodyPr spcFirstLastPara="1" wrap="square" lIns="91425" tIns="45700" rIns="91425" bIns="45700" anchor="t" anchorCtr="0">
            <a:noAutofit/>
          </a:bodyPr>
          <a:lstStyle/>
          <a:p>
            <a:pPr marL="0" lvl="0" indent="0" algn="ctr" rtl="0">
              <a:lnSpc>
                <a:spcPct val="95000"/>
              </a:lnSpc>
              <a:spcBef>
                <a:spcPts val="750"/>
              </a:spcBef>
              <a:spcAft>
                <a:spcPts val="0"/>
              </a:spcAft>
              <a:buSzPts val="1018"/>
              <a:buNone/>
            </a:pPr>
            <a:r>
              <a:rPr lang="en-US" sz="2420"/>
              <a:t>Rachel Pettigrew</a:t>
            </a:r>
            <a:endParaRPr sz="2420"/>
          </a:p>
          <a:p>
            <a:pPr marL="0" lvl="0" indent="0" algn="ctr" rtl="0">
              <a:lnSpc>
                <a:spcPct val="95000"/>
              </a:lnSpc>
              <a:spcBef>
                <a:spcPts val="750"/>
              </a:spcBef>
              <a:spcAft>
                <a:spcPts val="0"/>
              </a:spcAft>
              <a:buSzPts val="1018"/>
              <a:buNone/>
            </a:pPr>
            <a:r>
              <a:rPr lang="en-US" sz="2420"/>
              <a:t>Education Program Consultant</a:t>
            </a:r>
            <a:endParaRPr sz="2420"/>
          </a:p>
          <a:p>
            <a:pPr marL="0" lvl="0" indent="0" algn="ctr" rtl="0">
              <a:lnSpc>
                <a:spcPct val="95000"/>
              </a:lnSpc>
              <a:spcBef>
                <a:spcPts val="750"/>
              </a:spcBef>
              <a:spcAft>
                <a:spcPts val="0"/>
              </a:spcAft>
              <a:buSzPts val="1018"/>
              <a:buNone/>
            </a:pPr>
            <a:r>
              <a:rPr lang="en-US" sz="2420"/>
              <a:t>Federal Programs Bureau</a:t>
            </a:r>
            <a:endParaRPr sz="24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Priority For Services </a:t>
            </a:r>
            <a:endParaRPr/>
          </a:p>
          <a:p>
            <a:pPr marL="0" lvl="0" indent="0" algn="l" rtl="0">
              <a:spcBef>
                <a:spcPts val="0"/>
              </a:spcBef>
              <a:spcAft>
                <a:spcPts val="0"/>
              </a:spcAft>
              <a:buNone/>
            </a:pPr>
            <a:r>
              <a:rPr lang="en-US"/>
              <a:t>(PFS)</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1304(d))</a:t>
            </a:r>
            <a:endParaRPr/>
          </a:p>
          <a:p>
            <a:pPr marL="0" lvl="0" indent="0" algn="l" rtl="0">
              <a:spcBef>
                <a:spcPts val="0"/>
              </a:spcBef>
              <a:spcAft>
                <a:spcPts val="0"/>
              </a:spcAft>
              <a:buNone/>
            </a:pPr>
            <a:endParaRPr/>
          </a:p>
        </p:txBody>
      </p:sp>
      <p:sp>
        <p:nvSpPr>
          <p:cNvPr id="97" name="Google Shape;97;p17"/>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Clr>
                <a:schemeClr val="dk1"/>
              </a:buClr>
              <a:buSzPts val="1100"/>
              <a:buFont typeface="Arial"/>
              <a:buNone/>
            </a:pPr>
            <a:r>
              <a:rPr lang="en-US"/>
              <a:t>In providing services with funds received under this part, each recipient of such funds shall give priority to migratory children who have made a qualifying move within the previous 1-year period and who—</a:t>
            </a:r>
            <a:endParaRPr/>
          </a:p>
          <a:p>
            <a:pPr marL="914400" lvl="0" indent="-381000" algn="l" rtl="0">
              <a:spcBef>
                <a:spcPts val="750"/>
              </a:spcBef>
              <a:spcAft>
                <a:spcPts val="0"/>
              </a:spcAft>
              <a:buSzPts val="2400"/>
              <a:buAutoNum type="arabicParenBoth"/>
            </a:pPr>
            <a:r>
              <a:rPr lang="en-US" sz="2400"/>
              <a:t>are failing, or most at risk of failing, to meet the challenging State academic standards; or</a:t>
            </a:r>
            <a:endParaRPr sz="2400"/>
          </a:p>
          <a:p>
            <a:pPr marL="914400" lvl="0" indent="-381000" algn="l" rtl="0">
              <a:spcBef>
                <a:spcPts val="0"/>
              </a:spcBef>
              <a:spcAft>
                <a:spcPts val="0"/>
              </a:spcAft>
              <a:buSzPts val="2400"/>
              <a:buAutoNum type="arabicParenBoth"/>
            </a:pPr>
            <a:r>
              <a:rPr lang="en-US" sz="2400"/>
              <a:t>have dropped out of school.</a:t>
            </a:r>
            <a:endParaRPr sz="2400"/>
          </a:p>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Out-of-School Youth </a:t>
            </a:r>
            <a:endParaRPr/>
          </a:p>
          <a:p>
            <a:pPr marL="0" lvl="0" indent="0" algn="l" rtl="0">
              <a:spcBef>
                <a:spcPts val="0"/>
              </a:spcBef>
              <a:spcAft>
                <a:spcPts val="0"/>
              </a:spcAft>
              <a:buNone/>
            </a:pPr>
            <a:r>
              <a:rPr lang="en-US"/>
              <a:t>(OSY)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(ESEA § 1304(d))</a:t>
            </a:r>
            <a:endParaRPr/>
          </a:p>
          <a:p>
            <a:pPr marL="0" lvl="0" indent="0" algn="l" rtl="0">
              <a:spcBef>
                <a:spcPts val="0"/>
              </a:spcBef>
              <a:spcAft>
                <a:spcPts val="0"/>
              </a:spcAft>
              <a:buClr>
                <a:schemeClr val="dk1"/>
              </a:buClr>
              <a:buSzPts val="1100"/>
              <a:buFont typeface="Arial"/>
              <a:buNone/>
            </a:pPr>
            <a:endParaRPr/>
          </a:p>
        </p:txBody>
      </p:sp>
      <p:sp>
        <p:nvSpPr>
          <p:cNvPr id="103" name="Google Shape;103;p1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81000" algn="l" rtl="0">
              <a:spcBef>
                <a:spcPts val="750"/>
              </a:spcBef>
              <a:spcAft>
                <a:spcPts val="0"/>
              </a:spcAft>
              <a:buSzPts val="2400"/>
              <a:buChar char="•"/>
            </a:pPr>
            <a:r>
              <a:rPr lang="en-US" sz="2400"/>
              <a:t>Age 16-21</a:t>
            </a:r>
            <a:endParaRPr sz="2400"/>
          </a:p>
          <a:p>
            <a:pPr marL="457200" lvl="0" indent="-381000" algn="l" rtl="0">
              <a:spcBef>
                <a:spcPts val="0"/>
              </a:spcBef>
              <a:spcAft>
                <a:spcPts val="0"/>
              </a:spcAft>
              <a:buSzPts val="2400"/>
              <a:buChar char="•"/>
            </a:pPr>
            <a:r>
              <a:rPr lang="en-US" sz="2400"/>
              <a:t>Has not yet obtained a high school diploma or equivalency</a:t>
            </a:r>
            <a:endParaRPr sz="2400"/>
          </a:p>
          <a:p>
            <a:pPr marL="914400" lvl="1" indent="-381000" algn="l" rtl="0">
              <a:spcBef>
                <a:spcPts val="0"/>
              </a:spcBef>
              <a:spcAft>
                <a:spcPts val="0"/>
              </a:spcAft>
              <a:buSzPts val="2400"/>
              <a:buChar char="•"/>
            </a:pPr>
            <a:r>
              <a:rPr lang="en-US"/>
              <a:t>Has dropped out of high school or</a:t>
            </a:r>
            <a:endParaRPr/>
          </a:p>
          <a:p>
            <a:pPr marL="914400" lvl="1" indent="-381000" algn="l" rtl="0">
              <a:spcBef>
                <a:spcPts val="0"/>
              </a:spcBef>
              <a:spcAft>
                <a:spcPts val="0"/>
              </a:spcAft>
              <a:buSzPts val="2400"/>
              <a:buChar char="•"/>
            </a:pPr>
            <a:r>
              <a:rPr lang="en-US"/>
              <a:t>Has never attended high school</a:t>
            </a:r>
            <a:endParaRPr/>
          </a:p>
          <a:p>
            <a:pPr marL="457200" lvl="0" indent="-381000" algn="l" rtl="0">
              <a:spcBef>
                <a:spcPts val="0"/>
              </a:spcBef>
              <a:spcAft>
                <a:spcPts val="0"/>
              </a:spcAft>
              <a:buSzPts val="2400"/>
              <a:buChar char="•"/>
            </a:pPr>
            <a:r>
              <a:rPr lang="en-US" sz="2400"/>
              <a:t>Is working as a migratory agricultural worker or </a:t>
            </a:r>
            <a:endParaRPr sz="2400"/>
          </a:p>
          <a:p>
            <a:pPr marL="457200" lvl="0" indent="-381000" algn="l" rtl="0">
              <a:spcBef>
                <a:spcPts val="0"/>
              </a:spcBef>
              <a:spcAft>
                <a:spcPts val="0"/>
              </a:spcAft>
              <a:buSzPts val="2400"/>
              <a:buChar char="•"/>
            </a:pPr>
            <a:r>
              <a:rPr lang="en-US" sz="2400"/>
              <a:t>Moved with a migratory agricultural worker</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Acronyms</a:t>
            </a:r>
            <a:endParaRPr/>
          </a:p>
        </p:txBody>
      </p:sp>
      <p:sp>
        <p:nvSpPr>
          <p:cNvPr id="109" name="Google Shape;109;p19"/>
          <p:cNvSpPr txBox="1">
            <a:spLocks noGrp="1"/>
          </p:cNvSpPr>
          <p:nvPr>
            <p:ph type="body" idx="1"/>
          </p:nvPr>
        </p:nvSpPr>
        <p:spPr>
          <a:xfrm>
            <a:off x="4591450" y="428025"/>
            <a:ext cx="7600500" cy="5906400"/>
          </a:xfrm>
          <a:prstGeom prst="rect">
            <a:avLst/>
          </a:prstGeom>
        </p:spPr>
        <p:txBody>
          <a:bodyPr spcFirstLastPara="1" wrap="square" lIns="91425" tIns="45700" rIns="91425" bIns="45700" anchor="ctr" anchorCtr="0">
            <a:normAutofit lnSpcReduction="10000"/>
          </a:bodyPr>
          <a:lstStyle/>
          <a:p>
            <a:pPr marL="0" lvl="0" indent="0" algn="l" rtl="0">
              <a:spcBef>
                <a:spcPts val="750"/>
              </a:spcBef>
              <a:spcAft>
                <a:spcPts val="0"/>
              </a:spcAft>
              <a:buNone/>
            </a:pPr>
            <a:r>
              <a:rPr lang="en-US"/>
              <a:t>COE - Certificate of Eligibility</a:t>
            </a:r>
            <a:endParaRPr/>
          </a:p>
          <a:p>
            <a:pPr marL="0" lvl="0" indent="0" algn="l" rtl="0">
              <a:spcBef>
                <a:spcPts val="750"/>
              </a:spcBef>
              <a:spcAft>
                <a:spcPts val="0"/>
              </a:spcAft>
              <a:buNone/>
            </a:pPr>
            <a:r>
              <a:rPr lang="en-US"/>
              <a:t>CNA - Comprehensive Needs Assessment</a:t>
            </a:r>
            <a:endParaRPr/>
          </a:p>
          <a:p>
            <a:pPr marL="0" lvl="0" indent="0" algn="l" rtl="0">
              <a:spcBef>
                <a:spcPts val="750"/>
              </a:spcBef>
              <a:spcAft>
                <a:spcPts val="0"/>
              </a:spcAft>
              <a:buNone/>
            </a:pPr>
            <a:r>
              <a:rPr lang="en-US"/>
              <a:t>ID&amp;R - Identification and Recruitment</a:t>
            </a:r>
            <a:endParaRPr/>
          </a:p>
          <a:p>
            <a:pPr marL="0" lvl="0" indent="0" algn="l" rtl="0">
              <a:spcBef>
                <a:spcPts val="750"/>
              </a:spcBef>
              <a:spcAft>
                <a:spcPts val="0"/>
              </a:spcAft>
              <a:buNone/>
            </a:pPr>
            <a:r>
              <a:rPr lang="en-US"/>
              <a:t>LOA - Local Operating Agency</a:t>
            </a:r>
            <a:endParaRPr/>
          </a:p>
          <a:p>
            <a:pPr marL="0" lvl="0" indent="0" algn="l" rtl="0">
              <a:spcBef>
                <a:spcPts val="750"/>
              </a:spcBef>
              <a:spcAft>
                <a:spcPts val="0"/>
              </a:spcAft>
              <a:buNone/>
            </a:pPr>
            <a:r>
              <a:rPr lang="en-US"/>
              <a:t>MAW - Migratory Agricultural Worker</a:t>
            </a:r>
            <a:endParaRPr/>
          </a:p>
          <a:p>
            <a:pPr marL="0" lvl="0" indent="0" algn="l" rtl="0">
              <a:spcBef>
                <a:spcPts val="750"/>
              </a:spcBef>
              <a:spcAft>
                <a:spcPts val="0"/>
              </a:spcAft>
              <a:buNone/>
            </a:pPr>
            <a:r>
              <a:rPr lang="en-US"/>
              <a:t>MEP - Migratory Education Program </a:t>
            </a:r>
            <a:endParaRPr/>
          </a:p>
          <a:p>
            <a:pPr marL="0" lvl="0" indent="0" algn="l" rtl="0">
              <a:spcBef>
                <a:spcPts val="750"/>
              </a:spcBef>
              <a:spcAft>
                <a:spcPts val="0"/>
              </a:spcAft>
              <a:buNone/>
            </a:pPr>
            <a:r>
              <a:rPr lang="en-US"/>
              <a:t>MPO	- Measurable Program Objective</a:t>
            </a:r>
            <a:endParaRPr/>
          </a:p>
          <a:p>
            <a:pPr marL="0" lvl="0" indent="0" algn="l" rtl="0">
              <a:spcBef>
                <a:spcPts val="750"/>
              </a:spcBef>
              <a:spcAft>
                <a:spcPts val="0"/>
              </a:spcAft>
              <a:buNone/>
            </a:pPr>
            <a:r>
              <a:rPr lang="en-US"/>
              <a:t>MSIX - Migrant Student Information Exchange</a:t>
            </a:r>
            <a:endParaRPr/>
          </a:p>
          <a:p>
            <a:pPr marL="0" lvl="0" indent="0" algn="l" rtl="0">
              <a:spcBef>
                <a:spcPts val="750"/>
              </a:spcBef>
              <a:spcAft>
                <a:spcPts val="0"/>
              </a:spcAft>
              <a:buNone/>
            </a:pPr>
            <a:r>
              <a:rPr lang="en-US"/>
              <a:t>OME - Office of Migrant Education</a:t>
            </a:r>
            <a:endParaRPr/>
          </a:p>
          <a:p>
            <a:pPr marL="0" lvl="0" indent="0" algn="l" rtl="0">
              <a:spcBef>
                <a:spcPts val="750"/>
              </a:spcBef>
              <a:spcAft>
                <a:spcPts val="0"/>
              </a:spcAft>
              <a:buNone/>
            </a:pPr>
            <a:r>
              <a:rPr lang="en-US"/>
              <a:t>OSY - Out-of-School Youth</a:t>
            </a:r>
            <a:endParaRPr/>
          </a:p>
          <a:p>
            <a:pPr marL="0" lvl="0" indent="0" algn="l" rtl="0">
              <a:spcBef>
                <a:spcPts val="750"/>
              </a:spcBef>
              <a:spcAft>
                <a:spcPts val="0"/>
              </a:spcAft>
              <a:buNone/>
            </a:pPr>
            <a:r>
              <a:rPr lang="en-US"/>
              <a:t>PFS - Priority for Services</a:t>
            </a:r>
            <a:endParaRPr/>
          </a:p>
          <a:p>
            <a:pPr marL="0" lvl="0" indent="0" algn="l" rtl="0">
              <a:spcBef>
                <a:spcPts val="750"/>
              </a:spcBef>
              <a:spcAft>
                <a:spcPts val="0"/>
              </a:spcAft>
              <a:buNone/>
            </a:pPr>
            <a:r>
              <a:rPr lang="en-US"/>
              <a:t>QAD - Qualifying Arrival Date</a:t>
            </a:r>
            <a:endParaRPr/>
          </a:p>
          <a:p>
            <a:pPr marL="0" lvl="0" indent="0" algn="l" rtl="0">
              <a:spcBef>
                <a:spcPts val="750"/>
              </a:spcBef>
              <a:spcAft>
                <a:spcPts val="0"/>
              </a:spcAft>
              <a:buNone/>
            </a:pPr>
            <a:r>
              <a:rPr lang="en-US"/>
              <a:t>SDP - Service Delivery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Migratory Liaisons</a:t>
            </a:r>
            <a:endParaRPr/>
          </a:p>
        </p:txBody>
      </p:sp>
      <p:sp>
        <p:nvSpPr>
          <p:cNvPr id="115" name="Google Shape;115;p20"/>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RESPONSIBILITIES OF ALL SCHOOL DISTRICTS IN IOWA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100"/>
              <a:buFont typeface="Arial"/>
              <a:buNone/>
            </a:pPr>
            <a:r>
              <a:rPr lang="en-US"/>
              <a:t>All public school districts and nonpublic schools</a:t>
            </a:r>
            <a:endParaRPr/>
          </a:p>
        </p:txBody>
      </p:sp>
      <p:sp>
        <p:nvSpPr>
          <p:cNvPr id="121" name="Google Shape;121;p21"/>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Char char="•"/>
            </a:pPr>
            <a:r>
              <a:rPr lang="en-US" sz="2400" dirty="0"/>
              <a:t>Refer potentially migratory students to the MEP ID&amp;R Coordinator.</a:t>
            </a:r>
          </a:p>
          <a:p>
            <a:pPr>
              <a:lnSpc>
                <a:spcPct val="115000"/>
              </a:lnSpc>
            </a:pPr>
            <a:r>
              <a:rPr lang="en-US" sz="2400" dirty="0"/>
              <a:t>Maintain records of the determination of child eligibility.</a:t>
            </a:r>
          </a:p>
          <a:p>
            <a:pPr>
              <a:lnSpc>
                <a:spcPct val="115000"/>
              </a:lnSpc>
            </a:pPr>
            <a:r>
              <a:rPr lang="en-US" sz="2400" dirty="0"/>
              <a:t>Coordinate with food service staff so that eligible migratory students receive free lunch.</a:t>
            </a:r>
          </a:p>
          <a:p>
            <a:pPr>
              <a:lnSpc>
                <a:spcPct val="115000"/>
              </a:lnSpc>
            </a:pPr>
            <a:r>
              <a:rPr lang="en-US" sz="2400" dirty="0"/>
              <a:t>Refer migratory students with unique educational needs to the appropriate area education agency (AEA) or Early ACCESS staff (IDEA Part 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All public school districts and nonpublic schools</a:t>
            </a:r>
            <a:endParaRPr/>
          </a:p>
        </p:txBody>
      </p:sp>
      <p:sp>
        <p:nvSpPr>
          <p:cNvPr id="145" name="Google Shape;145;p2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Char char="•"/>
            </a:pPr>
            <a:r>
              <a:rPr lang="en-US" sz="2400" dirty="0"/>
              <a:t>Ensure migratory liaisons or staff, as appropriate, speak to migratory parents about issues (e.g., graduation requirements, postsecondary options) within 90 days of their child's enrollment. </a:t>
            </a:r>
          </a:p>
          <a:p>
            <a:pPr>
              <a:lnSpc>
                <a:spcPct val="115000"/>
              </a:lnSpc>
            </a:pPr>
            <a:r>
              <a:rPr lang="en-US" sz="2400" dirty="0"/>
              <a:t>Coordinate and provide support for migratory students to meet the same challenging state academic standards that all students in Iowa are expected to meet.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US"/>
              <a:t>Documentation and Reporting</a:t>
            </a:r>
            <a:endParaRPr/>
          </a:p>
        </p:txBody>
      </p:sp>
      <p:sp>
        <p:nvSpPr>
          <p:cNvPr id="157" name="Google Shape;157;p27"/>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RECORD KEEPING FOR ALL SCHOOL DISTRICTS IN IOWA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Initial </a:t>
            </a:r>
            <a:endParaRPr/>
          </a:p>
          <a:p>
            <a:pPr marL="0" lvl="0" indent="0" algn="l" rtl="0">
              <a:spcBef>
                <a:spcPts val="0"/>
              </a:spcBef>
              <a:spcAft>
                <a:spcPts val="0"/>
              </a:spcAft>
              <a:buNone/>
            </a:pPr>
            <a:r>
              <a:rPr lang="en-US"/>
              <a:t>Eligibility Indicator</a:t>
            </a:r>
            <a:endParaRPr/>
          </a:p>
        </p:txBody>
      </p:sp>
      <p:sp>
        <p:nvSpPr>
          <p:cNvPr id="163" name="Google Shape;163;p2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b="1"/>
              <a:t>Migratory liaisons ensure that schools:</a:t>
            </a:r>
            <a:endParaRPr b="1"/>
          </a:p>
          <a:p>
            <a:pPr marL="457200" lvl="0" indent="-381000" algn="l" rtl="0">
              <a:lnSpc>
                <a:spcPct val="115000"/>
              </a:lnSpc>
              <a:spcBef>
                <a:spcPts val="750"/>
              </a:spcBef>
              <a:spcAft>
                <a:spcPts val="0"/>
              </a:spcAft>
              <a:buSzPts val="2400"/>
              <a:buChar char="•"/>
            </a:pPr>
            <a:r>
              <a:rPr lang="en-US" sz="2400"/>
              <a:t>Identify children and families who may potentially be eligible to receive services under Title I, Part C. </a:t>
            </a:r>
            <a:endParaRPr sz="2400"/>
          </a:p>
          <a:p>
            <a:pPr marL="457200" lvl="0" indent="-381000" algn="l" rtl="0">
              <a:lnSpc>
                <a:spcPct val="115000"/>
              </a:lnSpc>
              <a:spcBef>
                <a:spcPts val="0"/>
              </a:spcBef>
              <a:spcAft>
                <a:spcPts val="0"/>
              </a:spcAft>
              <a:buSzPts val="2400"/>
              <a:buChar char="•"/>
            </a:pPr>
            <a:r>
              <a:rPr lang="en-US" sz="2400"/>
              <a:t>Incorporate the MEP Parent Form into the school registration process. </a:t>
            </a:r>
            <a:endParaRPr sz="2400"/>
          </a:p>
          <a:p>
            <a:pPr marL="914400" lvl="1" indent="-355600" algn="l" rtl="0">
              <a:lnSpc>
                <a:spcPct val="115000"/>
              </a:lnSpc>
              <a:spcBef>
                <a:spcPts val="0"/>
              </a:spcBef>
              <a:spcAft>
                <a:spcPts val="0"/>
              </a:spcAft>
              <a:buSzPts val="2000"/>
              <a:buChar char="•"/>
            </a:pPr>
            <a:r>
              <a:rPr lang="en-US" sz="2000" u="sng">
                <a:solidFill>
                  <a:schemeClr val="hlink"/>
                </a:solidFill>
                <a:hlinkClick r:id="rId3"/>
              </a:rPr>
              <a:t>MEP Parent Form (English)</a:t>
            </a:r>
            <a:endParaRPr sz="2000"/>
          </a:p>
          <a:p>
            <a:pPr marL="914400" lvl="1" indent="-355600" algn="l" rtl="0">
              <a:lnSpc>
                <a:spcPct val="115000"/>
              </a:lnSpc>
              <a:spcBef>
                <a:spcPts val="0"/>
              </a:spcBef>
              <a:spcAft>
                <a:spcPts val="0"/>
              </a:spcAft>
              <a:buSzPts val="2000"/>
              <a:buChar char="•"/>
            </a:pPr>
            <a:r>
              <a:rPr lang="en-US" sz="2000" u="sng">
                <a:solidFill>
                  <a:schemeClr val="hlink"/>
                </a:solidFill>
                <a:hlinkClick r:id="rId4"/>
              </a:rPr>
              <a:t>MEP Parent Form (Spanish)</a:t>
            </a:r>
            <a:endParaRPr sz="2000"/>
          </a:p>
          <a:p>
            <a:pPr marL="457200" lvl="0" indent="-381000" algn="l" rtl="0">
              <a:lnSpc>
                <a:spcPct val="115000"/>
              </a:lnSpc>
              <a:spcBef>
                <a:spcPts val="0"/>
              </a:spcBef>
              <a:spcAft>
                <a:spcPts val="0"/>
              </a:spcAft>
              <a:buSzPts val="2400"/>
              <a:buChar char="•"/>
            </a:pPr>
            <a:r>
              <a:rPr lang="en-US" sz="2400"/>
              <a:t>Refer potentially eligible migratory children to the MEP ID&amp;R Coordinator.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Eligibility Determination Interviews</a:t>
            </a:r>
            <a:endParaRPr/>
          </a:p>
        </p:txBody>
      </p:sp>
      <p:sp>
        <p:nvSpPr>
          <p:cNvPr id="169" name="Google Shape;169;p2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a:t>Regional MEP Identification Specialists conduct interviews with potentially eligible families to make the determination if children meet qualifications to be eligible for services under Title I, Part C. </a:t>
            </a:r>
            <a:endParaRPr/>
          </a:p>
          <a:p>
            <a:pPr marL="0" lvl="0" indent="0" algn="l" rtl="0">
              <a:spcBef>
                <a:spcPts val="750"/>
              </a:spcBef>
              <a:spcAft>
                <a:spcPts val="0"/>
              </a:spcAft>
              <a:buNone/>
            </a:pPr>
            <a:endParaRPr/>
          </a:p>
          <a:p>
            <a:pPr marL="0" lvl="0" indent="0" algn="l" rtl="0">
              <a:spcBef>
                <a:spcPts val="750"/>
              </a:spcBef>
              <a:spcAft>
                <a:spcPts val="0"/>
              </a:spcAft>
              <a:buNone/>
            </a:pPr>
            <a:r>
              <a:rPr lang="en-US"/>
              <a:t>When eligibility for services is determined, the national </a:t>
            </a:r>
            <a:r>
              <a:rPr lang="en-US" u="sng">
                <a:solidFill>
                  <a:schemeClr val="hlink"/>
                </a:solidFill>
                <a:hlinkClick r:id="rId3"/>
              </a:rPr>
              <a:t>Certificate of Eligibility</a:t>
            </a:r>
            <a:r>
              <a:rPr lang="en-US"/>
              <a:t> (COE) is written and approved by the Iowa MEP.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Approved COE and </a:t>
            </a:r>
            <a:endParaRPr/>
          </a:p>
          <a:p>
            <a:pPr marL="0" lvl="0" indent="0" algn="l" rtl="0">
              <a:spcBef>
                <a:spcPts val="0"/>
              </a:spcBef>
              <a:spcAft>
                <a:spcPts val="0"/>
              </a:spcAft>
              <a:buNone/>
            </a:pPr>
            <a:r>
              <a:rPr lang="en-US"/>
              <a:t>Lunch Letter</a:t>
            </a:r>
            <a:endParaRPr/>
          </a:p>
        </p:txBody>
      </p:sp>
      <p:sp>
        <p:nvSpPr>
          <p:cNvPr id="175" name="Google Shape;175;p3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400"/>
              <a:t>The approved </a:t>
            </a:r>
            <a:r>
              <a:rPr lang="en-US" sz="2400" u="sng">
                <a:solidFill>
                  <a:schemeClr val="hlink"/>
                </a:solidFill>
                <a:hlinkClick r:id="rId3"/>
              </a:rPr>
              <a:t>Certificate of Eligibility</a:t>
            </a:r>
            <a:r>
              <a:rPr lang="en-US" sz="2400"/>
              <a:t> (COE) and </a:t>
            </a:r>
            <a:r>
              <a:rPr lang="en-US" sz="2400" u="sng">
                <a:solidFill>
                  <a:schemeClr val="hlink"/>
                </a:solidFill>
                <a:hlinkClick r:id="rId4"/>
              </a:rPr>
              <a:t>Lunch Letter</a:t>
            </a:r>
            <a:r>
              <a:rPr lang="en-US" sz="2400"/>
              <a:t> are sent through a secure email from our MEP Data Specialist to the Migratory Liaison.</a:t>
            </a:r>
            <a:endParaRPr sz="2400"/>
          </a:p>
          <a:p>
            <a:pPr marL="0" lvl="0" indent="0" algn="l" rtl="0">
              <a:lnSpc>
                <a:spcPct val="115000"/>
              </a:lnSpc>
              <a:spcBef>
                <a:spcPts val="750"/>
              </a:spcBef>
              <a:spcAft>
                <a:spcPts val="0"/>
              </a:spcAft>
              <a:buNone/>
            </a:pPr>
            <a:endParaRPr sz="2400"/>
          </a:p>
          <a:p>
            <a:pPr marL="0" lvl="0" indent="0" algn="l" rtl="0">
              <a:lnSpc>
                <a:spcPct val="115000"/>
              </a:lnSpc>
              <a:spcBef>
                <a:spcPts val="750"/>
              </a:spcBef>
              <a:spcAft>
                <a:spcPts val="0"/>
              </a:spcAft>
              <a:buClr>
                <a:schemeClr val="dk1"/>
              </a:buClr>
              <a:buSzPts val="1100"/>
              <a:buFont typeface="Arial"/>
              <a:buNone/>
            </a:pPr>
            <a:r>
              <a:rPr lang="en-US" b="1"/>
              <a:t>All Migratory Liaisons in Iowa:</a:t>
            </a:r>
            <a:endParaRPr b="1"/>
          </a:p>
          <a:p>
            <a:pPr marL="457200" lvl="0" indent="-381000" algn="l" rtl="0">
              <a:lnSpc>
                <a:spcPct val="115000"/>
              </a:lnSpc>
              <a:spcBef>
                <a:spcPts val="750"/>
              </a:spcBef>
              <a:spcAft>
                <a:spcPts val="0"/>
              </a:spcAft>
              <a:buSzPts val="2400"/>
              <a:buChar char="•"/>
            </a:pPr>
            <a:r>
              <a:rPr lang="en-US" sz="2400"/>
              <a:t>Forward the Lunch Letter to the district’s food service department as official documentation of eligibility for free lunch.</a:t>
            </a:r>
            <a:endParaRPr sz="2400"/>
          </a:p>
          <a:p>
            <a:pPr marL="457200" lvl="0" indent="-381000" algn="l" rtl="0">
              <a:lnSpc>
                <a:spcPct val="115000"/>
              </a:lnSpc>
              <a:spcBef>
                <a:spcPts val="0"/>
              </a:spcBef>
              <a:spcAft>
                <a:spcPts val="0"/>
              </a:spcAft>
              <a:buSzPts val="2400"/>
              <a:buChar char="•"/>
            </a:pPr>
            <a:r>
              <a:rPr lang="en-US" sz="2400"/>
              <a:t>File the approved COE and Lunch Letter in the student’s cumulative file.</a:t>
            </a:r>
            <a:endParaRPr sz="2400"/>
          </a:p>
          <a:p>
            <a:pPr marL="457200" lvl="0" indent="-381000" algn="l" rtl="0">
              <a:lnSpc>
                <a:spcPct val="115000"/>
              </a:lnSpc>
              <a:spcBef>
                <a:spcPts val="0"/>
              </a:spcBef>
              <a:spcAft>
                <a:spcPts val="0"/>
              </a:spcAft>
              <a:buSzPts val="2400"/>
              <a:buChar char="•"/>
            </a:pPr>
            <a:r>
              <a:rPr lang="en-US" sz="2400"/>
              <a:t>File the approved COE and Lunch Letter in the district’s records of migratory children.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Overview</a:t>
            </a:r>
            <a:endParaRPr dirty="0"/>
          </a:p>
        </p:txBody>
      </p:sp>
      <p:sp>
        <p:nvSpPr>
          <p:cNvPr id="46" name="Google Shape;46;p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1800" b="1"/>
              <a:t>Slides 1-36</a:t>
            </a:r>
            <a:endParaRPr sz="1800" b="1"/>
          </a:p>
          <a:p>
            <a:pPr marL="457200" lvl="0" indent="-342900" algn="l" rtl="0">
              <a:lnSpc>
                <a:spcPct val="115000"/>
              </a:lnSpc>
              <a:spcBef>
                <a:spcPts val="0"/>
              </a:spcBef>
              <a:spcAft>
                <a:spcPts val="0"/>
              </a:spcAft>
              <a:buSzPts val="1800"/>
              <a:buChar char="•"/>
            </a:pPr>
            <a:r>
              <a:rPr lang="en-US" sz="2100"/>
              <a:t>Purpose of Title I, Part C</a:t>
            </a:r>
            <a:endParaRPr sz="2100"/>
          </a:p>
          <a:p>
            <a:pPr marL="457200" lvl="0" indent="-342900" algn="l" rtl="0">
              <a:lnSpc>
                <a:spcPct val="115000"/>
              </a:lnSpc>
              <a:spcBef>
                <a:spcPts val="0"/>
              </a:spcBef>
              <a:spcAft>
                <a:spcPts val="0"/>
              </a:spcAft>
              <a:buSzPts val="1800"/>
              <a:buChar char="•"/>
            </a:pPr>
            <a:r>
              <a:rPr lang="en-US" sz="2100"/>
              <a:t>Designations, Definitions, and Acronyms</a:t>
            </a:r>
            <a:endParaRPr sz="2100"/>
          </a:p>
          <a:p>
            <a:pPr marL="457200" lvl="0" indent="-342900" algn="l" rtl="0">
              <a:lnSpc>
                <a:spcPct val="115000"/>
              </a:lnSpc>
              <a:spcBef>
                <a:spcPts val="0"/>
              </a:spcBef>
              <a:spcAft>
                <a:spcPts val="0"/>
              </a:spcAft>
              <a:buSzPts val="1800"/>
              <a:buChar char="•"/>
            </a:pPr>
            <a:r>
              <a:rPr lang="en-US" sz="2100"/>
              <a:t>ESSA Requirements </a:t>
            </a:r>
            <a:endParaRPr sz="2100"/>
          </a:p>
          <a:p>
            <a:pPr marL="457200" lvl="0" indent="-342900" algn="l" rtl="0">
              <a:lnSpc>
                <a:spcPct val="115000"/>
              </a:lnSpc>
              <a:spcBef>
                <a:spcPts val="0"/>
              </a:spcBef>
              <a:spcAft>
                <a:spcPts val="0"/>
              </a:spcAft>
              <a:buSzPts val="1800"/>
              <a:buChar char="•"/>
            </a:pPr>
            <a:r>
              <a:rPr lang="en-US" sz="2100"/>
              <a:t>Documentation and Reporting</a:t>
            </a:r>
            <a:endParaRPr sz="2100"/>
          </a:p>
          <a:p>
            <a:pPr marL="457200" lvl="0" indent="-342900" algn="l" rtl="0">
              <a:lnSpc>
                <a:spcPct val="115000"/>
              </a:lnSpc>
              <a:spcBef>
                <a:spcPts val="0"/>
              </a:spcBef>
              <a:spcAft>
                <a:spcPts val="0"/>
              </a:spcAft>
              <a:buSzPts val="1800"/>
              <a:buChar char="•"/>
            </a:pPr>
            <a:r>
              <a:rPr lang="en-US" sz="2100"/>
              <a:t>Local Operating Agencies (LOAs)</a:t>
            </a:r>
            <a:endParaRPr sz="2100"/>
          </a:p>
          <a:p>
            <a:pPr marL="45720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r>
              <a:rPr lang="en-US" sz="1800" b="1"/>
              <a:t>Slides 37-74</a:t>
            </a:r>
            <a:endParaRPr sz="1800" b="1"/>
          </a:p>
          <a:p>
            <a:pPr marL="457200" lvl="0" indent="-342900" algn="l" rtl="0">
              <a:lnSpc>
                <a:spcPct val="115000"/>
              </a:lnSpc>
              <a:spcBef>
                <a:spcPts val="0"/>
              </a:spcBef>
              <a:spcAft>
                <a:spcPts val="0"/>
              </a:spcAft>
              <a:buSzPts val="1800"/>
              <a:buChar char="•"/>
            </a:pPr>
            <a:r>
              <a:rPr lang="en-US" sz="2100"/>
              <a:t>Service Delivery Plan (SDP) </a:t>
            </a:r>
            <a:endParaRPr sz="2100"/>
          </a:p>
          <a:p>
            <a:pPr marL="914400" lvl="1" indent="-342900" algn="l" rtl="0">
              <a:lnSpc>
                <a:spcPct val="115000"/>
              </a:lnSpc>
              <a:spcBef>
                <a:spcPts val="0"/>
              </a:spcBef>
              <a:spcAft>
                <a:spcPts val="0"/>
              </a:spcAft>
              <a:buSzPts val="1800"/>
              <a:buChar char="•"/>
            </a:pPr>
            <a:r>
              <a:rPr lang="en-US" sz="1800"/>
              <a:t>Goal Area #1: School Readiness</a:t>
            </a:r>
            <a:endParaRPr sz="1800"/>
          </a:p>
          <a:p>
            <a:pPr marL="914400" lvl="1" indent="-342900" algn="l" rtl="0">
              <a:lnSpc>
                <a:spcPct val="115000"/>
              </a:lnSpc>
              <a:spcBef>
                <a:spcPts val="0"/>
              </a:spcBef>
              <a:spcAft>
                <a:spcPts val="0"/>
              </a:spcAft>
              <a:buSzPts val="1800"/>
              <a:buChar char="•"/>
            </a:pPr>
            <a:r>
              <a:rPr lang="en-US" sz="1800"/>
              <a:t>Goal Area #2: English Language Arts and Mathematics</a:t>
            </a:r>
            <a:endParaRPr sz="1800"/>
          </a:p>
          <a:p>
            <a:pPr marL="914400" lvl="1" indent="-342900" algn="l" rtl="0">
              <a:lnSpc>
                <a:spcPct val="115000"/>
              </a:lnSpc>
              <a:spcBef>
                <a:spcPts val="0"/>
              </a:spcBef>
              <a:spcAft>
                <a:spcPts val="0"/>
              </a:spcAft>
              <a:buSzPts val="1800"/>
              <a:buChar char="•"/>
            </a:pPr>
            <a:r>
              <a:rPr lang="en-US" sz="1800"/>
              <a:t>Goal Area #3: High School Graduation / Services to OSY</a:t>
            </a:r>
            <a:endParaRPr sz="1800"/>
          </a:p>
          <a:p>
            <a:pPr marL="914400" lvl="1" indent="-342900" algn="l" rtl="0">
              <a:lnSpc>
                <a:spcPct val="115000"/>
              </a:lnSpc>
              <a:spcBef>
                <a:spcPts val="0"/>
              </a:spcBef>
              <a:spcAft>
                <a:spcPts val="0"/>
              </a:spcAft>
              <a:buSzPts val="1800"/>
              <a:buChar char="•"/>
            </a:pPr>
            <a:r>
              <a:rPr lang="en-US" sz="1800"/>
              <a:t>Goal Area #4: Non-Instructional Support Services</a:t>
            </a:r>
            <a:endParaRPr sz="1800"/>
          </a:p>
          <a:p>
            <a:pPr marL="457200" lvl="0" indent="-342900" algn="l" rtl="0">
              <a:lnSpc>
                <a:spcPct val="115000"/>
              </a:lnSpc>
              <a:spcBef>
                <a:spcPts val="0"/>
              </a:spcBef>
              <a:spcAft>
                <a:spcPts val="0"/>
              </a:spcAft>
              <a:buSzPts val="1800"/>
              <a:buChar char="•"/>
            </a:pPr>
            <a:r>
              <a:rPr lang="en-US" sz="2100"/>
              <a:t>Resources</a:t>
            </a:r>
            <a:endParaRPr sz="2100"/>
          </a:p>
          <a:p>
            <a:pPr marL="457200" lvl="0" indent="-342900" algn="l" rtl="0">
              <a:lnSpc>
                <a:spcPct val="115000"/>
              </a:lnSpc>
              <a:spcBef>
                <a:spcPts val="0"/>
              </a:spcBef>
              <a:spcAft>
                <a:spcPts val="0"/>
              </a:spcAft>
              <a:buSzPts val="1800"/>
              <a:buChar char="•"/>
            </a:pPr>
            <a:r>
              <a:rPr lang="en-US" sz="2100"/>
              <a:t>Contact Information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MEP </a:t>
            </a:r>
            <a:endParaRPr/>
          </a:p>
          <a:p>
            <a:pPr marL="0" lvl="0" indent="0" algn="l" rtl="0">
              <a:spcBef>
                <a:spcPts val="0"/>
              </a:spcBef>
              <a:spcAft>
                <a:spcPts val="0"/>
              </a:spcAft>
              <a:buNone/>
            </a:pPr>
            <a:r>
              <a:rPr lang="en-US"/>
              <a:t>Withdrawal Form</a:t>
            </a:r>
            <a:endParaRPr/>
          </a:p>
        </p:txBody>
      </p:sp>
      <p:sp>
        <p:nvSpPr>
          <p:cNvPr id="181" name="Google Shape;181;p31"/>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b="1"/>
              <a:t>All school districts in Iowa: </a:t>
            </a:r>
            <a:endParaRPr b="1"/>
          </a:p>
          <a:p>
            <a:pPr marL="457200" lvl="0" indent="-381000" algn="l" rtl="0">
              <a:lnSpc>
                <a:spcPct val="115000"/>
              </a:lnSpc>
              <a:spcBef>
                <a:spcPts val="750"/>
              </a:spcBef>
              <a:spcAft>
                <a:spcPts val="0"/>
              </a:spcAft>
              <a:buSzPts val="2400"/>
              <a:buChar char="•"/>
            </a:pPr>
            <a:r>
              <a:rPr lang="en-US" sz="2400"/>
              <a:t>Submit the completed </a:t>
            </a:r>
            <a:r>
              <a:rPr lang="en-US" sz="2400" u="sng">
                <a:solidFill>
                  <a:schemeClr val="hlink"/>
                </a:solidFill>
                <a:hlinkClick r:id="rId3"/>
              </a:rPr>
              <a:t>MEP Withdrawal Form</a:t>
            </a:r>
            <a:r>
              <a:rPr lang="en-US" sz="2400"/>
              <a:t> via secure email to the MEP Data Specialist within 10 days of when an eligible migratory student leaves the district and enrollment is terminated (moved, graduated, dropped out).</a:t>
            </a:r>
            <a:endParaRPr sz="2400"/>
          </a:p>
          <a:p>
            <a:pPr marL="914400" lvl="1" indent="-342900" algn="l" rtl="0">
              <a:lnSpc>
                <a:spcPct val="115000"/>
              </a:lnSpc>
              <a:spcBef>
                <a:spcPts val="0"/>
              </a:spcBef>
              <a:spcAft>
                <a:spcPts val="0"/>
              </a:spcAft>
              <a:buSzPts val="1800"/>
              <a:buChar char="•"/>
            </a:pPr>
            <a:r>
              <a:rPr lang="en-US" sz="1800"/>
              <a:t>Include information related to services/support provided while the student was in the district, and provide any details if known of where the student is going (new city/school name).</a:t>
            </a:r>
            <a:endParaRPr sz="1800"/>
          </a:p>
          <a:p>
            <a:pPr marL="914400" lvl="1" indent="-342900" algn="l" rtl="0">
              <a:lnSpc>
                <a:spcPct val="115000"/>
              </a:lnSpc>
              <a:spcBef>
                <a:spcPts val="375"/>
              </a:spcBef>
              <a:spcAft>
                <a:spcPts val="0"/>
              </a:spcAft>
              <a:buSzPts val="1800"/>
              <a:buChar char="•"/>
            </a:pPr>
            <a:r>
              <a:rPr lang="en-US" sz="1800"/>
              <a:t>For students who drop out, provide student contact information, reason for dropping out, school counselor contact information - any details that would be helpful as we reach out to the student and potentially serve as an Out of School Youth (OSY) within the MEP.</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MEP </a:t>
            </a:r>
            <a:endParaRPr/>
          </a:p>
          <a:p>
            <a:pPr marL="0" lvl="0" indent="0" algn="l" rtl="0">
              <a:spcBef>
                <a:spcPts val="0"/>
              </a:spcBef>
              <a:spcAft>
                <a:spcPts val="0"/>
              </a:spcAft>
              <a:buNone/>
            </a:pPr>
            <a:r>
              <a:rPr lang="en-US"/>
              <a:t>Residency Verification </a:t>
            </a:r>
            <a:endParaRPr/>
          </a:p>
        </p:txBody>
      </p:sp>
      <p:sp>
        <p:nvSpPr>
          <p:cNvPr id="187" name="Google Shape;187;p32"/>
          <p:cNvSpPr txBox="1">
            <a:spLocks noGrp="1"/>
          </p:cNvSpPr>
          <p:nvPr>
            <p:ph type="body" idx="1"/>
          </p:nvPr>
        </p:nvSpPr>
        <p:spPr>
          <a:xfrm>
            <a:off x="4591450" y="154600"/>
            <a:ext cx="7017300" cy="6416100"/>
          </a:xfrm>
          <a:prstGeom prst="rect">
            <a:avLst/>
          </a:prstGeom>
        </p:spPr>
        <p:txBody>
          <a:bodyPr spcFirstLastPara="1" wrap="square" lIns="91425" tIns="45700" rIns="91425" bIns="45700" anchor="ctr" anchorCtr="0">
            <a:normAutofit lnSpcReduction="10000"/>
          </a:bodyPr>
          <a:lstStyle/>
          <a:p>
            <a:pPr marL="0" lvl="0" indent="0" algn="l" rtl="0">
              <a:lnSpc>
                <a:spcPct val="115000"/>
              </a:lnSpc>
              <a:spcBef>
                <a:spcPts val="750"/>
              </a:spcBef>
              <a:spcAft>
                <a:spcPts val="0"/>
              </a:spcAft>
              <a:buNone/>
            </a:pPr>
            <a:r>
              <a:rPr lang="en-US" sz="2400"/>
              <a:t>Eligibility within the MEP is 36 months from the Qualifying Arrival Date. We are required to verify that every eligible child in our program has lived in Iowa at least one day on or after September 1 of the reporting period. </a:t>
            </a:r>
            <a:endParaRPr sz="2400"/>
          </a:p>
          <a:p>
            <a:pPr marL="0" lvl="0" indent="0" algn="l" rtl="0">
              <a:lnSpc>
                <a:spcPct val="115000"/>
              </a:lnSpc>
              <a:spcBef>
                <a:spcPts val="750"/>
              </a:spcBef>
              <a:spcAft>
                <a:spcPts val="0"/>
              </a:spcAft>
              <a:buNone/>
            </a:pPr>
            <a:endParaRPr sz="2400"/>
          </a:p>
          <a:p>
            <a:pPr marL="0" lvl="0" indent="0" algn="l" rtl="0">
              <a:lnSpc>
                <a:spcPct val="115000"/>
              </a:lnSpc>
              <a:spcBef>
                <a:spcPts val="750"/>
              </a:spcBef>
              <a:spcAft>
                <a:spcPts val="0"/>
              </a:spcAft>
              <a:buNone/>
            </a:pPr>
            <a:r>
              <a:rPr lang="en-US" b="1"/>
              <a:t>All Migratory Liaisons in Iowa: </a:t>
            </a:r>
            <a:endParaRPr b="1"/>
          </a:p>
          <a:p>
            <a:pPr marL="457200" lvl="0" indent="-381000" algn="l" rtl="0">
              <a:lnSpc>
                <a:spcPct val="115000"/>
              </a:lnSpc>
              <a:spcBef>
                <a:spcPts val="750"/>
              </a:spcBef>
              <a:spcAft>
                <a:spcPts val="0"/>
              </a:spcAft>
              <a:buSzPts val="2400"/>
              <a:buChar char="•"/>
            </a:pPr>
            <a:r>
              <a:rPr lang="en-US" sz="2400"/>
              <a:t>Respond to the secure email sent in October from the MEP Data Specialist, asking you to verify if each eligible child has attended school at least one day on/after September 1. </a:t>
            </a:r>
            <a:endParaRPr sz="2400"/>
          </a:p>
          <a:p>
            <a:pPr marL="914400" lvl="1" indent="-342900" algn="l" rtl="0">
              <a:lnSpc>
                <a:spcPct val="115000"/>
              </a:lnSpc>
              <a:spcBef>
                <a:spcPts val="0"/>
              </a:spcBef>
              <a:spcAft>
                <a:spcPts val="0"/>
              </a:spcAft>
              <a:buSzPts val="1800"/>
              <a:buChar char="•"/>
            </a:pPr>
            <a:r>
              <a:rPr lang="en-US" sz="1800"/>
              <a:t>If the answer is no, provide additional information related to when they withdrew and the circumstances (moved, graduated, dropped out). </a:t>
            </a:r>
            <a:endParaRPr sz="1800"/>
          </a:p>
          <a:p>
            <a:pPr marL="914400" lvl="1" indent="-342900" algn="l" rtl="0">
              <a:lnSpc>
                <a:spcPct val="115000"/>
              </a:lnSpc>
              <a:spcBef>
                <a:spcPts val="0"/>
              </a:spcBef>
              <a:spcAft>
                <a:spcPts val="0"/>
              </a:spcAft>
              <a:buSzPts val="1800"/>
              <a:buChar char="•"/>
            </a:pPr>
            <a:r>
              <a:rPr lang="en-US" sz="1800"/>
              <a:t>If the answer is yes, we can verify their residency for the current reporting period.</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Migrant Student Information Exchange (MSIX) </a:t>
            </a:r>
            <a:endParaRPr/>
          </a:p>
        </p:txBody>
      </p:sp>
      <p:sp>
        <p:nvSpPr>
          <p:cNvPr id="193" name="Google Shape;193;p3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fontScale="77500" lnSpcReduction="20000"/>
          </a:bodyPr>
          <a:lstStyle/>
          <a:p>
            <a:pPr marL="457200" lvl="0" indent="-325755" algn="l" rtl="0">
              <a:lnSpc>
                <a:spcPct val="115000"/>
              </a:lnSpc>
              <a:spcBef>
                <a:spcPts val="750"/>
              </a:spcBef>
              <a:spcAft>
                <a:spcPts val="0"/>
              </a:spcAft>
              <a:buSzPct val="85714"/>
              <a:buChar char="•"/>
            </a:pPr>
            <a:r>
              <a:rPr lang="en-US"/>
              <a:t>MSIX is a national electronic exchange developed to link existing State migrant student record systems to collect, consolidate, and make critical education and health data available to authorized personnel. </a:t>
            </a:r>
            <a:br>
              <a:rPr lang="en-US"/>
            </a:br>
            <a:endParaRPr/>
          </a:p>
          <a:p>
            <a:pPr marL="457200" lvl="0" indent="-325755" algn="l" rtl="0">
              <a:lnSpc>
                <a:spcPct val="115000"/>
              </a:lnSpc>
              <a:spcBef>
                <a:spcPts val="0"/>
              </a:spcBef>
              <a:spcAft>
                <a:spcPts val="0"/>
              </a:spcAft>
              <a:buSzPct val="85714"/>
              <a:buChar char="•"/>
            </a:pPr>
            <a:r>
              <a:rPr lang="en-US"/>
              <a:t>MSIX greatly benefits students by effectively tracking their credit accrual towards graduation requirements, allowing them to earn their degrees in a timely manner. MSIX provides useful data to assist stakeholders in making meaningful decisions regarding migrant students. </a:t>
            </a:r>
            <a:br>
              <a:rPr lang="en-US"/>
            </a:br>
            <a:endParaRPr/>
          </a:p>
          <a:p>
            <a:pPr marL="457200" lvl="0" indent="-325755" algn="l" rtl="0">
              <a:lnSpc>
                <a:spcPct val="115000"/>
              </a:lnSpc>
              <a:spcBef>
                <a:spcPts val="0"/>
              </a:spcBef>
              <a:spcAft>
                <a:spcPts val="0"/>
              </a:spcAft>
              <a:buSzPct val="85714"/>
              <a:buChar char="•"/>
            </a:pPr>
            <a:r>
              <a:rPr lang="en-US"/>
              <a:t>MSIX enables States to notify one another when a migrant student is moving to a different State. This helps improve the timeliness of school enrollments, improve the appropriateness of grade and course level placement, and reduces the incidences of unnecessary immunizations for migrant students. </a:t>
            </a:r>
            <a:br>
              <a:rPr lang="en-US"/>
            </a:br>
            <a:endParaRPr/>
          </a:p>
          <a:p>
            <a:pPr marL="457200" lvl="0" indent="-325755" algn="l" rtl="0">
              <a:lnSpc>
                <a:spcPct val="115000"/>
              </a:lnSpc>
              <a:spcBef>
                <a:spcPts val="0"/>
              </a:spcBef>
              <a:spcAft>
                <a:spcPts val="0"/>
              </a:spcAft>
              <a:buSzPct val="85714"/>
              <a:buChar char="•"/>
            </a:pPr>
            <a:r>
              <a:rPr lang="en-US"/>
              <a:t>MSIX is used primarily by local guidance counselors, school registrars, and MEP specialists throughout the nation who need migrant student data to make decisions on enrollment, grade or course placement, and accrual of credits. </a:t>
            </a:r>
            <a:endParaRPr/>
          </a:p>
        </p:txBody>
      </p:sp>
      <p:pic>
        <p:nvPicPr>
          <p:cNvPr id="194" name="Google Shape;194;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2850" y="5998900"/>
            <a:ext cx="2729925" cy="674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Local Operating Agencies (LOAs)</a:t>
            </a:r>
            <a:endParaRPr/>
          </a:p>
        </p:txBody>
      </p:sp>
      <p:sp>
        <p:nvSpPr>
          <p:cNvPr id="200" name="Google Shape;200;p34"/>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RESPONSIBILITIES OF ALL SCHOOL DISTRICTS IN IOWA RECEIVING TITLE I, PART C</a:t>
            </a:r>
            <a:endParaRPr/>
          </a:p>
          <a:p>
            <a:pPr marL="0" lvl="0" indent="0" algn="l" rtl="0">
              <a:spcBef>
                <a:spcPts val="75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Local Operating Agencies </a:t>
            </a:r>
            <a:endParaRPr/>
          </a:p>
        </p:txBody>
      </p:sp>
      <p:graphicFrame>
        <p:nvGraphicFramePr>
          <p:cNvPr id="206" name="Google Shape;206;p35"/>
          <p:cNvGraphicFramePr/>
          <p:nvPr>
            <p:extLst>
              <p:ext uri="{D42A27DB-BD31-4B8C-83A1-F6EECF244321}">
                <p14:modId xmlns:p14="http://schemas.microsoft.com/office/powerpoint/2010/main" val="349555207"/>
              </p:ext>
            </p:extLst>
          </p:nvPr>
        </p:nvGraphicFramePr>
        <p:xfrm>
          <a:off x="9801275" y="737400"/>
          <a:ext cx="2390725" cy="6120600"/>
        </p:xfrm>
        <a:graphic>
          <a:graphicData uri="http://schemas.openxmlformats.org/drawingml/2006/table">
            <a:tbl>
              <a:tblPr firstRow="1">
                <a:noFill/>
                <a:tableStyleId>{9DE3A2BF-EF0F-4FE9-8B55-89DC656B9544}</a:tableStyleId>
              </a:tblPr>
              <a:tblGrid>
                <a:gridCol w="2390725">
                  <a:extLst>
                    <a:ext uri="{9D8B030D-6E8A-4147-A177-3AD203B41FA5}">
                      <a16:colId xmlns:a16="http://schemas.microsoft.com/office/drawing/2014/main" val="20000"/>
                    </a:ext>
                  </a:extLst>
                </a:gridCol>
              </a:tblGrid>
              <a:tr h="606450">
                <a:tc>
                  <a:txBody>
                    <a:bodyPr/>
                    <a:lstStyle/>
                    <a:p>
                      <a:pPr marL="0" lvl="0" indent="0" algn="l" rtl="0">
                        <a:spcBef>
                          <a:spcPts val="0"/>
                        </a:spcBef>
                        <a:spcAft>
                          <a:spcPts val="0"/>
                        </a:spcAft>
                        <a:buNone/>
                      </a:pPr>
                      <a:r>
                        <a:rPr lang="en-US" sz="2600" b="1"/>
                        <a:t>LOAs </a:t>
                      </a:r>
                      <a:r>
                        <a:rPr lang="en-US" sz="2600" b="1">
                          <a:solidFill>
                            <a:schemeClr val="dk1"/>
                          </a:solidFill>
                        </a:rPr>
                        <a:t>2024-25 </a:t>
                      </a:r>
                      <a:endParaRPr sz="2600" b="1"/>
                    </a:p>
                  </a:txBody>
                  <a:tcPr marL="91425" marR="91425" marT="91425" marB="91425">
                    <a:solidFill>
                      <a:schemeClr val="lt2"/>
                    </a:solidFill>
                  </a:tcPr>
                </a:tc>
                <a:extLst>
                  <a:ext uri="{0D108BD9-81ED-4DB2-BD59-A6C34878D82A}">
                    <a16:rowId xmlns:a16="http://schemas.microsoft.com/office/drawing/2014/main" val="10000"/>
                  </a:ext>
                </a:extLst>
              </a:tr>
              <a:tr h="5514150">
                <a:tc>
                  <a:txBody>
                    <a:bodyPr/>
                    <a:lstStyle/>
                    <a:p>
                      <a:pPr marL="0" lvl="0" indent="0" algn="l" rtl="0">
                        <a:lnSpc>
                          <a:spcPct val="150000"/>
                        </a:lnSpc>
                        <a:spcBef>
                          <a:spcPts val="0"/>
                        </a:spcBef>
                        <a:spcAft>
                          <a:spcPts val="0"/>
                        </a:spcAft>
                        <a:buNone/>
                      </a:pPr>
                      <a:r>
                        <a:rPr lang="en-US" sz="1400" b="1" dirty="0">
                          <a:solidFill>
                            <a:srgbClr val="FF0000"/>
                          </a:solidFill>
                        </a:rPr>
                        <a:t>Clarion</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Denison</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Des Moines </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Eagle Grove </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Estherville</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Iowa City</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Le Mars</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Marshalltown</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Ottumwa</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Postville</a:t>
                      </a:r>
                      <a:endParaRPr sz="1400" b="1" dirty="0">
                        <a:solidFill>
                          <a:srgbClr val="FF0000"/>
                        </a:solidFill>
                      </a:endParaRPr>
                    </a:p>
                    <a:p>
                      <a:pPr marL="0" lvl="0" indent="0" algn="l" rtl="0">
                        <a:lnSpc>
                          <a:spcPct val="150000"/>
                        </a:lnSpc>
                        <a:spcBef>
                          <a:spcPts val="0"/>
                        </a:spcBef>
                        <a:spcAft>
                          <a:spcPts val="0"/>
                        </a:spcAft>
                        <a:buClr>
                          <a:schemeClr val="dk1"/>
                        </a:buClr>
                        <a:buSzPts val="1100"/>
                        <a:buFont typeface="Arial"/>
                        <a:buNone/>
                      </a:pPr>
                      <a:r>
                        <a:rPr lang="en-US" sz="1400" b="1" dirty="0">
                          <a:solidFill>
                            <a:srgbClr val="FF0000"/>
                          </a:solidFill>
                        </a:rPr>
                        <a:t>Sioux City</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South </a:t>
                      </a:r>
                      <a:r>
                        <a:rPr lang="en-US" sz="1400" b="1" dirty="0" err="1">
                          <a:solidFill>
                            <a:srgbClr val="FF0000"/>
                          </a:solidFill>
                        </a:rPr>
                        <a:t>Tama</a:t>
                      </a:r>
                      <a:endParaRPr sz="1400" b="1" dirty="0">
                        <a:solidFill>
                          <a:srgbClr val="FF0000"/>
                        </a:solidFill>
                      </a:endParaRPr>
                    </a:p>
                    <a:p>
                      <a:pPr marL="0" lvl="0" indent="0" algn="l" rtl="0">
                        <a:lnSpc>
                          <a:spcPct val="150000"/>
                        </a:lnSpc>
                        <a:spcBef>
                          <a:spcPts val="0"/>
                        </a:spcBef>
                        <a:spcAft>
                          <a:spcPts val="0"/>
                        </a:spcAft>
                        <a:buClr>
                          <a:schemeClr val="dk1"/>
                        </a:buClr>
                        <a:buSzPts val="1100"/>
                        <a:buFont typeface="Arial"/>
                        <a:buNone/>
                      </a:pPr>
                      <a:r>
                        <a:rPr lang="en-US" sz="1400" b="1" dirty="0">
                          <a:solidFill>
                            <a:srgbClr val="FF0000"/>
                          </a:solidFill>
                        </a:rPr>
                        <a:t>Storm Lake</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Waterloo</a:t>
                      </a:r>
                      <a:endParaRPr sz="1400" b="1" dirty="0">
                        <a:solidFill>
                          <a:srgbClr val="FF0000"/>
                        </a:solidFill>
                      </a:endParaRPr>
                    </a:p>
                    <a:p>
                      <a:pPr marL="0" lvl="0" indent="0" algn="l" rtl="0">
                        <a:lnSpc>
                          <a:spcPct val="150000"/>
                        </a:lnSpc>
                        <a:spcBef>
                          <a:spcPts val="0"/>
                        </a:spcBef>
                        <a:spcAft>
                          <a:spcPts val="0"/>
                        </a:spcAft>
                        <a:buNone/>
                      </a:pPr>
                      <a:r>
                        <a:rPr lang="en-US" sz="1400" b="1" dirty="0">
                          <a:solidFill>
                            <a:srgbClr val="FF0000"/>
                          </a:solidFill>
                        </a:rPr>
                        <a:t>Williamsburg</a:t>
                      </a:r>
                      <a:endParaRPr sz="1400" b="1" dirty="0">
                        <a:solidFill>
                          <a:srgbClr val="FF0000"/>
                        </a:solidFill>
                      </a:endParaRPr>
                    </a:p>
                  </a:txBody>
                  <a:tcPr marL="91425" marR="91425" marT="91425" marB="91425"/>
                </a:tc>
                <a:extLst>
                  <a:ext uri="{0D108BD9-81ED-4DB2-BD59-A6C34878D82A}">
                    <a16:rowId xmlns:a16="http://schemas.microsoft.com/office/drawing/2014/main" val="10001"/>
                  </a:ext>
                </a:extLst>
              </a:tr>
            </a:tbl>
          </a:graphicData>
        </a:graphic>
      </p:graphicFrame>
      <p:pic>
        <p:nvPicPr>
          <p:cNvPr id="208" name="Google Shape;208;p35" descr="Map showing the different Area Education Agencies (AEA), and the Local Operating Agencies (LOA) within them."/>
          <p:cNvPicPr preferRelativeResize="0"/>
          <p:nvPr/>
        </p:nvPicPr>
        <p:blipFill rotWithShape="1">
          <a:blip r:embed="rId3">
            <a:alphaModFix/>
          </a:blip>
          <a:srcRect b="9559"/>
          <a:stretch/>
        </p:blipFill>
        <p:spPr>
          <a:xfrm>
            <a:off x="339225" y="754000"/>
            <a:ext cx="9023098" cy="61205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Monthly </a:t>
            </a:r>
            <a:endParaRPr/>
          </a:p>
          <a:p>
            <a:pPr marL="0" lvl="0" indent="0" algn="l" rtl="0">
              <a:spcBef>
                <a:spcPts val="0"/>
              </a:spcBef>
              <a:spcAft>
                <a:spcPts val="0"/>
              </a:spcAft>
              <a:buNone/>
            </a:pPr>
            <a:r>
              <a:rPr lang="en-US"/>
              <a:t>Eligibility List</a:t>
            </a:r>
            <a:endParaRPr/>
          </a:p>
          <a:p>
            <a:pPr marL="0" lvl="0" indent="0" algn="l" rtl="0">
              <a:spcBef>
                <a:spcPts val="0"/>
              </a:spcBef>
              <a:spcAft>
                <a:spcPts val="0"/>
              </a:spcAft>
              <a:buNone/>
            </a:pPr>
            <a:r>
              <a:rPr lang="en-US"/>
              <a:t>Reconciliation</a:t>
            </a:r>
            <a:endParaRPr/>
          </a:p>
          <a:p>
            <a:pPr marL="0" lvl="0" indent="0" algn="l" rtl="0">
              <a:spcBef>
                <a:spcPts val="0"/>
              </a:spcBef>
              <a:spcAft>
                <a:spcPts val="0"/>
              </a:spcAft>
              <a:buNone/>
            </a:pPr>
            <a:endParaRPr/>
          </a:p>
        </p:txBody>
      </p:sp>
      <p:sp>
        <p:nvSpPr>
          <p:cNvPr id="214" name="Google Shape;214;p3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b="1"/>
              <a:t>LOAs only:</a:t>
            </a:r>
            <a:endParaRPr/>
          </a:p>
          <a:p>
            <a:pPr marL="457200" lvl="0" indent="-381000" algn="l" rtl="0">
              <a:spcBef>
                <a:spcPts val="750"/>
              </a:spcBef>
              <a:spcAft>
                <a:spcPts val="0"/>
              </a:spcAft>
              <a:buSzPts val="2400"/>
              <a:buChar char="•"/>
            </a:pPr>
            <a:r>
              <a:rPr lang="en-US" sz="2400"/>
              <a:t>Reconcile your district list of eligible MEP children with the Monthly Eligibility Report sent to you by the MEP Data Specialist, noting any differences in the following details:</a:t>
            </a:r>
            <a:endParaRPr sz="2400"/>
          </a:p>
          <a:p>
            <a:pPr marL="914400" lvl="1" indent="-381000" algn="l" rtl="0">
              <a:spcBef>
                <a:spcPts val="0"/>
              </a:spcBef>
              <a:spcAft>
                <a:spcPts val="0"/>
              </a:spcAft>
              <a:buSzPts val="2400"/>
              <a:buChar char="•"/>
            </a:pPr>
            <a:r>
              <a:rPr lang="en-US"/>
              <a:t>Child name</a:t>
            </a:r>
            <a:endParaRPr/>
          </a:p>
          <a:p>
            <a:pPr marL="914400" lvl="1" indent="-381000" algn="l" rtl="0">
              <a:spcBef>
                <a:spcPts val="0"/>
              </a:spcBef>
              <a:spcAft>
                <a:spcPts val="0"/>
              </a:spcAft>
              <a:buSzPts val="2400"/>
              <a:buChar char="•"/>
            </a:pPr>
            <a:r>
              <a:rPr lang="en-US"/>
              <a:t>Birthdate</a:t>
            </a:r>
            <a:endParaRPr/>
          </a:p>
          <a:p>
            <a:pPr marL="914400" lvl="1" indent="-381000" algn="l" rtl="0">
              <a:spcBef>
                <a:spcPts val="0"/>
              </a:spcBef>
              <a:spcAft>
                <a:spcPts val="0"/>
              </a:spcAft>
              <a:buSzPts val="2400"/>
              <a:buChar char="•"/>
            </a:pPr>
            <a:r>
              <a:rPr lang="en-US"/>
              <a:t>State ID</a:t>
            </a:r>
            <a:endParaRPr/>
          </a:p>
          <a:p>
            <a:pPr marL="914400" lvl="1" indent="-381000" algn="l" rtl="0">
              <a:spcBef>
                <a:spcPts val="0"/>
              </a:spcBef>
              <a:spcAft>
                <a:spcPts val="0"/>
              </a:spcAft>
              <a:buSzPts val="2400"/>
              <a:buChar char="•"/>
            </a:pPr>
            <a:r>
              <a:rPr lang="en-US"/>
              <a:t>Grade level</a:t>
            </a:r>
            <a:endParaRPr/>
          </a:p>
          <a:p>
            <a:pPr marL="914400" lvl="1" indent="-381000" algn="l" rtl="0">
              <a:spcBef>
                <a:spcPts val="0"/>
              </a:spcBef>
              <a:spcAft>
                <a:spcPts val="0"/>
              </a:spcAft>
              <a:buSzPts val="2400"/>
              <a:buChar char="•"/>
            </a:pPr>
            <a:r>
              <a:rPr lang="en-US"/>
              <a:t>Facility name</a:t>
            </a:r>
            <a:endParaRPr/>
          </a:p>
          <a:p>
            <a:pPr marL="914400" lvl="1" indent="-381000" algn="l" rtl="0">
              <a:spcBef>
                <a:spcPts val="0"/>
              </a:spcBef>
              <a:spcAft>
                <a:spcPts val="0"/>
              </a:spcAft>
              <a:buSzPts val="2400"/>
              <a:buChar char="•"/>
            </a:pPr>
            <a:r>
              <a:rPr lang="en-US"/>
              <a:t>Enrollment status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LOA</a:t>
            </a:r>
            <a:endParaRPr/>
          </a:p>
          <a:p>
            <a:pPr marL="0" lvl="0" indent="0" algn="l" rtl="0">
              <a:spcBef>
                <a:spcPts val="0"/>
              </a:spcBef>
              <a:spcAft>
                <a:spcPts val="0"/>
              </a:spcAft>
              <a:buClr>
                <a:schemeClr val="dk1"/>
              </a:buClr>
              <a:buSzPts val="1100"/>
              <a:buFont typeface="Arial"/>
              <a:buNone/>
            </a:pPr>
            <a:r>
              <a:rPr lang="en-US"/>
              <a:t>Year-End Reports</a:t>
            </a:r>
            <a:endParaRPr/>
          </a:p>
          <a:p>
            <a:pPr marL="0" lvl="0" indent="0" algn="l" rtl="0">
              <a:spcBef>
                <a:spcPts val="0"/>
              </a:spcBef>
              <a:spcAft>
                <a:spcPts val="0"/>
              </a:spcAft>
              <a:buNone/>
            </a:pPr>
            <a:endParaRPr/>
          </a:p>
        </p:txBody>
      </p:sp>
      <p:sp>
        <p:nvSpPr>
          <p:cNvPr id="220" name="Google Shape;220;p37"/>
          <p:cNvSpPr txBox="1">
            <a:spLocks noGrp="1"/>
          </p:cNvSpPr>
          <p:nvPr>
            <p:ph type="body" idx="1"/>
          </p:nvPr>
        </p:nvSpPr>
        <p:spPr>
          <a:xfrm>
            <a:off x="4591450" y="428025"/>
            <a:ext cx="7302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b="1"/>
              <a:t>LOAs only:</a:t>
            </a:r>
            <a:endParaRPr/>
          </a:p>
          <a:p>
            <a:pPr marL="457200" lvl="0" indent="-381000" algn="l" rtl="0">
              <a:spcBef>
                <a:spcPts val="750"/>
              </a:spcBef>
              <a:spcAft>
                <a:spcPts val="0"/>
              </a:spcAft>
              <a:buSzPts val="2400"/>
              <a:buChar char="•"/>
            </a:pPr>
            <a:r>
              <a:rPr lang="en-US" sz="2400"/>
              <a:t>Submit Year-End Reports to the MEP Data Specialist:</a:t>
            </a:r>
            <a:endParaRPr sz="2400"/>
          </a:p>
          <a:p>
            <a:pPr marL="914400" lvl="1" indent="-381000" algn="l" rtl="0">
              <a:spcBef>
                <a:spcPts val="0"/>
              </a:spcBef>
              <a:spcAft>
                <a:spcPts val="0"/>
              </a:spcAft>
              <a:buSzPts val="2400"/>
              <a:buChar char="•"/>
            </a:pPr>
            <a:r>
              <a:rPr lang="en-US" sz="2400"/>
              <a:t>Regular School Year</a:t>
            </a:r>
            <a:endParaRPr sz="2400"/>
          </a:p>
          <a:p>
            <a:pPr marL="1371600" lvl="2" indent="-330200" algn="l" rtl="0">
              <a:spcBef>
                <a:spcPts val="0"/>
              </a:spcBef>
              <a:spcAft>
                <a:spcPts val="0"/>
              </a:spcAft>
              <a:buSzPts val="1600"/>
              <a:buChar char="•"/>
            </a:pPr>
            <a:r>
              <a:rPr lang="en-US" sz="2400"/>
              <a:t>Regular Year-end Reports</a:t>
            </a:r>
            <a:br>
              <a:rPr lang="en-US" sz="2400"/>
            </a:br>
            <a:r>
              <a:rPr lang="en-US" sz="2400"/>
              <a:t>(Due: June 1)</a:t>
            </a:r>
            <a:endParaRPr sz="2400"/>
          </a:p>
          <a:p>
            <a:pPr marL="914400" lvl="1" indent="-381000" algn="l" rtl="0">
              <a:spcBef>
                <a:spcPts val="0"/>
              </a:spcBef>
              <a:spcAft>
                <a:spcPts val="0"/>
              </a:spcAft>
              <a:buSzPts val="2400"/>
              <a:buChar char="•"/>
            </a:pPr>
            <a:r>
              <a:rPr lang="en-US" sz="2400"/>
              <a:t>Summer Term</a:t>
            </a:r>
            <a:endParaRPr sz="2400"/>
          </a:p>
          <a:p>
            <a:pPr marL="1371600" lvl="2" indent="-330200" algn="l" rtl="0">
              <a:spcBef>
                <a:spcPts val="0"/>
              </a:spcBef>
              <a:spcAft>
                <a:spcPts val="0"/>
              </a:spcAft>
              <a:buSzPts val="1600"/>
              <a:buChar char="•"/>
            </a:pPr>
            <a:r>
              <a:rPr lang="en-US" sz="2400"/>
              <a:t>Summer Year-end Reports</a:t>
            </a:r>
            <a:br>
              <a:rPr lang="en-US" sz="2400"/>
            </a:br>
            <a:r>
              <a:rPr lang="en-US" sz="2400"/>
              <a:t>(Due: September 1)</a:t>
            </a:r>
            <a:endParaRPr sz="2400"/>
          </a:p>
          <a:p>
            <a:pPr marL="0" lvl="0" indent="0" algn="l" rtl="0">
              <a:spcBef>
                <a:spcPts val="750"/>
              </a:spcBef>
              <a:spcAft>
                <a:spcPts val="0"/>
              </a:spcAft>
              <a:buNone/>
            </a:pPr>
            <a:endParaRPr sz="2400"/>
          </a:p>
          <a:p>
            <a:pPr marL="0" lvl="0" indent="0" algn="l" rtl="0">
              <a:spcBef>
                <a:spcPts val="750"/>
              </a:spcBef>
              <a:spcAft>
                <a:spcPts val="0"/>
              </a:spcAft>
              <a:buNone/>
            </a:pPr>
            <a:r>
              <a:rPr lang="en-US" sz="2400" u="sng">
                <a:solidFill>
                  <a:schemeClr val="hlink"/>
                </a:solidFill>
                <a:hlinkClick r:id="rId3"/>
              </a:rPr>
              <a:t>MEP Important Dates and Reporting Requirements</a:t>
            </a:r>
            <a:endParaRPr sz="2400"/>
          </a:p>
          <a:p>
            <a:pPr marL="457200" lvl="0" indent="-381000" algn="l" rtl="0">
              <a:spcBef>
                <a:spcPts val="750"/>
              </a:spcBef>
              <a:spcAft>
                <a:spcPts val="0"/>
              </a:spcAft>
              <a:buSzPts val="2400"/>
              <a:buChar char="•"/>
            </a:pPr>
            <a:r>
              <a:rPr lang="en-US" sz="2400"/>
              <a:t>Reporting Period: September 1 – August 31</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Children and Services Provided in Iowa</a:t>
            </a:r>
            <a:endParaRPr/>
          </a:p>
        </p:txBody>
      </p:sp>
      <p:pic>
        <p:nvPicPr>
          <p:cNvPr id="226" name="Google Shape;226;p38" descr="Chart showing MEP Child Counts, by eligibility and children served from 2017 to 2023."/>
          <p:cNvPicPr preferRelativeResize="0"/>
          <p:nvPr/>
        </p:nvPicPr>
        <p:blipFill>
          <a:blip r:embed="rId3">
            <a:alphaModFix/>
          </a:blip>
          <a:stretch>
            <a:fillRect/>
          </a:stretch>
        </p:blipFill>
        <p:spPr>
          <a:xfrm>
            <a:off x="970885" y="737400"/>
            <a:ext cx="10006491" cy="612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Children and Services Provided in Iowa</a:t>
            </a:r>
            <a:endParaRPr/>
          </a:p>
        </p:txBody>
      </p:sp>
      <p:pic>
        <p:nvPicPr>
          <p:cNvPr id="232" name="Google Shape;232;p39" title="Chart"/>
          <p:cNvPicPr preferRelativeResize="0"/>
          <p:nvPr/>
        </p:nvPicPr>
        <p:blipFill>
          <a:blip r:embed="rId3">
            <a:alphaModFix/>
          </a:blip>
          <a:stretch>
            <a:fillRect/>
          </a:stretch>
        </p:blipFill>
        <p:spPr>
          <a:xfrm>
            <a:off x="2044064" y="737400"/>
            <a:ext cx="7860125" cy="6120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Supplement </a:t>
            </a:r>
            <a:endParaRPr/>
          </a:p>
          <a:p>
            <a:pPr marL="0" lvl="0" indent="0" algn="l" rtl="0">
              <a:spcBef>
                <a:spcPts val="0"/>
              </a:spcBef>
              <a:spcAft>
                <a:spcPts val="0"/>
              </a:spcAft>
              <a:buNone/>
            </a:pPr>
            <a:r>
              <a:rPr lang="en-US"/>
              <a:t>Not Supplant </a:t>
            </a:r>
            <a:endParaRPr/>
          </a:p>
          <a:p>
            <a:pPr marL="0" lvl="0" indent="0" algn="l" rtl="0">
              <a:spcBef>
                <a:spcPts val="0"/>
              </a:spcBef>
              <a:spcAft>
                <a:spcPts val="0"/>
              </a:spcAft>
              <a:buNone/>
            </a:pPr>
            <a:endParaRPr/>
          </a:p>
          <a:p>
            <a:pPr marL="0" lvl="0" indent="0" algn="l" rtl="0">
              <a:spcBef>
                <a:spcPts val="0"/>
              </a:spcBef>
              <a:spcAft>
                <a:spcPts val="0"/>
              </a:spcAft>
              <a:buNone/>
            </a:pPr>
            <a:r>
              <a:rPr lang="en-US"/>
              <a:t>(ESEA § 3115(g))</a:t>
            </a:r>
            <a:endParaRPr/>
          </a:p>
        </p:txBody>
      </p:sp>
      <p:sp>
        <p:nvSpPr>
          <p:cNvPr id="238" name="Google Shape;238;p4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100"/>
              <a:t>Federal funds made available under this subpart shall be used so as to supplement the level of Federal, State, and local public funds that, in the absence of such availability, would have been expended for programs for English learners and immigrant children and youth and in no case to supplant such Federal, State, and local public funds.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Purpose (ESEA § 1301)</a:t>
            </a:r>
            <a:endParaRPr/>
          </a:p>
        </p:txBody>
      </p:sp>
      <p:sp>
        <p:nvSpPr>
          <p:cNvPr id="52" name="Google Shape;52;p10"/>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95000"/>
              </a:lnSpc>
              <a:spcBef>
                <a:spcPts val="750"/>
              </a:spcBef>
              <a:spcAft>
                <a:spcPts val="0"/>
              </a:spcAft>
              <a:buSzPts val="1800"/>
              <a:buAutoNum type="arabicPeriod"/>
            </a:pPr>
            <a:r>
              <a:rPr lang="en-US" sz="1800"/>
              <a:t>To assist states in supporting high-quality and comprehensive educational programs and services during the school year and, as applicable, during summer or intersession periods, that address the unique educational needs of migratory children.</a:t>
            </a:r>
            <a:br>
              <a:rPr lang="en-US" sz="1800"/>
            </a:br>
            <a:endParaRPr sz="1800"/>
          </a:p>
          <a:p>
            <a:pPr marL="457200" lvl="0" indent="-342900" algn="l" rtl="0">
              <a:lnSpc>
                <a:spcPct val="95000"/>
              </a:lnSpc>
              <a:spcBef>
                <a:spcPts val="0"/>
              </a:spcBef>
              <a:spcAft>
                <a:spcPts val="0"/>
              </a:spcAft>
              <a:buSzPts val="1800"/>
              <a:buAutoNum type="arabicPeriod"/>
            </a:pPr>
            <a:r>
              <a:rPr lang="en-US" sz="1800"/>
              <a:t>To ensure that migratory children who move among the states are not penalized in any manner by disparities among the states in curriculum, graduation requirements, and challenging State academic standards.</a:t>
            </a:r>
            <a:br>
              <a:rPr lang="en-US" sz="1800"/>
            </a:br>
            <a:endParaRPr sz="1800"/>
          </a:p>
          <a:p>
            <a:pPr marL="457200" lvl="0" indent="-342900" algn="l" rtl="0">
              <a:lnSpc>
                <a:spcPct val="95000"/>
              </a:lnSpc>
              <a:spcBef>
                <a:spcPts val="0"/>
              </a:spcBef>
              <a:spcAft>
                <a:spcPts val="0"/>
              </a:spcAft>
              <a:buSzPts val="1800"/>
              <a:buAutoNum type="arabicPeriod"/>
            </a:pPr>
            <a:r>
              <a:rPr lang="en-US" sz="1800"/>
              <a:t>To ensure that migratory children receive full and appropriate opportunities to meet the same challenging state academic standards that all children are expected to meet.</a:t>
            </a:r>
            <a:br>
              <a:rPr lang="en-US" sz="1800"/>
            </a:br>
            <a:endParaRPr sz="1800"/>
          </a:p>
          <a:p>
            <a:pPr marL="457200" lvl="0" indent="-342900" algn="l" rtl="0">
              <a:lnSpc>
                <a:spcPct val="95000"/>
              </a:lnSpc>
              <a:spcBef>
                <a:spcPts val="0"/>
              </a:spcBef>
              <a:spcAft>
                <a:spcPts val="0"/>
              </a:spcAft>
              <a:buSzPts val="1800"/>
              <a:buAutoNum type="arabicPeriod"/>
            </a:pPr>
            <a:r>
              <a:rPr lang="en-US" sz="1800"/>
              <a:t>To help migratory children overcome educational disruption, cultural and language barriers, social isolation, various health-related problems, and other factors that inhibit the ability of such children to succeed in school.</a:t>
            </a:r>
            <a:br>
              <a:rPr lang="en-US" sz="1800"/>
            </a:br>
            <a:endParaRPr sz="1800"/>
          </a:p>
          <a:p>
            <a:pPr marL="457200" lvl="0" indent="-342900" algn="l" rtl="0">
              <a:lnSpc>
                <a:spcPct val="95000"/>
              </a:lnSpc>
              <a:spcBef>
                <a:spcPts val="0"/>
              </a:spcBef>
              <a:spcAft>
                <a:spcPts val="0"/>
              </a:spcAft>
              <a:buSzPts val="1800"/>
              <a:buAutoNum type="arabicPeriod"/>
            </a:pPr>
            <a:r>
              <a:rPr lang="en-US" sz="1800"/>
              <a:t>To help migratory children benefit from State and local systemic reforms.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408549" y="428025"/>
            <a:ext cx="3749400" cy="5906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lt1"/>
              </a:buClr>
              <a:buSzPts val="3300"/>
              <a:buFont typeface="Arial"/>
              <a:buNone/>
            </a:pPr>
            <a:r>
              <a:rPr lang="en-US" sz="4000"/>
              <a:t>C</a:t>
            </a:r>
            <a:r>
              <a:rPr lang="en-US" sz="2400" b="0"/>
              <a:t>ivil Rights</a:t>
            </a:r>
            <a:endParaRPr sz="2400" b="0"/>
          </a:p>
          <a:p>
            <a:pPr marL="0" lvl="0" indent="0" algn="l" rtl="0">
              <a:lnSpc>
                <a:spcPct val="115000"/>
              </a:lnSpc>
              <a:spcBef>
                <a:spcPts val="0"/>
              </a:spcBef>
              <a:spcAft>
                <a:spcPts val="0"/>
              </a:spcAft>
              <a:buClr>
                <a:schemeClr val="lt1"/>
              </a:buClr>
              <a:buSzPts val="3300"/>
              <a:buFont typeface="Arial"/>
              <a:buNone/>
            </a:pPr>
            <a:r>
              <a:rPr lang="en-US" sz="4000"/>
              <a:t>A</a:t>
            </a:r>
            <a:r>
              <a:rPr lang="en-US" sz="2400" b="0"/>
              <a:t>ll students </a:t>
            </a:r>
            <a:endParaRPr sz="2400" b="0"/>
          </a:p>
          <a:p>
            <a:pPr marL="0" lvl="0" indent="0" algn="l" rtl="0">
              <a:lnSpc>
                <a:spcPct val="115000"/>
              </a:lnSpc>
              <a:spcBef>
                <a:spcPts val="0"/>
              </a:spcBef>
              <a:spcAft>
                <a:spcPts val="0"/>
              </a:spcAft>
              <a:buClr>
                <a:schemeClr val="lt1"/>
              </a:buClr>
              <a:buSzPts val="3300"/>
              <a:buFont typeface="Arial"/>
              <a:buNone/>
            </a:pPr>
            <a:r>
              <a:rPr lang="en-US" sz="4000"/>
              <a:t>R</a:t>
            </a:r>
            <a:r>
              <a:rPr lang="en-US" sz="2400" b="0"/>
              <a:t>egulations</a:t>
            </a:r>
            <a:br>
              <a:rPr lang="en-US" sz="2400" b="0"/>
            </a:br>
            <a:r>
              <a:rPr lang="en-US" sz="4000"/>
              <a:t>E</a:t>
            </a:r>
            <a:r>
              <a:rPr lang="en-US" sz="2400" b="0"/>
              <a:t>xisted previously</a:t>
            </a:r>
            <a:endParaRPr sz="2400" b="0"/>
          </a:p>
        </p:txBody>
      </p:sp>
      <p:sp>
        <p:nvSpPr>
          <p:cNvPr id="244" name="Google Shape;244;p41"/>
          <p:cNvSpPr txBox="1">
            <a:spLocks noGrp="1"/>
          </p:cNvSpPr>
          <p:nvPr>
            <p:ph type="body" idx="1"/>
          </p:nvPr>
        </p:nvSpPr>
        <p:spPr>
          <a:xfrm>
            <a:off x="4157950" y="428025"/>
            <a:ext cx="8195400" cy="5906400"/>
          </a:xfrm>
          <a:prstGeom prst="rect">
            <a:avLst/>
          </a:prstGeom>
          <a:noFill/>
          <a:ln>
            <a:noFill/>
          </a:ln>
        </p:spPr>
        <p:txBody>
          <a:bodyPr spcFirstLastPara="1" wrap="square" lIns="91425" tIns="45700" rIns="91425" bIns="45700" anchor="ctr" anchorCtr="0">
            <a:normAutofit/>
          </a:bodyPr>
          <a:lstStyle/>
          <a:p>
            <a:pPr marL="0" lvl="0" indent="0" algn="l" rtl="0">
              <a:lnSpc>
                <a:spcPct val="200000"/>
              </a:lnSpc>
              <a:spcBef>
                <a:spcPts val="750"/>
              </a:spcBef>
              <a:spcAft>
                <a:spcPts val="0"/>
              </a:spcAft>
              <a:buClr>
                <a:schemeClr val="dk1"/>
              </a:buClr>
              <a:buSzPts val="1100"/>
              <a:buNone/>
            </a:pPr>
            <a:r>
              <a:rPr lang="en-US" sz="2100"/>
              <a:t>Is it required under </a:t>
            </a:r>
            <a:r>
              <a:rPr lang="en-US" sz="2100" u="sng"/>
              <a:t>Civil Rights</a:t>
            </a:r>
            <a:r>
              <a:rPr lang="en-US" sz="2100"/>
              <a:t>?</a:t>
            </a:r>
            <a:endParaRPr sz="2100"/>
          </a:p>
          <a:p>
            <a:pPr marL="0" lvl="0" indent="0" algn="l" rtl="0">
              <a:lnSpc>
                <a:spcPct val="200000"/>
              </a:lnSpc>
              <a:spcBef>
                <a:spcPts val="750"/>
              </a:spcBef>
              <a:spcAft>
                <a:spcPts val="0"/>
              </a:spcAft>
              <a:buClr>
                <a:schemeClr val="dk1"/>
              </a:buClr>
              <a:buSzPts val="1100"/>
              <a:buNone/>
            </a:pPr>
            <a:r>
              <a:rPr lang="en-US" sz="2100"/>
              <a:t>Is it offered to </a:t>
            </a:r>
            <a:r>
              <a:rPr lang="en-US" sz="2100" u="sng"/>
              <a:t>all students</a:t>
            </a:r>
            <a:r>
              <a:rPr lang="en-US" sz="2100"/>
              <a:t>? </a:t>
            </a:r>
            <a:endParaRPr sz="2100"/>
          </a:p>
          <a:p>
            <a:pPr marL="0" lvl="0" indent="0" algn="l" rtl="0">
              <a:lnSpc>
                <a:spcPct val="200000"/>
              </a:lnSpc>
              <a:spcBef>
                <a:spcPts val="750"/>
              </a:spcBef>
              <a:spcAft>
                <a:spcPts val="0"/>
              </a:spcAft>
              <a:buClr>
                <a:schemeClr val="dk1"/>
              </a:buClr>
              <a:buSzPts val="1100"/>
              <a:buNone/>
            </a:pPr>
            <a:r>
              <a:rPr lang="en-US" sz="2100"/>
              <a:t>Is it required by </a:t>
            </a:r>
            <a:r>
              <a:rPr lang="en-US" sz="2100" u="sng"/>
              <a:t>federal, state, or local regulations</a:t>
            </a:r>
            <a:r>
              <a:rPr lang="en-US" sz="2100"/>
              <a:t>?</a:t>
            </a:r>
            <a:endParaRPr sz="2100"/>
          </a:p>
          <a:p>
            <a:pPr marL="0" lvl="0" indent="0" algn="l" rtl="0">
              <a:lnSpc>
                <a:spcPct val="200000"/>
              </a:lnSpc>
              <a:spcBef>
                <a:spcPts val="750"/>
              </a:spcBef>
              <a:spcAft>
                <a:spcPts val="0"/>
              </a:spcAft>
              <a:buClr>
                <a:schemeClr val="dk1"/>
              </a:buClr>
              <a:buSzPts val="1100"/>
              <a:buNone/>
            </a:pPr>
            <a:r>
              <a:rPr lang="en-US" sz="2100"/>
              <a:t>Did it </a:t>
            </a:r>
            <a:r>
              <a:rPr lang="en-US" sz="2100" u="sng"/>
              <a:t>exist previously</a:t>
            </a:r>
            <a:r>
              <a:rPr lang="en-US" sz="2100"/>
              <a:t> through other federal, state, or local funds?</a:t>
            </a:r>
            <a:endParaRPr sz="2100"/>
          </a:p>
        </p:txBody>
      </p:sp>
      <p:sp>
        <p:nvSpPr>
          <p:cNvPr id="245" name="Google Shape;245;p41"/>
          <p:cNvSpPr txBox="1">
            <a:spLocks noGrp="1"/>
          </p:cNvSpPr>
          <p:nvPr>
            <p:ph type="body" idx="4294967295"/>
          </p:nvPr>
        </p:nvSpPr>
        <p:spPr>
          <a:xfrm>
            <a:off x="2859500" y="187950"/>
            <a:ext cx="9333000" cy="823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3300" b="1">
                <a:solidFill>
                  <a:schemeClr val="lt1"/>
                </a:solidFill>
              </a:rPr>
              <a:t>If yes,</a:t>
            </a:r>
            <a:r>
              <a:rPr lang="en-US" sz="3300">
                <a:solidFill>
                  <a:schemeClr val="lt1"/>
                </a:solidFill>
              </a:rPr>
              <a:t> </a:t>
            </a:r>
            <a:r>
              <a:rPr lang="en-US" sz="3300" b="1"/>
              <a:t>it is </a:t>
            </a:r>
            <a:r>
              <a:rPr lang="en-US" sz="3300" b="1" u="sng"/>
              <a:t>supplanting</a:t>
            </a:r>
            <a:r>
              <a:rPr lang="en-US" sz="3300" b="1"/>
              <a:t> and </a:t>
            </a:r>
            <a:br>
              <a:rPr lang="en-US" sz="3300" b="1"/>
            </a:br>
            <a:r>
              <a:rPr lang="en-US" sz="3300" b="1"/>
              <a:t>			is </a:t>
            </a:r>
            <a:r>
              <a:rPr lang="en-US" sz="3300" b="1" u="sng"/>
              <a:t>NOT allowable</a:t>
            </a:r>
            <a:r>
              <a:rPr lang="en-US" sz="3300" b="1"/>
              <a:t>: </a:t>
            </a:r>
            <a:endParaRPr sz="3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Funding</a:t>
            </a:r>
            <a:endParaRPr/>
          </a:p>
          <a:p>
            <a:pPr marL="0" lvl="0" indent="0" algn="l" rtl="0">
              <a:spcBef>
                <a:spcPts val="0"/>
              </a:spcBef>
              <a:spcAft>
                <a:spcPts val="0"/>
              </a:spcAft>
              <a:buNone/>
            </a:pPr>
            <a:r>
              <a:rPr lang="en-US"/>
              <a:t>Distinctions</a:t>
            </a:r>
            <a:endParaRPr/>
          </a:p>
        </p:txBody>
      </p:sp>
      <p:pic>
        <p:nvPicPr>
          <p:cNvPr id="251" name="Google Shape;251;p42" descr="Chart showing funding distinctions starting with core instruction, then core EL program, then Title 1 Part A, then Title 3, and finally Title 1 Part C."/>
          <p:cNvPicPr preferRelativeResize="0"/>
          <p:nvPr/>
        </p:nvPicPr>
        <p:blipFill>
          <a:blip r:embed="rId3">
            <a:alphaModFix/>
          </a:blip>
          <a:stretch>
            <a:fillRect/>
          </a:stretch>
        </p:blipFill>
        <p:spPr>
          <a:xfrm>
            <a:off x="4392400" y="540750"/>
            <a:ext cx="7616675" cy="5712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Allocation Formula for Title I, Part C</a:t>
            </a:r>
            <a:endParaRPr/>
          </a:p>
        </p:txBody>
      </p:sp>
      <p:sp>
        <p:nvSpPr>
          <p:cNvPr id="257" name="Google Shape;257;p43"/>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Total Weighting						</a:t>
            </a:r>
            <a:endParaRPr/>
          </a:p>
        </p:txBody>
      </p:sp>
      <p:sp>
        <p:nvSpPr>
          <p:cNvPr id="258" name="Google Shape;258;p43"/>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a:t>(1.0) P3-OSY </a:t>
            </a:r>
            <a:r>
              <a:rPr lang="en-US" b="1"/>
              <a:t>eligible</a:t>
            </a:r>
            <a:endParaRPr b="1"/>
          </a:p>
          <a:p>
            <a:pPr marL="0" lvl="0" indent="0" algn="l" rtl="0">
              <a:lnSpc>
                <a:spcPct val="100000"/>
              </a:lnSpc>
              <a:spcBef>
                <a:spcPts val="750"/>
              </a:spcBef>
              <a:spcAft>
                <a:spcPts val="0"/>
              </a:spcAft>
              <a:buNone/>
            </a:pPr>
            <a:r>
              <a:rPr lang="en-US"/>
              <a:t>(1.0) Priority for services</a:t>
            </a:r>
            <a:endParaRPr/>
          </a:p>
          <a:p>
            <a:pPr marL="0" lvl="0" indent="0" algn="l" rtl="0">
              <a:lnSpc>
                <a:spcPct val="100000"/>
              </a:lnSpc>
              <a:spcBef>
                <a:spcPts val="750"/>
              </a:spcBef>
              <a:spcAft>
                <a:spcPts val="0"/>
              </a:spcAft>
              <a:buNone/>
            </a:pPr>
            <a:r>
              <a:rPr lang="en-US"/>
              <a:t>(0.1) English learner</a:t>
            </a:r>
            <a:br>
              <a:rPr lang="en-US"/>
            </a:br>
            <a:endParaRPr/>
          </a:p>
          <a:p>
            <a:pPr marL="0" lvl="0" indent="0" algn="l" rtl="0">
              <a:lnSpc>
                <a:spcPct val="100000"/>
              </a:lnSpc>
              <a:spcBef>
                <a:spcPts val="750"/>
              </a:spcBef>
              <a:spcAft>
                <a:spcPts val="0"/>
              </a:spcAft>
              <a:buNone/>
            </a:pPr>
            <a:r>
              <a:rPr lang="en-US"/>
              <a:t>(1.0) Served during </a:t>
            </a:r>
            <a:r>
              <a:rPr lang="en-US" b="1"/>
              <a:t>regular year</a:t>
            </a:r>
            <a:endParaRPr b="1"/>
          </a:p>
          <a:p>
            <a:pPr marL="0" lvl="0" indent="0" algn="l" rtl="0">
              <a:lnSpc>
                <a:spcPct val="100000"/>
              </a:lnSpc>
              <a:spcBef>
                <a:spcPts val="750"/>
              </a:spcBef>
              <a:spcAft>
                <a:spcPts val="0"/>
              </a:spcAft>
              <a:buNone/>
            </a:pPr>
            <a:r>
              <a:rPr lang="en-US"/>
              <a:t>(0.5) Served during </a:t>
            </a:r>
            <a:r>
              <a:rPr lang="en-US" b="1"/>
              <a:t>summer</a:t>
            </a:r>
            <a:endParaRPr b="1"/>
          </a:p>
          <a:p>
            <a:pPr marL="0" lvl="0" indent="0" algn="l" rtl="0">
              <a:lnSpc>
                <a:spcPct val="100000"/>
              </a:lnSpc>
              <a:spcBef>
                <a:spcPts val="750"/>
              </a:spcBef>
              <a:spcAft>
                <a:spcPts val="0"/>
              </a:spcAft>
              <a:buNone/>
            </a:pPr>
            <a:endParaRPr b="1"/>
          </a:p>
        </p:txBody>
      </p:sp>
      <p:sp>
        <p:nvSpPr>
          <p:cNvPr id="259" name="Google Shape;259;p43"/>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Average of Eligible Students Served</a:t>
            </a:r>
            <a:endParaRPr/>
          </a:p>
        </p:txBody>
      </p:sp>
      <p:sp>
        <p:nvSpPr>
          <p:cNvPr id="260" name="Google Shape;260;p43"/>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0" lvl="0" indent="0" algn="l" rtl="0">
              <a:lnSpc>
                <a:spcPct val="100000"/>
              </a:lnSpc>
              <a:spcBef>
                <a:spcPts val="750"/>
              </a:spcBef>
              <a:spcAft>
                <a:spcPts val="0"/>
              </a:spcAft>
              <a:buNone/>
            </a:pPr>
            <a:r>
              <a:rPr lang="en-US"/>
              <a:t>Students served during </a:t>
            </a:r>
            <a:r>
              <a:rPr lang="en-US" b="1"/>
              <a:t>regular year</a:t>
            </a:r>
            <a:endParaRPr b="1"/>
          </a:p>
          <a:p>
            <a:pPr marL="0" lvl="0" indent="0" algn="l" rtl="0">
              <a:lnSpc>
                <a:spcPct val="100000"/>
              </a:lnSpc>
              <a:spcBef>
                <a:spcPts val="750"/>
              </a:spcBef>
              <a:spcAft>
                <a:spcPts val="0"/>
              </a:spcAft>
              <a:buNone/>
            </a:pPr>
            <a:r>
              <a:rPr lang="en-US"/>
              <a:t>Total P3-OSY </a:t>
            </a:r>
            <a:r>
              <a:rPr lang="en-US" b="1"/>
              <a:t>eligible</a:t>
            </a: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endParaRPr/>
          </a:p>
          <a:p>
            <a:pPr marL="0" lvl="0" indent="0" algn="l" rtl="0">
              <a:lnSpc>
                <a:spcPct val="100000"/>
              </a:lnSpc>
              <a:spcBef>
                <a:spcPts val="750"/>
              </a:spcBef>
              <a:spcAft>
                <a:spcPts val="0"/>
              </a:spcAft>
              <a:buNone/>
            </a:pPr>
            <a:r>
              <a:rPr lang="en-US"/>
              <a:t>Students served during </a:t>
            </a:r>
            <a:r>
              <a:rPr lang="en-US" b="1"/>
              <a:t>summer</a:t>
            </a:r>
            <a:endParaRPr b="1"/>
          </a:p>
          <a:p>
            <a:pPr marL="0" lvl="0" indent="0" algn="l" rtl="0">
              <a:lnSpc>
                <a:spcPct val="100000"/>
              </a:lnSpc>
              <a:spcBef>
                <a:spcPts val="750"/>
              </a:spcBef>
              <a:spcAft>
                <a:spcPts val="0"/>
              </a:spcAft>
              <a:buNone/>
            </a:pPr>
            <a:r>
              <a:rPr lang="en-US"/>
              <a:t>Total P3-OSY </a:t>
            </a:r>
            <a:r>
              <a:rPr lang="en-US" b="1"/>
              <a:t>eligible</a:t>
            </a:r>
            <a:endParaRPr b="1"/>
          </a:p>
        </p:txBody>
      </p:sp>
      <p:sp>
        <p:nvSpPr>
          <p:cNvPr id="263" name="Google Shape;263;p43"/>
          <p:cNvSpPr txBox="1"/>
          <p:nvPr/>
        </p:nvSpPr>
        <p:spPr>
          <a:xfrm>
            <a:off x="1061825" y="5837025"/>
            <a:ext cx="104550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dk1"/>
                </a:solidFill>
              </a:rPr>
              <a:t>(10.0) LOAs not yet generating $40,000 for Title III-English Learners</a:t>
            </a:r>
            <a:endParaRPr sz="21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Service Delivery Plan (SDP)</a:t>
            </a:r>
            <a:endParaRPr dirty="0"/>
          </a:p>
        </p:txBody>
      </p:sp>
      <p:sp>
        <p:nvSpPr>
          <p:cNvPr id="269" name="Google Shape;269;p44"/>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US" sz="1400" dirty="0"/>
              <a:t>RESPONSIBILITIES OF THE STATE TO IMPLEMENT PROJECTS THROUGH </a:t>
            </a:r>
            <a:endParaRPr sz="1400" dirty="0"/>
          </a:p>
          <a:p>
            <a:pPr marL="0" lvl="0" indent="0" algn="l" rtl="0">
              <a:spcBef>
                <a:spcPts val="750"/>
              </a:spcBef>
              <a:spcAft>
                <a:spcPts val="0"/>
              </a:spcAft>
              <a:buClr>
                <a:schemeClr val="dk1"/>
              </a:buClr>
              <a:buSzPts val="1100"/>
              <a:buFont typeface="Arial"/>
              <a:buNone/>
            </a:pPr>
            <a:r>
              <a:rPr lang="en-US" sz="1400" dirty="0"/>
              <a:t>A COMPREHENSIVE NEEDS ASSESSMENT AND </a:t>
            </a:r>
            <a:endParaRPr sz="1400" dirty="0"/>
          </a:p>
          <a:p>
            <a:pPr marL="0" lvl="0" indent="0" algn="l" rtl="0">
              <a:spcBef>
                <a:spcPts val="750"/>
              </a:spcBef>
              <a:spcAft>
                <a:spcPts val="0"/>
              </a:spcAft>
              <a:buClr>
                <a:schemeClr val="dk1"/>
              </a:buClr>
              <a:buSzPts val="1100"/>
              <a:buFont typeface="Arial"/>
              <a:buNone/>
            </a:pPr>
            <a:r>
              <a:rPr lang="en-US" sz="1400" dirty="0"/>
              <a:t>A COMPREHENSIVE STATE PLAN FOR SERVICE DELIVERY</a:t>
            </a:r>
            <a:endParaRPr sz="1400" dirty="0"/>
          </a:p>
          <a:p>
            <a:pPr marL="0" lvl="0" indent="0" algn="l" rtl="0">
              <a:spcBef>
                <a:spcPts val="750"/>
              </a:spcBef>
              <a:spcAft>
                <a:spcPts val="0"/>
              </a:spcAft>
              <a:buClr>
                <a:schemeClr val="dk1"/>
              </a:buClr>
              <a:buSzPts val="1100"/>
              <a:buFont typeface="Arial"/>
              <a:buNone/>
            </a:pPr>
            <a:endParaRPr dirty="0"/>
          </a:p>
          <a:p>
            <a:pPr marL="0" lvl="0" indent="0" algn="l" rtl="0">
              <a:spcBef>
                <a:spcPts val="75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Required Components of the State SDP</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1306)</a:t>
            </a:r>
            <a:endParaRPr b="0"/>
          </a:p>
        </p:txBody>
      </p:sp>
      <p:sp>
        <p:nvSpPr>
          <p:cNvPr id="275" name="Google Shape;275;p4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AutoNum type="arabicPeriod"/>
            </a:pPr>
            <a:r>
              <a:rPr lang="en-US"/>
              <a:t>State Performance Targets</a:t>
            </a:r>
            <a:endParaRPr/>
          </a:p>
          <a:p>
            <a:pPr marL="457200" lvl="0" indent="-406400" algn="l" rtl="0">
              <a:lnSpc>
                <a:spcPct val="115000"/>
              </a:lnSpc>
              <a:spcBef>
                <a:spcPts val="0"/>
              </a:spcBef>
              <a:spcAft>
                <a:spcPts val="0"/>
              </a:spcAft>
              <a:buSzPts val="2800"/>
              <a:buAutoNum type="arabicPeriod"/>
            </a:pPr>
            <a:r>
              <a:rPr lang="en-US"/>
              <a:t>Comprehensive Needs Assessment</a:t>
            </a:r>
            <a:endParaRPr/>
          </a:p>
          <a:p>
            <a:pPr marL="457200" lvl="0" indent="-406400" algn="l" rtl="0">
              <a:lnSpc>
                <a:spcPct val="115000"/>
              </a:lnSpc>
              <a:spcBef>
                <a:spcPts val="0"/>
              </a:spcBef>
              <a:spcAft>
                <a:spcPts val="0"/>
              </a:spcAft>
              <a:buSzPts val="2800"/>
              <a:buAutoNum type="arabicPeriod"/>
            </a:pPr>
            <a:r>
              <a:rPr lang="en-US"/>
              <a:t>Measurable Program Outcomes</a:t>
            </a:r>
            <a:endParaRPr/>
          </a:p>
          <a:p>
            <a:pPr marL="457200" lvl="0" indent="-406400" algn="l" rtl="0">
              <a:lnSpc>
                <a:spcPct val="115000"/>
              </a:lnSpc>
              <a:spcBef>
                <a:spcPts val="0"/>
              </a:spcBef>
              <a:spcAft>
                <a:spcPts val="0"/>
              </a:spcAft>
              <a:buSzPts val="2800"/>
              <a:buAutoNum type="arabicPeriod"/>
            </a:pPr>
            <a:r>
              <a:rPr lang="en-US"/>
              <a:t>Service Delivery Strategies</a:t>
            </a:r>
            <a:endParaRPr/>
          </a:p>
          <a:p>
            <a:pPr marL="457200" lvl="0" indent="-406400" algn="l" rtl="0">
              <a:lnSpc>
                <a:spcPct val="115000"/>
              </a:lnSpc>
              <a:spcBef>
                <a:spcPts val="0"/>
              </a:spcBef>
              <a:spcAft>
                <a:spcPts val="0"/>
              </a:spcAft>
              <a:buSzPts val="2800"/>
              <a:buAutoNum type="arabicPeriod"/>
            </a:pPr>
            <a:r>
              <a:rPr lang="en-US"/>
              <a:t>Evaluation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Office of Migrant Education (OME)</a:t>
            </a:r>
            <a:endParaRPr/>
          </a:p>
        </p:txBody>
      </p:sp>
      <p:pic>
        <p:nvPicPr>
          <p:cNvPr id="281" name="Google Shape;281;p46" descr="Circle chart explaining the continuous improvement plan."/>
          <p:cNvPicPr preferRelativeResize="0"/>
          <p:nvPr/>
        </p:nvPicPr>
        <p:blipFill>
          <a:blip r:embed="rId3">
            <a:alphaModFix/>
          </a:blip>
          <a:stretch>
            <a:fillRect/>
          </a:stretch>
        </p:blipFill>
        <p:spPr>
          <a:xfrm>
            <a:off x="5080938" y="10"/>
            <a:ext cx="6128198"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Four Goal Areas of Iowa’s MEP Service Delivery Plan</a:t>
            </a:r>
            <a:endParaRPr/>
          </a:p>
        </p:txBody>
      </p:sp>
      <p:pic>
        <p:nvPicPr>
          <p:cNvPr id="288" name="Google Shape;288;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18575" y="88325"/>
            <a:ext cx="4662973" cy="1793275"/>
          </a:xfrm>
          <a:prstGeom prst="rect">
            <a:avLst/>
          </a:prstGeom>
          <a:noFill/>
          <a:ln>
            <a:noFill/>
          </a:ln>
        </p:spPr>
      </p:pic>
      <p:sp>
        <p:nvSpPr>
          <p:cNvPr id="287" name="Google Shape;287;p47"/>
          <p:cNvSpPr txBox="1">
            <a:spLocks noGrp="1"/>
          </p:cNvSpPr>
          <p:nvPr>
            <p:ph type="body" idx="1"/>
          </p:nvPr>
        </p:nvSpPr>
        <p:spPr>
          <a:xfrm>
            <a:off x="4591450" y="428025"/>
            <a:ext cx="7335600" cy="5906400"/>
          </a:xfrm>
          <a:prstGeom prst="rect">
            <a:avLst/>
          </a:prstGeom>
        </p:spPr>
        <p:txBody>
          <a:bodyPr spcFirstLastPara="1" wrap="square" lIns="91425" tIns="45700" rIns="91425" bIns="45700" anchor="ctr" anchorCtr="0">
            <a:normAutofit/>
          </a:bodyPr>
          <a:lstStyle/>
          <a:p>
            <a:pPr marL="457200" lvl="0" indent="-406400" algn="l" rtl="0">
              <a:lnSpc>
                <a:spcPct val="115000"/>
              </a:lnSpc>
              <a:spcBef>
                <a:spcPts val="750"/>
              </a:spcBef>
              <a:spcAft>
                <a:spcPts val="0"/>
              </a:spcAft>
              <a:buSzPts val="2800"/>
              <a:buAutoNum type="arabicPeriod"/>
            </a:pPr>
            <a:r>
              <a:rPr lang="en-US"/>
              <a:t>School Readiness</a:t>
            </a:r>
            <a:endParaRPr/>
          </a:p>
          <a:p>
            <a:pPr marL="457200" lvl="0" indent="-406400" algn="l" rtl="0">
              <a:lnSpc>
                <a:spcPct val="115000"/>
              </a:lnSpc>
              <a:spcBef>
                <a:spcPts val="0"/>
              </a:spcBef>
              <a:spcAft>
                <a:spcPts val="0"/>
              </a:spcAft>
              <a:buSzPts val="2800"/>
              <a:buAutoNum type="arabicPeriod"/>
            </a:pPr>
            <a:r>
              <a:rPr lang="en-US"/>
              <a:t>English Language Arts and Mathematics</a:t>
            </a:r>
            <a:endParaRPr/>
          </a:p>
          <a:p>
            <a:pPr marL="457200" lvl="0" indent="-406400" algn="l" rtl="0">
              <a:lnSpc>
                <a:spcPct val="115000"/>
              </a:lnSpc>
              <a:spcBef>
                <a:spcPts val="0"/>
              </a:spcBef>
              <a:spcAft>
                <a:spcPts val="0"/>
              </a:spcAft>
              <a:buSzPts val="2800"/>
              <a:buAutoNum type="arabicPeriod"/>
            </a:pPr>
            <a:r>
              <a:rPr lang="en-US"/>
              <a:t>High School Graduation/Services to OSY</a:t>
            </a:r>
            <a:endParaRPr/>
          </a:p>
          <a:p>
            <a:pPr marL="457200" lvl="0" indent="-406400" algn="l" rtl="0">
              <a:lnSpc>
                <a:spcPct val="115000"/>
              </a:lnSpc>
              <a:spcBef>
                <a:spcPts val="0"/>
              </a:spcBef>
              <a:spcAft>
                <a:spcPts val="0"/>
              </a:spcAft>
              <a:buSzPts val="2800"/>
              <a:buAutoNum type="arabicPeriod"/>
            </a:pPr>
            <a:r>
              <a:rPr lang="en-US"/>
              <a:t>Non-Instructional Support Services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School Readiness	</a:t>
            </a:r>
            <a:endParaRPr/>
          </a:p>
        </p:txBody>
      </p:sp>
      <p:sp>
        <p:nvSpPr>
          <p:cNvPr id="294" name="Google Shape;294;p48"/>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Need Statement of Goal Area #1:</a:t>
            </a:r>
            <a:endParaRPr/>
          </a:p>
          <a:p>
            <a:pPr marL="0" lvl="0" indent="0" algn="l" rtl="0">
              <a:spcBef>
                <a:spcPts val="0"/>
              </a:spcBef>
              <a:spcAft>
                <a:spcPts val="0"/>
              </a:spcAft>
              <a:buNone/>
            </a:pPr>
            <a:r>
              <a:rPr lang="en-US"/>
              <a:t>School Readiness</a:t>
            </a:r>
            <a:endParaRPr/>
          </a:p>
        </p:txBody>
      </p:sp>
      <p:sp>
        <p:nvSpPr>
          <p:cNvPr id="300" name="Google Shape;300;p49"/>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The percentage of migratory parents receiving resources and opportunities to understand child development needs to increase.</a:t>
            </a:r>
            <a:br>
              <a:rPr lang="en-US" sz="2100"/>
            </a:br>
            <a:endParaRPr sz="2100"/>
          </a:p>
          <a:p>
            <a:pPr marL="457200" lvl="0" indent="-342900" algn="l" rtl="0">
              <a:spcBef>
                <a:spcPts val="0"/>
              </a:spcBef>
              <a:spcAft>
                <a:spcPts val="0"/>
              </a:spcAft>
              <a:buSzPts val="1800"/>
              <a:buChar char="•"/>
            </a:pPr>
            <a:r>
              <a:rPr lang="en-US" sz="2100"/>
              <a:t>The percentage of eligible migratory children ages 3-5 who receive instructional or support services from the MEP needs to increase.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1.1	</a:t>
            </a:r>
            <a:endParaRPr/>
          </a:p>
        </p:txBody>
      </p:sp>
      <p:sp>
        <p:nvSpPr>
          <p:cNvPr id="306" name="Google Shape;306;p5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parents of migratory children before school age with information and strategies on child development.</a:t>
            </a:r>
            <a:br>
              <a:rPr lang="en-US" sz="2100"/>
            </a:br>
            <a:endParaRPr sz="2100"/>
          </a:p>
          <a:p>
            <a:pPr marL="457200" lvl="0" indent="-361950" algn="l" rtl="0">
              <a:spcBef>
                <a:spcPts val="0"/>
              </a:spcBef>
              <a:spcAft>
                <a:spcPts val="0"/>
              </a:spcAft>
              <a:buSzPts val="2100"/>
              <a:buChar char="•"/>
            </a:pPr>
            <a:r>
              <a:rPr lang="en-US" sz="2100"/>
              <a:t>Coordinate/provide parents of migratory children before school age with access to local preschool resources. </a:t>
            </a:r>
            <a:endParaRPr sz="2100"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Designations, Definitions, and Acronyms</a:t>
            </a:r>
            <a:endParaRPr/>
          </a:p>
        </p:txBody>
      </p:sp>
      <p:sp>
        <p:nvSpPr>
          <p:cNvPr id="58" name="Google Shape;58;p11"/>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CLARIFYING COMMON WORDS AND PHRASES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1.1</a:t>
            </a:r>
            <a:endParaRPr/>
          </a:p>
        </p:txBody>
      </p:sp>
      <p:sp>
        <p:nvSpPr>
          <p:cNvPr id="312" name="Google Shape;312;p5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750"/>
              </a:spcBef>
              <a:spcAft>
                <a:spcPts val="0"/>
              </a:spcAft>
              <a:buSzPts val="2100"/>
              <a:buChar char="•"/>
            </a:pPr>
            <a:r>
              <a:rPr lang="en-US"/>
              <a:t>Collaborate with health/nutrition services.</a:t>
            </a:r>
            <a:endParaRPr/>
          </a:p>
          <a:p>
            <a:pPr marL="457200" lvl="0" indent="-361950" algn="l" rtl="0">
              <a:lnSpc>
                <a:spcPct val="115000"/>
              </a:lnSpc>
              <a:spcBef>
                <a:spcPts val="0"/>
              </a:spcBef>
              <a:spcAft>
                <a:spcPts val="0"/>
              </a:spcAft>
              <a:buSzPts val="2100"/>
              <a:buChar char="•"/>
            </a:pPr>
            <a:r>
              <a:rPr lang="en-US"/>
              <a:t>Coordinate with the state level early childhood system to ensure inclusion of migratory children as an underserved population. </a:t>
            </a:r>
            <a:endParaRPr/>
          </a:p>
          <a:p>
            <a:pPr marL="457200" lvl="0" indent="-361950" algn="l" rtl="0">
              <a:lnSpc>
                <a:spcPct val="115000"/>
              </a:lnSpc>
              <a:spcBef>
                <a:spcPts val="0"/>
              </a:spcBef>
              <a:spcAft>
                <a:spcPts val="0"/>
              </a:spcAft>
              <a:buSzPts val="2100"/>
              <a:buChar char="•"/>
            </a:pPr>
            <a:r>
              <a:rPr lang="en-US"/>
              <a:t>Coordinate with local early childhood systems to provide access to local resources. </a:t>
            </a:r>
            <a:endParaRPr/>
          </a:p>
          <a:p>
            <a:pPr marL="457200" lvl="0" indent="-361950" algn="l" rtl="0">
              <a:lnSpc>
                <a:spcPct val="115000"/>
              </a:lnSpc>
              <a:spcBef>
                <a:spcPts val="0"/>
              </a:spcBef>
              <a:spcAft>
                <a:spcPts val="0"/>
              </a:spcAft>
              <a:buSzPts val="2100"/>
              <a:buChar char="•"/>
            </a:pPr>
            <a:r>
              <a:rPr lang="en-US"/>
              <a:t>Explore access/usage of online/virtual programming to provide information and ideas on how to support learning at home (e.g., Ready Rosie).</a:t>
            </a:r>
            <a:endParaRPr/>
          </a:p>
          <a:p>
            <a:pPr marL="457200" lvl="0" indent="-361950" algn="l" rtl="0">
              <a:lnSpc>
                <a:spcPct val="115000"/>
              </a:lnSpc>
              <a:spcBef>
                <a:spcPts val="0"/>
              </a:spcBef>
              <a:spcAft>
                <a:spcPts val="0"/>
              </a:spcAft>
              <a:buSzPts val="2100"/>
              <a:buChar char="•"/>
            </a:pPr>
            <a:r>
              <a:rPr lang="en-US"/>
              <a:t>Provide learning opportunities to parents about resources and instructional services. </a:t>
            </a:r>
            <a:endParaRPr/>
          </a:p>
          <a:p>
            <a:pPr marL="457200" lvl="0" indent="-361950" algn="l" rtl="0">
              <a:lnSpc>
                <a:spcPct val="115000"/>
              </a:lnSpc>
              <a:spcBef>
                <a:spcPts val="0"/>
              </a:spcBef>
              <a:spcAft>
                <a:spcPts val="0"/>
              </a:spcAft>
              <a:buSzPts val="2100"/>
              <a:buChar char="•"/>
            </a:pPr>
            <a:r>
              <a:rPr lang="en-US"/>
              <a:t>Provide school readiness tools and resources for children and parents (e.g., books in a backpack, pre-literacy and pre-numeracy learning kits).</a:t>
            </a:r>
            <a:endParaRPr/>
          </a:p>
          <a:p>
            <a:pPr marL="457200" lvl="0" indent="-361950" algn="l" rtl="0">
              <a:spcBef>
                <a:spcPts val="0"/>
              </a:spcBef>
              <a:spcAft>
                <a:spcPts val="0"/>
              </a:spcAft>
              <a:buSzPts val="2100"/>
              <a:buChar char="•"/>
            </a:pPr>
            <a:r>
              <a:rPr lang="en-US"/>
              <a:t>Support parents as first teachers by helping parents with activities to do at home (e.g., Parents as Teachers).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1.2</a:t>
            </a:r>
            <a:endParaRPr/>
          </a:p>
        </p:txBody>
      </p:sp>
      <p:sp>
        <p:nvSpPr>
          <p:cNvPr id="318" name="Google Shape;318;p52"/>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 with local preschool/childcare programs to ensure migratory children before school age receive instructional services. </a:t>
            </a:r>
            <a:endParaRPr sz="2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1.2</a:t>
            </a:r>
            <a:endParaRPr/>
          </a:p>
        </p:txBody>
      </p:sp>
      <p:sp>
        <p:nvSpPr>
          <p:cNvPr id="324" name="Google Shape;324;p53"/>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750"/>
              </a:spcBef>
              <a:spcAft>
                <a:spcPts val="0"/>
              </a:spcAft>
              <a:buSzPts val="2100"/>
              <a:buChar char="•"/>
            </a:pPr>
            <a:r>
              <a:rPr lang="en-US"/>
              <a:t>Coordinate access to community services like libraries. </a:t>
            </a:r>
            <a:endParaRPr/>
          </a:p>
          <a:p>
            <a:pPr marL="457200" lvl="0" indent="-361950" algn="l" rtl="0">
              <a:lnSpc>
                <a:spcPct val="115000"/>
              </a:lnSpc>
              <a:spcBef>
                <a:spcPts val="0"/>
              </a:spcBef>
              <a:spcAft>
                <a:spcPts val="0"/>
              </a:spcAft>
              <a:buSzPts val="2100"/>
              <a:buChar char="•"/>
            </a:pPr>
            <a:r>
              <a:rPr lang="en-US"/>
              <a:t>Coordinate with the state level early childhood system to ensure inclusion of migratory children as an underserved population. </a:t>
            </a:r>
            <a:endParaRPr/>
          </a:p>
          <a:p>
            <a:pPr marL="457200" lvl="0" indent="-361950" algn="l" rtl="0">
              <a:lnSpc>
                <a:spcPct val="115000"/>
              </a:lnSpc>
              <a:spcBef>
                <a:spcPts val="0"/>
              </a:spcBef>
              <a:spcAft>
                <a:spcPts val="0"/>
              </a:spcAft>
              <a:buSzPts val="2100"/>
              <a:buChar char="•"/>
            </a:pPr>
            <a:r>
              <a:rPr lang="en-US"/>
              <a:t>Coordinate with local early childhood systems to provide access to local resources.</a:t>
            </a:r>
            <a:endParaRPr/>
          </a:p>
          <a:p>
            <a:pPr marL="457200" lvl="0" indent="-361950" algn="l" rtl="0">
              <a:lnSpc>
                <a:spcPct val="115000"/>
              </a:lnSpc>
              <a:spcBef>
                <a:spcPts val="0"/>
              </a:spcBef>
              <a:spcAft>
                <a:spcPts val="0"/>
              </a:spcAft>
              <a:buSzPts val="2100"/>
              <a:buChar char="•"/>
            </a:pPr>
            <a:r>
              <a:rPr lang="en-US"/>
              <a:t>Coordinate services in the language spoken at home. </a:t>
            </a:r>
            <a:endParaRPr/>
          </a:p>
          <a:p>
            <a:pPr marL="457200" lvl="0" indent="-361950" algn="l" rtl="0">
              <a:lnSpc>
                <a:spcPct val="115000"/>
              </a:lnSpc>
              <a:spcBef>
                <a:spcPts val="0"/>
              </a:spcBef>
              <a:spcAft>
                <a:spcPts val="0"/>
              </a:spcAft>
              <a:buSzPts val="2100"/>
              <a:buChar char="•"/>
            </a:pPr>
            <a:r>
              <a:rPr lang="en-US"/>
              <a:t>Coordinate services based on needs (half day, full day).</a:t>
            </a:r>
            <a:endParaRPr/>
          </a:p>
          <a:p>
            <a:pPr marL="457200" lvl="0" indent="-361950" algn="l" rtl="0">
              <a:lnSpc>
                <a:spcPct val="115000"/>
              </a:lnSpc>
              <a:spcBef>
                <a:spcPts val="0"/>
              </a:spcBef>
              <a:spcAft>
                <a:spcPts val="0"/>
              </a:spcAft>
              <a:buSzPts val="2100"/>
              <a:buChar char="•"/>
            </a:pPr>
            <a:r>
              <a:rPr lang="en-US"/>
              <a:t>Coordinate access to existing childcare and preschool services and programs. </a:t>
            </a:r>
            <a:endParaRPr/>
          </a:p>
          <a:p>
            <a:pPr marL="457200" lvl="0" indent="-361950" algn="l" rtl="0">
              <a:lnSpc>
                <a:spcPct val="115000"/>
              </a:lnSpc>
              <a:spcBef>
                <a:spcPts val="0"/>
              </a:spcBef>
              <a:spcAft>
                <a:spcPts val="0"/>
              </a:spcAft>
              <a:buSzPts val="2100"/>
              <a:buChar char="•"/>
            </a:pPr>
            <a:r>
              <a:rPr lang="en-US"/>
              <a:t>Identify early childhood programs across the state.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1.3</a:t>
            </a:r>
            <a:endParaRPr/>
          </a:p>
        </p:txBody>
      </p:sp>
      <p:sp>
        <p:nvSpPr>
          <p:cNvPr id="330" name="Google Shape;330;p5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instructional and support services to migratory children before school age to support school readiness and transition to kindergarten. </a:t>
            </a:r>
            <a:endParaRPr sz="2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1.3</a:t>
            </a:r>
            <a:endParaRPr/>
          </a:p>
        </p:txBody>
      </p:sp>
      <p:sp>
        <p:nvSpPr>
          <p:cNvPr id="336" name="Google Shape;336;p5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61950" algn="l" rtl="0">
              <a:lnSpc>
                <a:spcPct val="115000"/>
              </a:lnSpc>
              <a:spcBef>
                <a:spcPts val="750"/>
              </a:spcBef>
              <a:spcAft>
                <a:spcPts val="0"/>
              </a:spcAft>
              <a:buSzPts val="2100"/>
              <a:buChar char="•"/>
            </a:pPr>
            <a:r>
              <a:rPr lang="en-US"/>
              <a:t>Coordinate/provide early reading and math services in the native language of the child. </a:t>
            </a:r>
            <a:endParaRPr/>
          </a:p>
          <a:p>
            <a:pPr marL="457200" lvl="0" indent="-361950" algn="l" rtl="0">
              <a:lnSpc>
                <a:spcPct val="115000"/>
              </a:lnSpc>
              <a:spcBef>
                <a:spcPts val="0"/>
              </a:spcBef>
              <a:spcAft>
                <a:spcPts val="0"/>
              </a:spcAft>
              <a:buSzPts val="2100"/>
              <a:buChar char="•"/>
            </a:pPr>
            <a:r>
              <a:rPr lang="en-US"/>
              <a:t>Coordinate/provide support for writing/reading and math at home. </a:t>
            </a:r>
            <a:endParaRPr/>
          </a:p>
          <a:p>
            <a:pPr marL="457200" lvl="0" indent="-361950" algn="l" rtl="0">
              <a:lnSpc>
                <a:spcPct val="115000"/>
              </a:lnSpc>
              <a:spcBef>
                <a:spcPts val="0"/>
              </a:spcBef>
              <a:spcAft>
                <a:spcPts val="0"/>
              </a:spcAft>
              <a:buSzPts val="2100"/>
              <a:buChar char="•"/>
            </a:pPr>
            <a:r>
              <a:rPr lang="en-US"/>
              <a:t>Coordinate/provide transition to kindergarten services. </a:t>
            </a:r>
            <a:endParaRPr/>
          </a:p>
          <a:p>
            <a:pPr marL="457200" lvl="0" indent="-361950" algn="l" rtl="0">
              <a:lnSpc>
                <a:spcPct val="115000"/>
              </a:lnSpc>
              <a:spcBef>
                <a:spcPts val="0"/>
              </a:spcBef>
              <a:spcAft>
                <a:spcPts val="0"/>
              </a:spcAft>
              <a:buSzPts val="2100"/>
              <a:buChar char="•"/>
            </a:pPr>
            <a:r>
              <a:rPr lang="en-US"/>
              <a:t>Provide books in native language. </a:t>
            </a:r>
            <a:endParaRPr/>
          </a:p>
          <a:p>
            <a:pPr marL="457200" lvl="0" indent="-361950" algn="l" rtl="0">
              <a:lnSpc>
                <a:spcPct val="115000"/>
              </a:lnSpc>
              <a:spcBef>
                <a:spcPts val="0"/>
              </a:spcBef>
              <a:spcAft>
                <a:spcPts val="0"/>
              </a:spcAft>
              <a:buSzPts val="2100"/>
              <a:buChar char="•"/>
            </a:pPr>
            <a:r>
              <a:rPr lang="en-US"/>
              <a:t>Provide interventions to prepare 3-5 year olds entering kindergarten using a Multi-Tiered System of Support (MTSS) approach. </a:t>
            </a:r>
            <a:endParaRPr/>
          </a:p>
          <a:p>
            <a:pPr marL="457200" lvl="0" indent="-361950" algn="l" rtl="0">
              <a:lnSpc>
                <a:spcPct val="115000"/>
              </a:lnSpc>
              <a:spcBef>
                <a:spcPts val="0"/>
              </a:spcBef>
              <a:spcAft>
                <a:spcPts val="0"/>
              </a:spcAft>
              <a:buSzPts val="2100"/>
              <a:buChar char="•"/>
            </a:pPr>
            <a:r>
              <a:rPr lang="en-US"/>
              <a:t>Provide resources/materials and professional learning opportunities to support reading and math readiness content.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English Language Arts and Mathematics</a:t>
            </a:r>
            <a:endParaRPr/>
          </a:p>
        </p:txBody>
      </p:sp>
      <p:sp>
        <p:nvSpPr>
          <p:cNvPr id="342" name="Google Shape;342;p56"/>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Need Statement of Goal Area #2:</a:t>
            </a:r>
            <a:endParaRPr/>
          </a:p>
          <a:p>
            <a:pPr marL="0" lvl="0" indent="0" algn="l" rtl="0">
              <a:spcBef>
                <a:spcPts val="0"/>
              </a:spcBef>
              <a:spcAft>
                <a:spcPts val="0"/>
              </a:spcAft>
              <a:buClr>
                <a:schemeClr val="dk1"/>
              </a:buClr>
              <a:buSzPts val="1100"/>
              <a:buFont typeface="Arial"/>
              <a:buNone/>
            </a:pPr>
            <a:r>
              <a:rPr lang="en-US"/>
              <a:t>ELA and Math</a:t>
            </a:r>
            <a:endParaRPr/>
          </a:p>
        </p:txBody>
      </p:sp>
      <p:sp>
        <p:nvSpPr>
          <p:cNvPr id="348" name="Google Shape;348;p57"/>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lnSpc>
                <a:spcPct val="115000"/>
              </a:lnSpc>
              <a:spcBef>
                <a:spcPts val="750"/>
              </a:spcBef>
              <a:spcAft>
                <a:spcPts val="0"/>
              </a:spcAft>
              <a:buSzPts val="2100"/>
              <a:buChar char="•"/>
            </a:pPr>
            <a:r>
              <a:rPr lang="en-US" sz="2100"/>
              <a:t>To eliminate the achievement gap between migratory and non-migratory students, the percentage of migratory students scoring proficient or above on State assessments needs to increase by </a:t>
            </a:r>
            <a:endParaRPr sz="2100"/>
          </a:p>
          <a:p>
            <a:pPr marL="914400" lvl="1" indent="-361950" algn="l" rtl="0">
              <a:lnSpc>
                <a:spcPct val="115000"/>
              </a:lnSpc>
              <a:spcBef>
                <a:spcPts val="0"/>
              </a:spcBef>
              <a:spcAft>
                <a:spcPts val="0"/>
              </a:spcAft>
              <a:buSzPts val="2100"/>
              <a:buChar char="•"/>
            </a:pPr>
            <a:r>
              <a:rPr lang="en-US" sz="2100"/>
              <a:t>37.4 percentage points (38.4 percentage points for PFS students) in ELA, and </a:t>
            </a:r>
            <a:endParaRPr sz="2100"/>
          </a:p>
          <a:p>
            <a:pPr marL="914400" lvl="1" indent="-361950" algn="l" rtl="0">
              <a:lnSpc>
                <a:spcPct val="115000"/>
              </a:lnSpc>
              <a:spcBef>
                <a:spcPts val="0"/>
              </a:spcBef>
              <a:spcAft>
                <a:spcPts val="0"/>
              </a:spcAft>
              <a:buSzPts val="2100"/>
              <a:buChar char="•"/>
            </a:pPr>
            <a:r>
              <a:rPr lang="en-US" sz="2100"/>
              <a:t>33.0 percentage points (38.5 percentage points for PFS students) in math </a:t>
            </a:r>
            <a:endParaRPr sz="2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2.1</a:t>
            </a:r>
            <a:endParaRPr/>
          </a:p>
        </p:txBody>
      </p:sp>
      <p:sp>
        <p:nvSpPr>
          <p:cNvPr id="354" name="Google Shape;354;p5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needs-based supplemental instruction in ELA and math to migratory students in grades K-12 during the </a:t>
            </a:r>
            <a:r>
              <a:rPr lang="en-US" sz="2100" b="1"/>
              <a:t>regular school year.</a:t>
            </a:r>
            <a:r>
              <a:rPr lang="en-US" sz="2100"/>
              <a:t> </a:t>
            </a:r>
            <a:endParaRPr sz="2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2.1</a:t>
            </a:r>
            <a:endParaRPr/>
          </a:p>
        </p:txBody>
      </p:sp>
      <p:sp>
        <p:nvSpPr>
          <p:cNvPr id="360" name="Google Shape;360;p5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Regular Year</a:t>
            </a:r>
            <a:endParaRPr sz="2400" b="1" dirty="0"/>
          </a:p>
          <a:p>
            <a:pPr marL="457200" lvl="0" indent="-342900" algn="l" rtl="0">
              <a:lnSpc>
                <a:spcPct val="115000"/>
              </a:lnSpc>
              <a:spcBef>
                <a:spcPts val="0"/>
              </a:spcBef>
              <a:spcAft>
                <a:spcPts val="0"/>
              </a:spcAft>
              <a:buSzPts val="1800"/>
              <a:buChar char="•"/>
            </a:pPr>
            <a:r>
              <a:rPr lang="en-US" sz="1800" dirty="0"/>
              <a:t>Before and after-school tutoring.</a:t>
            </a:r>
            <a:endParaRPr sz="1800" dirty="0"/>
          </a:p>
          <a:p>
            <a:pPr marL="457200" lvl="0" indent="-342900" algn="l" rtl="0">
              <a:lnSpc>
                <a:spcPct val="115000"/>
              </a:lnSpc>
              <a:spcBef>
                <a:spcPts val="0"/>
              </a:spcBef>
              <a:spcAft>
                <a:spcPts val="0"/>
              </a:spcAft>
              <a:buSzPts val="1800"/>
              <a:buChar char="•"/>
            </a:pPr>
            <a:r>
              <a:rPr lang="en-US" sz="1800" dirty="0"/>
              <a:t>Coordinated student schedules (academic support happens outside of school and outside of activity/practice).</a:t>
            </a:r>
            <a:endParaRPr sz="1800" dirty="0"/>
          </a:p>
          <a:p>
            <a:pPr marL="457200" lvl="0" indent="-342900" algn="l" rtl="0">
              <a:lnSpc>
                <a:spcPct val="115000"/>
              </a:lnSpc>
              <a:spcBef>
                <a:spcPts val="0"/>
              </a:spcBef>
              <a:spcAft>
                <a:spcPts val="0"/>
              </a:spcAft>
              <a:buSzPts val="1800"/>
              <a:buChar char="•"/>
            </a:pPr>
            <a:r>
              <a:rPr lang="en-US" sz="1800" dirty="0"/>
              <a:t>Literary and math backpacks (checkout and return).</a:t>
            </a:r>
            <a:endParaRPr sz="1800" dirty="0"/>
          </a:p>
          <a:p>
            <a:pPr marL="457200" lvl="0" indent="-342900" algn="l" rtl="0">
              <a:lnSpc>
                <a:spcPct val="115000"/>
              </a:lnSpc>
              <a:spcBef>
                <a:spcPts val="0"/>
              </a:spcBef>
              <a:spcAft>
                <a:spcPts val="0"/>
              </a:spcAft>
              <a:buSzPts val="1800"/>
              <a:buChar char="•"/>
            </a:pPr>
            <a:r>
              <a:rPr lang="en-US" sz="1800" dirty="0"/>
              <a:t>Literacy nights.</a:t>
            </a:r>
            <a:endParaRPr sz="1800" dirty="0"/>
          </a:p>
          <a:p>
            <a:pPr marL="457200" lvl="0" indent="-342900" algn="l" rtl="0">
              <a:lnSpc>
                <a:spcPct val="115000"/>
              </a:lnSpc>
              <a:spcBef>
                <a:spcPts val="0"/>
              </a:spcBef>
              <a:spcAft>
                <a:spcPts val="0"/>
              </a:spcAft>
              <a:buSzPts val="1800"/>
              <a:buChar char="•"/>
            </a:pPr>
            <a:r>
              <a:rPr lang="en-US" sz="1800" dirty="0"/>
              <a:t>Online platforms (e.g., Duolingo, Unite for Literacy, </a:t>
            </a:r>
            <a:r>
              <a:rPr lang="en-US" sz="1800" dirty="0" err="1"/>
              <a:t>BookFlix</a:t>
            </a:r>
            <a:r>
              <a:rPr lang="en-US" sz="1800" dirty="0"/>
              <a:t>, </a:t>
            </a:r>
            <a:r>
              <a:rPr lang="en-US" sz="1800" dirty="0" err="1"/>
              <a:t>TrueFlix</a:t>
            </a:r>
            <a:r>
              <a:rPr lang="en-US" sz="1800" dirty="0"/>
              <a:t>, Khan Academy, Prodigy, Dreamscape).</a:t>
            </a:r>
            <a:endParaRPr sz="1800" dirty="0"/>
          </a:p>
          <a:p>
            <a:pPr marL="457200" lvl="0" indent="-342900" algn="l" rtl="0">
              <a:lnSpc>
                <a:spcPct val="115000"/>
              </a:lnSpc>
              <a:spcBef>
                <a:spcPts val="0"/>
              </a:spcBef>
              <a:spcAft>
                <a:spcPts val="0"/>
              </a:spcAft>
              <a:buSzPts val="1800"/>
              <a:buChar char="•"/>
            </a:pPr>
            <a:r>
              <a:rPr lang="en-US" sz="1800" dirty="0"/>
              <a:t>Partner with colleges for tutoring support. </a:t>
            </a:r>
            <a:endParaRPr sz="1800" dirty="0"/>
          </a:p>
          <a:p>
            <a:pPr marL="457200" lvl="0" indent="-342900" algn="l" rtl="0">
              <a:lnSpc>
                <a:spcPct val="115000"/>
              </a:lnSpc>
              <a:spcBef>
                <a:spcPts val="0"/>
              </a:spcBef>
              <a:spcAft>
                <a:spcPts val="0"/>
              </a:spcAft>
              <a:buSzPts val="1800"/>
              <a:buChar char="•"/>
            </a:pPr>
            <a:r>
              <a:rPr lang="en-US" sz="1800" dirty="0"/>
              <a:t>Project-based learning (e.g., hands-on activities, building trades, cooking, health care, child development, STEAM, robotics, gardening, greenhouse work, agriculture).</a:t>
            </a:r>
            <a:endParaRPr sz="1800" dirty="0"/>
          </a:p>
          <a:p>
            <a:pPr marL="457200" lvl="0" indent="-342900" algn="l" rtl="0">
              <a:lnSpc>
                <a:spcPct val="115000"/>
              </a:lnSpc>
              <a:spcBef>
                <a:spcPts val="0"/>
              </a:spcBef>
              <a:spcAft>
                <a:spcPts val="0"/>
              </a:spcAft>
              <a:buSzPts val="1800"/>
              <a:buChar char="•"/>
            </a:pPr>
            <a:r>
              <a:rPr lang="en-US" sz="1800" dirty="0"/>
              <a:t>Provide professional development on ELA and math instruction to staff serving migratory students. </a:t>
            </a:r>
            <a:endParaRPr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2.2</a:t>
            </a:r>
            <a:endParaRPr/>
          </a:p>
        </p:txBody>
      </p:sp>
      <p:sp>
        <p:nvSpPr>
          <p:cNvPr id="366" name="Google Shape;366;p6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Coordinate/provide needs-based supplemental instruction in ELA and math to migratory students in grades K-12 during the </a:t>
            </a:r>
            <a:r>
              <a:rPr lang="en-US" sz="2100" b="1"/>
              <a:t>summer</a:t>
            </a:r>
            <a:r>
              <a:rPr lang="en-US" sz="2100"/>
              <a:t>.</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Designation</a:t>
            </a:r>
            <a:endParaRPr/>
          </a:p>
          <a:p>
            <a:pPr marL="0" lvl="0" indent="0" algn="l" rtl="0">
              <a:spcBef>
                <a:spcPts val="0"/>
              </a:spcBef>
              <a:spcAft>
                <a:spcPts val="0"/>
              </a:spcAft>
              <a:buNone/>
            </a:pPr>
            <a:r>
              <a:rPr lang="en-US"/>
              <a:t>Distinctions</a:t>
            </a:r>
            <a:endParaRPr/>
          </a:p>
        </p:txBody>
      </p:sp>
      <p:pic>
        <p:nvPicPr>
          <p:cNvPr id="64" name="Google Shape;64;p12" descr="Venn diagram showing what English Learners, Immigrant Students, and Migratory Children all have in common."/>
          <p:cNvPicPr preferRelativeResize="0"/>
          <p:nvPr/>
        </p:nvPicPr>
        <p:blipFill>
          <a:blip r:embed="rId3">
            <a:alphaModFix/>
          </a:blip>
          <a:stretch>
            <a:fillRect/>
          </a:stretch>
        </p:blipFill>
        <p:spPr>
          <a:xfrm>
            <a:off x="4592025" y="0"/>
            <a:ext cx="7186157" cy="6857999"/>
          </a:xfrm>
          <a:prstGeom prst="rect">
            <a:avLst/>
          </a:prstGeom>
          <a:noFill/>
          <a:ln>
            <a:noFill/>
          </a:ln>
        </p:spPr>
      </p:pic>
      <p:sp>
        <p:nvSpPr>
          <p:cNvPr id="65" name="Google Shape;65;p12"/>
          <p:cNvSpPr txBox="1"/>
          <p:nvPr/>
        </p:nvSpPr>
        <p:spPr>
          <a:xfrm>
            <a:off x="6242675" y="4235625"/>
            <a:ext cx="3893700" cy="6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Migratory</a:t>
            </a:r>
            <a:endParaRPr sz="2100">
              <a:solidFill>
                <a:schemeClr val="dk1"/>
              </a:solidFill>
            </a:endParaRPr>
          </a:p>
          <a:p>
            <a:pPr marL="0" lvl="0" indent="0" algn="ctr" rtl="0">
              <a:spcBef>
                <a:spcPts val="0"/>
              </a:spcBef>
              <a:spcAft>
                <a:spcPts val="0"/>
              </a:spcAft>
              <a:buNone/>
            </a:pPr>
            <a:r>
              <a:rPr lang="en-US" sz="2100">
                <a:solidFill>
                  <a:schemeClr val="dk1"/>
                </a:solidFill>
              </a:rPr>
              <a:t>Children</a:t>
            </a:r>
            <a:endParaRPr sz="2100">
              <a:solidFill>
                <a:schemeClr val="dk1"/>
              </a:solidFill>
            </a:endParaRPr>
          </a:p>
          <a:p>
            <a:pPr marL="0" lvl="0" indent="0" algn="ctr" rtl="0">
              <a:spcBef>
                <a:spcPts val="0"/>
              </a:spcBef>
              <a:spcAft>
                <a:spcPts val="0"/>
              </a:spcAft>
              <a:buNone/>
            </a:pPr>
            <a:endParaRPr sz="2100">
              <a:solidFill>
                <a:schemeClr val="dk1"/>
              </a:solidFill>
            </a:endParaRPr>
          </a:p>
          <a:p>
            <a:pPr marL="0" lvl="0" indent="0" algn="ctr" rtl="0">
              <a:spcBef>
                <a:spcPts val="0"/>
              </a:spcBef>
              <a:spcAft>
                <a:spcPts val="0"/>
              </a:spcAft>
              <a:buNone/>
            </a:pPr>
            <a:br>
              <a:rPr lang="en-US" sz="2100">
                <a:solidFill>
                  <a:schemeClr val="dk1"/>
                </a:solidFill>
              </a:rPr>
            </a:br>
            <a:endParaRPr sz="2100">
              <a:solidFill>
                <a:schemeClr val="dk1"/>
              </a:solidFill>
            </a:endParaRPr>
          </a:p>
        </p:txBody>
      </p:sp>
      <p:sp>
        <p:nvSpPr>
          <p:cNvPr id="66" name="Google Shape;66;p12"/>
          <p:cNvSpPr txBox="1"/>
          <p:nvPr/>
        </p:nvSpPr>
        <p:spPr>
          <a:xfrm>
            <a:off x="4917275" y="1949000"/>
            <a:ext cx="3893700" cy="6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English</a:t>
            </a:r>
            <a:endParaRPr sz="2100">
              <a:solidFill>
                <a:schemeClr val="dk1"/>
              </a:solidFill>
            </a:endParaRPr>
          </a:p>
          <a:p>
            <a:pPr marL="0" lvl="0" indent="0" algn="ctr" rtl="0">
              <a:spcBef>
                <a:spcPts val="0"/>
              </a:spcBef>
              <a:spcAft>
                <a:spcPts val="0"/>
              </a:spcAft>
              <a:buNone/>
            </a:pPr>
            <a:r>
              <a:rPr lang="en-US" sz="2100">
                <a:solidFill>
                  <a:schemeClr val="dk1"/>
                </a:solidFill>
              </a:rPr>
              <a:t>Learners</a:t>
            </a:r>
            <a:endParaRPr sz="2100">
              <a:solidFill>
                <a:schemeClr val="dk1"/>
              </a:solidFill>
            </a:endParaRPr>
          </a:p>
        </p:txBody>
      </p:sp>
      <p:sp>
        <p:nvSpPr>
          <p:cNvPr id="67" name="Google Shape;67;p12"/>
          <p:cNvSpPr txBox="1"/>
          <p:nvPr/>
        </p:nvSpPr>
        <p:spPr>
          <a:xfrm>
            <a:off x="7537400" y="1949000"/>
            <a:ext cx="3893700" cy="6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chemeClr val="dk1"/>
                </a:solidFill>
              </a:rPr>
              <a:t> Immigrant</a:t>
            </a:r>
            <a:endParaRPr sz="2100">
              <a:solidFill>
                <a:schemeClr val="dk1"/>
              </a:solidFill>
            </a:endParaRPr>
          </a:p>
          <a:p>
            <a:pPr marL="0" lvl="0" indent="0" algn="ctr" rtl="0">
              <a:spcBef>
                <a:spcPts val="0"/>
              </a:spcBef>
              <a:spcAft>
                <a:spcPts val="0"/>
              </a:spcAft>
              <a:buNone/>
            </a:pPr>
            <a:r>
              <a:rPr lang="en-US" sz="2100">
                <a:solidFill>
                  <a:schemeClr val="dk1"/>
                </a:solidFill>
              </a:rPr>
              <a:t>Students</a:t>
            </a:r>
            <a:endParaRPr sz="21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2.2</a:t>
            </a:r>
            <a:endParaRPr/>
          </a:p>
        </p:txBody>
      </p:sp>
      <p:sp>
        <p:nvSpPr>
          <p:cNvPr id="372" name="Google Shape;372;p61"/>
          <p:cNvSpPr txBox="1">
            <a:spLocks noGrp="1"/>
          </p:cNvSpPr>
          <p:nvPr>
            <p:ph type="body" idx="1"/>
          </p:nvPr>
        </p:nvSpPr>
        <p:spPr>
          <a:xfrm>
            <a:off x="578850" y="910084"/>
            <a:ext cx="11034300" cy="554398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Summer </a:t>
            </a:r>
            <a:endParaRPr sz="2400" b="1" dirty="0"/>
          </a:p>
          <a:p>
            <a:pPr marL="457200" lvl="0" indent="-342900" algn="l" rtl="0">
              <a:lnSpc>
                <a:spcPct val="115000"/>
              </a:lnSpc>
              <a:spcBef>
                <a:spcPts val="0"/>
              </a:spcBef>
              <a:spcAft>
                <a:spcPts val="0"/>
              </a:spcAft>
              <a:buSzPts val="1800"/>
              <a:buChar char="•"/>
            </a:pPr>
            <a:r>
              <a:rPr lang="en-US" sz="1800" dirty="0"/>
              <a:t>Back-to-school night–provide books.</a:t>
            </a:r>
            <a:endParaRPr sz="1800" dirty="0"/>
          </a:p>
          <a:p>
            <a:pPr marL="457200" lvl="0" indent="-342900" algn="l" rtl="0">
              <a:lnSpc>
                <a:spcPct val="115000"/>
              </a:lnSpc>
              <a:spcBef>
                <a:spcPts val="0"/>
              </a:spcBef>
              <a:spcAft>
                <a:spcPts val="0"/>
              </a:spcAft>
              <a:buSzPts val="1800"/>
              <a:buChar char="•"/>
            </a:pPr>
            <a:r>
              <a:rPr lang="en-US" sz="1800" dirty="0"/>
              <a:t>ESL classes.</a:t>
            </a:r>
            <a:endParaRPr sz="1800" dirty="0"/>
          </a:p>
          <a:p>
            <a:pPr marL="457200" lvl="0" indent="-342900" algn="l" rtl="0">
              <a:lnSpc>
                <a:spcPct val="115000"/>
              </a:lnSpc>
              <a:spcBef>
                <a:spcPts val="0"/>
              </a:spcBef>
              <a:spcAft>
                <a:spcPts val="0"/>
              </a:spcAft>
              <a:buSzPts val="1800"/>
              <a:buChar char="•"/>
            </a:pPr>
            <a:r>
              <a:rPr lang="en-US" sz="1800" dirty="0"/>
              <a:t>Field trips/excursions.</a:t>
            </a:r>
            <a:endParaRPr sz="1800" dirty="0"/>
          </a:p>
          <a:p>
            <a:pPr marL="457200" lvl="0" indent="-342900" algn="l" rtl="0">
              <a:lnSpc>
                <a:spcPct val="115000"/>
              </a:lnSpc>
              <a:spcBef>
                <a:spcPts val="0"/>
              </a:spcBef>
              <a:spcAft>
                <a:spcPts val="0"/>
              </a:spcAft>
              <a:buSzPts val="1800"/>
              <a:buChar char="•"/>
            </a:pPr>
            <a:r>
              <a:rPr lang="en-US" sz="1800" dirty="0"/>
              <a:t>Literacy nights.</a:t>
            </a:r>
            <a:endParaRPr sz="1800" dirty="0"/>
          </a:p>
          <a:p>
            <a:pPr marL="457200" lvl="0" indent="-342900" algn="l" rtl="0">
              <a:lnSpc>
                <a:spcPct val="115000"/>
              </a:lnSpc>
              <a:spcBef>
                <a:spcPts val="0"/>
              </a:spcBef>
              <a:spcAft>
                <a:spcPts val="0"/>
              </a:spcAft>
              <a:buSzPts val="1800"/>
              <a:buChar char="•"/>
            </a:pPr>
            <a:r>
              <a:rPr lang="en-US" sz="1800" dirty="0"/>
              <a:t>MEP-funded summer school.</a:t>
            </a:r>
            <a:endParaRPr sz="1800" dirty="0"/>
          </a:p>
          <a:p>
            <a:pPr marL="457200" lvl="0" indent="-342900" algn="l" rtl="0">
              <a:lnSpc>
                <a:spcPct val="115000"/>
              </a:lnSpc>
              <a:spcBef>
                <a:spcPts val="0"/>
              </a:spcBef>
              <a:spcAft>
                <a:spcPts val="0"/>
              </a:spcAft>
              <a:buSzPts val="1800"/>
              <a:buChar char="•"/>
            </a:pPr>
            <a:r>
              <a:rPr lang="en-US" sz="1800" dirty="0"/>
              <a:t>Online platforms (e.g., Duolingo, Unite for Literacy, </a:t>
            </a:r>
            <a:r>
              <a:rPr lang="en-US" sz="1800" dirty="0" err="1"/>
              <a:t>BookFlix</a:t>
            </a:r>
            <a:r>
              <a:rPr lang="en-US" sz="1800" dirty="0"/>
              <a:t>, </a:t>
            </a:r>
            <a:r>
              <a:rPr lang="en-US" sz="1800" dirty="0" err="1"/>
              <a:t>TrueFlix</a:t>
            </a:r>
            <a:r>
              <a:rPr lang="en-US" sz="1800" dirty="0"/>
              <a:t>, Khan Academy, Prodigy, Dreamscape).</a:t>
            </a:r>
            <a:endParaRPr sz="1800" dirty="0"/>
          </a:p>
          <a:p>
            <a:pPr marL="457200" lvl="0" indent="-342900" algn="l" rtl="0">
              <a:lnSpc>
                <a:spcPct val="115000"/>
              </a:lnSpc>
              <a:spcBef>
                <a:spcPts val="0"/>
              </a:spcBef>
              <a:spcAft>
                <a:spcPts val="0"/>
              </a:spcAft>
              <a:buSzPts val="1800"/>
              <a:buChar char="•"/>
            </a:pPr>
            <a:r>
              <a:rPr lang="en-US" sz="1800" dirty="0"/>
              <a:t>Partner with libraries, 4-H, ISU Extension offices, and other community organizations. </a:t>
            </a:r>
            <a:endParaRPr sz="1800" dirty="0"/>
          </a:p>
          <a:p>
            <a:pPr marL="457200" lvl="0" indent="-342900" algn="l" rtl="0">
              <a:lnSpc>
                <a:spcPct val="115000"/>
              </a:lnSpc>
              <a:spcBef>
                <a:spcPts val="0"/>
              </a:spcBef>
              <a:spcAft>
                <a:spcPts val="0"/>
              </a:spcAft>
              <a:buSzPts val="1800"/>
              <a:buChar char="•"/>
            </a:pPr>
            <a:r>
              <a:rPr lang="en-US" sz="1800" dirty="0"/>
              <a:t>Project-based learning (e.g., hands-on activities, building trades, cooking, health care, child development, STEAM, robotics, gardening, greenhouse work, agriculture).</a:t>
            </a:r>
            <a:endParaRPr sz="1800" dirty="0"/>
          </a:p>
          <a:p>
            <a:pPr marL="457200" lvl="0" indent="-342900" algn="l" rtl="0">
              <a:lnSpc>
                <a:spcPct val="115000"/>
              </a:lnSpc>
              <a:spcBef>
                <a:spcPts val="0"/>
              </a:spcBef>
              <a:spcAft>
                <a:spcPts val="0"/>
              </a:spcAft>
              <a:buSzPts val="1800"/>
              <a:buChar char="•"/>
            </a:pPr>
            <a:r>
              <a:rPr lang="en-US" sz="1800" dirty="0"/>
              <a:t>Provide credit-bearing courses/help.</a:t>
            </a:r>
            <a:endParaRPr sz="1800" dirty="0"/>
          </a:p>
          <a:p>
            <a:pPr marL="457200" lvl="0" indent="-342900" algn="l" rtl="0">
              <a:lnSpc>
                <a:spcPct val="115000"/>
              </a:lnSpc>
              <a:spcBef>
                <a:spcPts val="0"/>
              </a:spcBef>
              <a:spcAft>
                <a:spcPts val="0"/>
              </a:spcAft>
              <a:buSzPts val="1800"/>
              <a:buChar char="•"/>
            </a:pPr>
            <a:r>
              <a:rPr lang="en-US" sz="1800" dirty="0"/>
              <a:t>Solicit support from local businesses to sponsor middle/high school students interested in a summer business venture. </a:t>
            </a:r>
            <a:endParaRPr sz="1800" dirty="0"/>
          </a:p>
          <a:p>
            <a:pPr marL="457200" lvl="0" indent="-342900" algn="l" rtl="0">
              <a:lnSpc>
                <a:spcPct val="115000"/>
              </a:lnSpc>
              <a:spcBef>
                <a:spcPts val="0"/>
              </a:spcBef>
              <a:spcAft>
                <a:spcPts val="0"/>
              </a:spcAft>
              <a:buSzPts val="1800"/>
              <a:buChar char="•"/>
            </a:pPr>
            <a:r>
              <a:rPr lang="en-US" sz="1800" dirty="0"/>
              <a:t>Summer reading program.</a:t>
            </a:r>
            <a:endParaRPr sz="1800" dirty="0"/>
          </a:p>
          <a:p>
            <a:pPr marL="457200" lvl="0" indent="-342900" algn="l" rtl="0">
              <a:lnSpc>
                <a:spcPct val="115000"/>
              </a:lnSpc>
              <a:spcBef>
                <a:spcPts val="0"/>
              </a:spcBef>
              <a:spcAft>
                <a:spcPts val="0"/>
              </a:spcAft>
              <a:buSzPts val="1800"/>
              <a:buChar char="•"/>
            </a:pPr>
            <a:r>
              <a:rPr lang="en-US" sz="1800" dirty="0"/>
              <a:t>Writer’s workshops.</a:t>
            </a:r>
            <a:endParaRPr sz="1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2"/>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High School Graduation and</a:t>
            </a:r>
            <a:endParaRPr/>
          </a:p>
          <a:p>
            <a:pPr marL="0" lvl="0" indent="0" algn="l" rtl="0">
              <a:spcBef>
                <a:spcPts val="0"/>
              </a:spcBef>
              <a:spcAft>
                <a:spcPts val="0"/>
              </a:spcAft>
              <a:buNone/>
            </a:pPr>
            <a:r>
              <a:rPr lang="en-US"/>
              <a:t>Services to OSY</a:t>
            </a:r>
            <a:endParaRPr/>
          </a:p>
        </p:txBody>
      </p:sp>
      <p:sp>
        <p:nvSpPr>
          <p:cNvPr id="378" name="Google Shape;378;p62"/>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#3</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3"/>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Need Statement of Goal Area #3: High School Graduation and Services to OSY</a:t>
            </a:r>
            <a:endParaRPr/>
          </a:p>
        </p:txBody>
      </p:sp>
      <p:sp>
        <p:nvSpPr>
          <p:cNvPr id="384" name="Google Shape;384;p63"/>
          <p:cNvSpPr txBox="1">
            <a:spLocks noGrp="1"/>
          </p:cNvSpPr>
          <p:nvPr>
            <p:ph type="body" idx="1"/>
          </p:nvPr>
        </p:nvSpPr>
        <p:spPr>
          <a:xfrm>
            <a:off x="4591450" y="81600"/>
            <a:ext cx="7395000" cy="67764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2100" u="sng"/>
              <a:t>Need Statement</a:t>
            </a:r>
            <a:endParaRPr sz="2100"/>
          </a:p>
          <a:p>
            <a:pPr marL="457200" lvl="0" indent="-317500" algn="l" rtl="0">
              <a:spcBef>
                <a:spcPts val="750"/>
              </a:spcBef>
              <a:spcAft>
                <a:spcPts val="0"/>
              </a:spcAft>
              <a:buSzPts val="1400"/>
              <a:buChar char="•"/>
            </a:pPr>
            <a:r>
              <a:rPr lang="en-US" sz="2100"/>
              <a:t>The migratory student graduation rate needs to increase by 15.4 percentage points (26.6 percentage points for PFS students) to eliminate the gap between migratory and non-migratory students. </a:t>
            </a:r>
            <a:endParaRPr sz="1600" b="1" u="sng"/>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3.1</a:t>
            </a:r>
            <a:endParaRPr/>
          </a:p>
        </p:txBody>
      </p:sp>
      <p:sp>
        <p:nvSpPr>
          <p:cNvPr id="390" name="Google Shape;390;p6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Coordinate/partner/provide supportive systems for migratory high school students to obtain credits for prompt high school graduation. </a:t>
            </a:r>
            <a:endParaRPr sz="21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3.1</a:t>
            </a:r>
            <a:endParaRPr/>
          </a:p>
        </p:txBody>
      </p:sp>
      <p:sp>
        <p:nvSpPr>
          <p:cNvPr id="396" name="Google Shape;396;p65"/>
          <p:cNvSpPr txBox="1">
            <a:spLocks noGrp="1"/>
          </p:cNvSpPr>
          <p:nvPr>
            <p:ph type="body" idx="1"/>
          </p:nvPr>
        </p:nvSpPr>
        <p:spPr>
          <a:xfrm>
            <a:off x="494100" y="856818"/>
            <a:ext cx="11203800" cy="5588369"/>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dirty="0"/>
              <a:t>Communicate with prior school to obtain records. </a:t>
            </a:r>
            <a:endParaRPr sz="1800" dirty="0"/>
          </a:p>
          <a:p>
            <a:pPr marL="457200" lvl="0" indent="-342900" algn="l" rtl="0">
              <a:lnSpc>
                <a:spcPct val="115000"/>
              </a:lnSpc>
              <a:spcBef>
                <a:spcPts val="0"/>
              </a:spcBef>
              <a:spcAft>
                <a:spcPts val="0"/>
              </a:spcAft>
              <a:buSzPts val="1800"/>
              <a:buChar char="•"/>
            </a:pPr>
            <a:r>
              <a:rPr lang="en-US" sz="1800" dirty="0"/>
              <a:t>Expand statewide partnership and network to provide engaging supplementary supports for high school credit acquisition.</a:t>
            </a:r>
            <a:endParaRPr sz="1800" dirty="0"/>
          </a:p>
          <a:p>
            <a:pPr marL="457200" lvl="0" indent="-342900" algn="l" rtl="0">
              <a:lnSpc>
                <a:spcPct val="115000"/>
              </a:lnSpc>
              <a:spcBef>
                <a:spcPts val="0"/>
              </a:spcBef>
              <a:spcAft>
                <a:spcPts val="0"/>
              </a:spcAft>
              <a:buSzPts val="1800"/>
              <a:buChar char="•"/>
            </a:pPr>
            <a:r>
              <a:rPr lang="en-US" sz="1800" dirty="0"/>
              <a:t>Offer credit recovery.</a:t>
            </a:r>
            <a:endParaRPr sz="1800" dirty="0"/>
          </a:p>
          <a:p>
            <a:pPr marL="457200" lvl="0" indent="-342900" algn="l" rtl="0">
              <a:lnSpc>
                <a:spcPct val="115000"/>
              </a:lnSpc>
              <a:spcBef>
                <a:spcPts val="0"/>
              </a:spcBef>
              <a:spcAft>
                <a:spcPts val="0"/>
              </a:spcAft>
              <a:buSzPts val="1800"/>
              <a:buChar char="•"/>
            </a:pPr>
            <a:r>
              <a:rPr lang="en-US" sz="1800" dirty="0"/>
              <a:t>Online schools.</a:t>
            </a:r>
            <a:endParaRPr sz="1800" dirty="0"/>
          </a:p>
          <a:p>
            <a:pPr marL="457200" lvl="0" indent="-342900" algn="l" rtl="0">
              <a:lnSpc>
                <a:spcPct val="115000"/>
              </a:lnSpc>
              <a:spcBef>
                <a:spcPts val="0"/>
              </a:spcBef>
              <a:spcAft>
                <a:spcPts val="0"/>
              </a:spcAft>
              <a:buSzPts val="1800"/>
              <a:buChar char="•"/>
            </a:pPr>
            <a:r>
              <a:rPr lang="en-US" sz="1800" dirty="0"/>
              <a:t>Open enrollment.</a:t>
            </a:r>
            <a:endParaRPr sz="1800" dirty="0"/>
          </a:p>
          <a:p>
            <a:pPr marL="457200" lvl="0" indent="-342900" algn="l" rtl="0">
              <a:lnSpc>
                <a:spcPct val="115000"/>
              </a:lnSpc>
              <a:spcBef>
                <a:spcPts val="0"/>
              </a:spcBef>
              <a:spcAft>
                <a:spcPts val="0"/>
              </a:spcAft>
              <a:buSzPts val="1800"/>
              <a:buChar char="•"/>
            </a:pPr>
            <a:r>
              <a:rPr lang="en-US" sz="1800" dirty="0"/>
              <a:t>Partner with institutions of higher education. </a:t>
            </a:r>
            <a:endParaRPr sz="1800" dirty="0"/>
          </a:p>
          <a:p>
            <a:pPr marL="457200" lvl="0" indent="-342900" algn="l" rtl="0">
              <a:lnSpc>
                <a:spcPct val="115000"/>
              </a:lnSpc>
              <a:spcBef>
                <a:spcPts val="0"/>
              </a:spcBef>
              <a:spcAft>
                <a:spcPts val="0"/>
              </a:spcAft>
              <a:buSzPts val="1800"/>
              <a:buChar char="•"/>
            </a:pPr>
            <a:r>
              <a:rPr lang="en-US" sz="1800" dirty="0"/>
              <a:t>Provide 1:1 tutoring.</a:t>
            </a:r>
            <a:endParaRPr sz="1800" dirty="0"/>
          </a:p>
          <a:p>
            <a:pPr marL="457200" lvl="0" indent="-342900" algn="l" rtl="0">
              <a:lnSpc>
                <a:spcPct val="115000"/>
              </a:lnSpc>
              <a:spcBef>
                <a:spcPts val="0"/>
              </a:spcBef>
              <a:spcAft>
                <a:spcPts val="0"/>
              </a:spcAft>
              <a:buSzPts val="1800"/>
              <a:buChar char="•"/>
            </a:pPr>
            <a:r>
              <a:rPr lang="en-US" sz="1800" dirty="0"/>
              <a:t>Provide hybrid learning opportunities with in-person support. </a:t>
            </a:r>
            <a:endParaRPr sz="1800" dirty="0"/>
          </a:p>
          <a:p>
            <a:pPr marL="457200" lvl="0" indent="-342900" algn="l" rtl="0">
              <a:lnSpc>
                <a:spcPct val="115000"/>
              </a:lnSpc>
              <a:spcBef>
                <a:spcPts val="0"/>
              </a:spcBef>
              <a:spcAft>
                <a:spcPts val="0"/>
              </a:spcAft>
              <a:buSzPts val="1800"/>
              <a:buChar char="•"/>
            </a:pPr>
            <a:r>
              <a:rPr lang="en-US" sz="1800" dirty="0"/>
              <a:t>Provide job-based schedules and earn credits for school from work experiences. </a:t>
            </a:r>
            <a:endParaRPr sz="1800" dirty="0"/>
          </a:p>
          <a:p>
            <a:pPr marL="457200" lvl="0" indent="-342900" algn="l" rtl="0">
              <a:lnSpc>
                <a:spcPct val="115000"/>
              </a:lnSpc>
              <a:spcBef>
                <a:spcPts val="0"/>
              </a:spcBef>
              <a:spcAft>
                <a:spcPts val="0"/>
              </a:spcAft>
              <a:buSzPts val="1800"/>
              <a:buChar char="•"/>
            </a:pPr>
            <a:r>
              <a:rPr lang="en-US" sz="1800" dirty="0"/>
              <a:t>Provide on-demand tutoring (e.g., phone, online). </a:t>
            </a:r>
            <a:endParaRPr sz="1800" dirty="0"/>
          </a:p>
          <a:p>
            <a:pPr marL="457200" lvl="0" indent="-342900" algn="l" rtl="0">
              <a:lnSpc>
                <a:spcPct val="115000"/>
              </a:lnSpc>
              <a:spcBef>
                <a:spcPts val="0"/>
              </a:spcBef>
              <a:spcAft>
                <a:spcPts val="0"/>
              </a:spcAft>
              <a:buSzPts val="1800"/>
              <a:buChar char="•"/>
            </a:pPr>
            <a:r>
              <a:rPr lang="en-US" sz="1800" dirty="0"/>
              <a:t>Provide opportunities to accrue credits focused on prompt graduation. </a:t>
            </a:r>
            <a:endParaRPr sz="1800" dirty="0"/>
          </a:p>
          <a:p>
            <a:pPr marL="457200" lvl="0" indent="-342900" algn="l" rtl="0">
              <a:lnSpc>
                <a:spcPct val="115000"/>
              </a:lnSpc>
              <a:spcBef>
                <a:spcPts val="0"/>
              </a:spcBef>
              <a:spcAft>
                <a:spcPts val="0"/>
              </a:spcAft>
              <a:buSzPts val="1800"/>
              <a:buChar char="•"/>
            </a:pPr>
            <a:r>
              <a:rPr lang="en-US" sz="1800" dirty="0"/>
              <a:t>Provide virtual, online learning (asynchronous). </a:t>
            </a:r>
            <a:endParaRPr sz="1800" dirty="0"/>
          </a:p>
          <a:p>
            <a:pPr marL="457200" lvl="0" indent="-342900" algn="l" rtl="0">
              <a:lnSpc>
                <a:spcPct val="115000"/>
              </a:lnSpc>
              <a:spcBef>
                <a:spcPts val="0"/>
              </a:spcBef>
              <a:spcAft>
                <a:spcPts val="0"/>
              </a:spcAft>
              <a:buSzPts val="1800"/>
              <a:buChar char="•"/>
            </a:pPr>
            <a:r>
              <a:rPr lang="en-US" sz="1800" dirty="0"/>
              <a:t>Provide/coordinate avenues for flexibility for credit accrual of high school (including transfer of credit). </a:t>
            </a:r>
            <a:endParaRPr sz="1800" dirty="0"/>
          </a:p>
          <a:p>
            <a:pPr marL="457200" lvl="0" indent="-342900" algn="l" rtl="0">
              <a:lnSpc>
                <a:spcPct val="115000"/>
              </a:lnSpc>
              <a:spcBef>
                <a:spcPts val="0"/>
              </a:spcBef>
              <a:spcAft>
                <a:spcPts val="0"/>
              </a:spcAft>
              <a:buSzPts val="1800"/>
              <a:buChar char="•"/>
            </a:pPr>
            <a:r>
              <a:rPr lang="en-US" sz="1800" dirty="0"/>
              <a:t>School counselors/MEP staff meet with students to access credits and history to award credits. </a:t>
            </a:r>
            <a:endParaRPr sz="1800" dirty="0"/>
          </a:p>
          <a:p>
            <a:pPr marL="457200" lvl="0" indent="-342900" algn="l" rtl="0">
              <a:lnSpc>
                <a:spcPct val="115000"/>
              </a:lnSpc>
              <a:spcBef>
                <a:spcPts val="0"/>
              </a:spcBef>
              <a:spcAft>
                <a:spcPts val="0"/>
              </a:spcAft>
              <a:buSzPts val="1800"/>
              <a:buChar char="•"/>
            </a:pPr>
            <a:r>
              <a:rPr lang="en-US" sz="1800" dirty="0"/>
              <a:t>Seamless credits. </a:t>
            </a:r>
            <a:endParaRPr sz="1800" dirty="0"/>
          </a:p>
          <a:p>
            <a:pPr marL="457200" lvl="0" indent="-342900" algn="l" rtl="0">
              <a:lnSpc>
                <a:spcPct val="115000"/>
              </a:lnSpc>
              <a:spcBef>
                <a:spcPts val="0"/>
              </a:spcBef>
              <a:spcAft>
                <a:spcPts val="0"/>
              </a:spcAft>
              <a:buSzPts val="1800"/>
              <a:buChar char="•"/>
            </a:pPr>
            <a:r>
              <a:rPr lang="en-US" sz="1800" dirty="0"/>
              <a:t>Texas Migrant Interstate Project (TMIP) for assessing Texas-based student credit needs.</a:t>
            </a:r>
            <a:endParaRPr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3.2</a:t>
            </a:r>
            <a:endParaRPr/>
          </a:p>
        </p:txBody>
      </p:sp>
      <p:sp>
        <p:nvSpPr>
          <p:cNvPr id="402" name="Google Shape;402;p6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61950" algn="l" rtl="0">
              <a:spcBef>
                <a:spcPts val="750"/>
              </a:spcBef>
              <a:spcAft>
                <a:spcPts val="0"/>
              </a:spcAft>
              <a:buSzPts val="2100"/>
              <a:buChar char="•"/>
            </a:pPr>
            <a:r>
              <a:rPr lang="en-US" sz="2100"/>
              <a:t>Coordinate/partner/provide migratory high school students and OSY with culturally relevant information/services and access to college/career readiness and post-secondary education.</a:t>
            </a:r>
            <a:endParaRPr sz="21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3.2</a:t>
            </a:r>
            <a:endParaRPr/>
          </a:p>
        </p:txBody>
      </p:sp>
      <p:sp>
        <p:nvSpPr>
          <p:cNvPr id="408" name="Google Shape;408;p67"/>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Coordinate with other states.</a:t>
            </a:r>
            <a:endParaRPr sz="1800"/>
          </a:p>
          <a:p>
            <a:pPr marL="457200" lvl="0" indent="-342900" algn="l" rtl="0">
              <a:lnSpc>
                <a:spcPct val="115000"/>
              </a:lnSpc>
              <a:spcBef>
                <a:spcPts val="0"/>
              </a:spcBef>
              <a:spcAft>
                <a:spcPts val="0"/>
              </a:spcAft>
              <a:buSzPts val="1800"/>
              <a:buChar char="•"/>
            </a:pPr>
            <a:r>
              <a:rPr lang="en-US" sz="1800"/>
              <a:t>coordinate with High School Equivalency Program (HEP) and College Assistance Migrant Program (CAMP).</a:t>
            </a:r>
            <a:endParaRPr sz="1800"/>
          </a:p>
          <a:p>
            <a:pPr marL="457200" lvl="0" indent="-342900" algn="l" rtl="0">
              <a:lnSpc>
                <a:spcPct val="115000"/>
              </a:lnSpc>
              <a:spcBef>
                <a:spcPts val="0"/>
              </a:spcBef>
              <a:spcAft>
                <a:spcPts val="0"/>
              </a:spcAft>
              <a:buSzPts val="1800"/>
              <a:buChar char="•"/>
            </a:pPr>
            <a:r>
              <a:rPr lang="en-US" sz="1800"/>
              <a:t>Host career fairs. </a:t>
            </a:r>
            <a:endParaRPr sz="1800"/>
          </a:p>
          <a:p>
            <a:pPr marL="457200" lvl="0" indent="-342900" algn="l" rtl="0">
              <a:lnSpc>
                <a:spcPct val="115000"/>
              </a:lnSpc>
              <a:spcBef>
                <a:spcPts val="0"/>
              </a:spcBef>
              <a:spcAft>
                <a:spcPts val="0"/>
              </a:spcAft>
              <a:buSzPts val="1800"/>
              <a:buChar char="•"/>
            </a:pPr>
            <a:r>
              <a:rPr lang="en-US" sz="1800"/>
              <a:t>Host meetings for students and families with motivational speakers. </a:t>
            </a:r>
            <a:endParaRPr sz="1800"/>
          </a:p>
          <a:p>
            <a:pPr marL="457200" lvl="0" indent="-342900" algn="l" rtl="0">
              <a:lnSpc>
                <a:spcPct val="115000"/>
              </a:lnSpc>
              <a:spcBef>
                <a:spcPts val="0"/>
              </a:spcBef>
              <a:spcAft>
                <a:spcPts val="0"/>
              </a:spcAft>
              <a:buSzPts val="1800"/>
              <a:buChar char="•"/>
            </a:pPr>
            <a:r>
              <a:rPr lang="en-US" sz="1800"/>
              <a:t>Offer college readiness workshops. </a:t>
            </a:r>
            <a:endParaRPr sz="1800"/>
          </a:p>
          <a:p>
            <a:pPr marL="457200" lvl="0" indent="-342900" algn="l" rtl="0">
              <a:lnSpc>
                <a:spcPct val="115000"/>
              </a:lnSpc>
              <a:spcBef>
                <a:spcPts val="0"/>
              </a:spcBef>
              <a:spcAft>
                <a:spcPts val="0"/>
              </a:spcAft>
              <a:buSzPts val="1800"/>
              <a:buChar char="•"/>
            </a:pPr>
            <a:r>
              <a:rPr lang="en-US" sz="1800"/>
              <a:t>Offer FAFSA/college nights. </a:t>
            </a:r>
            <a:endParaRPr sz="1800"/>
          </a:p>
          <a:p>
            <a:pPr marL="457200" lvl="0" indent="-342900" algn="l" rtl="0">
              <a:lnSpc>
                <a:spcPct val="115000"/>
              </a:lnSpc>
              <a:spcBef>
                <a:spcPts val="0"/>
              </a:spcBef>
              <a:spcAft>
                <a:spcPts val="0"/>
              </a:spcAft>
              <a:buSzPts val="1800"/>
              <a:buChar char="•"/>
            </a:pPr>
            <a:r>
              <a:rPr lang="en-US" sz="1800"/>
              <a:t>Provide college visits. </a:t>
            </a:r>
            <a:endParaRPr sz="1800"/>
          </a:p>
          <a:p>
            <a:pPr marL="457200" lvl="0" indent="-342900" algn="l" rtl="0">
              <a:lnSpc>
                <a:spcPct val="115000"/>
              </a:lnSpc>
              <a:spcBef>
                <a:spcPts val="0"/>
              </a:spcBef>
              <a:spcAft>
                <a:spcPts val="0"/>
              </a:spcAft>
              <a:buSzPts val="1800"/>
              <a:buChar char="•"/>
            </a:pPr>
            <a:r>
              <a:rPr lang="en-US" sz="1800"/>
              <a:t>Provide culturally relevant trips and experiences. </a:t>
            </a:r>
            <a:endParaRPr sz="1800"/>
          </a:p>
          <a:p>
            <a:pPr marL="457200" lvl="0" indent="-342900" algn="l" rtl="0">
              <a:lnSpc>
                <a:spcPct val="115000"/>
              </a:lnSpc>
              <a:spcBef>
                <a:spcPts val="0"/>
              </a:spcBef>
              <a:spcAft>
                <a:spcPts val="0"/>
              </a:spcAft>
              <a:buSzPts val="1800"/>
              <a:buChar char="•"/>
            </a:pPr>
            <a:r>
              <a:rPr lang="en-US" sz="1800"/>
              <a:t>Provide opportunities for stackable certificates.</a:t>
            </a:r>
            <a:endParaRPr sz="1800"/>
          </a:p>
          <a:p>
            <a:pPr marL="457200" lvl="0" indent="-342900" algn="l" rtl="0">
              <a:lnSpc>
                <a:spcPct val="115000"/>
              </a:lnSpc>
              <a:spcBef>
                <a:spcPts val="0"/>
              </a:spcBef>
              <a:spcAft>
                <a:spcPts val="0"/>
              </a:spcAft>
              <a:buSzPts val="1800"/>
              <a:buChar char="•"/>
            </a:pPr>
            <a:r>
              <a:rPr lang="en-US" sz="1800"/>
              <a:t>Provide seminars and webinars on how to access post-secondary education. </a:t>
            </a:r>
            <a:endParaRPr sz="1800"/>
          </a:p>
          <a:p>
            <a:pPr marL="457200" lvl="0" indent="-342900" algn="l" rtl="0">
              <a:lnSpc>
                <a:spcPct val="115000"/>
              </a:lnSpc>
              <a:spcBef>
                <a:spcPts val="0"/>
              </a:spcBef>
              <a:spcAft>
                <a:spcPts val="0"/>
              </a:spcAft>
              <a:buSzPts val="1800"/>
              <a:buChar char="•"/>
            </a:pPr>
            <a:r>
              <a:rPr lang="en-US" sz="1800"/>
              <a:t>Provide support for non-FAFSA-eligible students. </a:t>
            </a:r>
            <a:endParaRPr sz="1800"/>
          </a:p>
          <a:p>
            <a:pPr marL="457200" lvl="0" indent="-342900" algn="l" rtl="0">
              <a:lnSpc>
                <a:spcPct val="115000"/>
              </a:lnSpc>
              <a:spcBef>
                <a:spcPts val="0"/>
              </a:spcBef>
              <a:spcAft>
                <a:spcPts val="0"/>
              </a:spcAft>
              <a:buSzPts val="1800"/>
              <a:buChar char="•"/>
            </a:pPr>
            <a:r>
              <a:rPr lang="en-US" sz="1800"/>
              <a:t>Provide visits to vocational/technical schools. </a:t>
            </a:r>
            <a:endParaRPr sz="1800" b="1" u="sng"/>
          </a:p>
          <a:p>
            <a:pPr marL="0" lvl="0" indent="0" algn="l" rtl="0">
              <a:spcBef>
                <a:spcPts val="75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8"/>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3.3</a:t>
            </a:r>
            <a:endParaRPr/>
          </a:p>
        </p:txBody>
      </p:sp>
      <p:sp>
        <p:nvSpPr>
          <p:cNvPr id="414" name="Google Shape;414;p6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Coordinate/partner/provide instructional and support services to migratory OSY.  </a:t>
            </a:r>
            <a:endParaRPr sz="21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3.3</a:t>
            </a:r>
            <a:endParaRPr/>
          </a:p>
        </p:txBody>
      </p:sp>
      <p:sp>
        <p:nvSpPr>
          <p:cNvPr id="420" name="Google Shape;420;p6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sz="1800"/>
              <a:t>Contract with agencies and community resources to provide social services for OSY. </a:t>
            </a:r>
            <a:endParaRPr sz="1800"/>
          </a:p>
          <a:p>
            <a:pPr marL="457200" lvl="0" indent="-342900" algn="l" rtl="0">
              <a:lnSpc>
                <a:spcPct val="115000"/>
              </a:lnSpc>
              <a:spcBef>
                <a:spcPts val="0"/>
              </a:spcBef>
              <a:spcAft>
                <a:spcPts val="0"/>
              </a:spcAft>
              <a:buSzPts val="1800"/>
              <a:buChar char="•"/>
            </a:pPr>
            <a:r>
              <a:rPr lang="en-US" sz="1800"/>
              <a:t>Coordinate services for OSY. </a:t>
            </a:r>
            <a:endParaRPr sz="1800"/>
          </a:p>
          <a:p>
            <a:pPr marL="457200" lvl="0" indent="-342900" algn="l" rtl="0">
              <a:lnSpc>
                <a:spcPct val="115000"/>
              </a:lnSpc>
              <a:spcBef>
                <a:spcPts val="0"/>
              </a:spcBef>
              <a:spcAft>
                <a:spcPts val="0"/>
              </a:spcAft>
              <a:buSzPts val="1800"/>
              <a:buChar char="•"/>
            </a:pPr>
            <a:r>
              <a:rPr lang="en-US" sz="1800"/>
              <a:t>Coordinate with trade/technical schools. </a:t>
            </a:r>
            <a:endParaRPr sz="1800"/>
          </a:p>
          <a:p>
            <a:pPr marL="457200" lvl="0" indent="-342900" algn="l" rtl="0">
              <a:lnSpc>
                <a:spcPct val="115000"/>
              </a:lnSpc>
              <a:spcBef>
                <a:spcPts val="0"/>
              </a:spcBef>
              <a:spcAft>
                <a:spcPts val="0"/>
              </a:spcAft>
              <a:buSzPts val="1800"/>
              <a:buChar char="•"/>
            </a:pPr>
            <a:r>
              <a:rPr lang="en-US" sz="1800"/>
              <a:t>Create resource guides for services available for OSY. </a:t>
            </a:r>
            <a:endParaRPr sz="1800"/>
          </a:p>
          <a:p>
            <a:pPr marL="457200" lvl="0" indent="-342900" algn="l" rtl="0">
              <a:lnSpc>
                <a:spcPct val="115000"/>
              </a:lnSpc>
              <a:spcBef>
                <a:spcPts val="0"/>
              </a:spcBef>
              <a:spcAft>
                <a:spcPts val="0"/>
              </a:spcAft>
              <a:buSzPts val="1800"/>
              <a:buChar char="•"/>
            </a:pPr>
            <a:r>
              <a:rPr lang="en-US" sz="1800"/>
              <a:t>Provide online and in-person ESL opportunities for OSY residing in rural areas.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3.4</a:t>
            </a:r>
            <a:endParaRPr/>
          </a:p>
        </p:txBody>
      </p:sp>
      <p:sp>
        <p:nvSpPr>
          <p:cNvPr id="426" name="Google Shape;426;p7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Coordinate/partner/provide migratory high school students and OSY with needs-based culturally relevant summer services.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a:t>
            </a:r>
            <a:endParaRPr/>
          </a:p>
          <a:p>
            <a:pPr marL="0" lvl="0" indent="0" algn="l" rtl="0">
              <a:spcBef>
                <a:spcPts val="0"/>
              </a:spcBef>
              <a:spcAft>
                <a:spcPts val="0"/>
              </a:spcAft>
              <a:buNone/>
            </a:pPr>
            <a:r>
              <a:rPr lang="en-US"/>
              <a:t>Child</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1309(3))</a:t>
            </a:r>
            <a:endParaRPr/>
          </a:p>
        </p:txBody>
      </p:sp>
      <p:sp>
        <p:nvSpPr>
          <p:cNvPr id="73" name="Google Shape;73;p13"/>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Clr>
                <a:schemeClr val="dk1"/>
              </a:buClr>
              <a:buSzPts val="1100"/>
              <a:buFont typeface="Arial"/>
              <a:buNone/>
            </a:pPr>
            <a:r>
              <a:rPr lang="en-US"/>
              <a:t>The term “migratory child” means a child or youth who made a qualifying move in the preceding 36 months—</a:t>
            </a:r>
            <a:endParaRPr/>
          </a:p>
          <a:p>
            <a:pPr marL="914400" lvl="0" indent="-381000" algn="l" rtl="0">
              <a:lnSpc>
                <a:spcPct val="115000"/>
              </a:lnSpc>
              <a:spcBef>
                <a:spcPts val="750"/>
              </a:spcBef>
              <a:spcAft>
                <a:spcPts val="0"/>
              </a:spcAft>
              <a:buSzPts val="2400"/>
              <a:buAutoNum type="alphaUcParenBoth"/>
            </a:pPr>
            <a:r>
              <a:rPr lang="en-US" sz="2400"/>
              <a:t>as a migratory agricultural worker or a migratory fisher; or</a:t>
            </a:r>
            <a:endParaRPr sz="2400"/>
          </a:p>
          <a:p>
            <a:pPr marL="914400" lvl="0" indent="-381000" algn="l" rtl="0">
              <a:lnSpc>
                <a:spcPct val="115000"/>
              </a:lnSpc>
              <a:spcBef>
                <a:spcPts val="0"/>
              </a:spcBef>
              <a:spcAft>
                <a:spcPts val="0"/>
              </a:spcAft>
              <a:buSzPts val="2400"/>
              <a:buAutoNum type="alphaUcParenBoth"/>
            </a:pPr>
            <a:r>
              <a:rPr lang="en-US" sz="2400"/>
              <a:t>with, or to join, a parent or spouse who is a migratory agricultural worker or a migratory fisher.</a:t>
            </a:r>
            <a:endParaRPr sz="2400"/>
          </a:p>
          <a:p>
            <a:pPr marL="0" lvl="0" indent="0" algn="l" rtl="0">
              <a:spcBef>
                <a:spcPts val="75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3.4</a:t>
            </a:r>
            <a:endParaRPr/>
          </a:p>
        </p:txBody>
      </p:sp>
      <p:sp>
        <p:nvSpPr>
          <p:cNvPr id="432" name="Google Shape;432;p7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sz="1800"/>
              <a:t>Coordinate with agencies/companies to provide soft skills/job skills (i.e., Junior Achievement).</a:t>
            </a:r>
            <a:endParaRPr sz="1800"/>
          </a:p>
          <a:p>
            <a:pPr marL="457200" lvl="0" indent="-342900" algn="l" rtl="0">
              <a:lnSpc>
                <a:spcPct val="115000"/>
              </a:lnSpc>
              <a:spcBef>
                <a:spcPts val="0"/>
              </a:spcBef>
              <a:spcAft>
                <a:spcPts val="0"/>
              </a:spcAft>
              <a:buSzPts val="1800"/>
              <a:buChar char="•"/>
            </a:pPr>
            <a:r>
              <a:rPr lang="en-US" sz="1800"/>
              <a:t>Coordinate with Al Exito University. </a:t>
            </a:r>
            <a:endParaRPr sz="1800"/>
          </a:p>
          <a:p>
            <a:pPr marL="457200" lvl="0" indent="-342900" algn="l" rtl="0">
              <a:lnSpc>
                <a:spcPct val="115000"/>
              </a:lnSpc>
              <a:spcBef>
                <a:spcPts val="0"/>
              </a:spcBef>
              <a:spcAft>
                <a:spcPts val="0"/>
              </a:spcAft>
              <a:buSzPts val="1800"/>
              <a:buChar char="•"/>
            </a:pPr>
            <a:r>
              <a:rPr lang="en-US" sz="1800"/>
              <a:t>Coordinate/provide more vocational support (i.e., Job Corps).</a:t>
            </a:r>
            <a:endParaRPr sz="1800"/>
          </a:p>
          <a:p>
            <a:pPr marL="457200" lvl="0" indent="-342900" algn="l" rtl="0">
              <a:lnSpc>
                <a:spcPct val="115000"/>
              </a:lnSpc>
              <a:spcBef>
                <a:spcPts val="0"/>
              </a:spcBef>
              <a:spcAft>
                <a:spcPts val="0"/>
              </a:spcAft>
              <a:buSzPts val="1800"/>
              <a:buChar char="•"/>
            </a:pPr>
            <a:r>
              <a:rPr lang="en-US" sz="1800"/>
              <a:t>Offer classes for credentials that can be obtained short-term. </a:t>
            </a:r>
            <a:endParaRPr sz="1800"/>
          </a:p>
          <a:p>
            <a:pPr marL="457200" lvl="0" indent="-342900" algn="l" rtl="0">
              <a:lnSpc>
                <a:spcPct val="115000"/>
              </a:lnSpc>
              <a:spcBef>
                <a:spcPts val="0"/>
              </a:spcBef>
              <a:spcAft>
                <a:spcPts val="0"/>
              </a:spcAft>
              <a:buSzPts val="1800"/>
              <a:buChar char="•"/>
            </a:pPr>
            <a:r>
              <a:rPr lang="en-US" sz="1800"/>
              <a:t>Partner with 4-H.</a:t>
            </a:r>
            <a:endParaRPr sz="1800"/>
          </a:p>
          <a:p>
            <a:pPr marL="457200" lvl="0" indent="-342900" algn="l" rtl="0">
              <a:lnSpc>
                <a:spcPct val="115000"/>
              </a:lnSpc>
              <a:spcBef>
                <a:spcPts val="0"/>
              </a:spcBef>
              <a:spcAft>
                <a:spcPts val="0"/>
              </a:spcAft>
              <a:buSzPts val="1800"/>
              <a:buChar char="•"/>
            </a:pPr>
            <a:r>
              <a:rPr lang="en-US" sz="1800"/>
              <a:t>Provide a leadership camp at Western Iowa Tech (WIT) Community College. </a:t>
            </a:r>
            <a:endParaRPr sz="1800"/>
          </a:p>
          <a:p>
            <a:pPr marL="457200" lvl="0" indent="-342900" algn="l" rtl="0">
              <a:lnSpc>
                <a:spcPct val="115000"/>
              </a:lnSpc>
              <a:spcBef>
                <a:spcPts val="0"/>
              </a:spcBef>
              <a:spcAft>
                <a:spcPts val="0"/>
              </a:spcAft>
              <a:buSzPts val="1800"/>
              <a:buChar char="•"/>
            </a:pPr>
            <a:r>
              <a:rPr lang="en-US" sz="1800"/>
              <a:t>Provide camps that are fun and engaging. </a:t>
            </a:r>
            <a:endParaRPr sz="1800"/>
          </a:p>
          <a:p>
            <a:pPr marL="457200" lvl="0" indent="-342900" algn="l" rtl="0">
              <a:lnSpc>
                <a:spcPct val="115000"/>
              </a:lnSpc>
              <a:spcBef>
                <a:spcPts val="0"/>
              </a:spcBef>
              <a:spcAft>
                <a:spcPts val="0"/>
              </a:spcAft>
              <a:buSzPts val="1800"/>
              <a:buChar char="•"/>
            </a:pPr>
            <a:r>
              <a:rPr lang="en-US" sz="1800"/>
              <a:t>Provide life skills training for H2A workers (i.e., iSOSY lessons).</a:t>
            </a:r>
            <a:endParaRPr sz="1800"/>
          </a:p>
          <a:p>
            <a:pPr marL="457200" lvl="0" indent="-342900" algn="l" rtl="0">
              <a:lnSpc>
                <a:spcPct val="115000"/>
              </a:lnSpc>
              <a:spcBef>
                <a:spcPts val="0"/>
              </a:spcBef>
              <a:spcAft>
                <a:spcPts val="0"/>
              </a:spcAft>
              <a:buSzPts val="1800"/>
              <a:buChar char="•"/>
            </a:pPr>
            <a:r>
              <a:rPr lang="en-US" sz="1800"/>
              <a:t>Send student to leadership camps out-of-state (e.g., DC, Nebraska).</a:t>
            </a:r>
            <a:endParaRPr sz="1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2"/>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Non-Instructional Support Services</a:t>
            </a:r>
            <a:endParaRPr/>
          </a:p>
        </p:txBody>
      </p:sp>
      <p:sp>
        <p:nvSpPr>
          <p:cNvPr id="438" name="Google Shape;438;p72"/>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GOAL AREA #4</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3"/>
          <p:cNvSpPr txBox="1">
            <a:spLocks noGrp="1"/>
          </p:cNvSpPr>
          <p:nvPr>
            <p:ph type="title"/>
          </p:nvPr>
        </p:nvSpPr>
        <p:spPr>
          <a:xfrm>
            <a:off x="408549" y="428025"/>
            <a:ext cx="37056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Need Statement of Goal Area #4: Non-Instructional Support Services</a:t>
            </a:r>
            <a:endParaRPr/>
          </a:p>
        </p:txBody>
      </p:sp>
      <p:sp>
        <p:nvSpPr>
          <p:cNvPr id="444" name="Google Shape;444;p73"/>
          <p:cNvSpPr txBox="1">
            <a:spLocks noGrp="1"/>
          </p:cNvSpPr>
          <p:nvPr>
            <p:ph type="body" idx="1"/>
          </p:nvPr>
        </p:nvSpPr>
        <p:spPr>
          <a:xfrm>
            <a:off x="4591450" y="81600"/>
            <a:ext cx="7395000" cy="6776400"/>
          </a:xfrm>
          <a:prstGeom prst="rect">
            <a:avLst/>
          </a:prstGeom>
        </p:spPr>
        <p:txBody>
          <a:bodyPr spcFirstLastPara="1" wrap="square" lIns="91425" tIns="45700" rIns="91425" bIns="45700" anchor="ctr" anchorCtr="0">
            <a:noAutofit/>
          </a:bodyPr>
          <a:lstStyle/>
          <a:p>
            <a:pPr marL="457200" lvl="0" indent="-342900" algn="l" rtl="0">
              <a:spcBef>
                <a:spcPts val="750"/>
              </a:spcBef>
              <a:spcAft>
                <a:spcPts val="0"/>
              </a:spcAft>
              <a:buSzPts val="1800"/>
              <a:buChar char="•"/>
            </a:pPr>
            <a:r>
              <a:rPr lang="en-US" sz="2100"/>
              <a:t>The percentage of migratory children, youth, and families receiving MEP support services needs to increase. </a:t>
            </a:r>
            <a:endParaRPr sz="21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4.1</a:t>
            </a:r>
            <a:endParaRPr/>
          </a:p>
        </p:txBody>
      </p:sp>
      <p:sp>
        <p:nvSpPr>
          <p:cNvPr id="450" name="Google Shape;450;p7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needs-based non-instructional support services to migratory children, youth, and families.</a:t>
            </a:r>
            <a:endParaRPr sz="2100" u="sng"/>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4.1</a:t>
            </a:r>
            <a:endParaRPr/>
          </a:p>
        </p:txBody>
      </p:sp>
      <p:sp>
        <p:nvSpPr>
          <p:cNvPr id="456" name="Google Shape;456;p75"/>
          <p:cNvSpPr txBox="1">
            <a:spLocks noGrp="1"/>
          </p:cNvSpPr>
          <p:nvPr>
            <p:ph type="body" idx="1"/>
          </p:nvPr>
        </p:nvSpPr>
        <p:spPr>
          <a:xfrm>
            <a:off x="689100" y="901206"/>
            <a:ext cx="10813800" cy="566827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dirty="0"/>
              <a:t>Add student service provider positions to LOAs.</a:t>
            </a:r>
            <a:endParaRPr sz="1800" dirty="0"/>
          </a:p>
          <a:p>
            <a:pPr marL="457200" lvl="0" indent="-342900" algn="l" rtl="0">
              <a:lnSpc>
                <a:spcPct val="115000"/>
              </a:lnSpc>
              <a:spcBef>
                <a:spcPts val="0"/>
              </a:spcBef>
              <a:spcAft>
                <a:spcPts val="0"/>
              </a:spcAft>
              <a:buSzPts val="1800"/>
              <a:buChar char="•"/>
            </a:pPr>
            <a:r>
              <a:rPr lang="en-US" sz="1800" dirty="0"/>
              <a:t>Coordinate and secure basic needs services for migratory families.</a:t>
            </a:r>
            <a:endParaRPr sz="1800" dirty="0"/>
          </a:p>
          <a:p>
            <a:pPr marL="457200" lvl="0" indent="-342900" algn="l" rtl="0">
              <a:lnSpc>
                <a:spcPct val="115000"/>
              </a:lnSpc>
              <a:spcBef>
                <a:spcPts val="0"/>
              </a:spcBef>
              <a:spcAft>
                <a:spcPts val="0"/>
              </a:spcAft>
              <a:buSzPts val="1800"/>
              <a:buChar char="•"/>
            </a:pPr>
            <a:r>
              <a:rPr lang="en-US" sz="1800" dirty="0"/>
              <a:t>Coordinate with Department to establish a coalition of different programs (e.g., Title IA, Homeless). </a:t>
            </a:r>
            <a:endParaRPr sz="1800" dirty="0"/>
          </a:p>
          <a:p>
            <a:pPr marL="457200" lvl="0" indent="-342900" algn="l" rtl="0">
              <a:lnSpc>
                <a:spcPct val="115000"/>
              </a:lnSpc>
              <a:spcBef>
                <a:spcPts val="0"/>
              </a:spcBef>
              <a:spcAft>
                <a:spcPts val="0"/>
              </a:spcAft>
              <a:buSzPts val="1800"/>
              <a:buChar char="•"/>
            </a:pPr>
            <a:r>
              <a:rPr lang="en-US" sz="1800" dirty="0"/>
              <a:t>Coordinate with other programs (e.g., Head Start, Title I, Homeless) to streamline services. </a:t>
            </a:r>
            <a:endParaRPr sz="1800" dirty="0"/>
          </a:p>
          <a:p>
            <a:pPr marL="457200" lvl="0" indent="-342900" algn="l" rtl="0">
              <a:lnSpc>
                <a:spcPct val="115000"/>
              </a:lnSpc>
              <a:spcBef>
                <a:spcPts val="0"/>
              </a:spcBef>
              <a:spcAft>
                <a:spcPts val="0"/>
              </a:spcAft>
              <a:buSzPts val="1800"/>
              <a:buChar char="•"/>
            </a:pPr>
            <a:r>
              <a:rPr lang="en-US" sz="1800" dirty="0"/>
              <a:t>Establish a referral process. </a:t>
            </a:r>
            <a:endParaRPr sz="1800" dirty="0"/>
          </a:p>
          <a:p>
            <a:pPr marL="457200" lvl="0" indent="-342900" algn="l" rtl="0">
              <a:lnSpc>
                <a:spcPct val="115000"/>
              </a:lnSpc>
              <a:spcBef>
                <a:spcPts val="0"/>
              </a:spcBef>
              <a:spcAft>
                <a:spcPts val="0"/>
              </a:spcAft>
              <a:buSzPts val="1800"/>
              <a:buChar char="•"/>
            </a:pPr>
            <a:r>
              <a:rPr lang="en-US" sz="1800" dirty="0"/>
              <a:t>Gather and provide a regional/district-level list of resources for families for basic needs (e.g., housing, transportation, nutrition). </a:t>
            </a:r>
            <a:endParaRPr sz="1800" dirty="0"/>
          </a:p>
          <a:p>
            <a:pPr marL="457200" lvl="0" indent="-342900" algn="l" rtl="0">
              <a:lnSpc>
                <a:spcPct val="115000"/>
              </a:lnSpc>
              <a:spcBef>
                <a:spcPts val="0"/>
              </a:spcBef>
              <a:spcAft>
                <a:spcPts val="0"/>
              </a:spcAft>
              <a:buSzPts val="1800"/>
              <a:buChar char="•"/>
            </a:pPr>
            <a:r>
              <a:rPr lang="en-US" sz="1800" dirty="0"/>
              <a:t>Identify and/or designate a service provider for migratory families (i.e., liaison to support and help navigate resources based on needs)</a:t>
            </a:r>
            <a:endParaRPr sz="1800" dirty="0"/>
          </a:p>
          <a:p>
            <a:pPr marL="457200" lvl="0" indent="-342900" algn="l" rtl="0">
              <a:lnSpc>
                <a:spcPct val="115000"/>
              </a:lnSpc>
              <a:spcBef>
                <a:spcPts val="0"/>
              </a:spcBef>
              <a:spcAft>
                <a:spcPts val="0"/>
              </a:spcAft>
              <a:buSzPts val="1800"/>
              <a:buChar char="•"/>
            </a:pPr>
            <a:r>
              <a:rPr lang="en-US" sz="1800" dirty="0"/>
              <a:t>Parents as Teachers.</a:t>
            </a:r>
            <a:endParaRPr sz="1800" dirty="0"/>
          </a:p>
          <a:p>
            <a:pPr marL="457200" lvl="0" indent="-342900" algn="l" rtl="0">
              <a:lnSpc>
                <a:spcPct val="115000"/>
              </a:lnSpc>
              <a:spcBef>
                <a:spcPts val="0"/>
              </a:spcBef>
              <a:spcAft>
                <a:spcPts val="0"/>
              </a:spcAft>
              <a:buSzPts val="1800"/>
              <a:buChar char="•"/>
            </a:pPr>
            <a:r>
              <a:rPr lang="en-US" sz="1800" dirty="0"/>
              <a:t>Partner/collaborate with local/state/community organizations. Provide administrators and service providers with PD on allowable use of MEP funds. </a:t>
            </a:r>
            <a:endParaRPr sz="1800" dirty="0"/>
          </a:p>
          <a:p>
            <a:pPr marL="457200" lvl="0" indent="-342900" algn="l" rtl="0">
              <a:lnSpc>
                <a:spcPct val="115000"/>
              </a:lnSpc>
              <a:spcBef>
                <a:spcPts val="0"/>
              </a:spcBef>
              <a:spcAft>
                <a:spcPts val="0"/>
              </a:spcAft>
              <a:buSzPts val="1800"/>
              <a:buChar char="•"/>
            </a:pPr>
            <a:r>
              <a:rPr lang="en-US" sz="1800" dirty="0"/>
              <a:t>Provide meaningful/purposeful OSY bags and materials. </a:t>
            </a:r>
            <a:endParaRPr sz="1800" dirty="0"/>
          </a:p>
          <a:p>
            <a:pPr marL="457200" lvl="0" indent="-342900" algn="l" rtl="0">
              <a:lnSpc>
                <a:spcPct val="115000"/>
              </a:lnSpc>
              <a:spcBef>
                <a:spcPts val="0"/>
              </a:spcBef>
              <a:spcAft>
                <a:spcPts val="0"/>
              </a:spcAft>
              <a:buSzPts val="1800"/>
              <a:buChar char="•"/>
            </a:pPr>
            <a:r>
              <a:rPr lang="en-US" sz="1800" dirty="0"/>
              <a:t>Provide PD to LOAs about how to maximize federal program resources and investments to meet the basic needs of migratory children and youth. </a:t>
            </a:r>
            <a:endParaRPr sz="1800" dirty="0"/>
          </a:p>
          <a:p>
            <a:pPr marL="457200" lvl="0" indent="-342900" algn="l" rtl="0">
              <a:lnSpc>
                <a:spcPct val="115000"/>
              </a:lnSpc>
              <a:spcBef>
                <a:spcPts val="0"/>
              </a:spcBef>
              <a:spcAft>
                <a:spcPts val="0"/>
              </a:spcAft>
              <a:buSzPts val="1800"/>
              <a:buChar char="•"/>
            </a:pPr>
            <a:r>
              <a:rPr lang="en-US" sz="1800" dirty="0"/>
              <a:t>Provide support through social worker positions. </a:t>
            </a:r>
            <a:endParaRPr sz="1800" dirty="0"/>
          </a:p>
          <a:p>
            <a:pPr marL="457200" lvl="0" indent="-342900" algn="l" rtl="0">
              <a:lnSpc>
                <a:spcPct val="115000"/>
              </a:lnSpc>
              <a:spcBef>
                <a:spcPts val="0"/>
              </a:spcBef>
              <a:spcAft>
                <a:spcPts val="0"/>
              </a:spcAft>
              <a:buSzPts val="1800"/>
              <a:buChar char="•"/>
            </a:pPr>
            <a:r>
              <a:rPr lang="en-US" sz="1800" dirty="0"/>
              <a:t>Use the “I do, we do, you do” model and the “Goldilocks” approach. </a:t>
            </a:r>
            <a:endParaRPr sz="1800" dirty="0"/>
          </a:p>
          <a:p>
            <a:pPr marL="0" lvl="0" indent="0" algn="l" rtl="0">
              <a:spcBef>
                <a:spcPts val="750"/>
              </a:spcBef>
              <a:spcAft>
                <a:spcPts val="0"/>
              </a:spcAft>
              <a:buNone/>
            </a:pPr>
            <a:endParaRPr sz="1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6"/>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4.2</a:t>
            </a:r>
            <a:endParaRPr/>
          </a:p>
        </p:txBody>
      </p:sp>
      <p:sp>
        <p:nvSpPr>
          <p:cNvPr id="462" name="Google Shape;462;p7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targeted professional development to staff who serve migratory children, youth, and families.</a:t>
            </a:r>
            <a:endParaRPr sz="2100" u="sng"/>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4.2</a:t>
            </a:r>
            <a:endParaRPr/>
          </a:p>
        </p:txBody>
      </p:sp>
      <p:sp>
        <p:nvSpPr>
          <p:cNvPr id="468" name="Google Shape;468;p77"/>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Host a statewide MEP conference. </a:t>
            </a:r>
            <a:endParaRPr sz="1800"/>
          </a:p>
          <a:p>
            <a:pPr marL="457200" lvl="0" indent="-342900" algn="l" rtl="0">
              <a:lnSpc>
                <a:spcPct val="115000"/>
              </a:lnSpc>
              <a:spcBef>
                <a:spcPts val="0"/>
              </a:spcBef>
              <a:spcAft>
                <a:spcPts val="0"/>
              </a:spcAft>
              <a:buSzPts val="1800"/>
              <a:buChar char="•"/>
            </a:pPr>
            <a:r>
              <a:rPr lang="en-US" sz="1800"/>
              <a:t>Provide MEP staff training on non-instructional support services. </a:t>
            </a:r>
            <a:endParaRPr sz="1800"/>
          </a:p>
          <a:p>
            <a:pPr marL="457200" lvl="0" indent="-342900" algn="l" rtl="0">
              <a:lnSpc>
                <a:spcPct val="115000"/>
              </a:lnSpc>
              <a:spcBef>
                <a:spcPts val="0"/>
              </a:spcBef>
              <a:spcAft>
                <a:spcPts val="0"/>
              </a:spcAft>
              <a:buSzPts val="1800"/>
              <a:buChar char="•"/>
            </a:pPr>
            <a:r>
              <a:rPr lang="en-US" sz="1800"/>
              <a:t>Provide MEP staff training to build their skills to support the educational and support services needs of migratory students. </a:t>
            </a:r>
            <a:endParaRPr sz="1800"/>
          </a:p>
          <a:p>
            <a:pPr marL="457200" lvl="0" indent="-342900" algn="l" rtl="0">
              <a:lnSpc>
                <a:spcPct val="115000"/>
              </a:lnSpc>
              <a:spcBef>
                <a:spcPts val="0"/>
              </a:spcBef>
              <a:spcAft>
                <a:spcPts val="0"/>
              </a:spcAft>
              <a:buSzPts val="1800"/>
              <a:buChar char="•"/>
            </a:pPr>
            <a:r>
              <a:rPr lang="en-US" sz="1800"/>
              <a:t>Provide MEP staff with definitions for, and examples of, non-instruction support services. </a:t>
            </a:r>
            <a:endParaRPr sz="1800"/>
          </a:p>
          <a:p>
            <a:pPr marL="457200" lvl="0" indent="-342900" algn="l" rtl="0">
              <a:lnSpc>
                <a:spcPct val="115000"/>
              </a:lnSpc>
              <a:spcBef>
                <a:spcPts val="0"/>
              </a:spcBef>
              <a:spcAft>
                <a:spcPts val="0"/>
              </a:spcAft>
              <a:buSzPts val="1800"/>
              <a:buChar char="•"/>
            </a:pPr>
            <a:r>
              <a:rPr lang="en-US" sz="1800"/>
              <a:t>Provide opportunities for staff to network and share best practices. </a:t>
            </a:r>
            <a:endParaRPr sz="1800"/>
          </a:p>
          <a:p>
            <a:pPr marL="457200" lvl="0" indent="-342900" algn="l" rtl="0">
              <a:lnSpc>
                <a:spcPct val="115000"/>
              </a:lnSpc>
              <a:spcBef>
                <a:spcPts val="0"/>
              </a:spcBef>
              <a:spcAft>
                <a:spcPts val="0"/>
              </a:spcAft>
              <a:buSzPts val="1800"/>
              <a:buChar char="•"/>
            </a:pPr>
            <a:r>
              <a:rPr lang="en-US" sz="1800"/>
              <a:t>provide PD on allowable use of MEP funds. </a:t>
            </a:r>
            <a:endParaRPr sz="1800"/>
          </a:p>
          <a:p>
            <a:pPr marL="457200" lvl="0" indent="-342900" algn="l" rtl="0">
              <a:lnSpc>
                <a:spcPct val="115000"/>
              </a:lnSpc>
              <a:spcBef>
                <a:spcPts val="0"/>
              </a:spcBef>
              <a:spcAft>
                <a:spcPts val="0"/>
              </a:spcAft>
              <a:buSzPts val="1800"/>
              <a:buChar char="•"/>
            </a:pPr>
            <a:r>
              <a:rPr lang="en-US" sz="1800"/>
              <a:t>Provide PD on appropriate enrollment/placement of students. </a:t>
            </a:r>
            <a:endParaRPr sz="1800"/>
          </a:p>
          <a:p>
            <a:pPr marL="457200" lvl="0" indent="-342900" algn="l" rtl="0">
              <a:lnSpc>
                <a:spcPct val="115000"/>
              </a:lnSpc>
              <a:spcBef>
                <a:spcPts val="0"/>
              </a:spcBef>
              <a:spcAft>
                <a:spcPts val="0"/>
              </a:spcAft>
              <a:buSzPts val="1800"/>
              <a:buChar char="•"/>
            </a:pPr>
            <a:r>
              <a:rPr lang="en-US" sz="1800"/>
              <a:t>Provide PD on appropriate record keeping and recording of services provided. </a:t>
            </a:r>
            <a:endParaRPr sz="1800"/>
          </a:p>
          <a:p>
            <a:pPr marL="457200" lvl="0" indent="-342900" algn="l" rtl="0">
              <a:lnSpc>
                <a:spcPct val="115000"/>
              </a:lnSpc>
              <a:spcBef>
                <a:spcPts val="0"/>
              </a:spcBef>
              <a:spcAft>
                <a:spcPts val="0"/>
              </a:spcAft>
              <a:buSzPts val="1800"/>
              <a:buChar char="•"/>
            </a:pPr>
            <a:r>
              <a:rPr lang="en-US" sz="1800"/>
              <a:t>Provide PD on data collection and reporting. </a:t>
            </a:r>
            <a:endParaRPr sz="1800"/>
          </a:p>
          <a:p>
            <a:pPr marL="457200" lvl="0" indent="-342900" algn="l" rtl="0">
              <a:lnSpc>
                <a:spcPct val="115000"/>
              </a:lnSpc>
              <a:spcBef>
                <a:spcPts val="0"/>
              </a:spcBef>
              <a:spcAft>
                <a:spcPts val="0"/>
              </a:spcAft>
              <a:buSzPts val="1800"/>
              <a:buChar char="•"/>
            </a:pPr>
            <a:r>
              <a:rPr lang="en-US" sz="1800"/>
              <a:t>Provide regional PD opportunities. </a:t>
            </a:r>
            <a:endParaRPr sz="1800"/>
          </a:p>
          <a:p>
            <a:pPr marL="457200" lvl="0" indent="-342900" algn="l" rtl="0">
              <a:lnSpc>
                <a:spcPct val="115000"/>
              </a:lnSpc>
              <a:spcBef>
                <a:spcPts val="0"/>
              </a:spcBef>
              <a:spcAft>
                <a:spcPts val="0"/>
              </a:spcAft>
              <a:buSzPts val="1800"/>
              <a:buChar char="•"/>
            </a:pPr>
            <a:r>
              <a:rPr lang="en-US" sz="1800"/>
              <a:t>Provide school staff with trauma sensitive PD to help them handle secondary trauma and empathy-based training. </a:t>
            </a:r>
            <a:endParaRPr sz="1800"/>
          </a:p>
          <a:p>
            <a:pPr marL="457200" lvl="0" indent="-342900" algn="l" rtl="0">
              <a:lnSpc>
                <a:spcPct val="115000"/>
              </a:lnSpc>
              <a:spcBef>
                <a:spcPts val="0"/>
              </a:spcBef>
              <a:spcAft>
                <a:spcPts val="0"/>
              </a:spcAft>
              <a:buSzPts val="1800"/>
              <a:buChar char="•"/>
            </a:pPr>
            <a:r>
              <a:rPr lang="en-US" sz="1800"/>
              <a:t>Provide statewide awareness of the MEP. </a:t>
            </a:r>
            <a:endParaRPr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8"/>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4.3</a:t>
            </a:r>
            <a:endParaRPr/>
          </a:p>
        </p:txBody>
      </p:sp>
      <p:sp>
        <p:nvSpPr>
          <p:cNvPr id="474" name="Google Shape;474;p78"/>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migratory families with strategies to help them support their children. </a:t>
            </a:r>
            <a:endParaRPr sz="21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4.3</a:t>
            </a:r>
            <a:endParaRPr/>
          </a:p>
        </p:txBody>
      </p:sp>
      <p:sp>
        <p:nvSpPr>
          <p:cNvPr id="480" name="Google Shape;480;p7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Communicate/coordinate with other school programs. </a:t>
            </a:r>
            <a:endParaRPr sz="1800"/>
          </a:p>
          <a:p>
            <a:pPr marL="457200" lvl="0" indent="-342900" algn="l" rtl="0">
              <a:lnSpc>
                <a:spcPct val="115000"/>
              </a:lnSpc>
              <a:spcBef>
                <a:spcPts val="0"/>
              </a:spcBef>
              <a:spcAft>
                <a:spcPts val="0"/>
              </a:spcAft>
              <a:buSzPts val="1800"/>
              <a:buChar char="•"/>
            </a:pPr>
            <a:r>
              <a:rPr lang="en-US" sz="1800"/>
              <a:t>Coordinate with housing developments. </a:t>
            </a:r>
            <a:endParaRPr sz="1800"/>
          </a:p>
          <a:p>
            <a:pPr marL="457200" lvl="0" indent="-342900" algn="l" rtl="0">
              <a:lnSpc>
                <a:spcPct val="115000"/>
              </a:lnSpc>
              <a:spcBef>
                <a:spcPts val="0"/>
              </a:spcBef>
              <a:spcAft>
                <a:spcPts val="0"/>
              </a:spcAft>
              <a:buSzPts val="1800"/>
              <a:buChar char="•"/>
            </a:pPr>
            <a:r>
              <a:rPr lang="en-US" sz="1800"/>
              <a:t>Coordinate with large companies to take social action. </a:t>
            </a:r>
            <a:endParaRPr sz="1800"/>
          </a:p>
          <a:p>
            <a:pPr marL="457200" lvl="0" indent="-342900" algn="l" rtl="0">
              <a:lnSpc>
                <a:spcPct val="115000"/>
              </a:lnSpc>
              <a:spcBef>
                <a:spcPts val="0"/>
              </a:spcBef>
              <a:spcAft>
                <a:spcPts val="0"/>
              </a:spcAft>
              <a:buSzPts val="1800"/>
              <a:buChar char="•"/>
            </a:pPr>
            <a:r>
              <a:rPr lang="en-US" sz="1800"/>
              <a:t>Establish childcare partnerships. </a:t>
            </a:r>
            <a:endParaRPr sz="1800"/>
          </a:p>
          <a:p>
            <a:pPr marL="457200" lvl="0" indent="-342900" algn="l" rtl="0">
              <a:lnSpc>
                <a:spcPct val="115000"/>
              </a:lnSpc>
              <a:spcBef>
                <a:spcPts val="0"/>
              </a:spcBef>
              <a:spcAft>
                <a:spcPts val="0"/>
              </a:spcAft>
              <a:buSzPts val="1800"/>
              <a:buChar char="•"/>
            </a:pPr>
            <a:r>
              <a:rPr lang="en-US" sz="1800"/>
              <a:t>Host family events. </a:t>
            </a:r>
            <a:endParaRPr sz="1800"/>
          </a:p>
          <a:p>
            <a:pPr marL="457200" lvl="0" indent="-342900" algn="l" rtl="0">
              <a:lnSpc>
                <a:spcPct val="115000"/>
              </a:lnSpc>
              <a:spcBef>
                <a:spcPts val="0"/>
              </a:spcBef>
              <a:spcAft>
                <a:spcPts val="0"/>
              </a:spcAft>
              <a:buSzPts val="1800"/>
              <a:buChar char="•"/>
            </a:pPr>
            <a:r>
              <a:rPr lang="en-US" sz="1800"/>
              <a:t>Parents as Teachers training programs.</a:t>
            </a:r>
            <a:endParaRPr sz="1800"/>
          </a:p>
          <a:p>
            <a:pPr marL="457200" lvl="0" indent="-342900" algn="l" rtl="0">
              <a:lnSpc>
                <a:spcPct val="115000"/>
              </a:lnSpc>
              <a:spcBef>
                <a:spcPts val="0"/>
              </a:spcBef>
              <a:spcAft>
                <a:spcPts val="0"/>
              </a:spcAft>
              <a:buSzPts val="1800"/>
              <a:buChar char="•"/>
            </a:pPr>
            <a:r>
              <a:rPr lang="en-US" sz="1800"/>
              <a:t>Provide school resources that match the home and culture of migratory students and their families. </a:t>
            </a:r>
            <a:endParaRPr sz="1800"/>
          </a:p>
          <a:p>
            <a:pPr marL="457200" lvl="0" indent="-342900" algn="l" rtl="0">
              <a:lnSpc>
                <a:spcPct val="115000"/>
              </a:lnSpc>
              <a:spcBef>
                <a:spcPts val="0"/>
              </a:spcBef>
              <a:spcAft>
                <a:spcPts val="0"/>
              </a:spcAft>
              <a:buSzPts val="1800"/>
              <a:buChar char="•"/>
            </a:pPr>
            <a:r>
              <a:rPr lang="en-US" sz="1800"/>
              <a:t>Provide support for extracurricular events. </a:t>
            </a:r>
            <a:endParaRPr sz="1800"/>
          </a:p>
          <a:p>
            <a:pPr marL="457200" lvl="0" indent="-342900" algn="l" rtl="0">
              <a:lnSpc>
                <a:spcPct val="115000"/>
              </a:lnSpc>
              <a:spcBef>
                <a:spcPts val="0"/>
              </a:spcBef>
              <a:spcAft>
                <a:spcPts val="0"/>
              </a:spcAft>
              <a:buSzPts val="1800"/>
              <a:buChar char="•"/>
            </a:pPr>
            <a:r>
              <a:rPr lang="en-US" sz="1800"/>
              <a:t>Solicit legislative advocacy. </a:t>
            </a:r>
            <a:endParaRPr sz="1800"/>
          </a:p>
          <a:p>
            <a:pPr marL="457200" lvl="0" indent="-342900" algn="l" rtl="0">
              <a:lnSpc>
                <a:spcPct val="115000"/>
              </a:lnSpc>
              <a:spcBef>
                <a:spcPts val="0"/>
              </a:spcBef>
              <a:spcAft>
                <a:spcPts val="0"/>
              </a:spcAft>
              <a:buSzPts val="1800"/>
              <a:buChar char="•"/>
            </a:pPr>
            <a:r>
              <a:rPr lang="en-US" sz="1800"/>
              <a:t>Use marketing to tell positive stories about migratory children and their families. </a:t>
            </a:r>
            <a:endParaRPr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0"/>
          <p:cNvSpPr txBox="1">
            <a:spLocks noGrp="1"/>
          </p:cNvSpPr>
          <p:nvPr>
            <p:ph type="title"/>
          </p:nvPr>
        </p:nvSpPr>
        <p:spPr>
          <a:xfrm>
            <a:off x="408550" y="428025"/>
            <a:ext cx="36687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Strategy 4.4</a:t>
            </a:r>
            <a:endParaRPr/>
          </a:p>
        </p:txBody>
      </p:sp>
      <p:sp>
        <p:nvSpPr>
          <p:cNvPr id="486" name="Google Shape;486;p8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spcBef>
                <a:spcPts val="750"/>
              </a:spcBef>
              <a:spcAft>
                <a:spcPts val="0"/>
              </a:spcAft>
              <a:buSzPts val="1800"/>
              <a:buChar char="•"/>
            </a:pPr>
            <a:r>
              <a:rPr lang="en-US" sz="2100"/>
              <a:t>Coordinate/provide culturally responsive support and resources to migratory children and youth to build awareness and nurture their social-emotional well-being.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Migratory Agricultural Worker </a:t>
            </a:r>
            <a:br>
              <a:rPr lang="en-US"/>
            </a:br>
            <a:br>
              <a:rPr lang="en-US"/>
            </a:br>
            <a:r>
              <a:rPr lang="en-US"/>
              <a:t>(ESEA § 1309(2))</a:t>
            </a:r>
            <a:endParaRPr/>
          </a:p>
          <a:p>
            <a:pPr marL="0" lvl="0" indent="0" algn="l" rtl="0">
              <a:spcBef>
                <a:spcPts val="0"/>
              </a:spcBef>
              <a:spcAft>
                <a:spcPts val="0"/>
              </a:spcAft>
              <a:buNone/>
            </a:pPr>
            <a:endParaRPr/>
          </a:p>
        </p:txBody>
      </p:sp>
      <p:sp>
        <p:nvSpPr>
          <p:cNvPr id="79" name="Google Shape;79;p1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lnSpcReduction="10000"/>
          </a:bodyPr>
          <a:lstStyle/>
          <a:p>
            <a:pPr marL="0" lvl="0" indent="0" algn="l" rtl="0">
              <a:lnSpc>
                <a:spcPct val="115000"/>
              </a:lnSpc>
              <a:spcBef>
                <a:spcPts val="1200"/>
              </a:spcBef>
              <a:spcAft>
                <a:spcPts val="0"/>
              </a:spcAft>
              <a:buNone/>
            </a:pPr>
            <a:r>
              <a:rPr lang="en-US"/>
              <a:t>The term “migratory agricultural worker'' means an individual who made a qualifying move in the preceding 36 months and, after doing so, engaged in new </a:t>
            </a:r>
            <a:r>
              <a:rPr lang="en-US" b="1"/>
              <a:t>temporary or seasonal employment or personal subsistence in agriculture</a:t>
            </a:r>
            <a:r>
              <a:rPr lang="en-US"/>
              <a:t>, which may be dairy work or the initial processing of raw agricultural products. </a:t>
            </a:r>
            <a:endParaRPr/>
          </a:p>
          <a:p>
            <a:pPr marL="0" lvl="0" indent="0" algn="l" rtl="0">
              <a:lnSpc>
                <a:spcPct val="115000"/>
              </a:lnSpc>
              <a:spcBef>
                <a:spcPts val="1200"/>
              </a:spcBef>
              <a:spcAft>
                <a:spcPts val="1200"/>
              </a:spcAft>
              <a:buNone/>
            </a:pPr>
            <a:r>
              <a:rPr lang="en-US" sz="1900" i="1"/>
              <a:t>If an individual did not engage in such new employment soon after a qualifying move, such individual may be considered a migratory agricultural worker if the individual actively sought such new employment and has a recent history of moves for temporary or seasonal agricultural employment.</a:t>
            </a:r>
            <a:endParaRPr sz="1900" i="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Ideas for Implementation of Strategy 4.4</a:t>
            </a:r>
            <a:endParaRPr/>
          </a:p>
        </p:txBody>
      </p:sp>
      <p:sp>
        <p:nvSpPr>
          <p:cNvPr id="492" name="Google Shape;492;p8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750"/>
              </a:spcBef>
              <a:spcAft>
                <a:spcPts val="0"/>
              </a:spcAft>
              <a:buSzPts val="1800"/>
              <a:buChar char="•"/>
            </a:pPr>
            <a:r>
              <a:rPr lang="en-US" sz="1800"/>
              <a:t>Coordinate support through DHS for cultural awareness. </a:t>
            </a:r>
            <a:endParaRPr sz="1800"/>
          </a:p>
          <a:p>
            <a:pPr marL="457200" lvl="0" indent="-342900" algn="l" rtl="0">
              <a:lnSpc>
                <a:spcPct val="115000"/>
              </a:lnSpc>
              <a:spcBef>
                <a:spcPts val="0"/>
              </a:spcBef>
              <a:spcAft>
                <a:spcPts val="0"/>
              </a:spcAft>
              <a:buSzPts val="1800"/>
              <a:buChar char="•"/>
            </a:pPr>
            <a:r>
              <a:rPr lang="en-US" sz="1800"/>
              <a:t>Coordinate/provide family support for appropriate discipline techniques. </a:t>
            </a:r>
            <a:endParaRPr sz="1800"/>
          </a:p>
          <a:p>
            <a:pPr marL="457200" lvl="0" indent="-342900" algn="l" rtl="0">
              <a:lnSpc>
                <a:spcPct val="115000"/>
              </a:lnSpc>
              <a:spcBef>
                <a:spcPts val="0"/>
              </a:spcBef>
              <a:spcAft>
                <a:spcPts val="0"/>
              </a:spcAft>
              <a:buSzPts val="1800"/>
              <a:buChar char="•"/>
            </a:pPr>
            <a:r>
              <a:rPr lang="en-US" sz="1800"/>
              <a:t>Offer access to family recreational activities. </a:t>
            </a:r>
            <a:endParaRPr sz="1800"/>
          </a:p>
          <a:p>
            <a:pPr marL="457200" lvl="0" indent="-342900" algn="l" rtl="0">
              <a:lnSpc>
                <a:spcPct val="115000"/>
              </a:lnSpc>
              <a:spcBef>
                <a:spcPts val="0"/>
              </a:spcBef>
              <a:spcAft>
                <a:spcPts val="0"/>
              </a:spcAft>
              <a:buSzPts val="1800"/>
              <a:buChar char="•"/>
            </a:pPr>
            <a:r>
              <a:rPr lang="en-US" sz="1800"/>
              <a:t>Offer college access training. </a:t>
            </a:r>
            <a:endParaRPr sz="1800"/>
          </a:p>
          <a:p>
            <a:pPr marL="457200" lvl="0" indent="-342900" algn="l" rtl="0">
              <a:lnSpc>
                <a:spcPct val="115000"/>
              </a:lnSpc>
              <a:spcBef>
                <a:spcPts val="0"/>
              </a:spcBef>
              <a:spcAft>
                <a:spcPts val="0"/>
              </a:spcAft>
              <a:buSzPts val="1800"/>
              <a:buChar char="•"/>
            </a:pPr>
            <a:r>
              <a:rPr lang="en-US" sz="1800"/>
              <a:t>Offer training/webinars that support mental well-being. </a:t>
            </a:r>
            <a:endParaRPr sz="1800"/>
          </a:p>
          <a:p>
            <a:pPr marL="457200" lvl="0" indent="-342900" algn="l" rtl="0">
              <a:lnSpc>
                <a:spcPct val="115000"/>
              </a:lnSpc>
              <a:spcBef>
                <a:spcPts val="0"/>
              </a:spcBef>
              <a:spcAft>
                <a:spcPts val="0"/>
              </a:spcAft>
              <a:buSzPts val="1800"/>
              <a:buChar char="•"/>
            </a:pPr>
            <a:r>
              <a:rPr lang="en-US" sz="1800"/>
              <a:t>Provide access to mental health services. </a:t>
            </a:r>
            <a:endParaRPr sz="1800"/>
          </a:p>
          <a:p>
            <a:pPr marL="457200" lvl="0" indent="-342900" algn="l" rtl="0">
              <a:lnSpc>
                <a:spcPct val="115000"/>
              </a:lnSpc>
              <a:spcBef>
                <a:spcPts val="0"/>
              </a:spcBef>
              <a:spcAft>
                <a:spcPts val="0"/>
              </a:spcAft>
              <a:buSzPts val="1800"/>
              <a:buChar char="•"/>
            </a:pPr>
            <a:r>
              <a:rPr lang="en-US" sz="1800"/>
              <a:t>Provide access to non-traditional educational activities. </a:t>
            </a:r>
            <a:endParaRPr sz="1800"/>
          </a:p>
          <a:p>
            <a:pPr marL="457200" lvl="0" indent="-342900" algn="l" rtl="0">
              <a:lnSpc>
                <a:spcPct val="115000"/>
              </a:lnSpc>
              <a:spcBef>
                <a:spcPts val="0"/>
              </a:spcBef>
              <a:spcAft>
                <a:spcPts val="0"/>
              </a:spcAft>
              <a:buSzPts val="1800"/>
              <a:buChar char="•"/>
            </a:pPr>
            <a:r>
              <a:rPr lang="en-US" sz="1800"/>
              <a:t>Provide access to successful adults who share similar stories. </a:t>
            </a:r>
            <a:endParaRPr sz="1800"/>
          </a:p>
          <a:p>
            <a:pPr marL="457200" lvl="0" indent="-342900" algn="l" rtl="0">
              <a:lnSpc>
                <a:spcPct val="115000"/>
              </a:lnSpc>
              <a:spcBef>
                <a:spcPts val="0"/>
              </a:spcBef>
              <a:spcAft>
                <a:spcPts val="0"/>
              </a:spcAft>
              <a:buSzPts val="1800"/>
              <a:buChar char="•"/>
            </a:pPr>
            <a:r>
              <a:rPr lang="en-US" sz="1800"/>
              <a:t>Provide mentoring/cultural ambassador opportunities. </a:t>
            </a:r>
            <a:endParaRPr sz="1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Resources</a:t>
            </a:r>
            <a:endParaRPr/>
          </a:p>
        </p:txBody>
      </p:sp>
      <p:sp>
        <p:nvSpPr>
          <p:cNvPr id="498" name="Google Shape;498;p82"/>
          <p:cNvSpPr txBox="1">
            <a:spLocks noGrp="1"/>
          </p:cNvSpPr>
          <p:nvPr>
            <p:ph type="body" idx="1"/>
          </p:nvPr>
        </p:nvSpPr>
        <p:spPr>
          <a:xfrm>
            <a:off x="4591450" y="206850"/>
            <a:ext cx="7432500" cy="6461700"/>
          </a:xfrm>
          <a:prstGeom prst="rect">
            <a:avLst/>
          </a:prstGeom>
        </p:spPr>
        <p:txBody>
          <a:bodyPr spcFirstLastPara="1" wrap="square" lIns="91425" tIns="45700" rIns="91425" bIns="45700" anchor="ctr" anchorCtr="0">
            <a:normAutofit/>
          </a:bodyPr>
          <a:lstStyle/>
          <a:p>
            <a:pPr marL="0" lvl="0" indent="0" algn="l" rtl="0">
              <a:lnSpc>
                <a:spcPct val="107916"/>
              </a:lnSpc>
              <a:spcBef>
                <a:spcPts val="0"/>
              </a:spcBef>
              <a:spcAft>
                <a:spcPts val="0"/>
              </a:spcAft>
              <a:buNone/>
            </a:pPr>
            <a:r>
              <a:rPr lang="en-US"/>
              <a:t>Iowa Department of Education </a:t>
            </a:r>
            <a:endParaRPr/>
          </a:p>
          <a:p>
            <a:pPr marL="457200" lvl="0" indent="-317500" algn="l" rtl="0">
              <a:lnSpc>
                <a:spcPct val="100000"/>
              </a:lnSpc>
              <a:spcBef>
                <a:spcPts val="800"/>
              </a:spcBef>
              <a:spcAft>
                <a:spcPts val="0"/>
              </a:spcAft>
              <a:buSzPts val="1400"/>
              <a:buChar char="•"/>
            </a:pPr>
            <a:r>
              <a:rPr lang="en-US" sz="1400" u="sng">
                <a:solidFill>
                  <a:schemeClr val="hlink"/>
                </a:solidFill>
                <a:hlinkClick r:id="rId3"/>
              </a:rPr>
              <a:t>ESSA Guidance &amp; Allocations Webpage</a:t>
            </a:r>
            <a:br>
              <a:rPr lang="en-US" sz="1400"/>
            </a:b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4"/>
              </a:rPr>
              <a:t>Iowa Migratory Education Webpage</a:t>
            </a:r>
            <a:br>
              <a:rPr lang="en-US" sz="1100" u="sng">
                <a:solidFill>
                  <a:schemeClr val="hlink"/>
                </a:solidFill>
                <a:hlinkClick r:id="rId4"/>
              </a:rPr>
            </a:br>
            <a:endParaRPr sz="1100"/>
          </a:p>
          <a:p>
            <a:pPr marL="0" lvl="0" indent="0" algn="l" rtl="0">
              <a:lnSpc>
                <a:spcPct val="107916"/>
              </a:lnSpc>
              <a:spcBef>
                <a:spcPts val="800"/>
              </a:spcBef>
              <a:spcAft>
                <a:spcPts val="0"/>
              </a:spcAft>
              <a:buNone/>
            </a:pPr>
            <a:r>
              <a:rPr lang="en-US"/>
              <a:t>U.S. Department of Education</a:t>
            </a:r>
            <a:endParaRPr/>
          </a:p>
          <a:p>
            <a:pPr marL="457200" lvl="0" indent="-317500" algn="l" rtl="0">
              <a:spcBef>
                <a:spcPts val="800"/>
              </a:spcBef>
              <a:spcAft>
                <a:spcPts val="0"/>
              </a:spcAft>
              <a:buSzPts val="1400"/>
              <a:buChar char="•"/>
            </a:pPr>
            <a:r>
              <a:rPr lang="en-US" sz="1400" u="sng">
                <a:solidFill>
                  <a:schemeClr val="hlink"/>
                </a:solidFill>
                <a:hlinkClick r:id="rId5"/>
              </a:rPr>
              <a:t>Office of Migrant Education </a:t>
            </a:r>
            <a:endParaRPr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3"/>
          <p:cNvSpPr txBox="1">
            <a:spLocks noGrp="1"/>
          </p:cNvSpPr>
          <p:nvPr>
            <p:ph type="ctrTitle"/>
          </p:nvPr>
        </p:nvSpPr>
        <p:spPr>
          <a:xfrm>
            <a:off x="289270" y="1074695"/>
            <a:ext cx="11636700" cy="21600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a:t>Contact Information</a:t>
            </a:r>
            <a:endParaRPr/>
          </a:p>
        </p:txBody>
      </p:sp>
      <p:sp>
        <p:nvSpPr>
          <p:cNvPr id="504" name="Google Shape;504;p83"/>
          <p:cNvSpPr txBox="1">
            <a:spLocks noGrp="1"/>
          </p:cNvSpPr>
          <p:nvPr>
            <p:ph type="subTitle" idx="1"/>
          </p:nvPr>
        </p:nvSpPr>
        <p:spPr>
          <a:xfrm>
            <a:off x="289270" y="3838162"/>
            <a:ext cx="11636700" cy="1282200"/>
          </a:xfrm>
          <a:prstGeom prst="rect">
            <a:avLst/>
          </a:prstGeom>
        </p:spPr>
        <p:txBody>
          <a:bodyPr spcFirstLastPara="1" wrap="square" lIns="91425" tIns="45700" rIns="91425" bIns="45700" anchor="t" anchorCtr="0">
            <a:noAutofit/>
          </a:bodyPr>
          <a:lstStyle/>
          <a:p>
            <a:pPr marL="0" lvl="0" indent="0" algn="ctr" rtl="0">
              <a:lnSpc>
                <a:spcPct val="95000"/>
              </a:lnSpc>
              <a:spcBef>
                <a:spcPts val="750"/>
              </a:spcBef>
              <a:spcAft>
                <a:spcPts val="0"/>
              </a:spcAft>
              <a:buSzPts val="1018"/>
              <a:buNone/>
            </a:pPr>
            <a:r>
              <a:rPr lang="en-US" sz="2420" dirty="0"/>
              <a:t>Rachel Pettigrew</a:t>
            </a:r>
            <a:endParaRPr sz="2420" dirty="0"/>
          </a:p>
          <a:p>
            <a:pPr marL="0" lvl="0" indent="0" algn="ctr" rtl="0">
              <a:lnSpc>
                <a:spcPct val="95000"/>
              </a:lnSpc>
              <a:spcBef>
                <a:spcPts val="750"/>
              </a:spcBef>
              <a:spcAft>
                <a:spcPts val="0"/>
              </a:spcAft>
              <a:buClr>
                <a:schemeClr val="dk1"/>
              </a:buClr>
              <a:buSzPts val="1018"/>
              <a:buFont typeface="Arial"/>
              <a:buNone/>
            </a:pPr>
            <a:r>
              <a:rPr lang="en-US" sz="2420" u="sng" dirty="0">
                <a:solidFill>
                  <a:schemeClr val="bg1"/>
                </a:solidFill>
                <a:hlinkClick r:id="rId3">
                  <a:extLst>
                    <a:ext uri="{A12FA001-AC4F-418D-AE19-62706E023703}">
                      <ahyp:hlinkClr xmlns:ahyp="http://schemas.microsoft.com/office/drawing/2018/hyperlinkcolor" val="tx"/>
                    </a:ext>
                  </a:extLst>
                </a:hlinkClick>
              </a:rPr>
              <a:t>rachel.pettigrew@iowa.gov</a:t>
            </a:r>
            <a:endParaRPr sz="2420" dirty="0">
              <a:solidFill>
                <a:schemeClr val="bg1"/>
              </a:solidFill>
            </a:endParaRPr>
          </a:p>
          <a:p>
            <a:pPr marL="0" lvl="0" indent="0" algn="ctr" rtl="0">
              <a:lnSpc>
                <a:spcPct val="95000"/>
              </a:lnSpc>
              <a:spcBef>
                <a:spcPts val="750"/>
              </a:spcBef>
              <a:spcAft>
                <a:spcPts val="0"/>
              </a:spcAft>
              <a:buClr>
                <a:schemeClr val="dk1"/>
              </a:buClr>
              <a:buSzPts val="1018"/>
              <a:buFont typeface="Arial"/>
              <a:buNone/>
            </a:pPr>
            <a:r>
              <a:rPr lang="en-US" sz="2420" dirty="0"/>
              <a:t>515-380-5115</a:t>
            </a:r>
            <a:endParaRPr sz="214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Qualifying </a:t>
            </a:r>
            <a:endParaRPr/>
          </a:p>
          <a:p>
            <a:pPr marL="0" lvl="0" indent="0" algn="l" rtl="0">
              <a:spcBef>
                <a:spcPts val="0"/>
              </a:spcBef>
              <a:spcAft>
                <a:spcPts val="0"/>
              </a:spcAft>
              <a:buNone/>
            </a:pPr>
            <a:r>
              <a:rPr lang="en-US"/>
              <a:t>Move</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1309(5))</a:t>
            </a:r>
            <a:endParaRPr/>
          </a:p>
        </p:txBody>
      </p:sp>
      <p:sp>
        <p:nvSpPr>
          <p:cNvPr id="85" name="Google Shape;85;p1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Clr>
                <a:schemeClr val="dk1"/>
              </a:buClr>
              <a:buSzPts val="1100"/>
              <a:buFont typeface="Arial"/>
              <a:buNone/>
            </a:pPr>
            <a:r>
              <a:rPr lang="en-US"/>
              <a:t>The term “qualifying move” means a move due to economic necessity—</a:t>
            </a:r>
            <a:endParaRPr/>
          </a:p>
          <a:p>
            <a:pPr marL="914400" lvl="0" indent="-381000" algn="l" rtl="0">
              <a:lnSpc>
                <a:spcPct val="115000"/>
              </a:lnSpc>
              <a:spcBef>
                <a:spcPts val="750"/>
              </a:spcBef>
              <a:spcAft>
                <a:spcPts val="0"/>
              </a:spcAft>
              <a:buSzPts val="2400"/>
              <a:buAutoNum type="alphaUcParenBoth"/>
            </a:pPr>
            <a:r>
              <a:rPr lang="en-US" sz="2400"/>
              <a:t>from one residence to another residence; and</a:t>
            </a:r>
            <a:endParaRPr sz="2400"/>
          </a:p>
          <a:p>
            <a:pPr marL="914400" lvl="0" indent="-381000" algn="l" rtl="0">
              <a:lnSpc>
                <a:spcPct val="115000"/>
              </a:lnSpc>
              <a:spcBef>
                <a:spcPts val="0"/>
              </a:spcBef>
              <a:spcAft>
                <a:spcPts val="0"/>
              </a:spcAft>
              <a:buSzPts val="2400"/>
              <a:buAutoNum type="alphaUcParenBoth"/>
            </a:pPr>
            <a:r>
              <a:rPr lang="en-US" sz="2400"/>
              <a:t>from one school district to another school district, except—</a:t>
            </a:r>
            <a:endParaRPr sz="2400"/>
          </a:p>
          <a:p>
            <a:pPr marL="1371600" lvl="1" indent="-342900" algn="l" rtl="0">
              <a:lnSpc>
                <a:spcPct val="115000"/>
              </a:lnSpc>
              <a:spcBef>
                <a:spcPts val="0"/>
              </a:spcBef>
              <a:spcAft>
                <a:spcPts val="0"/>
              </a:spcAft>
              <a:buSzPts val="1800"/>
              <a:buAutoNum type="romanLcParenBoth"/>
            </a:pPr>
            <a:r>
              <a:rPr lang="en-US" sz="1800"/>
              <a:t>in the case of a State that is comprised of a single school district, wherein a qualifying move is from one administrative area to another within such district; or</a:t>
            </a:r>
            <a:endParaRPr sz="1800"/>
          </a:p>
          <a:p>
            <a:pPr marL="1371600" lvl="1" indent="-342900" algn="l" rtl="0">
              <a:lnSpc>
                <a:spcPct val="115000"/>
              </a:lnSpc>
              <a:spcBef>
                <a:spcPts val="0"/>
              </a:spcBef>
              <a:spcAft>
                <a:spcPts val="0"/>
              </a:spcAft>
              <a:buSzPts val="1800"/>
              <a:buAutoNum type="romanLcParenBoth"/>
            </a:pPr>
            <a:r>
              <a:rPr lang="en-US" sz="1800"/>
              <a:t>in the case of a school district of more than 15,000 square miles, wherein a qualifying move is a distance of 20 miles or more to a temporary residence.</a:t>
            </a:r>
            <a:endParaRPr sz="1800"/>
          </a:p>
          <a:p>
            <a:pPr marL="0" lvl="0" indent="0" algn="l" rtl="0">
              <a:spcBef>
                <a:spcPts val="75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Local Operating </a:t>
            </a:r>
            <a:endParaRPr/>
          </a:p>
          <a:p>
            <a:pPr marL="0" lvl="0" indent="0" algn="l" rtl="0">
              <a:spcBef>
                <a:spcPts val="0"/>
              </a:spcBef>
              <a:spcAft>
                <a:spcPts val="0"/>
              </a:spcAft>
              <a:buNone/>
            </a:pPr>
            <a:r>
              <a:rPr lang="en-US"/>
              <a:t>Agency </a:t>
            </a:r>
            <a:endParaRPr/>
          </a:p>
          <a:p>
            <a:pPr marL="0" lvl="0" indent="0" algn="l" rtl="0">
              <a:spcBef>
                <a:spcPts val="0"/>
              </a:spcBef>
              <a:spcAft>
                <a:spcPts val="0"/>
              </a:spcAft>
              <a:buNone/>
            </a:pPr>
            <a:r>
              <a:rPr lang="en-US"/>
              <a:t>(LOA)</a:t>
            </a:r>
            <a:endParaRPr/>
          </a:p>
          <a:p>
            <a:pPr marL="0" lvl="0" indent="0" algn="l" rtl="0">
              <a:spcBef>
                <a:spcPts val="0"/>
              </a:spcBef>
              <a:spcAft>
                <a:spcPts val="0"/>
              </a:spcAft>
              <a:buNone/>
            </a:pPr>
            <a:endParaRPr/>
          </a:p>
          <a:p>
            <a:pPr marL="0" lvl="0" indent="0" algn="l" rtl="0">
              <a:spcBef>
                <a:spcPts val="0"/>
              </a:spcBef>
              <a:spcAft>
                <a:spcPts val="0"/>
              </a:spcAft>
              <a:buNone/>
            </a:pPr>
            <a:r>
              <a:rPr lang="en-US"/>
              <a:t>(ESEA § 1309(1))</a:t>
            </a:r>
            <a:endParaRPr/>
          </a:p>
          <a:p>
            <a:pPr marL="0" lvl="0" indent="0" algn="l" rtl="0">
              <a:spcBef>
                <a:spcPts val="0"/>
              </a:spcBef>
              <a:spcAft>
                <a:spcPts val="0"/>
              </a:spcAft>
              <a:buNone/>
            </a:pPr>
            <a:endParaRPr/>
          </a:p>
        </p:txBody>
      </p:sp>
      <p:sp>
        <p:nvSpPr>
          <p:cNvPr id="91" name="Google Shape;91;p16"/>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a:t>The term “local operating agency” means—</a:t>
            </a:r>
            <a:endParaRPr/>
          </a:p>
          <a:p>
            <a:pPr marL="914400" lvl="1" indent="-381000" algn="l" rtl="0">
              <a:lnSpc>
                <a:spcPct val="115000"/>
              </a:lnSpc>
              <a:spcBef>
                <a:spcPts val="375"/>
              </a:spcBef>
              <a:spcAft>
                <a:spcPts val="0"/>
              </a:spcAft>
              <a:buSzPts val="2400"/>
              <a:buAutoNum type="alphaUcParenBoth"/>
            </a:pPr>
            <a:r>
              <a:rPr lang="en-US"/>
              <a:t>a local educational agency to which a State educational agency makes a subgrant under this part;</a:t>
            </a:r>
            <a:endParaRPr/>
          </a:p>
          <a:p>
            <a:pPr marL="914400" lvl="1" indent="-381000" algn="l" rtl="0">
              <a:lnSpc>
                <a:spcPct val="115000"/>
              </a:lnSpc>
              <a:spcBef>
                <a:spcPts val="0"/>
              </a:spcBef>
              <a:spcAft>
                <a:spcPts val="0"/>
              </a:spcAft>
              <a:buSzPts val="2400"/>
              <a:buAutoNum type="alphaUcParenBoth"/>
            </a:pPr>
            <a:r>
              <a:rPr lang="en-US"/>
              <a:t>a public or private agency with which a State educational agency or the Secretary makes an arrangement to carry out a project under this part; or</a:t>
            </a:r>
            <a:endParaRPr/>
          </a:p>
          <a:p>
            <a:pPr marL="914400" lvl="1" indent="-381000" algn="l" rtl="0">
              <a:lnSpc>
                <a:spcPct val="115000"/>
              </a:lnSpc>
              <a:spcBef>
                <a:spcPts val="0"/>
              </a:spcBef>
              <a:spcAft>
                <a:spcPts val="0"/>
              </a:spcAft>
              <a:buSzPts val="2400"/>
              <a:buAutoNum type="alphaUcParenBoth"/>
            </a:pPr>
            <a:r>
              <a:rPr lang="en-US"/>
              <a:t>a State educational agency, if the State educational agency operates the State’s migrant education program or projects directly.</a:t>
            </a:r>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4099</Words>
  <Application>Microsoft Office PowerPoint</Application>
  <PresentationFormat>Widescreen</PresentationFormat>
  <Paragraphs>442</Paragraphs>
  <Slides>72</Slides>
  <Notes>72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72</vt:i4>
      </vt:variant>
    </vt:vector>
  </HeadingPairs>
  <TitlesOfParts>
    <vt:vector size="74" baseType="lpstr">
      <vt:lpstr>Arial</vt:lpstr>
      <vt:lpstr>Theme1</vt:lpstr>
      <vt:lpstr>Title I, Part C Education of Migratory Children</vt:lpstr>
      <vt:lpstr>Overview</vt:lpstr>
      <vt:lpstr>Purpose (ESEA § 1301)</vt:lpstr>
      <vt:lpstr>Designations, Definitions, and Acronyms</vt:lpstr>
      <vt:lpstr>Designation Distinctions</vt:lpstr>
      <vt:lpstr>Migratory  Child  (ESEA § 1309(3))</vt:lpstr>
      <vt:lpstr>Migratory Agricultural Worker   (ESEA § 1309(2)) </vt:lpstr>
      <vt:lpstr>Qualifying  Move  (ESEA § 1309(5))</vt:lpstr>
      <vt:lpstr>Local Operating  Agency  (LOA)  (ESEA § 1309(1)) </vt:lpstr>
      <vt:lpstr>Priority For Services  (PFS)  (ESEA § 1304(d)) </vt:lpstr>
      <vt:lpstr>Out-of-School Youth  (OSY)  (ESEA § 1304(d)) </vt:lpstr>
      <vt:lpstr>Acronyms</vt:lpstr>
      <vt:lpstr>Migratory Liaisons</vt:lpstr>
      <vt:lpstr>All public school districts and nonpublic schools</vt:lpstr>
      <vt:lpstr>All public school districts and nonpublic schools</vt:lpstr>
      <vt:lpstr> Documentation and Reporting</vt:lpstr>
      <vt:lpstr>Initial  Eligibility Indicator</vt:lpstr>
      <vt:lpstr>Eligibility Determination Interviews</vt:lpstr>
      <vt:lpstr>Approved COE and  Lunch Letter</vt:lpstr>
      <vt:lpstr>MEP  Withdrawal Form</vt:lpstr>
      <vt:lpstr>MEP  Residency Verification </vt:lpstr>
      <vt:lpstr>Migrant Student Information Exchange (MSIX) </vt:lpstr>
      <vt:lpstr>Local Operating Agencies (LOAs)</vt:lpstr>
      <vt:lpstr>Local Operating Agencies </vt:lpstr>
      <vt:lpstr>Monthly  Eligibility List Reconciliation </vt:lpstr>
      <vt:lpstr>LOA Year-End Reports </vt:lpstr>
      <vt:lpstr>Migratory Children and Services Provided in Iowa</vt:lpstr>
      <vt:lpstr>Migratory Children and Services Provided in Iowa</vt:lpstr>
      <vt:lpstr>Supplement  Not Supplant   (ESEA § 3115(g))</vt:lpstr>
      <vt:lpstr>Civil Rights All students  Regulations Existed previously</vt:lpstr>
      <vt:lpstr>Funding Distinctions</vt:lpstr>
      <vt:lpstr>Allocation Formula for Title I, Part C</vt:lpstr>
      <vt:lpstr>Service Delivery Plan (SDP)</vt:lpstr>
      <vt:lpstr>Required Components of the State SDP  (ESEA § 1306)</vt:lpstr>
      <vt:lpstr>Office of Migrant Education (OME)</vt:lpstr>
      <vt:lpstr>Four Goal Areas of Iowa’s MEP Service Delivery Plan</vt:lpstr>
      <vt:lpstr>School Readiness </vt:lpstr>
      <vt:lpstr>Need Statement of Goal Area #1: School Readiness</vt:lpstr>
      <vt:lpstr>Strategy 1.1 </vt:lpstr>
      <vt:lpstr>Ideas for Implementation of Strategy 1.1</vt:lpstr>
      <vt:lpstr>Strategy 1.2</vt:lpstr>
      <vt:lpstr>Ideas for Implementation of Strategy 1.2</vt:lpstr>
      <vt:lpstr>Strategy 1.3</vt:lpstr>
      <vt:lpstr>Ideas for Implementation of Strategy 1.3</vt:lpstr>
      <vt:lpstr>English Language Arts and Mathematics</vt:lpstr>
      <vt:lpstr>Need Statement of Goal Area #2: ELA and Math</vt:lpstr>
      <vt:lpstr>Strategy 2.1</vt:lpstr>
      <vt:lpstr>Ideas for Implementation of Strategy 2.1</vt:lpstr>
      <vt:lpstr>Strategy 2.2</vt:lpstr>
      <vt:lpstr>Ideas for Implementation of Strategy 2.2</vt:lpstr>
      <vt:lpstr>High School Graduation and Services to OSY</vt:lpstr>
      <vt:lpstr>Need Statement of Goal Area #3: High School Graduation and Services to OSY</vt:lpstr>
      <vt:lpstr>Strategy 3.1</vt:lpstr>
      <vt:lpstr>Ideas for Implementation of Strategy 3.1</vt:lpstr>
      <vt:lpstr>Strategy 3.2</vt:lpstr>
      <vt:lpstr>Ideas for Implementation of Strategy 3.2</vt:lpstr>
      <vt:lpstr>Strategy 3.3</vt:lpstr>
      <vt:lpstr>Ideas for Implementation of Strategy 3.3</vt:lpstr>
      <vt:lpstr>Strategy 3.4</vt:lpstr>
      <vt:lpstr>Ideas for Implementation of Strategy 3.4</vt:lpstr>
      <vt:lpstr>Non-Instructional Support Services</vt:lpstr>
      <vt:lpstr>Need Statement of Goal Area #4: Non-Instructional Support Services</vt:lpstr>
      <vt:lpstr>Strategy 4.1</vt:lpstr>
      <vt:lpstr>Ideas for Implementation of Strategy 4.1</vt:lpstr>
      <vt:lpstr>Strategy 4.2</vt:lpstr>
      <vt:lpstr>Ideas for Implementation of Strategy 4.2</vt:lpstr>
      <vt:lpstr>Strategy 4.3</vt:lpstr>
      <vt:lpstr>Ideas for Implementation of Strategy 4.3</vt:lpstr>
      <vt:lpstr>Strategy 4.4</vt:lpstr>
      <vt:lpstr>Ideas for Implementation of Strategy 4.4</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Part C Education of Migratory Children</dc:title>
  <dc:creator>Albers, Lisa [IDOE]</dc:creator>
  <cp:lastModifiedBy>Albers, Lisa [IDOE]</cp:lastModifiedBy>
  <cp:revision>4</cp:revision>
  <dcterms:modified xsi:type="dcterms:W3CDTF">2024-08-06T18:58:41Z</dcterms:modified>
</cp:coreProperties>
</file>