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6" roundtripDataSignature="AMtx7mgI6KHIqE40sioRfMDNRJ3hGMKdN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5680533-99F8-4138-8232-71452BF4E104}">
  <a:tblStyle styleId="{C5680533-99F8-4138-8232-71452BF4E104}"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6E9F0"/>
          </a:solidFill>
        </a:fill>
      </a:tcStyle>
    </a:wholeTbl>
    <a:band1H>
      <a:tcTxStyle/>
      <a:tcStyle>
        <a:tcBdr/>
        <a:fill>
          <a:solidFill>
            <a:srgbClr val="CAD1E0"/>
          </a:solidFill>
        </a:fill>
      </a:tcStyle>
    </a:band1H>
    <a:band2H>
      <a:tcTxStyle/>
      <a:tcStyle>
        <a:tcBdr/>
      </a:tcStyle>
    </a:band2H>
    <a:band1V>
      <a:tcTxStyle/>
      <a:tcStyle>
        <a:tcBdr/>
        <a:fill>
          <a:solidFill>
            <a:srgbClr val="CAD1E0"/>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08"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customschemas.google.com/relationships/presentationmetadata" Target="metadata"/><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Google Shape;36;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 name="Google Shape;37;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 name="Google Shape;98;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3" name="Google Shape;103;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270621e1040_0_7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270621e1040_0_7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5" name="Google Shape;115;g270621e1040_0_7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1" name="Google Shape;121;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270621e1040_0_5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270621e1040_0_5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7" name="Google Shape;127;g270621e1040_0_5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270621e1040_0_6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270621e1040_0_6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7" name="Google Shape;137;g270621e1040_0_6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270621e1040_0_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270621e1040_0_1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 name="Google Shape;149;g270621e1040_0_1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2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5" name="Google Shape;155;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3" name="Google Shape;4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1" name="Google Shape;161;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270621e1040_0_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270621e1040_0_2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7" name="Google Shape;167;g270621e1040_0_2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3" name="Google Shape;173;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9" name="Google Shape;179;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270621e1040_0_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270621e1040_0_2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6" name="Google Shape;186;g270621e1040_0_29: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p2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2" name="Google Shape;192;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270621e1040_0_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 name="Google Shape;198;g270621e1040_0_3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9" name="Google Shape;199;g270621e1040_0_35: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26</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0" name="Google Shape;210;p2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"LEAs with a Neglected facility within their boundaries </a:t>
            </a:r>
            <a:r>
              <a:rPr lang="en-US" b="1"/>
              <a:t>are required to set aside Title I, Part A </a:t>
            </a:r>
            <a:r>
              <a:rPr lang="en-US"/>
              <a:t>funding to provide additional support for these students, please see the Title I Part D presentation for more detailed information." </a:t>
            </a:r>
            <a:endParaRPr/>
          </a:p>
        </p:txBody>
      </p:sp>
      <p:sp>
        <p:nvSpPr>
          <p:cNvPr id="211" name="Google Shape;211;p2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28</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2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7" name="Google Shape;217;p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 name="Google Shape;4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2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3" name="Google Shape;223;p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2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9" name="Google Shape;229;p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4" name="Google Shape;234;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p3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0" name="Google Shape;240;p3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3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5" name="Google Shape;245;p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270621e1040_0_4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1" name="Google Shape;251;g270621e1040_0_4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2" name="Google Shape;252;g270621e1040_0_4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35</a:t>
            </a:fld>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3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8" name="Google Shape;258;p3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3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3" name="Google Shape;263;p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3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2" name="Google Shape;272;p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3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1" name="Google Shape;281;p3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 name="Google Shape;56;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p3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6" name="Google Shape;286;p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p3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2" name="Google Shape;292;p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p3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7" name="Google Shape;297;p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p4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4" name="Google Shape;304;p4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Google Shape;309;g270621e1040_0_4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0" name="Google Shape;310;g270621e1040_0_4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p4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6" name="Google Shape;316;p4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Google Shape;320;p4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1" name="Google Shape;321;p4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p4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7" name="Google Shape;327;p4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Google Shape;331;p4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32" name="Google Shape;332;p4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Google Shape;337;p4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38" name="Google Shape;338;p4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 name="Google Shape;62;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3" name="Google Shape;343;p4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4" name="Google Shape;344;p4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 name="Google Shape;68;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8" name="Google Shape;78;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 name="Google Shape;9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12"/>
        <p:cNvGrpSpPr/>
        <p:nvPr/>
      </p:nvGrpSpPr>
      <p:grpSpPr>
        <a:xfrm>
          <a:off x="0" y="0"/>
          <a:ext cx="0" cy="0"/>
          <a:chOff x="0" y="0"/>
          <a:chExt cx="0" cy="0"/>
        </a:xfrm>
      </p:grpSpPr>
      <p:sp>
        <p:nvSpPr>
          <p:cNvPr id="13" name="Google Shape;13;p48"/>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 name="Google Shape;14;p48"/>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5" name="Google Shape;15;p48"/>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and Content" type="obj">
  <p:cSld name="OBJECT">
    <p:bg>
      <p:bgPr>
        <a:solidFill>
          <a:schemeClr val="lt1"/>
        </a:solidFill>
        <a:effectLst/>
      </p:bgPr>
    </p:bg>
    <p:spTree>
      <p:nvGrpSpPr>
        <p:cNvPr id="1" name="Shape 16"/>
        <p:cNvGrpSpPr/>
        <p:nvPr/>
      </p:nvGrpSpPr>
      <p:grpSpPr>
        <a:xfrm>
          <a:off x="0" y="0"/>
          <a:ext cx="0" cy="0"/>
          <a:chOff x="0" y="0"/>
          <a:chExt cx="0" cy="0"/>
        </a:xfrm>
      </p:grpSpPr>
      <p:sp>
        <p:nvSpPr>
          <p:cNvPr id="17" name="Google Shape;17;p49"/>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4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9"/>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0"/>
        <p:cNvGrpSpPr/>
        <p:nvPr/>
      </p:nvGrpSpPr>
      <p:grpSpPr>
        <a:xfrm>
          <a:off x="0" y="0"/>
          <a:ext cx="0" cy="0"/>
          <a:chOff x="0" y="0"/>
          <a:chExt cx="0" cy="0"/>
        </a:xfrm>
      </p:grpSpPr>
      <p:sp>
        <p:nvSpPr>
          <p:cNvPr id="21" name="Google Shape;21;p50"/>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2" name="Google Shape;22;p50"/>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50"/>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24"/>
        <p:cNvGrpSpPr/>
        <p:nvPr/>
      </p:nvGrpSpPr>
      <p:grpSpPr>
        <a:xfrm>
          <a:off x="0" y="0"/>
          <a:ext cx="0" cy="0"/>
          <a:chOff x="0" y="0"/>
          <a:chExt cx="0" cy="0"/>
        </a:xfrm>
      </p:grpSpPr>
      <p:sp>
        <p:nvSpPr>
          <p:cNvPr id="25" name="Google Shape;25;p51"/>
          <p:cNvSpPr/>
          <p:nvPr/>
        </p:nvSpPr>
        <p:spPr>
          <a:xfrm>
            <a:off x="0" y="0"/>
            <a:ext cx="12192000" cy="1192696"/>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6" name="Google Shape;26;p51"/>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51"/>
          <p:cNvSpPr txBox="1">
            <a:spLocks noGrp="1"/>
          </p:cNvSpPr>
          <p:nvPr>
            <p:ph type="body" idx="1"/>
          </p:nvPr>
        </p:nvSpPr>
        <p:spPr>
          <a:xfrm>
            <a:off x="892799" y="1548641"/>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8" name="Google Shape;28;p51"/>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9" name="Google Shape;29;p51"/>
          <p:cNvSpPr txBox="1">
            <a:spLocks noGrp="1"/>
          </p:cNvSpPr>
          <p:nvPr>
            <p:ph type="body" idx="3"/>
          </p:nvPr>
        </p:nvSpPr>
        <p:spPr>
          <a:xfrm>
            <a:off x="6225210" y="1548641"/>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30" name="Google Shape;30;p51"/>
          <p:cNvSpPr txBox="1">
            <a:spLocks noGrp="1"/>
          </p:cNvSpPr>
          <p:nvPr>
            <p:ph type="body" idx="4"/>
          </p:nvPr>
        </p:nvSpPr>
        <p:spPr>
          <a:xfrm>
            <a:off x="6225210" y="2372553"/>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p:cSld name="Title and Content">
    <p:bg>
      <p:bgPr>
        <a:solidFill>
          <a:schemeClr val="lt1"/>
        </a:solidFill>
        <a:effectLst/>
      </p:bgPr>
    </p:bg>
    <p:spTree>
      <p:nvGrpSpPr>
        <p:cNvPr id="1" name="Shape 31"/>
        <p:cNvGrpSpPr/>
        <p:nvPr/>
      </p:nvGrpSpPr>
      <p:grpSpPr>
        <a:xfrm>
          <a:off x="0" y="0"/>
          <a:ext cx="0" cy="0"/>
          <a:chOff x="0" y="0"/>
          <a:chExt cx="0" cy="0"/>
        </a:xfrm>
      </p:grpSpPr>
      <p:sp>
        <p:nvSpPr>
          <p:cNvPr id="32" name="Google Shape;32;p52"/>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 name="Google Shape;33;p52"/>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52"/>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7"/>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47"/>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fns.usda.gov/cn/income-eligibility-guidelines"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hyperlink" Target="https://www2.ed.gov/policy/elsec/leg/essa/essaswpguidance9192016.pdf" TargetMode="External"/><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hyperlink" Target="https://www2.ed.gov/policy/elsec/leg/essa/essaswpguidance9192016.pdf" TargetMode="External"/><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hyperlink" Target="https://www2.ed.gov/policy/elsec/leg/essa/essaswpguidance9192016.pdf" TargetMode="External"/><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hyperlink" Target="https://www2.ed.gov/policy/elsec/leg/essa/essaswpguidance9192016.pdf" TargetMode="External"/><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hyperlink" Target="https://www2.ed.gov/policy/elsec/leg/essa/essaswpguidance9192016.pdf" TargetMode="External"/><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8" Type="http://schemas.openxmlformats.org/officeDocument/2006/relationships/hyperlink" Target="https://www2.ed.gov/documents/family-community/support-student-engagement-attendance.pdf" TargetMode="External"/><Relationship Id="rId3" Type="http://schemas.openxmlformats.org/officeDocument/2006/relationships/hyperlink" Target="https://educate.iowa.gov/media/4469/download?inline" TargetMode="External"/><Relationship Id="rId7" Type="http://schemas.openxmlformats.org/officeDocument/2006/relationships/hyperlink" Target="https://www2.ed.gov/documents/family-community/support-student-success.pdf" TargetMode="External"/><Relationship Id="rId12" Type="http://schemas.openxmlformats.org/officeDocument/2006/relationships/hyperlink" Target="https://www2.ed.gov/documents/family-community/support-college-career-pathway-success.pdf" TargetMode="External"/><Relationship Id="rId2" Type="http://schemas.openxmlformats.org/officeDocument/2006/relationships/notesSlide" Target="../notesSlides/notesSlide38.xml"/><Relationship Id="rId1" Type="http://schemas.openxmlformats.org/officeDocument/2006/relationships/slideLayout" Target="../slideLayouts/slideLayout4.xml"/><Relationship Id="rId6" Type="http://schemas.openxmlformats.org/officeDocument/2006/relationships/hyperlink" Target="https://www.ed.gov/parents/family-engagement-learning-series-briefs" TargetMode="External"/><Relationship Id="rId11" Type="http://schemas.openxmlformats.org/officeDocument/2006/relationships/hyperlink" Target="https://www2.ed.gov/documents/family-community/support-kindergarten-readiness-early-school-success.pdf" TargetMode="External"/><Relationship Id="rId5" Type="http://schemas.openxmlformats.org/officeDocument/2006/relationships/hyperlink" Target="https://educate.iowa.gov/media/5045/download?inline" TargetMode="External"/><Relationship Id="rId10" Type="http://schemas.openxmlformats.org/officeDocument/2006/relationships/hyperlink" Target="https://www2.ed.gov/documents/family-community/support-student-mental-health-well-being.pdf" TargetMode="External"/><Relationship Id="rId4" Type="http://schemas.openxmlformats.org/officeDocument/2006/relationships/hyperlink" Target="https://educate.iowa.gov/media/5046/download?inline" TargetMode="External"/><Relationship Id="rId9" Type="http://schemas.openxmlformats.org/officeDocument/2006/relationships/hyperlink" Target="https://www2.ed.gov/documents/family-community/support-immigrant-multilingual-families.pdf" TargetMode="Externa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www.govinfo.gov/content/pkg/FR-2013-12-26/pdf/2013-30465.pdf"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8" Type="http://schemas.openxmlformats.org/officeDocument/2006/relationships/hyperlink" Target="https://educate.iowa.gov/pk-12/essa/guidance-allocations" TargetMode="External"/><Relationship Id="rId3" Type="http://schemas.openxmlformats.org/officeDocument/2006/relationships/hyperlink" Target="https://oese.ed.gov/files/2024/02/Title-I-Preschool-Early-Learning-Guidance-Revised-2023-FINAL.pdf" TargetMode="External"/><Relationship Id="rId7" Type="http://schemas.openxmlformats.org/officeDocument/2006/relationships/hyperlink" Target="https://oese.ed.gov/files/2023/05/Title-I-ES-guidance-revised-5-2023.pdf" TargetMode="External"/><Relationship Id="rId2" Type="http://schemas.openxmlformats.org/officeDocument/2006/relationships/notesSlide" Target="../notesSlides/notesSlide49.xml"/><Relationship Id="rId1" Type="http://schemas.openxmlformats.org/officeDocument/2006/relationships/slideLayout" Target="../slideLayouts/slideLayout2.xml"/><Relationship Id="rId6" Type="http://schemas.openxmlformats.org/officeDocument/2006/relationships/hyperlink" Target="https://oese.ed.gov/files/2022/02/Within-district-allocations-FINAL.pdf" TargetMode="External"/><Relationship Id="rId5" Type="http://schemas.openxmlformats.org/officeDocument/2006/relationships/hyperlink" Target="https://www2.ed.gov/policy/elsec/leg/essa/snsfinalguidance06192019.pdf" TargetMode="External"/><Relationship Id="rId4" Type="http://schemas.openxmlformats.org/officeDocument/2006/relationships/hyperlink" Target="https://oese.ed.gov/files/2020/07/essaswpguidance9192016.pdf"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mailto:veronica.andersen@iowa.gov" TargetMode="External"/><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Google Shape;39;p1"/>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a:t>Title I, Part A</a:t>
            </a:r>
            <a:endParaRPr/>
          </a:p>
        </p:txBody>
      </p:sp>
      <p:sp>
        <p:nvSpPr>
          <p:cNvPr id="40" name="Google Shape;40;p1"/>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lnSpcReduction="10000"/>
          </a:bodyPr>
          <a:lstStyle/>
          <a:p>
            <a:pPr marL="0" lvl="0" indent="0" algn="ctr" rtl="0">
              <a:lnSpc>
                <a:spcPct val="90000"/>
              </a:lnSpc>
              <a:spcBef>
                <a:spcPts val="0"/>
              </a:spcBef>
              <a:spcAft>
                <a:spcPts val="0"/>
              </a:spcAft>
              <a:buClr>
                <a:schemeClr val="lt1"/>
              </a:buClr>
              <a:buSzPts val="2800"/>
              <a:buNone/>
            </a:pPr>
            <a:r>
              <a:rPr lang="en-US" sz="2800"/>
              <a:t>Improving Basic Programs Operated by Local Education Agencies</a:t>
            </a:r>
            <a:endParaRPr/>
          </a:p>
          <a:p>
            <a:pPr marL="0" lvl="0" indent="0" algn="ctr" rtl="0">
              <a:lnSpc>
                <a:spcPct val="90000"/>
              </a:lnSpc>
              <a:spcBef>
                <a:spcPts val="750"/>
              </a:spcBef>
              <a:spcAft>
                <a:spcPts val="0"/>
              </a:spcAft>
              <a:buClr>
                <a:schemeClr val="lt1"/>
              </a:buClr>
              <a:buSzPts val="2400"/>
              <a:buNone/>
            </a:pPr>
            <a:endParaRPr/>
          </a:p>
          <a:p>
            <a:pPr marL="0" lvl="0" indent="0" algn="r" rtl="0">
              <a:lnSpc>
                <a:spcPct val="90000"/>
              </a:lnSpc>
              <a:spcBef>
                <a:spcPts val="750"/>
              </a:spcBef>
              <a:spcAft>
                <a:spcPts val="0"/>
              </a:spcAft>
              <a:buClr>
                <a:schemeClr val="lt1"/>
              </a:buClr>
              <a:buSzPts val="2000"/>
              <a:buNone/>
            </a:pPr>
            <a:r>
              <a:rPr lang="en-US" sz="2000"/>
              <a:t>Veronica Andersen, Education Program Consultant</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1"/>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500"/>
              <a:buFont typeface="Arial"/>
              <a:buNone/>
            </a:pPr>
            <a:r>
              <a:rPr lang="en-US"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
                  </a:ext>
                </a:extLst>
              </a:rPr>
              <a:t>Title I, Part A – </a:t>
            </a:r>
            <a:r>
              <a:rPr lang="en-US" dirty="0"/>
              <a:t>Nonpublic Schools </a:t>
            </a:r>
            <a:r>
              <a:rPr lang="en-US"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
                  </a:ext>
                </a:extLst>
              </a:rPr>
              <a:t>Consultation</a:t>
            </a:r>
            <a:r>
              <a:rPr lang="en-US" dirty="0"/>
              <a:t> </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2"/>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
                  </a:ext>
                </a:extLst>
              </a:rPr>
              <a:t>Equitable Title IA Services for Eligible Private School Students</a:t>
            </a:r>
            <a:endParaRPr/>
          </a:p>
        </p:txBody>
      </p:sp>
      <p:sp>
        <p:nvSpPr>
          <p:cNvPr id="106" name="Google Shape;106;p12"/>
          <p:cNvSpPr txBox="1">
            <a:spLocks noGrp="1"/>
          </p:cNvSpPr>
          <p:nvPr>
            <p:ph type="body" idx="1"/>
          </p:nvPr>
        </p:nvSpPr>
        <p:spPr>
          <a:xfrm>
            <a:off x="4289367" y="74816"/>
            <a:ext cx="7680960" cy="6600304"/>
          </a:xfrm>
          <a:prstGeom prst="rect">
            <a:avLst/>
          </a:prstGeom>
          <a:noFill/>
          <a:ln w="9525" cap="flat" cmpd="sng">
            <a:solidFill>
              <a:srgbClr val="FF0000"/>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3300"/>
              <a:buNone/>
            </a:pPr>
            <a:r>
              <a:rPr lang="en-US" sz="2000"/>
              <a:t>The district must engage in ongoing nonpublic consultation and provide Title IA services to eligible private school students, teachers, and families (ESEA § 1117). Private schools may decline to participate in equitable services.</a:t>
            </a:r>
            <a:endParaRPr sz="2000"/>
          </a:p>
          <a:p>
            <a:pPr marL="0" lvl="0" indent="0" algn="l" rtl="0">
              <a:lnSpc>
                <a:spcPct val="100000"/>
              </a:lnSpc>
              <a:spcBef>
                <a:spcPts val="750"/>
              </a:spcBef>
              <a:spcAft>
                <a:spcPts val="0"/>
              </a:spcAft>
              <a:buClr>
                <a:schemeClr val="dk1"/>
              </a:buClr>
              <a:buSzPts val="2800"/>
              <a:buNone/>
            </a:pPr>
            <a:endParaRPr sz="2000"/>
          </a:p>
          <a:p>
            <a:pPr marL="0" lvl="0" indent="0" algn="l" rtl="0">
              <a:lnSpc>
                <a:spcPct val="100000"/>
              </a:lnSpc>
              <a:spcBef>
                <a:spcPts val="750"/>
              </a:spcBef>
              <a:spcAft>
                <a:spcPts val="0"/>
              </a:spcAft>
              <a:buClr>
                <a:schemeClr val="dk1"/>
              </a:buClr>
              <a:buSzPts val="2800"/>
              <a:buNone/>
            </a:pPr>
            <a:r>
              <a:rPr lang="en-US" sz="2000" b="1">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rPr>
              <a:t>Equitable Service Clarifications</a:t>
            </a:r>
            <a:r>
              <a:rPr lang="en-US" sz="20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2"/>
                  </a:ext>
                </a:extLst>
              </a:rPr>
              <a:t>:</a:t>
            </a:r>
            <a:endParaRPr sz="20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3"/>
                </a:ext>
              </a:extLst>
            </a:endParaRPr>
          </a:p>
          <a:p>
            <a:pPr marL="457200" lvl="0" indent="-355600" algn="l" rtl="0">
              <a:lnSpc>
                <a:spcPct val="100000"/>
              </a:lnSpc>
              <a:spcBef>
                <a:spcPts val="750"/>
              </a:spcBef>
              <a:spcAft>
                <a:spcPts val="0"/>
              </a:spcAft>
              <a:buSzPts val="2000"/>
              <a:buChar char="•"/>
            </a:pPr>
            <a:r>
              <a:rPr lang="en-US" sz="20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4"/>
                  </a:ext>
                </a:extLst>
              </a:rPr>
              <a:t>A district's Title IA allocation is based on counts of all school-age children from low-income families who live in a district, not just those who attend public schools. </a:t>
            </a:r>
            <a:endParaRPr sz="20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5"/>
                </a:ext>
              </a:extLst>
            </a:endParaRPr>
          </a:p>
          <a:p>
            <a:pPr marL="457200" lvl="0" indent="-355600" algn="l" rtl="0">
              <a:lnSpc>
                <a:spcPct val="100000"/>
              </a:lnSpc>
              <a:spcBef>
                <a:spcPts val="0"/>
              </a:spcBef>
              <a:spcAft>
                <a:spcPts val="0"/>
              </a:spcAft>
              <a:buSzPts val="2000"/>
              <a:buChar char="•"/>
            </a:pPr>
            <a:r>
              <a:rPr lang="en-US" sz="20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6"/>
                  </a:ext>
                </a:extLst>
              </a:rPr>
              <a:t>Students that generate Title IA funds for private school services and students who are eligible to receive Title IA services may not always be the same.</a:t>
            </a:r>
            <a:endParaRPr sz="20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7"/>
                </a:ext>
              </a:extLst>
            </a:endParaRPr>
          </a:p>
          <a:p>
            <a:pPr marL="457200" lvl="0" indent="-355600" algn="l" rtl="0">
              <a:lnSpc>
                <a:spcPct val="100000"/>
              </a:lnSpc>
              <a:spcBef>
                <a:spcPts val="0"/>
              </a:spcBef>
              <a:spcAft>
                <a:spcPts val="0"/>
              </a:spcAft>
              <a:buSzPts val="2000"/>
              <a:buChar char="•"/>
            </a:pPr>
            <a:r>
              <a:rPr lang="en-US" sz="20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8"/>
                  </a:ext>
                </a:extLst>
              </a:rPr>
              <a:t>Private school students that generate Title IA funds include low-income students residing in a served Title IA school attendance center. </a:t>
            </a:r>
            <a:endParaRPr sz="20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9"/>
                </a:ext>
              </a:extLst>
            </a:endParaRPr>
          </a:p>
          <a:p>
            <a:pPr marL="457200" lvl="0" indent="-355600" algn="l" rtl="0">
              <a:lnSpc>
                <a:spcPct val="100000"/>
              </a:lnSpc>
              <a:spcBef>
                <a:spcPts val="0"/>
              </a:spcBef>
              <a:spcAft>
                <a:spcPts val="0"/>
              </a:spcAft>
              <a:buSzPts val="2000"/>
              <a:buChar char="•"/>
            </a:pPr>
            <a:r>
              <a:rPr lang="en-US" sz="20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0"/>
                  </a:ext>
                </a:extLst>
              </a:rPr>
              <a:t>Private school students eligible to receive Title IA services include students that are at risk of not meeting academic standards.</a:t>
            </a:r>
            <a:r>
              <a:rPr lang="en-US">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1"/>
                  </a:ext>
                </a:extLst>
              </a:rPr>
              <a:t>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3"/>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500"/>
              <a:buFont typeface="Arial"/>
              <a:buNone/>
            </a:pPr>
            <a:r>
              <a:rPr lang="en-US" dirty="0"/>
              <a:t>A</a:t>
            </a:r>
            <a:r>
              <a:rPr lang="en-US"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2"/>
                  </a:ext>
                </a:extLst>
              </a:rPr>
              <a:t>pplication – Equitable Services</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g270621e1040_0_73"/>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Clr>
                <a:schemeClr val="lt1"/>
              </a:buClr>
              <a:buSzPts val="3300"/>
              <a:buFont typeface="Arial"/>
              <a:buNone/>
            </a:pPr>
            <a:r>
              <a:rPr lang="en-US"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3"/>
                  </a:ext>
                </a:extLst>
              </a:rPr>
              <a:t>Equitable Services</a:t>
            </a:r>
            <a:r>
              <a:rPr lang="en-US" dirty="0"/>
              <a:t> - Program Eligibility &amp; Requirements</a:t>
            </a:r>
            <a:endParaRPr dirty="0"/>
          </a:p>
        </p:txBody>
      </p:sp>
      <p:sp>
        <p:nvSpPr>
          <p:cNvPr id="118" name="Google Shape;118;g270621e1040_0_73"/>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Clr>
                <a:schemeClr val="dk1"/>
              </a:buClr>
              <a:buSzPts val="1400"/>
              <a:buFont typeface="Arial"/>
              <a:buNone/>
            </a:pPr>
            <a:r>
              <a:rPr lang="en-US" sz="1400" b="1"/>
              <a:t>TIA Equitable Services</a:t>
            </a:r>
            <a:endParaRPr sz="2100"/>
          </a:p>
          <a:p>
            <a:pPr marL="0" lvl="0" indent="0" algn="l" rtl="0">
              <a:spcBef>
                <a:spcPts val="750"/>
              </a:spcBef>
              <a:spcAft>
                <a:spcPts val="0"/>
              </a:spcAft>
              <a:buClr>
                <a:schemeClr val="dk1"/>
              </a:buClr>
              <a:buSzPts val="1400"/>
              <a:buFont typeface="Arial"/>
              <a:buNone/>
            </a:pPr>
            <a:r>
              <a:rPr lang="en-US" sz="1400"/>
              <a:t>To be eligible for Title I services, a private school child must reside in a participating Title I public school attendance area and must be identified by the LEA as low achieving on the basis of multiple, educationally related, objective criteria. (ESEA sections 1115(c)(1)(B) and 1117(a)(1)).</a:t>
            </a:r>
            <a:endParaRPr sz="800"/>
          </a:p>
          <a:p>
            <a:pPr marL="0" lvl="0" indent="0" algn="l" rtl="0">
              <a:spcBef>
                <a:spcPts val="750"/>
              </a:spcBef>
              <a:spcAft>
                <a:spcPts val="0"/>
              </a:spcAft>
              <a:buClr>
                <a:schemeClr val="dk1"/>
              </a:buClr>
              <a:buSzPts val="800"/>
              <a:buFont typeface="Arial"/>
              <a:buNone/>
            </a:pPr>
            <a:endParaRPr sz="800" b="1"/>
          </a:p>
          <a:p>
            <a:pPr marL="0" lvl="0" indent="0" algn="l" rtl="0">
              <a:spcBef>
                <a:spcPts val="750"/>
              </a:spcBef>
              <a:spcAft>
                <a:spcPts val="0"/>
              </a:spcAft>
              <a:buClr>
                <a:schemeClr val="dk1"/>
              </a:buClr>
              <a:buSzPts val="1400"/>
              <a:buFont typeface="Arial"/>
              <a:buNone/>
            </a:pPr>
            <a:r>
              <a:rPr lang="en-US" sz="1400" b="1">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4"/>
                  </a:ext>
                </a:extLst>
              </a:rPr>
              <a:t>Nonpublic consultation agreement</a:t>
            </a:r>
            <a:endParaRPr sz="21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5"/>
                </a:ext>
              </a:extLst>
            </a:endParaRPr>
          </a:p>
          <a:p>
            <a:pPr marL="0" lvl="0" indent="0" algn="l" rtl="0">
              <a:spcBef>
                <a:spcPts val="750"/>
              </a:spcBef>
              <a:spcAft>
                <a:spcPts val="0"/>
              </a:spcAft>
              <a:buClr>
                <a:schemeClr val="dk1"/>
              </a:buClr>
              <a:buSzPts val="1400"/>
              <a:buFont typeface="Arial"/>
              <a:buNone/>
            </a:pPr>
            <a:r>
              <a:rPr lang="en-US" sz="14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6"/>
                  </a:ext>
                </a:extLst>
              </a:rPr>
              <a:t>An LEA, in consultation with appropriate private school officials, determines the appropriate Title I services based on the academic needs of the private school students. (ESEA section 1117(a)(1)(A); 34 C.F.R. § 299.64(b)(2)(i)).</a:t>
            </a:r>
            <a:endParaRPr sz="800"/>
          </a:p>
          <a:p>
            <a:pPr marL="0" lvl="0" indent="0" algn="l" rtl="0">
              <a:spcBef>
                <a:spcPts val="750"/>
              </a:spcBef>
              <a:spcAft>
                <a:spcPts val="0"/>
              </a:spcAft>
              <a:buClr>
                <a:schemeClr val="dk1"/>
              </a:buClr>
              <a:buSzPts val="800"/>
              <a:buFont typeface="Arial"/>
              <a:buNone/>
            </a:pPr>
            <a:endParaRPr sz="800" b="1"/>
          </a:p>
          <a:p>
            <a:pPr marL="0" lvl="0" indent="0" algn="l" rtl="0">
              <a:spcBef>
                <a:spcPts val="750"/>
              </a:spcBef>
              <a:spcAft>
                <a:spcPts val="0"/>
              </a:spcAft>
              <a:buClr>
                <a:schemeClr val="dk1"/>
              </a:buClr>
              <a:buSzPts val="1400"/>
              <a:buFont typeface="Arial"/>
              <a:buNone/>
            </a:pPr>
            <a:r>
              <a:rPr lang="en-US" sz="1400" b="1">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7"/>
                  </a:ext>
                </a:extLst>
              </a:rPr>
              <a:t>End of Year Report Non Public Program Participation</a:t>
            </a:r>
            <a:endParaRPr sz="21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8"/>
                </a:ext>
              </a:extLst>
            </a:endParaRPr>
          </a:p>
          <a:p>
            <a:pPr marL="0" lvl="0" indent="0" algn="l" rtl="0">
              <a:spcBef>
                <a:spcPts val="750"/>
              </a:spcBef>
              <a:spcAft>
                <a:spcPts val="0"/>
              </a:spcAft>
              <a:buClr>
                <a:schemeClr val="dk1"/>
              </a:buClr>
              <a:buSzPts val="1400"/>
              <a:buFont typeface="Arial"/>
              <a:buNone/>
            </a:pPr>
            <a:r>
              <a:rPr lang="en-US" sz="14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9"/>
                  </a:ext>
                </a:extLst>
              </a:rPr>
              <a:t>Provide the </a:t>
            </a:r>
            <a:r>
              <a:rPr lang="en-US" sz="1400" b="1" u="sng">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0"/>
                  </a:ext>
                </a:extLst>
              </a:rPr>
              <a:t>unduplicated</a:t>
            </a:r>
            <a:r>
              <a:rPr lang="en-US" sz="14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1"/>
                  </a:ext>
                </a:extLst>
              </a:rPr>
              <a:t> number of private school students participating in Title I, Part A programs by age span or grade level.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16"/>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500"/>
              <a:buFont typeface="Arial"/>
              <a:buNone/>
            </a:pPr>
            <a:r>
              <a:rPr lang="en-US"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2"/>
                  </a:ext>
                </a:extLst>
              </a:rPr>
              <a:t>Title I, Part A – </a:t>
            </a:r>
            <a:r>
              <a:rPr lang="en-US" dirty="0"/>
              <a:t>Application – Selection of Schools</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g270621e1040_0_52"/>
          <p:cNvSpPr txBox="1">
            <a:spLocks noGrp="1"/>
          </p:cNvSpPr>
          <p:nvPr>
            <p:ph type="title"/>
          </p:nvPr>
        </p:nvSpPr>
        <p:spPr>
          <a:xfrm>
            <a:off x="89279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Clr>
                <a:schemeClr val="lt1"/>
              </a:buClr>
              <a:buSzPts val="3300"/>
              <a:buFont typeface="Arial"/>
              <a:buNone/>
            </a:pPr>
            <a:r>
              <a:rPr lang="en-US"/>
              <a:t>Eligible School Buildings</a:t>
            </a:r>
            <a:endParaRPr/>
          </a:p>
        </p:txBody>
      </p:sp>
      <p:sp>
        <p:nvSpPr>
          <p:cNvPr id="130" name="Google Shape;130;g270621e1040_0_52"/>
          <p:cNvSpPr txBox="1">
            <a:spLocks noGrp="1"/>
          </p:cNvSpPr>
          <p:nvPr>
            <p:ph type="body" idx="1"/>
          </p:nvPr>
        </p:nvSpPr>
        <p:spPr>
          <a:xfrm>
            <a:off x="892799" y="1286616"/>
            <a:ext cx="5157900" cy="823800"/>
          </a:xfrm>
          <a:prstGeom prst="rect">
            <a:avLst/>
          </a:prstGeom>
        </p:spPr>
        <p:txBody>
          <a:bodyPr spcFirstLastPara="1" wrap="square" lIns="91425" tIns="45700" rIns="91425" bIns="45700" anchor="b" anchorCtr="0">
            <a:noAutofit/>
          </a:bodyPr>
          <a:lstStyle/>
          <a:p>
            <a:pPr marL="0" lvl="0" indent="0" algn="ctr" rtl="0">
              <a:spcBef>
                <a:spcPts val="0"/>
              </a:spcBef>
              <a:spcAft>
                <a:spcPts val="0"/>
              </a:spcAft>
              <a:buClr>
                <a:schemeClr val="dk1"/>
              </a:buClr>
              <a:buSzPts val="1800"/>
              <a:buFont typeface="Arial"/>
              <a:buNone/>
            </a:pPr>
            <a:r>
              <a:rPr lang="en-US"/>
              <a:t>Low Income Family Count </a:t>
            </a:r>
            <a:endParaRPr/>
          </a:p>
          <a:p>
            <a:pPr marL="0" lvl="0" indent="0" algn="ctr" rtl="0">
              <a:spcBef>
                <a:spcPts val="750"/>
              </a:spcBef>
              <a:spcAft>
                <a:spcPts val="0"/>
              </a:spcAft>
              <a:buClr>
                <a:schemeClr val="dk1"/>
              </a:buClr>
              <a:buSzPts val="1800"/>
              <a:buFont typeface="Arial"/>
              <a:buNone/>
            </a:pPr>
            <a:r>
              <a:rPr lang="en-US"/>
              <a:t>ESSA Permitted Methods</a:t>
            </a:r>
            <a:endParaRPr/>
          </a:p>
        </p:txBody>
      </p:sp>
      <p:sp>
        <p:nvSpPr>
          <p:cNvPr id="131" name="Google Shape;131;g270621e1040_0_52"/>
          <p:cNvSpPr txBox="1">
            <a:spLocks noGrp="1"/>
          </p:cNvSpPr>
          <p:nvPr>
            <p:ph type="body" idx="2"/>
          </p:nvPr>
        </p:nvSpPr>
        <p:spPr>
          <a:xfrm>
            <a:off x="892800" y="2194575"/>
            <a:ext cx="5157900" cy="3862500"/>
          </a:xfrm>
          <a:prstGeom prst="rect">
            <a:avLst/>
          </a:prstGeom>
        </p:spPr>
        <p:txBody>
          <a:bodyPr spcFirstLastPara="1" wrap="square" lIns="91425" tIns="45700" rIns="91425" bIns="45700" anchor="t" anchorCtr="0">
            <a:noAutofit/>
          </a:bodyPr>
          <a:lstStyle/>
          <a:p>
            <a:pPr marL="0" lvl="0" indent="0" algn="l" rtl="0">
              <a:spcBef>
                <a:spcPts val="750"/>
              </a:spcBef>
              <a:spcAft>
                <a:spcPts val="0"/>
              </a:spcAft>
              <a:buNone/>
            </a:pPr>
            <a:endParaRPr sz="1800"/>
          </a:p>
          <a:p>
            <a:pPr marL="457200" lvl="0" indent="-317500" algn="l" rtl="0">
              <a:spcBef>
                <a:spcPts val="750"/>
              </a:spcBef>
              <a:spcAft>
                <a:spcPts val="0"/>
              </a:spcAft>
              <a:buSzPts val="1400"/>
              <a:buChar char="•"/>
            </a:pPr>
            <a:r>
              <a:rPr lang="en-US" sz="1400"/>
              <a:t>Free and Reduced Price school lunch</a:t>
            </a:r>
            <a:endParaRPr sz="1400"/>
          </a:p>
          <a:p>
            <a:pPr marL="457200" lvl="0" indent="0" algn="l" rtl="0">
              <a:spcBef>
                <a:spcPts val="750"/>
              </a:spcBef>
              <a:spcAft>
                <a:spcPts val="0"/>
              </a:spcAft>
              <a:buNone/>
            </a:pPr>
            <a:endParaRPr sz="1400"/>
          </a:p>
          <a:p>
            <a:pPr marL="457200" lvl="0" indent="-317500" algn="l" rtl="0">
              <a:spcBef>
                <a:spcPts val="750"/>
              </a:spcBef>
              <a:spcAft>
                <a:spcPts val="0"/>
              </a:spcAft>
              <a:buSzPts val="1400"/>
              <a:buChar char="•"/>
            </a:pPr>
            <a:r>
              <a:rPr lang="en-US" sz="1400"/>
              <a:t>Free Lunch Only</a:t>
            </a:r>
            <a:endParaRPr sz="1400"/>
          </a:p>
          <a:p>
            <a:pPr marL="0" lvl="0" indent="0" algn="l" rtl="0">
              <a:spcBef>
                <a:spcPts val="750"/>
              </a:spcBef>
              <a:spcAft>
                <a:spcPts val="0"/>
              </a:spcAft>
              <a:buNone/>
            </a:pPr>
            <a:endParaRPr sz="1400"/>
          </a:p>
          <a:p>
            <a:pPr marL="457200" lvl="0" indent="-317500" algn="l" rtl="0">
              <a:spcBef>
                <a:spcPts val="750"/>
              </a:spcBef>
              <a:spcAft>
                <a:spcPts val="0"/>
              </a:spcAft>
              <a:buSzPts val="1400"/>
              <a:buChar char="•"/>
            </a:pPr>
            <a:r>
              <a:rPr lang="en-US" sz="1400"/>
              <a:t>Direct Certification and household surveys</a:t>
            </a:r>
            <a:endParaRPr sz="1400"/>
          </a:p>
          <a:p>
            <a:pPr marL="0" lvl="0" indent="0" algn="l" rtl="0">
              <a:spcBef>
                <a:spcPts val="750"/>
              </a:spcBef>
              <a:spcAft>
                <a:spcPts val="0"/>
              </a:spcAft>
              <a:buNone/>
            </a:pPr>
            <a:endParaRPr sz="1400"/>
          </a:p>
          <a:p>
            <a:pPr marL="457200" lvl="0" indent="-317500" algn="l" rtl="0">
              <a:spcBef>
                <a:spcPts val="750"/>
              </a:spcBef>
              <a:spcAft>
                <a:spcPts val="0"/>
              </a:spcAft>
              <a:buSzPts val="1400"/>
              <a:buChar char="•"/>
            </a:pPr>
            <a:r>
              <a:rPr lang="en-US" sz="1400"/>
              <a:t>Direct Certification Only</a:t>
            </a:r>
            <a:endParaRPr sz="1400"/>
          </a:p>
          <a:p>
            <a:pPr marL="457200" lvl="0" indent="0" algn="l" rtl="0">
              <a:spcBef>
                <a:spcPts val="750"/>
              </a:spcBef>
              <a:spcAft>
                <a:spcPts val="0"/>
              </a:spcAft>
              <a:buNone/>
            </a:pPr>
            <a:endParaRPr sz="1400"/>
          </a:p>
          <a:p>
            <a:pPr marL="457200" lvl="0" indent="-317500" algn="l" rtl="0">
              <a:spcBef>
                <a:spcPts val="750"/>
              </a:spcBef>
              <a:spcAft>
                <a:spcPts val="0"/>
              </a:spcAft>
              <a:buSzPts val="1400"/>
              <a:buChar char="•"/>
            </a:pPr>
            <a:r>
              <a:rPr lang="en-US" sz="1400" b="1"/>
              <a:t>Other-</a:t>
            </a:r>
            <a:r>
              <a:rPr lang="en-US" sz="1400"/>
              <a:t> data collection tools following the </a:t>
            </a:r>
            <a:r>
              <a:rPr lang="en-US" sz="1400" u="sng">
                <a:solidFill>
                  <a:schemeClr val="hlink"/>
                </a:solidFill>
                <a:hlinkClick r:id="rId3"/>
              </a:rPr>
              <a:t>USDA Food Nutrition Service Annual Income Eligibility Guidelines</a:t>
            </a:r>
            <a:endParaRPr sz="1400">
              <a:solidFill>
                <a:srgbClr val="000000"/>
              </a:solidFill>
            </a:endParaRPr>
          </a:p>
          <a:p>
            <a:pPr marL="0" lvl="0" indent="0" algn="l" rtl="0">
              <a:spcBef>
                <a:spcPts val="750"/>
              </a:spcBef>
              <a:spcAft>
                <a:spcPts val="0"/>
              </a:spcAft>
              <a:buNone/>
            </a:pPr>
            <a:endParaRPr/>
          </a:p>
        </p:txBody>
      </p:sp>
      <p:sp>
        <p:nvSpPr>
          <p:cNvPr id="132" name="Google Shape;132;g270621e1040_0_52"/>
          <p:cNvSpPr txBox="1">
            <a:spLocks noGrp="1"/>
          </p:cNvSpPr>
          <p:nvPr>
            <p:ph type="body" idx="3"/>
          </p:nvPr>
        </p:nvSpPr>
        <p:spPr>
          <a:xfrm>
            <a:off x="6225210" y="1370766"/>
            <a:ext cx="5183100" cy="823800"/>
          </a:xfrm>
          <a:prstGeom prst="rect">
            <a:avLst/>
          </a:prstGeom>
        </p:spPr>
        <p:txBody>
          <a:bodyPr spcFirstLastPara="1" wrap="square" lIns="91425" tIns="45700" rIns="91425" bIns="45700" anchor="b" anchorCtr="0">
            <a:noAutofit/>
          </a:bodyPr>
          <a:lstStyle/>
          <a:p>
            <a:pPr marL="0" lvl="0" indent="0" algn="ctr" rtl="0">
              <a:spcBef>
                <a:spcPts val="0"/>
              </a:spcBef>
              <a:spcAft>
                <a:spcPts val="0"/>
              </a:spcAft>
              <a:buClr>
                <a:schemeClr val="dk1"/>
              </a:buClr>
              <a:buSzPts val="1800"/>
              <a:buFont typeface="Arial"/>
              <a:buNone/>
            </a:pPr>
            <a:r>
              <a:rPr lang="en-US"/>
              <a:t>Eligibility Determination</a:t>
            </a:r>
            <a:endParaRPr/>
          </a:p>
          <a:p>
            <a:pPr marL="0" lvl="0" indent="0" algn="ctr" rtl="0">
              <a:spcBef>
                <a:spcPts val="750"/>
              </a:spcBef>
              <a:spcAft>
                <a:spcPts val="0"/>
              </a:spcAft>
              <a:buClr>
                <a:schemeClr val="dk1"/>
              </a:buClr>
              <a:buSzPts val="1500"/>
              <a:buFont typeface="Arial"/>
              <a:buNone/>
            </a:pPr>
            <a:r>
              <a:rPr lang="en-US" sz="1400" b="0" i="1"/>
              <a:t>Only qualifying schools are eligible to use Title I funds and operate Title I programs </a:t>
            </a:r>
            <a:endParaRPr sz="1400"/>
          </a:p>
        </p:txBody>
      </p:sp>
      <p:sp>
        <p:nvSpPr>
          <p:cNvPr id="133" name="Google Shape;133;g270621e1040_0_52"/>
          <p:cNvSpPr txBox="1">
            <a:spLocks noGrp="1"/>
          </p:cNvSpPr>
          <p:nvPr>
            <p:ph type="body" idx="4"/>
          </p:nvPr>
        </p:nvSpPr>
        <p:spPr>
          <a:xfrm>
            <a:off x="6225200" y="2194575"/>
            <a:ext cx="5183100" cy="4449300"/>
          </a:xfrm>
          <a:prstGeom prst="rect">
            <a:avLst/>
          </a:prstGeom>
        </p:spPr>
        <p:txBody>
          <a:bodyPr spcFirstLastPara="1" wrap="square" lIns="91425" tIns="45700" rIns="91425" bIns="45700" anchor="t" anchorCtr="0">
            <a:noAutofit/>
          </a:bodyPr>
          <a:lstStyle/>
          <a:p>
            <a:pPr marL="457200" lvl="0" indent="-317500" algn="l" rtl="0">
              <a:spcBef>
                <a:spcPts val="0"/>
              </a:spcBef>
              <a:spcAft>
                <a:spcPts val="0"/>
              </a:spcAft>
              <a:buSzPts val="1400"/>
              <a:buChar char="•"/>
            </a:pPr>
            <a:r>
              <a:rPr lang="en-US" sz="1400"/>
              <a:t>All Title I buildings must be served in rank order of poverty – serving the highest poverty buildings first, either by grade-span groupings or by rank order</a:t>
            </a:r>
            <a:endParaRPr sz="1400"/>
          </a:p>
          <a:p>
            <a:pPr marL="457200" lvl="0" indent="0" algn="l" rtl="0">
              <a:spcBef>
                <a:spcPts val="0"/>
              </a:spcBef>
              <a:spcAft>
                <a:spcPts val="0"/>
              </a:spcAft>
              <a:buNone/>
            </a:pPr>
            <a:endParaRPr sz="500"/>
          </a:p>
          <a:p>
            <a:pPr marL="457200" lvl="0" indent="-317500" algn="l" rtl="0">
              <a:spcBef>
                <a:spcPts val="750"/>
              </a:spcBef>
              <a:spcAft>
                <a:spcPts val="0"/>
              </a:spcAft>
              <a:buSzPts val="1400"/>
              <a:buChar char="•"/>
            </a:pPr>
            <a:r>
              <a:rPr lang="en-US" sz="1400"/>
              <a:t>Schools with poverty rates at or above 75% </a:t>
            </a:r>
            <a:r>
              <a:rPr lang="en-US" sz="1400" b="1"/>
              <a:t>must </a:t>
            </a:r>
            <a:r>
              <a:rPr lang="en-US" sz="1400"/>
              <a:t>be served </a:t>
            </a:r>
            <a:endParaRPr sz="1400"/>
          </a:p>
          <a:p>
            <a:pPr marL="457200" lvl="0" indent="0" algn="l" rtl="0">
              <a:spcBef>
                <a:spcPts val="750"/>
              </a:spcBef>
              <a:spcAft>
                <a:spcPts val="0"/>
              </a:spcAft>
              <a:buNone/>
            </a:pPr>
            <a:endParaRPr sz="500"/>
          </a:p>
          <a:p>
            <a:pPr marL="457200" lvl="0" indent="-317500" algn="l" rtl="0">
              <a:spcBef>
                <a:spcPts val="750"/>
              </a:spcBef>
              <a:spcAft>
                <a:spcPts val="0"/>
              </a:spcAft>
              <a:buSzPts val="1400"/>
              <a:buChar char="•"/>
            </a:pPr>
            <a:r>
              <a:rPr lang="en-US" sz="1400"/>
              <a:t>Schools at or above 35% poverty </a:t>
            </a:r>
            <a:r>
              <a:rPr lang="en-US" sz="1400" b="1"/>
              <a:t>may </a:t>
            </a:r>
            <a:r>
              <a:rPr lang="en-US" sz="1400"/>
              <a:t>be served </a:t>
            </a:r>
            <a:endParaRPr sz="1400"/>
          </a:p>
          <a:p>
            <a:pPr marL="457200" lvl="0" indent="0" algn="l" rtl="0">
              <a:spcBef>
                <a:spcPts val="750"/>
              </a:spcBef>
              <a:spcAft>
                <a:spcPts val="0"/>
              </a:spcAft>
              <a:buNone/>
            </a:pPr>
            <a:endParaRPr sz="500"/>
          </a:p>
          <a:p>
            <a:pPr marL="457200" lvl="0" indent="-317500" algn="l" rtl="0">
              <a:spcBef>
                <a:spcPts val="750"/>
              </a:spcBef>
              <a:spcAft>
                <a:spcPts val="0"/>
              </a:spcAft>
              <a:buSzPts val="1400"/>
              <a:buChar char="•"/>
            </a:pPr>
            <a:r>
              <a:rPr lang="en-US" sz="1400"/>
              <a:t>Schools at or above the district-wide poverty percentage, </a:t>
            </a:r>
            <a:r>
              <a:rPr lang="en-US" sz="1400" b="1"/>
              <a:t>if less than</a:t>
            </a:r>
            <a:r>
              <a:rPr lang="en-US" sz="1400"/>
              <a:t> 35% poverty </a:t>
            </a:r>
            <a:endParaRPr sz="1400"/>
          </a:p>
          <a:p>
            <a:pPr marL="457200" lvl="0" indent="0" algn="l" rtl="0">
              <a:spcBef>
                <a:spcPts val="750"/>
              </a:spcBef>
              <a:spcAft>
                <a:spcPts val="0"/>
              </a:spcAft>
              <a:buNone/>
            </a:pPr>
            <a:endParaRPr sz="500"/>
          </a:p>
          <a:p>
            <a:pPr marL="457200" lvl="0" indent="-317500" algn="l" rtl="0">
              <a:spcBef>
                <a:spcPts val="750"/>
              </a:spcBef>
              <a:spcAft>
                <a:spcPts val="0"/>
              </a:spcAft>
              <a:buSzPts val="1400"/>
              <a:buChar char="•"/>
            </a:pPr>
            <a:r>
              <a:rPr lang="en-US" sz="1400"/>
              <a:t>If a district has only one building in a grade span, the building may be served regardless of the district-wide poverty percentage </a:t>
            </a:r>
            <a:endParaRPr sz="1400"/>
          </a:p>
          <a:p>
            <a:pPr marL="457200" lvl="0" indent="0" algn="l" rtl="0">
              <a:spcBef>
                <a:spcPts val="750"/>
              </a:spcBef>
              <a:spcAft>
                <a:spcPts val="0"/>
              </a:spcAft>
              <a:buNone/>
            </a:pPr>
            <a:endParaRPr sz="500"/>
          </a:p>
          <a:p>
            <a:pPr marL="457200" lvl="0" indent="-317500" algn="l" rtl="0">
              <a:spcBef>
                <a:spcPts val="750"/>
              </a:spcBef>
              <a:spcAft>
                <a:spcPts val="0"/>
              </a:spcAft>
              <a:buSzPts val="1400"/>
              <a:buChar char="•"/>
            </a:pPr>
            <a:r>
              <a:rPr lang="en-US" sz="1400"/>
              <a:t>Special exception for 1 year – Grandfather year </a:t>
            </a:r>
            <a:endParaRPr sz="1400"/>
          </a:p>
          <a:p>
            <a:pPr marL="457200" lvl="0" indent="0" algn="l" rtl="0">
              <a:spcBef>
                <a:spcPts val="750"/>
              </a:spcBef>
              <a:spcAft>
                <a:spcPts val="0"/>
              </a:spcAft>
              <a:buNone/>
            </a:pPr>
            <a:endParaRPr sz="500"/>
          </a:p>
          <a:p>
            <a:pPr marL="457200" lvl="0" indent="-317500" algn="l" rtl="0">
              <a:spcBef>
                <a:spcPts val="750"/>
              </a:spcBef>
              <a:spcAft>
                <a:spcPts val="0"/>
              </a:spcAft>
              <a:buSzPts val="1400"/>
              <a:buChar char="•"/>
            </a:pPr>
            <a:r>
              <a:rPr lang="en-US" sz="1400"/>
              <a:t>Rank and serve does not apply to districts with enrollment less than 1,000 (ESEA Section 1113(a)(6))</a:t>
            </a:r>
            <a:endParaRPr sz="1400">
              <a:solidFill>
                <a:srgbClr val="000000"/>
              </a:solidFill>
            </a:endParaRPr>
          </a:p>
          <a:p>
            <a:pPr marL="0" lvl="0" indent="0" algn="l" rtl="0">
              <a:spcBef>
                <a:spcPts val="750"/>
              </a:spcBef>
              <a:spcAft>
                <a:spcPts val="0"/>
              </a:spcAft>
              <a:buNone/>
            </a:pP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g270621e1040_0_67"/>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Clr>
                <a:schemeClr val="dk1"/>
              </a:buClr>
              <a:buSzPts val="1100"/>
              <a:buFont typeface="Arial"/>
              <a:buNone/>
            </a:pPr>
            <a:r>
              <a:rPr lang="en-US" dirty="0"/>
              <a:t>School Building Program Plan Selections</a:t>
            </a:r>
            <a:endParaRPr dirty="0"/>
          </a:p>
        </p:txBody>
      </p:sp>
      <p:sp>
        <p:nvSpPr>
          <p:cNvPr id="140" name="Google Shape;140;g270621e1040_0_67"/>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Clr>
                <a:schemeClr val="dk1"/>
              </a:buClr>
              <a:buSzPts val="1100"/>
              <a:buFont typeface="Arial"/>
              <a:buNone/>
            </a:pPr>
            <a:r>
              <a:rPr lang="en-US" sz="2400"/>
              <a:t>Schools that are eligible and receive Title I, Part A funds must design and implement programs to support eligible students through a schoolwide or targeted assistance model.</a:t>
            </a:r>
            <a:endParaRPr sz="2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3"/>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500"/>
              <a:buFont typeface="Arial"/>
              <a:buNone/>
            </a:pPr>
            <a:r>
              <a:rPr lang="en-US">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3"/>
                  </a:ext>
                </a:extLst>
              </a:rPr>
              <a:t>Title I, Part A – </a:t>
            </a:r>
            <a:r>
              <a:rPr lang="en-US"/>
              <a:t>Targeted Assistance Plans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g270621e1040_0_17"/>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Clr>
                <a:schemeClr val="lt1"/>
              </a:buClr>
              <a:buSzPts val="3300"/>
              <a:buFont typeface="Arial"/>
              <a:buNone/>
            </a:pPr>
            <a:r>
              <a:rPr lang="en-US" sz="2400"/>
              <a:t>School Building Program Plan Selections</a:t>
            </a:r>
            <a:endParaRPr/>
          </a:p>
        </p:txBody>
      </p:sp>
      <p:sp>
        <p:nvSpPr>
          <p:cNvPr id="152" name="Google Shape;152;g270621e1040_0_17"/>
          <p:cNvSpPr txBox="1">
            <a:spLocks noGrp="1"/>
          </p:cNvSpPr>
          <p:nvPr>
            <p:ph type="body" idx="1"/>
          </p:nvPr>
        </p:nvSpPr>
        <p:spPr>
          <a:xfrm>
            <a:off x="392325" y="1198250"/>
            <a:ext cx="11163600" cy="4782300"/>
          </a:xfrm>
          <a:prstGeom prst="rect">
            <a:avLst/>
          </a:prstGeom>
        </p:spPr>
        <p:txBody>
          <a:bodyPr spcFirstLastPara="1" wrap="square" lIns="91425" tIns="45700" rIns="91425" bIns="45700" anchor="t" anchorCtr="0">
            <a:noAutofit/>
          </a:bodyPr>
          <a:lstStyle/>
          <a:p>
            <a:pPr marL="0" lvl="0" indent="0" algn="l" rtl="0">
              <a:spcBef>
                <a:spcPts val="750"/>
              </a:spcBef>
              <a:spcAft>
                <a:spcPts val="0"/>
              </a:spcAft>
              <a:buNone/>
            </a:pPr>
            <a:endParaRPr sz="1800"/>
          </a:p>
          <a:p>
            <a:pPr marL="0" lvl="0" indent="0" algn="l" rtl="0">
              <a:spcBef>
                <a:spcPts val="750"/>
              </a:spcBef>
              <a:spcAft>
                <a:spcPts val="0"/>
              </a:spcAft>
              <a:buNone/>
            </a:pPr>
            <a:r>
              <a:rPr lang="en-US" sz="1800"/>
              <a:t>Targeted Assistance school must focus Title I services on children who are failing, or are most at risk of failing, to meet state academic standards.</a:t>
            </a:r>
            <a:endParaRPr sz="1800"/>
          </a:p>
          <a:p>
            <a:pPr marL="0" lvl="0" indent="0" algn="l" rtl="0">
              <a:spcBef>
                <a:spcPts val="750"/>
              </a:spcBef>
              <a:spcAft>
                <a:spcPts val="0"/>
              </a:spcAft>
              <a:buNone/>
            </a:pPr>
            <a:endParaRPr sz="1800"/>
          </a:p>
          <a:p>
            <a:pPr marL="914400" lvl="0" indent="0" algn="l" rtl="0">
              <a:spcBef>
                <a:spcPts val="750"/>
              </a:spcBef>
              <a:spcAft>
                <a:spcPts val="0"/>
              </a:spcAft>
              <a:buNone/>
            </a:pPr>
            <a:r>
              <a:rPr lang="en-US" sz="1800"/>
              <a:t>Eligibility Requirements:</a:t>
            </a:r>
            <a:endParaRPr sz="1800"/>
          </a:p>
          <a:p>
            <a:pPr marL="0" lvl="0" indent="0" algn="l" rtl="0">
              <a:spcBef>
                <a:spcPts val="750"/>
              </a:spcBef>
              <a:spcAft>
                <a:spcPts val="0"/>
              </a:spcAft>
              <a:buNone/>
            </a:pPr>
            <a:endParaRPr sz="1800"/>
          </a:p>
          <a:p>
            <a:pPr marL="1543050" lvl="0" indent="-162433" algn="l" rtl="0">
              <a:spcBef>
                <a:spcPts val="0"/>
              </a:spcBef>
              <a:spcAft>
                <a:spcPts val="0"/>
              </a:spcAft>
              <a:buSzPts val="1800"/>
              <a:buChar char="•"/>
            </a:pPr>
            <a:r>
              <a:rPr lang="en-US" sz="1800"/>
              <a:t>35% or higher poverty</a:t>
            </a:r>
            <a:endParaRPr sz="1800"/>
          </a:p>
          <a:p>
            <a:pPr marL="1543050" lvl="0" indent="-162433" algn="l" rtl="0">
              <a:spcBef>
                <a:spcPts val="750"/>
              </a:spcBef>
              <a:spcAft>
                <a:spcPts val="0"/>
              </a:spcAft>
              <a:buSzPts val="1800"/>
              <a:buChar char="•"/>
            </a:pPr>
            <a:r>
              <a:rPr lang="en-US" sz="1800"/>
              <a:t>Schools </a:t>
            </a:r>
            <a:r>
              <a:rPr lang="en-US" sz="1800" u="sng"/>
              <a:t>a</a:t>
            </a:r>
            <a:r>
              <a:rPr lang="en-US" sz="1800"/>
              <a:t>t or </a:t>
            </a:r>
            <a:r>
              <a:rPr lang="en-US" sz="18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4"/>
                  </a:ext>
                </a:extLst>
              </a:rPr>
              <a:t>above</a:t>
            </a:r>
            <a:r>
              <a:rPr lang="en-US" sz="1800"/>
              <a:t> the district-wide poverty percentage, </a:t>
            </a:r>
            <a:r>
              <a:rPr lang="en-US" sz="1800" b="1"/>
              <a:t>if less than</a:t>
            </a:r>
            <a:r>
              <a:rPr lang="en-US" sz="1800"/>
              <a:t> 35% poverty </a:t>
            </a:r>
            <a:endParaRPr sz="1800"/>
          </a:p>
          <a:p>
            <a:pPr marL="1543050" lvl="0" indent="-162433" algn="l" rtl="0">
              <a:spcBef>
                <a:spcPts val="750"/>
              </a:spcBef>
              <a:spcAft>
                <a:spcPts val="0"/>
              </a:spcAft>
              <a:buSzPts val="1800"/>
              <a:buChar char="•"/>
            </a:pPr>
            <a:r>
              <a:rPr lang="en-US" sz="1800"/>
              <a:t>If a district has only one building in a grade span, the building may be served regardless of the district-wide poverty percentage </a:t>
            </a:r>
            <a:endParaRPr sz="1800"/>
          </a:p>
          <a:p>
            <a:pPr marL="1543050" lvl="0" indent="-162433" algn="l" rtl="0">
              <a:spcBef>
                <a:spcPts val="750"/>
              </a:spcBef>
              <a:spcAft>
                <a:spcPts val="0"/>
              </a:spcAft>
              <a:buSzPts val="1800"/>
              <a:buChar char="•"/>
            </a:pPr>
            <a:r>
              <a:rPr lang="en-US" sz="1800"/>
              <a:t>Special exception for 1 year – Grandfather year</a:t>
            </a:r>
            <a:endParaRPr sz="1800"/>
          </a:p>
          <a:p>
            <a:pPr marL="0" lvl="0" indent="0" algn="l" rtl="0">
              <a:spcBef>
                <a:spcPts val="750"/>
              </a:spcBef>
              <a:spcAft>
                <a:spcPts val="0"/>
              </a:spcAft>
              <a:buClr>
                <a:schemeClr val="dk1"/>
              </a:buClr>
              <a:buSzPts val="2100"/>
              <a:buFont typeface="Arial"/>
              <a:buNone/>
            </a:pP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4"/>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lt1"/>
              </a:buClr>
              <a:buSzPct val="100000"/>
              <a:buFont typeface="Arial"/>
              <a:buNone/>
            </a:pPr>
            <a:r>
              <a:rPr lang="en-US"/>
              <a:t>Targeted Program Requirements </a:t>
            </a:r>
            <a:r>
              <a:rPr lang="en-US" sz="3600"/>
              <a:t>(ESEA § 1115(c)(1)(B))</a:t>
            </a:r>
            <a:endParaRPr/>
          </a:p>
        </p:txBody>
      </p:sp>
      <p:sp>
        <p:nvSpPr>
          <p:cNvPr id="158" name="Google Shape;158;p24"/>
          <p:cNvSpPr txBox="1">
            <a:spLocks noGrp="1"/>
          </p:cNvSpPr>
          <p:nvPr>
            <p:ph type="body" idx="1"/>
          </p:nvPr>
        </p:nvSpPr>
        <p:spPr>
          <a:xfrm>
            <a:off x="233197" y="939338"/>
            <a:ext cx="11512687" cy="5769033"/>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400"/>
              <a:buNone/>
            </a:pPr>
            <a:endParaRPr sz="2400"/>
          </a:p>
          <a:p>
            <a:pPr marL="0" lvl="0" indent="457200" algn="l" rtl="0">
              <a:lnSpc>
                <a:spcPct val="90000"/>
              </a:lnSpc>
              <a:spcBef>
                <a:spcPts val="750"/>
              </a:spcBef>
              <a:spcAft>
                <a:spcPts val="0"/>
              </a:spcAft>
              <a:buClr>
                <a:schemeClr val="dk1"/>
              </a:buClr>
              <a:buSzPts val="2400"/>
              <a:buNone/>
            </a:pPr>
            <a:r>
              <a:rPr lang="en-US" sz="1800"/>
              <a:t>Targeted assistance schools must:</a:t>
            </a:r>
            <a:endParaRPr sz="1800"/>
          </a:p>
          <a:p>
            <a:pPr marL="0" lvl="0" indent="0" algn="l" rtl="0">
              <a:lnSpc>
                <a:spcPct val="90000"/>
              </a:lnSpc>
              <a:spcBef>
                <a:spcPts val="750"/>
              </a:spcBef>
              <a:spcAft>
                <a:spcPts val="0"/>
              </a:spcAft>
              <a:buClr>
                <a:schemeClr val="dk1"/>
              </a:buClr>
              <a:buSzPts val="2400"/>
              <a:buNone/>
            </a:pPr>
            <a:endParaRPr sz="1800"/>
          </a:p>
          <a:p>
            <a:pPr marL="1371600" lvl="0" indent="-342900" algn="l" rtl="0">
              <a:lnSpc>
                <a:spcPct val="90000"/>
              </a:lnSpc>
              <a:spcBef>
                <a:spcPts val="750"/>
              </a:spcBef>
              <a:spcAft>
                <a:spcPts val="0"/>
              </a:spcAft>
              <a:buSzPts val="1800"/>
              <a:buChar char="•"/>
            </a:pPr>
            <a:r>
              <a:rPr lang="en-US" sz="1800"/>
              <a:t>Design, in consultation with parents and district staff, an instructional program to meet the needs of those students in the greatest needs of services.</a:t>
            </a:r>
            <a:endParaRPr sz="1800"/>
          </a:p>
          <a:p>
            <a:pPr marL="1371600" lvl="0" indent="-342900" algn="l" rtl="0">
              <a:spcBef>
                <a:spcPts val="0"/>
              </a:spcBef>
              <a:spcAft>
                <a:spcPts val="0"/>
              </a:spcAft>
              <a:buSzPts val="1800"/>
              <a:buChar char="•"/>
            </a:pPr>
            <a:r>
              <a:rPr lang="en-US" sz="1800"/>
              <a:t>Use evidence-based strategies to improve student achievement and implement parental involvement activities.</a:t>
            </a:r>
            <a:endParaRPr sz="1800"/>
          </a:p>
          <a:p>
            <a:pPr marL="1371600" lvl="0" indent="-342900" algn="l" rtl="0">
              <a:lnSpc>
                <a:spcPct val="90000"/>
              </a:lnSpc>
              <a:spcBef>
                <a:spcPts val="0"/>
              </a:spcBef>
              <a:spcAft>
                <a:spcPts val="0"/>
              </a:spcAft>
              <a:buSzPts val="1800"/>
              <a:buChar char="•"/>
            </a:pPr>
            <a:r>
              <a:rPr lang="en-US" sz="1800"/>
              <a:t>Ensure all costs must be supplemental and limited to services for </a:t>
            </a:r>
            <a:r>
              <a:rPr lang="en-US" sz="1800" i="1"/>
              <a:t>eligible students</a:t>
            </a:r>
            <a:endParaRPr sz="1800" i="1"/>
          </a:p>
          <a:p>
            <a:pPr marL="1874520" lvl="0" indent="-45720" algn="l" rtl="0">
              <a:lnSpc>
                <a:spcPct val="90000"/>
              </a:lnSpc>
              <a:spcBef>
                <a:spcPts val="375"/>
              </a:spcBef>
              <a:spcAft>
                <a:spcPts val="0"/>
              </a:spcAft>
              <a:buNone/>
            </a:pPr>
            <a:endParaRPr sz="1800"/>
          </a:p>
          <a:p>
            <a:pPr marL="1874520" lvl="0" indent="-45720" algn="l" rtl="0">
              <a:lnSpc>
                <a:spcPct val="90000"/>
              </a:lnSpc>
              <a:spcBef>
                <a:spcPts val="375"/>
              </a:spcBef>
              <a:spcAft>
                <a:spcPts val="0"/>
              </a:spcAft>
              <a:buNone/>
            </a:pPr>
            <a:r>
              <a:rPr lang="en-US" sz="18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5"/>
                  </a:ext>
                </a:extLst>
              </a:rPr>
              <a:t>Eligible students include:</a:t>
            </a:r>
            <a:endParaRPr sz="18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6"/>
                </a:ext>
              </a:extLst>
            </a:endParaRPr>
          </a:p>
          <a:p>
            <a:pPr marL="1874520" lvl="1" indent="-45720" algn="l" rtl="0">
              <a:lnSpc>
                <a:spcPct val="90000"/>
              </a:lnSpc>
              <a:spcBef>
                <a:spcPts val="375"/>
              </a:spcBef>
              <a:spcAft>
                <a:spcPts val="0"/>
              </a:spcAft>
              <a:buClr>
                <a:schemeClr val="dk1"/>
              </a:buClr>
              <a:buSzPts val="2000"/>
              <a:buNone/>
            </a:pPr>
            <a:endParaRPr>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7"/>
                </a:ext>
              </a:extLst>
            </a:endParaRPr>
          </a:p>
          <a:p>
            <a:pPr marL="2286000" lvl="1" indent="0" algn="l" rtl="0">
              <a:lnSpc>
                <a:spcPct val="90000"/>
              </a:lnSpc>
              <a:spcBef>
                <a:spcPts val="375"/>
              </a:spcBef>
              <a:spcAft>
                <a:spcPts val="0"/>
              </a:spcAft>
              <a:buClr>
                <a:schemeClr val="dk1"/>
              </a:buClr>
              <a:buSzPts val="2000"/>
              <a:buNone/>
            </a:pPr>
            <a:r>
              <a:rPr lang="en-US">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8"/>
                  </a:ext>
                </a:extLst>
              </a:rPr>
              <a:t>ch</a:t>
            </a:r>
            <a:r>
              <a:rPr lang="en-US">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9"/>
                  </a:ext>
                </a:extLst>
              </a:rPr>
              <a:t>ildren the school has identified as failing, or most at risk of failing, to meet the challenging state academic standards based on multiple, educationally related, objective criteria established by the district and supplemented by the school, except that children from preschool through grade two must be selected solely based on criteria based on, including objective criteria, established by the district and supplemented by the school (ESEA § 1115(c)(1)(B)). </a:t>
            </a:r>
            <a:endParaRPr sz="1800"/>
          </a:p>
          <a:p>
            <a:pPr marL="0" lvl="0" indent="0" algn="l" rtl="0">
              <a:lnSpc>
                <a:spcPct val="90000"/>
              </a:lnSpc>
              <a:spcBef>
                <a:spcPts val="750"/>
              </a:spcBef>
              <a:spcAft>
                <a:spcPts val="0"/>
              </a:spcAft>
              <a:buClr>
                <a:schemeClr val="dk1"/>
              </a:buClr>
              <a:buSzPts val="2100"/>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5" name="Google Shape;45;p2"/>
          <p:cNvSpPr txBox="1">
            <a:spLocks noGrp="1"/>
          </p:cNvSpPr>
          <p:nvPr>
            <p:ph type="title"/>
          </p:nvPr>
        </p:nvSpPr>
        <p:spPr>
          <a:xfrm>
            <a:off x="249383" y="428017"/>
            <a:ext cx="3700048"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Program Purpose</a:t>
            </a:r>
            <a:br>
              <a:rPr lang="en-US"/>
            </a:br>
            <a:endParaRPr u="sng"/>
          </a:p>
        </p:txBody>
      </p:sp>
      <p:sp>
        <p:nvSpPr>
          <p:cNvPr id="46" name="Google Shape;46;p2"/>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Autofit/>
          </a:bodyPr>
          <a:lstStyle/>
          <a:p>
            <a:pPr marL="342900" lvl="1" indent="0" algn="l" rtl="0">
              <a:spcBef>
                <a:spcPts val="375"/>
              </a:spcBef>
              <a:spcAft>
                <a:spcPts val="0"/>
              </a:spcAft>
              <a:buClr>
                <a:schemeClr val="dk1"/>
              </a:buClr>
              <a:buSzPts val="1800"/>
              <a:buFont typeface="Arial"/>
              <a:buNone/>
            </a:pPr>
            <a:r>
              <a:rPr lang="en-US" sz="1800"/>
              <a:t>The Every Student Succeeds Act of 2015 reauthorized the Elementary and Secondary Education Act of 1965’s (ESEA) </a:t>
            </a:r>
            <a:endParaRPr/>
          </a:p>
          <a:p>
            <a:pPr marL="342900" lvl="1" indent="0" algn="l" rtl="0">
              <a:lnSpc>
                <a:spcPct val="90000"/>
              </a:lnSpc>
              <a:spcBef>
                <a:spcPts val="375"/>
              </a:spcBef>
              <a:spcAft>
                <a:spcPts val="0"/>
              </a:spcAft>
              <a:buClr>
                <a:schemeClr val="dk1"/>
              </a:buClr>
              <a:buSzPts val="2400"/>
              <a:buNone/>
            </a:pPr>
            <a:endParaRPr/>
          </a:p>
          <a:p>
            <a:pPr marL="914400" lvl="0" indent="-342900" algn="l" rtl="0">
              <a:lnSpc>
                <a:spcPct val="90000"/>
              </a:lnSpc>
              <a:spcBef>
                <a:spcPts val="375"/>
              </a:spcBef>
              <a:spcAft>
                <a:spcPts val="0"/>
              </a:spcAft>
              <a:buSzPts val="1800"/>
              <a:buChar char="•"/>
            </a:pPr>
            <a:r>
              <a:rPr lang="en-US" sz="1800"/>
              <a:t>provide all children an opportunity to receive a fair, equitable, and high-quality education and close educational achievement gaps. </a:t>
            </a:r>
            <a:endParaRPr sz="1800"/>
          </a:p>
          <a:p>
            <a:pPr marL="800100" lvl="1" indent="0" algn="l" rtl="0">
              <a:lnSpc>
                <a:spcPct val="90000"/>
              </a:lnSpc>
              <a:spcBef>
                <a:spcPts val="375"/>
              </a:spcBef>
              <a:spcAft>
                <a:spcPts val="0"/>
              </a:spcAft>
              <a:buClr>
                <a:schemeClr val="dk1"/>
              </a:buClr>
              <a:buSzPts val="2800"/>
              <a:buNone/>
            </a:pPr>
            <a:endParaRPr sz="1800"/>
          </a:p>
          <a:p>
            <a:pPr marL="914400" lvl="0" indent="-342900" algn="l" rtl="0">
              <a:lnSpc>
                <a:spcPct val="90000"/>
              </a:lnSpc>
              <a:spcBef>
                <a:spcPts val="375"/>
              </a:spcBef>
              <a:spcAft>
                <a:spcPts val="0"/>
              </a:spcAft>
              <a:buSzPts val="1800"/>
              <a:buChar char="•"/>
            </a:pPr>
            <a:r>
              <a:rPr lang="en-US" sz="1800"/>
              <a:t>provide financial assistance to LEAs and schools with high numbers or percentages of children from low-income families to help ensure all children meet Iowa’s challenging academic standards.</a:t>
            </a:r>
            <a:endParaRPr sz="1800"/>
          </a:p>
          <a:p>
            <a:pPr marL="800100" lvl="1" indent="0" algn="l" rtl="0">
              <a:lnSpc>
                <a:spcPct val="90000"/>
              </a:lnSpc>
              <a:spcBef>
                <a:spcPts val="375"/>
              </a:spcBef>
              <a:spcAft>
                <a:spcPts val="0"/>
              </a:spcAft>
              <a:buClr>
                <a:schemeClr val="dk1"/>
              </a:buClr>
              <a:buSzPts val="2400"/>
              <a:buNone/>
            </a:pPr>
            <a:endParaRPr sz="1800"/>
          </a:p>
          <a:p>
            <a:pPr marL="0" lvl="1" indent="0" algn="l" rtl="0">
              <a:lnSpc>
                <a:spcPct val="90000"/>
              </a:lnSpc>
              <a:spcBef>
                <a:spcPts val="375"/>
              </a:spcBef>
              <a:spcAft>
                <a:spcPts val="0"/>
              </a:spcAft>
              <a:buClr>
                <a:schemeClr val="dk1"/>
              </a:buClr>
              <a:buSzPts val="1800"/>
              <a:buNone/>
            </a:pPr>
            <a:endParaRPr/>
          </a:p>
          <a:p>
            <a:pPr marL="342900" lvl="1" indent="0" algn="l" rtl="0">
              <a:lnSpc>
                <a:spcPct val="90000"/>
              </a:lnSpc>
              <a:spcBef>
                <a:spcPts val="375"/>
              </a:spcBef>
              <a:spcAft>
                <a:spcPts val="0"/>
              </a:spcAft>
              <a:buClr>
                <a:schemeClr val="dk1"/>
              </a:buClr>
              <a:buSzPts val="2400"/>
              <a:buNone/>
            </a:pP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19"/>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500"/>
              <a:buFont typeface="Arial"/>
              <a:buNone/>
            </a:pPr>
            <a:r>
              <a:rPr lang="en-US">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0"/>
                  </a:ext>
                </a:extLst>
              </a:rPr>
              <a:t>Title I, Part A – </a:t>
            </a:r>
            <a:r>
              <a:rPr lang="en-US"/>
              <a:t>Schoolwide Plans</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g270621e1040_0_23"/>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Clr>
                <a:schemeClr val="dk1"/>
              </a:buClr>
              <a:buSzPts val="2400"/>
              <a:buFont typeface="Arial"/>
              <a:buNone/>
            </a:pPr>
            <a:r>
              <a:rPr lang="en-US" sz="2400"/>
              <a:t>Schoolwide Assistance Plan</a:t>
            </a:r>
            <a:endParaRPr/>
          </a:p>
        </p:txBody>
      </p:sp>
      <p:sp>
        <p:nvSpPr>
          <p:cNvPr id="170" name="Google Shape;170;g270621e1040_0_23"/>
          <p:cNvSpPr txBox="1">
            <a:spLocks noGrp="1"/>
          </p:cNvSpPr>
          <p:nvPr>
            <p:ph type="body" idx="1"/>
          </p:nvPr>
        </p:nvSpPr>
        <p:spPr>
          <a:xfrm>
            <a:off x="339225" y="1255550"/>
            <a:ext cx="11163600" cy="4556100"/>
          </a:xfrm>
          <a:prstGeom prst="rect">
            <a:avLst/>
          </a:prstGeom>
        </p:spPr>
        <p:txBody>
          <a:bodyPr spcFirstLastPara="1" wrap="square" lIns="91425" tIns="45700" rIns="91425" bIns="45700" anchor="t" anchorCtr="0">
            <a:normAutofit/>
          </a:bodyPr>
          <a:lstStyle/>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r>
              <a:rPr lang="en-US"/>
              <a:t>An eligible Title I building can implement a schoolwide plan when the poverty threshold is at 40% or higher. </a:t>
            </a:r>
            <a:endParaRPr/>
          </a:p>
          <a:p>
            <a:pPr marL="0" lvl="0" indent="0" algn="l" rtl="0">
              <a:spcBef>
                <a:spcPts val="0"/>
              </a:spcBef>
              <a:spcAft>
                <a:spcPts val="0"/>
              </a:spcAft>
              <a:buNone/>
            </a:pPr>
            <a:endParaRPr/>
          </a:p>
          <a:p>
            <a:pPr marL="0" lvl="0" indent="0" algn="l" rtl="0">
              <a:spcBef>
                <a:spcPts val="750"/>
              </a:spcBef>
              <a:spcAft>
                <a:spcPts val="0"/>
              </a:spcAft>
              <a:buNone/>
            </a:pPr>
            <a:r>
              <a:rPr lang="en-US"/>
              <a:t>Schoolwide program funds are used to upgrade the entire educational program in a school, and all students may benefit from the use of Title I funds. </a:t>
            </a:r>
            <a:endParaRPr/>
          </a:p>
          <a:p>
            <a:pPr marL="0" lvl="0" indent="0" algn="l" rtl="0">
              <a:spcBef>
                <a:spcPts val="750"/>
              </a:spcBef>
              <a:spcAft>
                <a:spcPts val="0"/>
              </a:spcAft>
              <a:buNone/>
            </a:pPr>
            <a:endParaRPr/>
          </a:p>
          <a:p>
            <a:pPr marL="0" lvl="0" indent="0" algn="l" rtl="0">
              <a:spcBef>
                <a:spcPts val="750"/>
              </a:spcBef>
              <a:spcAft>
                <a:spcPts val="0"/>
              </a:spcAft>
              <a:buNone/>
            </a:pPr>
            <a:r>
              <a:rPr lang="en-US"/>
              <a:t>Activities must be part of the schoolwide plan and support an identified academic need through the school’s comprehensive needs assessment (ESEA § 1114).</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20"/>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u="sng" dirty="0">
                <a:solidFill>
                  <a:schemeClr val="bg1"/>
                </a:solidFill>
                <a:hlinkClick r:id="rId3">
                  <a:extLst>
                    <a:ext uri="{A12FA001-AC4F-418D-AE19-62706E023703}">
                      <ahyp:hlinkClr xmlns:ahyp="http://schemas.microsoft.com/office/drawing/2018/hyperlinkcolor" val="tx"/>
                    </a:ext>
                  </a:extLst>
                </a:hlinkClick>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1"/>
                  </a:ext>
                </a:extLst>
              </a:rPr>
              <a:t>Schoolwide Program Requirements</a:t>
            </a:r>
            <a:r>
              <a:rPr lang="en-US" u="sng" dirty="0">
                <a:solidFill>
                  <a:schemeClr val="bg1"/>
                </a:solidFill>
                <a:hlinkClick r:id="rId3">
                  <a:extLst>
                    <a:ext uri="{A12FA001-AC4F-418D-AE19-62706E023703}">
                      <ahyp:hlinkClr xmlns:ahyp="http://schemas.microsoft.com/office/drawing/2018/hyperlinkcolor" val="tx"/>
                    </a:ext>
                  </a:extLst>
                </a:hlinkClick>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2"/>
                  </a:ext>
                </a:extLst>
              </a:rPr>
              <a:t> </a:t>
            </a:r>
            <a:r>
              <a:rPr lang="en-US" dirty="0"/>
              <a:t>(ESEA § 1114(b))</a:t>
            </a:r>
            <a:endParaRPr dirty="0"/>
          </a:p>
        </p:txBody>
      </p:sp>
      <p:sp>
        <p:nvSpPr>
          <p:cNvPr id="176" name="Google Shape;176;p20"/>
          <p:cNvSpPr txBox="1">
            <a:spLocks noGrp="1"/>
          </p:cNvSpPr>
          <p:nvPr>
            <p:ph type="body" idx="1"/>
          </p:nvPr>
        </p:nvSpPr>
        <p:spPr>
          <a:xfrm>
            <a:off x="233200" y="831275"/>
            <a:ext cx="11787000" cy="59307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750"/>
              </a:spcBef>
              <a:spcAft>
                <a:spcPts val="0"/>
              </a:spcAft>
              <a:buClr>
                <a:schemeClr val="dk1"/>
              </a:buClr>
              <a:buSzPts val="2900"/>
              <a:buNone/>
            </a:pPr>
            <a:r>
              <a:rPr lang="en-US" sz="1400"/>
              <a:t>An eligible school operating a schoolwide program shall develop a comprehensive plan that is developed during a one-year period unless the local educational agency determines, in consultation with the school, that less time is needed to develop and implement the schoolwide program (ESEA § 1114(b)(1)(A)). </a:t>
            </a:r>
            <a:endParaRPr sz="1400"/>
          </a:p>
          <a:p>
            <a:pPr marL="457200" lvl="0" indent="0" algn="l" rtl="0">
              <a:lnSpc>
                <a:spcPct val="90000"/>
              </a:lnSpc>
              <a:spcBef>
                <a:spcPts val="750"/>
              </a:spcBef>
              <a:spcAft>
                <a:spcPts val="0"/>
              </a:spcAft>
              <a:buClr>
                <a:schemeClr val="dk1"/>
              </a:buClr>
              <a:buSzPts val="2100"/>
              <a:buNone/>
            </a:pPr>
            <a:r>
              <a:rPr lang="en-US" sz="1400" b="1"/>
              <a:t>Each building’s schoolwide plan must</a:t>
            </a:r>
            <a:r>
              <a:rPr lang="en-US" sz="1400"/>
              <a:t>: </a:t>
            </a:r>
            <a:endParaRPr sz="1400"/>
          </a:p>
          <a:p>
            <a:pPr marL="0" lvl="0" indent="0" algn="l" rtl="0">
              <a:lnSpc>
                <a:spcPct val="90000"/>
              </a:lnSpc>
              <a:spcBef>
                <a:spcPts val="750"/>
              </a:spcBef>
              <a:spcAft>
                <a:spcPts val="0"/>
              </a:spcAft>
              <a:buClr>
                <a:schemeClr val="dk1"/>
              </a:buClr>
              <a:buSzPts val="2100"/>
              <a:buNone/>
            </a:pPr>
            <a:r>
              <a:rPr lang="en-US" sz="1400"/>
              <a:t>		• Be </a:t>
            </a:r>
            <a:r>
              <a:rPr lang="en-US" sz="1400" b="1"/>
              <a:t>updated every year </a:t>
            </a:r>
            <a:r>
              <a:rPr lang="en-US" sz="1400"/>
              <a:t>and kept on file at the school and district levels, and </a:t>
            </a:r>
            <a:endParaRPr sz="1400"/>
          </a:p>
          <a:p>
            <a:pPr marL="0" lvl="0" indent="0" algn="l" rtl="0">
              <a:lnSpc>
                <a:spcPct val="90000"/>
              </a:lnSpc>
              <a:spcBef>
                <a:spcPts val="750"/>
              </a:spcBef>
              <a:spcAft>
                <a:spcPts val="0"/>
              </a:spcAft>
              <a:buClr>
                <a:schemeClr val="dk1"/>
              </a:buClr>
              <a:buSzPts val="2100"/>
              <a:buNone/>
            </a:pPr>
            <a:r>
              <a:rPr lang="en-US" sz="1400"/>
              <a:t>		• Be submitted to the state upon request. </a:t>
            </a:r>
            <a:endParaRPr sz="1400"/>
          </a:p>
          <a:p>
            <a:pPr marL="0" lvl="0" indent="0" algn="l" rtl="0">
              <a:lnSpc>
                <a:spcPct val="90000"/>
              </a:lnSpc>
              <a:spcBef>
                <a:spcPts val="750"/>
              </a:spcBef>
              <a:spcAft>
                <a:spcPts val="0"/>
              </a:spcAft>
              <a:buClr>
                <a:schemeClr val="dk1"/>
              </a:buClr>
              <a:buSzPts val="2100"/>
              <a:buNone/>
            </a:pPr>
            <a:endParaRPr sz="1400"/>
          </a:p>
          <a:p>
            <a:pPr marL="0" lvl="0" indent="0" algn="l" rtl="0">
              <a:lnSpc>
                <a:spcPct val="90000"/>
              </a:lnSpc>
              <a:spcBef>
                <a:spcPts val="750"/>
              </a:spcBef>
              <a:spcAft>
                <a:spcPts val="0"/>
              </a:spcAft>
              <a:buClr>
                <a:schemeClr val="dk1"/>
              </a:buClr>
              <a:buSzPts val="2100"/>
              <a:buNone/>
            </a:pPr>
            <a:r>
              <a:rPr lang="en-US" sz="1400" b="1"/>
              <a:t>Schoolwide Program Planning &amp; Review Team </a:t>
            </a:r>
            <a:r>
              <a:rPr lang="en-US" sz="1400"/>
              <a:t>(ESEA § 1114(b)(2)) </a:t>
            </a:r>
            <a:endParaRPr sz="1400"/>
          </a:p>
          <a:p>
            <a:pPr marL="0" lvl="0" indent="0" algn="l" rtl="0">
              <a:lnSpc>
                <a:spcPct val="90000"/>
              </a:lnSpc>
              <a:spcBef>
                <a:spcPts val="750"/>
              </a:spcBef>
              <a:spcAft>
                <a:spcPts val="0"/>
              </a:spcAft>
              <a:buClr>
                <a:schemeClr val="dk1"/>
              </a:buClr>
              <a:buSzPts val="2100"/>
              <a:buNone/>
            </a:pPr>
            <a:r>
              <a:rPr lang="en-US" sz="1400"/>
              <a:t>The schoolwide program planning and review team is responsible for planning, developing, revising, and evaluating the building’s schoolwide plan. </a:t>
            </a:r>
            <a:endParaRPr sz="1400"/>
          </a:p>
          <a:p>
            <a:pPr marL="0" lvl="0" indent="0" algn="l" rtl="0">
              <a:lnSpc>
                <a:spcPct val="90000"/>
              </a:lnSpc>
              <a:spcBef>
                <a:spcPts val="750"/>
              </a:spcBef>
              <a:spcAft>
                <a:spcPts val="0"/>
              </a:spcAft>
              <a:buClr>
                <a:schemeClr val="dk1"/>
              </a:buClr>
              <a:buSzPts val="2100"/>
              <a:buNone/>
            </a:pPr>
            <a:r>
              <a:rPr lang="en-US" sz="1400"/>
              <a:t>	Representation should include: </a:t>
            </a:r>
            <a:endParaRPr sz="1400"/>
          </a:p>
          <a:p>
            <a:pPr marL="0" lvl="0" indent="0" algn="l" rtl="0">
              <a:lnSpc>
                <a:spcPct val="90000"/>
              </a:lnSpc>
              <a:spcBef>
                <a:spcPts val="750"/>
              </a:spcBef>
              <a:spcAft>
                <a:spcPts val="0"/>
              </a:spcAft>
              <a:buClr>
                <a:schemeClr val="dk1"/>
              </a:buClr>
              <a:buSzPts val="2100"/>
              <a:buNone/>
            </a:pPr>
            <a:r>
              <a:rPr lang="en-US" sz="1400"/>
              <a:t>		• Parents (representation for the specific building), </a:t>
            </a:r>
            <a:endParaRPr sz="1400"/>
          </a:p>
          <a:p>
            <a:pPr marL="0" lvl="0" indent="0" algn="l" rtl="0">
              <a:lnSpc>
                <a:spcPct val="90000"/>
              </a:lnSpc>
              <a:spcBef>
                <a:spcPts val="750"/>
              </a:spcBef>
              <a:spcAft>
                <a:spcPts val="0"/>
              </a:spcAft>
              <a:buClr>
                <a:schemeClr val="dk1"/>
              </a:buClr>
              <a:buSzPts val="2100"/>
              <a:buNone/>
            </a:pPr>
            <a:r>
              <a:rPr lang="en-US" sz="1400"/>
              <a:t>		• Teachers, </a:t>
            </a:r>
            <a:endParaRPr sz="1400"/>
          </a:p>
          <a:p>
            <a:pPr marL="0" lvl="0" indent="0" algn="l" rtl="0">
              <a:lnSpc>
                <a:spcPct val="90000"/>
              </a:lnSpc>
              <a:spcBef>
                <a:spcPts val="750"/>
              </a:spcBef>
              <a:spcAft>
                <a:spcPts val="0"/>
              </a:spcAft>
              <a:buClr>
                <a:schemeClr val="dk1"/>
              </a:buClr>
              <a:buSzPts val="2100"/>
              <a:buNone/>
            </a:pPr>
            <a:r>
              <a:rPr lang="en-US" sz="1400"/>
              <a:t>		• Principals, </a:t>
            </a:r>
            <a:endParaRPr sz="1400"/>
          </a:p>
          <a:p>
            <a:pPr marL="0" lvl="0" indent="0" algn="l" rtl="0">
              <a:lnSpc>
                <a:spcPct val="90000"/>
              </a:lnSpc>
              <a:spcBef>
                <a:spcPts val="750"/>
              </a:spcBef>
              <a:spcAft>
                <a:spcPts val="0"/>
              </a:spcAft>
              <a:buClr>
                <a:schemeClr val="dk1"/>
              </a:buClr>
              <a:buSzPts val="2100"/>
              <a:buNone/>
            </a:pPr>
            <a:r>
              <a:rPr lang="en-US" sz="1400"/>
              <a:t>		• Other school leaders, </a:t>
            </a:r>
            <a:endParaRPr sz="1400"/>
          </a:p>
          <a:p>
            <a:pPr marL="0" lvl="0" indent="0" algn="l" rtl="0">
              <a:lnSpc>
                <a:spcPct val="90000"/>
              </a:lnSpc>
              <a:spcBef>
                <a:spcPts val="750"/>
              </a:spcBef>
              <a:spcAft>
                <a:spcPts val="0"/>
              </a:spcAft>
              <a:buClr>
                <a:schemeClr val="dk1"/>
              </a:buClr>
              <a:buSzPts val="2100"/>
              <a:buNone/>
            </a:pPr>
            <a:r>
              <a:rPr lang="en-US" sz="1400"/>
              <a:t>		• Paraprofessionals present in the school, </a:t>
            </a:r>
            <a:endParaRPr sz="1400"/>
          </a:p>
          <a:p>
            <a:pPr marL="0" lvl="0" indent="0" algn="l" rtl="0">
              <a:lnSpc>
                <a:spcPct val="90000"/>
              </a:lnSpc>
              <a:spcBef>
                <a:spcPts val="750"/>
              </a:spcBef>
              <a:spcAft>
                <a:spcPts val="0"/>
              </a:spcAft>
              <a:buClr>
                <a:schemeClr val="dk1"/>
              </a:buClr>
              <a:buSzPts val="2100"/>
              <a:buNone/>
            </a:pPr>
            <a:r>
              <a:rPr lang="en-US" sz="1400"/>
              <a:t>		• Specialized instructional support personnel (if appropriate), </a:t>
            </a:r>
            <a:endParaRPr sz="1400"/>
          </a:p>
          <a:p>
            <a:pPr marL="0" lvl="0" indent="0" algn="l" rtl="0">
              <a:lnSpc>
                <a:spcPct val="90000"/>
              </a:lnSpc>
              <a:spcBef>
                <a:spcPts val="750"/>
              </a:spcBef>
              <a:spcAft>
                <a:spcPts val="0"/>
              </a:spcAft>
              <a:buClr>
                <a:schemeClr val="dk1"/>
              </a:buClr>
              <a:buSzPts val="2100"/>
              <a:buNone/>
            </a:pPr>
            <a:r>
              <a:rPr lang="en-US" sz="1400"/>
              <a:t>		• Technical assistance providers (if appropriate), </a:t>
            </a:r>
            <a:endParaRPr sz="1400"/>
          </a:p>
          <a:p>
            <a:pPr marL="0" lvl="0" indent="0" algn="l" rtl="0">
              <a:lnSpc>
                <a:spcPct val="90000"/>
              </a:lnSpc>
              <a:spcBef>
                <a:spcPts val="750"/>
              </a:spcBef>
              <a:spcAft>
                <a:spcPts val="0"/>
              </a:spcAft>
              <a:buClr>
                <a:schemeClr val="dk1"/>
              </a:buClr>
              <a:buSzPts val="2100"/>
              <a:buNone/>
            </a:pPr>
            <a:r>
              <a:rPr lang="en-US" sz="1400"/>
              <a:t>		• School staff (if appropriate), </a:t>
            </a:r>
            <a:endParaRPr sz="1400"/>
          </a:p>
          <a:p>
            <a:pPr marL="0" lvl="0" indent="0" algn="l" rtl="0">
              <a:lnSpc>
                <a:spcPct val="90000"/>
              </a:lnSpc>
              <a:spcBef>
                <a:spcPts val="750"/>
              </a:spcBef>
              <a:spcAft>
                <a:spcPts val="0"/>
              </a:spcAft>
              <a:buClr>
                <a:schemeClr val="dk1"/>
              </a:buClr>
              <a:buSzPts val="2100"/>
              <a:buNone/>
            </a:pPr>
            <a:r>
              <a:rPr lang="en-US" sz="1400"/>
              <a:t>		• Middle and high school students (if the plan relates to a secondary school), and </a:t>
            </a:r>
            <a:endParaRPr sz="1400"/>
          </a:p>
          <a:p>
            <a:pPr marL="0" lvl="0" indent="0" algn="l" rtl="0">
              <a:lnSpc>
                <a:spcPct val="90000"/>
              </a:lnSpc>
              <a:spcBef>
                <a:spcPts val="750"/>
              </a:spcBef>
              <a:spcAft>
                <a:spcPts val="0"/>
              </a:spcAft>
              <a:buClr>
                <a:schemeClr val="dk1"/>
              </a:buClr>
              <a:buSzPts val="2100"/>
              <a:buNone/>
            </a:pPr>
            <a:r>
              <a:rPr lang="en-US" sz="1400"/>
              <a:t>		• Other individuals determined by the school. </a:t>
            </a:r>
            <a:endParaRPr sz="1400"/>
          </a:p>
          <a:p>
            <a:pPr marL="0" lvl="0" indent="0" algn="l" rtl="0">
              <a:lnSpc>
                <a:spcPct val="90000"/>
              </a:lnSpc>
              <a:spcBef>
                <a:spcPts val="750"/>
              </a:spcBef>
              <a:spcAft>
                <a:spcPts val="0"/>
              </a:spcAft>
              <a:buClr>
                <a:schemeClr val="dk1"/>
              </a:buClr>
              <a:buSzPts val="2100"/>
              <a:buNone/>
            </a:pPr>
            <a:r>
              <a:rPr lang="en-US" sz="1200"/>
              <a:t>Note: Members’ names and titles should be listed on the plan.</a:t>
            </a:r>
            <a:endParaRPr sz="1200"/>
          </a:p>
          <a:p>
            <a:pPr marL="0" lvl="0" indent="0" algn="l" rtl="0">
              <a:lnSpc>
                <a:spcPct val="90000"/>
              </a:lnSpc>
              <a:spcBef>
                <a:spcPts val="750"/>
              </a:spcBef>
              <a:spcAft>
                <a:spcPts val="0"/>
              </a:spcAft>
              <a:buClr>
                <a:schemeClr val="dk1"/>
              </a:buClr>
              <a:buSzPts val="2100"/>
              <a:buNone/>
            </a:pP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21"/>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u="sng" dirty="0">
                <a:solidFill>
                  <a:schemeClr val="bg1"/>
                </a:solidFill>
                <a:hlinkClick r:id="rId3">
                  <a:extLst>
                    <a:ext uri="{A12FA001-AC4F-418D-AE19-62706E023703}">
                      <ahyp:hlinkClr xmlns:ahyp="http://schemas.microsoft.com/office/drawing/2018/hyperlinkcolor" val="tx"/>
                    </a:ext>
                  </a:extLst>
                </a:hlinkClick>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3"/>
                  </a:ext>
                </a:extLst>
              </a:rPr>
              <a:t>Schoolwide Program Requirements</a:t>
            </a:r>
            <a:r>
              <a:rPr lang="en-US" u="sng" dirty="0">
                <a:solidFill>
                  <a:schemeClr val="bg1"/>
                </a:solidFill>
                <a:hlinkClick r:id="rId3">
                  <a:extLst>
                    <a:ext uri="{A12FA001-AC4F-418D-AE19-62706E023703}">
                      <ahyp:hlinkClr xmlns:ahyp="http://schemas.microsoft.com/office/drawing/2018/hyperlinkcolor" val="tx"/>
                    </a:ext>
                  </a:extLst>
                </a:hlinkClick>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4"/>
                  </a:ext>
                </a:extLst>
              </a:rPr>
              <a:t> </a:t>
            </a:r>
            <a:r>
              <a:rPr lang="en-US" dirty="0"/>
              <a:t>(ESEA § 1114(b)) </a:t>
            </a:r>
            <a:endParaRPr dirty="0"/>
          </a:p>
        </p:txBody>
      </p:sp>
      <p:sp>
        <p:nvSpPr>
          <p:cNvPr id="182" name="Google Shape;182;p21"/>
          <p:cNvSpPr txBox="1">
            <a:spLocks noGrp="1"/>
          </p:cNvSpPr>
          <p:nvPr>
            <p:ph type="body" idx="1"/>
          </p:nvPr>
        </p:nvSpPr>
        <p:spPr>
          <a:xfrm>
            <a:off x="339225" y="959350"/>
            <a:ext cx="11716200" cy="57567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None/>
            </a:pPr>
            <a:endParaRPr sz="1400" b="1"/>
          </a:p>
          <a:p>
            <a:pPr marL="0" lvl="0" indent="0" algn="l" rtl="0">
              <a:lnSpc>
                <a:spcPct val="90000"/>
              </a:lnSpc>
              <a:spcBef>
                <a:spcPts val="0"/>
              </a:spcBef>
              <a:spcAft>
                <a:spcPts val="0"/>
              </a:spcAft>
              <a:buNone/>
            </a:pPr>
            <a:endParaRPr sz="1400" b="1"/>
          </a:p>
          <a:p>
            <a:pPr marL="0" lvl="0" indent="0" algn="l" rtl="0">
              <a:lnSpc>
                <a:spcPct val="90000"/>
              </a:lnSpc>
              <a:spcBef>
                <a:spcPts val="0"/>
              </a:spcBef>
              <a:spcAft>
                <a:spcPts val="0"/>
              </a:spcAft>
              <a:buNone/>
            </a:pPr>
            <a:endParaRPr sz="1400" b="1"/>
          </a:p>
          <a:p>
            <a:pPr marL="0" lvl="0" indent="0" algn="l" rtl="0">
              <a:lnSpc>
                <a:spcPct val="90000"/>
              </a:lnSpc>
              <a:spcBef>
                <a:spcPts val="0"/>
              </a:spcBef>
              <a:spcAft>
                <a:spcPts val="0"/>
              </a:spcAft>
              <a:buNone/>
            </a:pPr>
            <a:r>
              <a:rPr lang="en-US" sz="1400" b="1"/>
              <a:t>A.	</a:t>
            </a:r>
            <a:r>
              <a:rPr lang="en-US" sz="1400" b="1">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5"/>
                  </a:ext>
                </a:extLst>
              </a:rPr>
              <a:t>Comprehensive</a:t>
            </a:r>
            <a:r>
              <a:rPr lang="en-US" sz="1400" b="1"/>
              <a:t> Needs Assessment of the Entire School </a:t>
            </a:r>
            <a:r>
              <a:rPr lang="en-US" sz="1400"/>
              <a:t>(ESEA § 1114(b)(6))</a:t>
            </a:r>
            <a:endParaRPr sz="1400"/>
          </a:p>
          <a:p>
            <a:pPr marL="457200" lvl="0" indent="0" algn="l" rtl="0">
              <a:lnSpc>
                <a:spcPct val="90000"/>
              </a:lnSpc>
              <a:spcBef>
                <a:spcPts val="750"/>
              </a:spcBef>
              <a:spcAft>
                <a:spcPts val="0"/>
              </a:spcAft>
              <a:buClr>
                <a:schemeClr val="dk1"/>
              </a:buClr>
              <a:buSzPts val="2100"/>
              <a:buNone/>
            </a:pPr>
            <a:r>
              <a:rPr lang="en-US" sz="1400"/>
              <a:t> Summarize the results of your entire school’s comprehensive needs assessment that takes into account information on the academic achievement of children in relation to the challenging state academic standards. In particular, the comprehensive needs assessment should account for the needs of those children who are failing, or are at-risk of failing, to meet the challenging state academic standards and any other factors as determined by the local educational agency.</a:t>
            </a:r>
            <a:endParaRPr sz="1400"/>
          </a:p>
          <a:p>
            <a:pPr marL="0" lvl="0" indent="0" algn="l" rtl="0">
              <a:lnSpc>
                <a:spcPct val="90000"/>
              </a:lnSpc>
              <a:spcBef>
                <a:spcPts val="750"/>
              </a:spcBef>
              <a:spcAft>
                <a:spcPts val="0"/>
              </a:spcAft>
              <a:buClr>
                <a:schemeClr val="dk1"/>
              </a:buClr>
              <a:buSzPts val="2100"/>
              <a:buNone/>
            </a:pPr>
            <a:endParaRPr sz="1400"/>
          </a:p>
          <a:p>
            <a:pPr marL="0" lvl="0" indent="0" algn="l" rtl="0">
              <a:lnSpc>
                <a:spcPct val="90000"/>
              </a:lnSpc>
              <a:spcBef>
                <a:spcPts val="750"/>
              </a:spcBef>
              <a:spcAft>
                <a:spcPts val="0"/>
              </a:spcAft>
              <a:buClr>
                <a:schemeClr val="dk1"/>
              </a:buClr>
              <a:buSzPts val="2100"/>
              <a:buNone/>
            </a:pPr>
            <a:r>
              <a:rPr lang="en-US" sz="1400" b="1"/>
              <a:t>B.</a:t>
            </a:r>
            <a:r>
              <a:rPr lang="en-US" sz="1400"/>
              <a:t>	</a:t>
            </a:r>
            <a:r>
              <a:rPr lang="en-US" sz="1400" b="1"/>
              <a:t>Coordination and Integration </a:t>
            </a:r>
            <a:r>
              <a:rPr lang="en-US" sz="1400"/>
              <a:t>(ESEA § 1114(b)(5)) </a:t>
            </a:r>
            <a:endParaRPr sz="1400"/>
          </a:p>
          <a:p>
            <a:pPr marL="457200" lvl="0" indent="0" algn="l" rtl="0">
              <a:lnSpc>
                <a:spcPct val="90000"/>
              </a:lnSpc>
              <a:spcBef>
                <a:spcPts val="750"/>
              </a:spcBef>
              <a:spcAft>
                <a:spcPts val="0"/>
              </a:spcAft>
              <a:buClr>
                <a:schemeClr val="dk1"/>
              </a:buClr>
              <a:buSzPts val="2100"/>
              <a:buNone/>
            </a:pPr>
            <a:r>
              <a:rPr lang="en-US" sz="1400"/>
              <a:t>What are the federal, state, and local services, resources, and programs that will coordinate with or support this schoolwide plan? </a:t>
            </a:r>
            <a:endParaRPr sz="1400"/>
          </a:p>
          <a:p>
            <a:pPr marL="457200" lvl="0" indent="0" algn="l" rtl="0">
              <a:lnSpc>
                <a:spcPct val="90000"/>
              </a:lnSpc>
              <a:spcBef>
                <a:spcPts val="750"/>
              </a:spcBef>
              <a:spcAft>
                <a:spcPts val="0"/>
              </a:spcAft>
              <a:buClr>
                <a:schemeClr val="dk1"/>
              </a:buClr>
              <a:buSzPts val="2100"/>
              <a:buNone/>
            </a:pPr>
            <a:endParaRPr sz="1400"/>
          </a:p>
          <a:p>
            <a:pPr marL="457200" lvl="0" indent="0" algn="l" rtl="0">
              <a:lnSpc>
                <a:spcPct val="90000"/>
              </a:lnSpc>
              <a:spcBef>
                <a:spcPts val="750"/>
              </a:spcBef>
              <a:spcAft>
                <a:spcPts val="0"/>
              </a:spcAft>
              <a:buClr>
                <a:schemeClr val="dk1"/>
              </a:buClr>
              <a:buSzPts val="2100"/>
              <a:buNone/>
            </a:pPr>
            <a:r>
              <a:rPr lang="en-US" sz="1400"/>
              <a:t>Examples include: counseling, school-based mental health programs, specialized instructional support services, mentoring services, violence prevention programs, nutrition programs, housing programs, Head Start programs, adult education programs, career and technical education programs, schools implementing comprehensive support and targeted support and improvement activities under 1111(d), and other strategies to improve students’ skills outside the academic subject areas.</a:t>
            </a:r>
            <a:endParaRPr sz="1400"/>
          </a:p>
          <a:p>
            <a:pPr marL="0" lvl="0" indent="0" algn="l" rtl="0">
              <a:lnSpc>
                <a:spcPct val="90000"/>
              </a:lnSpc>
              <a:spcBef>
                <a:spcPts val="750"/>
              </a:spcBef>
              <a:spcAft>
                <a:spcPts val="0"/>
              </a:spcAft>
              <a:buClr>
                <a:schemeClr val="dk1"/>
              </a:buClr>
              <a:buSzPts val="2100"/>
              <a:buNone/>
            </a:pPr>
            <a:endParaRPr/>
          </a:p>
          <a:p>
            <a:pPr marL="0" lvl="0" indent="0" algn="l" rtl="0">
              <a:lnSpc>
                <a:spcPct val="90000"/>
              </a:lnSpc>
              <a:spcBef>
                <a:spcPts val="750"/>
              </a:spcBef>
              <a:spcAft>
                <a:spcPts val="0"/>
              </a:spcAft>
              <a:buClr>
                <a:schemeClr val="dk1"/>
              </a:buClr>
              <a:buSzPts val="2100"/>
              <a:buNone/>
            </a:pP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g270621e1040_0_29"/>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Clr>
                <a:schemeClr val="lt1"/>
              </a:buClr>
              <a:buSzPts val="3300"/>
              <a:buFont typeface="Arial"/>
              <a:buNone/>
            </a:pPr>
            <a:r>
              <a:rPr lang="en-US" u="sng" dirty="0">
                <a:solidFill>
                  <a:schemeClr val="bg1"/>
                </a:solidFill>
                <a:hlinkClick r:id="rId3">
                  <a:extLst>
                    <a:ext uri="{A12FA001-AC4F-418D-AE19-62706E023703}">
                      <ahyp:hlinkClr xmlns:ahyp="http://schemas.microsoft.com/office/drawing/2018/hyperlinkcolor" val="tx"/>
                    </a:ext>
                  </a:extLst>
                </a:hlinkClick>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6"/>
                  </a:ext>
                </a:extLst>
              </a:rPr>
              <a:t>Schoolwide Program Requirements</a:t>
            </a:r>
            <a:r>
              <a:rPr lang="en-US" u="sng" dirty="0">
                <a:solidFill>
                  <a:schemeClr val="bg1"/>
                </a:solidFill>
                <a:hlinkClick r:id="rId3">
                  <a:extLst>
                    <a:ext uri="{A12FA001-AC4F-418D-AE19-62706E023703}">
                      <ahyp:hlinkClr xmlns:ahyp="http://schemas.microsoft.com/office/drawing/2018/hyperlinkcolor" val="tx"/>
                    </a:ext>
                  </a:extLst>
                </a:hlinkClick>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7"/>
                  </a:ext>
                </a:extLst>
              </a:rPr>
              <a:t> </a:t>
            </a:r>
            <a:r>
              <a:rPr lang="en-US" dirty="0"/>
              <a:t>(ESEA § 1114(b))</a:t>
            </a:r>
            <a:endParaRPr dirty="0"/>
          </a:p>
        </p:txBody>
      </p:sp>
      <p:sp>
        <p:nvSpPr>
          <p:cNvPr id="189" name="Google Shape;189;g270621e1040_0_29"/>
          <p:cNvSpPr txBox="1">
            <a:spLocks noGrp="1"/>
          </p:cNvSpPr>
          <p:nvPr>
            <p:ph type="body" idx="1"/>
          </p:nvPr>
        </p:nvSpPr>
        <p:spPr>
          <a:xfrm>
            <a:off x="689112" y="1460499"/>
            <a:ext cx="10813800" cy="4351200"/>
          </a:xfrm>
          <a:prstGeom prst="rect">
            <a:avLst/>
          </a:prstGeom>
        </p:spPr>
        <p:txBody>
          <a:bodyPr spcFirstLastPara="1" wrap="square" lIns="91425" tIns="45700" rIns="91425" bIns="45700" anchor="t" anchorCtr="0">
            <a:normAutofit/>
          </a:bodyPr>
          <a:lstStyle/>
          <a:p>
            <a:pPr marL="0" lvl="0" indent="0" algn="l" rtl="0">
              <a:spcBef>
                <a:spcPts val="750"/>
              </a:spcBef>
              <a:spcAft>
                <a:spcPts val="0"/>
              </a:spcAft>
              <a:buClr>
                <a:schemeClr val="dk1"/>
              </a:buClr>
              <a:buSzPts val="2100"/>
              <a:buFont typeface="Arial"/>
              <a:buNone/>
            </a:pPr>
            <a:r>
              <a:rPr lang="en-US" sz="1400" b="1"/>
              <a:t>C</a:t>
            </a:r>
            <a:r>
              <a:rPr lang="en-US" sz="1400"/>
              <a:t>.	</a:t>
            </a:r>
            <a:r>
              <a:rPr lang="en-US" sz="1400" b="1"/>
              <a:t>Strategies – Opportunities for all Children </a:t>
            </a:r>
            <a:r>
              <a:rPr lang="en-US" sz="1400"/>
              <a:t>(ESEA § 1114(b)(7)(i)) </a:t>
            </a:r>
            <a:endParaRPr sz="1400"/>
          </a:p>
          <a:p>
            <a:pPr marL="457200" lvl="0" indent="0" algn="l" rtl="0">
              <a:spcBef>
                <a:spcPts val="750"/>
              </a:spcBef>
              <a:spcAft>
                <a:spcPts val="0"/>
              </a:spcAft>
              <a:buClr>
                <a:schemeClr val="dk1"/>
              </a:buClr>
              <a:buSzPts val="2100"/>
              <a:buFont typeface="Arial"/>
              <a:buNone/>
            </a:pPr>
            <a:r>
              <a:rPr lang="en-US" sz="1400"/>
              <a:t>Describe the strategies that the school will be implementing to provide opportunities for all children, including each of the subgroups of students (as defined in ESEA § 1111(c)(2)), to meet the challenging state academic standards. </a:t>
            </a:r>
            <a:endParaRPr sz="1400"/>
          </a:p>
          <a:p>
            <a:pPr marL="0" lvl="0" indent="0" algn="l" rtl="0">
              <a:spcBef>
                <a:spcPts val="750"/>
              </a:spcBef>
              <a:spcAft>
                <a:spcPts val="0"/>
              </a:spcAft>
              <a:buClr>
                <a:schemeClr val="dk1"/>
              </a:buClr>
              <a:buSzPts val="2100"/>
              <a:buFont typeface="Arial"/>
              <a:buNone/>
            </a:pPr>
            <a:endParaRPr sz="1400"/>
          </a:p>
          <a:p>
            <a:pPr marL="0" lvl="0" indent="0" algn="l" rtl="0">
              <a:spcBef>
                <a:spcPts val="750"/>
              </a:spcBef>
              <a:spcAft>
                <a:spcPts val="0"/>
              </a:spcAft>
              <a:buClr>
                <a:schemeClr val="dk1"/>
              </a:buClr>
              <a:buSzPts val="2100"/>
              <a:buFont typeface="Arial"/>
              <a:buNone/>
            </a:pPr>
            <a:r>
              <a:rPr lang="en-US" sz="1400" b="1"/>
              <a:t>D.</a:t>
            </a:r>
            <a:r>
              <a:rPr lang="en-US" sz="1400"/>
              <a:t>	</a:t>
            </a:r>
            <a:r>
              <a:rPr lang="en-US" sz="1400" b="1"/>
              <a:t>Strategies – Method and Instructional Strategies </a:t>
            </a:r>
            <a:r>
              <a:rPr lang="en-US" sz="1400"/>
              <a:t>(ESEA § 1114(b)(7)(ii))</a:t>
            </a:r>
            <a:endParaRPr sz="1400"/>
          </a:p>
          <a:p>
            <a:pPr marL="457200" lvl="0" indent="0" algn="l" rtl="0">
              <a:spcBef>
                <a:spcPts val="750"/>
              </a:spcBef>
              <a:spcAft>
                <a:spcPts val="0"/>
              </a:spcAft>
              <a:buClr>
                <a:schemeClr val="dk1"/>
              </a:buClr>
              <a:buSzPts val="2100"/>
              <a:buFont typeface="Arial"/>
              <a:buNone/>
            </a:pPr>
            <a:r>
              <a:rPr lang="en-US" sz="1400"/>
              <a:t>Describe the methods and instructional strategies that: </a:t>
            </a:r>
            <a:endParaRPr sz="1400"/>
          </a:p>
          <a:p>
            <a:pPr marL="914400" lvl="0" indent="-317500" algn="l" rtl="0">
              <a:spcBef>
                <a:spcPts val="750"/>
              </a:spcBef>
              <a:spcAft>
                <a:spcPts val="0"/>
              </a:spcAft>
              <a:buSzPts val="1400"/>
              <a:buChar char="•"/>
            </a:pPr>
            <a:r>
              <a:rPr lang="en-US" sz="1400"/>
              <a:t>Strengthen the academic program in the school; </a:t>
            </a:r>
            <a:endParaRPr sz="1400"/>
          </a:p>
          <a:p>
            <a:pPr marL="914400" lvl="0" indent="-317500" algn="l" rtl="0">
              <a:spcBef>
                <a:spcPts val="0"/>
              </a:spcBef>
              <a:spcAft>
                <a:spcPts val="0"/>
              </a:spcAft>
              <a:buSzPts val="1400"/>
              <a:buChar char="•"/>
            </a:pPr>
            <a:r>
              <a:rPr lang="en-US" sz="1400"/>
              <a:t>Increase the amount and quality of learning time; and </a:t>
            </a:r>
            <a:endParaRPr sz="1400"/>
          </a:p>
          <a:p>
            <a:pPr marL="914400" lvl="0" indent="-317500" algn="l" rtl="0">
              <a:spcBef>
                <a:spcPts val="0"/>
              </a:spcBef>
              <a:spcAft>
                <a:spcPts val="0"/>
              </a:spcAft>
              <a:buSzPts val="1400"/>
              <a:buChar char="•"/>
            </a:pPr>
            <a:r>
              <a:rPr lang="en-US" sz="1400"/>
              <a:t>Help provide an enriched and accelerated curriculum, which may include programs, activities, and courses necessary to provide a well-rounded education.</a:t>
            </a:r>
            <a:endParaRPr sz="1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22"/>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u="sng" dirty="0">
                <a:solidFill>
                  <a:schemeClr val="bg1"/>
                </a:solidFill>
                <a:hlinkClick r:id="rId3">
                  <a:extLst>
                    <a:ext uri="{A12FA001-AC4F-418D-AE19-62706E023703}">
                      <ahyp:hlinkClr xmlns:ahyp="http://schemas.microsoft.com/office/drawing/2018/hyperlinkcolor" val="tx"/>
                    </a:ext>
                  </a:extLst>
                </a:hlinkClick>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8"/>
                  </a:ext>
                </a:extLst>
              </a:rPr>
              <a:t>Schoolwide Program Requirements</a:t>
            </a:r>
            <a:r>
              <a:rPr lang="en-US" u="sng" dirty="0">
                <a:solidFill>
                  <a:schemeClr val="bg1"/>
                </a:solidFill>
                <a:hlinkClick r:id="rId3">
                  <a:extLst>
                    <a:ext uri="{A12FA001-AC4F-418D-AE19-62706E023703}">
                      <ahyp:hlinkClr xmlns:ahyp="http://schemas.microsoft.com/office/drawing/2018/hyperlinkcolor" val="tx"/>
                    </a:ext>
                  </a:extLst>
                </a:hlinkClick>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9"/>
                  </a:ext>
                </a:extLst>
              </a:rPr>
              <a:t> </a:t>
            </a:r>
            <a:r>
              <a:rPr lang="en-US" dirty="0"/>
              <a:t>(ESEA § 1114(b))</a:t>
            </a:r>
            <a:endParaRPr dirty="0"/>
          </a:p>
        </p:txBody>
      </p:sp>
      <p:sp>
        <p:nvSpPr>
          <p:cNvPr id="195" name="Google Shape;195;p22"/>
          <p:cNvSpPr txBox="1">
            <a:spLocks noGrp="1"/>
          </p:cNvSpPr>
          <p:nvPr>
            <p:ph type="body" idx="1"/>
          </p:nvPr>
        </p:nvSpPr>
        <p:spPr>
          <a:xfrm>
            <a:off x="108065" y="839585"/>
            <a:ext cx="11920451" cy="5951913"/>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100"/>
              <a:buNone/>
            </a:pPr>
            <a:endParaRPr sz="1400" b="1"/>
          </a:p>
          <a:p>
            <a:pPr marL="0" lvl="0" indent="0" algn="l" rtl="0">
              <a:lnSpc>
                <a:spcPct val="90000"/>
              </a:lnSpc>
              <a:spcBef>
                <a:spcPts val="0"/>
              </a:spcBef>
              <a:spcAft>
                <a:spcPts val="0"/>
              </a:spcAft>
              <a:buClr>
                <a:schemeClr val="dk1"/>
              </a:buClr>
              <a:buSzPts val="2100"/>
              <a:buNone/>
            </a:pPr>
            <a:endParaRPr sz="1400" b="1"/>
          </a:p>
          <a:p>
            <a:pPr marL="0" lvl="0" indent="0" algn="l" rtl="0">
              <a:lnSpc>
                <a:spcPct val="90000"/>
              </a:lnSpc>
              <a:spcBef>
                <a:spcPts val="0"/>
              </a:spcBef>
              <a:spcAft>
                <a:spcPts val="0"/>
              </a:spcAft>
              <a:buClr>
                <a:schemeClr val="dk1"/>
              </a:buClr>
              <a:buSzPts val="2100"/>
              <a:buNone/>
            </a:pPr>
            <a:r>
              <a:rPr lang="en-US" sz="1400" b="1"/>
              <a:t>E</a:t>
            </a:r>
            <a:r>
              <a:rPr lang="en-US" sz="1400"/>
              <a:t>. 	</a:t>
            </a:r>
            <a:r>
              <a:rPr lang="en-US" sz="1400" b="1">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0"/>
                  </a:ext>
                </a:extLst>
              </a:rPr>
              <a:t>Strategies</a:t>
            </a:r>
            <a:r>
              <a:rPr lang="en-US" sz="1400" b="1"/>
              <a:t> – Students At-Risk </a:t>
            </a:r>
            <a:r>
              <a:rPr lang="en-US" sz="1400"/>
              <a:t>(ESEA § 1114(b)(7)(iii)) </a:t>
            </a:r>
            <a:endParaRPr sz="1400"/>
          </a:p>
          <a:p>
            <a:pPr marL="457200" lvl="0" indent="0" algn="l" rtl="0">
              <a:lnSpc>
                <a:spcPct val="90000"/>
              </a:lnSpc>
              <a:spcBef>
                <a:spcPts val="750"/>
              </a:spcBef>
              <a:spcAft>
                <a:spcPts val="0"/>
              </a:spcAft>
              <a:buClr>
                <a:schemeClr val="dk1"/>
              </a:buClr>
              <a:buSzPts val="2100"/>
              <a:buNone/>
            </a:pPr>
            <a:r>
              <a:rPr lang="en-US" sz="1400"/>
              <a:t>Select the strategies used to address the needs of all children in the school, particularly the needs of those at risk of not meeting the challenging state academic standards, through activities which may include: </a:t>
            </a:r>
            <a:endParaRPr sz="1400"/>
          </a:p>
          <a:p>
            <a:pPr marL="0" lvl="0" indent="0" algn="l" rtl="0">
              <a:lnSpc>
                <a:spcPct val="90000"/>
              </a:lnSpc>
              <a:spcBef>
                <a:spcPts val="750"/>
              </a:spcBef>
              <a:spcAft>
                <a:spcPts val="0"/>
              </a:spcAft>
              <a:buClr>
                <a:schemeClr val="dk1"/>
              </a:buClr>
              <a:buSzPts val="2100"/>
              <a:buNone/>
            </a:pPr>
            <a:endParaRPr sz="1400"/>
          </a:p>
          <a:p>
            <a:pPr marL="1485900" lvl="0" indent="-577088" algn="l" rtl="0">
              <a:lnSpc>
                <a:spcPct val="90000"/>
              </a:lnSpc>
              <a:spcBef>
                <a:spcPts val="750"/>
              </a:spcBef>
              <a:spcAft>
                <a:spcPts val="0"/>
              </a:spcAft>
              <a:buClr>
                <a:schemeClr val="dk1"/>
              </a:buClr>
              <a:buSzPts val="1400"/>
              <a:buAutoNum type="romanUcParenBoth"/>
            </a:pPr>
            <a:r>
              <a:rPr lang="en-US" sz="1400"/>
              <a:t>Counseling, school-based mental health programs, specialized instructional support services, mentoring services, and other strategies to improve students’ skills outside the academic subject areas; </a:t>
            </a:r>
            <a:endParaRPr sz="1400"/>
          </a:p>
          <a:p>
            <a:pPr marL="1485900" lvl="0" indent="-577088" algn="l" rtl="0">
              <a:lnSpc>
                <a:spcPct val="90000"/>
              </a:lnSpc>
              <a:spcBef>
                <a:spcPts val="750"/>
              </a:spcBef>
              <a:spcAft>
                <a:spcPts val="0"/>
              </a:spcAft>
              <a:buClr>
                <a:schemeClr val="dk1"/>
              </a:buClr>
              <a:buSzPts val="1400"/>
              <a:buAutoNum type="romanUcParenBoth"/>
            </a:pPr>
            <a:r>
              <a:rPr lang="en-US" sz="1400"/>
              <a:t>Preparation for and awareness of opportunities for postsecondary education and the workforce, which may include career and technical education programs and broadening secondary school students’ access to coursework to earn postsecondary credit while still in high school (e.g., Advanced Placement, International Baccalaureate, dual or concurrent enrollment, early college high schools); </a:t>
            </a:r>
            <a:endParaRPr sz="1400"/>
          </a:p>
          <a:p>
            <a:pPr marL="1485900" lvl="0" indent="-577088" algn="l" rtl="0">
              <a:lnSpc>
                <a:spcPct val="90000"/>
              </a:lnSpc>
              <a:spcBef>
                <a:spcPts val="750"/>
              </a:spcBef>
              <a:spcAft>
                <a:spcPts val="0"/>
              </a:spcAft>
              <a:buClr>
                <a:schemeClr val="dk1"/>
              </a:buClr>
              <a:buSzPts val="1400"/>
              <a:buAutoNum type="romanUcParenBoth"/>
            </a:pPr>
            <a:r>
              <a:rPr lang="en-US" sz="1400"/>
              <a:t>Implementation of a schoolwide tiered model to prevent and address problem behavior, and early intervening services, coordinated with similar activities and services carried out under the Individuals with Disabilities Education Act (20 U.S.C.1400 et seq.); </a:t>
            </a:r>
            <a:endParaRPr sz="1400"/>
          </a:p>
          <a:p>
            <a:pPr marL="1485900" lvl="0" indent="-577088" algn="l" rtl="0">
              <a:lnSpc>
                <a:spcPct val="90000"/>
              </a:lnSpc>
              <a:spcBef>
                <a:spcPts val="750"/>
              </a:spcBef>
              <a:spcAft>
                <a:spcPts val="0"/>
              </a:spcAft>
              <a:buClr>
                <a:schemeClr val="dk1"/>
              </a:buClr>
              <a:buSzPts val="1400"/>
              <a:buAutoNum type="romanUcParenBoth"/>
            </a:pPr>
            <a:r>
              <a:rPr lang="en-US" sz="1400"/>
              <a:t>Professional development and other activities for teachers, paraprofessionals, and other school personnel to improve instruction and use of data from academic assessments, and to recruit and retain effective teachers, particularly in high need subjects; and </a:t>
            </a:r>
            <a:endParaRPr sz="1400"/>
          </a:p>
          <a:p>
            <a:pPr marL="1485900" lvl="0" indent="-577088" algn="l" rtl="0">
              <a:lnSpc>
                <a:spcPct val="90000"/>
              </a:lnSpc>
              <a:spcBef>
                <a:spcPts val="750"/>
              </a:spcBef>
              <a:spcAft>
                <a:spcPts val="0"/>
              </a:spcAft>
              <a:buClr>
                <a:schemeClr val="dk1"/>
              </a:buClr>
              <a:buSzPts val="1400"/>
              <a:buAutoNum type="romanUcParenBoth"/>
            </a:pPr>
            <a:r>
              <a:rPr lang="en-US" sz="1400"/>
              <a:t>Strategies for assisting preschool children in the transition from early childhood education.</a:t>
            </a:r>
            <a:endParaRPr sz="1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g270621e1040_0_35"/>
          <p:cNvSpPr txBox="1">
            <a:spLocks noGrp="1"/>
          </p:cNvSpPr>
          <p:nvPr>
            <p:ph type="title"/>
          </p:nvPr>
        </p:nvSpPr>
        <p:spPr>
          <a:xfrm>
            <a:off x="339213" y="2"/>
            <a:ext cx="11269800" cy="737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Clr>
                <a:schemeClr val="lt1"/>
              </a:buClr>
              <a:buSzPts val="3300"/>
              <a:buFont typeface="Arial"/>
              <a:buNone/>
            </a:pPr>
            <a:r>
              <a:rPr lang="en-US" u="sng" dirty="0">
                <a:solidFill>
                  <a:schemeClr val="bg1"/>
                </a:solidFill>
                <a:hlinkClick r:id="rId3">
                  <a:extLst>
                    <a:ext uri="{A12FA001-AC4F-418D-AE19-62706E023703}">
                      <ahyp:hlinkClr xmlns:ahyp="http://schemas.microsoft.com/office/drawing/2018/hyperlinkcolor" val="tx"/>
                    </a:ext>
                  </a:extLst>
                </a:hlinkClick>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1"/>
                  </a:ext>
                </a:extLst>
              </a:rPr>
              <a:t>Schoolwide Program Requirements</a:t>
            </a:r>
            <a:r>
              <a:rPr lang="en-US" u="sng" dirty="0">
                <a:solidFill>
                  <a:schemeClr val="bg1"/>
                </a:solidFill>
                <a:hlinkClick r:id="rId3">
                  <a:extLst>
                    <a:ext uri="{A12FA001-AC4F-418D-AE19-62706E023703}">
                      <ahyp:hlinkClr xmlns:ahyp="http://schemas.microsoft.com/office/drawing/2018/hyperlinkcolor" val="tx"/>
                    </a:ext>
                  </a:extLst>
                </a:hlinkClick>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2"/>
                  </a:ext>
                </a:extLst>
              </a:rPr>
              <a:t> </a:t>
            </a:r>
            <a:r>
              <a:rPr lang="en-US" dirty="0"/>
              <a:t>(ESEA § 1114(b))</a:t>
            </a:r>
            <a:endParaRPr dirty="0"/>
          </a:p>
        </p:txBody>
      </p:sp>
      <p:sp>
        <p:nvSpPr>
          <p:cNvPr id="202" name="Google Shape;202;g270621e1040_0_35"/>
          <p:cNvSpPr txBox="1">
            <a:spLocks noGrp="1"/>
          </p:cNvSpPr>
          <p:nvPr>
            <p:ph type="body" idx="1"/>
          </p:nvPr>
        </p:nvSpPr>
        <p:spPr>
          <a:xfrm>
            <a:off x="689112" y="1460499"/>
            <a:ext cx="10813800" cy="4351200"/>
          </a:xfrm>
          <a:prstGeom prst="rect">
            <a:avLst/>
          </a:prstGeom>
        </p:spPr>
        <p:txBody>
          <a:bodyPr spcFirstLastPara="1" wrap="square" lIns="91425" tIns="45700" rIns="91425" bIns="45700" anchor="t" anchorCtr="0">
            <a:noAutofit/>
          </a:bodyPr>
          <a:lstStyle/>
          <a:p>
            <a:pPr marL="0" lvl="0" indent="0" algn="l" rtl="0">
              <a:spcBef>
                <a:spcPts val="750"/>
              </a:spcBef>
              <a:spcAft>
                <a:spcPts val="0"/>
              </a:spcAft>
              <a:buClr>
                <a:schemeClr val="dk1"/>
              </a:buClr>
              <a:buSzPts val="2100"/>
              <a:buFont typeface="Arial"/>
              <a:buNone/>
            </a:pPr>
            <a:r>
              <a:rPr lang="en-US" sz="1400" b="1"/>
              <a:t>F. 	Parent and Family Engagement </a:t>
            </a:r>
            <a:r>
              <a:rPr lang="en-US" sz="1400"/>
              <a:t>(ESEA §§ 1114(b)(2) &amp; 1116) </a:t>
            </a:r>
            <a:endParaRPr sz="1400"/>
          </a:p>
          <a:p>
            <a:pPr marL="457200" lvl="0" indent="0" algn="l" rtl="0">
              <a:spcBef>
                <a:spcPts val="750"/>
              </a:spcBef>
              <a:spcAft>
                <a:spcPts val="0"/>
              </a:spcAft>
              <a:buClr>
                <a:schemeClr val="dk1"/>
              </a:buClr>
              <a:buSzPts val="2100"/>
              <a:buFont typeface="Arial"/>
              <a:buNone/>
            </a:pPr>
            <a:r>
              <a:rPr lang="en-US" sz="1400"/>
              <a:t>Describe how the school will involve parents and family members in: </a:t>
            </a:r>
            <a:endParaRPr sz="1400"/>
          </a:p>
          <a:p>
            <a:pPr marL="914400" lvl="0" indent="-317500" algn="l" rtl="0">
              <a:spcBef>
                <a:spcPts val="750"/>
              </a:spcBef>
              <a:spcAft>
                <a:spcPts val="0"/>
              </a:spcAft>
              <a:buSzPts val="1400"/>
              <a:buChar char="•"/>
            </a:pPr>
            <a:r>
              <a:rPr lang="en-US" sz="1400"/>
              <a:t>The development and evaluation of this plan; </a:t>
            </a:r>
            <a:endParaRPr sz="1400"/>
          </a:p>
          <a:p>
            <a:pPr marL="914400" lvl="0" indent="-317500" algn="l" rtl="0">
              <a:spcBef>
                <a:spcPts val="0"/>
              </a:spcBef>
              <a:spcAft>
                <a:spcPts val="0"/>
              </a:spcAft>
              <a:buSzPts val="1400"/>
              <a:buChar char="•"/>
            </a:pPr>
            <a:r>
              <a:rPr lang="en-US" sz="1400"/>
              <a:t>Planning and implementing effective parent and family involvement activities to improve student academic achievement and school performance; and </a:t>
            </a:r>
            <a:endParaRPr sz="1400"/>
          </a:p>
          <a:p>
            <a:pPr marL="914400" lvl="0" indent="-317500" algn="l" rtl="0">
              <a:spcBef>
                <a:spcPts val="0"/>
              </a:spcBef>
              <a:spcAft>
                <a:spcPts val="0"/>
              </a:spcAft>
              <a:buSzPts val="1400"/>
              <a:buChar char="•"/>
            </a:pPr>
            <a:r>
              <a:rPr lang="en-US" sz="1400"/>
              <a:t>Programs the reach parents and family members at home, in the community, and at school. </a:t>
            </a:r>
            <a:endParaRPr sz="1400"/>
          </a:p>
          <a:p>
            <a:pPr marL="0" lvl="0" indent="0" algn="l" rtl="0">
              <a:spcBef>
                <a:spcPts val="750"/>
              </a:spcBef>
              <a:spcAft>
                <a:spcPts val="0"/>
              </a:spcAft>
              <a:buClr>
                <a:schemeClr val="dk1"/>
              </a:buClr>
              <a:buSzPts val="2100"/>
              <a:buFont typeface="Arial"/>
              <a:buNone/>
            </a:pPr>
            <a:endParaRPr sz="1400"/>
          </a:p>
          <a:p>
            <a:pPr marL="0" lvl="0" indent="0" algn="l" rtl="0">
              <a:spcBef>
                <a:spcPts val="750"/>
              </a:spcBef>
              <a:spcAft>
                <a:spcPts val="0"/>
              </a:spcAft>
              <a:buClr>
                <a:schemeClr val="dk1"/>
              </a:buClr>
              <a:buSzPts val="2100"/>
              <a:buFont typeface="Arial"/>
              <a:buNone/>
            </a:pPr>
            <a:r>
              <a:rPr lang="en-US" sz="1400" b="1"/>
              <a:t>G. 	Consolidated Programs </a:t>
            </a:r>
            <a:r>
              <a:rPr lang="en-US" sz="1400"/>
              <a:t>(ESEA § 1114(b)(7)(B)) </a:t>
            </a:r>
            <a:endParaRPr sz="1400"/>
          </a:p>
          <a:p>
            <a:pPr marL="457200" lvl="0" indent="0" algn="l" rtl="0">
              <a:spcBef>
                <a:spcPts val="750"/>
              </a:spcBef>
              <a:spcAft>
                <a:spcPts val="0"/>
              </a:spcAft>
              <a:buClr>
                <a:schemeClr val="dk1"/>
              </a:buClr>
              <a:buSzPts val="2100"/>
              <a:buFont typeface="Arial"/>
              <a:buNone/>
            </a:pPr>
            <a:r>
              <a:rPr lang="en-US" sz="1400"/>
              <a:t>List the specific federal, state, and local programs that will be consolidated in the schoolwide program (e.g., nutrition programs, housing, Head Start, adult education, homeless education). </a:t>
            </a:r>
            <a:endParaRPr sz="1400"/>
          </a:p>
          <a:p>
            <a:pPr marL="0" lvl="0" indent="0" algn="l" rtl="0">
              <a:spcBef>
                <a:spcPts val="750"/>
              </a:spcBef>
              <a:spcAft>
                <a:spcPts val="0"/>
              </a:spcAft>
              <a:buClr>
                <a:schemeClr val="dk1"/>
              </a:buClr>
              <a:buSzPts val="2100"/>
              <a:buFont typeface="Arial"/>
              <a:buNone/>
            </a:pPr>
            <a:endParaRPr sz="1400"/>
          </a:p>
          <a:p>
            <a:pPr marL="0" lvl="0" indent="0" algn="l" rtl="0">
              <a:spcBef>
                <a:spcPts val="750"/>
              </a:spcBef>
              <a:spcAft>
                <a:spcPts val="0"/>
              </a:spcAft>
              <a:buClr>
                <a:schemeClr val="dk1"/>
              </a:buClr>
              <a:buSzPts val="2100"/>
              <a:buFont typeface="Arial"/>
              <a:buNone/>
            </a:pPr>
            <a:r>
              <a:rPr lang="en-US" sz="1400" b="1"/>
              <a:t>H. 	Monitoring and Revisions </a:t>
            </a:r>
            <a:r>
              <a:rPr lang="en-US" sz="1400"/>
              <a:t>(ESEA § 1114(b)(3)) </a:t>
            </a:r>
            <a:endParaRPr sz="1400"/>
          </a:p>
          <a:p>
            <a:pPr marL="457200" lvl="0" indent="0" algn="l" rtl="0">
              <a:spcBef>
                <a:spcPts val="750"/>
              </a:spcBef>
              <a:spcAft>
                <a:spcPts val="0"/>
              </a:spcAft>
              <a:buClr>
                <a:schemeClr val="dk1"/>
              </a:buClr>
              <a:buSzPts val="2100"/>
              <a:buFont typeface="Arial"/>
              <a:buNone/>
            </a:pPr>
            <a:r>
              <a:rPr lang="en-US" sz="1400" b="1"/>
              <a:t>This schoolwide plan and its implementation shall be regularly monitored and revised </a:t>
            </a:r>
            <a:r>
              <a:rPr lang="en-US" sz="1400"/>
              <a:t>based on student needs to ensure that all students are provided opportunities to meet the challenging state academic standards. How do you plan to monitor and revise this plan?</a:t>
            </a:r>
            <a:endParaRPr sz="1400"/>
          </a:p>
          <a:p>
            <a:pPr marL="0" lvl="0" indent="0" algn="l" rtl="0">
              <a:spcBef>
                <a:spcPts val="750"/>
              </a:spcBef>
              <a:spcAft>
                <a:spcPts val="0"/>
              </a:spcAft>
              <a:buNone/>
            </a:pP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25"/>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500"/>
              <a:buFont typeface="Arial"/>
              <a:buNone/>
            </a:pPr>
            <a:r>
              <a:rPr lang="en-US"/>
              <a:t>Application – Set Asides and Building Shares</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26"/>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Application-</a:t>
            </a:r>
            <a:br>
              <a:rPr lang="en-US"/>
            </a:br>
            <a:r>
              <a:rPr lang="en-US"/>
              <a:t>Set Asides and Building Shares</a:t>
            </a:r>
            <a:endParaRPr/>
          </a:p>
        </p:txBody>
      </p:sp>
      <p:sp>
        <p:nvSpPr>
          <p:cNvPr id="214" name="Google Shape;214;p26"/>
          <p:cNvSpPr txBox="1">
            <a:spLocks noGrp="1"/>
          </p:cNvSpPr>
          <p:nvPr>
            <p:ph type="body" idx="1"/>
          </p:nvPr>
        </p:nvSpPr>
        <p:spPr>
          <a:xfrm>
            <a:off x="4402668" y="160867"/>
            <a:ext cx="7206236" cy="6485466"/>
          </a:xfrm>
          <a:prstGeom prst="rect">
            <a:avLst/>
          </a:prstGeom>
          <a:noFill/>
          <a:ln>
            <a:noFill/>
          </a:ln>
        </p:spPr>
        <p:txBody>
          <a:bodyPr spcFirstLastPara="1" wrap="square" lIns="91425" tIns="45700" rIns="91425" bIns="45700" anchor="ctr" anchorCtr="0">
            <a:noAutofit/>
          </a:bodyPr>
          <a:lstStyle/>
          <a:p>
            <a:pPr marL="171450" lvl="0" indent="0" algn="l" rtl="0">
              <a:lnSpc>
                <a:spcPct val="90000"/>
              </a:lnSpc>
              <a:spcBef>
                <a:spcPts val="0"/>
              </a:spcBef>
              <a:spcAft>
                <a:spcPts val="0"/>
              </a:spcAft>
              <a:buClr>
                <a:schemeClr val="dk1"/>
              </a:buClr>
              <a:buSzPts val="2800"/>
              <a:buNone/>
            </a:pPr>
            <a:endParaRPr/>
          </a:p>
          <a:p>
            <a:pPr marL="0" lvl="0" indent="0" algn="l" rtl="0">
              <a:lnSpc>
                <a:spcPct val="90000"/>
              </a:lnSpc>
              <a:spcBef>
                <a:spcPts val="750"/>
              </a:spcBef>
              <a:spcAft>
                <a:spcPts val="0"/>
              </a:spcAft>
              <a:buClr>
                <a:schemeClr val="dk1"/>
              </a:buClr>
              <a:buSzPts val="1800"/>
              <a:buNone/>
            </a:pPr>
            <a:r>
              <a:rPr lang="en-US" sz="1800"/>
              <a:t>Required and Optional Set Asides permissible for Title IA, Basic</a:t>
            </a:r>
            <a:endParaRPr/>
          </a:p>
          <a:p>
            <a:pPr marL="0" lvl="0" indent="0" algn="l" rtl="0">
              <a:lnSpc>
                <a:spcPct val="90000"/>
              </a:lnSpc>
              <a:spcBef>
                <a:spcPts val="750"/>
              </a:spcBef>
              <a:spcAft>
                <a:spcPts val="0"/>
              </a:spcAft>
              <a:buClr>
                <a:schemeClr val="dk1"/>
              </a:buClr>
              <a:buSzPts val="800"/>
              <a:buNone/>
            </a:pPr>
            <a:endParaRPr sz="800"/>
          </a:p>
          <a:p>
            <a:pPr marL="0" lvl="0" indent="0" algn="l" rtl="0">
              <a:lnSpc>
                <a:spcPct val="90000"/>
              </a:lnSpc>
              <a:spcBef>
                <a:spcPts val="750"/>
              </a:spcBef>
              <a:spcAft>
                <a:spcPts val="0"/>
              </a:spcAft>
              <a:buClr>
                <a:schemeClr val="dk1"/>
              </a:buClr>
              <a:buSzPts val="1600"/>
              <a:buNone/>
            </a:pPr>
            <a:r>
              <a:rPr lang="en-US" sz="1600" b="1"/>
              <a:t>Required: </a:t>
            </a:r>
            <a:endParaRPr/>
          </a:p>
          <a:p>
            <a:pPr marL="0" lvl="0" indent="0" algn="l" rtl="0">
              <a:lnSpc>
                <a:spcPct val="90000"/>
              </a:lnSpc>
              <a:spcBef>
                <a:spcPts val="750"/>
              </a:spcBef>
              <a:spcAft>
                <a:spcPts val="0"/>
              </a:spcAft>
              <a:buClr>
                <a:schemeClr val="dk1"/>
              </a:buClr>
              <a:buSzPts val="1600"/>
              <a:buNone/>
            </a:pPr>
            <a:r>
              <a:rPr lang="en-US" sz="1600"/>
              <a:t>• Homeless Set Aside </a:t>
            </a:r>
            <a:endParaRPr/>
          </a:p>
          <a:p>
            <a:pPr marL="0" lvl="0" indent="0" algn="l" rtl="0">
              <a:lnSpc>
                <a:spcPct val="90000"/>
              </a:lnSpc>
              <a:spcBef>
                <a:spcPts val="750"/>
              </a:spcBef>
              <a:spcAft>
                <a:spcPts val="0"/>
              </a:spcAft>
              <a:buClr>
                <a:schemeClr val="dk1"/>
              </a:buClr>
              <a:buSzPts val="1600"/>
              <a:buNone/>
            </a:pPr>
            <a:r>
              <a:rPr lang="en-US" sz="1600"/>
              <a:t>• Neglected Allocation </a:t>
            </a:r>
            <a:endParaRPr/>
          </a:p>
          <a:p>
            <a:pPr marL="0" lvl="0" indent="0" algn="l" rtl="0">
              <a:lnSpc>
                <a:spcPct val="90000"/>
              </a:lnSpc>
              <a:spcBef>
                <a:spcPts val="750"/>
              </a:spcBef>
              <a:spcAft>
                <a:spcPts val="0"/>
              </a:spcAft>
              <a:buClr>
                <a:schemeClr val="dk1"/>
              </a:buClr>
              <a:buSzPts val="1600"/>
              <a:buNone/>
            </a:pPr>
            <a:r>
              <a:rPr lang="en-US" sz="1600"/>
              <a:t>• Parent Involvement Set Aside (Allocation of at least $500,000) </a:t>
            </a:r>
            <a:endParaRPr/>
          </a:p>
          <a:p>
            <a:pPr marL="0" lvl="0" indent="0" algn="l" rtl="0">
              <a:lnSpc>
                <a:spcPct val="90000"/>
              </a:lnSpc>
              <a:spcBef>
                <a:spcPts val="750"/>
              </a:spcBef>
              <a:spcAft>
                <a:spcPts val="0"/>
              </a:spcAft>
              <a:buClr>
                <a:schemeClr val="dk1"/>
              </a:buClr>
              <a:buSzPts val="1600"/>
              <a:buNone/>
            </a:pPr>
            <a:r>
              <a:rPr lang="en-US" sz="1600"/>
              <a:t>• Nonpublic Parent Involvement Set Aside (Allocation of at least $500,000) </a:t>
            </a:r>
            <a:endParaRPr/>
          </a:p>
          <a:p>
            <a:pPr marL="0" lvl="0" indent="0" algn="l" rtl="0">
              <a:lnSpc>
                <a:spcPct val="90000"/>
              </a:lnSpc>
              <a:spcBef>
                <a:spcPts val="750"/>
              </a:spcBef>
              <a:spcAft>
                <a:spcPts val="0"/>
              </a:spcAft>
              <a:buClr>
                <a:schemeClr val="dk1"/>
              </a:buClr>
              <a:buSzPts val="1600"/>
              <a:buNone/>
            </a:pPr>
            <a:endParaRPr sz="1600"/>
          </a:p>
          <a:p>
            <a:pPr marL="0" lvl="0" indent="0" algn="l" rtl="0">
              <a:lnSpc>
                <a:spcPct val="90000"/>
              </a:lnSpc>
              <a:spcBef>
                <a:spcPts val="750"/>
              </a:spcBef>
              <a:spcAft>
                <a:spcPts val="0"/>
              </a:spcAft>
              <a:buClr>
                <a:schemeClr val="dk1"/>
              </a:buClr>
              <a:buSzPts val="1600"/>
              <a:buNone/>
            </a:pPr>
            <a:r>
              <a:rPr lang="en-US" sz="1600" b="1"/>
              <a:t>Optional:</a:t>
            </a:r>
            <a:endParaRPr/>
          </a:p>
          <a:p>
            <a:pPr marL="0" lvl="0" indent="0" algn="l" rtl="0">
              <a:lnSpc>
                <a:spcPct val="90000"/>
              </a:lnSpc>
              <a:spcBef>
                <a:spcPts val="750"/>
              </a:spcBef>
              <a:spcAft>
                <a:spcPts val="0"/>
              </a:spcAft>
              <a:buClr>
                <a:schemeClr val="dk1"/>
              </a:buClr>
              <a:buSzPts val="1600"/>
              <a:buNone/>
            </a:pPr>
            <a:r>
              <a:rPr lang="en-US" sz="1600"/>
              <a:t>• Parent Involvement Set Aside (Allocation less than $500,000)</a:t>
            </a:r>
            <a:endParaRPr/>
          </a:p>
          <a:p>
            <a:pPr marL="0" lvl="0" indent="0" algn="l" rtl="0">
              <a:lnSpc>
                <a:spcPct val="90000"/>
              </a:lnSpc>
              <a:spcBef>
                <a:spcPts val="750"/>
              </a:spcBef>
              <a:spcAft>
                <a:spcPts val="0"/>
              </a:spcAft>
              <a:buClr>
                <a:schemeClr val="dk1"/>
              </a:buClr>
              <a:buSzPts val="1600"/>
              <a:buNone/>
            </a:pPr>
            <a:r>
              <a:rPr lang="en-US" sz="1600"/>
              <a:t>• Nonpublic Parent Involvement Set Aside (Allocation less than $500,000)</a:t>
            </a:r>
            <a:endParaRPr/>
          </a:p>
          <a:p>
            <a:pPr marL="0" lvl="0" indent="0" algn="l" rtl="0">
              <a:lnSpc>
                <a:spcPct val="90000"/>
              </a:lnSpc>
              <a:spcBef>
                <a:spcPts val="750"/>
              </a:spcBef>
              <a:spcAft>
                <a:spcPts val="0"/>
              </a:spcAft>
              <a:buClr>
                <a:schemeClr val="dk1"/>
              </a:buClr>
              <a:buSzPts val="1600"/>
              <a:buNone/>
            </a:pPr>
            <a:r>
              <a:rPr lang="en-US" sz="1600"/>
              <a:t>• Indirect Cost Set Aside </a:t>
            </a:r>
            <a:endParaRPr/>
          </a:p>
          <a:p>
            <a:pPr marL="0" lvl="0" indent="0" algn="l" rtl="0">
              <a:lnSpc>
                <a:spcPct val="90000"/>
              </a:lnSpc>
              <a:spcBef>
                <a:spcPts val="750"/>
              </a:spcBef>
              <a:spcAft>
                <a:spcPts val="0"/>
              </a:spcAft>
              <a:buClr>
                <a:schemeClr val="dk1"/>
              </a:buClr>
              <a:buSzPts val="1600"/>
              <a:buNone/>
            </a:pPr>
            <a:r>
              <a:rPr lang="en-US" sz="1600"/>
              <a:t>• Preschool Set Aside </a:t>
            </a:r>
            <a:endParaRPr/>
          </a:p>
          <a:p>
            <a:pPr marL="0" lvl="0" indent="0" algn="l" rtl="0">
              <a:lnSpc>
                <a:spcPct val="90000"/>
              </a:lnSpc>
              <a:spcBef>
                <a:spcPts val="750"/>
              </a:spcBef>
              <a:spcAft>
                <a:spcPts val="0"/>
              </a:spcAft>
              <a:buClr>
                <a:schemeClr val="dk1"/>
              </a:buClr>
              <a:buSzPts val="1600"/>
              <a:buNone/>
            </a:pPr>
            <a:r>
              <a:rPr lang="en-US" sz="1600"/>
              <a:t>• Summer School Set Aside </a:t>
            </a:r>
            <a:endParaRPr/>
          </a:p>
          <a:p>
            <a:pPr marL="0" lvl="0" indent="0" algn="l" rtl="0">
              <a:lnSpc>
                <a:spcPct val="90000"/>
              </a:lnSpc>
              <a:spcBef>
                <a:spcPts val="750"/>
              </a:spcBef>
              <a:spcAft>
                <a:spcPts val="0"/>
              </a:spcAft>
              <a:buClr>
                <a:schemeClr val="dk1"/>
              </a:buClr>
              <a:buSzPts val="1600"/>
              <a:buNone/>
            </a:pPr>
            <a:r>
              <a:rPr lang="en-US" sz="1600"/>
              <a:t>• Transportation Set Aside </a:t>
            </a:r>
            <a:endParaRPr/>
          </a:p>
          <a:p>
            <a:pPr marL="0" lvl="0" indent="0" algn="l" rtl="0">
              <a:lnSpc>
                <a:spcPct val="90000"/>
              </a:lnSpc>
              <a:spcBef>
                <a:spcPts val="750"/>
              </a:spcBef>
              <a:spcAft>
                <a:spcPts val="0"/>
              </a:spcAft>
              <a:buClr>
                <a:schemeClr val="dk1"/>
              </a:buClr>
              <a:buSzPts val="1600"/>
              <a:buNone/>
            </a:pPr>
            <a:r>
              <a:rPr lang="en-US" sz="1600"/>
              <a:t>• Administration Set Aside </a:t>
            </a:r>
            <a:endParaRPr/>
          </a:p>
          <a:p>
            <a:pPr marL="0" lvl="0" indent="0" algn="l" rtl="0">
              <a:lnSpc>
                <a:spcPct val="90000"/>
              </a:lnSpc>
              <a:spcBef>
                <a:spcPts val="750"/>
              </a:spcBef>
              <a:spcAft>
                <a:spcPts val="0"/>
              </a:spcAft>
              <a:buClr>
                <a:schemeClr val="dk1"/>
              </a:buClr>
              <a:buSzPts val="1600"/>
              <a:buNone/>
            </a:pPr>
            <a:r>
              <a:rPr lang="en-US" sz="1600"/>
              <a:t>• Nonpublic Administration Set Aside</a:t>
            </a:r>
            <a:endParaRPr/>
          </a:p>
          <a:p>
            <a:pPr marL="0" lvl="0" indent="0" algn="l" rtl="0">
              <a:lnSpc>
                <a:spcPct val="90000"/>
              </a:lnSpc>
              <a:spcBef>
                <a:spcPts val="750"/>
              </a:spcBef>
              <a:spcAft>
                <a:spcPts val="0"/>
              </a:spcAft>
              <a:buClr>
                <a:schemeClr val="dk1"/>
              </a:buClr>
              <a:buSzPts val="800"/>
              <a:buNone/>
            </a:pPr>
            <a:endParaRPr sz="800"/>
          </a:p>
          <a:p>
            <a:pPr marL="0" lvl="0" indent="0" algn="l" rtl="0">
              <a:lnSpc>
                <a:spcPct val="90000"/>
              </a:lnSpc>
              <a:spcBef>
                <a:spcPts val="750"/>
              </a:spcBef>
              <a:spcAft>
                <a:spcPts val="0"/>
              </a:spcAft>
              <a:buClr>
                <a:schemeClr val="dk1"/>
              </a:buClr>
              <a:buSzPts val="1500"/>
              <a:buNone/>
            </a:pPr>
            <a:r>
              <a:rPr lang="en-US" sz="1500"/>
              <a:t>The Required and Optional Set Asides for Title IA, Basic are collected up front because they are used to determine building allocations and the nonpublic equitable share for services, which is necessary to finalize the nonpublic consultation agreements and district transfers.</a:t>
            </a:r>
            <a:endParaRPr/>
          </a:p>
          <a:p>
            <a:pPr marL="171450" lvl="0" indent="0" algn="l" rtl="0">
              <a:lnSpc>
                <a:spcPct val="90000"/>
              </a:lnSpc>
              <a:spcBef>
                <a:spcPts val="750"/>
              </a:spcBef>
              <a:spcAft>
                <a:spcPts val="0"/>
              </a:spcAft>
              <a:buClr>
                <a:schemeClr val="dk1"/>
              </a:buClr>
              <a:buSzPts val="2800"/>
              <a:buNone/>
            </a:pP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27"/>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Homeless Set Aside</a:t>
            </a:r>
            <a:endParaRPr/>
          </a:p>
        </p:txBody>
      </p:sp>
      <p:sp>
        <p:nvSpPr>
          <p:cNvPr id="220" name="Google Shape;220;p27"/>
          <p:cNvSpPr txBox="1">
            <a:spLocks noGrp="1"/>
          </p:cNvSpPr>
          <p:nvPr>
            <p:ph type="body" idx="1"/>
          </p:nvPr>
        </p:nvSpPr>
        <p:spPr>
          <a:xfrm>
            <a:off x="4512734" y="-1760956"/>
            <a:ext cx="7391399" cy="8925520"/>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600"/>
              <a:buFont typeface="Arial"/>
              <a:buNone/>
            </a:pPr>
            <a:endParaRPr sz="1600" b="0" i="0" u="none" strike="noStrike" cap="none">
              <a:solidFill>
                <a:srgbClr val="393939"/>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800"/>
              <a:buFont typeface="Arial"/>
              <a:buNone/>
            </a:pPr>
            <a:endParaRPr sz="1800" b="0" i="0" u="none" strike="noStrike" cap="none">
              <a:solidFill>
                <a:srgbClr val="393939"/>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800"/>
              <a:buFont typeface="Arial"/>
              <a:buNone/>
            </a:pPr>
            <a:endParaRPr sz="1800">
              <a:solidFill>
                <a:srgbClr val="393939"/>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800"/>
              <a:buFont typeface="Arial"/>
              <a:buNone/>
            </a:pPr>
            <a:endParaRPr sz="1800" b="0" i="0" u="none" strike="noStrike" cap="none">
              <a:solidFill>
                <a:srgbClr val="393939"/>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800"/>
              <a:buFont typeface="Arial"/>
              <a:buNone/>
            </a:pPr>
            <a:endParaRPr sz="1800">
              <a:solidFill>
                <a:srgbClr val="393939"/>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800"/>
              <a:buFont typeface="Arial"/>
              <a:buNone/>
            </a:pPr>
            <a:endParaRPr sz="1800" b="0" i="0" u="none" strike="noStrike" cap="none">
              <a:solidFill>
                <a:srgbClr val="393939"/>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800"/>
              <a:buFont typeface="Arial"/>
              <a:buNone/>
            </a:pPr>
            <a:endParaRPr sz="1800">
              <a:solidFill>
                <a:srgbClr val="393939"/>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800"/>
              <a:buFont typeface="Arial"/>
              <a:buNone/>
            </a:pPr>
            <a:endParaRPr sz="1800" b="0" i="0" u="none" strike="noStrike" cap="none">
              <a:solidFill>
                <a:srgbClr val="393939"/>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800"/>
              <a:buFont typeface="Arial"/>
              <a:buNone/>
            </a:pPr>
            <a:endParaRPr sz="1800">
              <a:solidFill>
                <a:srgbClr val="393939"/>
              </a:solidFill>
              <a:latin typeface="Arial"/>
              <a:ea typeface="Arial"/>
              <a:cs typeface="Arial"/>
              <a:sym typeface="Arial"/>
            </a:endParaRPr>
          </a:p>
          <a:p>
            <a:pPr marL="0" marR="0" lvl="0" indent="0" algn="l" rtl="0">
              <a:lnSpc>
                <a:spcPct val="100000"/>
              </a:lnSpc>
              <a:spcBef>
                <a:spcPts val="0"/>
              </a:spcBef>
              <a:spcAft>
                <a:spcPts val="0"/>
              </a:spcAft>
              <a:buClr>
                <a:srgbClr val="393939"/>
              </a:buClr>
              <a:buSzPts val="1800"/>
              <a:buFont typeface="Arial"/>
              <a:buNone/>
            </a:pPr>
            <a:r>
              <a:rPr lang="en-US" sz="1800" b="0" i="0" u="none" strike="noStrike" cap="none">
                <a:solidFill>
                  <a:srgbClr val="393939"/>
                </a:solidFill>
                <a:latin typeface="Arial"/>
                <a:ea typeface="Arial"/>
                <a:cs typeface="Arial"/>
                <a:sym typeface="Arial"/>
              </a:rPr>
              <a:t>The Education for Homeless Children and Youths Program Non-Regulatory Guidance requires the following:</a:t>
            </a:r>
            <a:endParaRPr/>
          </a:p>
          <a:p>
            <a:pPr marL="0" marR="0" lvl="0" indent="0" algn="l" rtl="0">
              <a:lnSpc>
                <a:spcPct val="100000"/>
              </a:lnSpc>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800"/>
              <a:buFont typeface="Arial"/>
              <a:buNone/>
            </a:pPr>
            <a:r>
              <a:rPr lang="en-US" sz="1800" b="0" i="0" u="none" strike="noStrike" cap="none">
                <a:solidFill>
                  <a:schemeClr val="dk1"/>
                </a:solidFill>
                <a:latin typeface="Arial"/>
                <a:ea typeface="Arial"/>
                <a:cs typeface="Arial"/>
                <a:sym typeface="Arial"/>
              </a:rPr>
              <a:t>“Under section 1112(b)(6) of the ESEA, an LEA must describe in its Title I, Part A plan the services it will provide homeless children and youths, including services provided with funds reserved under section 1113(c)(3)(A) of the ESEA, to support the enrollment, attendance, and success of these children and youths. </a:t>
            </a:r>
            <a:endParaRPr/>
          </a:p>
          <a:p>
            <a:pPr marL="0" marR="0" lvl="0" indent="0" algn="l" rtl="0">
              <a:lnSpc>
                <a:spcPct val="100000"/>
              </a:lnSpc>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800"/>
              <a:buFont typeface="Arial"/>
              <a:buNone/>
            </a:pPr>
            <a:r>
              <a:rPr lang="en-US" sz="1800" b="0" i="0" u="none" strike="noStrike" cap="none">
                <a:solidFill>
                  <a:schemeClr val="dk1"/>
                </a:solidFill>
                <a:latin typeface="Arial"/>
                <a:ea typeface="Arial"/>
                <a:cs typeface="Arial"/>
                <a:sym typeface="Arial"/>
              </a:rPr>
              <a:t>An LEA’s Title I, Part A application also should include a description of the method used for determining the amount reserved, whether by a needs assessment or some other method (e.g., past homeless student enrollment and support service cost data), and how the liaison was consulted or involved in determining the set-aside” (U.S. Department of Education, 2016).</a:t>
            </a:r>
            <a:endParaRPr/>
          </a:p>
          <a:p>
            <a:pPr marL="0" marR="0" lvl="0" indent="0" algn="l" rtl="0">
              <a:lnSpc>
                <a:spcPct val="100000"/>
              </a:lnSpc>
              <a:spcBef>
                <a:spcPts val="0"/>
              </a:spcBef>
              <a:spcAft>
                <a:spcPts val="0"/>
              </a:spcAft>
              <a:buClr>
                <a:schemeClr val="dk1"/>
              </a:buClr>
              <a:buSzPts val="1800"/>
              <a:buFont typeface="Arial"/>
              <a:buNone/>
            </a:pPr>
            <a:endParaRPr sz="1800"/>
          </a:p>
          <a:p>
            <a:pPr marL="0" marR="0" lvl="0" indent="0" algn="l" rtl="0">
              <a:lnSpc>
                <a:spcPct val="100000"/>
              </a:lnSpc>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800"/>
              <a:buFont typeface="Arial"/>
              <a:buNone/>
            </a:pPr>
            <a:endParaRPr sz="1800"/>
          </a:p>
          <a:p>
            <a:pPr marL="0" marR="0" lvl="0" indent="0" algn="l" rtl="0">
              <a:lnSpc>
                <a:spcPct val="100000"/>
              </a:lnSpc>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800"/>
              <a:buFont typeface="Arial"/>
              <a:buNone/>
            </a:pPr>
            <a:endParaRPr sz="1800"/>
          </a:p>
          <a:p>
            <a:pPr marL="0" marR="0" lvl="0" indent="0" algn="l" rtl="0">
              <a:lnSpc>
                <a:spcPct val="100000"/>
              </a:lnSpc>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Google Shape;51;p3"/>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Title I, Part A – </a:t>
            </a:r>
            <a:br>
              <a:rPr lang="en-US">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br>
            <a:r>
              <a:rPr lang="en-US" sz="36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Improving Basic Programs</a:t>
            </a:r>
            <a:br>
              <a:rPr lang="en-US" sz="36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br>
            <a:br>
              <a:rPr lang="en-US" sz="36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br>
            <a:r>
              <a:rPr lang="en-US" sz="3600"/>
              <a:t>Overview</a:t>
            </a:r>
            <a:endParaRPr/>
          </a:p>
        </p:txBody>
      </p:sp>
      <p:graphicFrame>
        <p:nvGraphicFramePr>
          <p:cNvPr id="53" name="Google Shape;53;p3" descr="Overview list of &quot;Title 1, Part A: Improving Basic Programs&quot;."/>
          <p:cNvGraphicFramePr/>
          <p:nvPr>
            <p:extLst>
              <p:ext uri="{D42A27DB-BD31-4B8C-83A1-F6EECF244321}">
                <p14:modId xmlns:p14="http://schemas.microsoft.com/office/powerpoint/2010/main" val="4239130210"/>
              </p:ext>
            </p:extLst>
          </p:nvPr>
        </p:nvGraphicFramePr>
        <p:xfrm>
          <a:off x="5079669" y="134620"/>
          <a:ext cx="4793075" cy="6527980"/>
        </p:xfrm>
        <a:graphic>
          <a:graphicData uri="http://schemas.openxmlformats.org/drawingml/2006/table">
            <a:tbl>
              <a:tblPr firstRow="1" bandRow="1">
                <a:noFill/>
                <a:tableStyleId>{C5680533-99F8-4138-8232-71452BF4E104}</a:tableStyleId>
              </a:tblPr>
              <a:tblGrid>
                <a:gridCol w="4793075">
                  <a:extLst>
                    <a:ext uri="{9D8B030D-6E8A-4147-A177-3AD203B41FA5}">
                      <a16:colId xmlns:a16="http://schemas.microsoft.com/office/drawing/2014/main" val="20000"/>
                    </a:ext>
                  </a:extLst>
                </a:gridCol>
              </a:tblGrid>
              <a:tr h="291725">
                <a:tc>
                  <a:txBody>
                    <a:bodyPr/>
                    <a:lstStyle/>
                    <a:p>
                      <a:pPr marL="0" marR="0" lvl="0" indent="0" algn="l" rtl="0">
                        <a:spcBef>
                          <a:spcPts val="0"/>
                        </a:spcBef>
                        <a:spcAft>
                          <a:spcPts val="0"/>
                        </a:spcAft>
                        <a:buNone/>
                      </a:pPr>
                      <a:endParaRPr/>
                    </a:p>
                  </a:txBody>
                  <a:tcPr marL="91450" marR="91450" marT="45725" marB="45725"/>
                </a:tc>
                <a:extLst>
                  <a:ext uri="{0D108BD9-81ED-4DB2-BD59-A6C34878D82A}">
                    <a16:rowId xmlns:a16="http://schemas.microsoft.com/office/drawing/2014/main" val="10000"/>
                  </a:ext>
                </a:extLst>
              </a:tr>
              <a:tr h="316775">
                <a:tc>
                  <a:txBody>
                    <a:bodyPr/>
                    <a:lstStyle/>
                    <a:p>
                      <a:pPr marL="0" marR="0" lvl="0" indent="0" algn="l" rtl="0">
                        <a:spcBef>
                          <a:spcPts val="0"/>
                        </a:spcBef>
                        <a:spcAft>
                          <a:spcPts val="0"/>
                        </a:spcAft>
                        <a:buNone/>
                      </a:pPr>
                      <a:r>
                        <a:rPr lang="en-US" sz="1800"/>
                        <a:t>Grant Requirements</a:t>
                      </a:r>
                      <a:endParaRPr/>
                    </a:p>
                  </a:txBody>
                  <a:tcPr marL="91450" marR="91450" marT="45725" marB="45725"/>
                </a:tc>
                <a:extLst>
                  <a:ext uri="{0D108BD9-81ED-4DB2-BD59-A6C34878D82A}">
                    <a16:rowId xmlns:a16="http://schemas.microsoft.com/office/drawing/2014/main" val="10001"/>
                  </a:ext>
                </a:extLst>
              </a:tr>
              <a:tr h="304800">
                <a:tc>
                  <a:txBody>
                    <a:bodyPr/>
                    <a:lstStyle/>
                    <a:p>
                      <a:pPr marL="0" marR="0" lvl="0" indent="0" algn="l" rtl="0">
                        <a:spcBef>
                          <a:spcPts val="0"/>
                        </a:spcBef>
                        <a:spcAft>
                          <a:spcPts val="0"/>
                        </a:spcAft>
                        <a:buNone/>
                      </a:pPr>
                      <a:r>
                        <a:rPr lang="en-US" sz="1800"/>
                        <a:t>Application Timeline</a:t>
                      </a:r>
                      <a:endParaRPr/>
                    </a:p>
                  </a:txBody>
                  <a:tcPr marL="91450" marR="91450" marT="45725" marB="45725"/>
                </a:tc>
                <a:extLst>
                  <a:ext uri="{0D108BD9-81ED-4DB2-BD59-A6C34878D82A}">
                    <a16:rowId xmlns:a16="http://schemas.microsoft.com/office/drawing/2014/main" val="10002"/>
                  </a:ext>
                </a:extLst>
              </a:tr>
              <a:tr h="287375">
                <a:tc>
                  <a:txBody>
                    <a:bodyPr/>
                    <a:lstStyle/>
                    <a:p>
                      <a:pPr marL="0" marR="0" lvl="0" indent="0" algn="l" rtl="0">
                        <a:spcBef>
                          <a:spcPts val="0"/>
                        </a:spcBef>
                        <a:spcAft>
                          <a:spcPts val="0"/>
                        </a:spcAft>
                        <a:buNone/>
                      </a:pPr>
                      <a:r>
                        <a:rPr lang="en-US" sz="1800"/>
                        <a:t>Nonpublic Consultation</a:t>
                      </a:r>
                      <a:endParaRPr/>
                    </a:p>
                  </a:txBody>
                  <a:tcPr marL="91450" marR="91450" marT="45725" marB="45725"/>
                </a:tc>
                <a:extLst>
                  <a:ext uri="{0D108BD9-81ED-4DB2-BD59-A6C34878D82A}">
                    <a16:rowId xmlns:a16="http://schemas.microsoft.com/office/drawing/2014/main" val="10003"/>
                  </a:ext>
                </a:extLst>
              </a:tr>
              <a:tr h="295000">
                <a:tc>
                  <a:txBody>
                    <a:bodyPr/>
                    <a:lstStyle/>
                    <a:p>
                      <a:pPr marL="0" marR="0" lvl="0" indent="0" algn="l" rtl="0">
                        <a:spcBef>
                          <a:spcPts val="0"/>
                        </a:spcBef>
                        <a:spcAft>
                          <a:spcPts val="0"/>
                        </a:spcAft>
                        <a:buNone/>
                      </a:pPr>
                      <a:r>
                        <a:rPr lang="en-US" sz="1800"/>
                        <a:t>Equitable Services</a:t>
                      </a:r>
                      <a:endParaRPr/>
                    </a:p>
                  </a:txBody>
                  <a:tcPr marL="91450" marR="91450" marT="45725" marB="45725"/>
                </a:tc>
                <a:extLst>
                  <a:ext uri="{0D108BD9-81ED-4DB2-BD59-A6C34878D82A}">
                    <a16:rowId xmlns:a16="http://schemas.microsoft.com/office/drawing/2014/main" val="10004"/>
                  </a:ext>
                </a:extLst>
              </a:tr>
              <a:tr h="285200">
                <a:tc>
                  <a:txBody>
                    <a:bodyPr/>
                    <a:lstStyle/>
                    <a:p>
                      <a:pPr marL="0" marR="0" lvl="0" indent="0" algn="l" rtl="0">
                        <a:spcBef>
                          <a:spcPts val="0"/>
                        </a:spcBef>
                        <a:spcAft>
                          <a:spcPts val="0"/>
                        </a:spcAft>
                        <a:buNone/>
                      </a:pPr>
                      <a:r>
                        <a:rPr lang="en-US" sz="1800"/>
                        <a:t>Selection of Schools</a:t>
                      </a:r>
                      <a:endParaRPr/>
                    </a:p>
                  </a:txBody>
                  <a:tcPr marL="91450" marR="91450" marT="45725" marB="45725"/>
                </a:tc>
                <a:extLst>
                  <a:ext uri="{0D108BD9-81ED-4DB2-BD59-A6C34878D82A}">
                    <a16:rowId xmlns:a16="http://schemas.microsoft.com/office/drawing/2014/main" val="10005"/>
                  </a:ext>
                </a:extLst>
              </a:tr>
              <a:tr h="284125">
                <a:tc>
                  <a:txBody>
                    <a:bodyPr/>
                    <a:lstStyle/>
                    <a:p>
                      <a:pPr marL="0" marR="0" lvl="0" indent="0" algn="l" rtl="0">
                        <a:spcBef>
                          <a:spcPts val="0"/>
                        </a:spcBef>
                        <a:spcAft>
                          <a:spcPts val="0"/>
                        </a:spcAft>
                        <a:buNone/>
                      </a:pPr>
                      <a:r>
                        <a:rPr lang="en-US" sz="1800"/>
                        <a:t>Schoolwide Assistance Plans</a:t>
                      </a:r>
                      <a:endParaRPr/>
                    </a:p>
                  </a:txBody>
                  <a:tcPr marL="91450" marR="91450" marT="45725" marB="45725"/>
                </a:tc>
                <a:extLst>
                  <a:ext uri="{0D108BD9-81ED-4DB2-BD59-A6C34878D82A}">
                    <a16:rowId xmlns:a16="http://schemas.microsoft.com/office/drawing/2014/main" val="10006"/>
                  </a:ext>
                </a:extLst>
              </a:tr>
              <a:tr h="291725">
                <a:tc>
                  <a:txBody>
                    <a:bodyPr/>
                    <a:lstStyle/>
                    <a:p>
                      <a:pPr marL="0" marR="0" lvl="0" indent="0" algn="l" rtl="0">
                        <a:spcBef>
                          <a:spcPts val="0"/>
                        </a:spcBef>
                        <a:spcAft>
                          <a:spcPts val="0"/>
                        </a:spcAft>
                        <a:buNone/>
                      </a:pPr>
                      <a:r>
                        <a:rPr lang="en-US" sz="1800"/>
                        <a:t>Targeted Assistance Plans</a:t>
                      </a:r>
                      <a:endParaRPr/>
                    </a:p>
                  </a:txBody>
                  <a:tcPr marL="91450" marR="91450" marT="45725" marB="45725"/>
                </a:tc>
                <a:extLst>
                  <a:ext uri="{0D108BD9-81ED-4DB2-BD59-A6C34878D82A}">
                    <a16:rowId xmlns:a16="http://schemas.microsoft.com/office/drawing/2014/main" val="10007"/>
                  </a:ext>
                </a:extLst>
              </a:tr>
              <a:tr h="308075">
                <a:tc>
                  <a:txBody>
                    <a:bodyPr/>
                    <a:lstStyle/>
                    <a:p>
                      <a:pPr marL="0" marR="0" lvl="0" indent="0" algn="l" rtl="0">
                        <a:spcBef>
                          <a:spcPts val="0"/>
                        </a:spcBef>
                        <a:spcAft>
                          <a:spcPts val="0"/>
                        </a:spcAft>
                        <a:buNone/>
                      </a:pPr>
                      <a:r>
                        <a:rPr lang="en-US" sz="1800" dirty="0"/>
                        <a:t>Set Aside and Building Shares</a:t>
                      </a:r>
                      <a:endParaRPr dirty="0"/>
                    </a:p>
                  </a:txBody>
                  <a:tcPr marL="91450" marR="91450" marT="45725" marB="45725"/>
                </a:tc>
                <a:extLst>
                  <a:ext uri="{0D108BD9-81ED-4DB2-BD59-A6C34878D82A}">
                    <a16:rowId xmlns:a16="http://schemas.microsoft.com/office/drawing/2014/main" val="10008"/>
                  </a:ext>
                </a:extLst>
              </a:tr>
              <a:tr h="287375">
                <a:tc>
                  <a:txBody>
                    <a:bodyPr/>
                    <a:lstStyle/>
                    <a:p>
                      <a:pPr marL="0" marR="0" lvl="0" indent="0" algn="l" rtl="0">
                        <a:spcBef>
                          <a:spcPts val="0"/>
                        </a:spcBef>
                        <a:spcAft>
                          <a:spcPts val="0"/>
                        </a:spcAft>
                        <a:buNone/>
                      </a:pPr>
                      <a:r>
                        <a:rPr lang="en-US" sz="1800"/>
                        <a:t>Program Budget</a:t>
                      </a:r>
                      <a:endParaRPr/>
                    </a:p>
                  </a:txBody>
                  <a:tcPr marL="91450" marR="91450" marT="45725" marB="45725"/>
                </a:tc>
                <a:extLst>
                  <a:ext uri="{0D108BD9-81ED-4DB2-BD59-A6C34878D82A}">
                    <a16:rowId xmlns:a16="http://schemas.microsoft.com/office/drawing/2014/main" val="10009"/>
                  </a:ext>
                </a:extLst>
              </a:tr>
              <a:tr h="295000">
                <a:tc>
                  <a:txBody>
                    <a:bodyPr/>
                    <a:lstStyle/>
                    <a:p>
                      <a:pPr marL="0" marR="0" lvl="0" indent="0" algn="l" rtl="0">
                        <a:spcBef>
                          <a:spcPts val="0"/>
                        </a:spcBef>
                        <a:spcAft>
                          <a:spcPts val="0"/>
                        </a:spcAft>
                        <a:buNone/>
                      </a:pPr>
                      <a:r>
                        <a:rPr lang="en-US" sz="1800"/>
                        <a:t>Program Questions and Assurances</a:t>
                      </a:r>
                      <a:endParaRPr/>
                    </a:p>
                  </a:txBody>
                  <a:tcPr marL="91450" marR="91450" marT="45725" marB="45725"/>
                </a:tc>
                <a:extLst>
                  <a:ext uri="{0D108BD9-81ED-4DB2-BD59-A6C34878D82A}">
                    <a16:rowId xmlns:a16="http://schemas.microsoft.com/office/drawing/2014/main" val="10010"/>
                  </a:ext>
                </a:extLst>
              </a:tr>
              <a:tr h="302625">
                <a:tc>
                  <a:txBody>
                    <a:bodyPr/>
                    <a:lstStyle/>
                    <a:p>
                      <a:pPr marL="0" marR="0" lvl="0" indent="0" algn="l" rtl="0">
                        <a:spcBef>
                          <a:spcPts val="0"/>
                        </a:spcBef>
                        <a:spcAft>
                          <a:spcPts val="0"/>
                        </a:spcAft>
                        <a:buNone/>
                      </a:pPr>
                      <a:r>
                        <a:rPr lang="en-US" sz="1800"/>
                        <a:t>Parent and Family Engagement</a:t>
                      </a:r>
                      <a:endParaRPr/>
                    </a:p>
                  </a:txBody>
                  <a:tcPr marL="91450" marR="91450" marT="45725" marB="45725"/>
                </a:tc>
                <a:extLst>
                  <a:ext uri="{0D108BD9-81ED-4DB2-BD59-A6C34878D82A}">
                    <a16:rowId xmlns:a16="http://schemas.microsoft.com/office/drawing/2014/main" val="10011"/>
                  </a:ext>
                </a:extLst>
              </a:tr>
              <a:tr h="269975">
                <a:tc>
                  <a:txBody>
                    <a:bodyPr/>
                    <a:lstStyle/>
                    <a:p>
                      <a:pPr marL="0" marR="0" lvl="0" indent="0" algn="l" rtl="0">
                        <a:spcBef>
                          <a:spcPts val="0"/>
                        </a:spcBef>
                        <a:spcAft>
                          <a:spcPts val="0"/>
                        </a:spcAft>
                        <a:buNone/>
                      </a:pPr>
                      <a:r>
                        <a:rPr lang="en-US" sz="1800"/>
                        <a:t>Fiscal Requirements</a:t>
                      </a:r>
                      <a:endParaRPr/>
                    </a:p>
                  </a:txBody>
                  <a:tcPr marL="91450" marR="91450" marT="45725" marB="45725"/>
                </a:tc>
                <a:extLst>
                  <a:ext uri="{0D108BD9-81ED-4DB2-BD59-A6C34878D82A}">
                    <a16:rowId xmlns:a16="http://schemas.microsoft.com/office/drawing/2014/main" val="10012"/>
                  </a:ext>
                </a:extLst>
              </a:tr>
              <a:tr h="295000">
                <a:tc>
                  <a:txBody>
                    <a:bodyPr/>
                    <a:lstStyle/>
                    <a:p>
                      <a:pPr marL="0" marR="0" lvl="0" indent="0" algn="l" rtl="0">
                        <a:spcBef>
                          <a:spcPts val="0"/>
                        </a:spcBef>
                        <a:spcAft>
                          <a:spcPts val="0"/>
                        </a:spcAft>
                        <a:buNone/>
                      </a:pPr>
                      <a:r>
                        <a:rPr lang="en-US" sz="1800"/>
                        <a:t>Allowable Expenses Examples</a:t>
                      </a:r>
                      <a:endParaRPr/>
                    </a:p>
                  </a:txBody>
                  <a:tcPr marL="91450" marR="91450" marT="45725" marB="45725"/>
                </a:tc>
                <a:extLst>
                  <a:ext uri="{0D108BD9-81ED-4DB2-BD59-A6C34878D82A}">
                    <a16:rowId xmlns:a16="http://schemas.microsoft.com/office/drawing/2014/main" val="10013"/>
                  </a:ext>
                </a:extLst>
              </a:tr>
              <a:tr h="311325">
                <a:tc>
                  <a:txBody>
                    <a:bodyPr/>
                    <a:lstStyle/>
                    <a:p>
                      <a:pPr marL="0" marR="0" lvl="0" indent="0" algn="l" rtl="0">
                        <a:spcBef>
                          <a:spcPts val="0"/>
                        </a:spcBef>
                        <a:spcAft>
                          <a:spcPts val="0"/>
                        </a:spcAft>
                        <a:buNone/>
                      </a:pPr>
                      <a:r>
                        <a:rPr lang="en-US" sz="1800"/>
                        <a:t>Unallowable Expenses Examples</a:t>
                      </a:r>
                      <a:endParaRPr/>
                    </a:p>
                  </a:txBody>
                  <a:tcPr marL="91450" marR="91450" marT="45725" marB="45725"/>
                </a:tc>
                <a:extLst>
                  <a:ext uri="{0D108BD9-81ED-4DB2-BD59-A6C34878D82A}">
                    <a16:rowId xmlns:a16="http://schemas.microsoft.com/office/drawing/2014/main" val="10014"/>
                  </a:ext>
                </a:extLst>
              </a:tr>
              <a:tr h="278675">
                <a:tc>
                  <a:txBody>
                    <a:bodyPr/>
                    <a:lstStyle/>
                    <a:p>
                      <a:pPr marL="0" marR="0" lvl="0" indent="0" algn="l" rtl="0">
                        <a:spcBef>
                          <a:spcPts val="0"/>
                        </a:spcBef>
                        <a:spcAft>
                          <a:spcPts val="0"/>
                        </a:spcAft>
                        <a:buNone/>
                      </a:pPr>
                      <a:r>
                        <a:rPr lang="en-US" sz="1800"/>
                        <a:t>Carryover Limit and Waiver</a:t>
                      </a:r>
                      <a:endParaRPr/>
                    </a:p>
                  </a:txBody>
                  <a:tcPr marL="91450" marR="91450" marT="45725" marB="45725"/>
                </a:tc>
                <a:extLst>
                  <a:ext uri="{0D108BD9-81ED-4DB2-BD59-A6C34878D82A}">
                    <a16:rowId xmlns:a16="http://schemas.microsoft.com/office/drawing/2014/main" val="10015"/>
                  </a:ext>
                </a:extLst>
              </a:tr>
              <a:tr h="277575">
                <a:tc>
                  <a:txBody>
                    <a:bodyPr/>
                    <a:lstStyle/>
                    <a:p>
                      <a:pPr marL="0" marR="0" lvl="0" indent="0" algn="l" rtl="0">
                        <a:spcBef>
                          <a:spcPts val="0"/>
                        </a:spcBef>
                        <a:spcAft>
                          <a:spcPts val="0"/>
                        </a:spcAft>
                        <a:buNone/>
                      </a:pPr>
                      <a:r>
                        <a:rPr lang="en-US" sz="1800"/>
                        <a:t>ESSA Guidance Resources</a:t>
                      </a:r>
                      <a:endParaRPr/>
                    </a:p>
                  </a:txBody>
                  <a:tcPr marL="91450" marR="91450" marT="45725" marB="45725"/>
                </a:tc>
                <a:extLst>
                  <a:ext uri="{0D108BD9-81ED-4DB2-BD59-A6C34878D82A}">
                    <a16:rowId xmlns:a16="http://schemas.microsoft.com/office/drawing/2014/main" val="10016"/>
                  </a:ext>
                </a:extLst>
              </a:tr>
              <a:tr h="370850">
                <a:tc>
                  <a:txBody>
                    <a:bodyPr/>
                    <a:lstStyle/>
                    <a:p>
                      <a:pPr marL="0" marR="0" lvl="0" indent="0" algn="l" rtl="0">
                        <a:spcBef>
                          <a:spcPts val="0"/>
                        </a:spcBef>
                        <a:spcAft>
                          <a:spcPts val="0"/>
                        </a:spcAft>
                        <a:buNone/>
                      </a:pPr>
                      <a:r>
                        <a:rPr lang="en-US" sz="1800" dirty="0"/>
                        <a:t>Contact Information</a:t>
                      </a:r>
                      <a:endParaRPr dirty="0"/>
                    </a:p>
                  </a:txBody>
                  <a:tcPr marL="91450" marR="91450" marT="45725" marB="45725"/>
                </a:tc>
                <a:extLst>
                  <a:ext uri="{0D108BD9-81ED-4DB2-BD59-A6C34878D82A}">
                    <a16:rowId xmlns:a16="http://schemas.microsoft.com/office/drawing/2014/main" val="10017"/>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2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3"/>
                  </a:ext>
                </a:extLst>
              </a:rPr>
              <a:t>Title I</a:t>
            </a:r>
            <a:r>
              <a:rPr lang="en-US"/>
              <a:t>, Part A funds for Preschool Programs</a:t>
            </a:r>
            <a:endParaRPr/>
          </a:p>
        </p:txBody>
      </p:sp>
      <p:sp>
        <p:nvSpPr>
          <p:cNvPr id="226" name="Google Shape;226;p28"/>
          <p:cNvSpPr txBox="1">
            <a:spLocks noGrp="1"/>
          </p:cNvSpPr>
          <p:nvPr>
            <p:ph type="body" idx="1"/>
          </p:nvPr>
        </p:nvSpPr>
        <p:spPr>
          <a:xfrm>
            <a:off x="83127" y="814648"/>
            <a:ext cx="11612880" cy="5935288"/>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900"/>
              <a:buNone/>
            </a:pPr>
            <a:endParaRPr sz="900" b="1"/>
          </a:p>
          <a:p>
            <a:pPr marL="0" lvl="0" indent="0" algn="l" rtl="0">
              <a:lnSpc>
                <a:spcPct val="90000"/>
              </a:lnSpc>
              <a:spcBef>
                <a:spcPts val="750"/>
              </a:spcBef>
              <a:spcAft>
                <a:spcPts val="0"/>
              </a:spcAft>
              <a:buClr>
                <a:schemeClr val="dk1"/>
              </a:buClr>
              <a:buSzPts val="2100"/>
              <a:buNone/>
            </a:pPr>
            <a:r>
              <a:rPr lang="en-US" sz="1800" b="1"/>
              <a:t>A </a:t>
            </a:r>
            <a:r>
              <a:rPr lang="en-US" sz="1800" b="1">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4"/>
                  </a:ext>
                </a:extLst>
              </a:rPr>
              <a:t>Title I</a:t>
            </a:r>
            <a:r>
              <a:rPr lang="en-US" sz="1800" b="1"/>
              <a:t>, Part A schoolwide program comprehensive plan must </a:t>
            </a:r>
            <a:r>
              <a:rPr lang="en-US" sz="1800"/>
              <a:t>describe the strategies the school will implement to address the learning needs of all students, including preschool students. (ESEA section 1114(b)(7)(A)(iii)). </a:t>
            </a:r>
            <a:endParaRPr sz="1800"/>
          </a:p>
          <a:p>
            <a:pPr marL="0" lvl="0" indent="0" algn="l" rtl="0">
              <a:lnSpc>
                <a:spcPct val="90000"/>
              </a:lnSpc>
              <a:spcBef>
                <a:spcPts val="750"/>
              </a:spcBef>
              <a:spcAft>
                <a:spcPts val="0"/>
              </a:spcAft>
              <a:buClr>
                <a:schemeClr val="dk1"/>
              </a:buClr>
              <a:buSzPts val="2100"/>
              <a:buNone/>
            </a:pPr>
            <a:endParaRPr sz="1800"/>
          </a:p>
          <a:p>
            <a:pPr marL="0" lvl="0" indent="0" algn="l" rtl="0">
              <a:lnSpc>
                <a:spcPct val="90000"/>
              </a:lnSpc>
              <a:spcBef>
                <a:spcPts val="750"/>
              </a:spcBef>
              <a:spcAft>
                <a:spcPts val="0"/>
              </a:spcAft>
              <a:buClr>
                <a:schemeClr val="dk1"/>
              </a:buClr>
              <a:buSzPts val="2100"/>
              <a:buNone/>
            </a:pPr>
            <a:r>
              <a:rPr lang="en-US" sz="1800" b="1"/>
              <a:t>Each LEA receiving </a:t>
            </a:r>
            <a:r>
              <a:rPr lang="en-US" sz="1800" b="1">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5"/>
                  </a:ext>
                </a:extLst>
              </a:rPr>
              <a:t>Title I, Part A fu</a:t>
            </a:r>
            <a:r>
              <a:rPr lang="en-US" sz="1800" b="1"/>
              <a:t>nds</a:t>
            </a:r>
            <a:r>
              <a:rPr lang="en-US" sz="1800"/>
              <a:t>, </a:t>
            </a:r>
            <a:r>
              <a:rPr lang="en-US" sz="1800" i="1"/>
              <a:t>regardless</a:t>
            </a:r>
            <a:r>
              <a:rPr lang="en-US" sz="1800"/>
              <a:t> of whether it operates a Title I preschool program, must carry out the following coordination activities with Head Start agencies and, if feasible, other early learning programs that serve children who </a:t>
            </a:r>
            <a:r>
              <a:rPr lang="en-US" sz="1800" i="1"/>
              <a:t>will</a:t>
            </a:r>
            <a:r>
              <a:rPr lang="en-US" sz="1800"/>
              <a:t> attend the schools of the LEA: </a:t>
            </a:r>
            <a:endParaRPr sz="1800"/>
          </a:p>
          <a:p>
            <a:pPr marL="0" lvl="0" indent="0" algn="l" rtl="0">
              <a:lnSpc>
                <a:spcPct val="90000"/>
              </a:lnSpc>
              <a:spcBef>
                <a:spcPts val="750"/>
              </a:spcBef>
              <a:spcAft>
                <a:spcPts val="0"/>
              </a:spcAft>
              <a:buClr>
                <a:schemeClr val="dk1"/>
              </a:buClr>
              <a:buSzPts val="1000"/>
              <a:buNone/>
            </a:pPr>
            <a:endParaRPr sz="1800"/>
          </a:p>
          <a:p>
            <a:pPr marL="457200" lvl="0" indent="-342900" algn="l" rtl="0">
              <a:lnSpc>
                <a:spcPct val="90000"/>
              </a:lnSpc>
              <a:spcBef>
                <a:spcPts val="750"/>
              </a:spcBef>
              <a:spcAft>
                <a:spcPts val="0"/>
              </a:spcAft>
              <a:buSzPts val="1800"/>
              <a:buChar char="•"/>
            </a:pPr>
            <a:r>
              <a:rPr lang="en-US" sz="1800"/>
              <a:t>Developing and implementing a systematic procedure for receiving records of preschool children, with their family’s consent; </a:t>
            </a:r>
            <a:endParaRPr sz="1800"/>
          </a:p>
          <a:p>
            <a:pPr marL="457200" lvl="0" indent="-342900" algn="l" rtl="0">
              <a:lnSpc>
                <a:spcPct val="90000"/>
              </a:lnSpc>
              <a:spcBef>
                <a:spcPts val="0"/>
              </a:spcBef>
              <a:spcAft>
                <a:spcPts val="0"/>
              </a:spcAft>
              <a:buSzPts val="1800"/>
              <a:buChar char="•"/>
            </a:pPr>
            <a:r>
              <a:rPr lang="en-US" sz="1800"/>
              <a:t>Establishing communication between school staff and their early learning program counterparts;</a:t>
            </a:r>
            <a:endParaRPr sz="1800"/>
          </a:p>
          <a:p>
            <a:pPr marL="457200" lvl="0" indent="-342900" algn="l" rtl="0">
              <a:lnSpc>
                <a:spcPct val="90000"/>
              </a:lnSpc>
              <a:spcBef>
                <a:spcPts val="0"/>
              </a:spcBef>
              <a:spcAft>
                <a:spcPts val="0"/>
              </a:spcAft>
              <a:buSzPts val="1800"/>
              <a:buChar char="•"/>
            </a:pPr>
            <a:r>
              <a:rPr lang="en-US" sz="1800"/>
              <a:t>Conducting meetings involving parents, kindergarten or elementary school teachers, and Head Start teachers, or, if appropriate, teachers from other early learning programs to 	discuss the developmental and other needs of individual children; </a:t>
            </a:r>
            <a:endParaRPr sz="1800"/>
          </a:p>
          <a:p>
            <a:pPr marL="457200" lvl="0" indent="-342900" algn="l" rtl="0">
              <a:lnSpc>
                <a:spcPct val="90000"/>
              </a:lnSpc>
              <a:spcBef>
                <a:spcPts val="0"/>
              </a:spcBef>
              <a:spcAft>
                <a:spcPts val="0"/>
              </a:spcAft>
              <a:buSzPts val="1800"/>
              <a:buChar char="•"/>
            </a:pPr>
            <a:r>
              <a:rPr lang="en-US" sz="1800"/>
              <a:t>Organizing and participating in joint transition-related training of school staff and Head Start staff, and, where appropriate, other early learning program staff; and</a:t>
            </a:r>
            <a:endParaRPr sz="1800"/>
          </a:p>
          <a:p>
            <a:pPr marL="457200" lvl="0" indent="-342900" algn="l" rtl="0">
              <a:lnSpc>
                <a:spcPct val="90000"/>
              </a:lnSpc>
              <a:spcBef>
                <a:spcPts val="0"/>
              </a:spcBef>
              <a:spcAft>
                <a:spcPts val="0"/>
              </a:spcAft>
              <a:buSzPts val="1800"/>
              <a:buChar char="•"/>
            </a:pPr>
            <a:r>
              <a:rPr lang="en-US" sz="1800"/>
              <a:t>Linking the educational services provided by the LEA with those provided by Head Start programs. (ESEA section 1119(b)).</a:t>
            </a:r>
            <a:endParaRPr sz="18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29"/>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500"/>
              <a:buFont typeface="Arial"/>
              <a:buNone/>
            </a:pPr>
            <a:r>
              <a:rPr lang="en-US"/>
              <a:t>Application – Program Budget</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30"/>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6"/>
                  </a:ext>
                </a:extLst>
              </a:rPr>
              <a:t>Budget</a:t>
            </a:r>
            <a:endParaRPr dirty="0"/>
          </a:p>
        </p:txBody>
      </p:sp>
      <p:sp>
        <p:nvSpPr>
          <p:cNvPr id="237" name="Google Shape;237;p30"/>
          <p:cNvSpPr txBox="1">
            <a:spLocks noGrp="1"/>
          </p:cNvSpPr>
          <p:nvPr>
            <p:ph type="body" idx="1"/>
          </p:nvPr>
        </p:nvSpPr>
        <p:spPr>
          <a:xfrm>
            <a:off x="4591454" y="186266"/>
            <a:ext cx="7017449" cy="6375401"/>
          </a:xfrm>
          <a:prstGeom prst="rect">
            <a:avLst/>
          </a:prstGeom>
          <a:noFill/>
          <a:ln>
            <a:noFill/>
          </a:ln>
        </p:spPr>
        <p:txBody>
          <a:bodyPr spcFirstLastPara="1" wrap="square" lIns="91425" tIns="45700" rIns="91425" bIns="45700" anchor="ctr" anchorCtr="0">
            <a:normAutofit fontScale="47500" lnSpcReduction="20000"/>
          </a:bodyPr>
          <a:lstStyle/>
          <a:p>
            <a:pPr marL="0" lvl="0" indent="0" algn="l" rtl="0">
              <a:lnSpc>
                <a:spcPct val="90000"/>
              </a:lnSpc>
              <a:spcBef>
                <a:spcPts val="0"/>
              </a:spcBef>
              <a:spcAft>
                <a:spcPts val="0"/>
              </a:spcAft>
              <a:buClr>
                <a:schemeClr val="dk1"/>
              </a:buClr>
              <a:buSzPct val="100000"/>
              <a:buNone/>
            </a:pPr>
            <a:r>
              <a:rPr lang="en-US" sz="3400" b="1"/>
              <a:t>Program Budget </a:t>
            </a:r>
            <a:r>
              <a:rPr lang="en-US"/>
              <a:t>(ESEA § 1114; 20 U.S.C. 6314)</a:t>
            </a:r>
            <a:endParaRPr/>
          </a:p>
          <a:p>
            <a:pPr marL="0" lvl="0" indent="0" algn="l" rtl="0">
              <a:lnSpc>
                <a:spcPct val="90000"/>
              </a:lnSpc>
              <a:spcBef>
                <a:spcPts val="750"/>
              </a:spcBef>
              <a:spcAft>
                <a:spcPts val="0"/>
              </a:spcAft>
              <a:buClr>
                <a:schemeClr val="dk1"/>
              </a:buClr>
              <a:buSzPct val="100000"/>
              <a:buNone/>
            </a:pPr>
            <a:r>
              <a:rPr lang="en-US"/>
              <a:t>Provide budget detail using the line items that correlate with the allowable activities outlined in the law. </a:t>
            </a:r>
            <a:endParaRPr/>
          </a:p>
          <a:p>
            <a:pPr marL="0" lvl="0" indent="0" algn="l" rtl="0">
              <a:lnSpc>
                <a:spcPct val="90000"/>
              </a:lnSpc>
              <a:spcBef>
                <a:spcPts val="750"/>
              </a:spcBef>
              <a:spcAft>
                <a:spcPts val="0"/>
              </a:spcAft>
              <a:buClr>
                <a:schemeClr val="dk1"/>
              </a:buClr>
              <a:buSzPct val="100000"/>
              <a:buNone/>
            </a:pPr>
            <a:endParaRPr/>
          </a:p>
          <a:p>
            <a:pPr marL="0" lvl="0" indent="0" algn="l" rtl="0">
              <a:lnSpc>
                <a:spcPct val="90000"/>
              </a:lnSpc>
              <a:spcBef>
                <a:spcPts val="750"/>
              </a:spcBef>
              <a:spcAft>
                <a:spcPts val="0"/>
              </a:spcAft>
              <a:buClr>
                <a:schemeClr val="dk1"/>
              </a:buClr>
              <a:buSzPct val="100000"/>
              <a:buNone/>
            </a:pPr>
            <a:r>
              <a:rPr lang="en-US" b="1"/>
              <a:t>Automatically Transfers from Set Asides and Building Shares</a:t>
            </a:r>
            <a:r>
              <a:rPr lang="en-US"/>
              <a:t>:</a:t>
            </a:r>
            <a:endParaRPr/>
          </a:p>
          <a:p>
            <a:pPr marL="0" lvl="0" indent="0" algn="l" rtl="0">
              <a:lnSpc>
                <a:spcPct val="90000"/>
              </a:lnSpc>
              <a:spcBef>
                <a:spcPts val="750"/>
              </a:spcBef>
              <a:spcAft>
                <a:spcPts val="0"/>
              </a:spcAft>
              <a:buClr>
                <a:schemeClr val="dk1"/>
              </a:buClr>
              <a:buSzPct val="100000"/>
              <a:buNone/>
            </a:pPr>
            <a:r>
              <a:rPr lang="en-US"/>
              <a:t>• Administration </a:t>
            </a:r>
            <a:endParaRPr/>
          </a:p>
          <a:p>
            <a:pPr marL="0" lvl="0" indent="0" algn="l" rtl="0">
              <a:lnSpc>
                <a:spcPct val="90000"/>
              </a:lnSpc>
              <a:spcBef>
                <a:spcPts val="750"/>
              </a:spcBef>
              <a:spcAft>
                <a:spcPts val="0"/>
              </a:spcAft>
              <a:buClr>
                <a:schemeClr val="dk1"/>
              </a:buClr>
              <a:buSzPct val="100000"/>
              <a:buNone/>
            </a:pPr>
            <a:r>
              <a:rPr lang="en-US"/>
              <a:t>• Homeless education (REQUIRED) </a:t>
            </a:r>
            <a:endParaRPr/>
          </a:p>
          <a:p>
            <a:pPr marL="0" lvl="0" indent="0" algn="l" rtl="0">
              <a:lnSpc>
                <a:spcPct val="90000"/>
              </a:lnSpc>
              <a:spcBef>
                <a:spcPts val="750"/>
              </a:spcBef>
              <a:spcAft>
                <a:spcPts val="0"/>
              </a:spcAft>
              <a:buClr>
                <a:schemeClr val="dk1"/>
              </a:buClr>
              <a:buSzPct val="100000"/>
              <a:buNone/>
            </a:pPr>
            <a:r>
              <a:rPr lang="en-US"/>
              <a:t>• Nonpublic administration </a:t>
            </a:r>
            <a:endParaRPr/>
          </a:p>
          <a:p>
            <a:pPr marL="0" lvl="0" indent="0" algn="l" rtl="0">
              <a:lnSpc>
                <a:spcPct val="90000"/>
              </a:lnSpc>
              <a:spcBef>
                <a:spcPts val="750"/>
              </a:spcBef>
              <a:spcAft>
                <a:spcPts val="0"/>
              </a:spcAft>
              <a:buClr>
                <a:schemeClr val="dk1"/>
              </a:buClr>
              <a:buSzPct val="100000"/>
              <a:buNone/>
            </a:pPr>
            <a:r>
              <a:rPr lang="en-US"/>
              <a:t>• Nonpublic equitable share for services </a:t>
            </a:r>
            <a:endParaRPr/>
          </a:p>
          <a:p>
            <a:pPr marL="0" lvl="0" indent="0" algn="l" rtl="0">
              <a:lnSpc>
                <a:spcPct val="90000"/>
              </a:lnSpc>
              <a:spcBef>
                <a:spcPts val="750"/>
              </a:spcBef>
              <a:spcAft>
                <a:spcPts val="0"/>
              </a:spcAft>
              <a:buClr>
                <a:schemeClr val="dk1"/>
              </a:buClr>
              <a:buSzPct val="100000"/>
              <a:buNone/>
            </a:pPr>
            <a:r>
              <a:rPr lang="en-US"/>
              <a:t>• Nonpublic parent and family services (REQUIRED if the allocation is over $500,000) </a:t>
            </a:r>
            <a:endParaRPr/>
          </a:p>
          <a:p>
            <a:pPr marL="0" lvl="0" indent="0" algn="l" rtl="0">
              <a:lnSpc>
                <a:spcPct val="90000"/>
              </a:lnSpc>
              <a:spcBef>
                <a:spcPts val="750"/>
              </a:spcBef>
              <a:spcAft>
                <a:spcPts val="0"/>
              </a:spcAft>
              <a:buClr>
                <a:schemeClr val="dk1"/>
              </a:buClr>
              <a:buSzPct val="100000"/>
              <a:buNone/>
            </a:pPr>
            <a:r>
              <a:rPr lang="en-US"/>
              <a:t>• Parent and family services (REQUIRED if the allocation is over $500,000) </a:t>
            </a:r>
            <a:endParaRPr/>
          </a:p>
          <a:p>
            <a:pPr marL="0" lvl="0" indent="0" algn="l" rtl="0">
              <a:lnSpc>
                <a:spcPct val="90000"/>
              </a:lnSpc>
              <a:spcBef>
                <a:spcPts val="750"/>
              </a:spcBef>
              <a:spcAft>
                <a:spcPts val="0"/>
              </a:spcAft>
              <a:buClr>
                <a:schemeClr val="dk1"/>
              </a:buClr>
              <a:buSzPct val="100000"/>
              <a:buNone/>
            </a:pPr>
            <a:r>
              <a:rPr lang="en-US"/>
              <a:t>• Preschool supports </a:t>
            </a:r>
            <a:endParaRPr/>
          </a:p>
          <a:p>
            <a:pPr marL="0" lvl="0" indent="0" algn="l" rtl="0">
              <a:lnSpc>
                <a:spcPct val="90000"/>
              </a:lnSpc>
              <a:spcBef>
                <a:spcPts val="750"/>
              </a:spcBef>
              <a:spcAft>
                <a:spcPts val="0"/>
              </a:spcAft>
              <a:buClr>
                <a:schemeClr val="dk1"/>
              </a:buClr>
              <a:buSzPct val="100000"/>
              <a:buNone/>
            </a:pPr>
            <a:endParaRPr/>
          </a:p>
          <a:p>
            <a:pPr marL="0" lvl="0" indent="0" algn="l" rtl="0">
              <a:lnSpc>
                <a:spcPct val="90000"/>
              </a:lnSpc>
              <a:spcBef>
                <a:spcPts val="750"/>
              </a:spcBef>
              <a:spcAft>
                <a:spcPts val="0"/>
              </a:spcAft>
              <a:buClr>
                <a:schemeClr val="dk1"/>
              </a:buClr>
              <a:buSzPct val="100000"/>
              <a:buNone/>
            </a:pPr>
            <a:r>
              <a:rPr lang="en-US" b="1"/>
              <a:t>Other Allowable Activities (Activity Line Items)</a:t>
            </a:r>
            <a:endParaRPr/>
          </a:p>
          <a:p>
            <a:pPr marL="0" lvl="0" indent="0" algn="l" rtl="0">
              <a:lnSpc>
                <a:spcPct val="90000"/>
              </a:lnSpc>
              <a:spcBef>
                <a:spcPts val="750"/>
              </a:spcBef>
              <a:spcAft>
                <a:spcPts val="0"/>
              </a:spcAft>
              <a:buClr>
                <a:schemeClr val="dk1"/>
              </a:buClr>
              <a:buSzPct val="100000"/>
              <a:buNone/>
            </a:pPr>
            <a:r>
              <a:rPr lang="en-US"/>
              <a:t>• Professional learning </a:t>
            </a:r>
            <a:endParaRPr/>
          </a:p>
          <a:p>
            <a:pPr marL="0" lvl="0" indent="0" algn="l" rtl="0">
              <a:lnSpc>
                <a:spcPct val="90000"/>
              </a:lnSpc>
              <a:spcBef>
                <a:spcPts val="750"/>
              </a:spcBef>
              <a:spcAft>
                <a:spcPts val="0"/>
              </a:spcAft>
              <a:buClr>
                <a:schemeClr val="dk1"/>
              </a:buClr>
              <a:buSzPct val="100000"/>
              <a:buNone/>
            </a:pPr>
            <a:r>
              <a:rPr lang="en-US"/>
              <a:t>• Regular school year, literacy interventions and supports </a:t>
            </a:r>
            <a:endParaRPr/>
          </a:p>
          <a:p>
            <a:pPr marL="0" lvl="0" indent="0" algn="l" rtl="0">
              <a:lnSpc>
                <a:spcPct val="90000"/>
              </a:lnSpc>
              <a:spcBef>
                <a:spcPts val="750"/>
              </a:spcBef>
              <a:spcAft>
                <a:spcPts val="0"/>
              </a:spcAft>
              <a:buClr>
                <a:schemeClr val="dk1"/>
              </a:buClr>
              <a:buSzPct val="100000"/>
              <a:buNone/>
            </a:pPr>
            <a:r>
              <a:rPr lang="en-US"/>
              <a:t>• Regular school year, math interventions and supports </a:t>
            </a:r>
            <a:endParaRPr/>
          </a:p>
          <a:p>
            <a:pPr marL="0" lvl="0" indent="0" algn="l" rtl="0">
              <a:lnSpc>
                <a:spcPct val="90000"/>
              </a:lnSpc>
              <a:spcBef>
                <a:spcPts val="750"/>
              </a:spcBef>
              <a:spcAft>
                <a:spcPts val="0"/>
              </a:spcAft>
              <a:buClr>
                <a:schemeClr val="dk1"/>
              </a:buClr>
              <a:buSzPct val="100000"/>
              <a:buNone/>
            </a:pPr>
            <a:r>
              <a:rPr lang="en-US"/>
              <a:t>• Regular school year, social-emotional-behavioral mental health supports </a:t>
            </a:r>
            <a:endParaRPr/>
          </a:p>
          <a:p>
            <a:pPr marL="0" lvl="0" indent="0" algn="l" rtl="0">
              <a:lnSpc>
                <a:spcPct val="90000"/>
              </a:lnSpc>
              <a:spcBef>
                <a:spcPts val="750"/>
              </a:spcBef>
              <a:spcAft>
                <a:spcPts val="0"/>
              </a:spcAft>
              <a:buClr>
                <a:schemeClr val="dk1"/>
              </a:buClr>
              <a:buSzPct val="100000"/>
              <a:buNone/>
            </a:pPr>
            <a:r>
              <a:rPr lang="en-US"/>
              <a:t>• School nutrition services </a:t>
            </a:r>
            <a:endParaRPr/>
          </a:p>
          <a:p>
            <a:pPr marL="0" lvl="0" indent="0" algn="l" rtl="0">
              <a:lnSpc>
                <a:spcPct val="90000"/>
              </a:lnSpc>
              <a:spcBef>
                <a:spcPts val="750"/>
              </a:spcBef>
              <a:spcAft>
                <a:spcPts val="0"/>
              </a:spcAft>
              <a:buClr>
                <a:schemeClr val="dk1"/>
              </a:buClr>
              <a:buSzPct val="100000"/>
              <a:buNone/>
            </a:pPr>
            <a:r>
              <a:rPr lang="en-US"/>
              <a:t>• Summer school (including transportation and nutrition services) </a:t>
            </a:r>
            <a:endParaRPr/>
          </a:p>
          <a:p>
            <a:pPr marL="0" lvl="0" indent="0" algn="l" rtl="0">
              <a:lnSpc>
                <a:spcPct val="90000"/>
              </a:lnSpc>
              <a:spcBef>
                <a:spcPts val="750"/>
              </a:spcBef>
              <a:spcAft>
                <a:spcPts val="0"/>
              </a:spcAft>
              <a:buClr>
                <a:schemeClr val="dk1"/>
              </a:buClr>
              <a:buSzPct val="100000"/>
              <a:buNone/>
            </a:pPr>
            <a:r>
              <a:rPr lang="en-US"/>
              <a:t>• Transportation</a:t>
            </a:r>
            <a:endParaRPr/>
          </a:p>
          <a:p>
            <a:pPr marL="0" lvl="0" indent="0" algn="l" rtl="0">
              <a:lnSpc>
                <a:spcPct val="90000"/>
              </a:lnSpc>
              <a:spcBef>
                <a:spcPts val="750"/>
              </a:spcBef>
              <a:spcAft>
                <a:spcPts val="0"/>
              </a:spcAft>
              <a:buClr>
                <a:schemeClr val="dk1"/>
              </a:buClr>
              <a:buSzPct val="100000"/>
              <a:buNone/>
            </a:pPr>
            <a:endParaRPr/>
          </a:p>
          <a:p>
            <a:pPr marL="0" lvl="0" indent="0" algn="l" rtl="0">
              <a:lnSpc>
                <a:spcPct val="90000"/>
              </a:lnSpc>
              <a:spcBef>
                <a:spcPts val="750"/>
              </a:spcBef>
              <a:spcAft>
                <a:spcPts val="0"/>
              </a:spcAft>
              <a:buClr>
                <a:schemeClr val="dk1"/>
              </a:buClr>
              <a:buSzPct val="100000"/>
              <a:buNone/>
            </a:pPr>
            <a:r>
              <a:rPr lang="en-US"/>
              <a:t>Please note that the use of </a:t>
            </a:r>
            <a:r>
              <a:rPr lang="en-US" b="1"/>
              <a:t>“Other” </a:t>
            </a:r>
            <a:r>
              <a:rPr lang="en-US"/>
              <a:t>for a line item or an object code requires an explanation. This option can also be used to provide descriptive details regarding another specific activity line item.</a:t>
            </a:r>
            <a:endParaRPr/>
          </a:p>
          <a:p>
            <a:pPr marL="0" lvl="0" indent="0" algn="l" rtl="0">
              <a:lnSpc>
                <a:spcPct val="90000"/>
              </a:lnSpc>
              <a:spcBef>
                <a:spcPts val="750"/>
              </a:spcBef>
              <a:spcAft>
                <a:spcPts val="0"/>
              </a:spcAft>
              <a:buClr>
                <a:schemeClr val="dk1"/>
              </a:buClr>
              <a:buSzPct val="100000"/>
              <a:buNone/>
            </a:pP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31"/>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500"/>
              <a:buFont typeface="Arial"/>
              <a:buNone/>
            </a:pPr>
            <a:r>
              <a:rPr lang="en-US"/>
              <a:t>Application – Program Questions and Assurances</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32"/>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t>Title I, Part A Basic </a:t>
            </a:r>
            <a:br>
              <a:rPr lang="en-US" dirty="0"/>
            </a:br>
            <a:r>
              <a:rPr lang="en-US" dirty="0">
                <a:solidFill>
                  <a:schemeClr val="bg1"/>
                </a:solidFill>
              </a:rPr>
              <a:t>Program Implementation</a:t>
            </a:r>
            <a:endParaRPr dirty="0">
              <a:solidFill>
                <a:schemeClr val="bg1"/>
              </a:solidFill>
            </a:endParaRPr>
          </a:p>
        </p:txBody>
      </p:sp>
      <p:sp>
        <p:nvSpPr>
          <p:cNvPr id="248" name="Google Shape;248;p32"/>
          <p:cNvSpPr txBox="1">
            <a:spLocks noGrp="1"/>
          </p:cNvSpPr>
          <p:nvPr>
            <p:ph type="body" idx="1"/>
          </p:nvPr>
        </p:nvSpPr>
        <p:spPr>
          <a:xfrm>
            <a:off x="4397433" y="91440"/>
            <a:ext cx="7639396" cy="6700058"/>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1400"/>
              <a:buNone/>
            </a:pPr>
            <a:endParaRPr sz="1400"/>
          </a:p>
          <a:p>
            <a:pPr marL="0" lvl="0" indent="0" algn="l" rtl="0">
              <a:lnSpc>
                <a:spcPct val="90000"/>
              </a:lnSpc>
              <a:spcBef>
                <a:spcPts val="750"/>
              </a:spcBef>
              <a:spcAft>
                <a:spcPts val="0"/>
              </a:spcAft>
              <a:buClr>
                <a:schemeClr val="dk1"/>
              </a:buClr>
              <a:buSzPts val="1400"/>
              <a:buNone/>
            </a:pPr>
            <a:endParaRPr sz="1400"/>
          </a:p>
          <a:p>
            <a:pPr marL="0" lvl="0" indent="0" algn="l" rtl="0">
              <a:lnSpc>
                <a:spcPct val="90000"/>
              </a:lnSpc>
              <a:spcBef>
                <a:spcPts val="750"/>
              </a:spcBef>
              <a:spcAft>
                <a:spcPts val="0"/>
              </a:spcAft>
              <a:buClr>
                <a:schemeClr val="dk1"/>
              </a:buClr>
              <a:buSzPts val="1400"/>
              <a:buNone/>
            </a:pPr>
            <a:endParaRPr sz="1400"/>
          </a:p>
          <a:p>
            <a:pPr marL="0" lvl="0" indent="0" algn="l" rtl="0">
              <a:lnSpc>
                <a:spcPct val="90000"/>
              </a:lnSpc>
              <a:spcBef>
                <a:spcPts val="750"/>
              </a:spcBef>
              <a:spcAft>
                <a:spcPts val="0"/>
              </a:spcAft>
              <a:buClr>
                <a:schemeClr val="dk1"/>
              </a:buClr>
              <a:buSzPts val="1400"/>
              <a:buNone/>
            </a:pPr>
            <a:endParaRPr sz="1400"/>
          </a:p>
          <a:p>
            <a:pPr marL="0" lvl="0" indent="0" algn="l" rtl="0">
              <a:lnSpc>
                <a:spcPct val="90000"/>
              </a:lnSpc>
              <a:spcBef>
                <a:spcPts val="750"/>
              </a:spcBef>
              <a:spcAft>
                <a:spcPts val="0"/>
              </a:spcAft>
              <a:buClr>
                <a:schemeClr val="dk1"/>
              </a:buClr>
              <a:buSzPts val="1400"/>
              <a:buNone/>
            </a:pPr>
            <a:r>
              <a:rPr lang="en-US" sz="1400"/>
              <a:t>The local education agency is required to:</a:t>
            </a:r>
            <a:endParaRPr sz="1400"/>
          </a:p>
          <a:p>
            <a:pPr marL="0" lvl="0" indent="0" algn="l" rtl="0">
              <a:lnSpc>
                <a:spcPct val="90000"/>
              </a:lnSpc>
              <a:spcBef>
                <a:spcPts val="750"/>
              </a:spcBef>
              <a:spcAft>
                <a:spcPts val="0"/>
              </a:spcAft>
              <a:buClr>
                <a:schemeClr val="dk1"/>
              </a:buClr>
              <a:buSzPts val="1400"/>
              <a:buNone/>
            </a:pPr>
            <a:endParaRPr sz="1400"/>
          </a:p>
          <a:p>
            <a:pPr marL="514350" lvl="1" indent="-190500" algn="l" rtl="0">
              <a:lnSpc>
                <a:spcPct val="90000"/>
              </a:lnSpc>
              <a:spcBef>
                <a:spcPts val="375"/>
              </a:spcBef>
              <a:spcAft>
                <a:spcPts val="0"/>
              </a:spcAft>
              <a:buClr>
                <a:schemeClr val="dk1"/>
              </a:buClr>
              <a:buSzPts val="1400"/>
              <a:buChar char="•"/>
            </a:pPr>
            <a:r>
              <a:rPr lang="en-US" sz="1400"/>
              <a:t>Develop its plan in consultation with teachers, principals, other school leaders, paraprofessionals, specialized instructional support personnel, charter school leaders (if it has charter schools), administrators, other appropriate school personnel, and parents of children in Title I, Part A schools.</a:t>
            </a:r>
            <a:endParaRPr sz="1400"/>
          </a:p>
          <a:p>
            <a:pPr marL="514350" lvl="1" indent="-190500" algn="l" rtl="0">
              <a:lnSpc>
                <a:spcPct val="90000"/>
              </a:lnSpc>
              <a:spcBef>
                <a:spcPts val="375"/>
              </a:spcBef>
              <a:spcAft>
                <a:spcPts val="0"/>
              </a:spcAft>
              <a:buClr>
                <a:schemeClr val="dk1"/>
              </a:buClr>
              <a:buSzPts val="1400"/>
              <a:buChar char="•"/>
            </a:pPr>
            <a:r>
              <a:rPr lang="en-US" sz="1400"/>
              <a:t>Coordinate the Title I, Part A plan with other federal programs, including the Individuals with Disabilities Education Act (20 U.S.C. 1400 et seq.), the Rehabilitation Act of 1973 (20 U.S.C. 701 et seq.), the Carl D. Perkins Career and Technical Education Act of 2006 (20 U.S.C. 2301 et seq.), the Workforce Innovation and Opportunity Act (29 U.S.C. 3101 et seq.), the Head Start Act (42 U.S.C. 9831 et seq.), the McKinney-Vento Homeless Assistance Act (42 U.S.C. 11301 et seq.), the Adult Education and Family Literacy Act (29 U.S.C. 3271 et seq.), and other acts as appropriate.</a:t>
            </a:r>
            <a:endParaRPr sz="1400"/>
          </a:p>
          <a:p>
            <a:pPr marL="514350" lvl="1" indent="-190500" algn="l" rtl="0">
              <a:lnSpc>
                <a:spcPct val="90000"/>
              </a:lnSpc>
              <a:spcBef>
                <a:spcPts val="375"/>
              </a:spcBef>
              <a:spcAft>
                <a:spcPts val="0"/>
              </a:spcAft>
              <a:buClr>
                <a:schemeClr val="dk1"/>
              </a:buClr>
              <a:buSzPts val="1400"/>
              <a:buChar char="•"/>
            </a:pPr>
            <a:r>
              <a:rPr lang="en-US" sz="1400"/>
              <a:t>Monitor students’ progress:</a:t>
            </a:r>
            <a:endParaRPr sz="1400"/>
          </a:p>
          <a:p>
            <a:pPr marL="514350" lvl="0" indent="0" algn="l" rtl="0">
              <a:lnSpc>
                <a:spcPct val="90000"/>
              </a:lnSpc>
              <a:spcBef>
                <a:spcPts val="375"/>
              </a:spcBef>
              <a:spcAft>
                <a:spcPts val="0"/>
              </a:spcAft>
              <a:buNone/>
            </a:pPr>
            <a:endParaRPr sz="1400"/>
          </a:p>
          <a:p>
            <a:pPr marL="857250" lvl="2" indent="-190500" algn="l" rtl="0">
              <a:lnSpc>
                <a:spcPct val="90000"/>
              </a:lnSpc>
              <a:spcBef>
                <a:spcPts val="375"/>
              </a:spcBef>
              <a:spcAft>
                <a:spcPts val="0"/>
              </a:spcAft>
              <a:buClr>
                <a:schemeClr val="dk1"/>
              </a:buClr>
              <a:buSzPts val="1400"/>
              <a:buChar char="•"/>
            </a:pPr>
            <a:r>
              <a:rPr lang="en-US" sz="1400"/>
              <a:t>by developing and implementing a well-rounded program of instruction to meet the academic needs of all students.</a:t>
            </a:r>
            <a:endParaRPr sz="1400"/>
          </a:p>
          <a:p>
            <a:pPr marL="857250" lvl="2" indent="-190500" algn="l" rtl="0">
              <a:lnSpc>
                <a:spcPct val="90000"/>
              </a:lnSpc>
              <a:spcBef>
                <a:spcPts val="375"/>
              </a:spcBef>
              <a:spcAft>
                <a:spcPts val="0"/>
              </a:spcAft>
              <a:buClr>
                <a:schemeClr val="dk1"/>
              </a:buClr>
              <a:buSzPts val="1400"/>
              <a:buChar char="•"/>
            </a:pPr>
            <a:r>
              <a:rPr lang="en-US" sz="1400"/>
              <a:t>by identifying students who may be at risk for academic failure.</a:t>
            </a:r>
            <a:endParaRPr sz="1400"/>
          </a:p>
          <a:p>
            <a:pPr marL="857250" lvl="2" indent="-190500" algn="l" rtl="0">
              <a:lnSpc>
                <a:spcPct val="90000"/>
              </a:lnSpc>
              <a:spcBef>
                <a:spcPts val="375"/>
              </a:spcBef>
              <a:spcAft>
                <a:spcPts val="0"/>
              </a:spcAft>
              <a:buClr>
                <a:schemeClr val="dk1"/>
              </a:buClr>
              <a:buSzPts val="1400"/>
              <a:buChar char="•"/>
            </a:pPr>
            <a:r>
              <a:rPr lang="en-US" sz="1400"/>
              <a:t>by providing additional educational assistance to individual students the local educational agency or school determines need help in meeting the challenging State academic standard</a:t>
            </a:r>
            <a:endParaRPr sz="1400"/>
          </a:p>
          <a:p>
            <a:pPr marL="857250" lvl="2" indent="-190500" algn="l" rtl="0">
              <a:lnSpc>
                <a:spcPct val="90000"/>
              </a:lnSpc>
              <a:spcBef>
                <a:spcPts val="375"/>
              </a:spcBef>
              <a:spcAft>
                <a:spcPts val="0"/>
              </a:spcAft>
              <a:buClr>
                <a:schemeClr val="dk1"/>
              </a:buClr>
              <a:buSzPts val="1400"/>
              <a:buChar char="•"/>
            </a:pPr>
            <a:r>
              <a:rPr lang="en-US" sz="1400"/>
              <a:t>by identifying and implementing instructional and other strategies intended to strengthen academic programs and improve school conditions for student learning</a:t>
            </a:r>
            <a:endParaRPr sz="1400"/>
          </a:p>
          <a:p>
            <a:pPr marL="857250" lvl="2" indent="-190500" algn="l" rtl="0">
              <a:lnSpc>
                <a:spcPct val="90000"/>
              </a:lnSpc>
              <a:spcBef>
                <a:spcPts val="375"/>
              </a:spcBef>
              <a:spcAft>
                <a:spcPts val="0"/>
              </a:spcAft>
              <a:buClr>
                <a:schemeClr val="dk1"/>
              </a:buClr>
              <a:buSzPts val="1400"/>
              <a:buChar char="•"/>
            </a:pPr>
            <a:r>
              <a:rPr lang="en-US" sz="1400"/>
              <a:t>To identify and address any schools that have disparities that result in low-income students and minority students being taught at higher rates than other students by ineffective, inexperienced, or out-of-field teachers</a:t>
            </a:r>
            <a:endParaRPr sz="1400"/>
          </a:p>
          <a:p>
            <a:pPr marL="514350" lvl="1" indent="-19050" algn="l" rtl="0">
              <a:lnSpc>
                <a:spcPct val="90000"/>
              </a:lnSpc>
              <a:spcBef>
                <a:spcPts val="375"/>
              </a:spcBef>
              <a:spcAft>
                <a:spcPts val="0"/>
              </a:spcAft>
              <a:buClr>
                <a:schemeClr val="dk1"/>
              </a:buClr>
              <a:buSzPts val="2400"/>
              <a:buNone/>
            </a:pPr>
            <a:endParaRPr/>
          </a:p>
          <a:p>
            <a:pPr marL="514350" lvl="1" indent="-19050" algn="l" rtl="0">
              <a:lnSpc>
                <a:spcPct val="90000"/>
              </a:lnSpc>
              <a:spcBef>
                <a:spcPts val="375"/>
              </a:spcBef>
              <a:spcAft>
                <a:spcPts val="0"/>
              </a:spcAft>
              <a:buClr>
                <a:schemeClr val="dk1"/>
              </a:buClr>
              <a:buSzPts val="2400"/>
              <a:buNone/>
            </a:pPr>
            <a:endParaRPr/>
          </a:p>
          <a:p>
            <a:pPr marL="171450" lvl="0" indent="0" algn="l" rtl="0">
              <a:lnSpc>
                <a:spcPct val="90000"/>
              </a:lnSpc>
              <a:spcBef>
                <a:spcPts val="750"/>
              </a:spcBef>
              <a:spcAft>
                <a:spcPts val="0"/>
              </a:spcAft>
              <a:buClr>
                <a:schemeClr val="dk1"/>
              </a:buClr>
              <a:buSzPts val="2800"/>
              <a:buNone/>
            </a:pPr>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g270621e1040_0_41"/>
          <p:cNvSpPr txBox="1">
            <a:spLocks noGrp="1"/>
          </p:cNvSpPr>
          <p:nvPr>
            <p:ph type="title"/>
          </p:nvPr>
        </p:nvSpPr>
        <p:spPr>
          <a:xfrm>
            <a:off x="408561" y="428017"/>
            <a:ext cx="3540900" cy="59064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Clr>
                <a:schemeClr val="lt1"/>
              </a:buClr>
              <a:buSzPts val="3300"/>
              <a:buFont typeface="Arial"/>
              <a:buNone/>
            </a:pPr>
            <a:r>
              <a:rPr lang="en-US" dirty="0">
                <a:solidFill>
                  <a:schemeClr val="bg1"/>
                </a:solidFill>
              </a:rPr>
              <a:t>Program Implementation</a:t>
            </a:r>
            <a:endParaRPr dirty="0">
              <a:solidFill>
                <a:schemeClr val="bg1"/>
              </a:solidFill>
            </a:endParaRPr>
          </a:p>
        </p:txBody>
      </p:sp>
      <p:sp>
        <p:nvSpPr>
          <p:cNvPr id="255" name="Google Shape;255;g270621e1040_0_41"/>
          <p:cNvSpPr txBox="1">
            <a:spLocks noGrp="1"/>
          </p:cNvSpPr>
          <p:nvPr>
            <p:ph type="body" idx="1"/>
          </p:nvPr>
        </p:nvSpPr>
        <p:spPr>
          <a:xfrm>
            <a:off x="4591454" y="428017"/>
            <a:ext cx="7017300" cy="5906400"/>
          </a:xfrm>
          <a:prstGeom prst="rect">
            <a:avLst/>
          </a:prstGeom>
        </p:spPr>
        <p:txBody>
          <a:bodyPr spcFirstLastPara="1" wrap="square" lIns="91425" tIns="45700" rIns="91425" bIns="45700" anchor="ctr" anchorCtr="0">
            <a:normAutofit/>
          </a:bodyPr>
          <a:lstStyle/>
          <a:p>
            <a:pPr marL="0" lvl="0" indent="0" algn="l" rtl="0">
              <a:spcBef>
                <a:spcPts val="750"/>
              </a:spcBef>
              <a:spcAft>
                <a:spcPts val="0"/>
              </a:spcAft>
              <a:buNone/>
            </a:pPr>
            <a:r>
              <a:rPr lang="en-US" sz="1400"/>
              <a:t>The local education agency is required to:</a:t>
            </a:r>
            <a:endParaRPr sz="1400"/>
          </a:p>
          <a:p>
            <a:pPr marL="0" lvl="0" indent="0" algn="l" rtl="0">
              <a:spcBef>
                <a:spcPts val="750"/>
              </a:spcBef>
              <a:spcAft>
                <a:spcPts val="0"/>
              </a:spcAft>
              <a:buNone/>
            </a:pPr>
            <a:endParaRPr sz="1400"/>
          </a:p>
          <a:p>
            <a:pPr marL="514350" lvl="1" indent="-190500" algn="l" rtl="0">
              <a:spcBef>
                <a:spcPts val="375"/>
              </a:spcBef>
              <a:spcAft>
                <a:spcPts val="0"/>
              </a:spcAft>
              <a:buSzPts val="1400"/>
              <a:buChar char="•"/>
            </a:pPr>
            <a:r>
              <a:rPr lang="en-US" sz="1400"/>
              <a:t>Set aside funds that are earmarked for services to support identification, enrollment, and academic success of homeless students be coordinated and integrated with Title I general services</a:t>
            </a:r>
            <a:endParaRPr sz="1400"/>
          </a:p>
          <a:p>
            <a:pPr marL="514350" lvl="1" indent="-190500" algn="l" rtl="0">
              <a:spcBef>
                <a:spcPts val="375"/>
              </a:spcBef>
              <a:spcAft>
                <a:spcPts val="0"/>
              </a:spcAft>
              <a:buSzPts val="1400"/>
              <a:buChar char="•"/>
            </a:pPr>
            <a:r>
              <a:rPr lang="en-US" sz="1400"/>
              <a:t>Implement effective parent and family engagement</a:t>
            </a:r>
            <a:endParaRPr sz="1400"/>
          </a:p>
          <a:p>
            <a:pPr marL="514350" lvl="1" indent="-190500" algn="l" rtl="0">
              <a:spcBef>
                <a:spcPts val="375"/>
              </a:spcBef>
              <a:spcAft>
                <a:spcPts val="0"/>
              </a:spcAft>
              <a:buSzPts val="1400"/>
              <a:buChar char="•"/>
            </a:pPr>
            <a:r>
              <a:rPr lang="en-US" sz="1400"/>
              <a:t>Support, coordinate, and integrate services under this part with early childhood education programs</a:t>
            </a:r>
            <a:endParaRPr sz="1400"/>
          </a:p>
          <a:p>
            <a:pPr marL="514350" lvl="1" indent="-190500" algn="l" rtl="0">
              <a:spcBef>
                <a:spcPts val="375"/>
              </a:spcBef>
              <a:spcAft>
                <a:spcPts val="0"/>
              </a:spcAft>
              <a:buSzPts val="1400"/>
              <a:buChar char="•"/>
            </a:pPr>
            <a:r>
              <a:rPr lang="en-US" sz="1400"/>
              <a:t>Describe how educators, in consultation with parents, in schools operating a targeted assistance school program under section 1115, will identify the eligible children most in need of services under this part.</a:t>
            </a:r>
            <a:endParaRPr sz="1400"/>
          </a:p>
          <a:p>
            <a:pPr marL="514350" lvl="1" indent="-190500" algn="l" rtl="0">
              <a:spcBef>
                <a:spcPts val="375"/>
              </a:spcBef>
              <a:spcAft>
                <a:spcPts val="0"/>
              </a:spcAft>
              <a:buSzPts val="1400"/>
              <a:buChar char="•"/>
            </a:pPr>
            <a:r>
              <a:rPr lang="en-US" sz="1400"/>
              <a:t>Implement strategies to facilitate effective transitions for students from middle grades to high school and from high school to post-secondary education</a:t>
            </a:r>
            <a:endParaRPr sz="1400"/>
          </a:p>
          <a:p>
            <a:pPr marL="514350" lvl="1" indent="-190500" algn="l" rtl="0">
              <a:spcBef>
                <a:spcPts val="375"/>
              </a:spcBef>
              <a:spcAft>
                <a:spcPts val="0"/>
              </a:spcAft>
              <a:buSzPts val="1400"/>
              <a:buChar char="•"/>
            </a:pPr>
            <a:r>
              <a:rPr lang="en-US" sz="1400"/>
              <a:t>Support efforts to reduce the overuse of discipline practices that remove students from the classroom, which may include identifying and supporting schools with high rates of discipline, disaggregated by each of the subgroups of students.</a:t>
            </a:r>
            <a:endParaRPr sz="1400"/>
          </a:p>
          <a:p>
            <a:pPr marL="514350" lvl="1" indent="-190500" algn="l" rtl="0">
              <a:spcBef>
                <a:spcPts val="375"/>
              </a:spcBef>
              <a:spcAft>
                <a:spcPts val="0"/>
              </a:spcAft>
              <a:buSzPts val="1400"/>
              <a:buChar char="•"/>
            </a:pPr>
            <a:r>
              <a:rPr lang="en-US" sz="1400"/>
              <a:t>Support programs that coordinate and integrate: 1) academic and career and technical education content through coordinated instructional strategies, that may incorporate experiential learning opportunities and promote skills attainment important to in-demand occupations or industries in the State; and 2) work-based learning opportunities that provide students in-depth interaction with industry professionals and, if appropriate, academic credit.</a:t>
            </a:r>
            <a:endParaRPr sz="14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33"/>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500"/>
              <a:buFont typeface="Arial"/>
              <a:buNone/>
            </a:pPr>
            <a:r>
              <a:rPr lang="en-US"/>
              <a:t>Parent and Family Engagement Requirements</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34"/>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Parent and Family Engagement Requirements</a:t>
            </a:r>
            <a:endParaRPr/>
          </a:p>
        </p:txBody>
      </p:sp>
      <p:sp>
        <p:nvSpPr>
          <p:cNvPr id="266" name="Google Shape;266;p34"/>
          <p:cNvSpPr txBox="1">
            <a:spLocks noGrp="1"/>
          </p:cNvSpPr>
          <p:nvPr>
            <p:ph type="body" idx="1"/>
          </p:nvPr>
        </p:nvSpPr>
        <p:spPr>
          <a:xfrm>
            <a:off x="892799" y="1548641"/>
            <a:ext cx="5157787" cy="466426"/>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1800"/>
              <a:buNone/>
            </a:pPr>
            <a:r>
              <a:rPr lang="en-US"/>
              <a:t>School District Requirements</a:t>
            </a:r>
            <a:endParaRPr/>
          </a:p>
        </p:txBody>
      </p:sp>
      <p:sp>
        <p:nvSpPr>
          <p:cNvPr id="267" name="Google Shape;267;p34"/>
          <p:cNvSpPr txBox="1">
            <a:spLocks noGrp="1"/>
          </p:cNvSpPr>
          <p:nvPr>
            <p:ph type="body" idx="2"/>
          </p:nvPr>
        </p:nvSpPr>
        <p:spPr>
          <a:xfrm>
            <a:off x="892799" y="2015066"/>
            <a:ext cx="5157787" cy="4385733"/>
          </a:xfrm>
          <a:prstGeom prst="rect">
            <a:avLst/>
          </a:prstGeom>
          <a:noFill/>
          <a:ln>
            <a:noFill/>
          </a:ln>
        </p:spPr>
        <p:txBody>
          <a:bodyPr spcFirstLastPara="1" wrap="square" lIns="91425" tIns="45700" rIns="91425" bIns="45700" anchor="t" anchorCtr="0">
            <a:noAutofit/>
          </a:bodyPr>
          <a:lstStyle/>
          <a:p>
            <a:pPr marL="171450" lvl="0" indent="0" algn="l" rtl="0">
              <a:lnSpc>
                <a:spcPct val="90000"/>
              </a:lnSpc>
              <a:spcBef>
                <a:spcPts val="0"/>
              </a:spcBef>
              <a:spcAft>
                <a:spcPts val="0"/>
              </a:spcAft>
              <a:buNone/>
            </a:pPr>
            <a:endParaRPr sz="1400"/>
          </a:p>
          <a:p>
            <a:pPr marL="171450" lvl="0" indent="0" algn="l" rtl="0">
              <a:lnSpc>
                <a:spcPct val="90000"/>
              </a:lnSpc>
              <a:spcBef>
                <a:spcPts val="0"/>
              </a:spcBef>
              <a:spcAft>
                <a:spcPts val="0"/>
              </a:spcAft>
              <a:buNone/>
            </a:pPr>
            <a:endParaRPr sz="1400"/>
          </a:p>
          <a:p>
            <a:pPr marL="171450" lvl="0" indent="-158750" algn="l" rtl="0">
              <a:lnSpc>
                <a:spcPct val="90000"/>
              </a:lnSpc>
              <a:spcBef>
                <a:spcPts val="0"/>
              </a:spcBef>
              <a:spcAft>
                <a:spcPts val="0"/>
              </a:spcAft>
              <a:buClr>
                <a:schemeClr val="dk1"/>
              </a:buClr>
              <a:buSzPts val="1400"/>
              <a:buChar char="•"/>
            </a:pPr>
            <a:r>
              <a:rPr lang="en-US" sz="1400"/>
              <a:t>Involve parents in the planning, reviewing, and improving of parent and family engagement programs and policies.</a:t>
            </a:r>
            <a:endParaRPr sz="1400"/>
          </a:p>
          <a:p>
            <a:pPr marL="171450" lvl="0" indent="-158750" algn="l" rtl="0">
              <a:lnSpc>
                <a:spcPct val="90000"/>
              </a:lnSpc>
              <a:spcBef>
                <a:spcPts val="750"/>
              </a:spcBef>
              <a:spcAft>
                <a:spcPts val="0"/>
              </a:spcAft>
              <a:buClr>
                <a:schemeClr val="dk1"/>
              </a:buClr>
              <a:buSzPts val="1400"/>
              <a:buChar char="•"/>
            </a:pPr>
            <a:r>
              <a:rPr lang="en-US" sz="1400"/>
              <a:t>Develop the parent and family engagement policy based on parent input.</a:t>
            </a:r>
            <a:endParaRPr sz="1400"/>
          </a:p>
          <a:p>
            <a:pPr marL="171450" lvl="0" indent="-158750" algn="l" rtl="0">
              <a:lnSpc>
                <a:spcPct val="90000"/>
              </a:lnSpc>
              <a:spcBef>
                <a:spcPts val="750"/>
              </a:spcBef>
              <a:spcAft>
                <a:spcPts val="0"/>
              </a:spcAft>
              <a:buClr>
                <a:schemeClr val="dk1"/>
              </a:buClr>
              <a:buSzPts val="1400"/>
              <a:buChar char="•"/>
            </a:pPr>
            <a:r>
              <a:rPr lang="en-US" sz="1400"/>
              <a:t>Convene an annual meeting at a convenient time to explain the Title IA program requirements. </a:t>
            </a:r>
            <a:endParaRPr sz="1400"/>
          </a:p>
          <a:p>
            <a:pPr marL="171450" lvl="0" indent="-158750" algn="l" rtl="0">
              <a:lnSpc>
                <a:spcPct val="90000"/>
              </a:lnSpc>
              <a:spcBef>
                <a:spcPts val="750"/>
              </a:spcBef>
              <a:spcAft>
                <a:spcPts val="0"/>
              </a:spcAft>
              <a:buClr>
                <a:schemeClr val="dk1"/>
              </a:buClr>
              <a:buSzPts val="1400"/>
              <a:buChar char="•"/>
            </a:pPr>
            <a:r>
              <a:rPr lang="en-US" sz="1400"/>
              <a:t>Develop and distribute a school-parent compact. </a:t>
            </a:r>
            <a:endParaRPr sz="1400"/>
          </a:p>
          <a:p>
            <a:pPr marL="171450" lvl="0" indent="-158750" algn="l" rtl="0">
              <a:lnSpc>
                <a:spcPct val="90000"/>
              </a:lnSpc>
              <a:spcBef>
                <a:spcPts val="750"/>
              </a:spcBef>
              <a:spcAft>
                <a:spcPts val="0"/>
              </a:spcAft>
              <a:buClr>
                <a:schemeClr val="dk1"/>
              </a:buClr>
              <a:buSzPts val="1400"/>
              <a:buChar char="•"/>
            </a:pPr>
            <a:r>
              <a:rPr lang="en-US" sz="1400"/>
              <a:t>Set aside funds to support parent and family engagement activities. Requirements depend on the district’s </a:t>
            </a:r>
            <a:r>
              <a:rPr lang="en-US" sz="1400" i="1"/>
              <a:t>current year allocation</a:t>
            </a:r>
            <a:r>
              <a:rPr lang="en-US" sz="1400"/>
              <a:t>: </a:t>
            </a:r>
            <a:endParaRPr sz="1400"/>
          </a:p>
          <a:p>
            <a:pPr marL="171450" lvl="0" indent="-146050" algn="l" rtl="0">
              <a:lnSpc>
                <a:spcPct val="90000"/>
              </a:lnSpc>
              <a:spcBef>
                <a:spcPts val="0"/>
              </a:spcBef>
              <a:spcAft>
                <a:spcPts val="0"/>
              </a:spcAft>
              <a:buSzPts val="1400"/>
              <a:buChar char="•"/>
            </a:pPr>
            <a:r>
              <a:rPr lang="en-US" sz="14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7"/>
                  </a:ext>
                </a:extLst>
              </a:rPr>
              <a:t>More than $500,000, the district must set aside at least 1% of its allocation for parent and family engagement activities. 	</a:t>
            </a:r>
            <a:endParaRPr sz="14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8"/>
                </a:ext>
              </a:extLst>
            </a:endParaRPr>
          </a:p>
          <a:p>
            <a:pPr marL="171450" lvl="0" indent="-146050" algn="l" rtl="0">
              <a:lnSpc>
                <a:spcPct val="90000"/>
              </a:lnSpc>
              <a:spcBef>
                <a:spcPts val="0"/>
              </a:spcBef>
              <a:spcAft>
                <a:spcPts val="0"/>
              </a:spcAft>
              <a:buSzPts val="1400"/>
              <a:buChar char="•"/>
            </a:pPr>
            <a:r>
              <a:rPr lang="en-US" sz="14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9"/>
                  </a:ext>
                </a:extLst>
              </a:rPr>
              <a:t>$500,000 or less, the district does not have to set aside a particular amount but must fulfill all the law’s requirements.</a:t>
            </a:r>
            <a:endParaRPr sz="1400"/>
          </a:p>
        </p:txBody>
      </p:sp>
      <p:sp>
        <p:nvSpPr>
          <p:cNvPr id="268" name="Google Shape;268;p34"/>
          <p:cNvSpPr txBox="1">
            <a:spLocks noGrp="1"/>
          </p:cNvSpPr>
          <p:nvPr>
            <p:ph type="body" idx="3"/>
          </p:nvPr>
        </p:nvSpPr>
        <p:spPr>
          <a:xfrm>
            <a:off x="6225210" y="1548641"/>
            <a:ext cx="5183188" cy="466426"/>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1800"/>
              <a:buNone/>
            </a:pPr>
            <a:r>
              <a:rPr lang="en-US"/>
              <a:t>School Building Requirements</a:t>
            </a:r>
            <a:endParaRPr/>
          </a:p>
        </p:txBody>
      </p:sp>
      <p:sp>
        <p:nvSpPr>
          <p:cNvPr id="269" name="Google Shape;269;p34"/>
          <p:cNvSpPr txBox="1">
            <a:spLocks noGrp="1"/>
          </p:cNvSpPr>
          <p:nvPr>
            <p:ph type="body" idx="4"/>
          </p:nvPr>
        </p:nvSpPr>
        <p:spPr>
          <a:xfrm>
            <a:off x="6225210" y="2015067"/>
            <a:ext cx="5183188" cy="404207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600"/>
              <a:buNone/>
            </a:pPr>
            <a:endParaRPr sz="1800"/>
          </a:p>
          <a:p>
            <a:pPr marL="171450" lvl="0" indent="-158750" algn="l" rtl="0">
              <a:lnSpc>
                <a:spcPct val="90000"/>
              </a:lnSpc>
              <a:spcBef>
                <a:spcPts val="750"/>
              </a:spcBef>
              <a:spcAft>
                <a:spcPts val="0"/>
              </a:spcAft>
              <a:buClr>
                <a:schemeClr val="dk1"/>
              </a:buClr>
              <a:buSzPts val="1400"/>
              <a:buChar char="•"/>
            </a:pPr>
            <a:r>
              <a:rPr lang="en-US" sz="1400"/>
              <a:t>Have a parent and family engagement policy, </a:t>
            </a:r>
            <a:endParaRPr sz="1400"/>
          </a:p>
          <a:p>
            <a:pPr marL="171450" lvl="0" indent="-158750" algn="l" rtl="0">
              <a:lnSpc>
                <a:spcPct val="90000"/>
              </a:lnSpc>
              <a:spcBef>
                <a:spcPts val="750"/>
              </a:spcBef>
              <a:spcAft>
                <a:spcPts val="0"/>
              </a:spcAft>
              <a:buClr>
                <a:schemeClr val="dk1"/>
              </a:buClr>
              <a:buSzPts val="1400"/>
              <a:buChar char="•"/>
            </a:pPr>
            <a:r>
              <a:rPr lang="en-US" sz="1400"/>
              <a:t>Have a school-parent compact, </a:t>
            </a:r>
            <a:endParaRPr sz="1400"/>
          </a:p>
          <a:p>
            <a:pPr marL="171450" lvl="0" indent="-158750" algn="l" rtl="0">
              <a:lnSpc>
                <a:spcPct val="90000"/>
              </a:lnSpc>
              <a:spcBef>
                <a:spcPts val="750"/>
              </a:spcBef>
              <a:spcAft>
                <a:spcPts val="0"/>
              </a:spcAft>
              <a:buClr>
                <a:schemeClr val="dk1"/>
              </a:buClr>
              <a:buSzPts val="1400"/>
              <a:buChar char="•"/>
            </a:pPr>
            <a:r>
              <a:rPr lang="en-US" sz="1400"/>
              <a:t>Hold an annual Title IA meeting and other flexibly scheduled meetings,</a:t>
            </a:r>
            <a:endParaRPr sz="1400"/>
          </a:p>
          <a:p>
            <a:pPr marL="171450" lvl="0" indent="-158750" algn="l" rtl="0">
              <a:lnSpc>
                <a:spcPct val="90000"/>
              </a:lnSpc>
              <a:spcBef>
                <a:spcPts val="750"/>
              </a:spcBef>
              <a:spcAft>
                <a:spcPts val="0"/>
              </a:spcAft>
              <a:buClr>
                <a:schemeClr val="dk1"/>
              </a:buClr>
              <a:buSzPts val="1400"/>
              <a:buChar char="•"/>
            </a:pPr>
            <a:r>
              <a:rPr lang="en-US" sz="1400"/>
              <a:t>Provide Title IA program information to parents,</a:t>
            </a:r>
            <a:endParaRPr sz="1400"/>
          </a:p>
          <a:p>
            <a:pPr marL="171450" lvl="0" indent="-158750" algn="l" rtl="0">
              <a:lnSpc>
                <a:spcPct val="90000"/>
              </a:lnSpc>
              <a:spcBef>
                <a:spcPts val="750"/>
              </a:spcBef>
              <a:spcAft>
                <a:spcPts val="0"/>
              </a:spcAft>
              <a:buClr>
                <a:schemeClr val="dk1"/>
              </a:buClr>
              <a:buSzPts val="1400"/>
              <a:buChar char="•"/>
            </a:pPr>
            <a:r>
              <a:rPr lang="en-US" sz="1400"/>
              <a:t>Build parent capacity, and</a:t>
            </a:r>
            <a:endParaRPr sz="1400"/>
          </a:p>
          <a:p>
            <a:pPr marL="171450" lvl="0" indent="-158750" algn="l" rtl="0">
              <a:lnSpc>
                <a:spcPct val="90000"/>
              </a:lnSpc>
              <a:spcBef>
                <a:spcPts val="750"/>
              </a:spcBef>
              <a:spcAft>
                <a:spcPts val="0"/>
              </a:spcAft>
              <a:buClr>
                <a:schemeClr val="dk1"/>
              </a:buClr>
              <a:buSzPts val="1400"/>
              <a:buChar char="•"/>
            </a:pPr>
            <a:r>
              <a:rPr lang="en-US" sz="1400"/>
              <a:t>Involve parents in developing policies and determining how the set-aside is spent.</a:t>
            </a:r>
            <a:endParaRPr sz="14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35"/>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Parent and Family Engagement Tools &amp; Resources</a:t>
            </a:r>
            <a:endParaRPr/>
          </a:p>
        </p:txBody>
      </p:sp>
      <p:sp>
        <p:nvSpPr>
          <p:cNvPr id="275" name="Google Shape;275;p35"/>
          <p:cNvSpPr txBox="1">
            <a:spLocks noGrp="1"/>
          </p:cNvSpPr>
          <p:nvPr>
            <p:ph type="body" idx="1"/>
          </p:nvPr>
        </p:nvSpPr>
        <p:spPr>
          <a:xfrm>
            <a:off x="892800" y="1548646"/>
            <a:ext cx="5157900" cy="4749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1800"/>
              <a:buNone/>
            </a:pPr>
            <a:r>
              <a:rPr lang="en-US"/>
              <a:t>Family Engagement Policy Tools</a:t>
            </a:r>
            <a:endParaRPr/>
          </a:p>
        </p:txBody>
      </p:sp>
      <p:sp>
        <p:nvSpPr>
          <p:cNvPr id="276" name="Google Shape;276;p35"/>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750"/>
              </a:spcBef>
              <a:spcAft>
                <a:spcPts val="0"/>
              </a:spcAft>
              <a:buClr>
                <a:schemeClr val="dk1"/>
              </a:buClr>
              <a:buSzPts val="2100"/>
              <a:buNone/>
            </a:pPr>
            <a:endParaRPr sz="1500"/>
          </a:p>
          <a:p>
            <a:pPr marL="514350" lvl="1" indent="-160972" algn="l" rtl="0">
              <a:lnSpc>
                <a:spcPct val="90000"/>
              </a:lnSpc>
              <a:spcBef>
                <a:spcPts val="375"/>
              </a:spcBef>
              <a:spcAft>
                <a:spcPts val="0"/>
              </a:spcAft>
              <a:buClr>
                <a:schemeClr val="dk1"/>
              </a:buClr>
              <a:buSzPts val="1500"/>
              <a:buChar char="•"/>
            </a:pPr>
            <a:r>
              <a:rPr lang="en-US" sz="1500" b="1" u="sng">
                <a:solidFill>
                  <a:schemeClr val="hlink"/>
                </a:solidFill>
                <a:hlinkClick r:id="rId3"/>
              </a:rPr>
              <a:t>Policy Self-Checklist and Sample</a:t>
            </a:r>
            <a:r>
              <a:rPr lang="en-US" sz="1500"/>
              <a:t> - Provides a family and parent engagement policy checklist and a sample policy to assist in fulfilling policy requirements.</a:t>
            </a:r>
            <a:endParaRPr sz="1500"/>
          </a:p>
          <a:p>
            <a:pPr marL="514350" lvl="1" indent="-65722" algn="l" rtl="0">
              <a:lnSpc>
                <a:spcPct val="90000"/>
              </a:lnSpc>
              <a:spcBef>
                <a:spcPts val="375"/>
              </a:spcBef>
              <a:spcAft>
                <a:spcPts val="0"/>
              </a:spcAft>
              <a:buClr>
                <a:schemeClr val="dk1"/>
              </a:buClr>
              <a:buSzPts val="1800"/>
              <a:buNone/>
            </a:pPr>
            <a:endParaRPr sz="1500"/>
          </a:p>
          <a:p>
            <a:pPr marL="514350" lvl="1" indent="-160972" algn="l" rtl="0">
              <a:lnSpc>
                <a:spcPct val="90000"/>
              </a:lnSpc>
              <a:spcBef>
                <a:spcPts val="375"/>
              </a:spcBef>
              <a:spcAft>
                <a:spcPts val="0"/>
              </a:spcAft>
              <a:buClr>
                <a:schemeClr val="dk1"/>
              </a:buClr>
              <a:buSzPts val="1500"/>
              <a:buChar char="•"/>
            </a:pPr>
            <a:r>
              <a:rPr lang="en-US" sz="1500" b="1" u="sng">
                <a:solidFill>
                  <a:schemeClr val="hlink"/>
                </a:solidFill>
                <a:hlinkClick r:id="rId4"/>
              </a:rPr>
              <a:t>Building-Level Regulation</a:t>
            </a:r>
            <a:r>
              <a:rPr lang="en-US" sz="1500"/>
              <a:t> - Provides the text of the building-level regulation that requires district superintendents to engage parents and family members within the district.</a:t>
            </a:r>
            <a:endParaRPr sz="1500"/>
          </a:p>
          <a:p>
            <a:pPr marL="514350" lvl="1" indent="-65722" algn="l" rtl="0">
              <a:lnSpc>
                <a:spcPct val="90000"/>
              </a:lnSpc>
              <a:spcBef>
                <a:spcPts val="375"/>
              </a:spcBef>
              <a:spcAft>
                <a:spcPts val="0"/>
              </a:spcAft>
              <a:buClr>
                <a:schemeClr val="dk1"/>
              </a:buClr>
              <a:buSzPts val="1800"/>
              <a:buNone/>
            </a:pPr>
            <a:endParaRPr sz="1500"/>
          </a:p>
          <a:p>
            <a:pPr marL="514350" lvl="1" indent="-160972" algn="l" rtl="0">
              <a:lnSpc>
                <a:spcPct val="90000"/>
              </a:lnSpc>
              <a:spcBef>
                <a:spcPts val="375"/>
              </a:spcBef>
              <a:spcAft>
                <a:spcPts val="0"/>
              </a:spcAft>
              <a:buClr>
                <a:schemeClr val="dk1"/>
              </a:buClr>
              <a:buSzPts val="1500"/>
              <a:buChar char="•"/>
            </a:pPr>
            <a:r>
              <a:rPr lang="en-US" sz="1500" b="1" u="sng">
                <a:solidFill>
                  <a:schemeClr val="hlink"/>
                </a:solidFill>
                <a:hlinkClick r:id="rId5"/>
              </a:rPr>
              <a:t>Districtwide Policy</a:t>
            </a:r>
            <a:r>
              <a:rPr lang="en-US" sz="1500"/>
              <a:t> - Provides a form to create a required parent and family engagement policy.</a:t>
            </a:r>
            <a:endParaRPr sz="1500"/>
          </a:p>
          <a:p>
            <a:pPr marL="171450" lvl="0" indent="-48133" algn="l" rtl="0">
              <a:lnSpc>
                <a:spcPct val="90000"/>
              </a:lnSpc>
              <a:spcBef>
                <a:spcPts val="750"/>
              </a:spcBef>
              <a:spcAft>
                <a:spcPts val="0"/>
              </a:spcAft>
              <a:buClr>
                <a:schemeClr val="dk1"/>
              </a:buClr>
              <a:buSzPts val="2100"/>
              <a:buNone/>
            </a:pPr>
            <a:endParaRPr/>
          </a:p>
        </p:txBody>
      </p:sp>
      <p:sp>
        <p:nvSpPr>
          <p:cNvPr id="277" name="Google Shape;277;p35"/>
          <p:cNvSpPr txBox="1">
            <a:spLocks noGrp="1"/>
          </p:cNvSpPr>
          <p:nvPr>
            <p:ph type="body" idx="3"/>
          </p:nvPr>
        </p:nvSpPr>
        <p:spPr>
          <a:xfrm>
            <a:off x="6225150" y="1370673"/>
            <a:ext cx="5183100" cy="6528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1800"/>
              <a:buNone/>
            </a:pPr>
            <a:r>
              <a:rPr lang="en-US"/>
              <a:t>Family Engagement Resources</a:t>
            </a:r>
            <a:endParaRPr/>
          </a:p>
        </p:txBody>
      </p:sp>
      <p:sp>
        <p:nvSpPr>
          <p:cNvPr id="278" name="Google Shape;278;p35"/>
          <p:cNvSpPr txBox="1">
            <a:spLocks noGrp="1"/>
          </p:cNvSpPr>
          <p:nvPr>
            <p:ph type="body" idx="4"/>
          </p:nvPr>
        </p:nvSpPr>
        <p:spPr>
          <a:xfrm>
            <a:off x="6225210" y="2372553"/>
            <a:ext cx="5183100" cy="36846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100"/>
              <a:buNone/>
            </a:pPr>
            <a:r>
              <a:rPr lang="en-US" sz="1500" u="sng">
                <a:solidFill>
                  <a:schemeClr val="hlink"/>
                </a:solidFill>
                <a:hlinkClick r:id="rId6"/>
              </a:rPr>
              <a:t>U.S. Department of Education – Family Engagement Briefs</a:t>
            </a:r>
            <a:endParaRPr sz="1500"/>
          </a:p>
          <a:p>
            <a:pPr marL="0" lvl="0" indent="0" algn="l" rtl="0">
              <a:lnSpc>
                <a:spcPct val="90000"/>
              </a:lnSpc>
              <a:spcBef>
                <a:spcPts val="0"/>
              </a:spcBef>
              <a:spcAft>
                <a:spcPts val="0"/>
              </a:spcAft>
              <a:buClr>
                <a:schemeClr val="dk1"/>
              </a:buClr>
              <a:buSzPts val="2100"/>
              <a:buNone/>
            </a:pPr>
            <a:endParaRPr sz="1500"/>
          </a:p>
          <a:p>
            <a:pPr marL="171450" lvl="0" indent="-143383" algn="l" rtl="0">
              <a:lnSpc>
                <a:spcPct val="90000"/>
              </a:lnSpc>
              <a:spcBef>
                <a:spcPts val="750"/>
              </a:spcBef>
              <a:spcAft>
                <a:spcPts val="0"/>
              </a:spcAft>
              <a:buClr>
                <a:schemeClr val="dk1"/>
              </a:buClr>
              <a:buSzPts val="1500"/>
              <a:buChar char="•"/>
            </a:pPr>
            <a:r>
              <a:rPr lang="en-US" sz="1500" u="sng">
                <a:solidFill>
                  <a:schemeClr val="hlink"/>
                </a:solidFill>
                <a:hlinkClick r:id="rId7"/>
              </a:rPr>
              <a:t>Family Engagement to Support Student Success</a:t>
            </a:r>
            <a:endParaRPr sz="1500"/>
          </a:p>
          <a:p>
            <a:pPr marL="171450" lvl="0" indent="-143383" algn="l" rtl="0">
              <a:lnSpc>
                <a:spcPct val="90000"/>
              </a:lnSpc>
              <a:spcBef>
                <a:spcPts val="750"/>
              </a:spcBef>
              <a:spcAft>
                <a:spcPts val="0"/>
              </a:spcAft>
              <a:buClr>
                <a:schemeClr val="dk1"/>
              </a:buClr>
              <a:buSzPts val="1500"/>
              <a:buChar char="•"/>
            </a:pPr>
            <a:r>
              <a:rPr lang="en-US" sz="1500" u="sng">
                <a:solidFill>
                  <a:schemeClr val="hlink"/>
                </a:solidFill>
                <a:hlinkClick r:id="rId8"/>
              </a:rPr>
              <a:t>Family Engagement to Support Student Engagement and Attendance</a:t>
            </a:r>
            <a:endParaRPr sz="1500"/>
          </a:p>
          <a:p>
            <a:pPr marL="171450" lvl="0" indent="-143383" algn="l" rtl="0">
              <a:lnSpc>
                <a:spcPct val="90000"/>
              </a:lnSpc>
              <a:spcBef>
                <a:spcPts val="750"/>
              </a:spcBef>
              <a:spcAft>
                <a:spcPts val="0"/>
              </a:spcAft>
              <a:buClr>
                <a:schemeClr val="dk1"/>
              </a:buClr>
              <a:buSzPts val="1500"/>
              <a:buChar char="•"/>
            </a:pPr>
            <a:r>
              <a:rPr lang="en-US" sz="1500" u="sng">
                <a:solidFill>
                  <a:schemeClr val="hlink"/>
                </a:solidFill>
                <a:hlinkClick r:id="rId9"/>
              </a:rPr>
              <a:t>Family Engagement to Support Immigrant and Multilingual Families</a:t>
            </a:r>
            <a:endParaRPr sz="1500"/>
          </a:p>
          <a:p>
            <a:pPr marL="171450" lvl="0" indent="-143383" algn="l" rtl="0">
              <a:lnSpc>
                <a:spcPct val="90000"/>
              </a:lnSpc>
              <a:spcBef>
                <a:spcPts val="750"/>
              </a:spcBef>
              <a:spcAft>
                <a:spcPts val="0"/>
              </a:spcAft>
              <a:buClr>
                <a:schemeClr val="dk1"/>
              </a:buClr>
              <a:buSzPts val="1500"/>
              <a:buChar char="•"/>
            </a:pPr>
            <a:r>
              <a:rPr lang="en-US" sz="1500" u="sng">
                <a:solidFill>
                  <a:schemeClr val="hlink"/>
                </a:solidFill>
                <a:hlinkClick r:id="rId10"/>
              </a:rPr>
              <a:t>Family Engagement to Support Student Mental Health and Well-Being</a:t>
            </a:r>
            <a:endParaRPr sz="1500"/>
          </a:p>
          <a:p>
            <a:pPr marL="171450" lvl="0" indent="-143383" algn="l" rtl="0">
              <a:lnSpc>
                <a:spcPct val="90000"/>
              </a:lnSpc>
              <a:spcBef>
                <a:spcPts val="750"/>
              </a:spcBef>
              <a:spcAft>
                <a:spcPts val="0"/>
              </a:spcAft>
              <a:buClr>
                <a:schemeClr val="dk1"/>
              </a:buClr>
              <a:buSzPts val="1500"/>
              <a:buChar char="•"/>
            </a:pPr>
            <a:r>
              <a:rPr lang="en-US" sz="1500" u="sng">
                <a:solidFill>
                  <a:schemeClr val="hlink"/>
                </a:solidFill>
                <a:hlinkClick r:id="rId11"/>
              </a:rPr>
              <a:t>Family Engagement to Support Kindergarten Readiness and Early School Success</a:t>
            </a:r>
            <a:endParaRPr sz="1500"/>
          </a:p>
          <a:p>
            <a:pPr marL="171450" lvl="0" indent="-143383" algn="l" rtl="0">
              <a:lnSpc>
                <a:spcPct val="90000"/>
              </a:lnSpc>
              <a:spcBef>
                <a:spcPts val="750"/>
              </a:spcBef>
              <a:spcAft>
                <a:spcPts val="0"/>
              </a:spcAft>
              <a:buClr>
                <a:schemeClr val="dk1"/>
              </a:buClr>
              <a:buSzPts val="1500"/>
              <a:buChar char="•"/>
            </a:pPr>
            <a:r>
              <a:rPr lang="en-US" sz="1500" u="sng">
                <a:solidFill>
                  <a:schemeClr val="hlink"/>
                </a:solidFill>
                <a:hlinkClick r:id="rId12"/>
              </a:rPr>
              <a:t>Family Engagement to Support College and Career Pathway Success</a:t>
            </a:r>
            <a:endParaRPr sz="1500"/>
          </a:p>
          <a:p>
            <a:pPr marL="0" lvl="0" indent="0" algn="l" rtl="0">
              <a:lnSpc>
                <a:spcPct val="90000"/>
              </a:lnSpc>
              <a:spcBef>
                <a:spcPts val="750"/>
              </a:spcBef>
              <a:spcAft>
                <a:spcPts val="0"/>
              </a:spcAft>
              <a:buClr>
                <a:schemeClr val="dk1"/>
              </a:buClr>
              <a:buSzPts val="2100"/>
              <a:buNone/>
            </a:pPr>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36"/>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500"/>
              <a:buFont typeface="Arial"/>
              <a:buNone/>
            </a:pPr>
            <a:r>
              <a:rPr lang="en-US">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0"/>
                  </a:ext>
                </a:extLst>
              </a:rPr>
              <a:t>Title I, Part A – </a:t>
            </a:r>
            <a:r>
              <a:rPr lang="en-US"/>
              <a:t>Fiscal Requirements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p5"/>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Comprehensive Needs Assessment</a:t>
            </a:r>
            <a:endParaRPr/>
          </a:p>
        </p:txBody>
      </p:sp>
      <p:sp>
        <p:nvSpPr>
          <p:cNvPr id="59" name="Google Shape;59;p5"/>
          <p:cNvSpPr txBox="1">
            <a:spLocks noGrp="1"/>
          </p:cNvSpPr>
          <p:nvPr>
            <p:ph type="body" idx="1"/>
          </p:nvPr>
        </p:nvSpPr>
        <p:spPr>
          <a:xfrm>
            <a:off x="4295850" y="150525"/>
            <a:ext cx="7678200" cy="6584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2800"/>
              <a:buNone/>
            </a:pPr>
            <a:r>
              <a:rPr lang="en-US" sz="2000"/>
              <a:t>All Title I, Part A activities </a:t>
            </a:r>
            <a:r>
              <a:rPr lang="en-US" sz="2000" b="1"/>
              <a:t>must</a:t>
            </a:r>
            <a:r>
              <a:rPr lang="en-US" sz="2000"/>
              <a:t> be part of the </a:t>
            </a:r>
            <a:r>
              <a:rPr lang="en-US" sz="2000" b="1"/>
              <a:t>schoolwide or targeted plan </a:t>
            </a:r>
            <a:r>
              <a:rPr lang="en-US" sz="2000"/>
              <a:t>and support an identified academic need through the school’s </a:t>
            </a:r>
            <a:r>
              <a:rPr lang="en-US" sz="2000" b="1"/>
              <a:t>comprehensive needs assessment</a:t>
            </a:r>
            <a:r>
              <a:rPr lang="en-US" sz="2000"/>
              <a:t> (ESEA § 1114).</a:t>
            </a:r>
            <a:endParaRPr sz="2000"/>
          </a:p>
          <a:p>
            <a:pPr marL="0" lvl="0" indent="0" algn="l" rtl="0">
              <a:lnSpc>
                <a:spcPct val="90000"/>
              </a:lnSpc>
              <a:spcBef>
                <a:spcPts val="750"/>
              </a:spcBef>
              <a:spcAft>
                <a:spcPts val="0"/>
              </a:spcAft>
              <a:buClr>
                <a:schemeClr val="dk1"/>
              </a:buClr>
              <a:buSzPts val="1500"/>
              <a:buNone/>
            </a:pPr>
            <a:endParaRPr sz="2000"/>
          </a:p>
          <a:p>
            <a:pPr marL="0" lvl="0" indent="0" algn="l" rtl="0">
              <a:lnSpc>
                <a:spcPct val="90000"/>
              </a:lnSpc>
              <a:spcBef>
                <a:spcPts val="750"/>
              </a:spcBef>
              <a:spcAft>
                <a:spcPts val="0"/>
              </a:spcAft>
              <a:buNone/>
            </a:pPr>
            <a:r>
              <a:rPr lang="en-US" sz="2000"/>
              <a:t>Each school must identify specific Title I, Part A building needs to inform intervention and supports such as:</a:t>
            </a:r>
            <a:endParaRPr sz="2000"/>
          </a:p>
          <a:p>
            <a:pPr marL="457200" lvl="0" indent="0" algn="l" rtl="0">
              <a:lnSpc>
                <a:spcPct val="90000"/>
              </a:lnSpc>
              <a:spcBef>
                <a:spcPts val="750"/>
              </a:spcBef>
              <a:spcAft>
                <a:spcPts val="0"/>
              </a:spcAft>
              <a:buNone/>
            </a:pPr>
            <a:endParaRPr sz="2000"/>
          </a:p>
          <a:p>
            <a:pPr marL="857250" lvl="2" indent="-196850" algn="l" rtl="0">
              <a:lnSpc>
                <a:spcPct val="90000"/>
              </a:lnSpc>
              <a:spcBef>
                <a:spcPts val="375"/>
              </a:spcBef>
              <a:spcAft>
                <a:spcPts val="0"/>
              </a:spcAft>
              <a:buClr>
                <a:schemeClr val="dk1"/>
              </a:buClr>
              <a:buSzPts val="2000"/>
              <a:buChar char="•"/>
            </a:pPr>
            <a:r>
              <a:rPr lang="en-US" sz="2000"/>
              <a:t>Literacy</a:t>
            </a:r>
            <a:endParaRPr sz="2000"/>
          </a:p>
          <a:p>
            <a:pPr marL="857250" lvl="2" indent="-196850" algn="l" rtl="0">
              <a:lnSpc>
                <a:spcPct val="90000"/>
              </a:lnSpc>
              <a:spcBef>
                <a:spcPts val="375"/>
              </a:spcBef>
              <a:spcAft>
                <a:spcPts val="0"/>
              </a:spcAft>
              <a:buClr>
                <a:schemeClr val="dk1"/>
              </a:buClr>
              <a:buSzPts val="2000"/>
              <a:buChar char="•"/>
            </a:pPr>
            <a:r>
              <a:rPr lang="en-US" sz="2000"/>
              <a:t>Math</a:t>
            </a:r>
            <a:endParaRPr sz="2000"/>
          </a:p>
          <a:p>
            <a:pPr marL="857250" lvl="2" indent="-196850" algn="l" rtl="0">
              <a:lnSpc>
                <a:spcPct val="90000"/>
              </a:lnSpc>
              <a:spcBef>
                <a:spcPts val="375"/>
              </a:spcBef>
              <a:spcAft>
                <a:spcPts val="0"/>
              </a:spcAft>
              <a:buClr>
                <a:schemeClr val="dk1"/>
              </a:buClr>
              <a:buSzPts val="2000"/>
              <a:buChar char="•"/>
            </a:pPr>
            <a:r>
              <a:rPr lang="en-US" sz="2000"/>
              <a:t>Social Emotional Behavioral Mental Health Supports – may include</a:t>
            </a:r>
            <a:r>
              <a:rPr lang="en-US" sz="2000" i="1"/>
              <a:t>: Chronic Absenteeism</a:t>
            </a:r>
            <a:endParaRPr sz="20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Google Shape;288;p37"/>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Federal Funding Fiscal Requirements</a:t>
            </a:r>
            <a:endParaRPr/>
          </a:p>
        </p:txBody>
      </p:sp>
      <p:sp>
        <p:nvSpPr>
          <p:cNvPr id="289" name="Google Shape;289;p37"/>
          <p:cNvSpPr txBox="1">
            <a:spLocks noGrp="1"/>
          </p:cNvSpPr>
          <p:nvPr>
            <p:ph type="body" idx="1"/>
          </p:nvPr>
        </p:nvSpPr>
        <p:spPr>
          <a:xfrm>
            <a:off x="4453467" y="127000"/>
            <a:ext cx="7329971" cy="6561667"/>
          </a:xfrm>
          <a:prstGeom prst="rect">
            <a:avLst/>
          </a:prstGeom>
          <a:noFill/>
          <a:ln>
            <a:noFill/>
          </a:ln>
        </p:spPr>
        <p:txBody>
          <a:bodyPr spcFirstLastPara="1" wrap="square" lIns="91425" tIns="45700" rIns="91425" bIns="45700" anchor="ctr" anchorCtr="0">
            <a:normAutofit fontScale="47500" lnSpcReduction="20000"/>
          </a:bodyPr>
          <a:lstStyle/>
          <a:p>
            <a:pPr marL="0" lvl="0" indent="0" algn="l" rtl="0">
              <a:lnSpc>
                <a:spcPct val="90000"/>
              </a:lnSpc>
              <a:spcBef>
                <a:spcPts val="0"/>
              </a:spcBef>
              <a:spcAft>
                <a:spcPts val="0"/>
              </a:spcAft>
              <a:buClr>
                <a:schemeClr val="dk1"/>
              </a:buClr>
              <a:buSzPct val="100000"/>
              <a:buNone/>
            </a:pPr>
            <a:r>
              <a:rPr lang="en-US" sz="3400" b="1"/>
              <a:t>Reasonable and Necessary </a:t>
            </a:r>
            <a:endParaRPr/>
          </a:p>
          <a:p>
            <a:pPr marL="0" lvl="0" indent="0" algn="l" rtl="0">
              <a:lnSpc>
                <a:spcPct val="90000"/>
              </a:lnSpc>
              <a:spcBef>
                <a:spcPts val="750"/>
              </a:spcBef>
              <a:spcAft>
                <a:spcPts val="0"/>
              </a:spcAft>
              <a:buClr>
                <a:schemeClr val="dk1"/>
              </a:buClr>
              <a:buSzPct val="100000"/>
              <a:buNone/>
            </a:pPr>
            <a:r>
              <a:rPr lang="en-US"/>
              <a:t>All costs charged to Title IA grants must be necessary, reasonable, and allocable and must consider the amount of money spent and the program's needs </a:t>
            </a:r>
            <a:r>
              <a:rPr lang="en-US" u="sng">
                <a:solidFill>
                  <a:schemeClr val="hlink"/>
                </a:solidFill>
                <a:hlinkClick r:id="rId3"/>
              </a:rPr>
              <a:t>(2 CFR 200.403(a)). </a:t>
            </a:r>
            <a:endParaRPr/>
          </a:p>
          <a:p>
            <a:pPr marL="0" lvl="0" indent="0" algn="l" rtl="0">
              <a:lnSpc>
                <a:spcPct val="90000"/>
              </a:lnSpc>
              <a:spcBef>
                <a:spcPts val="750"/>
              </a:spcBef>
              <a:spcAft>
                <a:spcPts val="0"/>
              </a:spcAft>
              <a:buClr>
                <a:schemeClr val="dk1"/>
              </a:buClr>
              <a:buSzPct val="100000"/>
              <a:buNone/>
            </a:pPr>
            <a:endParaRPr/>
          </a:p>
          <a:p>
            <a:pPr marL="0" lvl="0" indent="0" algn="l" rtl="0">
              <a:lnSpc>
                <a:spcPct val="90000"/>
              </a:lnSpc>
              <a:spcBef>
                <a:spcPts val="750"/>
              </a:spcBef>
              <a:spcAft>
                <a:spcPts val="0"/>
              </a:spcAft>
              <a:buClr>
                <a:schemeClr val="dk1"/>
              </a:buClr>
              <a:buSzPct val="100000"/>
              <a:buNone/>
            </a:pPr>
            <a:r>
              <a:rPr lang="en-US" sz="3400" b="1"/>
              <a:t>Supplement and Not Supplant </a:t>
            </a:r>
            <a:endParaRPr/>
          </a:p>
          <a:p>
            <a:pPr marL="0" lvl="0" indent="0" algn="l" rtl="0">
              <a:lnSpc>
                <a:spcPct val="90000"/>
              </a:lnSpc>
              <a:spcBef>
                <a:spcPts val="750"/>
              </a:spcBef>
              <a:spcAft>
                <a:spcPts val="0"/>
              </a:spcAft>
              <a:buClr>
                <a:schemeClr val="dk1"/>
              </a:buClr>
              <a:buSzPct val="100000"/>
              <a:buNone/>
            </a:pPr>
            <a:r>
              <a:rPr lang="en-US"/>
              <a:t>All expenditures must also be supplemental (or in addition to what is required to be offered and what is currently offered). </a:t>
            </a:r>
            <a:endParaRPr/>
          </a:p>
          <a:p>
            <a:pPr marL="0" lvl="0" indent="0" algn="l" rtl="0">
              <a:lnSpc>
                <a:spcPct val="90000"/>
              </a:lnSpc>
              <a:spcBef>
                <a:spcPts val="750"/>
              </a:spcBef>
              <a:spcAft>
                <a:spcPts val="0"/>
              </a:spcAft>
              <a:buClr>
                <a:schemeClr val="dk1"/>
              </a:buClr>
              <a:buSzPct val="100000"/>
              <a:buNone/>
            </a:pPr>
            <a:r>
              <a:rPr lang="en-US"/>
              <a:t>ESSA’s method for testing compliance with this requirement differs from prior law. Districts must demonstrate the methodology they use to allocate state and local funds to schools and provide each Title IA school with all the state and local money it would receive if it did not participate in the Title IA program. </a:t>
            </a:r>
            <a:endParaRPr/>
          </a:p>
          <a:p>
            <a:pPr marL="0" lvl="0" indent="0" algn="l" rtl="0">
              <a:lnSpc>
                <a:spcPct val="90000"/>
              </a:lnSpc>
              <a:spcBef>
                <a:spcPts val="750"/>
              </a:spcBef>
              <a:spcAft>
                <a:spcPts val="0"/>
              </a:spcAft>
              <a:buClr>
                <a:schemeClr val="dk1"/>
              </a:buClr>
              <a:buSzPct val="100000"/>
              <a:buNone/>
            </a:pPr>
            <a:endParaRPr/>
          </a:p>
          <a:p>
            <a:pPr marL="0" lvl="0" indent="0" algn="l" rtl="0">
              <a:lnSpc>
                <a:spcPct val="90000"/>
              </a:lnSpc>
              <a:spcBef>
                <a:spcPts val="750"/>
              </a:spcBef>
              <a:spcAft>
                <a:spcPts val="0"/>
              </a:spcAft>
              <a:buClr>
                <a:schemeClr val="dk1"/>
              </a:buClr>
              <a:buSzPct val="100000"/>
              <a:buNone/>
            </a:pPr>
            <a:r>
              <a:rPr lang="en-US" sz="3400" b="1"/>
              <a:t>Comparability of Services </a:t>
            </a:r>
            <a:endParaRPr/>
          </a:p>
          <a:p>
            <a:pPr marL="0" lvl="0" indent="0" algn="l" rtl="0">
              <a:lnSpc>
                <a:spcPct val="90000"/>
              </a:lnSpc>
              <a:spcBef>
                <a:spcPts val="750"/>
              </a:spcBef>
              <a:spcAft>
                <a:spcPts val="0"/>
              </a:spcAft>
              <a:buClr>
                <a:schemeClr val="dk1"/>
              </a:buClr>
              <a:buSzPct val="100000"/>
              <a:buNone/>
            </a:pPr>
            <a:r>
              <a:rPr lang="en-US"/>
              <a:t>A district must provide comparable services between Title IA and non-Title IA schools. </a:t>
            </a:r>
            <a:endParaRPr/>
          </a:p>
          <a:p>
            <a:pPr marL="0" lvl="0" indent="0" algn="l" rtl="0">
              <a:lnSpc>
                <a:spcPct val="90000"/>
              </a:lnSpc>
              <a:spcBef>
                <a:spcPts val="750"/>
              </a:spcBef>
              <a:spcAft>
                <a:spcPts val="0"/>
              </a:spcAft>
              <a:buClr>
                <a:schemeClr val="dk1"/>
              </a:buClr>
              <a:buSzPct val="100000"/>
              <a:buNone/>
            </a:pPr>
            <a:r>
              <a:rPr lang="en-US"/>
              <a:t>Districts must use October enrollment data to conduct the annual comparability analysis. Districts need to make appropriate adjustments to staffing in Title IA and non-Title IA schools if the analysis demonstrates an issue with compatibility.</a:t>
            </a:r>
            <a:endParaRPr/>
          </a:p>
          <a:p>
            <a:pPr marL="0" lvl="0" indent="0" algn="l" rtl="0">
              <a:lnSpc>
                <a:spcPct val="90000"/>
              </a:lnSpc>
              <a:spcBef>
                <a:spcPts val="750"/>
              </a:spcBef>
              <a:spcAft>
                <a:spcPts val="0"/>
              </a:spcAft>
              <a:buClr>
                <a:schemeClr val="dk1"/>
              </a:buClr>
              <a:buSzPct val="100000"/>
              <a:buNone/>
            </a:pPr>
            <a:endParaRPr/>
          </a:p>
          <a:p>
            <a:pPr marL="0" lvl="0" indent="0" algn="l" rtl="0">
              <a:lnSpc>
                <a:spcPct val="90000"/>
              </a:lnSpc>
              <a:spcBef>
                <a:spcPts val="750"/>
              </a:spcBef>
              <a:spcAft>
                <a:spcPts val="0"/>
              </a:spcAft>
              <a:buClr>
                <a:schemeClr val="dk1"/>
              </a:buClr>
              <a:buSzPct val="100000"/>
              <a:buNone/>
            </a:pPr>
            <a:r>
              <a:rPr lang="en-US" sz="3400" b="1"/>
              <a:t>Time and Effort </a:t>
            </a:r>
            <a:endParaRPr/>
          </a:p>
          <a:p>
            <a:pPr marL="0" lvl="0" indent="0" algn="l" rtl="0">
              <a:lnSpc>
                <a:spcPct val="90000"/>
              </a:lnSpc>
              <a:spcBef>
                <a:spcPts val="750"/>
              </a:spcBef>
              <a:spcAft>
                <a:spcPts val="0"/>
              </a:spcAft>
              <a:buClr>
                <a:schemeClr val="dk1"/>
              </a:buClr>
              <a:buSzPct val="100000"/>
              <a:buNone/>
            </a:pPr>
            <a:r>
              <a:rPr lang="en-US"/>
              <a:t>All employees charged to the federal grant must document their time working on the grant’s objective to demonstrate that the amounts charged to federal programs are true and accurate.</a:t>
            </a:r>
            <a:endParaRPr/>
          </a:p>
          <a:p>
            <a:pPr marL="0" lvl="0" indent="0" algn="l" rtl="0">
              <a:lnSpc>
                <a:spcPct val="90000"/>
              </a:lnSpc>
              <a:spcBef>
                <a:spcPts val="750"/>
              </a:spcBef>
              <a:spcAft>
                <a:spcPts val="0"/>
              </a:spcAft>
              <a:buClr>
                <a:schemeClr val="dk1"/>
              </a:buClr>
              <a:buSzPct val="100000"/>
              <a:buNone/>
            </a:pPr>
            <a:endParaRPr/>
          </a:p>
          <a:p>
            <a:pPr marL="0" lvl="0" indent="0" algn="l" rtl="0">
              <a:lnSpc>
                <a:spcPct val="90000"/>
              </a:lnSpc>
              <a:spcBef>
                <a:spcPts val="750"/>
              </a:spcBef>
              <a:spcAft>
                <a:spcPts val="0"/>
              </a:spcAft>
              <a:buClr>
                <a:schemeClr val="dk1"/>
              </a:buClr>
              <a:buSzPct val="100000"/>
              <a:buNone/>
            </a:pPr>
            <a:r>
              <a:rPr lang="en-US" sz="3400" b="1"/>
              <a:t>Maintenance of Effort </a:t>
            </a:r>
            <a:endParaRPr/>
          </a:p>
          <a:p>
            <a:pPr marL="0" lvl="0" indent="0" algn="l" rtl="0">
              <a:lnSpc>
                <a:spcPct val="90000"/>
              </a:lnSpc>
              <a:spcBef>
                <a:spcPts val="750"/>
              </a:spcBef>
              <a:spcAft>
                <a:spcPts val="0"/>
              </a:spcAft>
              <a:buClr>
                <a:schemeClr val="dk1"/>
              </a:buClr>
              <a:buSzPct val="100000"/>
              <a:buNone/>
            </a:pPr>
            <a:r>
              <a:rPr lang="en-US"/>
              <a:t>Maintenance of effort requires districts and AEAs to maintain a consistent floor of state and local funding for free public education from year-to-year. A district must spend state and local funds with respect to the provision of free public education in the preceding fiscal year that was not less than 90% of the combined fiscal effort per student or aggregate expenditures for the second preceding fiscal year. If the district fails to maintain effort in a given fiscal year, the Department must reduce the district’s allocation (using a measure most favorable to the district) under a covered program. </a:t>
            </a:r>
            <a:endParaRPr/>
          </a:p>
          <a:p>
            <a:pPr marL="0" lvl="0" indent="0" algn="l" rtl="0">
              <a:lnSpc>
                <a:spcPct val="90000"/>
              </a:lnSpc>
              <a:spcBef>
                <a:spcPts val="750"/>
              </a:spcBef>
              <a:spcAft>
                <a:spcPts val="0"/>
              </a:spcAft>
              <a:buClr>
                <a:schemeClr val="dk1"/>
              </a:buClr>
              <a:buSzPct val="100000"/>
              <a:buNone/>
            </a:pPr>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p38"/>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500"/>
              <a:buFont typeface="Arial"/>
              <a:buNone/>
            </a:pPr>
            <a:r>
              <a:rPr lang="en-US"/>
              <a:t>Allowable Expenses Examples</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Google Shape;299;p3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Allowable Examples	- </a:t>
            </a:r>
            <a:br>
              <a:rPr lang="en-US"/>
            </a:br>
            <a:br>
              <a:rPr lang="en-US"/>
            </a:br>
            <a:r>
              <a:rPr lang="en-US" sz="2800" i="1"/>
              <a:t>Only qualifying schools are eligible to use </a:t>
            </a:r>
            <a:r>
              <a:rPr lang="en-US" sz="2800" i="1">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1"/>
                  </a:ext>
                </a:extLst>
              </a:rPr>
              <a:t>Title I f</a:t>
            </a:r>
            <a:r>
              <a:rPr lang="en-US" sz="2800" i="1"/>
              <a:t>unds and operate Title I, Part A programs</a:t>
            </a:r>
            <a:r>
              <a:rPr lang="en-US"/>
              <a:t> </a:t>
            </a:r>
            <a:br>
              <a:rPr lang="en-US"/>
            </a:br>
            <a:endParaRPr/>
          </a:p>
        </p:txBody>
      </p:sp>
      <p:graphicFrame>
        <p:nvGraphicFramePr>
          <p:cNvPr id="301" name="Google Shape;301;p39"/>
          <p:cNvGraphicFramePr/>
          <p:nvPr/>
        </p:nvGraphicFramePr>
        <p:xfrm>
          <a:off x="4353601" y="85090"/>
          <a:ext cx="7777950" cy="6687890"/>
        </p:xfrm>
        <a:graphic>
          <a:graphicData uri="http://schemas.openxmlformats.org/drawingml/2006/table">
            <a:tbl>
              <a:tblPr firstRow="1" bandRow="1">
                <a:noFill/>
                <a:tableStyleId>{C5680533-99F8-4138-8232-71452BF4E104}</a:tableStyleId>
              </a:tblPr>
              <a:tblGrid>
                <a:gridCol w="1895300">
                  <a:extLst>
                    <a:ext uri="{9D8B030D-6E8A-4147-A177-3AD203B41FA5}">
                      <a16:colId xmlns:a16="http://schemas.microsoft.com/office/drawing/2014/main" val="20000"/>
                    </a:ext>
                  </a:extLst>
                </a:gridCol>
                <a:gridCol w="5882650">
                  <a:extLst>
                    <a:ext uri="{9D8B030D-6E8A-4147-A177-3AD203B41FA5}">
                      <a16:colId xmlns:a16="http://schemas.microsoft.com/office/drawing/2014/main" val="20001"/>
                    </a:ext>
                  </a:extLst>
                </a:gridCol>
              </a:tblGrid>
              <a:tr h="370850">
                <a:tc>
                  <a:txBody>
                    <a:bodyPr/>
                    <a:lstStyle/>
                    <a:p>
                      <a:pPr marL="0" marR="0" lvl="0" indent="0" algn="l" rtl="0">
                        <a:spcBef>
                          <a:spcPts val="0"/>
                        </a:spcBef>
                        <a:spcAft>
                          <a:spcPts val="0"/>
                        </a:spcAft>
                        <a:buNone/>
                      </a:pPr>
                      <a:r>
                        <a:rPr lang="en-US" sz="1350"/>
                        <a:t>Area</a:t>
                      </a:r>
                      <a:endParaRPr/>
                    </a:p>
                  </a:txBody>
                  <a:tcPr marL="91450" marR="91450" marT="45725" marB="45725">
                    <a:solidFill>
                      <a:srgbClr val="03617A"/>
                    </a:solidFill>
                  </a:tcPr>
                </a:tc>
                <a:tc>
                  <a:txBody>
                    <a:bodyPr/>
                    <a:lstStyle/>
                    <a:p>
                      <a:pPr marL="0" marR="0" lvl="0" indent="0" algn="l" rtl="0">
                        <a:spcBef>
                          <a:spcPts val="0"/>
                        </a:spcBef>
                        <a:spcAft>
                          <a:spcPts val="0"/>
                        </a:spcAft>
                        <a:buNone/>
                      </a:pPr>
                      <a:r>
                        <a:rPr lang="en-US" sz="1350"/>
                        <a:t>Allowable Expense Examples</a:t>
                      </a:r>
                      <a:endParaRPr/>
                    </a:p>
                  </a:txBody>
                  <a:tcPr marL="91450" marR="91450" marT="45725" marB="45725">
                    <a:solidFill>
                      <a:srgbClr val="03617A"/>
                    </a:solidFill>
                  </a:tcPr>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r>
                        <a:rPr lang="en-US" sz="1350"/>
                        <a:t>Supplemental Academic Support for At-Risk Students</a:t>
                      </a:r>
                      <a:endParaRPr/>
                    </a:p>
                  </a:txBody>
                  <a:tcPr marL="91450" marR="91450" marT="45725" marB="45725"/>
                </a:tc>
                <a:tc>
                  <a:txBody>
                    <a:bodyPr/>
                    <a:lstStyle/>
                    <a:p>
                      <a:pPr marL="0" marR="0" lvl="0" indent="0" algn="l" rtl="0">
                        <a:spcBef>
                          <a:spcPts val="0"/>
                        </a:spcBef>
                        <a:spcAft>
                          <a:spcPts val="0"/>
                        </a:spcAft>
                        <a:buNone/>
                      </a:pPr>
                      <a:r>
                        <a:rPr lang="en-US" sz="1300"/>
                        <a:t>• Certified teachers and teaching assistants and other professional staff providing supplemental services (e.g., counselors, social workers) </a:t>
                      </a:r>
                      <a:endParaRPr/>
                    </a:p>
                    <a:p>
                      <a:pPr marL="0" marR="0" lvl="0" indent="0" algn="l" rtl="0">
                        <a:spcBef>
                          <a:spcPts val="0"/>
                        </a:spcBef>
                        <a:spcAft>
                          <a:spcPts val="0"/>
                        </a:spcAft>
                        <a:buNone/>
                      </a:pPr>
                      <a:r>
                        <a:rPr lang="en-US" sz="1300"/>
                        <a:t>• Proportional benefits for</a:t>
                      </a:r>
                      <a:r>
                        <a:rPr lang="en-US" sz="13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2"/>
                            </a:ext>
                          </a:extLst>
                        </a:rPr>
                        <a:t> Title IA</a:t>
                      </a:r>
                      <a:r>
                        <a:rPr lang="en-US" sz="1300"/>
                        <a:t> salaries </a:t>
                      </a:r>
                      <a:endParaRPr/>
                    </a:p>
                    <a:p>
                      <a:pPr marL="0" marR="0" lvl="0" indent="0" algn="l" rtl="0">
                        <a:spcBef>
                          <a:spcPts val="0"/>
                        </a:spcBef>
                        <a:spcAft>
                          <a:spcPts val="0"/>
                        </a:spcAft>
                        <a:buNone/>
                      </a:pPr>
                      <a:r>
                        <a:rPr lang="en-US" sz="1300"/>
                        <a:t>• Equitable services for private school students</a:t>
                      </a:r>
                      <a:endParaRPr/>
                    </a:p>
                    <a:p>
                      <a:pPr marL="0" marR="0" lvl="0" indent="0" algn="l" rtl="0">
                        <a:spcBef>
                          <a:spcPts val="0"/>
                        </a:spcBef>
                        <a:spcAft>
                          <a:spcPts val="0"/>
                        </a:spcAft>
                        <a:buNone/>
                      </a:pPr>
                      <a:r>
                        <a:rPr lang="en-US" sz="1300"/>
                        <a:t>• Title IA preschool, summer school, extended day program </a:t>
                      </a:r>
                      <a:endParaRPr/>
                    </a:p>
                    <a:p>
                      <a:pPr marL="0" marR="0" lvl="0" indent="0" algn="l" rtl="0">
                        <a:spcBef>
                          <a:spcPts val="0"/>
                        </a:spcBef>
                        <a:spcAft>
                          <a:spcPts val="0"/>
                        </a:spcAft>
                        <a:buNone/>
                      </a:pPr>
                      <a:r>
                        <a:rPr lang="en-US" sz="1300"/>
                        <a:t>• Transportation for Title IA extended day and summer programs not otherwise available </a:t>
                      </a:r>
                      <a:endParaRPr/>
                    </a:p>
                    <a:p>
                      <a:pPr marL="0" marR="0" lvl="0" indent="0" algn="l" rtl="0">
                        <a:spcBef>
                          <a:spcPts val="0"/>
                        </a:spcBef>
                        <a:spcAft>
                          <a:spcPts val="0"/>
                        </a:spcAft>
                        <a:buNone/>
                      </a:pPr>
                      <a:r>
                        <a:rPr lang="en-US" sz="1300"/>
                        <a:t>• Salary of the homeless education liaison performing the related duties</a:t>
                      </a:r>
                      <a:endParaRPr/>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r>
                        <a:rPr lang="en-US" sz="1350"/>
                        <a:t>Funding Support Staff for TIA Programs</a:t>
                      </a:r>
                      <a:endParaRPr/>
                    </a:p>
                  </a:txBody>
                  <a:tcPr marL="91450" marR="91450" marT="45725" marB="45725"/>
                </a:tc>
                <a:tc>
                  <a:txBody>
                    <a:bodyPr/>
                    <a:lstStyle/>
                    <a:p>
                      <a:pPr marL="0" marR="0" lvl="0" indent="0" algn="l" rtl="0">
                        <a:spcBef>
                          <a:spcPts val="0"/>
                        </a:spcBef>
                        <a:spcAft>
                          <a:spcPts val="0"/>
                        </a:spcAft>
                        <a:buNone/>
                      </a:pPr>
                      <a:r>
                        <a:rPr lang="en-US" sz="1300"/>
                        <a:t>• Data management staff for Title IA only </a:t>
                      </a:r>
                      <a:endParaRPr/>
                    </a:p>
                    <a:p>
                      <a:pPr marL="0" marR="0" lvl="0" indent="0" algn="l" rtl="0">
                        <a:spcBef>
                          <a:spcPts val="0"/>
                        </a:spcBef>
                        <a:spcAft>
                          <a:spcPts val="0"/>
                        </a:spcAft>
                        <a:buNone/>
                      </a:pPr>
                      <a:r>
                        <a:rPr lang="en-US" sz="1300"/>
                        <a:t>• Secretary or clerks for Title IA only </a:t>
                      </a:r>
                      <a:endParaRPr/>
                    </a:p>
                    <a:p>
                      <a:pPr marL="0" marR="0" lvl="0" indent="0" algn="l" rtl="0">
                        <a:spcBef>
                          <a:spcPts val="0"/>
                        </a:spcBef>
                        <a:spcAft>
                          <a:spcPts val="0"/>
                        </a:spcAft>
                        <a:buNone/>
                      </a:pPr>
                      <a:r>
                        <a:rPr lang="en-US" sz="1300"/>
                        <a:t>• Title IA coordinators </a:t>
                      </a:r>
                      <a:endParaRPr/>
                    </a:p>
                    <a:p>
                      <a:pPr marL="0" marR="0" lvl="0" indent="0" algn="l" rtl="0">
                        <a:spcBef>
                          <a:spcPts val="0"/>
                        </a:spcBef>
                        <a:spcAft>
                          <a:spcPts val="0"/>
                        </a:spcAft>
                        <a:buNone/>
                      </a:pPr>
                      <a:r>
                        <a:rPr lang="en-US" sz="1300"/>
                        <a:t>• Stipends for principals outside contract hours </a:t>
                      </a:r>
                      <a:endParaRPr/>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spcBef>
                          <a:spcPts val="0"/>
                        </a:spcBef>
                        <a:spcAft>
                          <a:spcPts val="0"/>
                        </a:spcAft>
                        <a:buNone/>
                      </a:pPr>
                      <a:r>
                        <a:rPr lang="en-US" sz="1350"/>
                        <a:t>Title IA Building Program Supplies and Materials</a:t>
                      </a:r>
                      <a:endParaRPr/>
                    </a:p>
                  </a:txBody>
                  <a:tcPr marL="91450" marR="91450" marT="45725" marB="45725"/>
                </a:tc>
                <a:tc>
                  <a:txBody>
                    <a:bodyPr/>
                    <a:lstStyle/>
                    <a:p>
                      <a:pPr marL="0" marR="0" lvl="0" indent="0" algn="l" rtl="0">
                        <a:spcBef>
                          <a:spcPts val="0"/>
                        </a:spcBef>
                        <a:spcAft>
                          <a:spcPts val="0"/>
                        </a:spcAft>
                        <a:buNone/>
                      </a:pPr>
                      <a:r>
                        <a:rPr lang="en-US" sz="1300"/>
                        <a:t>• Supplemental instructional materials </a:t>
                      </a:r>
                      <a:endParaRPr/>
                    </a:p>
                    <a:p>
                      <a:pPr marL="0" marR="0" lvl="0" indent="0" algn="l" rtl="0">
                        <a:spcBef>
                          <a:spcPts val="0"/>
                        </a:spcBef>
                        <a:spcAft>
                          <a:spcPts val="0"/>
                        </a:spcAft>
                        <a:buNone/>
                      </a:pPr>
                      <a:r>
                        <a:rPr lang="en-US" sz="1300"/>
                        <a:t>• Computer aided instruction software for academic intervention services </a:t>
                      </a:r>
                      <a:endParaRPr/>
                    </a:p>
                    <a:p>
                      <a:pPr marL="0" marR="0" lvl="0" indent="0" algn="l" rtl="0">
                        <a:spcBef>
                          <a:spcPts val="0"/>
                        </a:spcBef>
                        <a:spcAft>
                          <a:spcPts val="0"/>
                        </a:spcAft>
                        <a:buNone/>
                      </a:pPr>
                      <a:r>
                        <a:rPr lang="en-US" sz="1300"/>
                        <a:t>• Diagnostic and progress monitoring materials </a:t>
                      </a:r>
                      <a:endParaRPr/>
                    </a:p>
                    <a:p>
                      <a:pPr marL="0" marR="0" lvl="0" indent="0" algn="l" rtl="0">
                        <a:spcBef>
                          <a:spcPts val="0"/>
                        </a:spcBef>
                        <a:spcAft>
                          <a:spcPts val="0"/>
                        </a:spcAft>
                        <a:buNone/>
                      </a:pPr>
                      <a:r>
                        <a:rPr lang="en-US" sz="1300"/>
                        <a:t>• Title IA data management software </a:t>
                      </a:r>
                      <a:endParaRPr/>
                    </a:p>
                    <a:p>
                      <a:pPr marL="0" marR="0" lvl="0" indent="0" algn="l" rtl="0">
                        <a:spcBef>
                          <a:spcPts val="0"/>
                        </a:spcBef>
                        <a:spcAft>
                          <a:spcPts val="0"/>
                        </a:spcAft>
                        <a:buNone/>
                      </a:pPr>
                      <a:r>
                        <a:rPr lang="en-US" sz="1300"/>
                        <a:t>• Nutritional snacks for Title I, Part A students during extended day and summer programs </a:t>
                      </a:r>
                      <a:endParaRPr/>
                    </a:p>
                    <a:p>
                      <a:pPr marL="0" marR="0" lvl="0" indent="0" algn="l" rtl="0">
                        <a:spcBef>
                          <a:spcPts val="0"/>
                        </a:spcBef>
                        <a:spcAft>
                          <a:spcPts val="0"/>
                        </a:spcAft>
                        <a:buNone/>
                      </a:pPr>
                      <a:r>
                        <a:rPr lang="en-US" sz="1300"/>
                        <a:t>• Technology to upgrade the educational program of a schoolwide program</a:t>
                      </a:r>
                      <a:endParaRPr/>
                    </a:p>
                  </a:txBody>
                  <a:tcPr marL="91450" marR="91450" marT="45725" marB="45725"/>
                </a:tc>
                <a:extLst>
                  <a:ext uri="{0D108BD9-81ED-4DB2-BD59-A6C34878D82A}">
                    <a16:rowId xmlns:a16="http://schemas.microsoft.com/office/drawing/2014/main" val="10003"/>
                  </a:ext>
                </a:extLst>
              </a:tr>
              <a:tr h="370850">
                <a:tc>
                  <a:txBody>
                    <a:bodyPr/>
                    <a:lstStyle/>
                    <a:p>
                      <a:pPr marL="0" marR="0" lvl="0" indent="0" algn="l" rtl="0">
                        <a:spcBef>
                          <a:spcPts val="0"/>
                        </a:spcBef>
                        <a:spcAft>
                          <a:spcPts val="0"/>
                        </a:spcAft>
                        <a:buNone/>
                      </a:pPr>
                      <a:r>
                        <a:rPr lang="en-US" sz="1350"/>
                        <a:t>Title IA Parent and Family Engagement</a:t>
                      </a:r>
                      <a:endParaRPr/>
                    </a:p>
                  </a:txBody>
                  <a:tcPr marL="91450" marR="91450" marT="45725" marB="45725"/>
                </a:tc>
                <a:tc>
                  <a:txBody>
                    <a:bodyPr/>
                    <a:lstStyle/>
                    <a:p>
                      <a:pPr marL="0" marR="0" lvl="0" indent="0" algn="l" rtl="0">
                        <a:spcBef>
                          <a:spcPts val="0"/>
                        </a:spcBef>
                        <a:spcAft>
                          <a:spcPts val="0"/>
                        </a:spcAft>
                        <a:buNone/>
                      </a:pPr>
                      <a:r>
                        <a:rPr lang="en-US" sz="1300"/>
                        <a:t>• Parent liaison or coordinator </a:t>
                      </a:r>
                      <a:endParaRPr/>
                    </a:p>
                    <a:p>
                      <a:pPr marL="0" marR="0" lvl="0" indent="0" algn="l" rtl="0">
                        <a:spcBef>
                          <a:spcPts val="0"/>
                        </a:spcBef>
                        <a:spcAft>
                          <a:spcPts val="0"/>
                        </a:spcAft>
                        <a:buNone/>
                      </a:pPr>
                      <a:r>
                        <a:rPr lang="en-US" sz="1300"/>
                        <a:t>• Consultants for parent engagement </a:t>
                      </a:r>
                      <a:endParaRPr/>
                    </a:p>
                    <a:p>
                      <a:pPr marL="0" marR="0" lvl="0" indent="0" algn="l" rtl="0">
                        <a:spcBef>
                          <a:spcPts val="0"/>
                        </a:spcBef>
                        <a:spcAft>
                          <a:spcPts val="0"/>
                        </a:spcAft>
                        <a:buNone/>
                      </a:pPr>
                      <a:r>
                        <a:rPr lang="en-US" sz="1300"/>
                        <a:t>• Stipends for staff Title IA activities outside contract hours </a:t>
                      </a:r>
                      <a:endParaRPr/>
                    </a:p>
                    <a:p>
                      <a:pPr marL="0" marR="0" lvl="0" indent="0" algn="l" rtl="0">
                        <a:spcBef>
                          <a:spcPts val="0"/>
                        </a:spcBef>
                        <a:spcAft>
                          <a:spcPts val="0"/>
                        </a:spcAft>
                        <a:buNone/>
                      </a:pPr>
                      <a:r>
                        <a:rPr lang="en-US" sz="1300"/>
                        <a:t>• Costs for activities including materials, transportation, childcare, and light refreshments</a:t>
                      </a:r>
                      <a:endParaRPr/>
                    </a:p>
                  </a:txBody>
                  <a:tcPr marL="91450" marR="91450" marT="45725" marB="45725"/>
                </a:tc>
                <a:extLst>
                  <a:ext uri="{0D108BD9-81ED-4DB2-BD59-A6C34878D82A}">
                    <a16:rowId xmlns:a16="http://schemas.microsoft.com/office/drawing/2014/main" val="10004"/>
                  </a:ext>
                </a:extLst>
              </a:tr>
              <a:tr h="370850">
                <a:tc>
                  <a:txBody>
                    <a:bodyPr/>
                    <a:lstStyle/>
                    <a:p>
                      <a:pPr marL="0" marR="0" lvl="0" indent="0" algn="l" rtl="0">
                        <a:spcBef>
                          <a:spcPts val="0"/>
                        </a:spcBef>
                        <a:spcAft>
                          <a:spcPts val="0"/>
                        </a:spcAft>
                        <a:buNone/>
                      </a:pPr>
                      <a:r>
                        <a:rPr lang="en-US" sz="1350"/>
                        <a:t>Title IA Aligned Professional Development</a:t>
                      </a:r>
                      <a:endParaRPr/>
                    </a:p>
                  </a:txBody>
                  <a:tcPr marL="91450" marR="91450" marT="45725" marB="45725"/>
                </a:tc>
                <a:tc>
                  <a:txBody>
                    <a:bodyPr/>
                    <a:lstStyle/>
                    <a:p>
                      <a:pPr marL="0" marR="0" lvl="0" indent="0" algn="l" rtl="0">
                        <a:spcBef>
                          <a:spcPts val="0"/>
                        </a:spcBef>
                        <a:spcAft>
                          <a:spcPts val="0"/>
                        </a:spcAft>
                        <a:buNone/>
                      </a:pPr>
                      <a:r>
                        <a:rPr lang="en-US" sz="1300"/>
                        <a:t>• Stipends and/or substitutes for Title IA staff </a:t>
                      </a:r>
                      <a:endParaRPr/>
                    </a:p>
                    <a:p>
                      <a:pPr marL="0" marR="0" lvl="0" indent="0" algn="l" rtl="0">
                        <a:spcBef>
                          <a:spcPts val="0"/>
                        </a:spcBef>
                        <a:spcAft>
                          <a:spcPts val="0"/>
                        </a:spcAft>
                        <a:buNone/>
                      </a:pPr>
                      <a:r>
                        <a:rPr lang="en-US" sz="1300"/>
                        <a:t>• Reasonable supplies and materials for professional development </a:t>
                      </a:r>
                      <a:endParaRPr/>
                    </a:p>
                    <a:p>
                      <a:pPr marL="0" marR="0" lvl="0" indent="0" algn="l" rtl="0">
                        <a:spcBef>
                          <a:spcPts val="0"/>
                        </a:spcBef>
                        <a:spcAft>
                          <a:spcPts val="0"/>
                        </a:spcAft>
                        <a:buNone/>
                      </a:pPr>
                      <a:r>
                        <a:rPr lang="en-US" sz="1300"/>
                        <a:t>• Must be aligned with Title IA program goals </a:t>
                      </a:r>
                      <a:endParaRPr/>
                    </a:p>
                  </a:txBody>
                  <a:tcPr marL="91450" marR="91450" marT="45725" marB="45725"/>
                </a:tc>
                <a:extLst>
                  <a:ext uri="{0D108BD9-81ED-4DB2-BD59-A6C34878D82A}">
                    <a16:rowId xmlns:a16="http://schemas.microsoft.com/office/drawing/2014/main" val="10005"/>
                  </a:ext>
                </a:extLst>
              </a:tr>
              <a:tr h="370850">
                <a:tc>
                  <a:txBody>
                    <a:bodyPr/>
                    <a:lstStyle/>
                    <a:p>
                      <a:pPr marL="0" marR="0" lvl="0" indent="0" algn="l" rtl="0">
                        <a:spcBef>
                          <a:spcPts val="0"/>
                        </a:spcBef>
                        <a:spcAft>
                          <a:spcPts val="0"/>
                        </a:spcAft>
                        <a:buNone/>
                      </a:pPr>
                      <a:r>
                        <a:rPr lang="en-US" sz="1350"/>
                        <a:t>Transportation</a:t>
                      </a:r>
                      <a:endParaRPr/>
                    </a:p>
                  </a:txBody>
                  <a:tcPr marL="91450" marR="91450" marT="45725" marB="45725"/>
                </a:tc>
                <a:tc>
                  <a:txBody>
                    <a:bodyPr/>
                    <a:lstStyle/>
                    <a:p>
                      <a:pPr marL="0" marR="0" lvl="0" indent="0" algn="l" rtl="0">
                        <a:spcBef>
                          <a:spcPts val="0"/>
                        </a:spcBef>
                        <a:spcAft>
                          <a:spcPts val="0"/>
                        </a:spcAft>
                        <a:buNone/>
                      </a:pPr>
                      <a:r>
                        <a:rPr lang="en-US" sz="1300" dirty="0"/>
                        <a:t>• Transportation for Title IA extended day and summer programs </a:t>
                      </a:r>
                      <a:endParaRPr dirty="0"/>
                    </a:p>
                    <a:p>
                      <a:pPr marL="0" marR="0" lvl="0" indent="0" algn="l" rtl="0">
                        <a:spcBef>
                          <a:spcPts val="0"/>
                        </a:spcBef>
                        <a:spcAft>
                          <a:spcPts val="0"/>
                        </a:spcAft>
                        <a:buNone/>
                      </a:pPr>
                      <a:r>
                        <a:rPr lang="en-US" sz="1300" dirty="0"/>
                        <a:t>• Incremental cost of homeless transportation to and from school of origin</a:t>
                      </a:r>
                      <a:endParaRPr dirty="0"/>
                    </a:p>
                  </a:txBody>
                  <a:tcPr marL="91450" marR="91450" marT="45725" marB="45725"/>
                </a:tc>
                <a:extLst>
                  <a:ext uri="{0D108BD9-81ED-4DB2-BD59-A6C34878D82A}">
                    <a16:rowId xmlns:a16="http://schemas.microsoft.com/office/drawing/2014/main" val="10006"/>
                  </a:ext>
                </a:extLst>
              </a:tr>
            </a:tbl>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6" name="Google Shape;306;p40"/>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Professional Development</a:t>
            </a:r>
            <a:endParaRPr/>
          </a:p>
        </p:txBody>
      </p:sp>
      <p:sp>
        <p:nvSpPr>
          <p:cNvPr id="307" name="Google Shape;307;p40"/>
          <p:cNvSpPr txBox="1">
            <a:spLocks noGrp="1"/>
          </p:cNvSpPr>
          <p:nvPr>
            <p:ph type="body" idx="1"/>
          </p:nvPr>
        </p:nvSpPr>
        <p:spPr>
          <a:xfrm>
            <a:off x="4223658" y="0"/>
            <a:ext cx="7968342" cy="68580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1600"/>
              <a:buNone/>
            </a:pPr>
            <a:r>
              <a:rPr lang="en-US" sz="1600" b="1" u="sng">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3"/>
                  </a:ext>
                </a:extLst>
              </a:rPr>
              <a:t>ESSA</a:t>
            </a:r>
            <a:r>
              <a:rPr lang="en-US" sz="1600" b="1" u="sng"/>
              <a:t> Definitions and Requirements:</a:t>
            </a:r>
            <a:endParaRPr sz="800"/>
          </a:p>
          <a:p>
            <a:pPr marL="0" lvl="0" indent="0" algn="l" rtl="0">
              <a:lnSpc>
                <a:spcPct val="90000"/>
              </a:lnSpc>
              <a:spcBef>
                <a:spcPts val="750"/>
              </a:spcBef>
              <a:spcAft>
                <a:spcPts val="0"/>
              </a:spcAft>
              <a:buClr>
                <a:schemeClr val="dk1"/>
              </a:buClr>
              <a:buSzPts val="1350"/>
              <a:buNone/>
            </a:pPr>
            <a:r>
              <a:rPr lang="en-US" sz="1400"/>
              <a:t>Professional Development (ESEA § 8101(42)) “The term ‘professional development’ means activities that—</a:t>
            </a:r>
            <a:endParaRPr sz="1400"/>
          </a:p>
          <a:p>
            <a:pPr marL="0" lvl="0" indent="0" algn="l" rtl="0">
              <a:lnSpc>
                <a:spcPct val="90000"/>
              </a:lnSpc>
              <a:spcBef>
                <a:spcPts val="750"/>
              </a:spcBef>
              <a:spcAft>
                <a:spcPts val="0"/>
              </a:spcAft>
              <a:buClr>
                <a:schemeClr val="dk1"/>
              </a:buClr>
              <a:buSzPts val="1350"/>
              <a:buNone/>
            </a:pPr>
            <a:endParaRPr sz="1400"/>
          </a:p>
          <a:p>
            <a:pPr marL="457200" lvl="0" indent="0" algn="l" rtl="0">
              <a:lnSpc>
                <a:spcPct val="90000"/>
              </a:lnSpc>
              <a:spcBef>
                <a:spcPts val="750"/>
              </a:spcBef>
              <a:spcAft>
                <a:spcPts val="0"/>
              </a:spcAft>
              <a:buClr>
                <a:schemeClr val="dk1"/>
              </a:buClr>
              <a:buSzPts val="1350"/>
              <a:buNone/>
            </a:pPr>
            <a:r>
              <a:rPr lang="en-US" sz="1400"/>
              <a:t>(A) are an integral part of school and local educational agency strategies for providing educators (including teachers, principals, other school leaders, specialized instructional support personnel, paraprofessionals, and, as applicable, early childhood educators) with the knowledge and skills necessary to enable students to succeed in a well-rounded education and to meet the challenging State academic standards; and</a:t>
            </a:r>
            <a:endParaRPr sz="1400"/>
          </a:p>
          <a:p>
            <a:pPr marL="457200" lvl="0" indent="0" algn="l" rtl="0">
              <a:lnSpc>
                <a:spcPct val="90000"/>
              </a:lnSpc>
              <a:spcBef>
                <a:spcPts val="750"/>
              </a:spcBef>
              <a:spcAft>
                <a:spcPts val="0"/>
              </a:spcAft>
              <a:buClr>
                <a:schemeClr val="dk1"/>
              </a:buClr>
              <a:buSzPts val="1350"/>
              <a:buNone/>
            </a:pPr>
            <a:endParaRPr sz="1400"/>
          </a:p>
          <a:p>
            <a:pPr marL="457200" lvl="0" indent="0" algn="l" rtl="0">
              <a:lnSpc>
                <a:spcPct val="90000"/>
              </a:lnSpc>
              <a:spcBef>
                <a:spcPts val="750"/>
              </a:spcBef>
              <a:spcAft>
                <a:spcPts val="0"/>
              </a:spcAft>
              <a:buClr>
                <a:schemeClr val="dk1"/>
              </a:buClr>
              <a:buSzPts val="1350"/>
              <a:buNone/>
            </a:pPr>
            <a:r>
              <a:rPr lang="en-US" sz="1400"/>
              <a:t>(B) are sustained (not stand-alone, 1-day, or short term workshops), intensive, collaborative, job-embedded, data driven, and classroom-focused...”</a:t>
            </a:r>
            <a:endParaRPr sz="1400"/>
          </a:p>
          <a:p>
            <a:pPr marL="0" lvl="0" indent="0" algn="l" rtl="0">
              <a:lnSpc>
                <a:spcPct val="90000"/>
              </a:lnSpc>
              <a:spcBef>
                <a:spcPts val="750"/>
              </a:spcBef>
              <a:spcAft>
                <a:spcPts val="0"/>
              </a:spcAft>
              <a:buClr>
                <a:schemeClr val="dk1"/>
              </a:buClr>
              <a:buSzPts val="800"/>
              <a:buNone/>
            </a:pPr>
            <a:endParaRPr sz="800"/>
          </a:p>
          <a:p>
            <a:pPr marL="0" lvl="0" indent="0" algn="l" rtl="0">
              <a:lnSpc>
                <a:spcPct val="90000"/>
              </a:lnSpc>
              <a:spcBef>
                <a:spcPts val="750"/>
              </a:spcBef>
              <a:spcAft>
                <a:spcPts val="0"/>
              </a:spcAft>
              <a:buClr>
                <a:schemeClr val="dk1"/>
              </a:buClr>
              <a:buSzPts val="1400"/>
              <a:buNone/>
            </a:pPr>
            <a:endParaRPr sz="1600" b="1"/>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g270621e1040_0_47"/>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t>Professional Development</a:t>
            </a:r>
            <a:endParaRPr dirty="0"/>
          </a:p>
        </p:txBody>
      </p:sp>
      <p:sp>
        <p:nvSpPr>
          <p:cNvPr id="313" name="Google Shape;313;g270621e1040_0_47"/>
          <p:cNvSpPr txBox="1">
            <a:spLocks noGrp="1"/>
          </p:cNvSpPr>
          <p:nvPr>
            <p:ph type="body" idx="1"/>
          </p:nvPr>
        </p:nvSpPr>
        <p:spPr>
          <a:xfrm>
            <a:off x="4223658" y="0"/>
            <a:ext cx="7968300" cy="68580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1600"/>
              <a:buNone/>
            </a:pPr>
            <a:r>
              <a:rPr lang="en-US" sz="1600" b="1" u="sng">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4"/>
                  </a:ext>
                </a:extLst>
              </a:rPr>
              <a:t>ESSA</a:t>
            </a:r>
            <a:r>
              <a:rPr lang="en-US" sz="1600" b="1" u="sng"/>
              <a:t> Definitions and Requirements:</a:t>
            </a:r>
            <a:endParaRPr/>
          </a:p>
          <a:p>
            <a:pPr marL="0" lvl="0" indent="0" algn="l" rtl="0">
              <a:lnSpc>
                <a:spcPct val="90000"/>
              </a:lnSpc>
              <a:spcBef>
                <a:spcPts val="750"/>
              </a:spcBef>
              <a:spcAft>
                <a:spcPts val="0"/>
              </a:spcAft>
              <a:buClr>
                <a:schemeClr val="dk1"/>
              </a:buClr>
              <a:buSzPts val="800"/>
              <a:buNone/>
            </a:pPr>
            <a:endParaRPr sz="800"/>
          </a:p>
          <a:p>
            <a:pPr marL="0" lvl="0" indent="0" algn="l" rtl="0">
              <a:lnSpc>
                <a:spcPct val="90000"/>
              </a:lnSpc>
              <a:spcBef>
                <a:spcPts val="750"/>
              </a:spcBef>
              <a:spcAft>
                <a:spcPts val="0"/>
              </a:spcAft>
              <a:buClr>
                <a:schemeClr val="dk1"/>
              </a:buClr>
              <a:buSzPts val="1600"/>
              <a:buNone/>
            </a:pPr>
            <a:r>
              <a:rPr lang="en-US" sz="1400"/>
              <a:t>In order to better determine if the professional development would be an allowable expense with Title I, Part A funding for a served Title I Building these allowability determinations must be considered:</a:t>
            </a:r>
            <a:endParaRPr sz="1400"/>
          </a:p>
          <a:p>
            <a:pPr marL="0" lvl="0" indent="0" algn="l" rtl="0">
              <a:lnSpc>
                <a:spcPct val="90000"/>
              </a:lnSpc>
              <a:spcBef>
                <a:spcPts val="750"/>
              </a:spcBef>
              <a:spcAft>
                <a:spcPts val="0"/>
              </a:spcAft>
              <a:buClr>
                <a:schemeClr val="dk1"/>
              </a:buClr>
              <a:buSzPts val="1600"/>
              <a:buNone/>
            </a:pPr>
            <a:endParaRPr sz="1400" b="1"/>
          </a:p>
          <a:p>
            <a:pPr marL="628650" lvl="0" indent="-161925" algn="l" rtl="0">
              <a:lnSpc>
                <a:spcPct val="90000"/>
              </a:lnSpc>
              <a:spcBef>
                <a:spcPts val="750"/>
              </a:spcBef>
              <a:spcAft>
                <a:spcPts val="0"/>
              </a:spcAft>
              <a:buClr>
                <a:schemeClr val="dk1"/>
              </a:buClr>
              <a:buSzPts val="1400"/>
              <a:buChar char="•"/>
            </a:pPr>
            <a:r>
              <a:rPr lang="en-US" sz="1400"/>
              <a:t>A district must provide comparable services between Title IA and non-Title IA schools. Is this professional development in addition to what the district has provided for all schools?</a:t>
            </a:r>
            <a:endParaRPr sz="1400"/>
          </a:p>
          <a:p>
            <a:pPr marL="628650" lvl="0" indent="-161925" algn="l" rtl="0">
              <a:lnSpc>
                <a:spcPct val="90000"/>
              </a:lnSpc>
              <a:spcBef>
                <a:spcPts val="750"/>
              </a:spcBef>
              <a:spcAft>
                <a:spcPts val="0"/>
              </a:spcAft>
              <a:buClr>
                <a:schemeClr val="dk1"/>
              </a:buClr>
              <a:buSzPts val="1400"/>
              <a:buChar char="•"/>
            </a:pPr>
            <a:r>
              <a:rPr lang="en-US" sz="1400"/>
              <a:t>All expenditures must also be supplemental. Is this professional development in addition to what is required to be offered and what is currently offered?</a:t>
            </a:r>
            <a:endParaRPr sz="1400"/>
          </a:p>
          <a:p>
            <a:pPr marL="628650" lvl="0" indent="-161925" algn="l" rtl="0">
              <a:lnSpc>
                <a:spcPct val="90000"/>
              </a:lnSpc>
              <a:spcBef>
                <a:spcPts val="750"/>
              </a:spcBef>
              <a:spcAft>
                <a:spcPts val="0"/>
              </a:spcAft>
              <a:buClr>
                <a:schemeClr val="dk1"/>
              </a:buClr>
              <a:buSzPts val="1400"/>
              <a:buChar char="•"/>
            </a:pPr>
            <a:r>
              <a:rPr lang="en-US" sz="1400"/>
              <a:t>Does the professional development provide training for Title I, Part A activities that are directly aligned with the </a:t>
            </a:r>
            <a:r>
              <a:rPr lang="en-US" sz="1400" b="1"/>
              <a:t>schoolwide or targeted plan </a:t>
            </a:r>
            <a:r>
              <a:rPr lang="en-US" sz="1400"/>
              <a:t>and support an identified academic need through the school’s </a:t>
            </a:r>
            <a:r>
              <a:rPr lang="en-US" sz="1400" b="1"/>
              <a:t>comprehensive needs assessment</a:t>
            </a:r>
            <a:r>
              <a:rPr lang="en-US" sz="1400"/>
              <a:t> (ESEA § 1114)?</a:t>
            </a:r>
            <a:endParaRPr sz="1400"/>
          </a:p>
          <a:p>
            <a:pPr marL="628650" lvl="0" indent="-161925" algn="l" rtl="0">
              <a:lnSpc>
                <a:spcPct val="90000"/>
              </a:lnSpc>
              <a:spcBef>
                <a:spcPts val="750"/>
              </a:spcBef>
              <a:spcAft>
                <a:spcPts val="0"/>
              </a:spcAft>
              <a:buClr>
                <a:schemeClr val="dk1"/>
              </a:buClr>
              <a:buSzPts val="1400"/>
              <a:buChar char="•"/>
            </a:pPr>
            <a:r>
              <a:rPr lang="en-US" sz="1400"/>
              <a:t>Conferences are rarely considered professional development under ESSA. How does the conference meet the federal definition of professional development?</a:t>
            </a:r>
            <a:endParaRPr sz="1400"/>
          </a:p>
          <a:p>
            <a:pPr marL="628650" lvl="0" indent="-161925" algn="l" rtl="0">
              <a:lnSpc>
                <a:spcPct val="90000"/>
              </a:lnSpc>
              <a:spcBef>
                <a:spcPts val="750"/>
              </a:spcBef>
              <a:spcAft>
                <a:spcPts val="0"/>
              </a:spcAft>
              <a:buClr>
                <a:schemeClr val="dk1"/>
              </a:buClr>
              <a:buSzPts val="1400"/>
              <a:buChar char="•"/>
            </a:pPr>
            <a:r>
              <a:rPr lang="en-US" sz="1400"/>
              <a:t>All costs charged to Title IA grants must be necessary, reasonable, and allocable and must consider the amount of money spent and the program's needs (2 CFR 200.403(a)).</a:t>
            </a:r>
            <a:endParaRPr sz="1400" b="1"/>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17"/>
        <p:cNvGrpSpPr/>
        <p:nvPr/>
      </p:nvGrpSpPr>
      <p:grpSpPr>
        <a:xfrm>
          <a:off x="0" y="0"/>
          <a:ext cx="0" cy="0"/>
          <a:chOff x="0" y="0"/>
          <a:chExt cx="0" cy="0"/>
        </a:xfrm>
      </p:grpSpPr>
      <p:sp>
        <p:nvSpPr>
          <p:cNvPr id="318" name="Google Shape;318;p41"/>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500"/>
              <a:buFont typeface="Arial"/>
              <a:buNone/>
            </a:pPr>
            <a:r>
              <a:rPr lang="en-US"/>
              <a:t>Unallowable Expenses Examples</a:t>
            </a:r>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Google Shape;323;p42"/>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t>Unallowable Expenses</a:t>
            </a:r>
            <a:br>
              <a:rPr lang="en-US" dirty="0"/>
            </a:br>
            <a:r>
              <a:rPr lang="en-US" dirty="0"/>
              <a:t>Examples</a:t>
            </a:r>
            <a:endParaRPr dirty="0"/>
          </a:p>
        </p:txBody>
      </p:sp>
      <p:graphicFrame>
        <p:nvGraphicFramePr>
          <p:cNvPr id="324" name="Google Shape;324;p42"/>
          <p:cNvGraphicFramePr/>
          <p:nvPr/>
        </p:nvGraphicFramePr>
        <p:xfrm>
          <a:off x="4424795" y="77469"/>
          <a:ext cx="7545525" cy="6497875"/>
        </p:xfrm>
        <a:graphic>
          <a:graphicData uri="http://schemas.openxmlformats.org/drawingml/2006/table">
            <a:tbl>
              <a:tblPr firstRow="1" bandRow="1">
                <a:noFill/>
                <a:tableStyleId>{C5680533-99F8-4138-8232-71452BF4E104}</a:tableStyleId>
              </a:tblPr>
              <a:tblGrid>
                <a:gridCol w="2075750">
                  <a:extLst>
                    <a:ext uri="{9D8B030D-6E8A-4147-A177-3AD203B41FA5}">
                      <a16:colId xmlns:a16="http://schemas.microsoft.com/office/drawing/2014/main" val="20000"/>
                    </a:ext>
                  </a:extLst>
                </a:gridCol>
                <a:gridCol w="5469775">
                  <a:extLst>
                    <a:ext uri="{9D8B030D-6E8A-4147-A177-3AD203B41FA5}">
                      <a16:colId xmlns:a16="http://schemas.microsoft.com/office/drawing/2014/main" val="20001"/>
                    </a:ext>
                  </a:extLst>
                </a:gridCol>
              </a:tblGrid>
              <a:tr h="542725">
                <a:tc>
                  <a:txBody>
                    <a:bodyPr/>
                    <a:lstStyle/>
                    <a:p>
                      <a:pPr marL="0" marR="0" lvl="0" indent="0" algn="l" rtl="0">
                        <a:spcBef>
                          <a:spcPts val="0"/>
                        </a:spcBef>
                        <a:spcAft>
                          <a:spcPts val="0"/>
                        </a:spcAft>
                        <a:buNone/>
                      </a:pPr>
                      <a:r>
                        <a:rPr lang="en-US" sz="1350"/>
                        <a:t>Area</a:t>
                      </a:r>
                      <a:endParaRPr/>
                    </a:p>
                  </a:txBody>
                  <a:tcPr marL="91450" marR="91450" marT="45725" marB="45725">
                    <a:solidFill>
                      <a:srgbClr val="03617A"/>
                    </a:solidFill>
                  </a:tcPr>
                </a:tc>
                <a:tc>
                  <a:txBody>
                    <a:bodyPr/>
                    <a:lstStyle/>
                    <a:p>
                      <a:pPr marL="0" marR="0" lvl="0" indent="0" algn="l" rtl="0">
                        <a:spcBef>
                          <a:spcPts val="0"/>
                        </a:spcBef>
                        <a:spcAft>
                          <a:spcPts val="0"/>
                        </a:spcAft>
                        <a:buNone/>
                      </a:pPr>
                      <a:r>
                        <a:rPr lang="en-US" sz="1350"/>
                        <a:t>Unallowable Expense Example</a:t>
                      </a:r>
                      <a:endParaRPr/>
                    </a:p>
                  </a:txBody>
                  <a:tcPr marL="91450" marR="91450" marT="45725" marB="45725">
                    <a:solidFill>
                      <a:srgbClr val="03617A"/>
                    </a:solidFill>
                  </a:tcPr>
                </a:tc>
                <a:extLst>
                  <a:ext uri="{0D108BD9-81ED-4DB2-BD59-A6C34878D82A}">
                    <a16:rowId xmlns:a16="http://schemas.microsoft.com/office/drawing/2014/main" val="10000"/>
                  </a:ext>
                </a:extLst>
              </a:tr>
              <a:tr h="2542650">
                <a:tc>
                  <a:txBody>
                    <a:bodyPr/>
                    <a:lstStyle/>
                    <a:p>
                      <a:pPr marL="0" marR="0" lvl="0" indent="0" algn="l" rtl="0">
                        <a:spcBef>
                          <a:spcPts val="0"/>
                        </a:spcBef>
                        <a:spcAft>
                          <a:spcPts val="0"/>
                        </a:spcAft>
                        <a:buNone/>
                      </a:pPr>
                      <a:r>
                        <a:rPr lang="en-US" sz="1350"/>
                        <a:t>Core Instruction or Mandated Services</a:t>
                      </a:r>
                      <a:endParaRPr/>
                    </a:p>
                  </a:txBody>
                  <a:tcPr marL="91450" marR="91450" marT="45725" marB="45725"/>
                </a:tc>
                <a:tc>
                  <a:txBody>
                    <a:bodyPr/>
                    <a:lstStyle/>
                    <a:p>
                      <a:pPr marL="0" marR="0" lvl="0" indent="0" algn="l" rtl="0">
                        <a:spcBef>
                          <a:spcPts val="0"/>
                        </a:spcBef>
                        <a:spcAft>
                          <a:spcPts val="0"/>
                        </a:spcAft>
                        <a:buNone/>
                      </a:pPr>
                      <a:r>
                        <a:rPr lang="en-US" sz="1350"/>
                        <a:t>•Teachers providing core instruction </a:t>
                      </a:r>
                      <a:endParaRPr/>
                    </a:p>
                    <a:p>
                      <a:pPr marL="0" marR="0" lvl="0" indent="0" algn="l" rtl="0">
                        <a:spcBef>
                          <a:spcPts val="0"/>
                        </a:spcBef>
                        <a:spcAft>
                          <a:spcPts val="0"/>
                        </a:spcAft>
                        <a:buNone/>
                      </a:pPr>
                      <a:r>
                        <a:rPr lang="en-US" sz="1350"/>
                        <a:t>• Base pay for principals (contract hours) </a:t>
                      </a:r>
                      <a:endParaRPr/>
                    </a:p>
                    <a:p>
                      <a:pPr marL="0" marR="0" lvl="0" indent="0" algn="l" rtl="0">
                        <a:spcBef>
                          <a:spcPts val="0"/>
                        </a:spcBef>
                        <a:spcAft>
                          <a:spcPts val="0"/>
                        </a:spcAft>
                        <a:buNone/>
                      </a:pPr>
                      <a:r>
                        <a:rPr lang="en-US" sz="1350"/>
                        <a:t>• Superintendents and administrators with districtwide responsibilities • Special education services (e.g., occupational therapist, physical therapist, speech therapist) </a:t>
                      </a:r>
                      <a:endParaRPr/>
                    </a:p>
                    <a:p>
                      <a:pPr marL="0" marR="0" lvl="0" indent="0" algn="l" rtl="0">
                        <a:spcBef>
                          <a:spcPts val="0"/>
                        </a:spcBef>
                        <a:spcAft>
                          <a:spcPts val="0"/>
                        </a:spcAft>
                        <a:buNone/>
                      </a:pPr>
                      <a:r>
                        <a:rPr lang="en-US" sz="1350"/>
                        <a:t>• Mandated school counselors, nurses, etc. </a:t>
                      </a:r>
                      <a:endParaRPr/>
                    </a:p>
                    <a:p>
                      <a:pPr marL="0" marR="0" lvl="0" indent="0" algn="l" rtl="0">
                        <a:spcBef>
                          <a:spcPts val="0"/>
                        </a:spcBef>
                        <a:spcAft>
                          <a:spcPts val="0"/>
                        </a:spcAft>
                        <a:buNone/>
                      </a:pPr>
                      <a:r>
                        <a:rPr lang="en-US" sz="1350"/>
                        <a:t>• Direct reimbursements to private schools. </a:t>
                      </a:r>
                      <a:endParaRPr/>
                    </a:p>
                    <a:p>
                      <a:pPr marL="0" marR="0" lvl="0" indent="0" algn="l" rtl="0">
                        <a:spcBef>
                          <a:spcPts val="0"/>
                        </a:spcBef>
                        <a:spcAft>
                          <a:spcPts val="0"/>
                        </a:spcAft>
                        <a:buNone/>
                      </a:pPr>
                      <a:r>
                        <a:rPr lang="en-US" sz="1350"/>
                        <a:t>• Costs for standardized screening to determine student eligibility for Title IA services. </a:t>
                      </a:r>
                      <a:endParaRPr/>
                    </a:p>
                    <a:p>
                      <a:pPr marL="0" marR="0" lvl="0" indent="0" algn="l" rtl="0">
                        <a:spcBef>
                          <a:spcPts val="0"/>
                        </a:spcBef>
                        <a:spcAft>
                          <a:spcPts val="0"/>
                        </a:spcAft>
                        <a:buNone/>
                      </a:pPr>
                      <a:r>
                        <a:rPr lang="en-US" sz="1350"/>
                        <a:t>• Costs for administering, scoring, and reporting results for mandated state assessments</a:t>
                      </a:r>
                      <a:endParaRPr/>
                    </a:p>
                  </a:txBody>
                  <a:tcPr marL="91450" marR="91450" marT="45725" marB="45725"/>
                </a:tc>
                <a:extLst>
                  <a:ext uri="{0D108BD9-81ED-4DB2-BD59-A6C34878D82A}">
                    <a16:rowId xmlns:a16="http://schemas.microsoft.com/office/drawing/2014/main" val="10001"/>
                  </a:ext>
                </a:extLst>
              </a:tr>
              <a:tr h="1639350">
                <a:tc>
                  <a:txBody>
                    <a:bodyPr/>
                    <a:lstStyle/>
                    <a:p>
                      <a:pPr marL="0" marR="0" lvl="0" indent="0" algn="l" rtl="0">
                        <a:spcBef>
                          <a:spcPts val="0"/>
                        </a:spcBef>
                        <a:spcAft>
                          <a:spcPts val="0"/>
                        </a:spcAft>
                        <a:buNone/>
                      </a:pPr>
                      <a:r>
                        <a:rPr lang="en-US" sz="1350"/>
                        <a:t>Food, Supplies and Materials</a:t>
                      </a:r>
                      <a:endParaRPr/>
                    </a:p>
                  </a:txBody>
                  <a:tcPr marL="91450" marR="91450" marT="45725" marB="45725"/>
                </a:tc>
                <a:tc>
                  <a:txBody>
                    <a:bodyPr/>
                    <a:lstStyle/>
                    <a:p>
                      <a:pPr marL="0" marR="0" lvl="0" indent="0" algn="l" rtl="0">
                        <a:spcBef>
                          <a:spcPts val="0"/>
                        </a:spcBef>
                        <a:spcAft>
                          <a:spcPts val="0"/>
                        </a:spcAft>
                        <a:buNone/>
                      </a:pPr>
                      <a:r>
                        <a:rPr lang="en-US" sz="1350"/>
                        <a:t>•Food and refreshments for staff activities, including working lunches • Costs for basic reading series or materials for core instruction </a:t>
                      </a:r>
                      <a:endParaRPr/>
                    </a:p>
                    <a:p>
                      <a:pPr marL="0" marR="0" lvl="0" indent="0" algn="l" rtl="0">
                        <a:spcBef>
                          <a:spcPts val="0"/>
                        </a:spcBef>
                        <a:spcAft>
                          <a:spcPts val="0"/>
                        </a:spcAft>
                        <a:buNone/>
                      </a:pPr>
                      <a:r>
                        <a:rPr lang="en-US" sz="1350"/>
                        <a:t>• Promotional items (e.g., T-shirts, caps, tote bags, imprinted pens, keychains, magnets) </a:t>
                      </a:r>
                      <a:endParaRPr/>
                    </a:p>
                    <a:p>
                      <a:pPr marL="0" marR="0" lvl="0" indent="0" algn="l" rtl="0">
                        <a:spcBef>
                          <a:spcPts val="0"/>
                        </a:spcBef>
                        <a:spcAft>
                          <a:spcPts val="0"/>
                        </a:spcAft>
                        <a:buNone/>
                      </a:pPr>
                      <a:r>
                        <a:rPr lang="en-US" sz="1350"/>
                        <a:t>• Door prizes, movie tickets, gift certificates, passes to amusement parks or events for entertainment, etc. </a:t>
                      </a:r>
                      <a:endParaRPr/>
                    </a:p>
                    <a:p>
                      <a:pPr marL="0" marR="0" lvl="0" indent="0" algn="l" rtl="0">
                        <a:spcBef>
                          <a:spcPts val="0"/>
                        </a:spcBef>
                        <a:spcAft>
                          <a:spcPts val="0"/>
                        </a:spcAft>
                        <a:buNone/>
                      </a:pPr>
                      <a:r>
                        <a:rPr lang="en-US" sz="1350"/>
                        <a:t>• Ceremonies, banquets, or celebrations</a:t>
                      </a:r>
                      <a:endParaRPr/>
                    </a:p>
                  </a:txBody>
                  <a:tcPr marL="91450" marR="91450" marT="45725" marB="45725"/>
                </a:tc>
                <a:extLst>
                  <a:ext uri="{0D108BD9-81ED-4DB2-BD59-A6C34878D82A}">
                    <a16:rowId xmlns:a16="http://schemas.microsoft.com/office/drawing/2014/main" val="10002"/>
                  </a:ext>
                </a:extLst>
              </a:tr>
              <a:tr h="1037125">
                <a:tc>
                  <a:txBody>
                    <a:bodyPr/>
                    <a:lstStyle/>
                    <a:p>
                      <a:pPr marL="0" marR="0" lvl="0" indent="0" algn="l" rtl="0">
                        <a:spcBef>
                          <a:spcPts val="0"/>
                        </a:spcBef>
                        <a:spcAft>
                          <a:spcPts val="0"/>
                        </a:spcAft>
                        <a:buNone/>
                      </a:pPr>
                      <a:r>
                        <a:rPr lang="en-US" sz="1350"/>
                        <a:t>Short-Term Professional Development</a:t>
                      </a:r>
                      <a:endParaRPr/>
                    </a:p>
                  </a:txBody>
                  <a:tcPr marL="91450" marR="91450" marT="45725" marB="45725"/>
                </a:tc>
                <a:tc>
                  <a:txBody>
                    <a:bodyPr/>
                    <a:lstStyle/>
                    <a:p>
                      <a:pPr marL="0" marR="0" lvl="0" indent="0" algn="l" rtl="0">
                        <a:spcBef>
                          <a:spcPts val="0"/>
                        </a:spcBef>
                        <a:spcAft>
                          <a:spcPts val="0"/>
                        </a:spcAft>
                        <a:buNone/>
                      </a:pPr>
                      <a:r>
                        <a:rPr lang="en-US" sz="1350"/>
                        <a:t>•Professional development that is stand-alone, one-day, or short-term •Workshops not aligned to a schoolwide plan or school improvement or targeted initiative </a:t>
                      </a:r>
                      <a:endParaRPr/>
                    </a:p>
                  </a:txBody>
                  <a:tcPr marL="91450" marR="91450" marT="45725" marB="45725"/>
                </a:tc>
                <a:extLst>
                  <a:ext uri="{0D108BD9-81ED-4DB2-BD59-A6C34878D82A}">
                    <a16:rowId xmlns:a16="http://schemas.microsoft.com/office/drawing/2014/main" val="10003"/>
                  </a:ext>
                </a:extLst>
              </a:tr>
              <a:tr h="736025">
                <a:tc>
                  <a:txBody>
                    <a:bodyPr/>
                    <a:lstStyle/>
                    <a:p>
                      <a:pPr marL="0" marR="0" lvl="0" indent="0" algn="l" rtl="0">
                        <a:spcBef>
                          <a:spcPts val="0"/>
                        </a:spcBef>
                        <a:spcAft>
                          <a:spcPts val="0"/>
                        </a:spcAft>
                        <a:buNone/>
                      </a:pPr>
                      <a:r>
                        <a:rPr lang="en-US" sz="1350"/>
                        <a:t>Other</a:t>
                      </a:r>
                      <a:endParaRPr/>
                    </a:p>
                  </a:txBody>
                  <a:tcPr marL="91450" marR="91450" marT="45725" marB="45725"/>
                </a:tc>
                <a:tc>
                  <a:txBody>
                    <a:bodyPr/>
                    <a:lstStyle/>
                    <a:p>
                      <a:pPr marL="0" marR="0" lvl="0" indent="0" algn="l" rtl="0">
                        <a:spcBef>
                          <a:spcPts val="0"/>
                        </a:spcBef>
                        <a:spcAft>
                          <a:spcPts val="0"/>
                        </a:spcAft>
                        <a:buNone/>
                      </a:pPr>
                      <a:r>
                        <a:rPr lang="en-US" sz="1350" dirty="0"/>
                        <a:t>•Field trips for entertainment or recreational purposes only </a:t>
                      </a:r>
                      <a:endParaRPr dirty="0"/>
                    </a:p>
                    <a:p>
                      <a:pPr marL="0" marR="0" lvl="0" indent="0" algn="l" rtl="0">
                        <a:spcBef>
                          <a:spcPts val="0"/>
                        </a:spcBef>
                        <a:spcAft>
                          <a:spcPts val="0"/>
                        </a:spcAft>
                        <a:buNone/>
                      </a:pPr>
                      <a:r>
                        <a:rPr lang="en-US" sz="1350" dirty="0"/>
                        <a:t>• Construction, remodeling, or renovation</a:t>
                      </a:r>
                      <a:endParaRPr dirty="0"/>
                    </a:p>
                  </a:txBody>
                  <a:tcPr marL="91450" marR="91450" marT="45725" marB="45725"/>
                </a:tc>
                <a:extLst>
                  <a:ext uri="{0D108BD9-81ED-4DB2-BD59-A6C34878D82A}">
                    <a16:rowId xmlns:a16="http://schemas.microsoft.com/office/drawing/2014/main" val="10004"/>
                  </a:ext>
                </a:extLst>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28"/>
        <p:cNvGrpSpPr/>
        <p:nvPr/>
      </p:nvGrpSpPr>
      <p:grpSpPr>
        <a:xfrm>
          <a:off x="0" y="0"/>
          <a:ext cx="0" cy="0"/>
          <a:chOff x="0" y="0"/>
          <a:chExt cx="0" cy="0"/>
        </a:xfrm>
      </p:grpSpPr>
      <p:sp>
        <p:nvSpPr>
          <p:cNvPr id="329" name="Google Shape;329;p43"/>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500"/>
              <a:buFont typeface="Arial"/>
              <a:buNone/>
            </a:pPr>
            <a:r>
              <a:rPr lang="en-US"/>
              <a:t>Carryover Limit Waiver</a:t>
            </a:r>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333"/>
        <p:cNvGrpSpPr/>
        <p:nvPr/>
      </p:nvGrpSpPr>
      <p:grpSpPr>
        <a:xfrm>
          <a:off x="0" y="0"/>
          <a:ext cx="0" cy="0"/>
          <a:chOff x="0" y="0"/>
          <a:chExt cx="0" cy="0"/>
        </a:xfrm>
      </p:grpSpPr>
      <p:sp>
        <p:nvSpPr>
          <p:cNvPr id="334" name="Google Shape;334;p44"/>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t>Carryover Limits and Waiver Options</a:t>
            </a:r>
            <a:endParaRPr dirty="0"/>
          </a:p>
        </p:txBody>
      </p:sp>
      <p:sp>
        <p:nvSpPr>
          <p:cNvPr id="335" name="Google Shape;335;p44"/>
          <p:cNvSpPr txBox="1">
            <a:spLocks noGrp="1"/>
          </p:cNvSpPr>
          <p:nvPr>
            <p:ph type="body" idx="1"/>
          </p:nvPr>
        </p:nvSpPr>
        <p:spPr>
          <a:xfrm>
            <a:off x="4591454" y="211666"/>
            <a:ext cx="7017449" cy="6443133"/>
          </a:xfrm>
          <a:prstGeom prst="rect">
            <a:avLst/>
          </a:prstGeom>
          <a:noFill/>
          <a:ln>
            <a:noFill/>
          </a:ln>
        </p:spPr>
        <p:txBody>
          <a:bodyPr spcFirstLastPara="1" wrap="square" lIns="91425" tIns="45700" rIns="91425" bIns="45700" anchor="ctr" anchorCtr="0">
            <a:normAutofit lnSpcReduction="10000"/>
          </a:bodyPr>
          <a:lstStyle/>
          <a:p>
            <a:pPr marL="0" lvl="0" indent="0" algn="l" rtl="0">
              <a:lnSpc>
                <a:spcPct val="90000"/>
              </a:lnSpc>
              <a:spcBef>
                <a:spcPts val="0"/>
              </a:spcBef>
              <a:spcAft>
                <a:spcPts val="0"/>
              </a:spcAft>
              <a:buClr>
                <a:schemeClr val="dk1"/>
              </a:buClr>
              <a:buSzPts val="2800"/>
              <a:buNone/>
            </a:pPr>
            <a:endParaRPr/>
          </a:p>
          <a:p>
            <a:pPr marL="0" lvl="0" indent="0" algn="l" rtl="0">
              <a:lnSpc>
                <a:spcPct val="90000"/>
              </a:lnSpc>
              <a:spcBef>
                <a:spcPts val="750"/>
              </a:spcBef>
              <a:spcAft>
                <a:spcPts val="0"/>
              </a:spcAft>
              <a:buClr>
                <a:schemeClr val="dk1"/>
              </a:buClr>
              <a:buSzPts val="2800"/>
              <a:buNone/>
            </a:pPr>
            <a:endParaRPr/>
          </a:p>
          <a:p>
            <a:pPr marL="171450" lvl="0" indent="-171450" algn="l" rtl="0">
              <a:lnSpc>
                <a:spcPct val="90000"/>
              </a:lnSpc>
              <a:spcBef>
                <a:spcPts val="750"/>
              </a:spcBef>
              <a:spcAft>
                <a:spcPts val="0"/>
              </a:spcAft>
              <a:buClr>
                <a:schemeClr val="dk1"/>
              </a:buClr>
              <a:buSzPts val="2000"/>
              <a:buChar char="•"/>
            </a:pPr>
            <a:r>
              <a:rPr lang="en-US" sz="2000"/>
              <a:t>Districts with a current year allocation of $50,000 or more may carry forward up to 15% of the current year allocation (ESEA § 1127). </a:t>
            </a:r>
            <a:endParaRPr/>
          </a:p>
          <a:p>
            <a:pPr marL="171450" lvl="0" indent="-171450" algn="l" rtl="0">
              <a:lnSpc>
                <a:spcPct val="90000"/>
              </a:lnSpc>
              <a:spcBef>
                <a:spcPts val="750"/>
              </a:spcBef>
              <a:spcAft>
                <a:spcPts val="0"/>
              </a:spcAft>
              <a:buClr>
                <a:schemeClr val="dk1"/>
              </a:buClr>
              <a:buSzPts val="2000"/>
              <a:buChar char="•"/>
            </a:pPr>
            <a:r>
              <a:rPr lang="en-US" sz="2000"/>
              <a:t>Districts may apply for an excess carryover waiver once every three years (ESEA § 1127). </a:t>
            </a:r>
            <a:r>
              <a:rPr lang="en-US" sz="1800" i="1"/>
              <a:t>The application process is offered annually in the Spring in CASA.</a:t>
            </a:r>
            <a:endParaRPr/>
          </a:p>
          <a:p>
            <a:pPr marL="0" lvl="0" indent="0" algn="l" rtl="0">
              <a:lnSpc>
                <a:spcPct val="90000"/>
              </a:lnSpc>
              <a:spcBef>
                <a:spcPts val="750"/>
              </a:spcBef>
              <a:spcAft>
                <a:spcPts val="0"/>
              </a:spcAft>
              <a:buClr>
                <a:schemeClr val="dk1"/>
              </a:buClr>
              <a:buSzPts val="2400"/>
              <a:buNone/>
            </a:pPr>
            <a:r>
              <a:rPr lang="en-US" sz="2400"/>
              <a:t>	</a:t>
            </a:r>
            <a:r>
              <a:rPr lang="en-US" sz="1600"/>
              <a:t>Example:</a:t>
            </a:r>
            <a:endParaRPr/>
          </a:p>
          <a:p>
            <a:pPr marL="0" lvl="0" indent="0" algn="l" rtl="0">
              <a:lnSpc>
                <a:spcPct val="90000"/>
              </a:lnSpc>
              <a:spcBef>
                <a:spcPts val="750"/>
              </a:spcBef>
              <a:spcAft>
                <a:spcPts val="0"/>
              </a:spcAft>
              <a:buClr>
                <a:schemeClr val="dk1"/>
              </a:buClr>
              <a:buSzPts val="1600"/>
              <a:buNone/>
            </a:pPr>
            <a:r>
              <a:rPr lang="en-US" sz="1600" i="1"/>
              <a:t>		Last Waiver Granted</a:t>
            </a:r>
            <a:r>
              <a:rPr lang="en-US" sz="1600"/>
              <a:t>: </a:t>
            </a:r>
            <a:endParaRPr/>
          </a:p>
          <a:p>
            <a:pPr marL="0" lvl="0" indent="0" algn="l" rtl="0">
              <a:lnSpc>
                <a:spcPct val="90000"/>
              </a:lnSpc>
              <a:spcBef>
                <a:spcPts val="750"/>
              </a:spcBef>
              <a:spcAft>
                <a:spcPts val="0"/>
              </a:spcAft>
              <a:buClr>
                <a:schemeClr val="dk1"/>
              </a:buClr>
              <a:buSzPts val="1600"/>
              <a:buNone/>
            </a:pPr>
            <a:r>
              <a:rPr lang="en-US" sz="1600"/>
              <a:t>			FY 24 (7/01/2023-6/30/2024)</a:t>
            </a:r>
            <a:endParaRPr/>
          </a:p>
          <a:p>
            <a:pPr marL="0" lvl="0" indent="0" algn="l" rtl="0">
              <a:lnSpc>
                <a:spcPct val="90000"/>
              </a:lnSpc>
              <a:spcBef>
                <a:spcPts val="750"/>
              </a:spcBef>
              <a:spcAft>
                <a:spcPts val="0"/>
              </a:spcAft>
              <a:buClr>
                <a:schemeClr val="dk1"/>
              </a:buClr>
              <a:buSzPts val="1600"/>
              <a:buNone/>
            </a:pPr>
            <a:r>
              <a:rPr lang="en-US" sz="1600" i="1"/>
              <a:t>		Next Year Waiver Eligibility</a:t>
            </a:r>
            <a:r>
              <a:rPr lang="en-US" sz="1600"/>
              <a:t>:</a:t>
            </a:r>
            <a:endParaRPr/>
          </a:p>
          <a:p>
            <a:pPr marL="0" lvl="0" indent="0" algn="l" rtl="0">
              <a:lnSpc>
                <a:spcPct val="90000"/>
              </a:lnSpc>
              <a:spcBef>
                <a:spcPts val="750"/>
              </a:spcBef>
              <a:spcAft>
                <a:spcPts val="0"/>
              </a:spcAft>
              <a:buClr>
                <a:schemeClr val="dk1"/>
              </a:buClr>
              <a:buSzPts val="1600"/>
              <a:buNone/>
            </a:pPr>
            <a:r>
              <a:rPr lang="en-US" sz="1600"/>
              <a:t>			FY 27 (7/01/2026-6/30/2027)</a:t>
            </a:r>
            <a:endParaRPr/>
          </a:p>
          <a:p>
            <a:pPr marL="0" lvl="0" indent="0" algn="l" rtl="0">
              <a:lnSpc>
                <a:spcPct val="90000"/>
              </a:lnSpc>
              <a:spcBef>
                <a:spcPts val="750"/>
              </a:spcBef>
              <a:spcAft>
                <a:spcPts val="0"/>
              </a:spcAft>
              <a:buClr>
                <a:schemeClr val="dk1"/>
              </a:buClr>
              <a:buSzPts val="2000"/>
              <a:buNone/>
            </a:pPr>
            <a:endParaRPr sz="2000"/>
          </a:p>
          <a:p>
            <a:pPr marL="171450" lvl="0" indent="-171450" algn="l" rtl="0">
              <a:lnSpc>
                <a:spcPct val="90000"/>
              </a:lnSpc>
              <a:spcBef>
                <a:spcPts val="750"/>
              </a:spcBef>
              <a:spcAft>
                <a:spcPts val="0"/>
              </a:spcAft>
              <a:buClr>
                <a:schemeClr val="dk1"/>
              </a:buClr>
              <a:buSzPts val="2000"/>
              <a:buChar char="•"/>
            </a:pPr>
            <a:r>
              <a:rPr lang="en-US" sz="2000"/>
              <a:t>Any “transferred” funds not used by the end of the fiscal year will be classified as carryover for the original program.</a:t>
            </a:r>
            <a:endParaRPr/>
          </a:p>
          <a:p>
            <a:pPr marL="0" lvl="0" indent="0" algn="l" rtl="0">
              <a:lnSpc>
                <a:spcPct val="90000"/>
              </a:lnSpc>
              <a:spcBef>
                <a:spcPts val="750"/>
              </a:spcBef>
              <a:spcAft>
                <a:spcPts val="0"/>
              </a:spcAft>
              <a:buClr>
                <a:schemeClr val="dk1"/>
              </a:buClr>
              <a:buSzPts val="2000"/>
              <a:buNone/>
            </a:pPr>
            <a:endParaRPr sz="2000"/>
          </a:p>
          <a:p>
            <a:pPr marL="171450" lvl="0" indent="-171450" algn="l" rtl="0">
              <a:lnSpc>
                <a:spcPct val="90000"/>
              </a:lnSpc>
              <a:spcBef>
                <a:spcPts val="750"/>
              </a:spcBef>
              <a:spcAft>
                <a:spcPts val="0"/>
              </a:spcAft>
              <a:buClr>
                <a:schemeClr val="dk1"/>
              </a:buClr>
              <a:buSzPts val="2000"/>
              <a:buChar char="•"/>
            </a:pPr>
            <a:r>
              <a:rPr lang="en-US" sz="2000"/>
              <a:t>Amounts left for equitable services will revert to the district in the next year</a:t>
            </a:r>
            <a:endParaRPr/>
          </a:p>
          <a:p>
            <a:pPr marL="0" lvl="0" indent="0" algn="l" rtl="0">
              <a:lnSpc>
                <a:spcPct val="90000"/>
              </a:lnSpc>
              <a:spcBef>
                <a:spcPts val="750"/>
              </a:spcBef>
              <a:spcAft>
                <a:spcPts val="0"/>
              </a:spcAft>
              <a:buClr>
                <a:schemeClr val="dk1"/>
              </a:buClr>
              <a:buSzPts val="2000"/>
              <a:buNone/>
            </a:pPr>
            <a:endParaRPr sz="2000"/>
          </a:p>
          <a:p>
            <a:pPr marL="0" lvl="0" indent="0" algn="l" rtl="0">
              <a:lnSpc>
                <a:spcPct val="90000"/>
              </a:lnSpc>
              <a:spcBef>
                <a:spcPts val="750"/>
              </a:spcBef>
              <a:spcAft>
                <a:spcPts val="0"/>
              </a:spcAft>
              <a:buClr>
                <a:schemeClr val="dk1"/>
              </a:buClr>
              <a:buSzPts val="2800"/>
              <a:buNone/>
            </a:pPr>
            <a:endParaRPr/>
          </a:p>
          <a:p>
            <a:pPr marL="0" lvl="0" indent="0" algn="l" rtl="0">
              <a:lnSpc>
                <a:spcPct val="90000"/>
              </a:lnSpc>
              <a:spcBef>
                <a:spcPts val="750"/>
              </a:spcBef>
              <a:spcAft>
                <a:spcPts val="0"/>
              </a:spcAft>
              <a:buClr>
                <a:schemeClr val="dk1"/>
              </a:buClr>
              <a:buSzPts val="2800"/>
              <a:buNone/>
            </a:pPr>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0" name="Google Shape;340;p45"/>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t>Title I, Part A -</a:t>
            </a:r>
            <a:br>
              <a:rPr lang="en-US" dirty="0"/>
            </a:br>
            <a:r>
              <a:rPr lang="en-US" dirty="0"/>
              <a:t>ESSA Guidance Resources</a:t>
            </a:r>
            <a:endParaRPr dirty="0"/>
          </a:p>
        </p:txBody>
      </p:sp>
      <p:sp>
        <p:nvSpPr>
          <p:cNvPr id="341" name="Google Shape;341;p45"/>
          <p:cNvSpPr txBox="1">
            <a:spLocks noGrp="1"/>
          </p:cNvSpPr>
          <p:nvPr>
            <p:ph type="body" idx="1"/>
          </p:nvPr>
        </p:nvSpPr>
        <p:spPr>
          <a:xfrm>
            <a:off x="4361794" y="178676"/>
            <a:ext cx="7577958" cy="650590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800"/>
              <a:buNone/>
            </a:pPr>
            <a:endParaRPr sz="800" u="sng">
              <a:solidFill>
                <a:schemeClr val="hlink"/>
              </a:solidFill>
              <a:hlinkClick r:id="rId3"/>
            </a:endParaRPr>
          </a:p>
          <a:p>
            <a:pPr marL="171450" lvl="0" indent="-171450" algn="l" rtl="0">
              <a:lnSpc>
                <a:spcPct val="90000"/>
              </a:lnSpc>
              <a:spcBef>
                <a:spcPts val="750"/>
              </a:spcBef>
              <a:spcAft>
                <a:spcPts val="0"/>
              </a:spcAft>
              <a:buClr>
                <a:schemeClr val="dk1"/>
              </a:buClr>
              <a:buSzPts val="2100"/>
              <a:buChar char="•"/>
            </a:pPr>
            <a:r>
              <a:rPr lang="en-US" sz="2100" u="sng">
                <a:solidFill>
                  <a:schemeClr val="hlink"/>
                </a:solidFill>
                <a:hlinkClick r:id="rId3"/>
              </a:rPr>
              <a:t>Serving Preschool Children Through Title I, Part A of the Elementary and Secondary Education Act of 1965, as Amended, Non Regulatory Guidance February 2024</a:t>
            </a:r>
            <a:endParaRPr sz="2100"/>
          </a:p>
          <a:p>
            <a:pPr marL="0" lvl="0" indent="0" algn="l" rtl="0">
              <a:lnSpc>
                <a:spcPct val="90000"/>
              </a:lnSpc>
              <a:spcBef>
                <a:spcPts val="750"/>
              </a:spcBef>
              <a:spcAft>
                <a:spcPts val="0"/>
              </a:spcAft>
              <a:buClr>
                <a:schemeClr val="dk1"/>
              </a:buClr>
              <a:buSzPts val="800"/>
              <a:buNone/>
            </a:pPr>
            <a:endParaRPr sz="800"/>
          </a:p>
          <a:p>
            <a:pPr marL="171450" lvl="0" indent="-171450" algn="l" rtl="0">
              <a:lnSpc>
                <a:spcPct val="90000"/>
              </a:lnSpc>
              <a:spcBef>
                <a:spcPts val="750"/>
              </a:spcBef>
              <a:spcAft>
                <a:spcPts val="0"/>
              </a:spcAft>
              <a:buClr>
                <a:schemeClr val="dk1"/>
              </a:buClr>
              <a:buSzPts val="2100"/>
              <a:buChar char="•"/>
            </a:pPr>
            <a:r>
              <a:rPr lang="en-US" sz="2100" u="sng">
                <a:solidFill>
                  <a:schemeClr val="hlink"/>
                </a:solidFill>
                <a:hlinkClick r:id="rId4"/>
              </a:rPr>
              <a:t>SUPPORTING SCHOOL REFORM BY LEVERAGING FEDERAL FUNDS IN A SCHOOLWIDE PROGRAM, Non-Regulatory Guidance September 2016 </a:t>
            </a:r>
            <a:endParaRPr sz="2100"/>
          </a:p>
          <a:p>
            <a:pPr marL="0" lvl="0" indent="0" algn="l" rtl="0">
              <a:lnSpc>
                <a:spcPct val="90000"/>
              </a:lnSpc>
              <a:spcBef>
                <a:spcPts val="750"/>
              </a:spcBef>
              <a:spcAft>
                <a:spcPts val="0"/>
              </a:spcAft>
              <a:buClr>
                <a:schemeClr val="dk1"/>
              </a:buClr>
              <a:buSzPts val="800"/>
              <a:buNone/>
            </a:pPr>
            <a:endParaRPr sz="800"/>
          </a:p>
          <a:p>
            <a:pPr marL="171450" lvl="0" indent="-171450" algn="l" rtl="0">
              <a:lnSpc>
                <a:spcPct val="90000"/>
              </a:lnSpc>
              <a:spcBef>
                <a:spcPts val="750"/>
              </a:spcBef>
              <a:spcAft>
                <a:spcPts val="0"/>
              </a:spcAft>
              <a:buClr>
                <a:schemeClr val="dk1"/>
              </a:buClr>
              <a:buSzPts val="2100"/>
              <a:buChar char="•"/>
            </a:pPr>
            <a:r>
              <a:rPr lang="en-US" sz="2100" u="sng">
                <a:solidFill>
                  <a:schemeClr val="hlink"/>
                </a:solidFill>
                <a:hlinkClick r:id="rId5"/>
              </a:rPr>
              <a:t>SUPPLEMENT NOT SUPPLANT UNDER TITLE I, PART A, Non-Regulatory Informational Document June 2019</a:t>
            </a:r>
            <a:br>
              <a:rPr lang="en-US" sz="2100"/>
            </a:br>
            <a:endParaRPr sz="2100" u="sng">
              <a:solidFill>
                <a:schemeClr val="hlink"/>
              </a:solidFill>
              <a:hlinkClick r:id="rId6"/>
            </a:endParaRPr>
          </a:p>
          <a:p>
            <a:pPr marL="171450" lvl="0" indent="-171450" algn="l" rtl="0">
              <a:lnSpc>
                <a:spcPct val="90000"/>
              </a:lnSpc>
              <a:spcBef>
                <a:spcPts val="750"/>
              </a:spcBef>
              <a:spcAft>
                <a:spcPts val="0"/>
              </a:spcAft>
              <a:buClr>
                <a:schemeClr val="dk1"/>
              </a:buClr>
              <a:buSzPts val="2100"/>
              <a:buChar char="•"/>
            </a:pPr>
            <a:r>
              <a:rPr lang="en-US" sz="2100" u="sng">
                <a:solidFill>
                  <a:schemeClr val="hlink"/>
                </a:solidFill>
                <a:hlinkClick r:id="rId6"/>
              </a:rPr>
              <a:t>Within-District Allocations Under Title I, Part A of ESEA Non-Regulatory Guidance February 2022</a:t>
            </a:r>
            <a:endParaRPr sz="2100"/>
          </a:p>
          <a:p>
            <a:pPr marL="0" lvl="0" indent="0" algn="l" rtl="0">
              <a:lnSpc>
                <a:spcPct val="90000"/>
              </a:lnSpc>
              <a:spcBef>
                <a:spcPts val="750"/>
              </a:spcBef>
              <a:spcAft>
                <a:spcPts val="0"/>
              </a:spcAft>
              <a:buClr>
                <a:schemeClr val="dk1"/>
              </a:buClr>
              <a:buSzPts val="800"/>
              <a:buNone/>
            </a:pPr>
            <a:endParaRPr sz="800"/>
          </a:p>
          <a:p>
            <a:pPr marL="171450" lvl="0" indent="-171450" algn="l" rtl="0">
              <a:lnSpc>
                <a:spcPct val="90000"/>
              </a:lnSpc>
              <a:spcBef>
                <a:spcPts val="750"/>
              </a:spcBef>
              <a:spcAft>
                <a:spcPts val="0"/>
              </a:spcAft>
              <a:buClr>
                <a:schemeClr val="dk1"/>
              </a:buClr>
              <a:buSzPts val="2100"/>
              <a:buChar char="•"/>
            </a:pPr>
            <a:r>
              <a:rPr lang="en-US" sz="2100" u="sng">
                <a:solidFill>
                  <a:schemeClr val="hlink"/>
                </a:solidFill>
                <a:hlinkClick r:id="rId7"/>
              </a:rPr>
              <a:t>Title I, Part A Providing Equitable Services Non-Regulatory Guidance May 2023</a:t>
            </a:r>
            <a:endParaRPr sz="2100"/>
          </a:p>
          <a:p>
            <a:pPr marL="0" lvl="0" indent="0" algn="l" rtl="0">
              <a:lnSpc>
                <a:spcPct val="90000"/>
              </a:lnSpc>
              <a:spcBef>
                <a:spcPts val="750"/>
              </a:spcBef>
              <a:spcAft>
                <a:spcPts val="0"/>
              </a:spcAft>
              <a:buClr>
                <a:schemeClr val="dk1"/>
              </a:buClr>
              <a:buSzPts val="800"/>
              <a:buNone/>
            </a:pPr>
            <a:endParaRPr sz="800"/>
          </a:p>
          <a:p>
            <a:pPr marL="171450" lvl="0" indent="-171450" algn="l" rtl="0">
              <a:lnSpc>
                <a:spcPct val="90000"/>
              </a:lnSpc>
              <a:spcBef>
                <a:spcPts val="750"/>
              </a:spcBef>
              <a:spcAft>
                <a:spcPts val="0"/>
              </a:spcAft>
              <a:buClr>
                <a:schemeClr val="dk1"/>
              </a:buClr>
              <a:buSzPts val="2100"/>
              <a:buChar char="•"/>
            </a:pPr>
            <a:r>
              <a:rPr lang="en-US" sz="2100" u="sng">
                <a:solidFill>
                  <a:schemeClr val="hlink"/>
                </a:solidFill>
                <a:hlinkClick r:id="rId8"/>
              </a:rPr>
              <a:t>ESSA Guidance and Allocations Webpage</a:t>
            </a:r>
            <a:r>
              <a:rPr lang="en-US" sz="2100"/>
              <a:t> Iowa Dept. of Ed.</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6"/>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t>Parents and Families </a:t>
            </a:r>
            <a:br>
              <a:rPr lang="en-US"/>
            </a:br>
            <a:r>
              <a:rPr lang="en-US"/>
              <a:t>Right-To-Know</a:t>
            </a:r>
            <a:endParaRPr/>
          </a:p>
        </p:txBody>
      </p:sp>
      <p:sp>
        <p:nvSpPr>
          <p:cNvPr id="65" name="Google Shape;65;p6"/>
          <p:cNvSpPr txBox="1">
            <a:spLocks noGrp="1"/>
          </p:cNvSpPr>
          <p:nvPr>
            <p:ph type="body" idx="1"/>
          </p:nvPr>
        </p:nvSpPr>
        <p:spPr>
          <a:xfrm>
            <a:off x="4393324" y="115614"/>
            <a:ext cx="7620000" cy="648488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2000"/>
              <a:buNone/>
            </a:pPr>
            <a:r>
              <a:rPr lang="en-US" sz="2000"/>
              <a:t>At the beginning of each school year Title I, Part A funded schools must:</a:t>
            </a:r>
            <a:endParaRPr/>
          </a:p>
          <a:p>
            <a:pPr marL="0" lvl="0" indent="0" algn="l" rtl="0">
              <a:lnSpc>
                <a:spcPct val="90000"/>
              </a:lnSpc>
              <a:spcBef>
                <a:spcPts val="750"/>
              </a:spcBef>
              <a:spcAft>
                <a:spcPts val="0"/>
              </a:spcAft>
              <a:buClr>
                <a:schemeClr val="dk1"/>
              </a:buClr>
              <a:buSzPts val="2000"/>
              <a:buNone/>
            </a:pPr>
            <a:endParaRPr sz="2000"/>
          </a:p>
          <a:p>
            <a:pPr marL="514350" lvl="1" indent="-171450" algn="l" rtl="0">
              <a:lnSpc>
                <a:spcPct val="90000"/>
              </a:lnSpc>
              <a:spcBef>
                <a:spcPts val="375"/>
              </a:spcBef>
              <a:spcAft>
                <a:spcPts val="0"/>
              </a:spcAft>
              <a:buClr>
                <a:schemeClr val="dk1"/>
              </a:buClr>
              <a:buSzPts val="2000"/>
              <a:buChar char="•"/>
            </a:pPr>
            <a:r>
              <a:rPr lang="en-US" sz="2000"/>
              <a:t>Notify the parents/family of each student attending a Title IA school that they may request and be provided timely information regarding the professional qualifications of the student’s classroom teachers (ESEA § 1112(e)). </a:t>
            </a:r>
            <a:endParaRPr/>
          </a:p>
          <a:p>
            <a:pPr marL="514350" lvl="1" indent="-95250" algn="l" rtl="0">
              <a:lnSpc>
                <a:spcPct val="90000"/>
              </a:lnSpc>
              <a:spcBef>
                <a:spcPts val="375"/>
              </a:spcBef>
              <a:spcAft>
                <a:spcPts val="0"/>
              </a:spcAft>
              <a:buClr>
                <a:schemeClr val="dk1"/>
              </a:buClr>
              <a:buSzPts val="1200"/>
              <a:buNone/>
            </a:pPr>
            <a:endParaRPr sz="1200"/>
          </a:p>
          <a:p>
            <a:pPr marL="857250" lvl="2" indent="-171450" algn="l" rtl="0">
              <a:lnSpc>
                <a:spcPct val="90000"/>
              </a:lnSpc>
              <a:spcBef>
                <a:spcPts val="375"/>
              </a:spcBef>
              <a:spcAft>
                <a:spcPts val="0"/>
              </a:spcAft>
              <a:buClr>
                <a:schemeClr val="dk1"/>
              </a:buClr>
              <a:buSzPts val="1800"/>
              <a:buChar char="•"/>
            </a:pPr>
            <a:r>
              <a:rPr lang="en-US" sz="1800"/>
              <a:t>Provide each parent/guardian of a child who is a student in a Title IA school with information:</a:t>
            </a:r>
            <a:endParaRPr/>
          </a:p>
          <a:p>
            <a:pPr marL="342900" lvl="1" indent="0" algn="l" rtl="0">
              <a:lnSpc>
                <a:spcPct val="90000"/>
              </a:lnSpc>
              <a:spcBef>
                <a:spcPts val="375"/>
              </a:spcBef>
              <a:spcAft>
                <a:spcPts val="0"/>
              </a:spcAft>
              <a:buClr>
                <a:schemeClr val="dk1"/>
              </a:buClr>
              <a:buSzPts val="1800"/>
              <a:buNone/>
            </a:pPr>
            <a:endParaRPr sz="1800"/>
          </a:p>
          <a:p>
            <a:pPr marL="1200150" lvl="3" indent="-171450" algn="l" rtl="0">
              <a:lnSpc>
                <a:spcPct val="90000"/>
              </a:lnSpc>
              <a:spcBef>
                <a:spcPts val="375"/>
              </a:spcBef>
              <a:spcAft>
                <a:spcPts val="0"/>
              </a:spcAft>
              <a:buClr>
                <a:schemeClr val="dk1"/>
              </a:buClr>
              <a:buSzPts val="1800"/>
              <a:buFont typeface="Noto Sans Symbols"/>
              <a:buChar char="✔"/>
            </a:pPr>
            <a:r>
              <a:rPr lang="en-US" sz="1800"/>
              <a:t>student’s level of achievement and academic growth on each Title IA state academic assessment (if applicable and available)</a:t>
            </a:r>
            <a:endParaRPr/>
          </a:p>
          <a:p>
            <a:pPr marL="1028700" lvl="3" indent="0" algn="l" rtl="0">
              <a:lnSpc>
                <a:spcPct val="90000"/>
              </a:lnSpc>
              <a:spcBef>
                <a:spcPts val="375"/>
              </a:spcBef>
              <a:spcAft>
                <a:spcPts val="0"/>
              </a:spcAft>
              <a:buClr>
                <a:schemeClr val="dk1"/>
              </a:buClr>
              <a:buSzPts val="1800"/>
              <a:buNone/>
            </a:pPr>
            <a:endParaRPr sz="1800"/>
          </a:p>
          <a:p>
            <a:pPr marL="1200150" lvl="3" indent="-171450" algn="l" rtl="0">
              <a:lnSpc>
                <a:spcPct val="90000"/>
              </a:lnSpc>
              <a:spcBef>
                <a:spcPts val="375"/>
              </a:spcBef>
              <a:spcAft>
                <a:spcPts val="0"/>
              </a:spcAft>
              <a:buClr>
                <a:schemeClr val="dk1"/>
              </a:buClr>
              <a:buSzPts val="1800"/>
              <a:buFont typeface="Noto Sans Symbols"/>
              <a:buChar char="✔"/>
            </a:pPr>
            <a:r>
              <a:rPr lang="en-US" sz="1800"/>
              <a:t>timely notice that the student has been assigned a teacher who does not meet applicable state certification or licensure requirements at the grade level and subject area in which the teacher has been assigned.</a:t>
            </a:r>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345"/>
        <p:cNvGrpSpPr/>
        <p:nvPr/>
      </p:nvGrpSpPr>
      <p:grpSpPr>
        <a:xfrm>
          <a:off x="0" y="0"/>
          <a:ext cx="0" cy="0"/>
          <a:chOff x="0" y="0"/>
          <a:chExt cx="0" cy="0"/>
        </a:xfrm>
      </p:grpSpPr>
      <p:sp>
        <p:nvSpPr>
          <p:cNvPr id="346" name="Google Shape;346;p46"/>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t>Title I, Part A –</a:t>
            </a:r>
            <a:br>
              <a:rPr lang="en-US" dirty="0"/>
            </a:br>
            <a:r>
              <a:rPr lang="en-US" dirty="0"/>
              <a:t>Federal Program Contact</a:t>
            </a:r>
            <a:endParaRPr dirty="0"/>
          </a:p>
        </p:txBody>
      </p:sp>
      <p:sp>
        <p:nvSpPr>
          <p:cNvPr id="347" name="Google Shape;347;p46"/>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2800"/>
              <a:buNone/>
            </a:pPr>
            <a:r>
              <a:rPr lang="en-US"/>
              <a:t>Veronica Andersen</a:t>
            </a:r>
            <a:endParaRPr/>
          </a:p>
          <a:p>
            <a:pPr marL="0" lvl="0" indent="0" algn="l" rtl="0">
              <a:lnSpc>
                <a:spcPct val="90000"/>
              </a:lnSpc>
              <a:spcBef>
                <a:spcPts val="750"/>
              </a:spcBef>
              <a:spcAft>
                <a:spcPts val="0"/>
              </a:spcAft>
              <a:buClr>
                <a:schemeClr val="dk1"/>
              </a:buClr>
              <a:buSzPts val="2800"/>
              <a:buNone/>
            </a:pPr>
            <a:r>
              <a:rPr lang="en-US"/>
              <a:t>Title I, Part A – Program Consultant</a:t>
            </a:r>
            <a:endParaRPr/>
          </a:p>
          <a:p>
            <a:pPr marL="0" lvl="0" indent="0" algn="l" rtl="0">
              <a:lnSpc>
                <a:spcPct val="90000"/>
              </a:lnSpc>
              <a:spcBef>
                <a:spcPts val="750"/>
              </a:spcBef>
              <a:spcAft>
                <a:spcPts val="0"/>
              </a:spcAft>
              <a:buClr>
                <a:schemeClr val="dk1"/>
              </a:buClr>
              <a:buSzPts val="2800"/>
              <a:buNone/>
            </a:pPr>
            <a:r>
              <a:rPr lang="en-US"/>
              <a:t>Email: </a:t>
            </a:r>
            <a:r>
              <a:rPr lang="en-US" u="sng">
                <a:solidFill>
                  <a:schemeClr val="hlink"/>
                </a:solidFill>
                <a:hlinkClick r:id="rId3"/>
              </a:rPr>
              <a:t>veronica.andersen@iowa.gov</a:t>
            </a:r>
            <a:endParaRPr/>
          </a:p>
          <a:p>
            <a:pPr marL="0" lvl="0" indent="0" algn="l" rtl="0">
              <a:lnSpc>
                <a:spcPct val="90000"/>
              </a:lnSpc>
              <a:spcBef>
                <a:spcPts val="750"/>
              </a:spcBef>
              <a:spcAft>
                <a:spcPts val="0"/>
              </a:spcAft>
              <a:buClr>
                <a:schemeClr val="dk1"/>
              </a:buClr>
              <a:buSzPts val="2800"/>
              <a:buNone/>
            </a:pPr>
            <a:r>
              <a:rPr lang="en-US"/>
              <a:t>Phone: (515) 402-2736</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7"/>
          <p:cNvSpPr txBox="1">
            <a:spLocks noGrp="1"/>
          </p:cNvSpPr>
          <p:nvPr>
            <p:ph type="title"/>
          </p:nvPr>
        </p:nvSpPr>
        <p:spPr>
          <a:xfrm>
            <a:off x="108065" y="1"/>
            <a:ext cx="11300332" cy="154864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2600"/>
              <a:buFont typeface="Arial"/>
              <a:buNone/>
            </a:pPr>
            <a:r>
              <a:rPr lang="en-US" sz="2600"/>
              <a:t>To receive </a:t>
            </a:r>
            <a:r>
              <a:rPr lang="en-US" sz="26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Title I, Part A</a:t>
            </a:r>
            <a:r>
              <a:rPr lang="en-US" sz="2600"/>
              <a:t> funds, LEAs must complete and submit the following:</a:t>
            </a:r>
            <a:endParaRPr/>
          </a:p>
        </p:txBody>
      </p:sp>
      <p:sp>
        <p:nvSpPr>
          <p:cNvPr id="71" name="Google Shape;71;p7"/>
          <p:cNvSpPr txBox="1">
            <a:spLocks noGrp="1"/>
          </p:cNvSpPr>
          <p:nvPr>
            <p:ph type="body" idx="1"/>
          </p:nvPr>
        </p:nvSpPr>
        <p:spPr>
          <a:xfrm>
            <a:off x="892799" y="1548641"/>
            <a:ext cx="5157787" cy="82391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2000"/>
              <a:buNone/>
            </a:pPr>
            <a:r>
              <a:rPr lang="en-US" sz="2000" dirty="0"/>
              <a:t>Annually</a:t>
            </a:r>
            <a:endParaRPr dirty="0"/>
          </a:p>
        </p:txBody>
      </p:sp>
      <p:sp>
        <p:nvSpPr>
          <p:cNvPr id="72" name="Google Shape;72;p7"/>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rmAutofit fontScale="92500" lnSpcReduction="10000"/>
          </a:bodyPr>
          <a:lstStyle/>
          <a:p>
            <a:pPr marL="0" lvl="1" indent="0" algn="l" rtl="0">
              <a:lnSpc>
                <a:spcPct val="90000"/>
              </a:lnSpc>
              <a:spcBef>
                <a:spcPts val="0"/>
              </a:spcBef>
              <a:spcAft>
                <a:spcPts val="0"/>
              </a:spcAft>
              <a:buClr>
                <a:schemeClr val="dk1"/>
              </a:buClr>
              <a:buSzPct val="100000"/>
              <a:buNone/>
            </a:pPr>
            <a:endParaRPr dirty="0"/>
          </a:p>
          <a:p>
            <a:pPr marL="342900" lvl="1" indent="0" algn="l" rtl="0">
              <a:lnSpc>
                <a:spcPct val="90000"/>
              </a:lnSpc>
              <a:spcBef>
                <a:spcPts val="375"/>
              </a:spcBef>
              <a:spcAft>
                <a:spcPts val="0"/>
              </a:spcAft>
              <a:buClr>
                <a:schemeClr val="dk1"/>
              </a:buClr>
              <a:buSzPct val="100000"/>
              <a:buNone/>
            </a:pPr>
            <a:r>
              <a:rPr lang="en-US" b="1" dirty="0"/>
              <a:t>Consolidated Accountability Application (CASA)</a:t>
            </a:r>
            <a:endParaRPr dirty="0"/>
          </a:p>
          <a:p>
            <a:pPr marL="857250" lvl="2" indent="-171481" algn="l" rtl="0">
              <a:lnSpc>
                <a:spcPct val="90000"/>
              </a:lnSpc>
              <a:spcBef>
                <a:spcPts val="375"/>
              </a:spcBef>
              <a:spcAft>
                <a:spcPts val="0"/>
              </a:spcAft>
              <a:buClr>
                <a:schemeClr val="dk1"/>
              </a:buClr>
              <a:buSzPct val="100000"/>
              <a:buChar char="•"/>
            </a:pPr>
            <a:r>
              <a:rPr lang="en-US" dirty="0"/>
              <a:t>Selection of Schools</a:t>
            </a:r>
            <a:endParaRPr dirty="0"/>
          </a:p>
          <a:p>
            <a:pPr marL="857250" lvl="2" indent="-171481" algn="l" rtl="0">
              <a:lnSpc>
                <a:spcPct val="90000"/>
              </a:lnSpc>
              <a:spcBef>
                <a:spcPts val="375"/>
              </a:spcBef>
              <a:spcAft>
                <a:spcPts val="0"/>
              </a:spcAft>
              <a:buClr>
                <a:schemeClr val="dk1"/>
              </a:buClr>
              <a:buSzPct val="100000"/>
              <a:buChar char="•"/>
            </a:pPr>
            <a:r>
              <a:rPr lang="en-US" dirty="0"/>
              <a:t>Set Asides and Building Shares</a:t>
            </a:r>
            <a:endParaRPr dirty="0"/>
          </a:p>
          <a:p>
            <a:pPr marL="857250" lvl="2" indent="-171481" algn="l" rtl="0">
              <a:lnSpc>
                <a:spcPct val="90000"/>
              </a:lnSpc>
              <a:spcBef>
                <a:spcPts val="375"/>
              </a:spcBef>
              <a:spcAft>
                <a:spcPts val="0"/>
              </a:spcAft>
              <a:buClr>
                <a:schemeClr val="dk1"/>
              </a:buClr>
              <a:buSzPct val="100000"/>
              <a:buChar char="•"/>
            </a:pPr>
            <a:r>
              <a:rPr lang="en-US" dirty="0"/>
              <a:t>Program Assurances</a:t>
            </a:r>
            <a:endParaRPr dirty="0"/>
          </a:p>
          <a:p>
            <a:pPr marL="857250" lvl="2" indent="-171481" algn="l" rtl="0">
              <a:lnSpc>
                <a:spcPct val="90000"/>
              </a:lnSpc>
              <a:spcBef>
                <a:spcPts val="375"/>
              </a:spcBef>
              <a:spcAft>
                <a:spcPts val="0"/>
              </a:spcAft>
              <a:buClr>
                <a:schemeClr val="dk1"/>
              </a:buClr>
              <a:buSzPct val="100000"/>
              <a:buChar char="•"/>
            </a:pPr>
            <a:r>
              <a:rPr lang="en-US" dirty="0"/>
              <a:t>Program Budget</a:t>
            </a:r>
            <a:endParaRPr dirty="0"/>
          </a:p>
          <a:p>
            <a:pPr marL="857250" lvl="2" indent="-171481" algn="l" rtl="0">
              <a:lnSpc>
                <a:spcPct val="90000"/>
              </a:lnSpc>
              <a:spcBef>
                <a:spcPts val="375"/>
              </a:spcBef>
              <a:spcAft>
                <a:spcPts val="0"/>
              </a:spcAft>
              <a:buClr>
                <a:schemeClr val="dk1"/>
              </a:buClr>
              <a:buSzPct val="100000"/>
              <a:buChar char="•"/>
            </a:pPr>
            <a:r>
              <a:rPr lang="en-US" dirty="0"/>
              <a:t>Program Questions</a:t>
            </a:r>
            <a:endParaRPr dirty="0"/>
          </a:p>
          <a:p>
            <a:pPr marL="342900" lvl="1" indent="0" algn="l" rtl="0">
              <a:lnSpc>
                <a:spcPct val="90000"/>
              </a:lnSpc>
              <a:spcBef>
                <a:spcPts val="375"/>
              </a:spcBef>
              <a:spcAft>
                <a:spcPts val="0"/>
              </a:spcAft>
              <a:buClr>
                <a:schemeClr val="dk1"/>
              </a:buClr>
              <a:buSzPct val="100000"/>
              <a:buNone/>
            </a:pPr>
            <a:endParaRPr dirty="0"/>
          </a:p>
          <a:p>
            <a:pPr marL="342900" lvl="1" indent="0" algn="l" rtl="0">
              <a:lnSpc>
                <a:spcPct val="90000"/>
              </a:lnSpc>
              <a:spcBef>
                <a:spcPts val="375"/>
              </a:spcBef>
              <a:spcAft>
                <a:spcPts val="0"/>
              </a:spcAft>
              <a:buClr>
                <a:schemeClr val="dk1"/>
              </a:buClr>
              <a:buSzPct val="100000"/>
              <a:buNone/>
            </a:pPr>
            <a:r>
              <a:rPr lang="en-US" b="1" dirty="0"/>
              <a:t>End of Year Report (CASA)</a:t>
            </a:r>
            <a:endParaRPr dirty="0"/>
          </a:p>
          <a:p>
            <a:pPr marL="342900" lvl="1" indent="0" algn="l" rtl="0">
              <a:lnSpc>
                <a:spcPct val="90000"/>
              </a:lnSpc>
              <a:spcBef>
                <a:spcPts val="375"/>
              </a:spcBef>
              <a:spcAft>
                <a:spcPts val="0"/>
              </a:spcAft>
              <a:buClr>
                <a:schemeClr val="dk1"/>
              </a:buClr>
              <a:buSzPct val="100000"/>
              <a:buNone/>
            </a:pPr>
            <a:endParaRPr dirty="0"/>
          </a:p>
          <a:p>
            <a:pPr marL="342900" lvl="1" indent="0" algn="l" rtl="0">
              <a:lnSpc>
                <a:spcPct val="90000"/>
              </a:lnSpc>
              <a:spcBef>
                <a:spcPts val="375"/>
              </a:spcBef>
              <a:spcAft>
                <a:spcPts val="0"/>
              </a:spcAft>
              <a:buClr>
                <a:schemeClr val="dk1"/>
              </a:buClr>
              <a:buSzPct val="100000"/>
              <a:buNone/>
            </a:pPr>
            <a:r>
              <a:rPr lang="en-US" b="1" dirty="0"/>
              <a:t>Title I Report - (</a:t>
            </a:r>
            <a:r>
              <a:rPr lang="en-US" b="1" dirty="0" err="1"/>
              <a:t>IowaCNP</a:t>
            </a:r>
            <a:r>
              <a:rPr lang="en-US" b="1" dirty="0"/>
              <a:t>) </a:t>
            </a:r>
            <a:endParaRPr dirty="0"/>
          </a:p>
          <a:p>
            <a:pPr marL="342900" lvl="1" indent="0" algn="l" rtl="0">
              <a:lnSpc>
                <a:spcPct val="90000"/>
              </a:lnSpc>
              <a:spcBef>
                <a:spcPts val="375"/>
              </a:spcBef>
              <a:spcAft>
                <a:spcPts val="0"/>
              </a:spcAft>
              <a:buClr>
                <a:schemeClr val="dk1"/>
              </a:buClr>
              <a:buSzPct val="100000"/>
              <a:buNone/>
            </a:pPr>
            <a:r>
              <a:rPr lang="en-US" sz="1500" dirty="0"/>
              <a:t>Count of Public School Students Qualifying for Free Lunches- included in annual Site Enrollment for Iowa Child and Nutrition Program</a:t>
            </a:r>
            <a:endParaRPr dirty="0"/>
          </a:p>
        </p:txBody>
      </p:sp>
      <p:sp>
        <p:nvSpPr>
          <p:cNvPr id="73" name="Google Shape;73;p7"/>
          <p:cNvSpPr txBox="1">
            <a:spLocks noGrp="1"/>
          </p:cNvSpPr>
          <p:nvPr>
            <p:ph type="body" idx="3"/>
          </p:nvPr>
        </p:nvSpPr>
        <p:spPr>
          <a:xfrm>
            <a:off x="6225210" y="1548641"/>
            <a:ext cx="5183188" cy="82391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2000"/>
              <a:buNone/>
            </a:pPr>
            <a:r>
              <a:rPr lang="en-US" sz="2000" dirty="0"/>
              <a:t>Quarterly</a:t>
            </a:r>
            <a:endParaRPr dirty="0"/>
          </a:p>
        </p:txBody>
      </p:sp>
      <p:sp>
        <p:nvSpPr>
          <p:cNvPr id="74" name="Google Shape;74;p7"/>
          <p:cNvSpPr txBox="1">
            <a:spLocks noGrp="1"/>
          </p:cNvSpPr>
          <p:nvPr>
            <p:ph type="body" idx="4"/>
          </p:nvPr>
        </p:nvSpPr>
        <p:spPr>
          <a:xfrm>
            <a:off x="6225210" y="2372553"/>
            <a:ext cx="5183188" cy="575042"/>
          </a:xfrm>
          <a:prstGeom prst="rect">
            <a:avLst/>
          </a:prstGeom>
          <a:noFill/>
          <a:ln>
            <a:noFill/>
          </a:ln>
        </p:spPr>
        <p:txBody>
          <a:bodyPr spcFirstLastPara="1" wrap="square" lIns="91425" tIns="45700" rIns="91425" bIns="45700" anchor="t" anchorCtr="0">
            <a:normAutofit fontScale="47500" lnSpcReduction="20000"/>
          </a:bodyPr>
          <a:lstStyle/>
          <a:p>
            <a:pPr marL="0" lvl="0" indent="0" algn="l" rtl="0">
              <a:lnSpc>
                <a:spcPct val="90000"/>
              </a:lnSpc>
              <a:spcBef>
                <a:spcPts val="750"/>
              </a:spcBef>
              <a:spcAft>
                <a:spcPts val="0"/>
              </a:spcAft>
              <a:buClr>
                <a:schemeClr val="dk1"/>
              </a:buClr>
              <a:buSzPct val="100000"/>
              <a:buNone/>
            </a:pPr>
            <a:endParaRPr b="1" dirty="0"/>
          </a:p>
          <a:p>
            <a:pPr marL="0" lvl="0" indent="0" algn="l" rtl="0">
              <a:lnSpc>
                <a:spcPct val="90000"/>
              </a:lnSpc>
              <a:spcBef>
                <a:spcPts val="750"/>
              </a:spcBef>
              <a:spcAft>
                <a:spcPts val="0"/>
              </a:spcAft>
              <a:buClr>
                <a:schemeClr val="dk1"/>
              </a:buClr>
              <a:buSzPct val="100000"/>
              <a:buNone/>
            </a:pPr>
            <a:r>
              <a:rPr lang="en-US" sz="3100" b="1" dirty="0"/>
              <a:t>Reimbursement claims submissions</a:t>
            </a:r>
            <a:endParaRPr sz="3100" dirty="0"/>
          </a:p>
          <a:p>
            <a:pPr marL="0" lvl="0" indent="0" algn="l" rtl="0">
              <a:lnSpc>
                <a:spcPct val="90000"/>
              </a:lnSpc>
              <a:spcBef>
                <a:spcPts val="750"/>
              </a:spcBef>
              <a:spcAft>
                <a:spcPts val="0"/>
              </a:spcAft>
              <a:buClr>
                <a:schemeClr val="dk1"/>
              </a:buClr>
              <a:buSzPct val="100000"/>
              <a:buNone/>
            </a:pPr>
            <a:endParaRPr dirty="0"/>
          </a:p>
          <a:p>
            <a:pPr marL="0" lvl="0" indent="0" algn="l" rtl="0">
              <a:lnSpc>
                <a:spcPct val="90000"/>
              </a:lnSpc>
              <a:spcBef>
                <a:spcPts val="750"/>
              </a:spcBef>
              <a:spcAft>
                <a:spcPts val="0"/>
              </a:spcAft>
              <a:buClr>
                <a:schemeClr val="dk1"/>
              </a:buClr>
              <a:buSzPct val="100000"/>
              <a:buNone/>
            </a:pPr>
            <a:endParaRPr b="1" dirty="0"/>
          </a:p>
          <a:p>
            <a:pPr marL="0" lvl="0" indent="0" algn="l" rtl="0">
              <a:lnSpc>
                <a:spcPct val="90000"/>
              </a:lnSpc>
              <a:spcBef>
                <a:spcPts val="750"/>
              </a:spcBef>
              <a:spcAft>
                <a:spcPts val="0"/>
              </a:spcAft>
              <a:buClr>
                <a:schemeClr val="dk1"/>
              </a:buClr>
              <a:buSzPct val="100000"/>
              <a:buNone/>
            </a:pPr>
            <a:endParaRPr b="1" dirty="0"/>
          </a:p>
          <a:p>
            <a:pPr marL="0" lvl="0" indent="0" algn="l" rtl="0">
              <a:lnSpc>
                <a:spcPct val="90000"/>
              </a:lnSpc>
              <a:spcBef>
                <a:spcPts val="750"/>
              </a:spcBef>
              <a:spcAft>
                <a:spcPts val="0"/>
              </a:spcAft>
              <a:buClr>
                <a:schemeClr val="dk1"/>
              </a:buClr>
              <a:buSzPct val="100000"/>
              <a:buNone/>
            </a:pPr>
            <a:endParaRPr b="1" dirty="0"/>
          </a:p>
          <a:p>
            <a:pPr marL="0" lvl="0" indent="0" algn="l" rtl="0">
              <a:lnSpc>
                <a:spcPct val="90000"/>
              </a:lnSpc>
              <a:spcBef>
                <a:spcPts val="750"/>
              </a:spcBef>
              <a:spcAft>
                <a:spcPts val="0"/>
              </a:spcAft>
              <a:buClr>
                <a:schemeClr val="dk1"/>
              </a:buClr>
              <a:buSzPct val="100000"/>
              <a:buNone/>
            </a:pPr>
            <a:endParaRPr b="1" dirty="0"/>
          </a:p>
          <a:p>
            <a:pPr marL="0" lvl="0" indent="0" algn="l" rtl="0">
              <a:lnSpc>
                <a:spcPct val="90000"/>
              </a:lnSpc>
              <a:spcBef>
                <a:spcPts val="750"/>
              </a:spcBef>
              <a:spcAft>
                <a:spcPts val="0"/>
              </a:spcAft>
              <a:buClr>
                <a:schemeClr val="dk1"/>
              </a:buClr>
              <a:buSzPct val="100000"/>
              <a:buNone/>
            </a:pPr>
            <a:endParaRPr b="1" dirty="0"/>
          </a:p>
          <a:p>
            <a:pPr marL="0" lvl="0" indent="0" algn="l" rtl="0">
              <a:lnSpc>
                <a:spcPct val="90000"/>
              </a:lnSpc>
              <a:spcBef>
                <a:spcPts val="750"/>
              </a:spcBef>
              <a:spcAft>
                <a:spcPts val="0"/>
              </a:spcAft>
              <a:buClr>
                <a:schemeClr val="dk1"/>
              </a:buClr>
              <a:buSzPct val="100000"/>
              <a:buNone/>
            </a:pPr>
            <a:endParaRPr b="1" dirty="0"/>
          </a:p>
          <a:p>
            <a:pPr marL="0" lvl="0" indent="0" algn="l" rtl="0">
              <a:lnSpc>
                <a:spcPct val="90000"/>
              </a:lnSpc>
              <a:spcBef>
                <a:spcPts val="750"/>
              </a:spcBef>
              <a:spcAft>
                <a:spcPts val="0"/>
              </a:spcAft>
              <a:buClr>
                <a:schemeClr val="dk1"/>
              </a:buClr>
              <a:buSzPct val="100000"/>
              <a:buNone/>
            </a:pPr>
            <a:endParaRPr b="1" dirty="0"/>
          </a:p>
          <a:p>
            <a:pPr marL="0" lvl="0" indent="0" algn="l" rtl="0">
              <a:lnSpc>
                <a:spcPct val="90000"/>
              </a:lnSpc>
              <a:spcBef>
                <a:spcPts val="750"/>
              </a:spcBef>
              <a:spcAft>
                <a:spcPts val="0"/>
              </a:spcAft>
              <a:buClr>
                <a:schemeClr val="dk1"/>
              </a:buClr>
              <a:buSzPct val="100000"/>
              <a:buNone/>
            </a:pPr>
            <a:endParaRPr b="1" dirty="0"/>
          </a:p>
          <a:p>
            <a:pPr marL="0" lvl="0" indent="0" algn="l" rtl="0">
              <a:lnSpc>
                <a:spcPct val="90000"/>
              </a:lnSpc>
              <a:spcBef>
                <a:spcPts val="750"/>
              </a:spcBef>
              <a:spcAft>
                <a:spcPts val="0"/>
              </a:spcAft>
              <a:buClr>
                <a:schemeClr val="dk1"/>
              </a:buClr>
              <a:buSzPct val="100000"/>
              <a:buNone/>
            </a:pPr>
            <a:endParaRPr dirty="0"/>
          </a:p>
        </p:txBody>
      </p:sp>
      <p:graphicFrame>
        <p:nvGraphicFramePr>
          <p:cNvPr id="75" name="Google Shape;75;p7"/>
          <p:cNvGraphicFramePr/>
          <p:nvPr>
            <p:extLst>
              <p:ext uri="{D42A27DB-BD31-4B8C-83A1-F6EECF244321}">
                <p14:modId xmlns:p14="http://schemas.microsoft.com/office/powerpoint/2010/main" val="485624215"/>
              </p:ext>
            </p:extLst>
          </p:nvPr>
        </p:nvGraphicFramePr>
        <p:xfrm>
          <a:off x="6328390" y="2970471"/>
          <a:ext cx="5404901" cy="2363870"/>
        </p:xfrm>
        <a:graphic>
          <a:graphicData uri="http://schemas.openxmlformats.org/drawingml/2006/table">
            <a:tbl>
              <a:tblPr firstRow="1" bandRow="1">
                <a:noFill/>
                <a:tableStyleId>{C5680533-99F8-4138-8232-71452BF4E104}</a:tableStyleId>
              </a:tblPr>
              <a:tblGrid>
                <a:gridCol w="1903126">
                  <a:extLst>
                    <a:ext uri="{9D8B030D-6E8A-4147-A177-3AD203B41FA5}">
                      <a16:colId xmlns:a16="http://schemas.microsoft.com/office/drawing/2014/main" val="20000"/>
                    </a:ext>
                  </a:extLst>
                </a:gridCol>
                <a:gridCol w="3501775">
                  <a:extLst>
                    <a:ext uri="{9D8B030D-6E8A-4147-A177-3AD203B41FA5}">
                      <a16:colId xmlns:a16="http://schemas.microsoft.com/office/drawing/2014/main" val="20001"/>
                    </a:ext>
                  </a:extLst>
                </a:gridCol>
              </a:tblGrid>
              <a:tr h="352150">
                <a:tc>
                  <a:txBody>
                    <a:bodyPr/>
                    <a:lstStyle/>
                    <a:p>
                      <a:pPr marL="0" marR="0" lvl="0" indent="0" algn="l" rtl="0">
                        <a:spcBef>
                          <a:spcPts val="0"/>
                        </a:spcBef>
                        <a:spcAft>
                          <a:spcPts val="0"/>
                        </a:spcAft>
                        <a:buNone/>
                      </a:pPr>
                      <a:r>
                        <a:rPr lang="en-US" dirty="0"/>
                        <a:t>Quarter</a:t>
                      </a:r>
                      <a:endParaRPr dirty="0"/>
                    </a:p>
                  </a:txBody>
                  <a:tcPr marL="91450" marR="91450" marT="45725" marB="45725"/>
                </a:tc>
                <a:tc>
                  <a:txBody>
                    <a:bodyPr/>
                    <a:lstStyle/>
                    <a:p>
                      <a:pPr marL="0" marR="0" lvl="0" indent="0" algn="l" rtl="0">
                        <a:spcBef>
                          <a:spcPts val="0"/>
                        </a:spcBef>
                        <a:spcAft>
                          <a:spcPts val="0"/>
                        </a:spcAft>
                        <a:buNone/>
                      </a:pPr>
                      <a:r>
                        <a:rPr lang="en-US" sz="1350" b="0" dirty="0"/>
                        <a:t>Dates</a:t>
                      </a:r>
                      <a:endParaRPr sz="1350" b="0" dirty="0"/>
                    </a:p>
                  </a:txBody>
                  <a:tcPr marL="91450" marR="91450" marT="45725" marB="45725"/>
                </a:tc>
                <a:extLst>
                  <a:ext uri="{0D108BD9-81ED-4DB2-BD59-A6C34878D82A}">
                    <a16:rowId xmlns:a16="http://schemas.microsoft.com/office/drawing/2014/main" val="1025213506"/>
                  </a:ext>
                </a:extLst>
              </a:tr>
              <a:tr h="477570">
                <a:tc>
                  <a:txBody>
                    <a:bodyPr/>
                    <a:lstStyle/>
                    <a:p>
                      <a:pPr marL="0" marR="0" lvl="0" indent="0" algn="l" rtl="0">
                        <a:spcBef>
                          <a:spcPts val="0"/>
                        </a:spcBef>
                        <a:spcAft>
                          <a:spcPts val="0"/>
                        </a:spcAft>
                        <a:buNone/>
                      </a:pPr>
                      <a:r>
                        <a:rPr lang="en-US" sz="1350" b="0" dirty="0"/>
                        <a:t>Quarter 1 </a:t>
                      </a:r>
                      <a:endParaRPr dirty="0"/>
                    </a:p>
                  </a:txBody>
                  <a:tcPr marL="91450" marR="91450" marT="45725" marB="45725"/>
                </a:tc>
                <a:tc>
                  <a:txBody>
                    <a:bodyPr/>
                    <a:lstStyle/>
                    <a:p>
                      <a:pPr marL="0" marR="0" lvl="0" indent="0" algn="l" rtl="0">
                        <a:lnSpc>
                          <a:spcPct val="100000"/>
                        </a:lnSpc>
                        <a:spcBef>
                          <a:spcPts val="0"/>
                        </a:spcBef>
                        <a:spcAft>
                          <a:spcPts val="0"/>
                        </a:spcAft>
                        <a:buClr>
                          <a:schemeClr val="dk1"/>
                        </a:buClr>
                        <a:buSzPts val="1350"/>
                        <a:buFont typeface="Arial"/>
                        <a:buNone/>
                      </a:pPr>
                      <a:r>
                        <a:rPr lang="en-US" sz="1350" b="0" dirty="0"/>
                        <a:t>11/01- 11/30</a:t>
                      </a:r>
                      <a:endParaRPr dirty="0"/>
                    </a:p>
                    <a:p>
                      <a:pPr marL="0" marR="0" lvl="0" indent="0" algn="l" rtl="0">
                        <a:spcBef>
                          <a:spcPts val="0"/>
                        </a:spcBef>
                        <a:spcAft>
                          <a:spcPts val="0"/>
                        </a:spcAft>
                        <a:buNone/>
                      </a:pPr>
                      <a:endParaRPr sz="1350" b="0" dirty="0"/>
                    </a:p>
                  </a:txBody>
                  <a:tcPr marL="91450" marR="91450" marT="45725" marB="45725"/>
                </a:tc>
                <a:extLst>
                  <a:ext uri="{0D108BD9-81ED-4DB2-BD59-A6C34878D82A}">
                    <a16:rowId xmlns:a16="http://schemas.microsoft.com/office/drawing/2014/main" val="10000"/>
                  </a:ext>
                </a:extLst>
              </a:tr>
              <a:tr h="477570">
                <a:tc>
                  <a:txBody>
                    <a:bodyPr/>
                    <a:lstStyle/>
                    <a:p>
                      <a:pPr marL="0" marR="0" lvl="0" indent="0" algn="l" rtl="0">
                        <a:spcBef>
                          <a:spcPts val="0"/>
                        </a:spcBef>
                        <a:spcAft>
                          <a:spcPts val="0"/>
                        </a:spcAft>
                        <a:buNone/>
                      </a:pPr>
                      <a:r>
                        <a:rPr lang="en-US" sz="1350" b="0"/>
                        <a:t>Quarter 2 </a:t>
                      </a:r>
                      <a:endParaRPr/>
                    </a:p>
                  </a:txBody>
                  <a:tcPr marL="91450" marR="91450" marT="45725" marB="45725"/>
                </a:tc>
                <a:tc>
                  <a:txBody>
                    <a:bodyPr/>
                    <a:lstStyle/>
                    <a:p>
                      <a:pPr marL="0" marR="0" lvl="0" indent="0" algn="l" rtl="0">
                        <a:lnSpc>
                          <a:spcPct val="100000"/>
                        </a:lnSpc>
                        <a:spcBef>
                          <a:spcPts val="0"/>
                        </a:spcBef>
                        <a:spcAft>
                          <a:spcPts val="0"/>
                        </a:spcAft>
                        <a:buClr>
                          <a:schemeClr val="dk1"/>
                        </a:buClr>
                        <a:buSzPts val="1350"/>
                        <a:buFont typeface="Arial"/>
                        <a:buNone/>
                      </a:pPr>
                      <a:r>
                        <a:rPr lang="en-US" sz="1350" b="0" dirty="0"/>
                        <a:t>01/01 – 01/31</a:t>
                      </a:r>
                      <a:endParaRPr dirty="0"/>
                    </a:p>
                    <a:p>
                      <a:pPr marL="0" marR="0" lvl="0" indent="0" algn="l" rtl="0">
                        <a:spcBef>
                          <a:spcPts val="0"/>
                        </a:spcBef>
                        <a:spcAft>
                          <a:spcPts val="0"/>
                        </a:spcAft>
                        <a:buNone/>
                      </a:pPr>
                      <a:endParaRPr sz="1350" b="0" dirty="0"/>
                    </a:p>
                  </a:txBody>
                  <a:tcPr marL="91450" marR="91450" marT="45725" marB="45725"/>
                </a:tc>
                <a:extLst>
                  <a:ext uri="{0D108BD9-81ED-4DB2-BD59-A6C34878D82A}">
                    <a16:rowId xmlns:a16="http://schemas.microsoft.com/office/drawing/2014/main" val="10001"/>
                  </a:ext>
                </a:extLst>
              </a:tr>
              <a:tr h="477570">
                <a:tc>
                  <a:txBody>
                    <a:bodyPr/>
                    <a:lstStyle/>
                    <a:p>
                      <a:pPr marL="0" marR="0" lvl="0" indent="0" algn="l" rtl="0">
                        <a:lnSpc>
                          <a:spcPct val="100000"/>
                        </a:lnSpc>
                        <a:spcBef>
                          <a:spcPts val="0"/>
                        </a:spcBef>
                        <a:spcAft>
                          <a:spcPts val="0"/>
                        </a:spcAft>
                        <a:buClr>
                          <a:schemeClr val="dk1"/>
                        </a:buClr>
                        <a:buSzPts val="1350"/>
                        <a:buFont typeface="Arial"/>
                        <a:buNone/>
                      </a:pPr>
                      <a:r>
                        <a:rPr lang="en-US" sz="1350" b="0"/>
                        <a:t>Quarter 3</a:t>
                      </a:r>
                      <a:endParaRPr/>
                    </a:p>
                    <a:p>
                      <a:pPr marL="0" marR="0" lvl="0" indent="0" algn="l" rtl="0">
                        <a:spcBef>
                          <a:spcPts val="0"/>
                        </a:spcBef>
                        <a:spcAft>
                          <a:spcPts val="0"/>
                        </a:spcAft>
                        <a:buNone/>
                      </a:pPr>
                      <a:endParaRPr sz="1350" b="0"/>
                    </a:p>
                  </a:txBody>
                  <a:tcPr marL="91450" marR="91450" marT="45725" marB="45725"/>
                </a:tc>
                <a:tc>
                  <a:txBody>
                    <a:bodyPr/>
                    <a:lstStyle/>
                    <a:p>
                      <a:pPr marL="0" marR="0" lvl="0" indent="0" algn="l" rtl="0">
                        <a:spcBef>
                          <a:spcPts val="0"/>
                        </a:spcBef>
                        <a:spcAft>
                          <a:spcPts val="0"/>
                        </a:spcAft>
                        <a:buNone/>
                      </a:pPr>
                      <a:r>
                        <a:rPr lang="en-US" sz="1350" b="0" dirty="0"/>
                        <a:t>04/01 – 04/30</a:t>
                      </a:r>
                      <a:endParaRPr dirty="0"/>
                    </a:p>
                  </a:txBody>
                  <a:tcPr marL="91450" marR="91450" marT="45725" marB="45725"/>
                </a:tc>
                <a:extLst>
                  <a:ext uri="{0D108BD9-81ED-4DB2-BD59-A6C34878D82A}">
                    <a16:rowId xmlns:a16="http://schemas.microsoft.com/office/drawing/2014/main" val="10002"/>
                  </a:ext>
                </a:extLst>
              </a:tr>
              <a:tr h="477570">
                <a:tc>
                  <a:txBody>
                    <a:bodyPr/>
                    <a:lstStyle/>
                    <a:p>
                      <a:pPr marL="0" marR="0" lvl="0" indent="0" algn="l" rtl="0">
                        <a:lnSpc>
                          <a:spcPct val="100000"/>
                        </a:lnSpc>
                        <a:spcBef>
                          <a:spcPts val="0"/>
                        </a:spcBef>
                        <a:spcAft>
                          <a:spcPts val="0"/>
                        </a:spcAft>
                        <a:buClr>
                          <a:schemeClr val="dk1"/>
                        </a:buClr>
                        <a:buSzPts val="1350"/>
                        <a:buFont typeface="Arial"/>
                        <a:buNone/>
                      </a:pPr>
                      <a:r>
                        <a:rPr lang="en-US" sz="1350" b="0"/>
                        <a:t>Quarter 4</a:t>
                      </a:r>
                      <a:endParaRPr/>
                    </a:p>
                    <a:p>
                      <a:pPr marL="0" marR="0" lvl="0" indent="0" algn="l" rtl="0">
                        <a:spcBef>
                          <a:spcPts val="0"/>
                        </a:spcBef>
                        <a:spcAft>
                          <a:spcPts val="0"/>
                        </a:spcAft>
                        <a:buNone/>
                      </a:pPr>
                      <a:endParaRPr sz="1350"/>
                    </a:p>
                  </a:txBody>
                  <a:tcPr marL="91450" marR="91450" marT="45725" marB="45725"/>
                </a:tc>
                <a:tc>
                  <a:txBody>
                    <a:bodyPr/>
                    <a:lstStyle/>
                    <a:p>
                      <a:pPr marL="0" marR="0" lvl="0" indent="0" algn="l" rtl="0">
                        <a:spcBef>
                          <a:spcPts val="0"/>
                        </a:spcBef>
                        <a:spcAft>
                          <a:spcPts val="0"/>
                        </a:spcAft>
                        <a:buNone/>
                      </a:pPr>
                      <a:r>
                        <a:rPr lang="en-US" sz="1350" dirty="0"/>
                        <a:t>06/01 – 07/15* </a:t>
                      </a:r>
                      <a:r>
                        <a:rPr lang="en-US" sz="1100" dirty="0"/>
                        <a:t>(only include expenditures up to 06/30)</a:t>
                      </a:r>
                      <a:endParaRPr dirty="0"/>
                    </a:p>
                  </a:txBody>
                  <a:tcPr marL="91450" marR="91450" marT="45725" marB="45725"/>
                </a:tc>
                <a:extLst>
                  <a:ext uri="{0D108BD9-81ED-4DB2-BD59-A6C34878D82A}">
                    <a16:rowId xmlns:a16="http://schemas.microsoft.com/office/drawing/2014/main" val="10003"/>
                  </a:ext>
                </a:extLst>
              </a:tr>
            </a:tbl>
          </a:graphicData>
        </a:graphic>
      </p:graphicFrame>
      <p:sp>
        <p:nvSpPr>
          <p:cNvPr id="2" name="TextBox 1">
            <a:extLst>
              <a:ext uri="{FF2B5EF4-FFF2-40B4-BE49-F238E27FC236}">
                <a16:creationId xmlns:a16="http://schemas.microsoft.com/office/drawing/2014/main" id="{F238226B-081E-4639-B61F-4EE2C1727CC1}"/>
              </a:ext>
            </a:extLst>
          </p:cNvPr>
          <p:cNvSpPr txBox="1"/>
          <p:nvPr/>
        </p:nvSpPr>
        <p:spPr>
          <a:xfrm>
            <a:off x="6225210" y="5318477"/>
            <a:ext cx="3937889" cy="738664"/>
          </a:xfrm>
          <a:prstGeom prst="rect">
            <a:avLst/>
          </a:prstGeom>
          <a:noFill/>
        </p:spPr>
        <p:txBody>
          <a:bodyPr wrap="square" rtlCol="0">
            <a:spAutoFit/>
          </a:bodyPr>
          <a:lstStyle/>
          <a:p>
            <a:r>
              <a:rPr lang="en-US" b="1" dirty="0"/>
              <a:t>Title I Building Targeted Assistance Students </a:t>
            </a:r>
            <a:r>
              <a:rPr lang="en-US" dirty="0"/>
              <a:t>(SRI Reporting)</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8"/>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Title I Report</a:t>
            </a:r>
            <a:r>
              <a:rPr lang="en-US"/>
              <a:t> - (IowaCNP) </a:t>
            </a:r>
            <a:br>
              <a:rPr lang="en-US"/>
            </a:br>
            <a:endParaRPr/>
          </a:p>
        </p:txBody>
      </p:sp>
      <p:sp>
        <p:nvSpPr>
          <p:cNvPr id="81" name="Google Shape;81;p8"/>
          <p:cNvSpPr/>
          <p:nvPr/>
        </p:nvSpPr>
        <p:spPr>
          <a:xfrm>
            <a:off x="4411287" y="219362"/>
            <a:ext cx="6096000" cy="107721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b="1" i="0" u="sng" strike="noStrike" cap="none">
                <a:solidFill>
                  <a:srgbClr val="000000"/>
                </a:solidFill>
                <a:latin typeface="Arial"/>
                <a:ea typeface="Arial"/>
                <a:cs typeface="Arial"/>
                <a:sym typeface="Arial"/>
              </a:rPr>
              <a:t>IowaCNP Site Enrollment - Title 1 Reporting </a:t>
            </a:r>
            <a:endParaRPr sz="1600">
              <a:solidFill>
                <a:schemeClr val="dk1"/>
              </a:solidFill>
              <a:latin typeface="Arial"/>
              <a:ea typeface="Arial"/>
              <a:cs typeface="Arial"/>
              <a:sym typeface="Arial"/>
            </a:endParaRPr>
          </a:p>
          <a:p>
            <a:pPr marL="0" marR="0" lvl="0" indent="0" algn="l" rtl="0">
              <a:spcBef>
                <a:spcPts val="0"/>
              </a:spcBef>
              <a:spcAft>
                <a:spcPts val="0"/>
              </a:spcAft>
              <a:buNone/>
            </a:pPr>
            <a:r>
              <a:rPr lang="en-US" sz="1600">
                <a:solidFill>
                  <a:srgbClr val="000000"/>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The Title 1 data will be reported </a:t>
            </a:r>
            <a:r>
              <a:rPr lang="en-US" sz="1600" b="1">
                <a:solidFill>
                  <a:srgbClr val="000000"/>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rPr>
              <a:t>after</a:t>
            </a:r>
            <a:r>
              <a:rPr lang="en-US" sz="1600">
                <a:solidFill>
                  <a:srgbClr val="000000"/>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
                  </a:ext>
                </a:extLst>
              </a:rPr>
              <a:t> the Site Enrollment data is entered. Title 1 Coordinator assists Nutrition Staff in completing this section. Click on the Title 1 button to access the form.</a:t>
            </a:r>
            <a:r>
              <a:rPr lang="en-US" sz="1600">
                <a:solidFill>
                  <a:srgbClr val="000000"/>
                </a:solidFill>
                <a:latin typeface="Arial"/>
                <a:ea typeface="Arial"/>
                <a:cs typeface="Arial"/>
                <a:sym typeface="Arial"/>
              </a:rPr>
              <a:t> </a:t>
            </a:r>
            <a:endParaRPr sz="1600">
              <a:solidFill>
                <a:schemeClr val="dk1"/>
              </a:solidFill>
              <a:latin typeface="Arial"/>
              <a:ea typeface="Arial"/>
              <a:cs typeface="Arial"/>
              <a:sym typeface="Arial"/>
            </a:endParaRPr>
          </a:p>
        </p:txBody>
      </p:sp>
      <p:pic>
        <p:nvPicPr>
          <p:cNvPr id="82" name="Google Shape;82;p8" descr="https://lh7-us.googleusercontent.com/HJYRz9ISoHHq2uq2IeXuC1wn9dDwCIb0hupK9kwTH849ed7tFIqRY9-lQAg4oWQWKEutR2FQvUmxKb8pmu9Wt2XXqx_vFjdj6q6baBElnJmz5ECpDpsUsd2d_wgh8RuHNzw3-39UQb9woNxjgGdFbQ"/>
          <p:cNvPicPr preferRelativeResize="0"/>
          <p:nvPr/>
        </p:nvPicPr>
        <p:blipFill rotWithShape="1">
          <a:blip r:embed="rId3">
            <a:alphaModFix/>
          </a:blip>
          <a:srcRect/>
          <a:stretch/>
        </p:blipFill>
        <p:spPr>
          <a:xfrm>
            <a:off x="4695305" y="1385936"/>
            <a:ext cx="5943600" cy="885825"/>
          </a:xfrm>
          <a:prstGeom prst="rect">
            <a:avLst/>
          </a:prstGeom>
          <a:noFill/>
          <a:ln>
            <a:noFill/>
          </a:ln>
        </p:spPr>
      </p:pic>
      <p:pic>
        <p:nvPicPr>
          <p:cNvPr id="83" name="Google Shape;83;p8" descr="https://lh7-us.googleusercontent.com/ZSVWGW731zybCVmiK-Gfpy9Cp2gTid-k2IaGNVKjLvgQlQ5thpJxPDXzvIFQDcEaltygzdNmrmUj9PM_EbdTGelT5ZCLbyvTmdz4SdwaQrs3MnWri91XBJrP7LPOhs_trU31ClmaO8bhwIYQ_AWjNg"/>
          <p:cNvPicPr preferRelativeResize="0">
            <a:picLocks noGrp="1"/>
          </p:cNvPicPr>
          <p:nvPr>
            <p:ph type="body" idx="1"/>
          </p:nvPr>
        </p:nvPicPr>
        <p:blipFill rotWithShape="1">
          <a:blip r:embed="rId4">
            <a:alphaModFix/>
          </a:blip>
          <a:srcRect/>
          <a:stretch/>
        </p:blipFill>
        <p:spPr>
          <a:xfrm>
            <a:off x="5318760" y="2457369"/>
            <a:ext cx="4058145" cy="4181269"/>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9"/>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500"/>
              <a:buFont typeface="Arial"/>
              <a:buNone/>
            </a:pPr>
            <a:r>
              <a:rPr lang="en-US">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
                  </a:ext>
                </a:extLst>
              </a:rPr>
              <a:t>Title I, Part A – </a:t>
            </a:r>
            <a:r>
              <a:rPr lang="en-US"/>
              <a:t>Application – Timeline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0"/>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dirty="0"/>
              <a:t>Consolidated Accountability Application</a:t>
            </a:r>
            <a:br>
              <a:rPr lang="en-US" dirty="0"/>
            </a:br>
            <a:br>
              <a:rPr lang="en-US" dirty="0"/>
            </a:br>
            <a:r>
              <a:rPr lang="en-US" dirty="0"/>
              <a:t>Timeline</a:t>
            </a:r>
            <a:endParaRPr dirty="0"/>
          </a:p>
        </p:txBody>
      </p:sp>
      <p:graphicFrame>
        <p:nvGraphicFramePr>
          <p:cNvPr id="95" name="Google Shape;95;p10"/>
          <p:cNvGraphicFramePr/>
          <p:nvPr/>
        </p:nvGraphicFramePr>
        <p:xfrm>
          <a:off x="4591454" y="382418"/>
          <a:ext cx="7017450" cy="6003975"/>
        </p:xfrm>
        <a:graphic>
          <a:graphicData uri="http://schemas.openxmlformats.org/drawingml/2006/table">
            <a:tbl>
              <a:tblPr firstRow="1" bandRow="1">
                <a:noFill/>
                <a:tableStyleId>{C5680533-99F8-4138-8232-71452BF4E104}</a:tableStyleId>
              </a:tblPr>
              <a:tblGrid>
                <a:gridCol w="3508725">
                  <a:extLst>
                    <a:ext uri="{9D8B030D-6E8A-4147-A177-3AD203B41FA5}">
                      <a16:colId xmlns:a16="http://schemas.microsoft.com/office/drawing/2014/main" val="20000"/>
                    </a:ext>
                  </a:extLst>
                </a:gridCol>
                <a:gridCol w="3508725">
                  <a:extLst>
                    <a:ext uri="{9D8B030D-6E8A-4147-A177-3AD203B41FA5}">
                      <a16:colId xmlns:a16="http://schemas.microsoft.com/office/drawing/2014/main" val="20001"/>
                    </a:ext>
                  </a:extLst>
                </a:gridCol>
              </a:tblGrid>
              <a:tr h="999625">
                <a:tc>
                  <a:txBody>
                    <a:bodyPr/>
                    <a:lstStyle/>
                    <a:p>
                      <a:pPr marL="0" marR="0" lvl="0" indent="0" algn="ctr" rtl="0">
                        <a:spcBef>
                          <a:spcPts val="0"/>
                        </a:spcBef>
                        <a:spcAft>
                          <a:spcPts val="0"/>
                        </a:spcAft>
                        <a:buNone/>
                      </a:pPr>
                      <a:endParaRPr sz="2400"/>
                    </a:p>
                    <a:p>
                      <a:pPr marL="0" marR="0" lvl="0" indent="0" algn="ctr" rtl="0">
                        <a:spcBef>
                          <a:spcPts val="0"/>
                        </a:spcBef>
                        <a:spcAft>
                          <a:spcPts val="0"/>
                        </a:spcAft>
                        <a:buNone/>
                      </a:pPr>
                      <a:r>
                        <a:rPr lang="en-US" sz="2400"/>
                        <a:t>CASA Application</a:t>
                      </a:r>
                      <a:endParaRPr/>
                    </a:p>
                  </a:txBody>
                  <a:tcPr marL="91450" marR="91450" marT="45725" marB="45725">
                    <a:solidFill>
                      <a:srgbClr val="03617A"/>
                    </a:solidFill>
                  </a:tcPr>
                </a:tc>
                <a:tc>
                  <a:txBody>
                    <a:bodyPr/>
                    <a:lstStyle/>
                    <a:p>
                      <a:pPr marL="0" marR="0" lvl="0" indent="0" algn="ctr" rtl="0">
                        <a:spcBef>
                          <a:spcPts val="0"/>
                        </a:spcBef>
                        <a:spcAft>
                          <a:spcPts val="0"/>
                        </a:spcAft>
                        <a:buNone/>
                      </a:pPr>
                      <a:endParaRPr sz="2400"/>
                    </a:p>
                    <a:p>
                      <a:pPr marL="0" marR="0" lvl="0" indent="0" algn="ctr" rtl="0">
                        <a:spcBef>
                          <a:spcPts val="0"/>
                        </a:spcBef>
                        <a:spcAft>
                          <a:spcPts val="0"/>
                        </a:spcAft>
                        <a:buNone/>
                      </a:pPr>
                      <a:r>
                        <a:rPr lang="en-US" sz="2400"/>
                        <a:t>Completion Window</a:t>
                      </a:r>
                      <a:endParaRPr/>
                    </a:p>
                  </a:txBody>
                  <a:tcPr marL="91450" marR="91450" marT="45725" marB="45725">
                    <a:solidFill>
                      <a:srgbClr val="03617A"/>
                    </a:solidFill>
                  </a:tcPr>
                </a:tc>
                <a:extLst>
                  <a:ext uri="{0D108BD9-81ED-4DB2-BD59-A6C34878D82A}">
                    <a16:rowId xmlns:a16="http://schemas.microsoft.com/office/drawing/2014/main" val="10000"/>
                  </a:ext>
                </a:extLst>
              </a:tr>
              <a:tr h="999625">
                <a:tc>
                  <a:txBody>
                    <a:bodyPr/>
                    <a:lstStyle/>
                    <a:p>
                      <a:pPr marL="0" marR="0" lvl="0" indent="0" algn="l" rtl="0">
                        <a:lnSpc>
                          <a:spcPct val="100000"/>
                        </a:lnSpc>
                        <a:spcBef>
                          <a:spcPts val="0"/>
                        </a:spcBef>
                        <a:spcAft>
                          <a:spcPts val="0"/>
                        </a:spcAft>
                        <a:buClr>
                          <a:schemeClr val="dk1"/>
                        </a:buClr>
                        <a:buSzPts val="2000"/>
                        <a:buFont typeface="Arial"/>
                        <a:buNone/>
                      </a:pPr>
                      <a:r>
                        <a:rPr lang="en-US" sz="2000"/>
                        <a:t>Selection of Schools</a:t>
                      </a:r>
                      <a:endParaRPr/>
                    </a:p>
                  </a:txBody>
                  <a:tcPr marL="91450" marR="91450" marT="45725" marB="45725"/>
                </a:tc>
                <a:tc>
                  <a:txBody>
                    <a:bodyPr/>
                    <a:lstStyle/>
                    <a:p>
                      <a:pPr marL="0" marR="0" lvl="0" indent="0" algn="l" rtl="0">
                        <a:spcBef>
                          <a:spcPts val="0"/>
                        </a:spcBef>
                        <a:spcAft>
                          <a:spcPts val="0"/>
                        </a:spcAft>
                        <a:buNone/>
                      </a:pPr>
                      <a:r>
                        <a:rPr lang="en-US" sz="2000"/>
                        <a:t>4/15 – 5/01</a:t>
                      </a:r>
                      <a:endParaRPr/>
                    </a:p>
                    <a:p>
                      <a:pPr marL="0" marR="0" lvl="0" indent="0" algn="l" rtl="0">
                        <a:spcBef>
                          <a:spcPts val="0"/>
                        </a:spcBef>
                        <a:spcAft>
                          <a:spcPts val="0"/>
                        </a:spcAft>
                        <a:buNone/>
                      </a:pPr>
                      <a:endParaRPr sz="2000"/>
                    </a:p>
                    <a:p>
                      <a:pPr marL="0" marR="0" lvl="0" indent="0" algn="l" rtl="0">
                        <a:spcBef>
                          <a:spcPts val="0"/>
                        </a:spcBef>
                        <a:spcAft>
                          <a:spcPts val="0"/>
                        </a:spcAft>
                        <a:buNone/>
                      </a:pPr>
                      <a:r>
                        <a:rPr lang="en-US" sz="1600"/>
                        <a:t>8/15 – 8/31</a:t>
                      </a:r>
                      <a:r>
                        <a:rPr lang="en-US" sz="2000"/>
                        <a:t>* </a:t>
                      </a:r>
                      <a:r>
                        <a:rPr lang="en-US" sz="1200" i="1"/>
                        <a:t>updates/corrections</a:t>
                      </a:r>
                      <a:endParaRPr/>
                    </a:p>
                  </a:txBody>
                  <a:tcPr marL="91450" marR="91450" marT="45725" marB="45725"/>
                </a:tc>
                <a:extLst>
                  <a:ext uri="{0D108BD9-81ED-4DB2-BD59-A6C34878D82A}">
                    <a16:rowId xmlns:a16="http://schemas.microsoft.com/office/drawing/2014/main" val="10001"/>
                  </a:ext>
                </a:extLst>
              </a:tr>
              <a:tr h="999625">
                <a:tc>
                  <a:txBody>
                    <a:bodyPr/>
                    <a:lstStyle/>
                    <a:p>
                      <a:pPr marL="0" marR="0" lvl="0" indent="0" algn="l" rtl="0">
                        <a:lnSpc>
                          <a:spcPct val="100000"/>
                        </a:lnSpc>
                        <a:spcBef>
                          <a:spcPts val="0"/>
                        </a:spcBef>
                        <a:spcAft>
                          <a:spcPts val="0"/>
                        </a:spcAft>
                        <a:buClr>
                          <a:schemeClr val="dk1"/>
                        </a:buClr>
                        <a:buSzPts val="2000"/>
                        <a:buFont typeface="Arial"/>
                        <a:buNone/>
                      </a:pPr>
                      <a:r>
                        <a:rPr lang="en-US" sz="2000"/>
                        <a:t>Set Asides and Building Shares</a:t>
                      </a:r>
                      <a:endParaRPr/>
                    </a:p>
                  </a:txBody>
                  <a:tcPr marL="91450" marR="91450" marT="45725" marB="45725"/>
                </a:tc>
                <a:tc>
                  <a:txBody>
                    <a:bodyPr/>
                    <a:lstStyle/>
                    <a:p>
                      <a:pPr marL="0" marR="0" lvl="0" indent="0" algn="l" rtl="0">
                        <a:spcBef>
                          <a:spcPts val="0"/>
                        </a:spcBef>
                        <a:spcAft>
                          <a:spcPts val="0"/>
                        </a:spcAft>
                        <a:buNone/>
                      </a:pPr>
                      <a:r>
                        <a:rPr lang="en-US" sz="2000"/>
                        <a:t>9/01 – 9/15</a:t>
                      </a:r>
                      <a:endParaRPr/>
                    </a:p>
                  </a:txBody>
                  <a:tcPr marL="91450" marR="91450" marT="45725" marB="45725"/>
                </a:tc>
                <a:extLst>
                  <a:ext uri="{0D108BD9-81ED-4DB2-BD59-A6C34878D82A}">
                    <a16:rowId xmlns:a16="http://schemas.microsoft.com/office/drawing/2014/main" val="10002"/>
                  </a:ext>
                </a:extLst>
              </a:tr>
              <a:tr h="999625">
                <a:tc>
                  <a:txBody>
                    <a:bodyPr/>
                    <a:lstStyle/>
                    <a:p>
                      <a:pPr marL="0" marR="0" lvl="0" indent="0" algn="l" rtl="0">
                        <a:lnSpc>
                          <a:spcPct val="100000"/>
                        </a:lnSpc>
                        <a:spcBef>
                          <a:spcPts val="0"/>
                        </a:spcBef>
                        <a:spcAft>
                          <a:spcPts val="0"/>
                        </a:spcAft>
                        <a:buClr>
                          <a:schemeClr val="dk1"/>
                        </a:buClr>
                        <a:buSzPts val="2000"/>
                        <a:buFont typeface="Arial"/>
                        <a:buNone/>
                      </a:pPr>
                      <a:r>
                        <a:rPr lang="en-US" sz="2000"/>
                        <a:t>Program Assurances</a:t>
                      </a:r>
                      <a:endParaRPr/>
                    </a:p>
                  </a:txBody>
                  <a:tcPr marL="91450" marR="91450" marT="45725" marB="45725"/>
                </a:tc>
                <a:tc>
                  <a:txBody>
                    <a:bodyPr/>
                    <a:lstStyle/>
                    <a:p>
                      <a:pPr marL="0" marR="0" lvl="0" indent="0" algn="l" rtl="0">
                        <a:spcBef>
                          <a:spcPts val="0"/>
                        </a:spcBef>
                        <a:spcAft>
                          <a:spcPts val="0"/>
                        </a:spcAft>
                        <a:buNone/>
                      </a:pPr>
                      <a:r>
                        <a:rPr lang="en-US" sz="2000"/>
                        <a:t>9/16 – 10/15</a:t>
                      </a:r>
                      <a:endParaRPr/>
                    </a:p>
                  </a:txBody>
                  <a:tcPr marL="91450" marR="91450" marT="45725" marB="45725"/>
                </a:tc>
                <a:extLst>
                  <a:ext uri="{0D108BD9-81ED-4DB2-BD59-A6C34878D82A}">
                    <a16:rowId xmlns:a16="http://schemas.microsoft.com/office/drawing/2014/main" val="10003"/>
                  </a:ext>
                </a:extLst>
              </a:tr>
              <a:tr h="999625">
                <a:tc>
                  <a:txBody>
                    <a:bodyPr/>
                    <a:lstStyle/>
                    <a:p>
                      <a:pPr marL="0" marR="0" lvl="0" indent="0" algn="l" rtl="0">
                        <a:lnSpc>
                          <a:spcPct val="100000"/>
                        </a:lnSpc>
                        <a:spcBef>
                          <a:spcPts val="0"/>
                        </a:spcBef>
                        <a:spcAft>
                          <a:spcPts val="0"/>
                        </a:spcAft>
                        <a:buClr>
                          <a:schemeClr val="dk1"/>
                        </a:buClr>
                        <a:buSzPts val="2000"/>
                        <a:buFont typeface="Arial"/>
                        <a:buNone/>
                      </a:pPr>
                      <a:r>
                        <a:rPr lang="en-US" sz="2000"/>
                        <a:t>Program Budget</a:t>
                      </a:r>
                      <a:endParaRPr/>
                    </a:p>
                  </a:txBody>
                  <a:tcPr marL="91450" marR="91450" marT="45725" marB="45725"/>
                </a:tc>
                <a:tc>
                  <a:txBody>
                    <a:bodyPr/>
                    <a:lstStyle/>
                    <a:p>
                      <a:pPr marL="0" marR="0" lvl="0" indent="0" algn="l" rtl="0">
                        <a:lnSpc>
                          <a:spcPct val="100000"/>
                        </a:lnSpc>
                        <a:spcBef>
                          <a:spcPts val="0"/>
                        </a:spcBef>
                        <a:spcAft>
                          <a:spcPts val="0"/>
                        </a:spcAft>
                        <a:buClr>
                          <a:schemeClr val="dk1"/>
                        </a:buClr>
                        <a:buSzPts val="2000"/>
                        <a:buFont typeface="Arial"/>
                        <a:buNone/>
                      </a:pPr>
                      <a:r>
                        <a:rPr lang="en-US" sz="2000"/>
                        <a:t>9/16 – 10/15</a:t>
                      </a:r>
                      <a:endParaRPr/>
                    </a:p>
                  </a:txBody>
                  <a:tcPr marL="91450" marR="91450" marT="45725" marB="45725"/>
                </a:tc>
                <a:extLst>
                  <a:ext uri="{0D108BD9-81ED-4DB2-BD59-A6C34878D82A}">
                    <a16:rowId xmlns:a16="http://schemas.microsoft.com/office/drawing/2014/main" val="10004"/>
                  </a:ext>
                </a:extLst>
              </a:tr>
              <a:tr h="999625">
                <a:tc>
                  <a:txBody>
                    <a:bodyPr/>
                    <a:lstStyle/>
                    <a:p>
                      <a:pPr marL="0" marR="0" lvl="0" indent="0" algn="l" rtl="0">
                        <a:lnSpc>
                          <a:spcPct val="100000"/>
                        </a:lnSpc>
                        <a:spcBef>
                          <a:spcPts val="0"/>
                        </a:spcBef>
                        <a:spcAft>
                          <a:spcPts val="0"/>
                        </a:spcAft>
                        <a:buClr>
                          <a:schemeClr val="dk1"/>
                        </a:buClr>
                        <a:buSzPts val="2000"/>
                        <a:buFont typeface="Arial"/>
                        <a:buNone/>
                      </a:pPr>
                      <a:r>
                        <a:rPr lang="en-US" sz="2000"/>
                        <a:t>Program Questions</a:t>
                      </a:r>
                      <a:endParaRPr/>
                    </a:p>
                  </a:txBody>
                  <a:tcPr marL="91450" marR="91450" marT="45725" marB="45725"/>
                </a:tc>
                <a:tc>
                  <a:txBody>
                    <a:bodyPr/>
                    <a:lstStyle/>
                    <a:p>
                      <a:pPr marL="0" marR="0" lvl="0" indent="0" algn="l" rtl="0">
                        <a:lnSpc>
                          <a:spcPct val="100000"/>
                        </a:lnSpc>
                        <a:spcBef>
                          <a:spcPts val="0"/>
                        </a:spcBef>
                        <a:spcAft>
                          <a:spcPts val="0"/>
                        </a:spcAft>
                        <a:buClr>
                          <a:schemeClr val="dk1"/>
                        </a:buClr>
                        <a:buSzPts val="2000"/>
                        <a:buFont typeface="Arial"/>
                        <a:buNone/>
                      </a:pPr>
                      <a:r>
                        <a:rPr lang="en-US" sz="2000" dirty="0"/>
                        <a:t>9/16 – 10/15</a:t>
                      </a:r>
                      <a:endParaRPr dirty="0"/>
                    </a:p>
                  </a:txBody>
                  <a:tcPr marL="91450" marR="91450" marT="45725" marB="45725"/>
                </a:tc>
                <a:extLst>
                  <a:ext uri="{0D108BD9-81ED-4DB2-BD59-A6C34878D82A}">
                    <a16:rowId xmlns:a16="http://schemas.microsoft.com/office/drawing/2014/main" val="10005"/>
                  </a:ext>
                </a:extLst>
              </a:tr>
            </a:tbl>
          </a:graphicData>
        </a:graphic>
      </p:graphicFrame>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5637</Words>
  <Application>Microsoft Office PowerPoint</Application>
  <PresentationFormat>Widescreen</PresentationFormat>
  <Paragraphs>526</Paragraphs>
  <Slides>50</Slides>
  <Notes>50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50</vt:i4>
      </vt:variant>
    </vt:vector>
  </HeadingPairs>
  <TitlesOfParts>
    <vt:vector size="54" baseType="lpstr">
      <vt:lpstr>Arial</vt:lpstr>
      <vt:lpstr>Calibri</vt:lpstr>
      <vt:lpstr>Noto Sans Symbols</vt:lpstr>
      <vt:lpstr>Theme1</vt:lpstr>
      <vt:lpstr>Title I, Part A</vt:lpstr>
      <vt:lpstr>Program Purpose </vt:lpstr>
      <vt:lpstr>Title I, Part A –  Improving Basic Programs  Overview</vt:lpstr>
      <vt:lpstr>Comprehensive Needs Assessment</vt:lpstr>
      <vt:lpstr>Parents and Families  Right-To-Know</vt:lpstr>
      <vt:lpstr>To receive Title I, Part A funds, LEAs must complete and submit the following:</vt:lpstr>
      <vt:lpstr>Title I Report - (IowaCNP)  </vt:lpstr>
      <vt:lpstr>Title I, Part A – Application – Timeline</vt:lpstr>
      <vt:lpstr>Consolidated Accountability Application  Timeline</vt:lpstr>
      <vt:lpstr>Title I, Part A – Nonpublic Schools Consultation </vt:lpstr>
      <vt:lpstr>Equitable Title IA Services for Eligible Private School Students</vt:lpstr>
      <vt:lpstr>Application – Equitable Services</vt:lpstr>
      <vt:lpstr>Equitable Services - Program Eligibility &amp; Requirements</vt:lpstr>
      <vt:lpstr>Title I, Part A – Application – Selection of Schools</vt:lpstr>
      <vt:lpstr>Eligible School Buildings</vt:lpstr>
      <vt:lpstr>School Building Program Plan Selections</vt:lpstr>
      <vt:lpstr>Title I, Part A – Targeted Assistance Plans</vt:lpstr>
      <vt:lpstr>School Building Program Plan Selections</vt:lpstr>
      <vt:lpstr>Targeted Program Requirements (ESEA § 1115(c)(1)(B))</vt:lpstr>
      <vt:lpstr>Title I, Part A – Schoolwide Plans</vt:lpstr>
      <vt:lpstr>Schoolwide Assistance Plan</vt:lpstr>
      <vt:lpstr>Schoolwide Program Requirements (ESEA § 1114(b))</vt:lpstr>
      <vt:lpstr>Schoolwide Program Requirements (ESEA § 1114(b)) </vt:lpstr>
      <vt:lpstr>Schoolwide Program Requirements (ESEA § 1114(b))</vt:lpstr>
      <vt:lpstr>Schoolwide Program Requirements (ESEA § 1114(b))</vt:lpstr>
      <vt:lpstr>Schoolwide Program Requirements (ESEA § 1114(b))</vt:lpstr>
      <vt:lpstr>Application – Set Asides and Building Shares</vt:lpstr>
      <vt:lpstr>Application- Set Asides and Building Shares</vt:lpstr>
      <vt:lpstr>Homeless Set Aside</vt:lpstr>
      <vt:lpstr>Title I, Part A funds for Preschool Programs</vt:lpstr>
      <vt:lpstr>Application – Program Budget</vt:lpstr>
      <vt:lpstr>Budget</vt:lpstr>
      <vt:lpstr>Application – Program Questions and Assurances</vt:lpstr>
      <vt:lpstr>Title I, Part A Basic  Program Implementation</vt:lpstr>
      <vt:lpstr>Program Implementation</vt:lpstr>
      <vt:lpstr>Parent and Family Engagement Requirements</vt:lpstr>
      <vt:lpstr>Parent and Family Engagement Requirements</vt:lpstr>
      <vt:lpstr>Parent and Family Engagement Tools &amp; Resources</vt:lpstr>
      <vt:lpstr>Title I, Part A – Fiscal Requirements</vt:lpstr>
      <vt:lpstr>Federal Funding Fiscal Requirements</vt:lpstr>
      <vt:lpstr>Allowable Expenses Examples</vt:lpstr>
      <vt:lpstr>Allowable Examples -   Only qualifying schools are eligible to use Title I funds and operate Title I, Part A programs  </vt:lpstr>
      <vt:lpstr>Professional Development</vt:lpstr>
      <vt:lpstr>Professional Development</vt:lpstr>
      <vt:lpstr>Unallowable Expenses Examples</vt:lpstr>
      <vt:lpstr>Unallowable Expenses Examples</vt:lpstr>
      <vt:lpstr>Carryover Limit Waiver</vt:lpstr>
      <vt:lpstr>Carryover Limits and Waiver Options</vt:lpstr>
      <vt:lpstr>Title I, Part A - ESSA Guidance Resources</vt:lpstr>
      <vt:lpstr>Title I, Part A – Federal Program Contact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 Part A</dc:title>
  <dc:creator>Andersen, Veronica [IDOE]</dc:creator>
  <cp:lastModifiedBy>Albers, Lisa [IDOE]</cp:lastModifiedBy>
  <cp:revision>3</cp:revision>
  <dcterms:created xsi:type="dcterms:W3CDTF">2024-02-20T15:21:25Z</dcterms:created>
  <dcterms:modified xsi:type="dcterms:W3CDTF">2024-08-06T18:43:03Z</dcterms:modified>
</cp:coreProperties>
</file>