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it2MgIPfDxM65WbOgndgnBLbE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D8C6AF-726B-4351-B38B-D2C636BA0671}">
  <a:tblStyle styleId="{44D8C6AF-726B-4351-B38B-D2C636BA067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d35d3164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dd35d316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5ad788de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65ad788de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Claims may be processed on a monthly basis; grantees should submit claims at least quarterly.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5ad788de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65ad788de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Claims must be submitted at least quarterly but can be submitted on a more frequent basis. Claims will be processed on a monthly basis.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5ad788de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65ad788de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aba6b080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6aba6b08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2b331f13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2b331f1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5ad788de5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65ad788de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f137a81b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df137a81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5ad788de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g265ad788d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72b331f13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g272b331f13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6845b0f730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26845b0f73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03ecc215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2b03ecc21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Contact information has been provided to Texas Tech who will send access information (similar to what is shown on this slide).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d35d3164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2dd35d3164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T</a:t>
            </a:r>
            <a:r>
              <a:rPr lang="en-US">
                <a:solidFill>
                  <a:schemeClr val="dk1"/>
                </a:solidFill>
              </a:rPr>
              <a:t>he name and contact information of the instructor/individual who will deliver the curriculum has been provided to the conference organizers who will send a zoom link </a:t>
            </a:r>
            <a:r>
              <a:rPr lang="en-US"/>
              <a:t>f</a:t>
            </a:r>
            <a:r>
              <a:rPr lang="en-US"/>
              <a:t>or awarded districts to join a conference session related to the curriculum. This conference will be held June 19-20. The session is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scheduled for Thursday, June 20th, 9:50 - 10:35 am.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18935e14e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718935e14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18935e14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18935e1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e8ad3fca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e8ad3fc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i-PoWeR is available in the title. Create an account and search for required trainings.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3617A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"/>
          <p:cNvSpPr txBox="1"/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b="1"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7"/>
          <p:cNvSpPr txBox="1"/>
          <p:nvPr>
            <p:ph idx="1" type="subTitle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884" y="5866793"/>
            <a:ext cx="4996116" cy="4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 txBox="1"/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9"/>
          <p:cNvSpPr txBox="1"/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302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0" y="0"/>
            <a:ext cx="12192000" cy="1192696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/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W853PcxeA5aUXsClQZ97iTG_dUBY5aH-/edit?usp=sharing&amp;ouid=100074812722547846280&amp;rtpof=true&amp;sd=true" TargetMode="External"/><Relationship Id="rId4" Type="http://schemas.openxmlformats.org/officeDocument/2006/relationships/hyperlink" Target="https://drive.google.com/file/d/1WvIUgo-nw6Tb688YrGASA1yKQh_8XYJ0/view?usp=sharing" TargetMode="External"/><Relationship Id="rId5" Type="http://schemas.openxmlformats.org/officeDocument/2006/relationships/hyperlink" Target="https://www.cdacouncil.org/en/high-school-pathways/" TargetMode="External"/><Relationship Id="rId6" Type="http://schemas.openxmlformats.org/officeDocument/2006/relationships/hyperlink" Target="https://drive.google.com/file/d/1X5yKA1w-0G2OYBl3Ed45sMteqaA-Mi-U/view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jeanette.thomas@iowa.gov" TargetMode="External"/><Relationship Id="rId4" Type="http://schemas.openxmlformats.org/officeDocument/2006/relationships/hyperlink" Target="mailto:dennis.harden@iowa.gov" TargetMode="External"/><Relationship Id="rId5" Type="http://schemas.openxmlformats.org/officeDocument/2006/relationships/hyperlink" Target="mailto:mary.breyfogle@iowa.gov" TargetMode="External"/><Relationship Id="rId6" Type="http://schemas.openxmlformats.org/officeDocument/2006/relationships/hyperlink" Target="mailto:amy.stegeman@iowa.gov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cmis.dhs.state.ia.us/trainingregistry/TrainingRegistry/Public/" TargetMode="External"/><Relationship Id="rId4" Type="http://schemas.openxmlformats.org/officeDocument/2006/relationships/hyperlink" Target="https://ccmis.dhs.state.ia.us/trainingregistry/TrainingRegistry/Public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cmis.dhs.state.ia.us/trainingregistry/TrainingRegistry/Public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800"/>
              <a:t>Credentials for Child Care </a:t>
            </a:r>
            <a:r>
              <a:rPr lang="en-US" sz="48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Careers</a:t>
            </a:r>
            <a:r>
              <a:rPr lang="en-US" sz="4800"/>
              <a:t> </a:t>
            </a:r>
            <a:endParaRPr sz="4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800"/>
              <a:t>(C4) Grant</a:t>
            </a:r>
            <a:endParaRPr sz="4800"/>
          </a:p>
        </p:txBody>
      </p:sp>
      <p:sp>
        <p:nvSpPr>
          <p:cNvPr id="36" name="Google Shape;36;p1"/>
          <p:cNvSpPr txBox="1"/>
          <p:nvPr>
            <p:ph idx="1" type="subTitle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000"/>
              <a:t>Orientation Webinar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d35d31643_0_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Funding</a:t>
            </a:r>
            <a:endParaRPr/>
          </a:p>
        </p:txBody>
      </p:sp>
      <p:sp>
        <p:nvSpPr>
          <p:cNvPr id="93" name="Google Shape;93;g2dd35d31643_0_0"/>
          <p:cNvSpPr txBox="1"/>
          <p:nvPr>
            <p:ph idx="1" type="body"/>
          </p:nvPr>
        </p:nvSpPr>
        <p:spPr>
          <a:xfrm>
            <a:off x="689100" y="1420500"/>
            <a:ext cx="10813800" cy="4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700"/>
              <a:buChar char="•"/>
            </a:pPr>
            <a:r>
              <a:rPr lang="en-US" sz="2700">
                <a:solidFill>
                  <a:srgbClr val="073763"/>
                </a:solidFill>
              </a:rPr>
              <a:t>Budgets were submitted and approved within the application and are to cover grant-related expenses across two years: 2024-25 and 2025-26. </a:t>
            </a:r>
            <a:endParaRPr sz="2700">
              <a:solidFill>
                <a:srgbClr val="073763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73763"/>
              </a:buClr>
              <a:buSzPts val="2700"/>
              <a:buChar char="•"/>
            </a:pPr>
            <a:r>
              <a:rPr lang="en-US" sz="2700">
                <a:solidFill>
                  <a:srgbClr val="073763"/>
                </a:solidFill>
              </a:rPr>
              <a:t>Grant funds may only be used to support the expenses outlined in the approved budget.</a:t>
            </a:r>
            <a:endParaRPr sz="2700">
              <a:solidFill>
                <a:srgbClr val="073763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73763"/>
              </a:buClr>
              <a:buSzPts val="2700"/>
              <a:buChar char="•"/>
            </a:pPr>
            <a:r>
              <a:rPr lang="en-US" sz="2700">
                <a:solidFill>
                  <a:srgbClr val="073763"/>
                </a:solidFill>
              </a:rPr>
              <a:t>If budget adjustments are needed, (e.g. move funds from one category to another) notify the Department and submit budget adjustments for approval in IowaGrants.</a:t>
            </a:r>
            <a:r>
              <a:rPr lang="en-US" sz="2700">
                <a:solidFill>
                  <a:srgbClr val="073763"/>
                </a:solidFill>
              </a:rPr>
              <a:t> </a:t>
            </a:r>
            <a:endParaRPr sz="2300">
              <a:solidFill>
                <a:srgbClr val="073763"/>
              </a:solidFill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73763"/>
              </a:buClr>
              <a:buSzPts val="3100"/>
              <a:buChar char="•"/>
            </a:pPr>
            <a:r>
              <a:rPr lang="en-US" sz="2700">
                <a:solidFill>
                  <a:srgbClr val="073763"/>
                </a:solidFill>
              </a:rPr>
              <a:t>Grant funds will be available for expenditures starting July 1, 2024. </a:t>
            </a:r>
            <a:endParaRPr sz="27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5ad788de5_0_45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Payment Methodology</a:t>
            </a:r>
            <a:endParaRPr/>
          </a:p>
        </p:txBody>
      </p:sp>
      <p:sp>
        <p:nvSpPr>
          <p:cNvPr id="99" name="Google Shape;99;g265ad788de5_0_45"/>
          <p:cNvSpPr txBox="1"/>
          <p:nvPr>
            <p:ph idx="1" type="body"/>
          </p:nvPr>
        </p:nvSpPr>
        <p:spPr>
          <a:xfrm>
            <a:off x="689100" y="994950"/>
            <a:ext cx="10813800" cy="53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0375" lvl="0" marL="420" marR="71155" rtl="0" algn="l">
              <a:lnSpc>
                <a:spcPct val="89557"/>
              </a:lnSpc>
              <a:spcBef>
                <a:spcPts val="801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-US" sz="2531"/>
              <a:t>Year One</a:t>
            </a:r>
            <a:r>
              <a:rPr lang="en-US" sz="2531"/>
              <a:t>:</a:t>
            </a:r>
            <a:endParaRPr sz="2531"/>
          </a:p>
          <a:p>
            <a:pPr indent="-389330" lvl="0" marL="457200" marR="71155" rtl="0" algn="l">
              <a:lnSpc>
                <a:spcPct val="89557"/>
              </a:lnSpc>
              <a:spcBef>
                <a:spcPts val="801"/>
              </a:spcBef>
              <a:spcAft>
                <a:spcPts val="0"/>
              </a:spcAft>
              <a:buSzPts val="2531"/>
              <a:buChar char="•"/>
            </a:pPr>
            <a:r>
              <a:rPr lang="en-US" sz="2531"/>
              <a:t>July 2024: Up to $7500 available for reimbursement of expenses </a:t>
            </a:r>
            <a:endParaRPr sz="2531"/>
          </a:p>
          <a:p>
            <a:pPr indent="-389330" lvl="0" marL="457200" marR="71155" rtl="0" algn="l">
              <a:lnSpc>
                <a:spcPct val="89557"/>
              </a:lnSpc>
              <a:spcBef>
                <a:spcPts val="1000"/>
              </a:spcBef>
              <a:spcAft>
                <a:spcPts val="0"/>
              </a:spcAft>
              <a:buSzPts val="2531"/>
              <a:buChar char="•"/>
            </a:pPr>
            <a:r>
              <a:rPr lang="en-US" sz="2531"/>
              <a:t>January 2025: Up to $7500 available contingent upon approval of the Year One mid-year report</a:t>
            </a:r>
            <a:endParaRPr sz="2531"/>
          </a:p>
          <a:p>
            <a:pPr indent="8272" lvl="0" marL="2523" marR="201971" rtl="0" algn="l">
              <a:lnSpc>
                <a:spcPct val="89859"/>
              </a:lnSpc>
              <a:spcBef>
                <a:spcPts val="1522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-US" sz="2531"/>
              <a:t>Year Two</a:t>
            </a:r>
            <a:r>
              <a:rPr lang="en-US" sz="2531"/>
              <a:t>:</a:t>
            </a:r>
            <a:endParaRPr sz="2531"/>
          </a:p>
          <a:p>
            <a:pPr indent="-389330" lvl="0" marL="457200" marR="201971" rtl="0" algn="l">
              <a:lnSpc>
                <a:spcPct val="89859"/>
              </a:lnSpc>
              <a:spcBef>
                <a:spcPts val="1522"/>
              </a:spcBef>
              <a:spcAft>
                <a:spcPts val="0"/>
              </a:spcAft>
              <a:buSzPts val="2531"/>
              <a:buChar char="•"/>
            </a:pPr>
            <a:r>
              <a:rPr lang="en-US" sz="2531"/>
              <a:t>July 2025: Up to $7500 available for reimbursement of expenses contingent upon approval of the Year One end-of-year report</a:t>
            </a:r>
            <a:endParaRPr sz="2531"/>
          </a:p>
          <a:p>
            <a:pPr indent="-389330" lvl="0" marL="457200" marR="201971" rtl="0" algn="l">
              <a:lnSpc>
                <a:spcPct val="70000"/>
              </a:lnSpc>
              <a:spcBef>
                <a:spcPts val="1522"/>
              </a:spcBef>
              <a:spcAft>
                <a:spcPts val="0"/>
              </a:spcAft>
              <a:buSzPts val="2531"/>
              <a:buChar char="•"/>
            </a:pPr>
            <a:r>
              <a:rPr lang="en-US" sz="2531"/>
              <a:t>January 2026: Remaining funds available contingent upon approval of the Year Two mid-year report </a:t>
            </a:r>
            <a:endParaRPr sz="2531"/>
          </a:p>
          <a:p>
            <a:pPr indent="0" lvl="0" marL="4767" rtl="0" algn="l">
              <a:lnSpc>
                <a:spcPct val="80000"/>
              </a:lnSpc>
              <a:spcBef>
                <a:spcPts val="151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i="1" sz="931"/>
          </a:p>
          <a:p>
            <a:pPr indent="0" lvl="0" marL="4767" rtl="0" algn="l">
              <a:lnSpc>
                <a:spcPct val="80000"/>
              </a:lnSpc>
              <a:spcBef>
                <a:spcPts val="151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i="1" lang="en-US" sz="2431"/>
              <a:t>Grantees should submit claims for reimbursement within IowaGrants on at least a quarterly basis. </a:t>
            </a:r>
            <a:endParaRPr i="1" sz="3352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5ad788de5_0_4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Reporting Timeline</a:t>
            </a:r>
            <a:endParaRPr/>
          </a:p>
        </p:txBody>
      </p:sp>
      <p:graphicFrame>
        <p:nvGraphicFramePr>
          <p:cNvPr id="105" name="Google Shape;105;g265ad788de5_0_40"/>
          <p:cNvGraphicFramePr/>
          <p:nvPr/>
        </p:nvGraphicFramePr>
        <p:xfrm>
          <a:off x="483950" y="92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{44D8C6AF-726B-4351-B38B-D2C636BA0671}</a:tableStyleId>
              </a:tblPr>
              <a:tblGrid>
                <a:gridCol w="4417275"/>
                <a:gridCol w="6852525"/>
              </a:tblGrid>
              <a:tr h="65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073763"/>
                          </a:solidFill>
                        </a:rPr>
                        <a:t>Project Start Date</a:t>
                      </a:r>
                      <a:endParaRPr b="1"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073763"/>
                          </a:solidFill>
                        </a:rPr>
                        <a:t>July 1, 2024</a:t>
                      </a:r>
                      <a:endParaRPr b="1"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Year 1 Claims Submitted Quarterly 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September 2024</a:t>
                      </a: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, December 2024, March 2025, June 2025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Year 1 Mid-Year Report Submitted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January 2025</a:t>
                      </a: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</a:rPr>
                        <a:t> via IowaGrants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Year 1 End-of-Year Report Submitted 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July 2025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Year 2 Claims Submitted Quarterly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September 2025, December 2025, March 2026, June 2026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Year 2 Mid-Year Report Submitted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January 2026</a:t>
                      </a:r>
                      <a:r>
                        <a:rPr lang="en-US" sz="2000" u="none" cap="none" strike="noStrike">
                          <a:solidFill>
                            <a:srgbClr val="073763"/>
                          </a:solidFill>
                        </a:rPr>
                        <a:t> via IowaGrants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Year 2 End-of-Year Report Submitted 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073763"/>
                          </a:solidFill>
                        </a:rPr>
                        <a:t>July 2026</a:t>
                      </a:r>
                      <a:endParaRPr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65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73763"/>
                          </a:solidFill>
                        </a:rPr>
                        <a:t>Project End Date</a:t>
                      </a:r>
                      <a:endParaRPr b="1"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73763"/>
                          </a:solidFill>
                        </a:rPr>
                        <a:t>Ju</a:t>
                      </a:r>
                      <a:r>
                        <a:rPr b="1" lang="en-US" sz="2000">
                          <a:solidFill>
                            <a:srgbClr val="073763"/>
                          </a:solidFill>
                        </a:rPr>
                        <a:t>ne 30,</a:t>
                      </a:r>
                      <a:r>
                        <a:rPr b="1" lang="en-US" sz="2000" u="none" cap="none" strike="noStrike">
                          <a:solidFill>
                            <a:srgbClr val="073763"/>
                          </a:solidFill>
                        </a:rPr>
                        <a:t> 202</a:t>
                      </a:r>
                      <a:r>
                        <a:rPr b="1" lang="en-US" sz="2000">
                          <a:solidFill>
                            <a:srgbClr val="073763"/>
                          </a:solidFill>
                        </a:rPr>
                        <a:t>6</a:t>
                      </a:r>
                      <a:endParaRPr b="1" sz="20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5ad788de5_0_25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Mid-Year Reporting Requirements</a:t>
            </a:r>
            <a:endParaRPr/>
          </a:p>
        </p:txBody>
      </p:sp>
      <p:sp>
        <p:nvSpPr>
          <p:cNvPr id="111" name="Google Shape;111;g265ad788de5_0_25"/>
          <p:cNvSpPr txBox="1"/>
          <p:nvPr>
            <p:ph idx="1" type="body"/>
          </p:nvPr>
        </p:nvSpPr>
        <p:spPr>
          <a:xfrm>
            <a:off x="689100" y="1460500"/>
            <a:ext cx="10920000" cy="49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" lvl="0" marL="420" marR="256636" rtl="0" algn="l">
              <a:lnSpc>
                <a:spcPct val="109557"/>
              </a:lnSpc>
              <a:spcBef>
                <a:spcPts val="8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4"/>
              <a:t>The Grantee will submit a </a:t>
            </a:r>
            <a:r>
              <a:rPr b="1" lang="en-US" sz="2804"/>
              <a:t>mid-year report</a:t>
            </a:r>
            <a:r>
              <a:rPr lang="en-US" sz="2804"/>
              <a:t> to the Department for each grant year on or about January of the respective year. </a:t>
            </a:r>
            <a:endParaRPr sz="2804"/>
          </a:p>
          <a:p>
            <a:pPr indent="-420" lvl="0" marL="420" marR="256636" rtl="0" algn="l">
              <a:lnSpc>
                <a:spcPct val="109557"/>
              </a:lnSpc>
              <a:spcBef>
                <a:spcPts val="8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4"/>
          </a:p>
          <a:p>
            <a:pPr indent="-420" lvl="0" marL="420" marR="256637" rtl="0" algn="l">
              <a:lnSpc>
                <a:spcPct val="109557"/>
              </a:lnSpc>
              <a:spcBef>
                <a:spcPts val="8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4"/>
              <a:t>The mid-year report will include: </a:t>
            </a:r>
            <a:endParaRPr sz="2804"/>
          </a:p>
          <a:p>
            <a:pPr indent="-420" lvl="0" marL="420" marR="256637" rtl="0" algn="l">
              <a:lnSpc>
                <a:spcPct val="1095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4"/>
          </a:p>
          <a:p>
            <a:pPr indent="0" lvl="0" marL="23883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4"/>
              <a:t>● Activities completed during reporting period </a:t>
            </a:r>
            <a:endParaRPr sz="2804"/>
          </a:p>
          <a:p>
            <a:pPr indent="0" lvl="0" marL="238834" rtl="0" algn="l">
              <a:lnSpc>
                <a:spcPct val="100000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4"/>
              <a:t>● Description/Summary of expenditures </a:t>
            </a:r>
            <a:endParaRPr sz="2804"/>
          </a:p>
          <a:p>
            <a:pPr indent="0" lvl="0" marL="238834" rtl="0" algn="l">
              <a:lnSpc>
                <a:spcPct val="100000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4"/>
              <a:t>● Number of CTE student participants  </a:t>
            </a:r>
            <a:endParaRPr sz="2804"/>
          </a:p>
          <a:p>
            <a:pPr indent="0" lvl="0" marL="238834" rtl="0" algn="l">
              <a:lnSpc>
                <a:spcPct val="100000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4"/>
              <a:t>● Number of partnerships with licensed child care centers</a:t>
            </a:r>
            <a:endParaRPr sz="2804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aba6b0807_0_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End-of-Year Reporting Requirements</a:t>
            </a:r>
            <a:endParaRPr/>
          </a:p>
        </p:txBody>
      </p:sp>
      <p:sp>
        <p:nvSpPr>
          <p:cNvPr id="117" name="Google Shape;117;g26aba6b0807_0_0"/>
          <p:cNvSpPr txBox="1"/>
          <p:nvPr>
            <p:ph idx="1" type="body"/>
          </p:nvPr>
        </p:nvSpPr>
        <p:spPr>
          <a:xfrm>
            <a:off x="538975" y="1098100"/>
            <a:ext cx="11269800" cy="5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48403" rtl="0" algn="l">
              <a:lnSpc>
                <a:spcPct val="109708"/>
              </a:lnSpc>
              <a:spcBef>
                <a:spcPts val="162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The Grantee will submit an </a:t>
            </a:r>
            <a:r>
              <a:rPr b="1" lang="en-US" sz="2500"/>
              <a:t>end-of-year report</a:t>
            </a:r>
            <a:r>
              <a:rPr lang="en-US" sz="2500"/>
              <a:t> to the Department for each grant year no later than July 31 of the respective year. </a:t>
            </a:r>
            <a:endParaRPr sz="2500"/>
          </a:p>
          <a:p>
            <a:pPr indent="0" lvl="0" marL="0" marR="248403" rtl="0" algn="l">
              <a:lnSpc>
                <a:spcPct val="109708"/>
              </a:lnSpc>
              <a:spcBef>
                <a:spcPts val="162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The end-of-year report will include: </a:t>
            </a:r>
            <a:endParaRPr sz="2500"/>
          </a:p>
          <a:p>
            <a:pPr indent="0" lvl="0" marL="23883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● </a:t>
            </a:r>
            <a:r>
              <a:rPr lang="en-US" sz="2400"/>
              <a:t>Activities completed during reporting period </a:t>
            </a:r>
            <a:endParaRPr sz="2400"/>
          </a:p>
          <a:p>
            <a:pPr indent="0" lvl="0" marL="238834" rtl="0" algn="l">
              <a:lnSpc>
                <a:spcPct val="100000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● Description/Summary of expenditures </a:t>
            </a:r>
            <a:endParaRPr sz="2400"/>
          </a:p>
          <a:p>
            <a:pPr indent="0" lvl="0" marL="238834" rtl="0" algn="l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● Number of CTE student participants </a:t>
            </a:r>
            <a:endParaRPr sz="2400"/>
          </a:p>
          <a:p>
            <a:pPr indent="0" lvl="0" marL="238834" rtl="0" algn="l">
              <a:lnSpc>
                <a:spcPct val="100000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● Number of partnerships with licensed child care centers</a:t>
            </a:r>
            <a:endParaRPr sz="2400"/>
          </a:p>
          <a:p>
            <a:pPr indent="0" lvl="0" marL="238834" marR="769153" rtl="0" algn="l">
              <a:lnSpc>
                <a:spcPct val="109557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● Average number of practice work hours completed within reporting period </a:t>
            </a:r>
            <a:endParaRPr sz="2400"/>
          </a:p>
          <a:p>
            <a:pPr indent="0" lvl="0" marL="238834" marR="769153" rtl="0" algn="l">
              <a:lnSpc>
                <a:spcPct val="109557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● Number of participants completing 3-semester program (Year 2 data element) </a:t>
            </a:r>
            <a:endParaRPr sz="2400"/>
          </a:p>
          <a:p>
            <a:pPr indent="0" lvl="0" marL="238834" marR="769153" rtl="0" algn="l">
              <a:lnSpc>
                <a:spcPct val="109557"/>
              </a:lnSpc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● Number of participants attaining CDA credential (Year 2 data element)</a:t>
            </a:r>
            <a:r>
              <a:rPr lang="en-US" sz="2500"/>
              <a:t>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2b331f135_0_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and Resources	</a:t>
            </a:r>
            <a:endParaRPr/>
          </a:p>
        </p:txBody>
      </p:sp>
      <p:sp>
        <p:nvSpPr>
          <p:cNvPr id="123" name="Google Shape;123;g272b331f135_0_0"/>
          <p:cNvSpPr txBox="1"/>
          <p:nvPr>
            <p:ph idx="1" type="body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Available Resources:</a:t>
            </a:r>
            <a:endParaRPr/>
          </a:p>
          <a:p>
            <a:pPr indent="-336550" lvl="0" marL="457200" rtl="0" algn="l">
              <a:spcBef>
                <a:spcPts val="750"/>
              </a:spcBef>
              <a:spcAft>
                <a:spcPts val="0"/>
              </a:spcAft>
              <a:buSzPts val="17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One Page Overview of C4 Grant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Integrating Child Development Associate (CDA) Credential™- Aligned Programs in Iowa High Schools: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A Handbook</a:t>
            </a:r>
            <a:r>
              <a:rPr lang="en-US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Council for Professional Recognition is the entity that grants the CDA. Their website includes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high school specific resources</a:t>
            </a:r>
            <a:r>
              <a:rPr lang="en-US" sz="2000"/>
              <a:t>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CDA Process Overview Flyer</a:t>
            </a:r>
            <a:r>
              <a:rPr lang="en-US" sz="2000"/>
              <a:t> offers a quick view of the full process to obtain a CDA. 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What other supports or resources would be helpful? </a:t>
            </a:r>
            <a:endParaRPr/>
          </a:p>
          <a:p>
            <a:pPr indent="-336550" lvl="0" marL="457200" rtl="0" algn="l">
              <a:spcBef>
                <a:spcPts val="75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Contact list of other awarded districts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Develop a group for potential thought partners (district or teacher level)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Scheduled check-ins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Additional webinars on a particular topic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5ad788de5_0_55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Questions</a:t>
            </a:r>
            <a:endParaRPr/>
          </a:p>
        </p:txBody>
      </p:sp>
      <p:sp>
        <p:nvSpPr>
          <p:cNvPr id="129" name="Google Shape;129;g265ad788de5_0_55"/>
          <p:cNvSpPr txBox="1"/>
          <p:nvPr>
            <p:ph idx="1" type="body"/>
          </p:nvPr>
        </p:nvSpPr>
        <p:spPr>
          <a:xfrm>
            <a:off x="689100" y="1305725"/>
            <a:ext cx="10813800" cy="4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 Q</a:t>
            </a:r>
            <a:r>
              <a:rPr b="1"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uestions</a:t>
            </a: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3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Jeanette Thomas</a:t>
            </a: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jeanette.thomas@iowa.gov</a:t>
            </a:r>
            <a:endParaRPr sz="3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Dennis Harden, </a:t>
            </a:r>
            <a:r>
              <a:rPr lang="en-US" sz="3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dennis.harden@iowa.gov</a:t>
            </a:r>
            <a:endParaRPr sz="3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Mary Breyfogle, </a:t>
            </a:r>
            <a:r>
              <a:rPr lang="en-US" sz="3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mary.breyfogle@iowa.gov</a:t>
            </a:r>
            <a:endParaRPr sz="3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IowaGrants Questions</a:t>
            </a: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3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Amy Stegeman, </a:t>
            </a:r>
            <a:r>
              <a:rPr lang="en-US" sz="3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amy.stegeman@iowa.gov</a:t>
            </a:r>
            <a:r>
              <a:rPr lang="en-US" sz="31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f137a81b6_0_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135" name="Google Shape;135;g2df137a81b6_0_0" title="Questions 1080P, 2K, 4K, 5K HD wallpapers free downloa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150" y="925150"/>
            <a:ext cx="9615950" cy="58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5ad788de5_0_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Awarded Districts</a:t>
            </a:r>
            <a:endParaRPr/>
          </a:p>
        </p:txBody>
      </p:sp>
      <p:sp>
        <p:nvSpPr>
          <p:cNvPr id="42" name="Google Shape;42;g265ad788de5_0_0"/>
          <p:cNvSpPr txBox="1"/>
          <p:nvPr>
            <p:ph idx="1" type="body"/>
          </p:nvPr>
        </p:nvSpPr>
        <p:spPr>
          <a:xfrm>
            <a:off x="689100" y="1032575"/>
            <a:ext cx="10813800" cy="55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0000FF"/>
                </a:solidFill>
              </a:rPr>
              <a:t>Congratulations on receiving a C4 Grant award! </a:t>
            </a:r>
            <a:endParaRPr b="1" sz="29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900">
                <a:solidFill>
                  <a:srgbClr val="073763"/>
                </a:solidFill>
              </a:rPr>
              <a:t>Awarded districts include:</a:t>
            </a:r>
            <a:endParaRPr b="1" sz="2900">
              <a:solidFill>
                <a:srgbClr val="073763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900"/>
              <a:buChar char="•"/>
            </a:pPr>
            <a:r>
              <a:rPr lang="en-US" sz="2900">
                <a:solidFill>
                  <a:srgbClr val="073763"/>
                </a:solidFill>
              </a:rPr>
              <a:t>Council Bluffs CSD</a:t>
            </a:r>
            <a:endParaRPr sz="2900">
              <a:solidFill>
                <a:srgbClr val="073763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900"/>
              <a:buChar char="•"/>
            </a:pPr>
            <a:r>
              <a:rPr lang="en-US" sz="2900">
                <a:solidFill>
                  <a:srgbClr val="073763"/>
                </a:solidFill>
              </a:rPr>
              <a:t>MMCRU CSD</a:t>
            </a:r>
            <a:endParaRPr sz="2900">
              <a:solidFill>
                <a:srgbClr val="073763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900"/>
              <a:buChar char="•"/>
            </a:pPr>
            <a:r>
              <a:rPr lang="en-US" sz="2900">
                <a:solidFill>
                  <a:srgbClr val="073763"/>
                </a:solidFill>
              </a:rPr>
              <a:t>Sioux Central CSD</a:t>
            </a:r>
            <a:endParaRPr sz="2900">
              <a:solidFill>
                <a:srgbClr val="073763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900"/>
              <a:buChar char="•"/>
            </a:pPr>
            <a:r>
              <a:rPr lang="en-US" sz="2900">
                <a:solidFill>
                  <a:srgbClr val="073763"/>
                </a:solidFill>
              </a:rPr>
              <a:t>Starmont CSD</a:t>
            </a:r>
            <a:endParaRPr sz="2900">
              <a:solidFill>
                <a:srgbClr val="073763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900"/>
              <a:buChar char="•"/>
            </a:pPr>
            <a:r>
              <a:rPr lang="en-US" sz="2900">
                <a:solidFill>
                  <a:srgbClr val="073763"/>
                </a:solidFill>
              </a:rPr>
              <a:t>Woodbine CSD</a:t>
            </a:r>
            <a:endParaRPr sz="29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72b331f135_0_7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Grant Expectations</a:t>
            </a:r>
            <a:endParaRPr/>
          </a:p>
        </p:txBody>
      </p:sp>
      <p:sp>
        <p:nvSpPr>
          <p:cNvPr id="48" name="Google Shape;48;g272b331f135_0_7"/>
          <p:cNvSpPr txBox="1"/>
          <p:nvPr>
            <p:ph idx="1" type="body"/>
          </p:nvPr>
        </p:nvSpPr>
        <p:spPr>
          <a:xfrm>
            <a:off x="689100" y="1032575"/>
            <a:ext cx="10813800" cy="55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solidFill>
                  <a:srgbClr val="073763"/>
                </a:solidFill>
              </a:rPr>
              <a:t>Awarded districts will:</a:t>
            </a:r>
            <a:endParaRPr sz="29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73763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700"/>
              <a:buChar char="•"/>
            </a:pPr>
            <a:r>
              <a:rPr lang="en-US" sz="2700">
                <a:solidFill>
                  <a:srgbClr val="073763"/>
                </a:solidFill>
              </a:rPr>
              <a:t>Provide a Family and Consumer Science (FCS) course series in which students may earn a Child Development Associate (CDA™) Credential. </a:t>
            </a:r>
            <a:endParaRPr sz="2700">
              <a:solidFill>
                <a:srgbClr val="073763"/>
              </a:solidFill>
            </a:endParaRPr>
          </a:p>
          <a:p>
            <a:pPr indent="457200" lvl="0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73763"/>
                </a:solidFill>
              </a:rPr>
              <a:t>AND</a:t>
            </a:r>
            <a:endParaRPr b="1" sz="2700">
              <a:solidFill>
                <a:srgbClr val="073763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700"/>
              <a:buChar char="•"/>
            </a:pPr>
            <a:r>
              <a:rPr lang="en-US" sz="2700">
                <a:solidFill>
                  <a:srgbClr val="073763"/>
                </a:solidFill>
              </a:rPr>
              <a:t>Partner with a licensed child care center to provide service/practice hours to participating Career and Technical Education (CTE) students. </a:t>
            </a:r>
            <a:endParaRPr sz="27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845b0f730_1_5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Grant Expectations - Curriculum</a:t>
            </a:r>
            <a:endParaRPr/>
          </a:p>
        </p:txBody>
      </p:sp>
      <p:sp>
        <p:nvSpPr>
          <p:cNvPr id="54" name="Google Shape;54;g26845b0f730_1_5"/>
          <p:cNvSpPr txBox="1"/>
          <p:nvPr>
            <p:ph idx="1" type="body"/>
          </p:nvPr>
        </p:nvSpPr>
        <p:spPr>
          <a:xfrm>
            <a:off x="689100" y="1337600"/>
            <a:ext cx="108138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73763"/>
                </a:solidFill>
              </a:rPr>
              <a:t>Awarded </a:t>
            </a:r>
            <a:r>
              <a:rPr lang="en-US" sz="2800">
                <a:solidFill>
                  <a:srgbClr val="073763"/>
                </a:solidFill>
              </a:rPr>
              <a:t>districts will:</a:t>
            </a:r>
            <a:endParaRPr sz="2800">
              <a:solidFill>
                <a:srgbClr val="0737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400">
                <a:solidFill>
                  <a:srgbClr val="073763"/>
                </a:solidFill>
              </a:rPr>
              <a:t>Receive a Department-approved early childhood curriculum aligned to the Child Development Associate (CDA™) Credential.</a:t>
            </a:r>
            <a:endParaRPr sz="24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73763"/>
                </a:solidFill>
              </a:rPr>
              <a:t>AND</a:t>
            </a:r>
            <a:endParaRPr sz="2400">
              <a:solidFill>
                <a:srgbClr val="073763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600"/>
              <a:buChar char="•"/>
            </a:pPr>
            <a:r>
              <a:rPr lang="en-US" sz="2400">
                <a:solidFill>
                  <a:srgbClr val="073763"/>
                </a:solidFill>
              </a:rPr>
              <a:t>U</a:t>
            </a:r>
            <a:r>
              <a:rPr lang="en-US" sz="2500">
                <a:solidFill>
                  <a:srgbClr val="073763"/>
                </a:solidFill>
              </a:rPr>
              <a:t>se the approved curriculum paired with hands-on service hours to support students in completing the requirements for a CDA Credential.</a:t>
            </a:r>
            <a:endParaRPr sz="25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73763"/>
                </a:solidFill>
              </a:rPr>
              <a:t>AND</a:t>
            </a:r>
            <a:endParaRPr sz="2500">
              <a:solidFill>
                <a:srgbClr val="073763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600"/>
              <a:buChar char="•"/>
            </a:pPr>
            <a:r>
              <a:rPr lang="en-US" sz="2500">
                <a:solidFill>
                  <a:srgbClr val="073763"/>
                </a:solidFill>
              </a:rPr>
              <a:t>Ensure </a:t>
            </a:r>
            <a:r>
              <a:rPr lang="en-US" sz="2400">
                <a:solidFill>
                  <a:srgbClr val="073763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Iowa</a:t>
            </a:r>
            <a:r>
              <a:rPr lang="en-US" sz="2400">
                <a:solidFill>
                  <a:srgbClr val="073763"/>
                </a:solidFill>
              </a:rPr>
              <a:t> HHS Child Care Licensing </a:t>
            </a:r>
            <a:r>
              <a:rPr lang="en-US" sz="2400">
                <a:solidFill>
                  <a:srgbClr val="073763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Requirements</a:t>
            </a:r>
            <a:r>
              <a:rPr lang="en-US" sz="2400">
                <a:solidFill>
                  <a:srgbClr val="073763"/>
                </a:solidFill>
              </a:rPr>
              <a:t> are incorporated into the district’s course of study and completed within the first 3 months of child care center employment. </a:t>
            </a:r>
            <a:endParaRPr sz="25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6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03ecc2159_0_5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Curriculum</a:t>
            </a:r>
            <a:endParaRPr/>
          </a:p>
        </p:txBody>
      </p:sp>
      <p:sp>
        <p:nvSpPr>
          <p:cNvPr id="60" name="Google Shape;60;g2b03ecc2159_0_5"/>
          <p:cNvSpPr txBox="1"/>
          <p:nvPr>
            <p:ph idx="1" type="body"/>
          </p:nvPr>
        </p:nvSpPr>
        <p:spPr>
          <a:xfrm>
            <a:off x="689100" y="859850"/>
            <a:ext cx="10813800" cy="5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73763"/>
                </a:solidFill>
              </a:rPr>
              <a:t>A user account and login is needed to access the curriculum. Each awarded grantee will receive the below detailed instructions from Texas Tech.</a:t>
            </a:r>
            <a:endParaRPr sz="2300">
              <a:solidFill>
                <a:srgbClr val="073763"/>
              </a:solidFill>
            </a:endParaRPr>
          </a:p>
        </p:txBody>
      </p:sp>
      <p:pic>
        <p:nvPicPr>
          <p:cNvPr id="61" name="Google Shape;61;g2b03ecc215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425" y="1781824"/>
            <a:ext cx="8441150" cy="468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d35d31643_0_6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Curriculum Overview</a:t>
            </a:r>
            <a:endParaRPr/>
          </a:p>
        </p:txBody>
      </p:sp>
      <p:sp>
        <p:nvSpPr>
          <p:cNvPr id="67" name="Google Shape;67;g2dd35d31643_0_6"/>
          <p:cNvSpPr txBox="1"/>
          <p:nvPr>
            <p:ph idx="1" type="body"/>
          </p:nvPr>
        </p:nvSpPr>
        <p:spPr>
          <a:xfrm>
            <a:off x="689100" y="6135325"/>
            <a:ext cx="108138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980000"/>
                </a:solidFill>
              </a:rPr>
              <a:t>(Zoom link to be provided.)</a:t>
            </a:r>
            <a:endParaRPr sz="24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073763"/>
              </a:solidFill>
            </a:endParaRPr>
          </a:p>
        </p:txBody>
      </p:sp>
      <p:pic>
        <p:nvPicPr>
          <p:cNvPr id="68" name="Google Shape;68;g2dd35d3164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901" y="861875"/>
            <a:ext cx="7947300" cy="52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18935e14e_1_6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Iowa</a:t>
            </a:r>
            <a:r>
              <a:rPr lang="en-US" sz="3000"/>
              <a:t> HHS Child Care Licensing </a:t>
            </a:r>
            <a:r>
              <a:rPr lang="en-US" sz="30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Requirements</a:t>
            </a:r>
            <a:endParaRPr sz="3700"/>
          </a:p>
        </p:txBody>
      </p:sp>
      <p:sp>
        <p:nvSpPr>
          <p:cNvPr id="74" name="Google Shape;74;g2718935e14e_1_6"/>
          <p:cNvSpPr txBox="1"/>
          <p:nvPr>
            <p:ph idx="1" type="body"/>
          </p:nvPr>
        </p:nvSpPr>
        <p:spPr>
          <a:xfrm>
            <a:off x="689100" y="1678250"/>
            <a:ext cx="10813800" cy="47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73763"/>
                </a:solidFill>
              </a:rPr>
              <a:t>Awarded districts will:</a:t>
            </a:r>
            <a:endParaRPr sz="2800">
              <a:solidFill>
                <a:srgbClr val="073763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Char char="•"/>
            </a:pPr>
            <a:r>
              <a:rPr lang="en-US" sz="2700">
                <a:solidFill>
                  <a:srgbClr val="073763"/>
                </a:solidFill>
              </a:rPr>
              <a:t>E</a:t>
            </a:r>
            <a:r>
              <a:rPr lang="en-US" sz="2700">
                <a:solidFill>
                  <a:srgbClr val="073763"/>
                </a:solidFill>
              </a:rPr>
              <a:t>nsure </a:t>
            </a:r>
            <a:r>
              <a:rPr lang="en-US" sz="2600">
                <a:solidFill>
                  <a:srgbClr val="073763"/>
                </a:solidFill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Iowa</a:t>
            </a:r>
            <a:r>
              <a:rPr lang="en-US" sz="2600">
                <a:solidFill>
                  <a:srgbClr val="073763"/>
                </a:solidFill>
              </a:rPr>
              <a:t> HHS Child Care Licensing </a:t>
            </a:r>
            <a:r>
              <a:rPr lang="en-US" sz="2600">
                <a:solidFill>
                  <a:srgbClr val="073763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Requirements</a:t>
            </a:r>
            <a:r>
              <a:rPr lang="en-US" sz="2600">
                <a:solidFill>
                  <a:srgbClr val="073763"/>
                </a:solidFill>
              </a:rPr>
              <a:t> are infused into the district’s course of study to ensure participants are immediately eligible for employment at a child care center</a:t>
            </a:r>
            <a:r>
              <a:rPr i="1" lang="en-US" sz="2600">
                <a:solidFill>
                  <a:srgbClr val="073763"/>
                </a:solidFill>
              </a:rPr>
              <a:t>.</a:t>
            </a:r>
            <a:endParaRPr sz="2600">
              <a:solidFill>
                <a:srgbClr val="07376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800"/>
              <a:buChar char="•"/>
            </a:pPr>
            <a:r>
              <a:rPr lang="en-US" sz="2600">
                <a:solidFill>
                  <a:srgbClr val="073763"/>
                </a:solidFill>
              </a:rPr>
              <a:t>HHS required professional development is completed separate from the state-approved curriculum. </a:t>
            </a:r>
            <a:endParaRPr sz="2600">
              <a:solidFill>
                <a:srgbClr val="07376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800"/>
              <a:buChar char="•"/>
            </a:pPr>
            <a:r>
              <a:rPr lang="en-US" sz="2600">
                <a:solidFill>
                  <a:srgbClr val="073763"/>
                </a:solidFill>
              </a:rPr>
              <a:t>Awarded districts must embed the requirements into coursework.</a:t>
            </a:r>
            <a:endParaRPr sz="41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6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18935e14e_1_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Iowa</a:t>
            </a:r>
            <a:r>
              <a:rPr lang="en-US" sz="3000"/>
              <a:t> HHS Child Care Licensing </a:t>
            </a:r>
            <a:r>
              <a:rPr lang="en-US" sz="3000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Requirements</a:t>
            </a:r>
            <a:endParaRPr sz="3700"/>
          </a:p>
        </p:txBody>
      </p:sp>
      <p:sp>
        <p:nvSpPr>
          <p:cNvPr id="80" name="Google Shape;80;g2718935e14e_1_0"/>
          <p:cNvSpPr txBox="1"/>
          <p:nvPr>
            <p:ph idx="1" type="body"/>
          </p:nvPr>
        </p:nvSpPr>
        <p:spPr>
          <a:xfrm>
            <a:off x="689100" y="1336375"/>
            <a:ext cx="10813800" cy="511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0">
                <a:solidFill>
                  <a:srgbClr val="073763"/>
                </a:solidFill>
              </a:rPr>
              <a:t>Ensure accordance with Iowa Administrative Rules for Child Care Centers, 441.109(7):</a:t>
            </a:r>
            <a:endParaRPr sz="3550">
              <a:solidFill>
                <a:srgbClr val="073763"/>
              </a:solidFill>
            </a:endParaRPr>
          </a:p>
          <a:p>
            <a:pPr indent="-36639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ct val="100000"/>
              <a:buAutoNum type="arabicPeriod"/>
            </a:pPr>
            <a:r>
              <a:rPr lang="en-US" sz="3100">
                <a:solidFill>
                  <a:srgbClr val="073763"/>
                </a:solidFill>
              </a:rPr>
              <a:t>First Semester </a:t>
            </a:r>
            <a:r>
              <a:rPr lang="en-US" sz="3100">
                <a:solidFill>
                  <a:srgbClr val="073763"/>
                </a:solidFill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Course must include HHS required professional development</a:t>
            </a:r>
            <a:r>
              <a:rPr lang="en-US" sz="3100">
                <a:solidFill>
                  <a:srgbClr val="073763"/>
                </a:solidFill>
              </a:rPr>
              <a:t>; must be completed</a:t>
            </a:r>
            <a:r>
              <a:rPr lang="en-US" sz="3100">
                <a:solidFill>
                  <a:srgbClr val="073763"/>
                </a:solidFill>
              </a:rPr>
              <a:t> within the first 3 months of child care center employment (online, self-paced):</a:t>
            </a:r>
            <a:endParaRPr sz="31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60">
                <a:solidFill>
                  <a:srgbClr val="073763"/>
                </a:solidFill>
              </a:rPr>
              <a:t>a.</a:t>
            </a:r>
            <a:r>
              <a:rPr lang="en-US" sz="2660">
                <a:solidFill>
                  <a:srgbClr val="073763"/>
                </a:solidFill>
              </a:rPr>
              <a:t> </a:t>
            </a:r>
            <a:r>
              <a:rPr lang="en-US" sz="2550">
                <a:solidFill>
                  <a:srgbClr val="073763"/>
                </a:solidFill>
              </a:rPr>
              <a:t>Account set up in Iowa’s Professional Development and Workforce Registry (</a:t>
            </a:r>
            <a:r>
              <a:rPr lang="en-US" sz="2550" u="sng">
                <a:solidFill>
                  <a:schemeClr val="hlink"/>
                </a:solidFill>
                <a:hlinkClick r:id="rId3"/>
              </a:rPr>
              <a:t>i-PoWeR</a:t>
            </a:r>
            <a:r>
              <a:rPr lang="en-US" sz="2550">
                <a:solidFill>
                  <a:srgbClr val="073763"/>
                </a:solidFill>
              </a:rPr>
              <a:t>) </a:t>
            </a:r>
            <a:endParaRPr sz="255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73763"/>
                </a:solidFill>
              </a:rPr>
              <a:t>b. Child Care Preservice/Essentials Series: 12 hours</a:t>
            </a:r>
            <a:endParaRPr sz="255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73763"/>
                </a:solidFill>
              </a:rPr>
              <a:t>c. Mandatory Reporter: 2 hours</a:t>
            </a:r>
            <a:endParaRPr sz="255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73763"/>
                </a:solidFill>
              </a:rPr>
              <a:t>d. Universal Precautions: 1 hour</a:t>
            </a:r>
            <a:endParaRPr sz="255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073763"/>
              </a:solidFill>
            </a:endParaRPr>
          </a:p>
          <a:p>
            <a:pPr indent="-3663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AutoNum type="arabicPeriod"/>
            </a:pPr>
            <a:r>
              <a:rPr lang="en-US" sz="3100">
                <a:solidFill>
                  <a:srgbClr val="073763"/>
                </a:solidFill>
              </a:rPr>
              <a:t>Ensure students have access and complete certification in first-aid and hands-on skills assessment certification for CPR within the first 3 months of child care center employment. </a:t>
            </a:r>
            <a:endParaRPr sz="3100">
              <a:solidFill>
                <a:srgbClr val="073763"/>
              </a:solidFill>
            </a:endParaRPr>
          </a:p>
          <a:p>
            <a:pPr indent="-3441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AutoNum type="alphaLcPeriod"/>
            </a:pPr>
            <a:r>
              <a:rPr lang="en-US" sz="2600">
                <a:solidFill>
                  <a:srgbClr val="073763"/>
                </a:solidFill>
              </a:rPr>
              <a:t>Approved trainings and training organizations can be found in </a:t>
            </a:r>
            <a:r>
              <a:rPr lang="en-US" sz="2600" u="sng">
                <a:solidFill>
                  <a:schemeClr val="hlink"/>
                </a:solidFill>
                <a:hlinkClick r:id="rId4"/>
              </a:rPr>
              <a:t>i-PoWeR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e8ad3fca5_0_0"/>
          <p:cNvSpPr txBox="1"/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HHS Required Trainings in </a:t>
            </a:r>
            <a:r>
              <a:rPr lang="en-US" u="sng">
                <a:hlinkClick r:id="rId3"/>
              </a:rPr>
              <a:t>i-PoWeR</a:t>
            </a:r>
            <a:endParaRPr/>
          </a:p>
        </p:txBody>
      </p:sp>
      <p:sp>
        <p:nvSpPr>
          <p:cNvPr id="86" name="Google Shape;86;g2de8ad3fca5_0_0"/>
          <p:cNvSpPr txBox="1"/>
          <p:nvPr>
            <p:ph idx="1" type="body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g2de8ad3fca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25" y="957074"/>
            <a:ext cx="11392224" cy="58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2022-10-28T01:47:54Z</dcterms:created>
  <dc:creator>Iowa Department of Education</dc:creator>
</cp:coreProperties>
</file>