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747775"/>
          </p15:clr>
        </p15:guide>
        <p15:guide id="2" pos="3840">
          <p15:clr>
            <a:srgbClr val="747775"/>
          </p15:clr>
        </p15:guide>
        <p15:guide id="3" pos="3936">
          <p15:clr>
            <a:srgbClr val="747775"/>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5" roundtripDataSignature="AMtx7miNd9h2WSz+lJEmLoY3MMYBOOsxE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AD31002-A326-4515-8134-14724C689204}">
  <a:tblStyle styleId="{1AD31002-A326-4515-8134-14724C68920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9" d="100"/>
          <a:sy n="89" d="100"/>
        </p:scale>
        <p:origin x="90" y="492"/>
      </p:cViewPr>
      <p:guideLst>
        <p:guide orient="horz" pos="2160"/>
        <p:guide pos="3840"/>
        <p:guide pos="393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customschemas.google.com/relationships/presentationmetadata" Target="meta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8"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2c3e7edf42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2c3e7edf42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2c3e7edf42a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2c3e7edf42a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2c3e7edf42a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2c3e7edf42a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2c3e7edf42a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2c3e7edf42a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2c3e7edf42a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2c3e7edf42a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2c3e7edf42a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2c3e7edf42a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2c3e7edf42a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2c3e7edf42a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2c3e7edf42a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2c3e7edf42a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c3e7edf42a_0_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2c3e7edf42a_0_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c3f937405b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c3f937405b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2c9368a7e4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 name="Google Shape;39;g2c9368a7e4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2c3f937405b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2c3f937405b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2c3f937405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2c3f937405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2c3f937405b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2c3f937405b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2c3f937405b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2c3f937405b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2c3e7edf42a_0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2c3e7edf42a_0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2c3e7edf42a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 name="Google Shape;183;g2c3e7edf42a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2c4586cb5d5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2c4586cb5d5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2c3f937405b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 name="Google Shape;193;g2c3f937405b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2c9368a7e40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2c9368a7e4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2c4586cb5d5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2c4586cb5d5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5" name="Google Shape;4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2c4586cb5d5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 name="Google Shape;215;g2c4586cb5d5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2c9368a7e40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1" name="Google Shape;221;g2c9368a7e40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2c4db1009a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8" name="Google Shape;228;g2c4db1009a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2c4586cb5d5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3" name="Google Shape;233;g2c4586cb5d5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2c4586cb5d5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9" name="Google Shape;239;g2c4586cb5d5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g2c9368a7e40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 name="Google Shape;245;g2c9368a7e40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2c4586cb5d5_0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1" name="Google Shape;251;g2c4586cb5d5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2c4586cb5d5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7" name="Google Shape;257;g2c4586cb5d5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g2c4586cb5d5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3" name="Google Shape;263;g2c4586cb5d5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g2c4586cb5d5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8" name="Google Shape;268;g2c4586cb5d5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69a6ebf453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 name="Google Shape;52;g269a6ebf453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g2c4586cb5d5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4" name="Google Shape;274;g2c4586cb5d5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g2c4586cb5d5_0_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0" name="Google Shape;280;g2c4586cb5d5_0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g2c4586cb5d5_0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6" name="Google Shape;286;g2c4586cb5d5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g2c3f937405b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2" name="Google Shape;292;g2c3f937405b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7" name="Google Shape;29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g2c4586cb5d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g2c4586cb5d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2c3f937405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2c3f937405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g269a6ebf453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8" name="Google Shape;318;g269a6ebf453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2c4db1009a4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2c4db1009a4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County jails and halfway houses are not state operated, so they would not qualify.</a:t>
            </a:r>
            <a:endParaRPr/>
          </a:p>
        </p:txBody>
      </p:sp>
      <p:sp>
        <p:nvSpPr>
          <p:cNvPr id="59" name="Google Shape;5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269a6ebf453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5" name="Google Shape;65;g269a6ebf453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1" name="Google Shape;71;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269a6ebf453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269a6ebf453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269a6ebf453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69a6ebf453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7"/>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7"/>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7"/>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8"/>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9"/>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0"/>
        <p:cNvGrpSpPr/>
        <p:nvPr/>
      </p:nvGrpSpPr>
      <p:grpSpPr>
        <a:xfrm>
          <a:off x="0" y="0"/>
          <a:ext cx="0" cy="0"/>
          <a:chOff x="0" y="0"/>
          <a:chExt cx="0" cy="0"/>
        </a:xfrm>
      </p:grpSpPr>
      <p:sp>
        <p:nvSpPr>
          <p:cNvPr id="21" name="Google Shape;21;p10"/>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10"/>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0"/>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4" name="Google Shape;24;p10"/>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5" name="Google Shape;25;p10"/>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6" name="Google Shape;26;p10"/>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7"/>
        <p:cNvGrpSpPr/>
        <p:nvPr/>
      </p:nvGrpSpPr>
      <p:grpSpPr>
        <a:xfrm>
          <a:off x="0" y="0"/>
          <a:ext cx="0" cy="0"/>
          <a:chOff x="0" y="0"/>
          <a:chExt cx="0" cy="0"/>
        </a:xfrm>
      </p:grpSpPr>
      <p:sp>
        <p:nvSpPr>
          <p:cNvPr id="28" name="Google Shape;28;p11"/>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9" name="Google Shape;29;p1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11"/>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6"/>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oese.ed.gov/offices/office-of-formula-grants/school-support-and-accountability/essa-legislation-table-contents/title-i-part-a/#TITLE-I-PART-D"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hyperlink" Target="https://oese.ed.gov/offices/office-of-formula-grants/school-support-and-accountability/essa-legislation-table-contents/title-i-part-a/#TITLE-I-PART-D"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oese.ed.gov/offices/office-of-formula-grants/school-support-and-accountability/essa-legislation-table-contents/title-i-part-a/#TITLE-I-PART-D"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oese.ed.gov/offices/office-of-formula-grants/school-support-and-accountability/essa-legislation-table-contents/title-i-part-a/#TITLE-I-PART-D"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oese.ed.gov/offices/office-of-formula-grants/school-support-and-accountability/essa-legislation-table-contents/title-i-part-a/#TITLE-I-PART-D"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oese.ed.gov/offices/office-of-formula-grants/school-support-and-accountability/essa-legislation-table-contents/title-i-part-a/#TITLE-I-PART-D"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8" Type="http://schemas.openxmlformats.org/officeDocument/2006/relationships/hyperlink" Target="https://educateiowa.gov/pk-12/learner-supports/education-children-foster-care" TargetMode="External"/><Relationship Id="rId3" Type="http://schemas.openxmlformats.org/officeDocument/2006/relationships/hyperlink" Target="https://educate.iowa.gov/pk-12/essa/guidance-allocations#title-i-part-d-subpart-1-neglected-delinquent-and-at-risk-state-agency-programs" TargetMode="External"/><Relationship Id="rId7" Type="http://schemas.openxmlformats.org/officeDocument/2006/relationships/hyperlink" Target="https://ojjdp.ojp.gov/" TargetMode="External"/><Relationship Id="rId2" Type="http://schemas.openxmlformats.org/officeDocument/2006/relationships/notesSlide" Target="../notesSlides/notesSlide47.xml"/><Relationship Id="rId1" Type="http://schemas.openxmlformats.org/officeDocument/2006/relationships/slideLayout" Target="../slideLayouts/slideLayout2.xml"/><Relationship Id="rId6" Type="http://schemas.openxmlformats.org/officeDocument/2006/relationships/hyperlink" Target="https://oese.ed.gov/offices/office-of-formula-grants/school-support-and-accountability/prevention-intervention-programs-children-youths-neglected-delinquent-risk/" TargetMode="External"/><Relationship Id="rId5" Type="http://schemas.openxmlformats.org/officeDocument/2006/relationships/hyperlink" Target="https://neglected-delinquent.ed.gov/" TargetMode="External"/><Relationship Id="rId4" Type="http://schemas.openxmlformats.org/officeDocument/2006/relationships/hyperlink" Target="https://educate.iowa.gov/pk-12/essa/guidance-allocations#title-i-part-d-subpart-2-neglected-delinquent-and-at-risk-local-agency-programs" TargetMode="External"/></Relationships>
</file>

<file path=ppt/slides/_rels/slide48.xml.rels><?xml version="1.0" encoding="UTF-8" standalone="yes"?>
<Relationships xmlns="http://schemas.openxmlformats.org/package/2006/relationships"><Relationship Id="rId3" Type="http://schemas.openxmlformats.org/officeDocument/2006/relationships/hyperlink" Target="mailto:elisa.koler@iowa.gov" TargetMode="External"/><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1"/>
          <p:cNvSpPr txBox="1">
            <a:spLocks noGrp="1"/>
          </p:cNvSpPr>
          <p:nvPr>
            <p:ph type="ctrTitle"/>
          </p:nvPr>
        </p:nvSpPr>
        <p:spPr>
          <a:xfrm>
            <a:off x="277650" y="1048550"/>
            <a:ext cx="11636700" cy="2967900"/>
          </a:xfrm>
          <a:prstGeom prst="rect">
            <a:avLst/>
          </a:prstGeom>
          <a:noFill/>
          <a:ln>
            <a:noFill/>
          </a:ln>
        </p:spPr>
        <p:txBody>
          <a:bodyPr spcFirstLastPara="1" wrap="square" lIns="91425" tIns="45700" rIns="91425" bIns="45700" anchor="b" anchorCtr="0">
            <a:normAutofit/>
          </a:bodyPr>
          <a:lstStyle/>
          <a:p>
            <a:pPr marL="0" marR="0" lvl="0" indent="0" algn="ctr" rtl="0">
              <a:lnSpc>
                <a:spcPct val="90000"/>
              </a:lnSpc>
              <a:spcBef>
                <a:spcPts val="0"/>
              </a:spcBef>
              <a:spcAft>
                <a:spcPts val="0"/>
              </a:spcAft>
              <a:buClr>
                <a:schemeClr val="lt1"/>
              </a:buClr>
              <a:buSzPts val="4500"/>
              <a:buFont typeface="Arial"/>
              <a:buNone/>
            </a:pPr>
            <a:r>
              <a:rPr lang="en-US" dirty="0"/>
              <a:t>Title I Part D: </a:t>
            </a:r>
            <a:r>
              <a:rPr lang="en-US" dirty="0">
                <a:solidFill>
                  <a:schemeClr val="bg1"/>
                </a:solidFill>
                <a:uFill>
                  <a:noFill/>
                </a:uFill>
                <a:hlinkClick r:id="rId3">
                  <a:extLst>
                    <a:ext uri="{A12FA001-AC4F-418D-AE19-62706E023703}">
                      <ahyp:hlinkClr xmlns:ahyp="http://schemas.microsoft.com/office/drawing/2018/hyperlinkcolor" val="tx"/>
                    </a:ext>
                  </a:extLst>
                </a:hlinkClick>
              </a:rPr>
              <a:t>Prevention And Intervention Programs For Children And Youth Who Are Neglected, Delinquent, Or At Risk</a:t>
            </a:r>
            <a:endParaRPr dirty="0">
              <a:solidFill>
                <a:schemeClr val="bg1"/>
              </a:solidFill>
            </a:endParaRPr>
          </a:p>
          <a:p>
            <a:pPr marL="0" marR="0" lvl="0" indent="0" algn="ctr" rtl="0">
              <a:lnSpc>
                <a:spcPct val="90000"/>
              </a:lnSpc>
              <a:spcBef>
                <a:spcPts val="0"/>
              </a:spcBef>
              <a:spcAft>
                <a:spcPts val="0"/>
              </a:spcAft>
              <a:buClr>
                <a:schemeClr val="lt1"/>
              </a:buClr>
              <a:buSzPts val="4500"/>
              <a:buFont typeface="Arial"/>
              <a:buNone/>
            </a:pPr>
            <a:endParaRPr dirty="0"/>
          </a:p>
        </p:txBody>
      </p:sp>
      <p:sp>
        <p:nvSpPr>
          <p:cNvPr id="36" name="Google Shape;36;p1"/>
          <p:cNvSpPr txBox="1">
            <a:spLocks noGrp="1"/>
          </p:cNvSpPr>
          <p:nvPr>
            <p:ph type="subTitle" idx="1"/>
          </p:nvPr>
        </p:nvSpPr>
        <p:spPr>
          <a:xfrm>
            <a:off x="2751095" y="4697862"/>
            <a:ext cx="11636700" cy="12822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2400"/>
              <a:buNone/>
            </a:pPr>
            <a:r>
              <a:rPr lang="en-US"/>
              <a:t>Elisa Koler, Education Program Consultant</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g2c3e7edf42a_0_0"/>
          <p:cNvSpPr txBox="1">
            <a:spLocks noGrp="1"/>
          </p:cNvSpPr>
          <p:nvPr>
            <p:ph type="title"/>
          </p:nvPr>
        </p:nvSpPr>
        <p:spPr>
          <a:xfrm>
            <a:off x="89279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Not all residential facilities are N&amp;D Facilities! </a:t>
            </a:r>
            <a:endParaRPr/>
          </a:p>
        </p:txBody>
      </p:sp>
      <p:sp>
        <p:nvSpPr>
          <p:cNvPr id="92" name="Google Shape;92;g2c3e7edf42a_0_0"/>
          <p:cNvSpPr txBox="1">
            <a:spLocks noGrp="1"/>
          </p:cNvSpPr>
          <p:nvPr>
            <p:ph type="body" idx="1"/>
          </p:nvPr>
        </p:nvSpPr>
        <p:spPr>
          <a:xfrm>
            <a:off x="892800" y="1314288"/>
            <a:ext cx="10515600" cy="1058100"/>
          </a:xfrm>
          <a:prstGeom prst="rect">
            <a:avLst/>
          </a:prstGeom>
        </p:spPr>
        <p:txBody>
          <a:bodyPr spcFirstLastPara="1" wrap="square" lIns="91425" tIns="45700" rIns="91425" bIns="45700" anchor="b" anchorCtr="0">
            <a:noAutofit/>
          </a:bodyPr>
          <a:lstStyle/>
          <a:p>
            <a:pPr marL="0" lvl="0" indent="0" algn="l" rtl="0">
              <a:spcBef>
                <a:spcPts val="750"/>
              </a:spcBef>
              <a:spcAft>
                <a:spcPts val="0"/>
              </a:spcAft>
              <a:buNone/>
            </a:pPr>
            <a:r>
              <a:rPr lang="en-US" sz="2500"/>
              <a:t>Although some residential facilities have been identified as N&amp;D in the past, many were found not to meet the federal definitions. Other types of residential facilities include:</a:t>
            </a:r>
            <a:endParaRPr sz="2500"/>
          </a:p>
        </p:txBody>
      </p:sp>
      <p:sp>
        <p:nvSpPr>
          <p:cNvPr id="93" name="Google Shape;93;g2c3e7edf42a_0_0"/>
          <p:cNvSpPr txBox="1">
            <a:spLocks noGrp="1"/>
          </p:cNvSpPr>
          <p:nvPr>
            <p:ph type="body" idx="2"/>
          </p:nvPr>
        </p:nvSpPr>
        <p:spPr>
          <a:xfrm>
            <a:off x="938100" y="2493900"/>
            <a:ext cx="5157900" cy="3877200"/>
          </a:xfrm>
          <a:prstGeom prst="rect">
            <a:avLst/>
          </a:prstGeom>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457200" lvl="0" indent="-387350" algn="l" rtl="0">
              <a:lnSpc>
                <a:spcPct val="100000"/>
              </a:lnSpc>
              <a:spcBef>
                <a:spcPts val="750"/>
              </a:spcBef>
              <a:spcAft>
                <a:spcPts val="0"/>
              </a:spcAft>
              <a:buSzPts val="2500"/>
              <a:buChar char="•"/>
            </a:pPr>
            <a:r>
              <a:rPr lang="en-US" sz="2500"/>
              <a:t>Hospitals </a:t>
            </a:r>
            <a:endParaRPr sz="2500"/>
          </a:p>
          <a:p>
            <a:pPr marL="457200" lvl="0" indent="-387350" algn="l" rtl="0">
              <a:lnSpc>
                <a:spcPct val="100000"/>
              </a:lnSpc>
              <a:spcBef>
                <a:spcPts val="0"/>
              </a:spcBef>
              <a:spcAft>
                <a:spcPts val="0"/>
              </a:spcAft>
              <a:buSzPts val="2500"/>
              <a:buChar char="•"/>
            </a:pPr>
            <a:r>
              <a:rPr lang="en-US" sz="2500"/>
              <a:t>Psychiatric hospitals </a:t>
            </a:r>
            <a:endParaRPr sz="2500"/>
          </a:p>
          <a:p>
            <a:pPr marL="457200" lvl="0" indent="-387350" algn="l" rtl="0">
              <a:lnSpc>
                <a:spcPct val="100000"/>
              </a:lnSpc>
              <a:spcBef>
                <a:spcPts val="0"/>
              </a:spcBef>
              <a:spcAft>
                <a:spcPts val="0"/>
              </a:spcAft>
              <a:buSzPts val="2500"/>
              <a:buChar char="•"/>
            </a:pPr>
            <a:r>
              <a:rPr lang="en-US" sz="2500"/>
              <a:t>Short term crisis stabilization facilities </a:t>
            </a:r>
            <a:endParaRPr sz="2500"/>
          </a:p>
          <a:p>
            <a:pPr marL="457200" lvl="0" indent="-387350" algn="l" rtl="0">
              <a:lnSpc>
                <a:spcPct val="100000"/>
              </a:lnSpc>
              <a:spcBef>
                <a:spcPts val="0"/>
              </a:spcBef>
              <a:spcAft>
                <a:spcPts val="0"/>
              </a:spcAft>
              <a:buSzPts val="2500"/>
              <a:buChar char="•"/>
            </a:pPr>
            <a:r>
              <a:rPr lang="en-US" sz="2500"/>
              <a:t>Shelters for homeless families</a:t>
            </a:r>
            <a:endParaRPr sz="2500"/>
          </a:p>
          <a:p>
            <a:pPr marL="457200" lvl="0" indent="-387350" algn="l" rtl="0">
              <a:lnSpc>
                <a:spcPct val="100000"/>
              </a:lnSpc>
              <a:spcBef>
                <a:spcPts val="0"/>
              </a:spcBef>
              <a:spcAft>
                <a:spcPts val="0"/>
              </a:spcAft>
              <a:buSzPts val="2500"/>
              <a:buChar char="•"/>
            </a:pPr>
            <a:r>
              <a:rPr lang="en-US" sz="2500"/>
              <a:t>Domestic violence safety shelters </a:t>
            </a:r>
            <a:endParaRPr sz="2500"/>
          </a:p>
          <a:p>
            <a:pPr marL="457200" lvl="0" indent="-387350" algn="l" rtl="0">
              <a:lnSpc>
                <a:spcPct val="100000"/>
              </a:lnSpc>
              <a:spcBef>
                <a:spcPts val="0"/>
              </a:spcBef>
              <a:spcAft>
                <a:spcPts val="0"/>
              </a:spcAft>
              <a:buSzPts val="2500"/>
              <a:buChar char="•"/>
            </a:pPr>
            <a:r>
              <a:rPr lang="en-US" sz="2500"/>
              <a:t>Residential consortium schools </a:t>
            </a:r>
            <a:endParaRPr sz="2500"/>
          </a:p>
          <a:p>
            <a:pPr marL="457200" lvl="0" indent="-368300" algn="l" rtl="0">
              <a:lnSpc>
                <a:spcPct val="100000"/>
              </a:lnSpc>
              <a:spcBef>
                <a:spcPts val="0"/>
              </a:spcBef>
              <a:spcAft>
                <a:spcPts val="0"/>
              </a:spcAft>
              <a:buSzPts val="2200"/>
              <a:buChar char="•"/>
            </a:pPr>
            <a:r>
              <a:rPr lang="en-US" sz="2500"/>
              <a:t>Iowa School for the Deaf </a:t>
            </a:r>
            <a:endParaRPr sz="2500"/>
          </a:p>
        </p:txBody>
      </p:sp>
      <p:sp>
        <p:nvSpPr>
          <p:cNvPr id="94" name="Google Shape;94;g2c3e7edf42a_0_0"/>
          <p:cNvSpPr txBox="1">
            <a:spLocks noGrp="1"/>
          </p:cNvSpPr>
          <p:nvPr>
            <p:ph type="body" idx="4"/>
          </p:nvPr>
        </p:nvSpPr>
        <p:spPr>
          <a:xfrm>
            <a:off x="6248400" y="2489775"/>
            <a:ext cx="5183100" cy="3908700"/>
          </a:xfrm>
          <a:prstGeom prst="rect">
            <a:avLst/>
          </a:prstGeom>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457200" lvl="0" indent="-368300" algn="l" rtl="0">
              <a:lnSpc>
                <a:spcPct val="100000"/>
              </a:lnSpc>
              <a:spcBef>
                <a:spcPts val="750"/>
              </a:spcBef>
              <a:spcAft>
                <a:spcPts val="0"/>
              </a:spcAft>
              <a:buSzPts val="2200"/>
              <a:buChar char="•"/>
            </a:pPr>
            <a:r>
              <a:rPr lang="en-US" sz="2500"/>
              <a:t>Treatment centers for substance use disorders </a:t>
            </a:r>
            <a:endParaRPr sz="2500"/>
          </a:p>
          <a:p>
            <a:pPr marL="457200" lvl="0" indent="-368300" algn="l" rtl="0">
              <a:lnSpc>
                <a:spcPct val="100000"/>
              </a:lnSpc>
              <a:spcBef>
                <a:spcPts val="0"/>
              </a:spcBef>
              <a:spcAft>
                <a:spcPts val="0"/>
              </a:spcAft>
              <a:buSzPts val="2200"/>
              <a:buChar char="•"/>
            </a:pPr>
            <a:r>
              <a:rPr lang="en-US" sz="2500"/>
              <a:t>Treatment centers for sexually problematized behaviors </a:t>
            </a:r>
            <a:endParaRPr sz="2500"/>
          </a:p>
          <a:p>
            <a:pPr marL="457200" lvl="0" indent="-368300" algn="l" rtl="0">
              <a:lnSpc>
                <a:spcPct val="100000"/>
              </a:lnSpc>
              <a:spcBef>
                <a:spcPts val="0"/>
              </a:spcBef>
              <a:spcAft>
                <a:spcPts val="0"/>
              </a:spcAft>
              <a:buSzPts val="2200"/>
              <a:buChar char="•"/>
            </a:pPr>
            <a:r>
              <a:rPr lang="en-US" sz="2500"/>
              <a:t>Intermediate Care Facilities for Individuals with Intellectual Disabilities</a:t>
            </a:r>
            <a:endParaRPr sz="2500"/>
          </a:p>
          <a:p>
            <a:pPr marL="457200" lvl="0" indent="-368300" algn="l" rtl="0">
              <a:lnSpc>
                <a:spcPct val="100000"/>
              </a:lnSpc>
              <a:spcBef>
                <a:spcPts val="0"/>
              </a:spcBef>
              <a:spcAft>
                <a:spcPts val="0"/>
              </a:spcAft>
              <a:buSzPts val="2200"/>
              <a:buChar char="•"/>
            </a:pPr>
            <a:r>
              <a:rPr lang="en-US" sz="2500"/>
              <a:t>4+ residential programs for disabled youth and young adults</a:t>
            </a:r>
            <a:endParaRPr sz="25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g2c3e7edf42a_0_41"/>
          <p:cNvSpPr txBox="1">
            <a:spLocks noGrp="1"/>
          </p:cNvSpPr>
          <p:nvPr>
            <p:ph type="ctrTitle"/>
          </p:nvPr>
        </p:nvSpPr>
        <p:spPr>
          <a:xfrm>
            <a:off x="172045" y="2348995"/>
            <a:ext cx="11636700" cy="2160000"/>
          </a:xfrm>
          <a:prstGeom prst="rect">
            <a:avLst/>
          </a:prstGeom>
        </p:spPr>
        <p:txBody>
          <a:bodyPr spcFirstLastPara="1" wrap="square" lIns="91425" tIns="45700" rIns="91425" bIns="45700" anchor="b" anchorCtr="0">
            <a:normAutofit/>
          </a:bodyPr>
          <a:lstStyle/>
          <a:p>
            <a:pPr marL="0" lvl="0" indent="0" algn="ctr" rtl="0">
              <a:spcBef>
                <a:spcPts val="0"/>
              </a:spcBef>
              <a:spcAft>
                <a:spcPts val="0"/>
              </a:spcAft>
              <a:buNone/>
            </a:pPr>
            <a:r>
              <a:rPr lang="en-US"/>
              <a:t>Title 1 Part D</a:t>
            </a:r>
            <a:endParaRPr/>
          </a:p>
          <a:p>
            <a:pPr marL="0" lvl="0" indent="0" algn="ctr" rtl="0">
              <a:spcBef>
                <a:spcPts val="0"/>
              </a:spcBef>
              <a:spcAft>
                <a:spcPts val="0"/>
              </a:spcAft>
              <a:buNone/>
            </a:pPr>
            <a:endParaRPr/>
          </a:p>
          <a:p>
            <a:pPr marL="0" lvl="0" indent="0" algn="ctr" rtl="0">
              <a:spcBef>
                <a:spcPts val="0"/>
              </a:spcBef>
              <a:spcAft>
                <a:spcPts val="0"/>
              </a:spcAft>
              <a:buNone/>
            </a:pPr>
            <a:r>
              <a:rPr lang="en-US"/>
              <a:t>Federal Funding</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g2c3e7edf42a_0_36"/>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October Count</a:t>
            </a:r>
            <a:endParaRPr/>
          </a:p>
        </p:txBody>
      </p:sp>
      <p:sp>
        <p:nvSpPr>
          <p:cNvPr id="105" name="Google Shape;105;g2c3e7edf42a_0_36"/>
          <p:cNvSpPr txBox="1">
            <a:spLocks noGrp="1"/>
          </p:cNvSpPr>
          <p:nvPr>
            <p:ph type="body" idx="1"/>
          </p:nvPr>
        </p:nvSpPr>
        <p:spPr>
          <a:xfrm>
            <a:off x="689100" y="1253400"/>
            <a:ext cx="10813800" cy="4911600"/>
          </a:xfrm>
          <a:prstGeom prst="rect">
            <a:avLst/>
          </a:prstGeom>
        </p:spPr>
        <p:txBody>
          <a:bodyPr spcFirstLastPara="1" wrap="square" lIns="91425" tIns="45700" rIns="91425" bIns="45700" anchor="t" anchorCtr="0">
            <a:noAutofit/>
          </a:bodyPr>
          <a:lstStyle/>
          <a:p>
            <a:pPr marL="457200" lvl="0" indent="-368300" algn="l" rtl="0">
              <a:lnSpc>
                <a:spcPct val="100000"/>
              </a:lnSpc>
              <a:spcBef>
                <a:spcPts val="750"/>
              </a:spcBef>
              <a:spcAft>
                <a:spcPts val="0"/>
              </a:spcAft>
              <a:buSzPts val="2200"/>
              <a:buChar char="•"/>
            </a:pPr>
            <a:r>
              <a:rPr lang="en-US" sz="2500"/>
              <a:t>Every fall, all N&amp;D facilities must submit a </a:t>
            </a:r>
            <a:r>
              <a:rPr lang="en-US" sz="2500" u="sng"/>
              <a:t>student count number</a:t>
            </a:r>
            <a:r>
              <a:rPr lang="en-US" sz="2500"/>
              <a:t>.</a:t>
            </a:r>
            <a:endParaRPr sz="2500"/>
          </a:p>
          <a:p>
            <a:pPr marL="457200" lvl="0" indent="0" algn="l" rtl="0">
              <a:lnSpc>
                <a:spcPct val="100000"/>
              </a:lnSpc>
              <a:spcBef>
                <a:spcPts val="0"/>
              </a:spcBef>
              <a:spcAft>
                <a:spcPts val="0"/>
              </a:spcAft>
              <a:buNone/>
            </a:pPr>
            <a:endParaRPr sz="2500"/>
          </a:p>
          <a:p>
            <a:pPr marL="457200" lvl="0" indent="-387350" algn="l" rtl="0">
              <a:lnSpc>
                <a:spcPct val="100000"/>
              </a:lnSpc>
              <a:spcBef>
                <a:spcPts val="750"/>
              </a:spcBef>
              <a:spcAft>
                <a:spcPts val="0"/>
              </a:spcAft>
              <a:buSzPts val="2500"/>
              <a:buChar char="•"/>
            </a:pPr>
            <a:r>
              <a:rPr lang="en-US" sz="2500"/>
              <a:t>This process is different for Subpart 1 (State agency operated) and Subpart 2 (local agency operated).</a:t>
            </a:r>
            <a:endParaRPr sz="2500"/>
          </a:p>
          <a:p>
            <a:pPr marL="0" lvl="0" indent="0" algn="l" rtl="0">
              <a:lnSpc>
                <a:spcPct val="100000"/>
              </a:lnSpc>
              <a:spcBef>
                <a:spcPts val="0"/>
              </a:spcBef>
              <a:spcAft>
                <a:spcPts val="0"/>
              </a:spcAft>
              <a:buNone/>
            </a:pPr>
            <a:endParaRPr sz="2500"/>
          </a:p>
          <a:p>
            <a:pPr marL="457200" lvl="0" indent="-368300" algn="l" rtl="0">
              <a:lnSpc>
                <a:spcPct val="100000"/>
              </a:lnSpc>
              <a:spcBef>
                <a:spcPts val="750"/>
              </a:spcBef>
              <a:spcAft>
                <a:spcPts val="0"/>
              </a:spcAft>
              <a:buSzPts val="2200"/>
              <a:buChar char="•"/>
            </a:pPr>
            <a:r>
              <a:rPr lang="en-US" sz="2500"/>
              <a:t>This count number generates federal funding for the following year. For example, the count collected in October 2024 will generate the funding for the 2025-2026 school year.</a:t>
            </a:r>
            <a:endParaRPr sz="2500"/>
          </a:p>
          <a:p>
            <a:pPr marL="0" lvl="0" indent="0" algn="l" rtl="0">
              <a:lnSpc>
                <a:spcPct val="100000"/>
              </a:lnSpc>
              <a:spcBef>
                <a:spcPts val="0"/>
              </a:spcBef>
              <a:spcAft>
                <a:spcPts val="0"/>
              </a:spcAft>
              <a:buNone/>
            </a:pPr>
            <a:endParaRPr sz="2500"/>
          </a:p>
          <a:p>
            <a:pPr marL="457200" lvl="0" indent="-368300" algn="l" rtl="0">
              <a:lnSpc>
                <a:spcPct val="100000"/>
              </a:lnSpc>
              <a:spcBef>
                <a:spcPts val="750"/>
              </a:spcBef>
              <a:spcAft>
                <a:spcPts val="0"/>
              </a:spcAft>
              <a:buSzPts val="2200"/>
              <a:buChar char="•"/>
            </a:pPr>
            <a:r>
              <a:rPr lang="en-US" sz="2500"/>
              <a:t>This is entirely separate from the Certified Enrollment Count that generates State funding. </a:t>
            </a:r>
            <a:endParaRPr sz="25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g2c3e7edf42a_0_16"/>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October Count: Subpart 1 Report Date </a:t>
            </a:r>
            <a:endParaRPr/>
          </a:p>
        </p:txBody>
      </p:sp>
      <p:sp>
        <p:nvSpPr>
          <p:cNvPr id="111" name="Google Shape;111;g2c3e7edf42a_0_16"/>
          <p:cNvSpPr txBox="1">
            <a:spLocks noGrp="1"/>
          </p:cNvSpPr>
          <p:nvPr>
            <p:ph type="body" idx="1"/>
          </p:nvPr>
        </p:nvSpPr>
        <p:spPr>
          <a:xfrm>
            <a:off x="689112" y="971874"/>
            <a:ext cx="10813800" cy="1674507"/>
          </a:xfrm>
          <a:prstGeom prst="rect">
            <a:avLst/>
          </a:prstGeom>
        </p:spPr>
        <p:txBody>
          <a:bodyPr spcFirstLastPara="1" wrap="square" lIns="91425" tIns="45700" rIns="91425" bIns="45700" anchor="t" anchorCtr="0">
            <a:normAutofit/>
          </a:bodyPr>
          <a:lstStyle/>
          <a:p>
            <a:pPr marL="457200" lvl="0" indent="-349250" algn="l" rtl="0">
              <a:lnSpc>
                <a:spcPct val="100000"/>
              </a:lnSpc>
              <a:spcBef>
                <a:spcPts val="0"/>
              </a:spcBef>
              <a:spcAft>
                <a:spcPts val="0"/>
              </a:spcAft>
              <a:buSzPts val="1900"/>
              <a:buChar char="•"/>
            </a:pPr>
            <a:r>
              <a:rPr lang="en-US" sz="1900"/>
              <a:t>This process only applies to State agencies who operate N&amp;D educational programs, namely, the DOC and HHS. </a:t>
            </a:r>
            <a:endParaRPr sz="1900"/>
          </a:p>
          <a:p>
            <a:pPr marL="457200" lvl="0" indent="-349250" algn="l" rtl="0">
              <a:lnSpc>
                <a:spcPct val="100000"/>
              </a:lnSpc>
              <a:spcBef>
                <a:spcPts val="0"/>
              </a:spcBef>
              <a:spcAft>
                <a:spcPts val="0"/>
              </a:spcAft>
              <a:buSzPts val="1900"/>
              <a:buChar char="•"/>
            </a:pPr>
            <a:r>
              <a:rPr lang="en-US" sz="1900"/>
              <a:t>The DOC and HHS must choose a consistent date in October to submit a count of all students in the facility 20 year old or younger who are participating in an educational program. </a:t>
            </a:r>
            <a:endParaRPr sz="1900"/>
          </a:p>
          <a:p>
            <a:pPr marL="457200" lvl="0" indent="-349250" algn="l" rtl="0">
              <a:lnSpc>
                <a:spcPct val="100000"/>
              </a:lnSpc>
              <a:spcBef>
                <a:spcPts val="0"/>
              </a:spcBef>
              <a:spcAft>
                <a:spcPts val="0"/>
              </a:spcAft>
              <a:buSzPts val="1900"/>
              <a:buChar char="•"/>
            </a:pPr>
            <a:r>
              <a:rPr lang="en-US" sz="1900"/>
              <a:t>For an agency with multiple facilities, every facility must use the same count date. </a:t>
            </a:r>
            <a:endParaRPr sz="1900"/>
          </a:p>
        </p:txBody>
      </p:sp>
      <p:pic>
        <p:nvPicPr>
          <p:cNvPr id="112" name="Google Shape;112;g2c3e7edf42a_0_16" descr="Part 2: Basis for eligibility."/>
          <p:cNvPicPr preferRelativeResize="0"/>
          <p:nvPr/>
        </p:nvPicPr>
        <p:blipFill>
          <a:blip r:embed="rId3">
            <a:alphaModFix/>
          </a:blip>
          <a:stretch>
            <a:fillRect/>
          </a:stretch>
        </p:blipFill>
        <p:spPr>
          <a:xfrm>
            <a:off x="1172025" y="2541500"/>
            <a:ext cx="9944100" cy="3600450"/>
          </a:xfrm>
          <a:prstGeom prst="rect">
            <a:avLst/>
          </a:prstGeom>
          <a:noFill/>
          <a:ln w="9525" cap="flat" cmpd="sng">
            <a:solidFill>
              <a:schemeClr val="dk1"/>
            </a:solidFill>
            <a:prstDash val="solid"/>
            <a:round/>
            <a:headEnd type="none" w="sm" len="sm"/>
            <a:tailEnd type="none" w="sm" len="sm"/>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g2c3e7edf42a_0_30"/>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October Count: Subpart 1 Calculations  </a:t>
            </a:r>
            <a:endParaRPr/>
          </a:p>
        </p:txBody>
      </p:sp>
      <p:pic>
        <p:nvPicPr>
          <p:cNvPr id="118" name="Google Shape;118;g2c3e7edf42a_0_30" descr="Part 3: Type of Institution and Enrollment.&#10;&#10;Part 4: Adjusted Enrollment to Reflect the Relative Length of the State Agency's Annual Program."/>
          <p:cNvPicPr preferRelativeResize="0"/>
          <p:nvPr/>
        </p:nvPicPr>
        <p:blipFill>
          <a:blip r:embed="rId3">
            <a:alphaModFix/>
          </a:blip>
          <a:stretch>
            <a:fillRect/>
          </a:stretch>
        </p:blipFill>
        <p:spPr>
          <a:xfrm>
            <a:off x="601113" y="1261024"/>
            <a:ext cx="10746027" cy="38949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g2c3e7edf42a_0_8"/>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October Count: Subpart 2 </a:t>
            </a:r>
            <a:endParaRPr/>
          </a:p>
        </p:txBody>
      </p:sp>
      <p:sp>
        <p:nvSpPr>
          <p:cNvPr id="124" name="Google Shape;124;g2c3e7edf42a_0_8"/>
          <p:cNvSpPr txBox="1">
            <a:spLocks noGrp="1"/>
          </p:cNvSpPr>
          <p:nvPr>
            <p:ph type="body" idx="1"/>
          </p:nvPr>
        </p:nvSpPr>
        <p:spPr>
          <a:xfrm>
            <a:off x="689100" y="1253400"/>
            <a:ext cx="10813800" cy="5117700"/>
          </a:xfrm>
          <a:prstGeom prst="rect">
            <a:avLst/>
          </a:prstGeom>
        </p:spPr>
        <p:txBody>
          <a:bodyPr spcFirstLastPara="1" wrap="square" lIns="91425" tIns="45700" rIns="91425" bIns="45700" anchor="t" anchorCtr="0">
            <a:noAutofit/>
          </a:bodyPr>
          <a:lstStyle/>
          <a:p>
            <a:pPr marL="457200" lvl="0" indent="-387350" algn="l" rtl="0">
              <a:lnSpc>
                <a:spcPct val="100000"/>
              </a:lnSpc>
              <a:spcBef>
                <a:spcPts val="0"/>
              </a:spcBef>
              <a:spcAft>
                <a:spcPts val="0"/>
              </a:spcAft>
              <a:buSzPts val="2500"/>
              <a:buChar char="•"/>
            </a:pPr>
            <a:r>
              <a:rPr lang="en-US" sz="2500"/>
              <a:t>Every fall, all N&amp;D facilities operated by an AEA or LEA must submit their student count number for a 30 day period. </a:t>
            </a:r>
            <a:endParaRPr sz="2500"/>
          </a:p>
          <a:p>
            <a:pPr marL="457200" lvl="0" indent="-387350" algn="l" rtl="0">
              <a:lnSpc>
                <a:spcPct val="100000"/>
              </a:lnSpc>
              <a:spcBef>
                <a:spcPts val="0"/>
              </a:spcBef>
              <a:spcAft>
                <a:spcPts val="0"/>
              </a:spcAft>
              <a:buSzPts val="2500"/>
              <a:buChar char="•"/>
            </a:pPr>
            <a:r>
              <a:rPr lang="en-US" sz="2500"/>
              <a:t>The subgrantee and facility will collaborate to set the dates for their 30-day count period. At least one date of this 30-day period must be in October. </a:t>
            </a:r>
            <a:endParaRPr sz="2500"/>
          </a:p>
          <a:p>
            <a:pPr marL="457200" lvl="0" indent="-387350" algn="l" rtl="0">
              <a:lnSpc>
                <a:spcPct val="100000"/>
              </a:lnSpc>
              <a:spcBef>
                <a:spcPts val="0"/>
              </a:spcBef>
              <a:spcAft>
                <a:spcPts val="0"/>
              </a:spcAft>
              <a:buSzPts val="2500"/>
              <a:buChar char="•"/>
            </a:pPr>
            <a:r>
              <a:rPr lang="en-US" sz="2500"/>
              <a:t>During this 30-day period, all students who are present for one day or more in the facility are counted towards the total. </a:t>
            </a:r>
            <a:endParaRPr sz="2500"/>
          </a:p>
          <a:p>
            <a:pPr marL="457200" lvl="0" indent="-387350" algn="l" rtl="0">
              <a:lnSpc>
                <a:spcPct val="100000"/>
              </a:lnSpc>
              <a:spcBef>
                <a:spcPts val="0"/>
              </a:spcBef>
              <a:spcAft>
                <a:spcPts val="0"/>
              </a:spcAft>
              <a:buSzPts val="2500"/>
              <a:buChar char="•"/>
            </a:pPr>
            <a:r>
              <a:rPr lang="en-US" sz="2500"/>
              <a:t>If a student exits the facility and then returns, that student must be counted twice.</a:t>
            </a:r>
            <a:endParaRPr sz="25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g2c3e7edf42a_0_5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October Count: Subpart 2 Report Date</a:t>
            </a:r>
            <a:endParaRPr/>
          </a:p>
        </p:txBody>
      </p:sp>
      <p:pic>
        <p:nvPicPr>
          <p:cNvPr id="130" name="Google Shape;130;g2c3e7edf42a_0_53" descr="Part 2: Neglected Account"/>
          <p:cNvPicPr preferRelativeResize="0"/>
          <p:nvPr/>
        </p:nvPicPr>
        <p:blipFill>
          <a:blip r:embed="rId3">
            <a:alphaModFix/>
          </a:blip>
          <a:stretch>
            <a:fillRect/>
          </a:stretch>
        </p:blipFill>
        <p:spPr>
          <a:xfrm>
            <a:off x="908700" y="1028475"/>
            <a:ext cx="10457825" cy="5232326"/>
          </a:xfrm>
          <a:prstGeom prst="rect">
            <a:avLst/>
          </a:prstGeom>
          <a:noFill/>
          <a:ln w="9525" cap="flat" cmpd="sng">
            <a:solidFill>
              <a:schemeClr val="dk1"/>
            </a:solidFill>
            <a:prstDash val="solid"/>
            <a:round/>
            <a:headEnd type="none" w="sm" len="sm"/>
            <a:tailEnd type="none" w="sm" len="sm"/>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g2c3e7edf42a_0_49"/>
          <p:cNvSpPr txBox="1">
            <a:spLocks noGrp="1"/>
          </p:cNvSpPr>
          <p:nvPr>
            <p:ph type="ctrTitle"/>
          </p:nvPr>
        </p:nvSpPr>
        <p:spPr>
          <a:xfrm>
            <a:off x="172045" y="2348995"/>
            <a:ext cx="11636700" cy="2160000"/>
          </a:xfrm>
          <a:prstGeom prst="rect">
            <a:avLst/>
          </a:prstGeom>
        </p:spPr>
        <p:txBody>
          <a:bodyPr spcFirstLastPara="1" wrap="square" lIns="91425" tIns="45700" rIns="91425" bIns="45700" anchor="b" anchorCtr="0">
            <a:normAutofit/>
          </a:bodyPr>
          <a:lstStyle/>
          <a:p>
            <a:pPr marL="0" lvl="0" indent="0" algn="ctr" rtl="0">
              <a:spcBef>
                <a:spcPts val="0"/>
              </a:spcBef>
              <a:spcAft>
                <a:spcPts val="0"/>
              </a:spcAft>
              <a:buNone/>
            </a:pPr>
            <a:r>
              <a:rPr lang="en-US"/>
              <a:t>Title 1 Part D</a:t>
            </a:r>
            <a:endParaRPr/>
          </a:p>
          <a:p>
            <a:pPr marL="0" lvl="0" indent="0" algn="ctr" rtl="0">
              <a:spcBef>
                <a:spcPts val="0"/>
              </a:spcBef>
              <a:spcAft>
                <a:spcPts val="0"/>
              </a:spcAft>
              <a:buNone/>
            </a:pPr>
            <a:endParaRPr/>
          </a:p>
          <a:p>
            <a:pPr marL="0" lvl="0" indent="0" algn="ctr" rtl="0">
              <a:spcBef>
                <a:spcPts val="0"/>
              </a:spcBef>
              <a:spcAft>
                <a:spcPts val="0"/>
              </a:spcAft>
              <a:buNone/>
            </a:pPr>
            <a:r>
              <a:rPr lang="en-US"/>
              <a:t>Federal Reporting</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g2c3e7edf42a_0_64"/>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Consolidated State Performance Report (CSPR)</a:t>
            </a:r>
            <a:endParaRPr/>
          </a:p>
        </p:txBody>
      </p:sp>
      <p:sp>
        <p:nvSpPr>
          <p:cNvPr id="141" name="Google Shape;141;g2c3e7edf42a_0_64"/>
          <p:cNvSpPr txBox="1">
            <a:spLocks noGrp="1"/>
          </p:cNvSpPr>
          <p:nvPr>
            <p:ph type="body" idx="1"/>
          </p:nvPr>
        </p:nvSpPr>
        <p:spPr>
          <a:xfrm>
            <a:off x="689100" y="1146250"/>
            <a:ext cx="10813800" cy="5588100"/>
          </a:xfrm>
          <a:prstGeom prst="rect">
            <a:avLst/>
          </a:prstGeom>
        </p:spPr>
        <p:txBody>
          <a:bodyPr spcFirstLastPara="1" wrap="square" lIns="91425" tIns="45700" rIns="91425" bIns="45700" anchor="t" anchorCtr="0">
            <a:normAutofit/>
          </a:bodyPr>
          <a:lstStyle/>
          <a:p>
            <a:pPr marL="457200" lvl="0" indent="-387350" algn="l" rtl="0">
              <a:lnSpc>
                <a:spcPct val="100000"/>
              </a:lnSpc>
              <a:spcBef>
                <a:spcPts val="0"/>
              </a:spcBef>
              <a:spcAft>
                <a:spcPts val="0"/>
              </a:spcAft>
              <a:buSzPts val="2500"/>
              <a:buChar char="•"/>
            </a:pPr>
            <a:r>
              <a:rPr lang="en-US" sz="2500"/>
              <a:t>CSPR data is collected during the fiscal year and is collated and send to the federal government after the Fiscal Year has concluded (June 30).</a:t>
            </a:r>
            <a:endParaRPr sz="2500"/>
          </a:p>
          <a:p>
            <a:pPr marL="0" lvl="0" indent="0" algn="l" rtl="0">
              <a:lnSpc>
                <a:spcPct val="100000"/>
              </a:lnSpc>
              <a:spcBef>
                <a:spcPts val="0"/>
              </a:spcBef>
              <a:spcAft>
                <a:spcPts val="0"/>
              </a:spcAft>
              <a:buNone/>
            </a:pPr>
            <a:r>
              <a:rPr lang="en-US" sz="2500"/>
              <a:t> </a:t>
            </a:r>
            <a:endParaRPr sz="2500"/>
          </a:p>
          <a:p>
            <a:pPr marL="457200" lvl="0" indent="-387350" algn="l" rtl="0">
              <a:lnSpc>
                <a:spcPct val="100000"/>
              </a:lnSpc>
              <a:spcBef>
                <a:spcPts val="0"/>
              </a:spcBef>
              <a:spcAft>
                <a:spcPts val="0"/>
              </a:spcAft>
              <a:buSzPts val="2500"/>
              <a:buChar char="•"/>
            </a:pPr>
            <a:r>
              <a:rPr lang="en-US" sz="2500"/>
              <a:t>The CSPR collects demographic data, as well as academic and vocational outcomes. </a:t>
            </a:r>
            <a:endParaRPr sz="2500"/>
          </a:p>
          <a:p>
            <a:pPr marL="0" lvl="0" indent="0" algn="l" rtl="0">
              <a:lnSpc>
                <a:spcPct val="100000"/>
              </a:lnSpc>
              <a:spcBef>
                <a:spcPts val="0"/>
              </a:spcBef>
              <a:spcAft>
                <a:spcPts val="0"/>
              </a:spcAft>
              <a:buNone/>
            </a:pPr>
            <a:endParaRPr sz="2500"/>
          </a:p>
          <a:p>
            <a:pPr marL="457200" lvl="0" indent="-387350" algn="l" rtl="0">
              <a:lnSpc>
                <a:spcPct val="100000"/>
              </a:lnSpc>
              <a:spcBef>
                <a:spcPts val="0"/>
              </a:spcBef>
              <a:spcAft>
                <a:spcPts val="0"/>
              </a:spcAft>
              <a:buSzPts val="2500"/>
              <a:buChar char="•"/>
            </a:pPr>
            <a:r>
              <a:rPr lang="en-US" sz="2500"/>
              <a:t>Remember, Neglected facilities operating under Title I Part A are not required to participate in this process. </a:t>
            </a:r>
            <a:endParaRPr sz="25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g2c3f937405b_0_8"/>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Demographic Data</a:t>
            </a:r>
            <a:endParaRPr/>
          </a:p>
        </p:txBody>
      </p:sp>
      <p:sp>
        <p:nvSpPr>
          <p:cNvPr id="147" name="Google Shape;147;g2c3f937405b_0_8"/>
          <p:cNvSpPr txBox="1">
            <a:spLocks noGrp="1"/>
          </p:cNvSpPr>
          <p:nvPr>
            <p:ph type="body" idx="1"/>
          </p:nvPr>
        </p:nvSpPr>
        <p:spPr>
          <a:xfrm>
            <a:off x="689100" y="840525"/>
            <a:ext cx="10813800" cy="5744400"/>
          </a:xfrm>
          <a:prstGeom prst="rect">
            <a:avLst/>
          </a:prstGeom>
        </p:spPr>
        <p:txBody>
          <a:bodyPr spcFirstLastPara="1" wrap="square" lIns="91425" tIns="45700" rIns="91425" bIns="45700" anchor="t" anchorCtr="0">
            <a:noAutofit/>
          </a:bodyPr>
          <a:lstStyle/>
          <a:p>
            <a:pPr marL="0" lvl="0" indent="0" algn="l" rtl="0">
              <a:lnSpc>
                <a:spcPct val="100000"/>
              </a:lnSpc>
              <a:spcBef>
                <a:spcPts val="0"/>
              </a:spcBef>
              <a:spcAft>
                <a:spcPts val="0"/>
              </a:spcAft>
              <a:buNone/>
            </a:pPr>
            <a:r>
              <a:rPr lang="en-US" sz="2500"/>
              <a:t>For each participating student, the Department collects: </a:t>
            </a:r>
            <a:endParaRPr sz="2500"/>
          </a:p>
          <a:p>
            <a:pPr marL="0" lvl="0" indent="0" algn="l" rtl="0">
              <a:lnSpc>
                <a:spcPct val="100000"/>
              </a:lnSpc>
              <a:spcBef>
                <a:spcPts val="0"/>
              </a:spcBef>
              <a:spcAft>
                <a:spcPts val="0"/>
              </a:spcAft>
              <a:buNone/>
            </a:pPr>
            <a:endParaRPr sz="2500"/>
          </a:p>
          <a:p>
            <a:pPr marL="457200" lvl="0" indent="-368300" algn="l" rtl="0">
              <a:lnSpc>
                <a:spcPct val="100000"/>
              </a:lnSpc>
              <a:spcBef>
                <a:spcPts val="0"/>
              </a:spcBef>
              <a:spcAft>
                <a:spcPts val="0"/>
              </a:spcAft>
              <a:buSzPts val="2200"/>
              <a:buChar char="•"/>
            </a:pPr>
            <a:r>
              <a:rPr lang="en-US" sz="2500"/>
              <a:t>Last Name</a:t>
            </a:r>
            <a:endParaRPr sz="2500"/>
          </a:p>
          <a:p>
            <a:pPr marL="457200" lvl="0" indent="-368300" algn="l" rtl="0">
              <a:lnSpc>
                <a:spcPct val="100000"/>
              </a:lnSpc>
              <a:spcBef>
                <a:spcPts val="0"/>
              </a:spcBef>
              <a:spcAft>
                <a:spcPts val="0"/>
              </a:spcAft>
              <a:buSzPts val="2200"/>
              <a:buChar char="•"/>
            </a:pPr>
            <a:r>
              <a:rPr lang="en-US" sz="2500"/>
              <a:t>First Name</a:t>
            </a:r>
            <a:endParaRPr sz="2500"/>
          </a:p>
          <a:p>
            <a:pPr marL="457200" lvl="0" indent="-368300" algn="l" rtl="0">
              <a:lnSpc>
                <a:spcPct val="100000"/>
              </a:lnSpc>
              <a:spcBef>
                <a:spcPts val="0"/>
              </a:spcBef>
              <a:spcAft>
                <a:spcPts val="0"/>
              </a:spcAft>
              <a:buSzPts val="2200"/>
              <a:buChar char="•"/>
            </a:pPr>
            <a:r>
              <a:rPr lang="en-US" sz="2500"/>
              <a:t>State ID (Department of Education ID preferred)</a:t>
            </a:r>
            <a:endParaRPr sz="2500"/>
          </a:p>
          <a:p>
            <a:pPr marL="457200" lvl="0" indent="-368300" algn="l" rtl="0">
              <a:lnSpc>
                <a:spcPct val="100000"/>
              </a:lnSpc>
              <a:spcBef>
                <a:spcPts val="0"/>
              </a:spcBef>
              <a:spcAft>
                <a:spcPts val="0"/>
              </a:spcAft>
              <a:buSzPts val="2200"/>
              <a:buChar char="•"/>
            </a:pPr>
            <a:r>
              <a:rPr lang="en-US" sz="2500"/>
              <a:t>Date of Birth</a:t>
            </a:r>
            <a:endParaRPr sz="2500"/>
          </a:p>
          <a:p>
            <a:pPr marL="457200" lvl="0" indent="-368300" algn="l" rtl="0">
              <a:lnSpc>
                <a:spcPct val="100000"/>
              </a:lnSpc>
              <a:spcBef>
                <a:spcPts val="0"/>
              </a:spcBef>
              <a:spcAft>
                <a:spcPts val="0"/>
              </a:spcAft>
              <a:buSzPts val="2200"/>
              <a:buChar char="•"/>
            </a:pPr>
            <a:r>
              <a:rPr lang="en-US" sz="2500"/>
              <a:t>Whether they received Title services </a:t>
            </a:r>
            <a:endParaRPr sz="2500"/>
          </a:p>
          <a:p>
            <a:pPr marL="457200" lvl="0" indent="-368300" algn="l" rtl="0">
              <a:lnSpc>
                <a:spcPct val="100000"/>
              </a:lnSpc>
              <a:spcBef>
                <a:spcPts val="0"/>
              </a:spcBef>
              <a:spcAft>
                <a:spcPts val="0"/>
              </a:spcAft>
              <a:buSzPts val="2200"/>
              <a:buChar char="•"/>
            </a:pPr>
            <a:r>
              <a:rPr lang="en-US" sz="2500"/>
              <a:t>Gender (Male, Female, Other)</a:t>
            </a:r>
            <a:endParaRPr sz="2500"/>
          </a:p>
          <a:p>
            <a:pPr marL="457200" lvl="0" indent="-368300" algn="l" rtl="0">
              <a:lnSpc>
                <a:spcPct val="100000"/>
              </a:lnSpc>
              <a:spcBef>
                <a:spcPts val="0"/>
              </a:spcBef>
              <a:spcAft>
                <a:spcPts val="0"/>
              </a:spcAft>
              <a:buSzPts val="2200"/>
              <a:buChar char="•"/>
            </a:pPr>
            <a:r>
              <a:rPr lang="en-US" sz="2500"/>
              <a:t>Race (American Indian or Alaska Native, Asian, Black or African American, Native Hawaiian or other Pacific Islander, Two or More Races, White)</a:t>
            </a:r>
            <a:endParaRPr sz="2500"/>
          </a:p>
          <a:p>
            <a:pPr marL="457200" lvl="0" indent="-368300" algn="l" rtl="0">
              <a:lnSpc>
                <a:spcPct val="100000"/>
              </a:lnSpc>
              <a:spcBef>
                <a:spcPts val="0"/>
              </a:spcBef>
              <a:spcAft>
                <a:spcPts val="0"/>
              </a:spcAft>
              <a:buSzPts val="2200"/>
              <a:buChar char="•"/>
            </a:pPr>
            <a:r>
              <a:rPr lang="en-US" sz="2500"/>
              <a:t>Whether the student had a High School Diploma or HiSET upon entrance</a:t>
            </a:r>
            <a:endParaRPr sz="2500"/>
          </a:p>
          <a:p>
            <a:pPr marL="457200" lvl="0" indent="-368300" algn="l" rtl="0">
              <a:lnSpc>
                <a:spcPct val="100000"/>
              </a:lnSpc>
              <a:spcBef>
                <a:spcPts val="0"/>
              </a:spcBef>
              <a:spcAft>
                <a:spcPts val="0"/>
              </a:spcAft>
              <a:buSzPts val="2200"/>
              <a:buChar char="•"/>
            </a:pPr>
            <a:r>
              <a:rPr lang="en-US" sz="2500"/>
              <a:t>Comments, if needed (this is where an “Other” gender will be specified)</a:t>
            </a:r>
            <a:endParaRPr sz="25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g2c9368a7e40_0_0"/>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800"/>
              <a:t>Overview</a:t>
            </a:r>
            <a:endParaRPr sz="4800"/>
          </a:p>
        </p:txBody>
      </p:sp>
      <p:sp>
        <p:nvSpPr>
          <p:cNvPr id="42" name="Google Shape;42;g2c9368a7e40_0_0"/>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457200" lvl="0" indent="-444500" algn="l" rtl="0">
              <a:lnSpc>
                <a:spcPct val="150000"/>
              </a:lnSpc>
              <a:spcBef>
                <a:spcPts val="750"/>
              </a:spcBef>
              <a:spcAft>
                <a:spcPts val="0"/>
              </a:spcAft>
              <a:buSzPts val="3400"/>
              <a:buAutoNum type="arabicPeriod"/>
            </a:pPr>
            <a:r>
              <a:rPr lang="en-US" sz="3400"/>
              <a:t>Overview of Title I Part D </a:t>
            </a:r>
            <a:endParaRPr sz="3400"/>
          </a:p>
          <a:p>
            <a:pPr marL="457200" lvl="0" indent="-444500" algn="l" rtl="0">
              <a:lnSpc>
                <a:spcPct val="150000"/>
              </a:lnSpc>
              <a:spcBef>
                <a:spcPts val="0"/>
              </a:spcBef>
              <a:spcAft>
                <a:spcPts val="0"/>
              </a:spcAft>
              <a:buSzPts val="3400"/>
              <a:buAutoNum type="arabicPeriod"/>
            </a:pPr>
            <a:r>
              <a:rPr lang="en-US" sz="3400"/>
              <a:t>Federal Funding </a:t>
            </a:r>
            <a:endParaRPr sz="3400"/>
          </a:p>
          <a:p>
            <a:pPr marL="457200" lvl="0" indent="-444500" algn="l" rtl="0">
              <a:lnSpc>
                <a:spcPct val="150000"/>
              </a:lnSpc>
              <a:spcBef>
                <a:spcPts val="0"/>
              </a:spcBef>
              <a:spcAft>
                <a:spcPts val="0"/>
              </a:spcAft>
              <a:buSzPts val="3400"/>
              <a:buAutoNum type="arabicPeriod"/>
            </a:pPr>
            <a:r>
              <a:rPr lang="en-US" sz="3400"/>
              <a:t>Federal Reporting </a:t>
            </a:r>
            <a:endParaRPr sz="3400"/>
          </a:p>
          <a:p>
            <a:pPr marL="457200" lvl="0" indent="-444500" algn="l" rtl="0">
              <a:lnSpc>
                <a:spcPct val="150000"/>
              </a:lnSpc>
              <a:spcBef>
                <a:spcPts val="0"/>
              </a:spcBef>
              <a:spcAft>
                <a:spcPts val="0"/>
              </a:spcAft>
              <a:buSzPts val="3400"/>
              <a:buAutoNum type="arabicPeriod"/>
            </a:pPr>
            <a:r>
              <a:rPr lang="en-US" sz="3400"/>
              <a:t>Annual Application </a:t>
            </a:r>
            <a:endParaRPr sz="3400"/>
          </a:p>
          <a:p>
            <a:pPr marL="457200" lvl="0" indent="-444500" algn="l" rtl="0">
              <a:lnSpc>
                <a:spcPct val="150000"/>
              </a:lnSpc>
              <a:spcBef>
                <a:spcPts val="0"/>
              </a:spcBef>
              <a:spcAft>
                <a:spcPts val="0"/>
              </a:spcAft>
              <a:buSzPts val="3400"/>
              <a:buAutoNum type="arabicPeriod"/>
            </a:pPr>
            <a:r>
              <a:rPr lang="en-US" sz="3400"/>
              <a:t>Claims and Expenditures </a:t>
            </a:r>
            <a:endParaRPr sz="3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2c3f937405b_0_18"/>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Demographic Data</a:t>
            </a:r>
            <a:endParaRPr/>
          </a:p>
        </p:txBody>
      </p:sp>
      <p:sp>
        <p:nvSpPr>
          <p:cNvPr id="153" name="Google Shape;153;g2c3f937405b_0_18"/>
          <p:cNvSpPr txBox="1">
            <a:spLocks noGrp="1"/>
          </p:cNvSpPr>
          <p:nvPr>
            <p:ph type="body" idx="1"/>
          </p:nvPr>
        </p:nvSpPr>
        <p:spPr>
          <a:xfrm>
            <a:off x="689100" y="1029025"/>
            <a:ext cx="10813800" cy="5685600"/>
          </a:xfrm>
          <a:prstGeom prst="rect">
            <a:avLst/>
          </a:prstGeom>
        </p:spPr>
        <p:txBody>
          <a:bodyPr spcFirstLastPara="1" wrap="square" lIns="91425" tIns="45700" rIns="91425" bIns="45700" anchor="t" anchorCtr="0">
            <a:normAutofit/>
          </a:bodyPr>
          <a:lstStyle/>
          <a:p>
            <a:pPr marL="0" lvl="0" indent="0" algn="l" rtl="0">
              <a:lnSpc>
                <a:spcPct val="100000"/>
              </a:lnSpc>
              <a:spcBef>
                <a:spcPts val="0"/>
              </a:spcBef>
              <a:spcAft>
                <a:spcPts val="0"/>
              </a:spcAft>
              <a:buNone/>
            </a:pPr>
            <a:r>
              <a:rPr lang="en-US" sz="2400"/>
              <a:t>For each participating student, the Iowa Department reports to the </a:t>
            </a:r>
            <a:r>
              <a:rPr lang="en-US" sz="24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US</a:t>
            </a:r>
            <a:r>
              <a:rPr lang="en-US" sz="2400"/>
              <a:t>ED:</a:t>
            </a:r>
            <a:endParaRPr sz="2400"/>
          </a:p>
          <a:p>
            <a:pPr marL="457200" lvl="0" indent="-361950" algn="l" rtl="0">
              <a:lnSpc>
                <a:spcPct val="100000"/>
              </a:lnSpc>
              <a:spcBef>
                <a:spcPts val="0"/>
              </a:spcBef>
              <a:spcAft>
                <a:spcPts val="0"/>
              </a:spcAft>
              <a:buSzPts val="2100"/>
              <a:buChar char="•"/>
            </a:pPr>
            <a:r>
              <a:rPr lang="en-US" sz="2400"/>
              <a:t>Total number of participating students </a:t>
            </a:r>
            <a:endParaRPr sz="2400"/>
          </a:p>
          <a:p>
            <a:pPr marL="457200" lvl="0" indent="-381000" algn="l" rtl="0">
              <a:lnSpc>
                <a:spcPct val="100000"/>
              </a:lnSpc>
              <a:spcBef>
                <a:spcPts val="0"/>
              </a:spcBef>
              <a:spcAft>
                <a:spcPts val="0"/>
              </a:spcAft>
              <a:buSzPts val="2400"/>
              <a:buChar char="•"/>
            </a:pPr>
            <a:r>
              <a:rPr lang="en-US" sz="2400"/>
              <a:t>Total number of students in the facility for 90 days or more (“Long Term Students”) </a:t>
            </a:r>
            <a:endParaRPr sz="2400"/>
          </a:p>
          <a:p>
            <a:pPr marL="457200" lvl="0" indent="-361950" algn="l" rtl="0">
              <a:lnSpc>
                <a:spcPct val="100000"/>
              </a:lnSpc>
              <a:spcBef>
                <a:spcPts val="0"/>
              </a:spcBef>
              <a:spcAft>
                <a:spcPts val="0"/>
              </a:spcAft>
              <a:buSzPts val="2100"/>
              <a:buChar char="•"/>
            </a:pPr>
            <a:r>
              <a:rPr lang="en-US" sz="2400"/>
              <a:t>Total number of students who received Title services </a:t>
            </a:r>
            <a:endParaRPr sz="2400"/>
          </a:p>
          <a:p>
            <a:pPr marL="457200" lvl="0" indent="-361950" algn="l" rtl="0">
              <a:lnSpc>
                <a:spcPct val="100000"/>
              </a:lnSpc>
              <a:spcBef>
                <a:spcPts val="0"/>
              </a:spcBef>
              <a:spcAft>
                <a:spcPts val="0"/>
              </a:spcAft>
              <a:buSzPts val="2100"/>
              <a:buChar char="•"/>
            </a:pPr>
            <a:r>
              <a:rPr lang="en-US" sz="2400"/>
              <a:t>Total disaggregated by gender (Male, Female, Other)</a:t>
            </a:r>
            <a:endParaRPr sz="2400"/>
          </a:p>
          <a:p>
            <a:pPr marL="457200" lvl="0" indent="-361950" algn="l" rtl="0">
              <a:lnSpc>
                <a:spcPct val="100000"/>
              </a:lnSpc>
              <a:spcBef>
                <a:spcPts val="0"/>
              </a:spcBef>
              <a:spcAft>
                <a:spcPts val="0"/>
              </a:spcAft>
              <a:buSzPts val="2100"/>
              <a:buChar char="•"/>
            </a:pPr>
            <a:r>
              <a:rPr lang="en-US" sz="2400"/>
              <a:t>Total disaggregated by race (American Indian or Alaska Native, Asian, Black or African American, Native Hawaiian or other Pacific Islander, Two or More Races, White)</a:t>
            </a:r>
            <a:endParaRPr sz="2400"/>
          </a:p>
          <a:p>
            <a:pPr marL="457200" lvl="0" indent="-381000" algn="l" rtl="0">
              <a:lnSpc>
                <a:spcPct val="100000"/>
              </a:lnSpc>
              <a:spcBef>
                <a:spcPts val="0"/>
              </a:spcBef>
              <a:spcAft>
                <a:spcPts val="0"/>
              </a:spcAft>
              <a:buSzPts val="2400"/>
              <a:buChar char="•"/>
            </a:pPr>
            <a:r>
              <a:rPr lang="en-US" sz="2400"/>
              <a:t>Total disaggregated by age </a:t>
            </a:r>
            <a:endParaRPr sz="2400"/>
          </a:p>
          <a:p>
            <a:pPr marL="0" lvl="0" indent="0" algn="l" rtl="0">
              <a:lnSpc>
                <a:spcPct val="115000"/>
              </a:lnSpc>
              <a:spcBef>
                <a:spcPts val="750"/>
              </a:spcBef>
              <a:spcAft>
                <a:spcPts val="0"/>
              </a:spcAft>
              <a:buNone/>
            </a:pPr>
            <a:endParaRPr sz="2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g2c3f937405b_0_2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Facility Data </a:t>
            </a:r>
            <a:endParaRPr/>
          </a:p>
        </p:txBody>
      </p:sp>
      <p:sp>
        <p:nvSpPr>
          <p:cNvPr id="159" name="Google Shape;159;g2c3f937405b_0_23"/>
          <p:cNvSpPr txBox="1">
            <a:spLocks noGrp="1"/>
          </p:cNvSpPr>
          <p:nvPr>
            <p:ph type="body" idx="1"/>
          </p:nvPr>
        </p:nvSpPr>
        <p:spPr>
          <a:xfrm>
            <a:off x="689100" y="950875"/>
            <a:ext cx="10813800" cy="4860900"/>
          </a:xfrm>
          <a:prstGeom prst="rect">
            <a:avLst/>
          </a:prstGeom>
        </p:spPr>
        <p:txBody>
          <a:bodyPr spcFirstLastPara="1" wrap="square" lIns="91425" tIns="45700" rIns="91425" bIns="45700" anchor="t" anchorCtr="0">
            <a:normAutofit/>
          </a:bodyPr>
          <a:lstStyle/>
          <a:p>
            <a:pPr marL="0" lvl="0" indent="0" algn="l" rtl="0">
              <a:lnSpc>
                <a:spcPct val="100000"/>
              </a:lnSpc>
              <a:spcBef>
                <a:spcPts val="750"/>
              </a:spcBef>
              <a:spcAft>
                <a:spcPts val="0"/>
              </a:spcAft>
              <a:buNone/>
            </a:pPr>
            <a:r>
              <a:rPr lang="en-US" sz="2500"/>
              <a:t>For each participating facility, the </a:t>
            </a: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5"/>
                  </a:ext>
                </a:extLst>
              </a:rPr>
              <a:t>Department </a:t>
            </a:r>
            <a:r>
              <a:rPr lang="en-US" sz="2500"/>
              <a:t>collects and reports to the </a:t>
            </a: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6"/>
                  </a:ext>
                </a:extLst>
              </a:rPr>
              <a:t>US</a:t>
            </a:r>
            <a:r>
              <a:rPr lang="en-US" sz="2500"/>
              <a:t>ED: </a:t>
            </a:r>
            <a:endParaRPr sz="2500"/>
          </a:p>
          <a:p>
            <a:pPr marL="457200" lvl="0" indent="-387350" algn="l" rtl="0">
              <a:lnSpc>
                <a:spcPct val="100000"/>
              </a:lnSpc>
              <a:spcBef>
                <a:spcPts val="750"/>
              </a:spcBef>
              <a:spcAft>
                <a:spcPts val="0"/>
              </a:spcAft>
              <a:buSzPts val="2500"/>
              <a:buChar char="•"/>
            </a:pPr>
            <a:r>
              <a:rPr lang="en-US" sz="2500"/>
              <a:t>The facility name </a:t>
            </a:r>
            <a:endParaRPr sz="2500"/>
          </a:p>
          <a:p>
            <a:pPr marL="457200" lvl="0" indent="-387350" algn="l" rtl="0">
              <a:lnSpc>
                <a:spcPct val="100000"/>
              </a:lnSpc>
              <a:spcBef>
                <a:spcPts val="0"/>
              </a:spcBef>
              <a:spcAft>
                <a:spcPts val="0"/>
              </a:spcAft>
              <a:buSzPts val="2500"/>
              <a:buChar char="•"/>
            </a:pPr>
            <a:r>
              <a:rPr lang="en-US" sz="2500"/>
              <a:t>The subgrantee (SEA, AEA, LEA)</a:t>
            </a:r>
            <a:endParaRPr sz="2500"/>
          </a:p>
          <a:p>
            <a:pPr marL="457200" lvl="0" indent="-387350" algn="l" rtl="0">
              <a:lnSpc>
                <a:spcPct val="100000"/>
              </a:lnSpc>
              <a:spcBef>
                <a:spcPts val="0"/>
              </a:spcBef>
              <a:spcAft>
                <a:spcPts val="0"/>
              </a:spcAft>
              <a:buSzPts val="2500"/>
              <a:buChar char="•"/>
            </a:pPr>
            <a:r>
              <a:rPr lang="en-US" sz="2500"/>
              <a:t>The program type </a:t>
            </a:r>
            <a:endParaRPr sz="2500"/>
          </a:p>
          <a:p>
            <a:pPr marL="914400" lvl="1" indent="-387350" algn="l" rtl="0">
              <a:lnSpc>
                <a:spcPct val="100000"/>
              </a:lnSpc>
              <a:spcBef>
                <a:spcPts val="0"/>
              </a:spcBef>
              <a:spcAft>
                <a:spcPts val="0"/>
              </a:spcAft>
              <a:buSzPts val="2500"/>
              <a:buChar char="•"/>
            </a:pPr>
            <a:r>
              <a:rPr lang="en-US" sz="2500"/>
              <a:t>Adult Corrections</a:t>
            </a:r>
            <a:endParaRPr sz="2500"/>
          </a:p>
          <a:p>
            <a:pPr marL="914400" lvl="1" indent="-387350" algn="l" rtl="0">
              <a:lnSpc>
                <a:spcPct val="100000"/>
              </a:lnSpc>
              <a:spcBef>
                <a:spcPts val="0"/>
              </a:spcBef>
              <a:spcAft>
                <a:spcPts val="0"/>
              </a:spcAft>
              <a:buSzPts val="2500"/>
              <a:buChar char="•"/>
            </a:pPr>
            <a:r>
              <a:rPr lang="en-US" sz="2500"/>
              <a:t>Juvenile Detention Centers</a:t>
            </a:r>
            <a:endParaRPr sz="2500"/>
          </a:p>
          <a:p>
            <a:pPr marL="914400" lvl="1" indent="-387350" algn="l" rtl="0">
              <a:lnSpc>
                <a:spcPct val="100000"/>
              </a:lnSpc>
              <a:spcBef>
                <a:spcPts val="0"/>
              </a:spcBef>
              <a:spcAft>
                <a:spcPts val="0"/>
              </a:spcAft>
              <a:buSzPts val="2500"/>
              <a:buChar char="•"/>
            </a:pPr>
            <a:r>
              <a:rPr lang="en-US" sz="2500"/>
              <a:t>Residential Treatment Centers</a:t>
            </a:r>
            <a:endParaRPr sz="2500"/>
          </a:p>
          <a:p>
            <a:pPr marL="914400" lvl="1" indent="-387350" algn="l" rtl="0">
              <a:lnSpc>
                <a:spcPct val="100000"/>
              </a:lnSpc>
              <a:spcBef>
                <a:spcPts val="0"/>
              </a:spcBef>
              <a:spcAft>
                <a:spcPts val="0"/>
              </a:spcAft>
              <a:buSzPts val="2500"/>
              <a:buChar char="•"/>
            </a:pPr>
            <a:r>
              <a:rPr lang="en-US" sz="2500"/>
              <a:t>Long-term Secure Juvenile Facilities</a:t>
            </a:r>
            <a:endParaRPr sz="2500"/>
          </a:p>
          <a:p>
            <a:pPr marL="457200" lvl="0" indent="-387350" algn="l" rtl="0">
              <a:lnSpc>
                <a:spcPct val="100000"/>
              </a:lnSpc>
              <a:spcBef>
                <a:spcPts val="0"/>
              </a:spcBef>
              <a:spcAft>
                <a:spcPts val="0"/>
              </a:spcAft>
              <a:buSzPts val="2500"/>
              <a:buChar char="•"/>
            </a:pPr>
            <a:r>
              <a:rPr lang="en-US" sz="2500"/>
              <a:t>The average length of stay </a:t>
            </a:r>
            <a:endParaRPr sz="2500"/>
          </a:p>
          <a:p>
            <a:pPr marL="457200" lvl="0" indent="-387350" algn="l" rtl="0">
              <a:lnSpc>
                <a:spcPct val="100000"/>
              </a:lnSpc>
              <a:spcBef>
                <a:spcPts val="0"/>
              </a:spcBef>
              <a:spcAft>
                <a:spcPts val="0"/>
              </a:spcAft>
              <a:buSzPts val="2500"/>
              <a:buChar char="•"/>
            </a:pPr>
            <a:r>
              <a:rPr lang="en-US" sz="2500"/>
              <a:t>The average number of days served </a:t>
            </a:r>
            <a:endParaRPr sz="25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g2c3f937405b_0_1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Educational and Academic Data</a:t>
            </a:r>
            <a:endParaRPr/>
          </a:p>
        </p:txBody>
      </p:sp>
      <p:sp>
        <p:nvSpPr>
          <p:cNvPr id="165" name="Google Shape;165;g2c3f937405b_0_13"/>
          <p:cNvSpPr txBox="1">
            <a:spLocks noGrp="1"/>
          </p:cNvSpPr>
          <p:nvPr>
            <p:ph type="body" idx="1"/>
          </p:nvPr>
        </p:nvSpPr>
        <p:spPr>
          <a:xfrm>
            <a:off x="5248625" y="945650"/>
            <a:ext cx="6240600" cy="5445900"/>
          </a:xfrm>
          <a:prstGeom prst="rect">
            <a:avLst/>
          </a:prstGeom>
        </p:spPr>
        <p:txBody>
          <a:bodyPr spcFirstLastPara="1" wrap="square" lIns="91425" tIns="45700" rIns="91425" bIns="45700" anchor="t" anchorCtr="0">
            <a:noAutofit/>
          </a:bodyPr>
          <a:lstStyle/>
          <a:p>
            <a:pPr marL="0" lvl="0" indent="0" algn="l" rtl="0">
              <a:lnSpc>
                <a:spcPct val="100000"/>
              </a:lnSpc>
              <a:spcBef>
                <a:spcPts val="0"/>
              </a:spcBef>
              <a:spcAft>
                <a:spcPts val="0"/>
              </a:spcAft>
              <a:buNone/>
            </a:pPr>
            <a:r>
              <a:rPr lang="en-US" sz="2500"/>
              <a:t>For each participating student, the </a:t>
            </a: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7"/>
                  </a:ext>
                </a:extLst>
              </a:rPr>
              <a:t>D</a:t>
            </a:r>
            <a:r>
              <a:rPr lang="en-US" sz="2500"/>
              <a:t>epartment collects and reports to the </a:t>
            </a: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8"/>
                  </a:ext>
                </a:extLst>
              </a:rPr>
              <a:t>USED</a:t>
            </a:r>
            <a:r>
              <a:rPr lang="en-US" sz="2500"/>
              <a:t>: </a:t>
            </a:r>
            <a:endParaRPr sz="2500"/>
          </a:p>
          <a:p>
            <a:pPr marL="457200" lvl="0" indent="-387350" algn="l" rtl="0">
              <a:lnSpc>
                <a:spcPct val="100000"/>
              </a:lnSpc>
              <a:spcBef>
                <a:spcPts val="0"/>
              </a:spcBef>
              <a:spcAft>
                <a:spcPts val="0"/>
              </a:spcAft>
              <a:buSzPts val="2500"/>
              <a:buChar char="•"/>
            </a:pPr>
            <a:r>
              <a:rPr lang="en-US" sz="2500"/>
              <a:t>Total number of students with IEPs</a:t>
            </a:r>
            <a:endParaRPr sz="2500"/>
          </a:p>
          <a:p>
            <a:pPr marL="457200" lvl="0" indent="-387350" algn="l" rtl="0">
              <a:lnSpc>
                <a:spcPct val="100000"/>
              </a:lnSpc>
              <a:spcBef>
                <a:spcPts val="0"/>
              </a:spcBef>
              <a:spcAft>
                <a:spcPts val="0"/>
              </a:spcAft>
              <a:buSzPts val="2500"/>
              <a:buChar char="•"/>
            </a:pPr>
            <a:r>
              <a:rPr lang="en-US" sz="2500"/>
              <a:t>Total number of students who were identified as English Language Learners </a:t>
            </a:r>
            <a:endParaRPr sz="2500"/>
          </a:p>
          <a:p>
            <a:pPr marL="457200" lvl="0" indent="-387350" algn="l" rtl="0">
              <a:lnSpc>
                <a:spcPct val="100000"/>
              </a:lnSpc>
              <a:spcBef>
                <a:spcPts val="0"/>
              </a:spcBef>
              <a:spcAft>
                <a:spcPts val="0"/>
              </a:spcAft>
              <a:buSzPts val="2500"/>
              <a:buChar char="•"/>
            </a:pPr>
            <a:r>
              <a:rPr lang="en-US" sz="2500"/>
              <a:t>Total number of students determined to be “proficient” on a State assessment</a:t>
            </a:r>
            <a:endParaRPr sz="2500"/>
          </a:p>
          <a:p>
            <a:pPr marL="457200" lvl="0" indent="-387350" algn="l" rtl="0">
              <a:lnSpc>
                <a:spcPct val="100000"/>
              </a:lnSpc>
              <a:spcBef>
                <a:spcPts val="0"/>
              </a:spcBef>
              <a:spcAft>
                <a:spcPts val="0"/>
              </a:spcAft>
              <a:buSzPts val="2500"/>
              <a:buChar char="•"/>
            </a:pPr>
            <a:r>
              <a:rPr lang="en-US" sz="2500"/>
              <a:t>Total number of students determined to be “not yet proficient” on a State assessment</a:t>
            </a:r>
            <a:endParaRPr sz="2500"/>
          </a:p>
        </p:txBody>
      </p:sp>
      <p:pic>
        <p:nvPicPr>
          <p:cNvPr id="166" name="Google Shape;166;g2c3f937405b_0_13">
            <a:extLst>
              <a:ext uri="{C183D7F6-B498-43B3-948B-1728B52AA6E4}">
                <adec:decorative xmlns:adec="http://schemas.microsoft.com/office/drawing/2017/decorative" val="1"/>
              </a:ext>
            </a:extLst>
          </p:cNvPr>
          <p:cNvPicPr preferRelativeResize="0"/>
          <p:nvPr/>
        </p:nvPicPr>
        <p:blipFill rotWithShape="1">
          <a:blip r:embed="rId3">
            <a:alphaModFix/>
          </a:blip>
          <a:srcRect l="20760"/>
          <a:stretch/>
        </p:blipFill>
        <p:spPr>
          <a:xfrm>
            <a:off x="260501" y="2069750"/>
            <a:ext cx="4588923" cy="3859875"/>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g2c3f937405b_0_28"/>
          <p:cNvSpPr txBox="1">
            <a:spLocks noGrp="1"/>
          </p:cNvSpPr>
          <p:nvPr>
            <p:ph type="title"/>
          </p:nvPr>
        </p:nvSpPr>
        <p:spPr>
          <a:xfrm>
            <a:off x="89279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Academic and Vocational Outcomes </a:t>
            </a:r>
            <a:endParaRPr/>
          </a:p>
        </p:txBody>
      </p:sp>
      <p:sp>
        <p:nvSpPr>
          <p:cNvPr id="172" name="Google Shape;172;g2c3f937405b_0_28"/>
          <p:cNvSpPr txBox="1">
            <a:spLocks noGrp="1"/>
          </p:cNvSpPr>
          <p:nvPr>
            <p:ph type="body" idx="1"/>
          </p:nvPr>
        </p:nvSpPr>
        <p:spPr>
          <a:xfrm>
            <a:off x="499450" y="1192800"/>
            <a:ext cx="11196600" cy="1611300"/>
          </a:xfrm>
          <a:prstGeom prst="rect">
            <a:avLst/>
          </a:prstGeom>
        </p:spPr>
        <p:txBody>
          <a:bodyPr spcFirstLastPara="1" wrap="square" lIns="91425" tIns="45700" rIns="91425" bIns="45700" anchor="b" anchorCtr="0">
            <a:noAutofit/>
          </a:bodyPr>
          <a:lstStyle/>
          <a:p>
            <a:pPr marL="0" lvl="0" indent="0" algn="l" rtl="0">
              <a:lnSpc>
                <a:spcPct val="100000"/>
              </a:lnSpc>
              <a:spcBef>
                <a:spcPts val="0"/>
              </a:spcBef>
              <a:spcAft>
                <a:spcPts val="0"/>
              </a:spcAft>
              <a:buNone/>
            </a:pPr>
            <a:r>
              <a:rPr lang="en-US" sz="2400" b="0"/>
              <a:t>For each long term student, the Department collects and reports to the USED answers to the following questions. The facility will indicate which metrics were met during the student’s time in the facility, and the student’s immediate plans during the first 90 days after they have exited the facility.</a:t>
            </a:r>
            <a:r>
              <a:rPr lang="en-US" sz="2400"/>
              <a:t> </a:t>
            </a:r>
            <a:endParaRPr sz="2400"/>
          </a:p>
        </p:txBody>
      </p:sp>
      <p:sp>
        <p:nvSpPr>
          <p:cNvPr id="173" name="Google Shape;173;g2c3f937405b_0_28"/>
          <p:cNvSpPr txBox="1">
            <a:spLocks noGrp="1"/>
          </p:cNvSpPr>
          <p:nvPr>
            <p:ph type="body" idx="2"/>
          </p:nvPr>
        </p:nvSpPr>
        <p:spPr>
          <a:xfrm>
            <a:off x="892800" y="3020625"/>
            <a:ext cx="5157900" cy="4404000"/>
          </a:xfrm>
          <a:prstGeom prst="rect">
            <a:avLst/>
          </a:prstGeom>
        </p:spPr>
        <p:txBody>
          <a:bodyPr spcFirstLastPara="1" wrap="square" lIns="91425" tIns="45700" rIns="91425" bIns="45700" anchor="t" anchorCtr="0">
            <a:normAutofit/>
          </a:bodyPr>
          <a:lstStyle/>
          <a:p>
            <a:pPr marL="457200" lvl="0" indent="-342900" algn="l" rtl="0">
              <a:lnSpc>
                <a:spcPct val="100000"/>
              </a:lnSpc>
              <a:spcBef>
                <a:spcPts val="0"/>
              </a:spcBef>
              <a:spcAft>
                <a:spcPts val="0"/>
              </a:spcAft>
              <a:buSzPts val="1800"/>
              <a:buChar char="•"/>
            </a:pPr>
            <a:r>
              <a:rPr lang="en-US"/>
              <a:t>Did the student enroll in their local school district? (Post 90 days only) </a:t>
            </a:r>
            <a:endParaRPr/>
          </a:p>
          <a:p>
            <a:pPr marL="457200" lvl="0" indent="-342900" algn="l" rtl="0">
              <a:lnSpc>
                <a:spcPct val="100000"/>
              </a:lnSpc>
              <a:spcBef>
                <a:spcPts val="0"/>
              </a:spcBef>
              <a:spcAft>
                <a:spcPts val="0"/>
              </a:spcAft>
              <a:buSzPts val="1800"/>
              <a:buChar char="•"/>
            </a:pPr>
            <a:r>
              <a:rPr lang="en-US"/>
              <a:t> Did the student earn course credits? (High School only) </a:t>
            </a:r>
            <a:endParaRPr/>
          </a:p>
          <a:p>
            <a:pPr marL="457200" lvl="0" indent="-342900" algn="l" rtl="0">
              <a:lnSpc>
                <a:spcPct val="100000"/>
              </a:lnSpc>
              <a:spcBef>
                <a:spcPts val="0"/>
              </a:spcBef>
              <a:spcAft>
                <a:spcPts val="0"/>
              </a:spcAft>
              <a:buSzPts val="1800"/>
              <a:buChar char="•"/>
            </a:pPr>
            <a:r>
              <a:rPr lang="en-US"/>
              <a:t>Did the student enroll in a HiSET program? (formally GED) </a:t>
            </a:r>
            <a:endParaRPr/>
          </a:p>
          <a:p>
            <a:pPr marL="457200" lvl="0" indent="-342900" algn="l" rtl="0">
              <a:lnSpc>
                <a:spcPct val="100000"/>
              </a:lnSpc>
              <a:spcBef>
                <a:spcPts val="0"/>
              </a:spcBef>
              <a:spcAft>
                <a:spcPts val="0"/>
              </a:spcAft>
              <a:buSzPts val="1800"/>
              <a:buChar char="•"/>
            </a:pPr>
            <a:r>
              <a:rPr lang="en-US"/>
              <a:t>Did the student earn their HiSET? </a:t>
            </a:r>
            <a:endParaRPr/>
          </a:p>
          <a:p>
            <a:pPr marL="457200" lvl="0" indent="-342900" algn="l" rtl="0">
              <a:lnSpc>
                <a:spcPct val="100000"/>
              </a:lnSpc>
              <a:spcBef>
                <a:spcPts val="0"/>
              </a:spcBef>
              <a:spcAft>
                <a:spcPts val="0"/>
              </a:spcAft>
              <a:buSzPts val="1800"/>
              <a:buChar char="•"/>
            </a:pPr>
            <a:r>
              <a:rPr lang="en-US"/>
              <a:t>Did the student obtain their high school diploma?</a:t>
            </a:r>
            <a:endParaRPr/>
          </a:p>
        </p:txBody>
      </p:sp>
      <p:sp>
        <p:nvSpPr>
          <p:cNvPr id="174" name="Google Shape;174;g2c3f937405b_0_28"/>
          <p:cNvSpPr txBox="1">
            <a:spLocks noGrp="1"/>
          </p:cNvSpPr>
          <p:nvPr>
            <p:ph type="body" idx="4"/>
          </p:nvPr>
        </p:nvSpPr>
        <p:spPr>
          <a:xfrm>
            <a:off x="6096000" y="2979824"/>
            <a:ext cx="5183100" cy="4485600"/>
          </a:xfrm>
          <a:prstGeom prst="rect">
            <a:avLst/>
          </a:prstGeom>
        </p:spPr>
        <p:txBody>
          <a:bodyPr spcFirstLastPara="1" wrap="square" lIns="91425" tIns="45700" rIns="91425" bIns="45700" anchor="t" anchorCtr="0">
            <a:normAutofit/>
          </a:bodyPr>
          <a:lstStyle/>
          <a:p>
            <a:pPr marL="457200" lvl="0" indent="-342900" algn="l" rtl="0">
              <a:lnSpc>
                <a:spcPct val="100000"/>
              </a:lnSpc>
              <a:spcBef>
                <a:spcPts val="750"/>
              </a:spcBef>
              <a:spcAft>
                <a:spcPts val="0"/>
              </a:spcAft>
              <a:buSzPts val="1800"/>
              <a:buChar char="•"/>
            </a:pPr>
            <a:r>
              <a:rPr lang="en-US"/>
              <a:t>Was the student accepted or enrolled in a post-secondary program? </a:t>
            </a:r>
            <a:endParaRPr/>
          </a:p>
          <a:p>
            <a:pPr marL="457200" lvl="0" indent="-342900" algn="l" rtl="0">
              <a:lnSpc>
                <a:spcPct val="100000"/>
              </a:lnSpc>
              <a:spcBef>
                <a:spcPts val="0"/>
              </a:spcBef>
              <a:spcAft>
                <a:spcPts val="0"/>
              </a:spcAft>
              <a:buSzPts val="1800"/>
              <a:buChar char="•"/>
            </a:pPr>
            <a:r>
              <a:rPr lang="en-US"/>
              <a:t>Did the student enroll in job training program? </a:t>
            </a:r>
            <a:endParaRPr/>
          </a:p>
          <a:p>
            <a:pPr marL="914400" lvl="1" indent="-342900" algn="l" rtl="0">
              <a:lnSpc>
                <a:spcPct val="100000"/>
              </a:lnSpc>
              <a:spcBef>
                <a:spcPts val="0"/>
              </a:spcBef>
              <a:spcAft>
                <a:spcPts val="0"/>
              </a:spcAft>
              <a:buSzPts val="1800"/>
              <a:buChar char="•"/>
            </a:pPr>
            <a:r>
              <a:rPr lang="en-US"/>
              <a:t>Meaning “vocational training, on-the-job training or other recognized job readiness training programs focused on the acquisition of knowledge and skills that prepare a student for employment.” </a:t>
            </a:r>
            <a:endParaRPr/>
          </a:p>
          <a:p>
            <a:pPr marL="457200" lvl="0" indent="-342900" algn="l" rtl="0">
              <a:lnSpc>
                <a:spcPct val="100000"/>
              </a:lnSpc>
              <a:spcBef>
                <a:spcPts val="0"/>
              </a:spcBef>
              <a:spcAft>
                <a:spcPts val="0"/>
              </a:spcAft>
              <a:buSzPts val="1800"/>
              <a:buChar char="•"/>
            </a:pPr>
            <a:r>
              <a:rPr lang="en-US"/>
              <a:t>Did the student obtain employment?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g2c3e7edf42a_0_69"/>
          <p:cNvSpPr txBox="1">
            <a:spLocks noGrp="1"/>
          </p:cNvSpPr>
          <p:nvPr>
            <p:ph type="title"/>
          </p:nvPr>
        </p:nvSpPr>
        <p:spPr>
          <a:xfrm>
            <a:off x="89279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Federal Funding and Reporting</a:t>
            </a:r>
            <a:endParaRPr/>
          </a:p>
        </p:txBody>
      </p:sp>
      <p:graphicFrame>
        <p:nvGraphicFramePr>
          <p:cNvPr id="180" name="Google Shape;180;g2c3e7edf42a_0_69"/>
          <p:cNvGraphicFramePr/>
          <p:nvPr>
            <p:extLst>
              <p:ext uri="{D42A27DB-BD31-4B8C-83A1-F6EECF244321}">
                <p14:modId xmlns:p14="http://schemas.microsoft.com/office/powerpoint/2010/main" val="4268906990"/>
              </p:ext>
            </p:extLst>
          </p:nvPr>
        </p:nvGraphicFramePr>
        <p:xfrm>
          <a:off x="608113" y="1576125"/>
          <a:ext cx="11084950" cy="4957990"/>
        </p:xfrm>
        <a:graphic>
          <a:graphicData uri="http://schemas.openxmlformats.org/drawingml/2006/table">
            <a:tbl>
              <a:tblPr firstRow="1">
                <a:noFill/>
                <a:tableStyleId>{1AD31002-A326-4515-8134-14724C689204}</a:tableStyleId>
              </a:tblPr>
              <a:tblGrid>
                <a:gridCol w="3108125">
                  <a:extLst>
                    <a:ext uri="{9D8B030D-6E8A-4147-A177-3AD203B41FA5}">
                      <a16:colId xmlns:a16="http://schemas.microsoft.com/office/drawing/2014/main" val="20000"/>
                    </a:ext>
                  </a:extLst>
                </a:gridCol>
                <a:gridCol w="3426275">
                  <a:extLst>
                    <a:ext uri="{9D8B030D-6E8A-4147-A177-3AD203B41FA5}">
                      <a16:colId xmlns:a16="http://schemas.microsoft.com/office/drawing/2014/main" val="20001"/>
                    </a:ext>
                  </a:extLst>
                </a:gridCol>
                <a:gridCol w="2275275">
                  <a:extLst>
                    <a:ext uri="{9D8B030D-6E8A-4147-A177-3AD203B41FA5}">
                      <a16:colId xmlns:a16="http://schemas.microsoft.com/office/drawing/2014/main" val="20002"/>
                    </a:ext>
                  </a:extLst>
                </a:gridCol>
                <a:gridCol w="2275275">
                  <a:extLst>
                    <a:ext uri="{9D8B030D-6E8A-4147-A177-3AD203B41FA5}">
                      <a16:colId xmlns:a16="http://schemas.microsoft.com/office/drawing/2014/main" val="20003"/>
                    </a:ext>
                  </a:extLst>
                </a:gridCol>
              </a:tblGrid>
              <a:tr h="1117600">
                <a:tc>
                  <a:txBody>
                    <a:bodyPr/>
                    <a:lstStyle/>
                    <a:p>
                      <a:pPr marL="0" lvl="0" indent="0" algn="ctr" rtl="0">
                        <a:spcBef>
                          <a:spcPts val="0"/>
                        </a:spcBef>
                        <a:spcAft>
                          <a:spcPts val="0"/>
                        </a:spcAft>
                        <a:buNone/>
                      </a:pPr>
                      <a:r>
                        <a:rPr lang="en-US" sz="2400" b="1">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9"/>
                            </a:ext>
                          </a:extLst>
                        </a:rPr>
                        <a:t>Facility</a:t>
                      </a:r>
                      <a:r>
                        <a:rPr lang="en-US" sz="2400" b="1"/>
                        <a:t> Type</a:t>
                      </a:r>
                      <a:endParaRPr sz="24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US" sz="2400" b="1"/>
                        <a:t>Application &amp; Claims </a:t>
                      </a:r>
                      <a:endParaRPr sz="24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US" sz="2400" b="1"/>
                        <a:t>October Count?</a:t>
                      </a:r>
                      <a:endParaRPr sz="24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US" sz="2400" b="1"/>
                        <a:t>TID CSPR? </a:t>
                      </a:r>
                      <a:endParaRPr sz="24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1074675">
                <a:tc>
                  <a:txBody>
                    <a:bodyPr/>
                    <a:lstStyle/>
                    <a:p>
                      <a:pPr marL="0" lvl="0" indent="0" algn="ctr" rtl="0">
                        <a:spcBef>
                          <a:spcPts val="0"/>
                        </a:spcBef>
                        <a:spcAft>
                          <a:spcPts val="0"/>
                        </a:spcAft>
                        <a:buNone/>
                      </a:pPr>
                      <a:r>
                        <a:rPr lang="en-US" sz="2400"/>
                        <a:t>State-Operated Delinquent </a:t>
                      </a: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Clr>
                          <a:schemeClr val="dk1"/>
                        </a:buClr>
                        <a:buSzPts val="1100"/>
                        <a:buFont typeface="Arial"/>
                        <a:buNone/>
                      </a:pPr>
                      <a:r>
                        <a:rPr lang="en-US" sz="2400">
                          <a:solidFill>
                            <a:schemeClr val="dk1"/>
                          </a:solidFill>
                        </a:rPr>
                        <a:t>Title I Part D Subpart 1</a:t>
                      </a: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US" sz="2400"/>
                        <a:t>Yes </a:t>
                      </a: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B6D7A8"/>
                    </a:solidFill>
                  </a:tcPr>
                </a:tc>
                <a:tc>
                  <a:txBody>
                    <a:bodyPr/>
                    <a:lstStyle/>
                    <a:p>
                      <a:pPr marL="0" lvl="0" indent="0" algn="ctr" rtl="0">
                        <a:spcBef>
                          <a:spcPts val="0"/>
                        </a:spcBef>
                        <a:spcAft>
                          <a:spcPts val="0"/>
                        </a:spcAft>
                        <a:buNone/>
                      </a:pPr>
                      <a:endParaRPr sz="2400">
                        <a:solidFill>
                          <a:schemeClr val="dk1"/>
                        </a:solidFill>
                      </a:endParaRPr>
                    </a:p>
                    <a:p>
                      <a:pPr marL="0" lvl="0" indent="0" algn="ctr" rtl="0">
                        <a:spcBef>
                          <a:spcPts val="0"/>
                        </a:spcBef>
                        <a:spcAft>
                          <a:spcPts val="0"/>
                        </a:spcAft>
                        <a:buNone/>
                      </a:pPr>
                      <a:r>
                        <a:rPr lang="en-US" sz="2400">
                          <a:solidFill>
                            <a:schemeClr val="dk1"/>
                          </a:solidFill>
                        </a:rPr>
                        <a:t>Yes </a:t>
                      </a:r>
                      <a:endParaRPr sz="2400">
                        <a:solidFill>
                          <a:schemeClr val="dk1"/>
                        </a:solidFill>
                      </a:endParaRPr>
                    </a:p>
                    <a:p>
                      <a:pPr marL="0" marR="0" lvl="0" indent="0" algn="ctr" rtl="0">
                        <a:lnSpc>
                          <a:spcPct val="100000"/>
                        </a:lnSpc>
                        <a:spcBef>
                          <a:spcPts val="0"/>
                        </a:spcBef>
                        <a:spcAft>
                          <a:spcPts val="0"/>
                        </a:spcAft>
                        <a:buNone/>
                      </a:pP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B6D7A8"/>
                    </a:solidFill>
                  </a:tcPr>
                </a:tc>
                <a:extLst>
                  <a:ext uri="{0D108BD9-81ED-4DB2-BD59-A6C34878D82A}">
                    <a16:rowId xmlns:a16="http://schemas.microsoft.com/office/drawing/2014/main" val="10001"/>
                  </a:ext>
                </a:extLst>
              </a:tr>
              <a:tr h="1074675">
                <a:tc>
                  <a:txBody>
                    <a:bodyPr/>
                    <a:lstStyle/>
                    <a:p>
                      <a:pPr marL="0" lvl="0" indent="0" algn="ctr" rtl="0">
                        <a:spcBef>
                          <a:spcPts val="0"/>
                        </a:spcBef>
                        <a:spcAft>
                          <a:spcPts val="0"/>
                        </a:spcAft>
                        <a:buNone/>
                      </a:pPr>
                      <a:r>
                        <a:rPr lang="en-US" sz="2400"/>
                        <a:t>Local Neglected </a:t>
                      </a: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Clr>
                          <a:schemeClr val="dk1"/>
                        </a:buClr>
                        <a:buSzPts val="1100"/>
                        <a:buFont typeface="Arial"/>
                        <a:buNone/>
                      </a:pPr>
                      <a:r>
                        <a:rPr lang="en-US" sz="2400">
                          <a:solidFill>
                            <a:schemeClr val="dk1"/>
                          </a:solidFill>
                        </a:rPr>
                        <a:t>Title I Part A</a:t>
                      </a: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US" sz="2400">
                          <a:solidFill>
                            <a:schemeClr val="dk1"/>
                          </a:solidFill>
                        </a:rPr>
                        <a:t>Yes </a:t>
                      </a:r>
                      <a:endParaRPr sz="2400">
                        <a:solidFill>
                          <a:schemeClr val="dk1"/>
                        </a:solidFill>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B6D7A8"/>
                    </a:solidFill>
                  </a:tcPr>
                </a:tc>
                <a:tc>
                  <a:txBody>
                    <a:bodyPr/>
                    <a:lstStyle/>
                    <a:p>
                      <a:pPr marL="0" lvl="0" indent="0" algn="ctr" rtl="0">
                        <a:spcBef>
                          <a:spcPts val="0"/>
                        </a:spcBef>
                        <a:spcAft>
                          <a:spcPts val="0"/>
                        </a:spcAft>
                        <a:buNone/>
                      </a:pPr>
                      <a:endParaRPr sz="2400"/>
                    </a:p>
                    <a:p>
                      <a:pPr marL="0" lvl="0" indent="0" algn="ctr" rtl="0">
                        <a:spcBef>
                          <a:spcPts val="0"/>
                        </a:spcBef>
                        <a:spcAft>
                          <a:spcPts val="0"/>
                        </a:spcAft>
                        <a:buNone/>
                      </a:pPr>
                      <a:r>
                        <a:rPr lang="en-US" sz="2400"/>
                        <a:t>No</a:t>
                      </a:r>
                      <a:endParaRPr sz="2400"/>
                    </a:p>
                    <a:p>
                      <a:pPr marL="0" lvl="0" indent="0" algn="ctr" rtl="0">
                        <a:spcBef>
                          <a:spcPts val="0"/>
                        </a:spcBef>
                        <a:spcAft>
                          <a:spcPts val="0"/>
                        </a:spcAft>
                        <a:buNone/>
                      </a:pP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EA9999"/>
                    </a:solidFill>
                  </a:tcPr>
                </a:tc>
                <a:extLst>
                  <a:ext uri="{0D108BD9-81ED-4DB2-BD59-A6C34878D82A}">
                    <a16:rowId xmlns:a16="http://schemas.microsoft.com/office/drawing/2014/main" val="10002"/>
                  </a:ext>
                </a:extLst>
              </a:tr>
              <a:tr h="1117600">
                <a:tc>
                  <a:txBody>
                    <a:bodyPr/>
                    <a:lstStyle/>
                    <a:p>
                      <a:pPr marL="0" lvl="0" indent="0" algn="ctr" rtl="0">
                        <a:spcBef>
                          <a:spcPts val="0"/>
                        </a:spcBef>
                        <a:spcAft>
                          <a:spcPts val="0"/>
                        </a:spcAft>
                        <a:buNone/>
                      </a:pPr>
                      <a:r>
                        <a:rPr lang="en-US" sz="2400"/>
                        <a:t>Local Delinquent </a:t>
                      </a: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Clr>
                          <a:schemeClr val="dk1"/>
                        </a:buClr>
                        <a:buSzPts val="1100"/>
                        <a:buFont typeface="Arial"/>
                        <a:buNone/>
                      </a:pPr>
                      <a:r>
                        <a:rPr lang="en-US" sz="2400">
                          <a:solidFill>
                            <a:schemeClr val="dk1"/>
                          </a:solidFill>
                        </a:rPr>
                        <a:t>Title I Part D Subpart 2 </a:t>
                      </a: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US" sz="2400">
                          <a:solidFill>
                            <a:schemeClr val="dk1"/>
                          </a:solidFill>
                        </a:rPr>
                        <a:t>Yes </a:t>
                      </a:r>
                      <a:endParaRPr sz="2400">
                        <a:solidFill>
                          <a:schemeClr val="dk1"/>
                        </a:solidFill>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B6D7A8"/>
                    </a:solidFill>
                  </a:tcPr>
                </a:tc>
                <a:tc>
                  <a:txBody>
                    <a:bodyPr/>
                    <a:lstStyle/>
                    <a:p>
                      <a:pPr marL="0" lvl="0" indent="0" algn="ctr" rtl="0">
                        <a:spcBef>
                          <a:spcPts val="0"/>
                        </a:spcBef>
                        <a:spcAft>
                          <a:spcPts val="0"/>
                        </a:spcAft>
                        <a:buClr>
                          <a:schemeClr val="dk1"/>
                        </a:buClr>
                        <a:buSzPts val="1100"/>
                        <a:buFont typeface="Arial"/>
                        <a:buNone/>
                      </a:pPr>
                      <a:endParaRPr sz="2400" dirty="0">
                        <a:solidFill>
                          <a:schemeClr val="dk1"/>
                        </a:solidFill>
                      </a:endParaRPr>
                    </a:p>
                    <a:p>
                      <a:pPr marL="0" lvl="0" indent="0" algn="ctr" rtl="0">
                        <a:spcBef>
                          <a:spcPts val="0"/>
                        </a:spcBef>
                        <a:spcAft>
                          <a:spcPts val="0"/>
                        </a:spcAft>
                        <a:buClr>
                          <a:schemeClr val="dk1"/>
                        </a:buClr>
                        <a:buSzPts val="1100"/>
                        <a:buFont typeface="Arial"/>
                        <a:buNone/>
                      </a:pPr>
                      <a:r>
                        <a:rPr lang="en-US" sz="2400" dirty="0">
                          <a:solidFill>
                            <a:schemeClr val="dk1"/>
                          </a:solidFill>
                        </a:rPr>
                        <a:t>Yes </a:t>
                      </a:r>
                      <a:endParaRPr sz="2400" dirty="0">
                        <a:solidFill>
                          <a:schemeClr val="dk1"/>
                        </a:solidFill>
                      </a:endParaRPr>
                    </a:p>
                    <a:p>
                      <a:pPr marL="0" lvl="0" indent="0" algn="ctr" rtl="0">
                        <a:spcBef>
                          <a:spcPts val="0"/>
                        </a:spcBef>
                        <a:spcAft>
                          <a:spcPts val="0"/>
                        </a:spcAft>
                        <a:buNone/>
                      </a:pPr>
                      <a:endParaRPr sz="2400" dirty="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B6D7A8"/>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g2c3e7edf42a_0_60"/>
          <p:cNvSpPr txBox="1">
            <a:spLocks noGrp="1"/>
          </p:cNvSpPr>
          <p:nvPr>
            <p:ph type="ctrTitle"/>
          </p:nvPr>
        </p:nvSpPr>
        <p:spPr>
          <a:xfrm>
            <a:off x="172045" y="2348995"/>
            <a:ext cx="11636700" cy="2160000"/>
          </a:xfrm>
          <a:prstGeom prst="rect">
            <a:avLst/>
          </a:prstGeom>
        </p:spPr>
        <p:txBody>
          <a:bodyPr spcFirstLastPara="1" wrap="square" lIns="91425" tIns="45700" rIns="91425" bIns="45700" anchor="b" anchorCtr="0">
            <a:normAutofit/>
          </a:bodyPr>
          <a:lstStyle/>
          <a:p>
            <a:pPr marL="0" lvl="0" indent="0" algn="ctr" rtl="0">
              <a:spcBef>
                <a:spcPts val="0"/>
              </a:spcBef>
              <a:spcAft>
                <a:spcPts val="0"/>
              </a:spcAft>
              <a:buNone/>
            </a:pPr>
            <a:r>
              <a:rPr lang="en-US"/>
              <a:t>Neglected and Delinquent</a:t>
            </a:r>
            <a:endParaRPr/>
          </a:p>
          <a:p>
            <a:pPr marL="0" lvl="0" indent="0" algn="ctr" rtl="0">
              <a:spcBef>
                <a:spcPts val="0"/>
              </a:spcBef>
              <a:spcAft>
                <a:spcPts val="0"/>
              </a:spcAft>
              <a:buNone/>
            </a:pPr>
            <a:endParaRPr/>
          </a:p>
          <a:p>
            <a:pPr marL="0" lvl="0" indent="0" algn="ctr" rtl="0">
              <a:spcBef>
                <a:spcPts val="0"/>
              </a:spcBef>
              <a:spcAft>
                <a:spcPts val="0"/>
              </a:spcAft>
              <a:buNone/>
            </a:pPr>
            <a:r>
              <a:rPr lang="en-US"/>
              <a:t>Annual Applications</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g2c4586cb5d5_0_17"/>
          <p:cNvSpPr txBox="1">
            <a:spLocks noGrp="1"/>
          </p:cNvSpPr>
          <p:nvPr>
            <p:ph type="title"/>
          </p:nvPr>
        </p:nvSpPr>
        <p:spPr>
          <a:xfrm>
            <a:off x="740850" y="2119875"/>
            <a:ext cx="11015100" cy="2852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Fall Funding Applications in CASA: Program Questions Program Assurances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g2c3f937405b_0_43"/>
          <p:cNvSpPr txBox="1">
            <a:spLocks noGrp="1"/>
          </p:cNvSpPr>
          <p:nvPr>
            <p:ph type="title"/>
          </p:nvPr>
        </p:nvSpPr>
        <p:spPr>
          <a:xfrm>
            <a:off x="339226" y="0"/>
            <a:ext cx="11742000" cy="737400"/>
          </a:xfrm>
          <a:prstGeom prst="rect">
            <a:avLst/>
          </a:prstGeom>
        </p:spPr>
        <p:txBody>
          <a:bodyPr spcFirstLastPara="1" wrap="square" lIns="91425" tIns="45700" rIns="91425" bIns="45700" anchor="ctr" anchorCtr="0">
            <a:normAutofit fontScale="90000"/>
          </a:bodyPr>
          <a:lstStyle/>
          <a:p>
            <a:pPr marL="0" lvl="0" indent="0" algn="l" rtl="0">
              <a:spcBef>
                <a:spcPts val="0"/>
              </a:spcBef>
              <a:spcAft>
                <a:spcPts val="0"/>
              </a:spcAft>
              <a:buNone/>
            </a:pPr>
            <a:r>
              <a:rPr lang="en-US" sz="2966"/>
              <a:t>Fall Funding Applications in CASA: Comprehensive Needs Assessment </a:t>
            </a:r>
            <a:r>
              <a:rPr lang="en-US"/>
              <a:t> </a:t>
            </a:r>
            <a:endParaRPr/>
          </a:p>
        </p:txBody>
      </p:sp>
      <p:sp>
        <p:nvSpPr>
          <p:cNvPr id="198" name="Google Shape;198;g2c3f937405b_0_43"/>
          <p:cNvSpPr txBox="1"/>
          <p:nvPr/>
        </p:nvSpPr>
        <p:spPr>
          <a:xfrm>
            <a:off x="225000" y="894913"/>
            <a:ext cx="11742000" cy="1085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400" b="1">
                <a:solidFill>
                  <a:schemeClr val="dk1"/>
                </a:solidFill>
              </a:rPr>
              <a:t>This will be implemented beginning in the 2024-2025 School Year (FY 2025) for both Title I Part A Neglected programs and Title I Part D Delinquent programs.</a:t>
            </a:r>
            <a:endParaRPr sz="2400" b="1">
              <a:solidFill>
                <a:schemeClr val="dk1"/>
              </a:solidFill>
            </a:endParaRPr>
          </a:p>
          <a:p>
            <a:pPr marL="0" lvl="0" indent="0" algn="l" rtl="0">
              <a:spcBef>
                <a:spcPts val="0"/>
              </a:spcBef>
              <a:spcAft>
                <a:spcPts val="0"/>
              </a:spcAft>
              <a:buNone/>
            </a:pPr>
            <a:endParaRPr sz="2100">
              <a:solidFill>
                <a:schemeClr val="dk1"/>
              </a:solidFill>
            </a:endParaRPr>
          </a:p>
        </p:txBody>
      </p:sp>
      <p:sp>
        <p:nvSpPr>
          <p:cNvPr id="196" name="Google Shape;196;g2c3f937405b_0_43"/>
          <p:cNvSpPr txBox="1"/>
          <p:nvPr/>
        </p:nvSpPr>
        <p:spPr>
          <a:xfrm>
            <a:off x="709800" y="1980013"/>
            <a:ext cx="10453200" cy="3136500"/>
          </a:xfrm>
          <a:prstGeom prst="rect">
            <a:avLst/>
          </a:prstGeom>
          <a:noFill/>
          <a:ln>
            <a:noFill/>
          </a:ln>
        </p:spPr>
        <p:txBody>
          <a:bodyPr spcFirstLastPara="1" wrap="square" lIns="91425" tIns="91425" rIns="91425" bIns="91425" anchor="t" anchorCtr="0">
            <a:noAutofit/>
          </a:bodyPr>
          <a:lstStyle/>
          <a:p>
            <a:pPr marL="457200" lvl="0" indent="-387350" algn="l" rtl="0">
              <a:spcBef>
                <a:spcPts val="0"/>
              </a:spcBef>
              <a:spcAft>
                <a:spcPts val="0"/>
              </a:spcAft>
              <a:buClr>
                <a:schemeClr val="dk1"/>
              </a:buClr>
              <a:buSzPts val="2500"/>
              <a:buAutoNum type="arabicPeriod"/>
            </a:pPr>
            <a:r>
              <a:rPr lang="en-US" sz="2500">
                <a:solidFill>
                  <a:schemeClr val="dk1"/>
                </a:solidFill>
              </a:rPr>
              <a:t>Gather a team of professionals who can provide information about the program. </a:t>
            </a:r>
            <a:endParaRPr sz="2500">
              <a:solidFill>
                <a:schemeClr val="dk1"/>
              </a:solidFill>
            </a:endParaRPr>
          </a:p>
          <a:p>
            <a:pPr marL="457200" lvl="0" indent="-387350" algn="l" rtl="0">
              <a:spcBef>
                <a:spcPts val="0"/>
              </a:spcBef>
              <a:spcAft>
                <a:spcPts val="0"/>
              </a:spcAft>
              <a:buClr>
                <a:schemeClr val="dk1"/>
              </a:buClr>
              <a:buSzPts val="2500"/>
              <a:buAutoNum type="arabicPeriod"/>
            </a:pPr>
            <a:r>
              <a:rPr lang="en-US" sz="2500">
                <a:solidFill>
                  <a:schemeClr val="dk1"/>
                </a:solidFill>
              </a:rPr>
              <a:t>Gather information to understand what the existing program looks like. </a:t>
            </a:r>
            <a:endParaRPr sz="2500">
              <a:solidFill>
                <a:schemeClr val="dk1"/>
              </a:solidFill>
            </a:endParaRPr>
          </a:p>
          <a:p>
            <a:pPr marL="457200" lvl="0" indent="-387350" algn="l" rtl="0">
              <a:spcBef>
                <a:spcPts val="0"/>
              </a:spcBef>
              <a:spcAft>
                <a:spcPts val="0"/>
              </a:spcAft>
              <a:buClr>
                <a:schemeClr val="dk1"/>
              </a:buClr>
              <a:buSzPts val="2500"/>
              <a:buAutoNum type="arabicPeriod"/>
            </a:pPr>
            <a:r>
              <a:rPr lang="en-US" sz="2500">
                <a:solidFill>
                  <a:schemeClr val="dk1"/>
                </a:solidFill>
              </a:rPr>
              <a:t>Gather information to describe the student population and the services they need. </a:t>
            </a:r>
            <a:endParaRPr sz="2500">
              <a:solidFill>
                <a:schemeClr val="dk1"/>
              </a:solidFill>
            </a:endParaRPr>
          </a:p>
          <a:p>
            <a:pPr marL="457200" lvl="0" indent="-387350" algn="l" rtl="0">
              <a:spcBef>
                <a:spcPts val="0"/>
              </a:spcBef>
              <a:spcAft>
                <a:spcPts val="0"/>
              </a:spcAft>
              <a:buClr>
                <a:schemeClr val="dk1"/>
              </a:buClr>
              <a:buSzPts val="2500"/>
              <a:buAutoNum type="arabicPeriod"/>
            </a:pPr>
            <a:r>
              <a:rPr lang="en-US" sz="2500">
                <a:solidFill>
                  <a:schemeClr val="dk1"/>
                </a:solidFill>
              </a:rPr>
              <a:t>Gather information on the types of programming that currently exist to meet the needs of this population. </a:t>
            </a:r>
            <a:endParaRPr sz="2500">
              <a:solidFill>
                <a:schemeClr val="dk1"/>
              </a:solidFill>
            </a:endParaRPr>
          </a:p>
          <a:p>
            <a:pPr marL="457200" lvl="0" indent="-387350" algn="l" rtl="0">
              <a:spcBef>
                <a:spcPts val="0"/>
              </a:spcBef>
              <a:spcAft>
                <a:spcPts val="0"/>
              </a:spcAft>
              <a:buClr>
                <a:schemeClr val="dk1"/>
              </a:buClr>
              <a:buSzPts val="2500"/>
              <a:buAutoNum type="arabicPeriod"/>
            </a:pPr>
            <a:r>
              <a:rPr lang="en-US" sz="2500">
                <a:solidFill>
                  <a:schemeClr val="dk1"/>
                </a:solidFill>
              </a:rPr>
              <a:t>Review the most recent performance data. </a:t>
            </a:r>
            <a:endParaRPr sz="2500">
              <a:solidFill>
                <a:schemeClr val="dk1"/>
              </a:solidFill>
            </a:endParaRPr>
          </a:p>
          <a:p>
            <a:pPr marL="457200" lvl="0" indent="-387350" algn="l" rtl="0">
              <a:spcBef>
                <a:spcPts val="0"/>
              </a:spcBef>
              <a:spcAft>
                <a:spcPts val="0"/>
              </a:spcAft>
              <a:buClr>
                <a:schemeClr val="dk1"/>
              </a:buClr>
              <a:buSzPts val="2500"/>
              <a:buAutoNum type="arabicPeriod"/>
            </a:pPr>
            <a:r>
              <a:rPr lang="en-US" sz="2500">
                <a:solidFill>
                  <a:schemeClr val="dk1"/>
                </a:solidFill>
              </a:rPr>
              <a:t>Identify additional services that could support students. Discuss whether these services are successful and readily available. </a:t>
            </a:r>
            <a:endParaRPr sz="2500">
              <a:solidFill>
                <a:schemeClr val="dk1"/>
              </a:solidFill>
            </a:endParaRPr>
          </a:p>
          <a:p>
            <a:pPr marL="457200" lvl="0" indent="0" algn="l" rtl="0">
              <a:spcBef>
                <a:spcPts val="0"/>
              </a:spcBef>
              <a:spcAft>
                <a:spcPts val="0"/>
              </a:spcAft>
              <a:buNone/>
            </a:pPr>
            <a:r>
              <a:rPr lang="en-US" sz="2100">
                <a:solidFill>
                  <a:schemeClr val="dk1"/>
                </a:solidFill>
              </a:rPr>
              <a:t> </a:t>
            </a:r>
            <a:endParaRPr sz="2100">
              <a:solidFill>
                <a:schemeClr val="dk1"/>
              </a:solidFill>
            </a:endParaRPr>
          </a:p>
        </p:txBody>
      </p:sp>
      <p:sp>
        <p:nvSpPr>
          <p:cNvPr id="199" name="Google Shape;199;g2c3f937405b_0_43"/>
          <p:cNvSpPr txBox="1"/>
          <p:nvPr/>
        </p:nvSpPr>
        <p:spPr>
          <a:xfrm>
            <a:off x="8388500" y="6265325"/>
            <a:ext cx="2364300" cy="592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100" u="sng">
                <a:solidFill>
                  <a:schemeClr val="hlink"/>
                </a:solidFill>
                <a:hlinkClick r:id="rId3"/>
              </a:rPr>
              <a:t>20 U.S.C. 6434</a:t>
            </a:r>
            <a:endParaRPr sz="2100">
              <a:solidFill>
                <a:schemeClr val="dk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g2c9368a7e40_0_5"/>
          <p:cNvSpPr txBox="1">
            <a:spLocks noGrp="1"/>
          </p:cNvSpPr>
          <p:nvPr>
            <p:ph type="title"/>
          </p:nvPr>
        </p:nvSpPr>
        <p:spPr>
          <a:xfrm>
            <a:off x="339226" y="0"/>
            <a:ext cx="11742000" cy="737400"/>
          </a:xfrm>
          <a:prstGeom prst="rect">
            <a:avLst/>
          </a:prstGeom>
        </p:spPr>
        <p:txBody>
          <a:bodyPr spcFirstLastPara="1" wrap="square" lIns="91425" tIns="45700" rIns="91425" bIns="45700" anchor="ctr" anchorCtr="0">
            <a:normAutofit fontScale="90000"/>
          </a:bodyPr>
          <a:lstStyle/>
          <a:p>
            <a:pPr marL="0" lvl="0" indent="0" algn="l" rtl="0">
              <a:spcBef>
                <a:spcPts val="0"/>
              </a:spcBef>
              <a:spcAft>
                <a:spcPts val="0"/>
              </a:spcAft>
              <a:buNone/>
            </a:pPr>
            <a:r>
              <a:rPr lang="en-US" sz="2966"/>
              <a:t>Fall Funding Applications in CASA: Comprehensive Needs Assessment </a:t>
            </a:r>
            <a:r>
              <a:rPr lang="en-US"/>
              <a:t> </a:t>
            </a:r>
            <a:endParaRPr/>
          </a:p>
        </p:txBody>
      </p:sp>
      <p:sp>
        <p:nvSpPr>
          <p:cNvPr id="205" name="Google Shape;205;g2c9368a7e40_0_5"/>
          <p:cNvSpPr txBox="1"/>
          <p:nvPr/>
        </p:nvSpPr>
        <p:spPr>
          <a:xfrm>
            <a:off x="869400" y="983525"/>
            <a:ext cx="10453200" cy="5281800"/>
          </a:xfrm>
          <a:prstGeom prst="rect">
            <a:avLst/>
          </a:prstGeom>
          <a:noFill/>
          <a:ln>
            <a:noFill/>
          </a:ln>
        </p:spPr>
        <p:txBody>
          <a:bodyPr spcFirstLastPara="1" wrap="square" lIns="91425" tIns="91425" rIns="91425" bIns="91425" anchor="t" anchorCtr="0">
            <a:noAutofit/>
          </a:bodyPr>
          <a:lstStyle/>
          <a:p>
            <a:pPr marL="457200" lvl="0" indent="-387350" algn="l" rtl="0">
              <a:spcBef>
                <a:spcPts val="0"/>
              </a:spcBef>
              <a:spcAft>
                <a:spcPts val="0"/>
              </a:spcAft>
              <a:buClr>
                <a:schemeClr val="dk1"/>
              </a:buClr>
              <a:buSzPts val="2500"/>
              <a:buAutoNum type="arabicPeriod" startAt="7"/>
            </a:pPr>
            <a:r>
              <a:rPr lang="en-US" sz="2500">
                <a:solidFill>
                  <a:schemeClr val="dk1"/>
                </a:solidFill>
              </a:rPr>
              <a:t>Discuss the current teaching staff, and what support they need. </a:t>
            </a:r>
            <a:endParaRPr sz="2500">
              <a:solidFill>
                <a:schemeClr val="dk1"/>
              </a:solidFill>
            </a:endParaRPr>
          </a:p>
          <a:p>
            <a:pPr marL="457200" lvl="0" indent="-387350" algn="l" rtl="0">
              <a:spcBef>
                <a:spcPts val="0"/>
              </a:spcBef>
              <a:spcAft>
                <a:spcPts val="0"/>
              </a:spcAft>
              <a:buClr>
                <a:schemeClr val="dk1"/>
              </a:buClr>
              <a:buSzPts val="2500"/>
              <a:buAutoNum type="arabicPeriod" startAt="7"/>
            </a:pPr>
            <a:r>
              <a:rPr lang="en-US" sz="2500">
                <a:solidFill>
                  <a:schemeClr val="dk1"/>
                </a:solidFill>
              </a:rPr>
              <a:t>Discuss whether additional teaching staff are needed. </a:t>
            </a:r>
            <a:endParaRPr sz="2500">
              <a:solidFill>
                <a:schemeClr val="dk1"/>
              </a:solidFill>
            </a:endParaRPr>
          </a:p>
          <a:p>
            <a:pPr marL="457200" lvl="0" indent="-387350" algn="l" rtl="0">
              <a:spcBef>
                <a:spcPts val="0"/>
              </a:spcBef>
              <a:spcAft>
                <a:spcPts val="0"/>
              </a:spcAft>
              <a:buClr>
                <a:schemeClr val="dk1"/>
              </a:buClr>
              <a:buSzPts val="2500"/>
              <a:buAutoNum type="arabicPeriod" startAt="7"/>
            </a:pPr>
            <a:r>
              <a:rPr lang="en-US" sz="2500">
                <a:solidFill>
                  <a:schemeClr val="dk1"/>
                </a:solidFill>
              </a:rPr>
              <a:t>Discuss the strengths and needs of the current relationship between the facility, program and agencies. </a:t>
            </a:r>
            <a:endParaRPr sz="2500">
              <a:solidFill>
                <a:schemeClr val="dk1"/>
              </a:solidFill>
            </a:endParaRPr>
          </a:p>
          <a:p>
            <a:pPr marL="457200" lvl="0" indent="-387350" algn="l" rtl="0">
              <a:spcBef>
                <a:spcPts val="0"/>
              </a:spcBef>
              <a:spcAft>
                <a:spcPts val="0"/>
              </a:spcAft>
              <a:buClr>
                <a:schemeClr val="dk1"/>
              </a:buClr>
              <a:buSzPts val="2500"/>
              <a:buAutoNum type="arabicPeriod" startAt="7"/>
            </a:pPr>
            <a:r>
              <a:rPr lang="en-US" sz="2500">
                <a:solidFill>
                  <a:schemeClr val="dk1"/>
                </a:solidFill>
              </a:rPr>
              <a:t>Discuss the current policies and procedures regarding information sharing between the facility, program and agencies. </a:t>
            </a:r>
            <a:endParaRPr sz="2500">
              <a:solidFill>
                <a:schemeClr val="dk1"/>
              </a:solidFill>
            </a:endParaRPr>
          </a:p>
          <a:p>
            <a:pPr marL="457200" lvl="0" indent="-387350" algn="l" rtl="0">
              <a:spcBef>
                <a:spcPts val="0"/>
              </a:spcBef>
              <a:spcAft>
                <a:spcPts val="0"/>
              </a:spcAft>
              <a:buClr>
                <a:schemeClr val="dk1"/>
              </a:buClr>
              <a:buSzPts val="2500"/>
              <a:buAutoNum type="arabicPeriod" startAt="7"/>
            </a:pPr>
            <a:r>
              <a:rPr lang="en-US" sz="2500">
                <a:solidFill>
                  <a:schemeClr val="dk1"/>
                </a:solidFill>
              </a:rPr>
              <a:t>What are the overall strengths of the existing program? </a:t>
            </a:r>
            <a:endParaRPr sz="2500">
              <a:solidFill>
                <a:schemeClr val="dk1"/>
              </a:solidFill>
            </a:endParaRPr>
          </a:p>
          <a:p>
            <a:pPr marL="457200" lvl="0" indent="-387350" algn="l" rtl="0">
              <a:spcBef>
                <a:spcPts val="0"/>
              </a:spcBef>
              <a:spcAft>
                <a:spcPts val="0"/>
              </a:spcAft>
              <a:buClr>
                <a:schemeClr val="dk1"/>
              </a:buClr>
              <a:buSzPts val="2500"/>
              <a:buAutoNum type="arabicPeriod" startAt="7"/>
            </a:pPr>
            <a:r>
              <a:rPr lang="en-US" sz="2500">
                <a:solidFill>
                  <a:schemeClr val="dk1"/>
                </a:solidFill>
              </a:rPr>
              <a:t>What are the overall needs of the existing program? </a:t>
            </a:r>
            <a:endParaRPr sz="2500">
              <a:solidFill>
                <a:schemeClr val="dk1"/>
              </a:solidFill>
            </a:endParaRPr>
          </a:p>
          <a:p>
            <a:pPr marL="457200" lvl="0" indent="0" algn="l" rtl="0">
              <a:spcBef>
                <a:spcPts val="0"/>
              </a:spcBef>
              <a:spcAft>
                <a:spcPts val="0"/>
              </a:spcAft>
              <a:buNone/>
            </a:pPr>
            <a:endParaRPr sz="2100">
              <a:solidFill>
                <a:schemeClr val="dk1"/>
              </a:solidFill>
            </a:endParaRPr>
          </a:p>
          <a:p>
            <a:pPr marL="457200" lvl="0" indent="0" algn="l" rtl="0">
              <a:spcBef>
                <a:spcPts val="0"/>
              </a:spcBef>
              <a:spcAft>
                <a:spcPts val="0"/>
              </a:spcAft>
              <a:buNone/>
            </a:pPr>
            <a:r>
              <a:rPr lang="en-US" sz="2100">
                <a:solidFill>
                  <a:schemeClr val="dk1"/>
                </a:solidFill>
              </a:rPr>
              <a:t> </a:t>
            </a:r>
            <a:endParaRPr sz="2100">
              <a:solidFill>
                <a:schemeClr val="dk1"/>
              </a:solidFill>
            </a:endParaRPr>
          </a:p>
        </p:txBody>
      </p:sp>
      <p:sp>
        <p:nvSpPr>
          <p:cNvPr id="206" name="Google Shape;206;g2c9368a7e40_0_5"/>
          <p:cNvSpPr txBox="1"/>
          <p:nvPr/>
        </p:nvSpPr>
        <p:spPr>
          <a:xfrm>
            <a:off x="8388500" y="6265325"/>
            <a:ext cx="2364300" cy="592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100" u="sng">
                <a:solidFill>
                  <a:schemeClr val="hlink"/>
                </a:solidFill>
                <a:hlinkClick r:id="rId3"/>
              </a:rPr>
              <a:t>20 U.S.C. 6434</a:t>
            </a:r>
            <a:endParaRPr sz="2100">
              <a:solidFill>
                <a:schemeClr val="dk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g2c4586cb5d5_0_1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Fall Funding Applications in CASA: Budget  </a:t>
            </a:r>
            <a:endParaRPr/>
          </a:p>
        </p:txBody>
      </p:sp>
      <p:sp>
        <p:nvSpPr>
          <p:cNvPr id="212" name="Google Shape;212;g2c4586cb5d5_0_13"/>
          <p:cNvSpPr txBox="1"/>
          <p:nvPr/>
        </p:nvSpPr>
        <p:spPr>
          <a:xfrm>
            <a:off x="494925" y="986700"/>
            <a:ext cx="11114100" cy="5404800"/>
          </a:xfrm>
          <a:prstGeom prst="rect">
            <a:avLst/>
          </a:prstGeom>
          <a:noFill/>
          <a:ln>
            <a:noFill/>
          </a:ln>
        </p:spPr>
        <p:txBody>
          <a:bodyPr spcFirstLastPara="1" wrap="square" lIns="91425" tIns="91425" rIns="91425" bIns="91425" anchor="t" anchorCtr="0">
            <a:noAutofit/>
          </a:bodyPr>
          <a:lstStyle/>
          <a:p>
            <a:pPr marL="457200" lvl="0" indent="-387350" algn="l" rtl="0">
              <a:lnSpc>
                <a:spcPct val="100000"/>
              </a:lnSpc>
              <a:spcBef>
                <a:spcPts val="0"/>
              </a:spcBef>
              <a:spcAft>
                <a:spcPts val="0"/>
              </a:spcAft>
              <a:buClr>
                <a:schemeClr val="dk1"/>
              </a:buClr>
              <a:buSzPts val="2500"/>
              <a:buChar char="●"/>
            </a:pPr>
            <a:r>
              <a:rPr lang="en-US" sz="2500">
                <a:solidFill>
                  <a:schemeClr val="dk1"/>
                </a:solidFill>
              </a:rPr>
              <a:t>100% of the carryover and current year allocation must be budgeted. </a:t>
            </a:r>
            <a:endParaRPr sz="2500">
              <a:solidFill>
                <a:schemeClr val="dk1"/>
              </a:solidFill>
            </a:endParaRPr>
          </a:p>
          <a:p>
            <a:pPr marL="457200" lvl="0" indent="-387350" algn="l" rtl="0">
              <a:lnSpc>
                <a:spcPct val="100000"/>
              </a:lnSpc>
              <a:spcBef>
                <a:spcPts val="0"/>
              </a:spcBef>
              <a:spcAft>
                <a:spcPts val="0"/>
              </a:spcAft>
              <a:buClr>
                <a:schemeClr val="dk1"/>
              </a:buClr>
              <a:buSzPts val="2500"/>
              <a:buChar char="●"/>
            </a:pPr>
            <a:r>
              <a:rPr lang="en-US" sz="2500">
                <a:solidFill>
                  <a:schemeClr val="dk1"/>
                </a:solidFill>
              </a:rPr>
              <a:t>The budget must reflect the needs identified in the Comprehensive Needs Assessment. </a:t>
            </a:r>
            <a:endParaRPr sz="2500">
              <a:solidFill>
                <a:schemeClr val="dk1"/>
              </a:solidFill>
            </a:endParaRPr>
          </a:p>
          <a:p>
            <a:pPr marL="457200" lvl="0" indent="-387350" algn="l" rtl="0">
              <a:lnSpc>
                <a:spcPct val="100000"/>
              </a:lnSpc>
              <a:spcBef>
                <a:spcPts val="0"/>
              </a:spcBef>
              <a:spcAft>
                <a:spcPts val="0"/>
              </a:spcAft>
              <a:buClr>
                <a:schemeClr val="dk1"/>
              </a:buClr>
              <a:buSzPts val="2500"/>
              <a:buChar char="●"/>
            </a:pPr>
            <a:r>
              <a:rPr lang="en-US" sz="2500">
                <a:solidFill>
                  <a:schemeClr val="dk1"/>
                </a:solidFill>
              </a:rPr>
              <a:t>The budget must align with the answers to the program questions within the application. </a:t>
            </a:r>
            <a:endParaRPr sz="2500">
              <a:solidFill>
                <a:schemeClr val="dk1"/>
              </a:solidFill>
            </a:endParaRPr>
          </a:p>
          <a:p>
            <a:pPr marL="457200" lvl="0" indent="-387350" algn="l" rtl="0">
              <a:lnSpc>
                <a:spcPct val="100000"/>
              </a:lnSpc>
              <a:spcBef>
                <a:spcPts val="0"/>
              </a:spcBef>
              <a:spcAft>
                <a:spcPts val="0"/>
              </a:spcAft>
              <a:buSzPts val="2500"/>
              <a:buChar char="●"/>
            </a:pPr>
            <a:r>
              <a:rPr lang="en-US" sz="2500">
                <a:solidFill>
                  <a:schemeClr val="dk1"/>
                </a:solidFill>
              </a:rPr>
              <a:t>Title I Part D Subpart 1 subgrantees ONLY (DOC and HHS) must reserve at least 15% of their budget for transition-related programs and services (</a:t>
            </a:r>
            <a:r>
              <a:rPr lang="en-US" sz="2500" u="sng">
                <a:solidFill>
                  <a:schemeClr val="hlink"/>
                </a:solidFill>
                <a:hlinkClick r:id="rId3"/>
              </a:rPr>
              <a:t>20 U.S.C. 6438</a:t>
            </a:r>
            <a:r>
              <a:rPr lang="en-US" sz="2500">
                <a:solidFill>
                  <a:schemeClr val="dk1"/>
                </a:solidFill>
              </a:rPr>
              <a:t>). </a:t>
            </a:r>
            <a:endParaRPr sz="2500">
              <a:solidFill>
                <a:schemeClr val="dk1"/>
              </a:solidFill>
            </a:endParaRPr>
          </a:p>
          <a:p>
            <a:pPr marL="457200" lvl="0" indent="-387350" algn="l" rtl="0">
              <a:lnSpc>
                <a:spcPct val="100000"/>
              </a:lnSpc>
              <a:spcBef>
                <a:spcPts val="0"/>
              </a:spcBef>
              <a:spcAft>
                <a:spcPts val="0"/>
              </a:spcAft>
              <a:buClr>
                <a:schemeClr val="dk1"/>
              </a:buClr>
              <a:buSzPts val="2500"/>
              <a:buChar char="●"/>
            </a:pPr>
            <a:r>
              <a:rPr lang="en-US" sz="2500">
                <a:solidFill>
                  <a:schemeClr val="dk1"/>
                </a:solidFill>
              </a:rPr>
              <a:t>Always explain any use of the “Other” line item and budget code. </a:t>
            </a:r>
            <a:endParaRPr sz="25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2"/>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Purpose</a:t>
            </a:r>
            <a:r>
              <a:rPr lang="en-US"/>
              <a:t> of the Title I Part D Program: Education</a:t>
            </a:r>
            <a:endParaRPr/>
          </a:p>
        </p:txBody>
      </p:sp>
      <p:sp>
        <p:nvSpPr>
          <p:cNvPr id="48" name="Google Shape;48;p2"/>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Autofit/>
          </a:bodyPr>
          <a:lstStyle/>
          <a:p>
            <a:pPr marL="457200" lvl="0" indent="-387350" algn="l" rtl="0">
              <a:lnSpc>
                <a:spcPct val="90000"/>
              </a:lnSpc>
              <a:spcBef>
                <a:spcPts val="0"/>
              </a:spcBef>
              <a:spcAft>
                <a:spcPts val="0"/>
              </a:spcAft>
              <a:buSzPts val="2500"/>
              <a:buChar char="•"/>
            </a:pPr>
            <a:r>
              <a:rPr lang="en-US" sz="2500">
                <a:highlight>
                  <a:srgbClr val="FFFFFF"/>
                </a:highlight>
              </a:rPr>
              <a:t>To </a:t>
            </a:r>
            <a:r>
              <a:rPr lang="en-US" sz="2500" b="1">
                <a:highlight>
                  <a:srgbClr val="FFFFFF"/>
                </a:highlight>
              </a:rPr>
              <a:t>improve educational services</a:t>
            </a:r>
            <a:r>
              <a:rPr lang="en-US" sz="2500">
                <a:highlight>
                  <a:srgbClr val="FFFFFF"/>
                </a:highlight>
              </a:rPr>
              <a:t> for children and youth in local, tribal, and State institutions for neglected or delinquent children and youth.</a:t>
            </a:r>
            <a:endParaRPr sz="2500">
              <a:highlight>
                <a:srgbClr val="FFFFFF"/>
              </a:highlight>
            </a:endParaRPr>
          </a:p>
          <a:p>
            <a:pPr marL="457200" lvl="0" indent="0" algn="l" rtl="0">
              <a:lnSpc>
                <a:spcPct val="90000"/>
              </a:lnSpc>
              <a:spcBef>
                <a:spcPts val="0"/>
              </a:spcBef>
              <a:spcAft>
                <a:spcPts val="0"/>
              </a:spcAft>
              <a:buNone/>
            </a:pPr>
            <a:endParaRPr sz="2500">
              <a:highlight>
                <a:srgbClr val="FFFFFF"/>
              </a:highlight>
            </a:endParaRPr>
          </a:p>
          <a:p>
            <a:pPr marL="457200" lvl="0" indent="-387350" algn="l" rtl="0">
              <a:lnSpc>
                <a:spcPct val="90000"/>
              </a:lnSpc>
              <a:spcBef>
                <a:spcPts val="0"/>
              </a:spcBef>
              <a:spcAft>
                <a:spcPts val="0"/>
              </a:spcAft>
              <a:buSzPts val="2500"/>
              <a:buChar char="•"/>
            </a:pPr>
            <a:r>
              <a:rPr lang="en-US" sz="2500">
                <a:highlight>
                  <a:srgbClr val="FFFFFF"/>
                </a:highlight>
              </a:rPr>
              <a:t>To ensure that children and youth have the opportunity to meet the </a:t>
            </a:r>
            <a:r>
              <a:rPr lang="en-US" sz="2500" b="1">
                <a:highlight>
                  <a:srgbClr val="FFFFFF"/>
                </a:highlight>
              </a:rPr>
              <a:t>same challenging State academic standards</a:t>
            </a:r>
            <a:r>
              <a:rPr lang="en-US" sz="2500">
                <a:highlight>
                  <a:srgbClr val="FFFFFF"/>
                </a:highlight>
              </a:rPr>
              <a:t> that all children in the State are expected to meet. </a:t>
            </a:r>
            <a:endParaRPr sz="2500">
              <a:highlight>
                <a:srgbClr val="FFFFFF"/>
              </a:highlight>
            </a:endParaRPr>
          </a:p>
        </p:txBody>
      </p:sp>
      <p:sp>
        <p:nvSpPr>
          <p:cNvPr id="49" name="Google Shape;49;p2"/>
          <p:cNvSpPr txBox="1"/>
          <p:nvPr/>
        </p:nvSpPr>
        <p:spPr>
          <a:xfrm>
            <a:off x="7022950" y="5821650"/>
            <a:ext cx="6428100" cy="488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100">
                <a:solidFill>
                  <a:schemeClr val="dk1"/>
                </a:solidFill>
              </a:rPr>
              <a:t>Source: </a:t>
            </a:r>
            <a:r>
              <a:rPr lang="en-US" sz="2100" u="sng">
                <a:solidFill>
                  <a:schemeClr val="hlink"/>
                </a:solidFill>
                <a:hlinkClick r:id="rId3"/>
              </a:rPr>
              <a:t>20 U.S.C. §1401 </a:t>
            </a:r>
            <a:endParaRPr sz="2100">
              <a:solidFill>
                <a:schemeClr val="dk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g2c4586cb5d5_0_26"/>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lnSpc>
                <a:spcPct val="100000"/>
              </a:lnSpc>
              <a:spcBef>
                <a:spcPts val="0"/>
              </a:spcBef>
              <a:spcAft>
                <a:spcPts val="0"/>
              </a:spcAft>
              <a:buNone/>
            </a:pPr>
            <a:r>
              <a:rPr lang="en-US"/>
              <a:t>Fall Funding Applications in CASA: Budget Categories</a:t>
            </a:r>
            <a:endParaRPr/>
          </a:p>
        </p:txBody>
      </p:sp>
      <p:pic>
        <p:nvPicPr>
          <p:cNvPr id="218" name="Google Shape;218;g2c4586cb5d5_0_26" descr="Allowable Activity Chart"/>
          <p:cNvPicPr preferRelativeResize="0"/>
          <p:nvPr/>
        </p:nvPicPr>
        <p:blipFill rotWithShape="1">
          <a:blip r:embed="rId3">
            <a:alphaModFix/>
          </a:blip>
          <a:srcRect b="56291"/>
          <a:stretch/>
        </p:blipFill>
        <p:spPr>
          <a:xfrm>
            <a:off x="-17339" y="1851100"/>
            <a:ext cx="12226688" cy="2749276"/>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g2c9368a7e40_0_1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lnSpc>
                <a:spcPct val="100000"/>
              </a:lnSpc>
              <a:spcBef>
                <a:spcPts val="0"/>
              </a:spcBef>
              <a:spcAft>
                <a:spcPts val="0"/>
              </a:spcAft>
              <a:buNone/>
            </a:pPr>
            <a:r>
              <a:rPr lang="en-US"/>
              <a:t>Fall Funding Applications in CASA: Budget Categories</a:t>
            </a:r>
            <a:endParaRPr/>
          </a:p>
        </p:txBody>
      </p:sp>
      <p:pic>
        <p:nvPicPr>
          <p:cNvPr id="225" name="Google Shape;225;g2c9368a7e40_0_13" descr="Allowable Activity Chart"/>
          <p:cNvPicPr preferRelativeResize="0"/>
          <p:nvPr/>
        </p:nvPicPr>
        <p:blipFill rotWithShape="1">
          <a:blip r:embed="rId3">
            <a:alphaModFix/>
          </a:blip>
          <a:srcRect b="91636"/>
          <a:stretch/>
        </p:blipFill>
        <p:spPr>
          <a:xfrm>
            <a:off x="-17350" y="1851100"/>
            <a:ext cx="12226699" cy="526075"/>
          </a:xfrm>
          <a:prstGeom prst="rect">
            <a:avLst/>
          </a:prstGeom>
          <a:noFill/>
          <a:ln>
            <a:noFill/>
          </a:ln>
        </p:spPr>
      </p:pic>
      <p:pic>
        <p:nvPicPr>
          <p:cNvPr id="224" name="Google Shape;224;g2c9368a7e40_0_13" descr="Allowable Activity Chart"/>
          <p:cNvPicPr preferRelativeResize="0"/>
          <p:nvPr/>
        </p:nvPicPr>
        <p:blipFill rotWithShape="1">
          <a:blip r:embed="rId3">
            <a:alphaModFix/>
          </a:blip>
          <a:srcRect t="42657"/>
          <a:stretch/>
        </p:blipFill>
        <p:spPr>
          <a:xfrm>
            <a:off x="0" y="2377175"/>
            <a:ext cx="12191999" cy="3596719"/>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g2c4db1009a4_0_0"/>
          <p:cNvSpPr txBox="1">
            <a:spLocks noGrp="1"/>
          </p:cNvSpPr>
          <p:nvPr>
            <p:ph type="title"/>
          </p:nvPr>
        </p:nvSpPr>
        <p:spPr>
          <a:xfrm>
            <a:off x="681876" y="1650965"/>
            <a:ext cx="10515600" cy="2852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Fall Funding Applications in CASA: Program Questions, Subpart 1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g2c4586cb5d5_0_37"/>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Program Questions for Subpart 1, Questions 1-3 </a:t>
            </a:r>
            <a:endParaRPr/>
          </a:p>
        </p:txBody>
      </p:sp>
      <p:sp>
        <p:nvSpPr>
          <p:cNvPr id="236" name="Google Shape;236;g2c4586cb5d5_0_37"/>
          <p:cNvSpPr txBox="1">
            <a:spLocks noGrp="1"/>
          </p:cNvSpPr>
          <p:nvPr>
            <p:ph type="body" idx="1"/>
          </p:nvPr>
        </p:nvSpPr>
        <p:spPr>
          <a:xfrm>
            <a:off x="689100" y="1029025"/>
            <a:ext cx="10813800" cy="5529300"/>
          </a:xfrm>
          <a:prstGeom prst="rect">
            <a:avLst/>
          </a:prstGeom>
        </p:spPr>
        <p:txBody>
          <a:bodyPr spcFirstLastPara="1" wrap="square" lIns="91425" tIns="45700" rIns="91425" bIns="45700" anchor="t" anchorCtr="0">
            <a:normAutofit/>
          </a:bodyPr>
          <a:lstStyle/>
          <a:p>
            <a:pPr marL="457200" lvl="0" indent="-330200" algn="l" rtl="0">
              <a:lnSpc>
                <a:spcPct val="100000"/>
              </a:lnSpc>
              <a:spcBef>
                <a:spcPts val="750"/>
              </a:spcBef>
              <a:spcAft>
                <a:spcPts val="0"/>
              </a:spcAft>
              <a:buSzPts val="1600"/>
              <a:buAutoNum type="arabicPeriod"/>
            </a:pPr>
            <a:r>
              <a:rPr lang="en-US" sz="1900"/>
              <a:t>Describe the procedures to be used, consistent with the state plan under section 1111, to assess the educational needs of the children, youth, and young adults to be served under Title ID1 and, to the extent practicable, provide for such assessment upon entry into a facility. (Limited to 500 characters)</a:t>
            </a:r>
            <a:endParaRPr sz="1900"/>
          </a:p>
          <a:p>
            <a:pPr marL="457200" lvl="0" indent="-330200" algn="l" rtl="0">
              <a:lnSpc>
                <a:spcPct val="100000"/>
              </a:lnSpc>
              <a:spcBef>
                <a:spcPts val="0"/>
              </a:spcBef>
              <a:spcAft>
                <a:spcPts val="0"/>
              </a:spcAft>
              <a:buSzPts val="1600"/>
              <a:buAutoNum type="arabicPeriod"/>
            </a:pPr>
            <a:r>
              <a:rPr lang="en-US" sz="1900"/>
              <a:t>Describe the supplemental education program that will be provided with Title ID1 funds. (Limited to 500 characters)</a:t>
            </a:r>
            <a:endParaRPr sz="1900"/>
          </a:p>
          <a:p>
            <a:pPr marL="457200" lvl="0" indent="-330200" algn="l" rtl="0">
              <a:lnSpc>
                <a:spcPct val="100000"/>
              </a:lnSpc>
              <a:spcBef>
                <a:spcPts val="0"/>
              </a:spcBef>
              <a:spcAft>
                <a:spcPts val="0"/>
              </a:spcAft>
              <a:buSzPts val="1600"/>
              <a:buAutoNum type="arabicPeriod"/>
            </a:pPr>
            <a:r>
              <a:rPr lang="en-US" sz="1900"/>
              <a:t>Describe how the program will meet the following student outcomes, as approved in the ESSA state plan:</a:t>
            </a:r>
            <a:endParaRPr sz="1900"/>
          </a:p>
          <a:p>
            <a:pPr marL="914400" lvl="1" indent="-342900" algn="l" rtl="0">
              <a:lnSpc>
                <a:spcPct val="100000"/>
              </a:lnSpc>
              <a:spcBef>
                <a:spcPts val="0"/>
              </a:spcBef>
              <a:spcAft>
                <a:spcPts val="0"/>
              </a:spcAft>
              <a:buSzPts val="1800"/>
              <a:buAutoNum type="alphaLcPeriod"/>
            </a:pPr>
            <a:r>
              <a:rPr lang="en-US"/>
              <a:t>Students will earn passing grades for 80% of the classes taken; </a:t>
            </a:r>
            <a:endParaRPr/>
          </a:p>
          <a:p>
            <a:pPr marL="914400" lvl="1" indent="-342900" algn="l" rtl="0">
              <a:lnSpc>
                <a:spcPct val="100000"/>
              </a:lnSpc>
              <a:spcBef>
                <a:spcPts val="0"/>
              </a:spcBef>
              <a:spcAft>
                <a:spcPts val="0"/>
              </a:spcAft>
              <a:buSzPts val="1800"/>
              <a:buAutoNum type="alphaLcPeriod"/>
            </a:pPr>
            <a:r>
              <a:rPr lang="en-US"/>
              <a:t>Students will complete 80% of the courses started while in the facility; and </a:t>
            </a:r>
            <a:endParaRPr/>
          </a:p>
          <a:p>
            <a:pPr marL="914400" lvl="1" indent="-342900" algn="l" rtl="0">
              <a:lnSpc>
                <a:spcPct val="100000"/>
              </a:lnSpc>
              <a:spcBef>
                <a:spcPts val="0"/>
              </a:spcBef>
              <a:spcAft>
                <a:spcPts val="0"/>
              </a:spcAft>
              <a:buSzPts val="1800"/>
              <a:buAutoNum type="alphaLcPeriod"/>
            </a:pPr>
            <a:r>
              <a:rPr lang="en-US"/>
              <a:t>Annually, 25% of students between the ages of 17-21 will complete their high school diploma or its recognized equivalent. (Limited to 500 characters)</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g2c4586cb5d5_0_45"/>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Clr>
                <a:schemeClr val="dk1"/>
              </a:buClr>
              <a:buSzPts val="1100"/>
              <a:buFont typeface="Arial"/>
              <a:buNone/>
            </a:pPr>
            <a:r>
              <a:rPr lang="en-US"/>
              <a:t>Program Questions for Subpart 1, Questions 4-5</a:t>
            </a:r>
            <a:endParaRPr/>
          </a:p>
        </p:txBody>
      </p:sp>
      <p:sp>
        <p:nvSpPr>
          <p:cNvPr id="242" name="Google Shape;242;g2c4586cb5d5_0_45"/>
          <p:cNvSpPr txBox="1">
            <a:spLocks noGrp="1"/>
          </p:cNvSpPr>
          <p:nvPr>
            <p:ph type="body" idx="1"/>
          </p:nvPr>
        </p:nvSpPr>
        <p:spPr>
          <a:xfrm>
            <a:off x="689100" y="989950"/>
            <a:ext cx="10813800" cy="5705400"/>
          </a:xfrm>
          <a:prstGeom prst="rect">
            <a:avLst/>
          </a:prstGeom>
        </p:spPr>
        <p:txBody>
          <a:bodyPr spcFirstLastPara="1" wrap="square" lIns="91425" tIns="45700" rIns="91425" bIns="45700" anchor="t" anchorCtr="0">
            <a:normAutofit/>
          </a:bodyPr>
          <a:lstStyle/>
          <a:p>
            <a:pPr marL="457200" lvl="0" indent="-361950" algn="l" rtl="0">
              <a:lnSpc>
                <a:spcPct val="100000"/>
              </a:lnSpc>
              <a:spcBef>
                <a:spcPts val="750"/>
              </a:spcBef>
              <a:spcAft>
                <a:spcPts val="0"/>
              </a:spcAft>
              <a:buSzPts val="2100"/>
              <a:buAutoNum type="arabicPeriod" startAt="4"/>
            </a:pPr>
            <a:r>
              <a:rPr lang="en-US" dirty="0"/>
              <a:t>Will the state agency operate an institution-wide program? (Yes /No)</a:t>
            </a:r>
            <a:endParaRPr dirty="0"/>
          </a:p>
          <a:p>
            <a:pPr marL="914400" lvl="1" indent="-342900" algn="l" rtl="0">
              <a:lnSpc>
                <a:spcPct val="100000"/>
              </a:lnSpc>
              <a:spcBef>
                <a:spcPts val="0"/>
              </a:spcBef>
              <a:spcAft>
                <a:spcPts val="0"/>
              </a:spcAft>
              <a:buSzPts val="1800"/>
              <a:buAutoNum type="alphaLcPeriod"/>
            </a:pPr>
            <a:r>
              <a:rPr lang="en-US" dirty="0"/>
              <a:t>Indicate how the state agency will consult with experts and provide the necessary training for appropriate staff to ensure that the planning and operation of institution-wide projects under section 1416 are of high quality. (Check all that apply) </a:t>
            </a:r>
            <a:endParaRPr dirty="0"/>
          </a:p>
          <a:p>
            <a:pPr marL="914400" lvl="0" indent="0" algn="l" rtl="0">
              <a:lnSpc>
                <a:spcPct val="100000"/>
              </a:lnSpc>
              <a:spcBef>
                <a:spcPts val="750"/>
              </a:spcBef>
              <a:spcAft>
                <a:spcPts val="0"/>
              </a:spcAft>
              <a:buNone/>
            </a:pPr>
            <a:r>
              <a:rPr lang="en-US" sz="1800" dirty="0"/>
              <a:t>❑ Facility staff will work closely with experts to provide necessary training for the staff. </a:t>
            </a:r>
            <a:endParaRPr sz="1800" dirty="0"/>
          </a:p>
          <a:p>
            <a:pPr marL="914400" lvl="0" indent="0" algn="l" rtl="0">
              <a:lnSpc>
                <a:spcPct val="100000"/>
              </a:lnSpc>
              <a:spcBef>
                <a:spcPts val="750"/>
              </a:spcBef>
              <a:spcAft>
                <a:spcPts val="0"/>
              </a:spcAft>
              <a:buNone/>
            </a:pPr>
            <a:r>
              <a:rPr lang="en-US" sz="1800" dirty="0"/>
              <a:t>❑ Professional development is provided on an ongoing basis based on the needs of staff as aligned with the comprehensive needs assessment results. </a:t>
            </a:r>
            <a:endParaRPr sz="1800" dirty="0"/>
          </a:p>
          <a:p>
            <a:pPr marL="914400" lvl="0" indent="0" algn="l" rtl="0">
              <a:lnSpc>
                <a:spcPct val="100000"/>
              </a:lnSpc>
              <a:spcBef>
                <a:spcPts val="750"/>
              </a:spcBef>
              <a:spcAft>
                <a:spcPts val="0"/>
              </a:spcAft>
              <a:buNone/>
            </a:pPr>
            <a:r>
              <a:rPr lang="en-US" sz="1800" dirty="0"/>
              <a:t>❑ Other (Limited to 150 characters)</a:t>
            </a:r>
            <a:endParaRPr sz="1800" dirty="0"/>
          </a:p>
          <a:p>
            <a:pPr marL="457200" lvl="0" indent="-361950" algn="l" rtl="0">
              <a:lnSpc>
                <a:spcPct val="100000"/>
              </a:lnSpc>
              <a:spcBef>
                <a:spcPts val="750"/>
              </a:spcBef>
              <a:spcAft>
                <a:spcPts val="0"/>
              </a:spcAft>
              <a:buSzPts val="2100"/>
              <a:buAutoNum type="arabicPeriod" startAt="5"/>
            </a:pPr>
            <a:r>
              <a:rPr lang="en-US" dirty="0"/>
              <a:t>Describe how the state agency will use the results of the most recent evaluation under section 8601 to plan and improve the program. (Limited to 500 characters)</a:t>
            </a:r>
            <a:endParaRPr sz="199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g2c9368a7e40_0_19"/>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Clr>
                <a:schemeClr val="dk1"/>
              </a:buClr>
              <a:buSzPts val="1100"/>
              <a:buFont typeface="Arial"/>
              <a:buNone/>
            </a:pPr>
            <a:r>
              <a:rPr lang="en-US"/>
              <a:t>Program Questions for Subpart 1, Questions 4-6</a:t>
            </a:r>
            <a:endParaRPr/>
          </a:p>
        </p:txBody>
      </p:sp>
      <p:sp>
        <p:nvSpPr>
          <p:cNvPr id="248" name="Google Shape;248;g2c9368a7e40_0_19"/>
          <p:cNvSpPr txBox="1">
            <a:spLocks noGrp="1"/>
          </p:cNvSpPr>
          <p:nvPr>
            <p:ph type="body" idx="1"/>
          </p:nvPr>
        </p:nvSpPr>
        <p:spPr>
          <a:xfrm>
            <a:off x="689100" y="989950"/>
            <a:ext cx="10813800" cy="5705400"/>
          </a:xfrm>
          <a:prstGeom prst="rect">
            <a:avLst/>
          </a:prstGeom>
        </p:spPr>
        <p:txBody>
          <a:bodyPr spcFirstLastPara="1" wrap="square" lIns="91425" tIns="45700" rIns="91425" bIns="45700" anchor="t" anchorCtr="0">
            <a:normAutofit/>
          </a:bodyPr>
          <a:lstStyle/>
          <a:p>
            <a:pPr marL="457200" lvl="0" indent="-361950" algn="l" rtl="0">
              <a:lnSpc>
                <a:spcPct val="100000"/>
              </a:lnSpc>
              <a:spcBef>
                <a:spcPts val="750"/>
              </a:spcBef>
              <a:spcAft>
                <a:spcPts val="0"/>
              </a:spcAft>
              <a:buSzPts val="2100"/>
              <a:buAutoNum type="arabicPeriod" startAt="6"/>
            </a:pPr>
            <a:r>
              <a:rPr lang="en-US" dirty="0"/>
              <a:t>Indicate how the programs will be coordinated with other appropriate state and federal programs, such as programs under Title I of the Workforce Innovation and Opportunity Act, career and technical education programs, state and local dropout prevention programs, and special education programs. (Check all that apply)</a:t>
            </a:r>
            <a:endParaRPr dirty="0"/>
          </a:p>
          <a:p>
            <a:pPr marL="914400" lvl="0" indent="0" algn="l" rtl="0">
              <a:lnSpc>
                <a:spcPct val="100000"/>
              </a:lnSpc>
              <a:spcBef>
                <a:spcPts val="750"/>
              </a:spcBef>
              <a:spcAft>
                <a:spcPts val="0"/>
              </a:spcAft>
              <a:buNone/>
            </a:pPr>
            <a:r>
              <a:rPr lang="en-US" sz="1991" dirty="0"/>
              <a:t>❑ Work jointly with outside agencies to assist students and specific needs for college/career readiness.</a:t>
            </a:r>
            <a:endParaRPr sz="1991" dirty="0"/>
          </a:p>
          <a:p>
            <a:pPr marL="914400" lvl="0" indent="0" algn="l" rtl="0">
              <a:lnSpc>
                <a:spcPct val="100000"/>
              </a:lnSpc>
              <a:spcBef>
                <a:spcPts val="750"/>
              </a:spcBef>
              <a:spcAft>
                <a:spcPts val="0"/>
              </a:spcAft>
              <a:buNone/>
            </a:pPr>
            <a:r>
              <a:rPr lang="en-US" sz="1991" dirty="0"/>
              <a:t>❑ Ensure that all students have access to career and technical programs.</a:t>
            </a:r>
            <a:endParaRPr sz="1991" dirty="0"/>
          </a:p>
          <a:p>
            <a:pPr marL="914400" lvl="0" indent="0" algn="l" rtl="0">
              <a:lnSpc>
                <a:spcPct val="100000"/>
              </a:lnSpc>
              <a:spcBef>
                <a:spcPts val="750"/>
              </a:spcBef>
              <a:spcAft>
                <a:spcPts val="0"/>
              </a:spcAft>
              <a:buNone/>
            </a:pPr>
            <a:r>
              <a:rPr lang="en-US" sz="1991" dirty="0"/>
              <a:t>❑ Ensure that students have access to staff from Iowa Workforce Development and Iowa Vocational</a:t>
            </a:r>
            <a:endParaRPr sz="1991" dirty="0"/>
          </a:p>
          <a:p>
            <a:pPr marL="914400" lvl="0" indent="0" algn="l" rtl="0">
              <a:lnSpc>
                <a:spcPct val="100000"/>
              </a:lnSpc>
              <a:spcBef>
                <a:spcPts val="750"/>
              </a:spcBef>
              <a:spcAft>
                <a:spcPts val="0"/>
              </a:spcAft>
              <a:buNone/>
            </a:pPr>
            <a:r>
              <a:rPr lang="en-US" sz="1991" dirty="0"/>
              <a:t>Rehabilitation.</a:t>
            </a:r>
            <a:endParaRPr sz="1991" dirty="0"/>
          </a:p>
          <a:p>
            <a:pPr marL="914400" lvl="0" indent="0" algn="l" rtl="0">
              <a:lnSpc>
                <a:spcPct val="100000"/>
              </a:lnSpc>
              <a:spcBef>
                <a:spcPts val="750"/>
              </a:spcBef>
              <a:spcAft>
                <a:spcPts val="0"/>
              </a:spcAft>
              <a:buNone/>
            </a:pPr>
            <a:r>
              <a:rPr lang="en-US" sz="1991" dirty="0"/>
              <a:t>❑ Other (Limited to 150 characters)</a:t>
            </a:r>
            <a:endParaRPr sz="199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g2c4586cb5d5_0_52"/>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Program Questions for Subpart 1, Question 7</a:t>
            </a:r>
            <a:endParaRPr/>
          </a:p>
        </p:txBody>
      </p:sp>
      <p:sp>
        <p:nvSpPr>
          <p:cNvPr id="254" name="Google Shape;254;g2c4586cb5d5_0_52"/>
          <p:cNvSpPr txBox="1">
            <a:spLocks noGrp="1"/>
          </p:cNvSpPr>
          <p:nvPr>
            <p:ph type="body" idx="1"/>
          </p:nvPr>
        </p:nvSpPr>
        <p:spPr>
          <a:xfrm>
            <a:off x="689100" y="989950"/>
            <a:ext cx="10813800" cy="5705400"/>
          </a:xfrm>
          <a:prstGeom prst="rect">
            <a:avLst/>
          </a:prstGeom>
        </p:spPr>
        <p:txBody>
          <a:bodyPr spcFirstLastPara="1" wrap="square" lIns="91425" tIns="45700" rIns="91425" bIns="45700" anchor="t" anchorCtr="0">
            <a:normAutofit/>
          </a:bodyPr>
          <a:lstStyle/>
          <a:p>
            <a:pPr marL="457200" lvl="0" indent="-349250" algn="l" rtl="0">
              <a:lnSpc>
                <a:spcPct val="80000"/>
              </a:lnSpc>
              <a:spcBef>
                <a:spcPts val="750"/>
              </a:spcBef>
              <a:spcAft>
                <a:spcPts val="0"/>
              </a:spcAft>
              <a:buSzPts val="1900"/>
              <a:buAutoNum type="arabicPeriod" startAt="7"/>
            </a:pPr>
            <a:r>
              <a:rPr lang="en-US" sz="1900" dirty="0"/>
              <a:t>Indicate how the state agency will encourage facilities receiving Title ID1 funds to coordinate with local educational agencies or alternative education programs attended by children, youth, and young adults before and after their time in congregate care to ensure that student assessments and appropriate academic records are shared jointly between the correctional facility and the local educational agency or alternative education program in order to facilitate the transition of such children, youth, and young adults between the correctional facility and the local educational agency or alternative education program. (Check all that apply)</a:t>
            </a:r>
            <a:endParaRPr sz="1900" dirty="0"/>
          </a:p>
          <a:p>
            <a:pPr marL="457200" lvl="0" indent="0" algn="l" rtl="0">
              <a:lnSpc>
                <a:spcPct val="80000"/>
              </a:lnSpc>
              <a:spcBef>
                <a:spcPts val="750"/>
              </a:spcBef>
              <a:spcAft>
                <a:spcPts val="0"/>
              </a:spcAft>
              <a:buNone/>
            </a:pPr>
            <a:r>
              <a:rPr lang="en-US" sz="1800" dirty="0"/>
              <a:t>❑ The program has a dedicated staff member as the transition coordinator/liaison to coordinate with local educational agencies or alternative education programs attended by children, youth, and young adults prior to and after their time in congregate care to ensure that student assessments and appropriate academic records are shared jointly.</a:t>
            </a:r>
            <a:endParaRPr sz="1800" dirty="0"/>
          </a:p>
          <a:p>
            <a:pPr marL="457200" lvl="0" indent="0" algn="l" rtl="0">
              <a:lnSpc>
                <a:spcPct val="80000"/>
              </a:lnSpc>
              <a:spcBef>
                <a:spcPts val="750"/>
              </a:spcBef>
              <a:spcAft>
                <a:spcPts val="0"/>
              </a:spcAft>
              <a:buNone/>
            </a:pPr>
            <a:r>
              <a:rPr lang="en-US" sz="1800" dirty="0"/>
              <a:t>❑ The program has policies and procedures for the transition process.</a:t>
            </a:r>
            <a:endParaRPr sz="1800" dirty="0"/>
          </a:p>
          <a:p>
            <a:pPr marL="457200" lvl="0" indent="0" algn="l" rtl="0">
              <a:lnSpc>
                <a:spcPct val="80000"/>
              </a:lnSpc>
              <a:spcBef>
                <a:spcPts val="750"/>
              </a:spcBef>
              <a:spcAft>
                <a:spcPts val="0"/>
              </a:spcAft>
              <a:buNone/>
            </a:pPr>
            <a:r>
              <a:rPr lang="en-US" sz="1800" dirty="0"/>
              <a:t>❑ The program uses standardized assessments (Iowa Delinquency Assessment or IDA) and/or intake</a:t>
            </a:r>
            <a:endParaRPr sz="1800" dirty="0"/>
          </a:p>
          <a:p>
            <a:pPr marL="457200" lvl="0" indent="0" algn="l" rtl="0">
              <a:lnSpc>
                <a:spcPct val="80000"/>
              </a:lnSpc>
              <a:spcBef>
                <a:spcPts val="750"/>
              </a:spcBef>
              <a:spcAft>
                <a:spcPts val="0"/>
              </a:spcAft>
              <a:buNone/>
            </a:pPr>
            <a:r>
              <a:rPr lang="en-US" sz="1800" dirty="0"/>
              <a:t>and discharge forms created by the Juvenile Reentry Systems Grant (</a:t>
            </a:r>
            <a:r>
              <a:rPr lang="en-US" sz="1800" dirty="0" err="1"/>
              <a:t>JRes</a:t>
            </a:r>
            <a:r>
              <a:rPr lang="en-US" sz="1800" dirty="0"/>
              <a:t>) teams.</a:t>
            </a:r>
            <a:endParaRPr sz="1800" dirty="0"/>
          </a:p>
          <a:p>
            <a:pPr marL="457200" lvl="0" indent="0" algn="l" rtl="0">
              <a:lnSpc>
                <a:spcPct val="80000"/>
              </a:lnSpc>
              <a:spcBef>
                <a:spcPts val="750"/>
              </a:spcBef>
              <a:spcAft>
                <a:spcPts val="0"/>
              </a:spcAft>
              <a:buNone/>
            </a:pPr>
            <a:r>
              <a:rPr lang="en-US" sz="1800" dirty="0"/>
              <a:t>❑ The program uses the Youth Transition Decision-Making (YTDM) model and completes the transition</a:t>
            </a:r>
            <a:endParaRPr sz="1800" dirty="0"/>
          </a:p>
          <a:p>
            <a:pPr marL="457200" lvl="0" indent="0" algn="l" rtl="0">
              <a:lnSpc>
                <a:spcPct val="80000"/>
              </a:lnSpc>
              <a:spcBef>
                <a:spcPts val="750"/>
              </a:spcBef>
              <a:spcAft>
                <a:spcPts val="0"/>
              </a:spcAft>
              <a:buNone/>
            </a:pPr>
            <a:r>
              <a:rPr lang="en-US" sz="1800" dirty="0"/>
              <a:t>interview protocol for preparing to return to the local community. </a:t>
            </a:r>
            <a:endParaRPr sz="1800" dirty="0"/>
          </a:p>
          <a:p>
            <a:pPr marL="457200" lvl="0" indent="0" algn="l" rtl="0">
              <a:lnSpc>
                <a:spcPct val="80000"/>
              </a:lnSpc>
              <a:spcBef>
                <a:spcPts val="750"/>
              </a:spcBef>
              <a:spcAft>
                <a:spcPts val="0"/>
              </a:spcAft>
              <a:buNone/>
            </a:pPr>
            <a:r>
              <a:rPr lang="en-US" sz="1800" dirty="0"/>
              <a:t>❑ Other (Limited to 150 characters)</a:t>
            </a:r>
            <a:endParaRPr sz="1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g2c4586cb5d5_0_58"/>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Program Questions for Subpart 1, Questions 8-9</a:t>
            </a:r>
            <a:endParaRPr/>
          </a:p>
        </p:txBody>
      </p:sp>
      <p:sp>
        <p:nvSpPr>
          <p:cNvPr id="260" name="Google Shape;260;g2c4586cb5d5_0_58"/>
          <p:cNvSpPr txBox="1">
            <a:spLocks noGrp="1"/>
          </p:cNvSpPr>
          <p:nvPr>
            <p:ph type="body" idx="1"/>
          </p:nvPr>
        </p:nvSpPr>
        <p:spPr>
          <a:xfrm>
            <a:off x="689100" y="989950"/>
            <a:ext cx="10813800" cy="6018000"/>
          </a:xfrm>
          <a:prstGeom prst="rect">
            <a:avLst/>
          </a:prstGeom>
        </p:spPr>
        <p:txBody>
          <a:bodyPr spcFirstLastPara="1" wrap="square" lIns="91425" tIns="45700" rIns="91425" bIns="45700" anchor="t" anchorCtr="0">
            <a:normAutofit/>
          </a:bodyPr>
          <a:lstStyle/>
          <a:p>
            <a:pPr marL="457200" lvl="0" indent="-349250" algn="l" rtl="0">
              <a:lnSpc>
                <a:spcPct val="115000"/>
              </a:lnSpc>
              <a:spcBef>
                <a:spcPts val="750"/>
              </a:spcBef>
              <a:spcAft>
                <a:spcPts val="0"/>
              </a:spcAft>
              <a:buSzPts val="1900"/>
              <a:buAutoNum type="arabicPeriod" startAt="8"/>
            </a:pPr>
            <a:r>
              <a:rPr lang="en-US" sz="1900"/>
              <a:t>Indicate how facilities will follow the Iowa Department of Education's professional development model while training staff in the following areas? (Check all that apply)</a:t>
            </a:r>
            <a:endParaRPr sz="1900"/>
          </a:p>
          <a:p>
            <a:pPr marL="457200" lvl="0" indent="0" algn="l" rtl="0">
              <a:lnSpc>
                <a:spcPct val="115000"/>
              </a:lnSpc>
              <a:spcBef>
                <a:spcPts val="750"/>
              </a:spcBef>
              <a:spcAft>
                <a:spcPts val="0"/>
              </a:spcAft>
              <a:buNone/>
            </a:pPr>
            <a:r>
              <a:rPr lang="en-US" sz="1800"/>
              <a:t>❑ Professional learning communities</a:t>
            </a:r>
            <a:endParaRPr sz="1800"/>
          </a:p>
          <a:p>
            <a:pPr marL="457200" lvl="0" indent="0" algn="l" rtl="0">
              <a:lnSpc>
                <a:spcPct val="115000"/>
              </a:lnSpc>
              <a:spcBef>
                <a:spcPts val="750"/>
              </a:spcBef>
              <a:spcAft>
                <a:spcPts val="0"/>
              </a:spcAft>
              <a:buNone/>
            </a:pPr>
            <a:r>
              <a:rPr lang="en-US" sz="1800"/>
              <a:t>❑ Universal design of instruction</a:t>
            </a:r>
            <a:endParaRPr sz="1800"/>
          </a:p>
          <a:p>
            <a:pPr marL="457200" lvl="0" indent="0" algn="l" rtl="0">
              <a:lnSpc>
                <a:spcPct val="115000"/>
              </a:lnSpc>
              <a:spcBef>
                <a:spcPts val="750"/>
              </a:spcBef>
              <a:spcAft>
                <a:spcPts val="0"/>
              </a:spcAft>
              <a:buNone/>
            </a:pPr>
            <a:r>
              <a:rPr lang="en-US" sz="1800"/>
              <a:t>❑ Evidenced-based intervention instructional strategies</a:t>
            </a:r>
            <a:endParaRPr sz="1800"/>
          </a:p>
          <a:p>
            <a:pPr marL="457200" lvl="0" indent="0" algn="l" rtl="0">
              <a:lnSpc>
                <a:spcPct val="115000"/>
              </a:lnSpc>
              <a:spcBef>
                <a:spcPts val="750"/>
              </a:spcBef>
              <a:spcAft>
                <a:spcPts val="0"/>
              </a:spcAft>
              <a:buNone/>
            </a:pPr>
            <a:r>
              <a:rPr lang="en-US" sz="1800"/>
              <a:t>❑ Special education strategies</a:t>
            </a:r>
            <a:endParaRPr sz="1800"/>
          </a:p>
          <a:p>
            <a:pPr marL="457200" lvl="0" indent="0" algn="l" rtl="0">
              <a:lnSpc>
                <a:spcPct val="115000"/>
              </a:lnSpc>
              <a:spcBef>
                <a:spcPts val="750"/>
              </a:spcBef>
              <a:spcAft>
                <a:spcPts val="0"/>
              </a:spcAft>
              <a:buNone/>
            </a:pPr>
            <a:r>
              <a:rPr lang="en-US" sz="1800"/>
              <a:t>❑ Transitions</a:t>
            </a:r>
            <a:endParaRPr sz="1800"/>
          </a:p>
          <a:p>
            <a:pPr marL="457200" lvl="0" indent="0" algn="l" rtl="0">
              <a:lnSpc>
                <a:spcPct val="115000"/>
              </a:lnSpc>
              <a:spcBef>
                <a:spcPts val="750"/>
              </a:spcBef>
              <a:spcAft>
                <a:spcPts val="0"/>
              </a:spcAft>
              <a:buNone/>
            </a:pPr>
            <a:r>
              <a:rPr lang="en-US" sz="1800"/>
              <a:t>❑ Other (Limited to 150 characters)</a:t>
            </a:r>
            <a:endParaRPr sz="1800"/>
          </a:p>
          <a:p>
            <a:pPr marL="457200" lvl="0" indent="-349250" algn="l" rtl="0">
              <a:lnSpc>
                <a:spcPct val="115000"/>
              </a:lnSpc>
              <a:spcBef>
                <a:spcPts val="750"/>
              </a:spcBef>
              <a:spcAft>
                <a:spcPts val="0"/>
              </a:spcAft>
              <a:buSzPts val="1900"/>
              <a:buAutoNum type="arabicPeriod" startAt="8"/>
            </a:pPr>
            <a:r>
              <a:rPr lang="en-US" sz="1900"/>
              <a:t>Name the person at each correctional facility or institution for neglected or delinquent children and youth responsible for issues relating to the transition of such children and youth between such facility or institution and locally-operated programs.</a:t>
            </a:r>
            <a:endParaRPr sz="19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g2c4586cb5d5_0_33"/>
          <p:cNvSpPr txBox="1">
            <a:spLocks noGrp="1"/>
          </p:cNvSpPr>
          <p:nvPr>
            <p:ph type="title"/>
          </p:nvPr>
        </p:nvSpPr>
        <p:spPr>
          <a:xfrm>
            <a:off x="838201" y="1673290"/>
            <a:ext cx="10515600" cy="2852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Fall Funding Applications in CASA: Program Questions, Subpart 2</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g2c4586cb5d5_0_6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Program Questions for Subpart 2, Questions 1-4 </a:t>
            </a:r>
            <a:endParaRPr/>
          </a:p>
        </p:txBody>
      </p:sp>
      <p:sp>
        <p:nvSpPr>
          <p:cNvPr id="271" name="Google Shape;271;g2c4586cb5d5_0_63"/>
          <p:cNvSpPr txBox="1">
            <a:spLocks noGrp="1"/>
          </p:cNvSpPr>
          <p:nvPr>
            <p:ph type="body" idx="1"/>
          </p:nvPr>
        </p:nvSpPr>
        <p:spPr>
          <a:xfrm>
            <a:off x="689100" y="989950"/>
            <a:ext cx="10813800" cy="5666100"/>
          </a:xfrm>
          <a:prstGeom prst="rect">
            <a:avLst/>
          </a:prstGeom>
        </p:spPr>
        <p:txBody>
          <a:bodyPr spcFirstLastPara="1" wrap="square" lIns="91425" tIns="45700" rIns="91425" bIns="45700" anchor="t" anchorCtr="0">
            <a:normAutofit/>
          </a:bodyPr>
          <a:lstStyle/>
          <a:p>
            <a:pPr marL="457200" lvl="0" indent="-361950" algn="l" rtl="0">
              <a:lnSpc>
                <a:spcPct val="100000"/>
              </a:lnSpc>
              <a:spcBef>
                <a:spcPts val="0"/>
              </a:spcBef>
              <a:spcAft>
                <a:spcPts val="0"/>
              </a:spcAft>
              <a:buSzPts val="2100"/>
              <a:buAutoNum type="arabicPeriod"/>
            </a:pPr>
            <a:r>
              <a:rPr lang="en-US" sz="2400"/>
              <a:t>Briefly describe the supplemental education program that will be provided to students with Title ID2 funds. (Limited to 500 characters) </a:t>
            </a:r>
            <a:endParaRPr sz="2400"/>
          </a:p>
          <a:p>
            <a:pPr marL="457200" lvl="0" indent="-361950" algn="l" rtl="0">
              <a:lnSpc>
                <a:spcPct val="100000"/>
              </a:lnSpc>
              <a:spcBef>
                <a:spcPts val="0"/>
              </a:spcBef>
              <a:spcAft>
                <a:spcPts val="0"/>
              </a:spcAft>
              <a:buSzPts val="2100"/>
              <a:buAutoNum type="arabicPeriod"/>
            </a:pPr>
            <a:r>
              <a:rPr lang="en-US" sz="2400"/>
              <a:t>Describe, as appropriate, how participating schools will coordinate with neglected and delinquent facilities to ensure that students are participating in an education program comparable to one operating in the local school these students would attend, including high-quality academics, state-aligned curriculum and instructional time as would be provided in a traditional public school. (Limited to 500 characters) </a:t>
            </a:r>
            <a:endParaRPr sz="2400"/>
          </a:p>
          <a:p>
            <a:pPr marL="457200" lvl="0" indent="-361950" algn="l" rtl="0">
              <a:lnSpc>
                <a:spcPct val="100000"/>
              </a:lnSpc>
              <a:spcBef>
                <a:spcPts val="0"/>
              </a:spcBef>
              <a:spcAft>
                <a:spcPts val="0"/>
              </a:spcAft>
              <a:buSzPts val="2100"/>
              <a:buAutoNum type="arabicPeriod"/>
            </a:pPr>
            <a:r>
              <a:rPr lang="en-US" sz="2400"/>
              <a:t>Describe how the school will coordinate existing educational programs to meet the unique educational needs of such students . (Limited to 500 characters)</a:t>
            </a:r>
            <a:endParaRPr sz="2400"/>
          </a:p>
          <a:p>
            <a:pPr marL="457200" lvl="0" indent="-361950" algn="l" rtl="0">
              <a:lnSpc>
                <a:spcPct val="100000"/>
              </a:lnSpc>
              <a:spcBef>
                <a:spcPts val="0"/>
              </a:spcBef>
              <a:spcAft>
                <a:spcPts val="0"/>
              </a:spcAft>
              <a:buSzPts val="2100"/>
              <a:buAutoNum type="arabicPeriod"/>
            </a:pPr>
            <a:r>
              <a:rPr lang="en-US" sz="2400"/>
              <a:t>Describe the efforts participating schools will make to ensure neglected and delinquent facilities working with students are aware of a student’s existing individualized education program. (Limited to 500 characters)</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g269a6ebf453_0_28"/>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300"/>
              <a:buFont typeface="Arial"/>
              <a:buNone/>
            </a:pPr>
            <a:r>
              <a:rPr lang="en-US"/>
              <a:t>Purpose of the Title I Part D Program: Student Success </a:t>
            </a:r>
            <a:endParaRPr/>
          </a:p>
        </p:txBody>
      </p:sp>
      <p:sp>
        <p:nvSpPr>
          <p:cNvPr id="55" name="Google Shape;55;g269a6ebf453_0_28"/>
          <p:cNvSpPr txBox="1">
            <a:spLocks noGrp="1"/>
          </p:cNvSpPr>
          <p:nvPr>
            <p:ph type="body" idx="1"/>
          </p:nvPr>
        </p:nvSpPr>
        <p:spPr>
          <a:xfrm>
            <a:off x="567225" y="964275"/>
            <a:ext cx="10813800" cy="4785300"/>
          </a:xfrm>
          <a:prstGeom prst="rect">
            <a:avLst/>
          </a:prstGeom>
          <a:noFill/>
          <a:ln>
            <a:noFill/>
          </a:ln>
        </p:spPr>
        <p:txBody>
          <a:bodyPr spcFirstLastPara="1" wrap="square" lIns="91425" tIns="45700" rIns="91425" bIns="45700" anchor="t" anchorCtr="0">
            <a:noAutofit/>
          </a:bodyPr>
          <a:lstStyle/>
          <a:p>
            <a:pPr marL="457200" lvl="0" indent="-387350" algn="l" rtl="0">
              <a:lnSpc>
                <a:spcPct val="90000"/>
              </a:lnSpc>
              <a:spcBef>
                <a:spcPts val="0"/>
              </a:spcBef>
              <a:spcAft>
                <a:spcPts val="0"/>
              </a:spcAft>
              <a:buSzPts val="2500"/>
              <a:buChar char="•"/>
            </a:pPr>
            <a:r>
              <a:rPr lang="en-US" sz="2500">
                <a:highlight>
                  <a:srgbClr val="FFFFFF"/>
                </a:highlight>
              </a:rPr>
              <a:t>To provide children and youth with the services needed to make a </a:t>
            </a:r>
            <a:r>
              <a:rPr lang="en-US" sz="2500" b="1">
                <a:highlight>
                  <a:srgbClr val="FFFFFF"/>
                </a:highlight>
              </a:rPr>
              <a:t>successful transition</a:t>
            </a:r>
            <a:r>
              <a:rPr lang="en-US" sz="2500">
                <a:highlight>
                  <a:srgbClr val="FFFFFF"/>
                </a:highlight>
              </a:rPr>
              <a:t> from institutionalization to further schooling or employment.</a:t>
            </a:r>
            <a:endParaRPr sz="2500">
              <a:highlight>
                <a:srgbClr val="FFFFFF"/>
              </a:highlight>
            </a:endParaRPr>
          </a:p>
          <a:p>
            <a:pPr marL="457200" lvl="0" indent="0" algn="l" rtl="0">
              <a:lnSpc>
                <a:spcPct val="90000"/>
              </a:lnSpc>
              <a:spcBef>
                <a:spcPts val="0"/>
              </a:spcBef>
              <a:spcAft>
                <a:spcPts val="0"/>
              </a:spcAft>
              <a:buNone/>
            </a:pPr>
            <a:endParaRPr sz="2500">
              <a:highlight>
                <a:srgbClr val="FFFFFF"/>
              </a:highlight>
            </a:endParaRPr>
          </a:p>
          <a:p>
            <a:pPr marL="457200" lvl="0" indent="-387350" algn="l" rtl="0">
              <a:lnSpc>
                <a:spcPct val="90000"/>
              </a:lnSpc>
              <a:spcBef>
                <a:spcPts val="0"/>
              </a:spcBef>
              <a:spcAft>
                <a:spcPts val="0"/>
              </a:spcAft>
              <a:buSzPts val="2500"/>
              <a:buChar char="•"/>
            </a:pPr>
            <a:r>
              <a:rPr lang="en-US" sz="2500">
                <a:highlight>
                  <a:srgbClr val="FFFFFF"/>
                </a:highlight>
              </a:rPr>
              <a:t>To </a:t>
            </a:r>
            <a:r>
              <a:rPr lang="en-US" sz="2500" b="1">
                <a:highlight>
                  <a:srgbClr val="FFFFFF"/>
                </a:highlight>
              </a:rPr>
              <a:t>prevent at-risk youth from dropping out </a:t>
            </a:r>
            <a:r>
              <a:rPr lang="en-US" sz="2500">
                <a:highlight>
                  <a:srgbClr val="FFFFFF"/>
                </a:highlight>
              </a:rPr>
              <a:t>of school</a:t>
            </a:r>
            <a:endParaRPr sz="2500">
              <a:highlight>
                <a:srgbClr val="FFFFFF"/>
              </a:highlight>
            </a:endParaRPr>
          </a:p>
          <a:p>
            <a:pPr marL="457200" lvl="0" indent="0" algn="l" rtl="0">
              <a:lnSpc>
                <a:spcPct val="90000"/>
              </a:lnSpc>
              <a:spcBef>
                <a:spcPts val="0"/>
              </a:spcBef>
              <a:spcAft>
                <a:spcPts val="0"/>
              </a:spcAft>
              <a:buNone/>
            </a:pPr>
            <a:endParaRPr sz="2500">
              <a:highlight>
                <a:srgbClr val="FFFFFF"/>
              </a:highlight>
            </a:endParaRPr>
          </a:p>
          <a:p>
            <a:pPr marL="457200" lvl="0" indent="-387350" algn="l" rtl="0">
              <a:lnSpc>
                <a:spcPct val="90000"/>
              </a:lnSpc>
              <a:spcBef>
                <a:spcPts val="0"/>
              </a:spcBef>
              <a:spcAft>
                <a:spcPts val="0"/>
              </a:spcAft>
              <a:buSzPts val="2500"/>
              <a:buChar char="•"/>
            </a:pPr>
            <a:r>
              <a:rPr lang="en-US" sz="2500">
                <a:highlight>
                  <a:srgbClr val="FFFFFF"/>
                </a:highlight>
              </a:rPr>
              <a:t>To provide dropouts, and children and youth returning from correctional facilities or institutions for neglected or delinquent children and youth, with </a:t>
            </a:r>
            <a:r>
              <a:rPr lang="en-US" sz="2500" b="1">
                <a:highlight>
                  <a:srgbClr val="FFFFFF"/>
                </a:highlight>
              </a:rPr>
              <a:t>a support system</a:t>
            </a:r>
            <a:r>
              <a:rPr lang="en-US" sz="2500">
                <a:highlight>
                  <a:srgbClr val="FFFFFF"/>
                </a:highlight>
              </a:rPr>
              <a:t> to ensure their continued education and the involvement of their families and communities.</a:t>
            </a:r>
            <a:endParaRPr sz="2500">
              <a:highlight>
                <a:srgbClr val="FFFFFF"/>
              </a:highlight>
            </a:endParaRPr>
          </a:p>
        </p:txBody>
      </p:sp>
      <p:sp>
        <p:nvSpPr>
          <p:cNvPr id="56" name="Google Shape;56;g269a6ebf453_0_28"/>
          <p:cNvSpPr txBox="1"/>
          <p:nvPr/>
        </p:nvSpPr>
        <p:spPr>
          <a:xfrm>
            <a:off x="7383350" y="5821650"/>
            <a:ext cx="6428100" cy="488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100">
                <a:solidFill>
                  <a:schemeClr val="dk1"/>
                </a:solidFill>
              </a:rPr>
              <a:t>Source: </a:t>
            </a:r>
            <a:r>
              <a:rPr lang="en-US" sz="2100" u="sng">
                <a:solidFill>
                  <a:schemeClr val="hlink"/>
                </a:solidFill>
                <a:hlinkClick r:id="rId3"/>
              </a:rPr>
              <a:t>20 U.S.C. §1401 </a:t>
            </a:r>
            <a:endParaRPr sz="2100">
              <a:solidFill>
                <a:schemeClr val="dk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g2c4586cb5d5_0_7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Program Questions for Subpart 2, Questions 5-8 </a:t>
            </a:r>
            <a:endParaRPr/>
          </a:p>
        </p:txBody>
      </p:sp>
      <p:sp>
        <p:nvSpPr>
          <p:cNvPr id="277" name="Google Shape;277;g2c4586cb5d5_0_73"/>
          <p:cNvSpPr txBox="1">
            <a:spLocks noGrp="1"/>
          </p:cNvSpPr>
          <p:nvPr>
            <p:ph type="body" idx="1"/>
          </p:nvPr>
        </p:nvSpPr>
        <p:spPr>
          <a:xfrm>
            <a:off x="689100" y="989950"/>
            <a:ext cx="10813800" cy="5666100"/>
          </a:xfrm>
          <a:prstGeom prst="rect">
            <a:avLst/>
          </a:prstGeom>
        </p:spPr>
        <p:txBody>
          <a:bodyPr spcFirstLastPara="1" wrap="square" lIns="91425" tIns="45700" rIns="91425" bIns="45700" anchor="t" anchorCtr="0">
            <a:normAutofit/>
          </a:bodyPr>
          <a:lstStyle/>
          <a:p>
            <a:pPr marL="457200" lvl="0" indent="-349250" algn="l" rtl="0">
              <a:lnSpc>
                <a:spcPct val="100000"/>
              </a:lnSpc>
              <a:spcBef>
                <a:spcPts val="0"/>
              </a:spcBef>
              <a:spcAft>
                <a:spcPts val="0"/>
              </a:spcAft>
              <a:buSzPts val="1900"/>
              <a:buAutoNum type="arabicPeriod" startAt="5"/>
            </a:pPr>
            <a:r>
              <a:rPr lang="en-US" sz="2200"/>
              <a:t>Describe the characteristics (including learning difficulties, substance use disorders, and other special needs) of the students who will be residing in neglected and delinquent facilities and, as appropriate, other at-risk students expected to be served by the program. (Limited to 500 characters)</a:t>
            </a:r>
            <a:endParaRPr sz="2200"/>
          </a:p>
          <a:p>
            <a:pPr marL="457200" lvl="0" indent="-349250" algn="l" rtl="0">
              <a:lnSpc>
                <a:spcPct val="100000"/>
              </a:lnSpc>
              <a:spcBef>
                <a:spcPts val="0"/>
              </a:spcBef>
              <a:spcAft>
                <a:spcPts val="0"/>
              </a:spcAft>
              <a:buSzPts val="1900"/>
              <a:buAutoNum type="arabicPeriod" startAt="5"/>
            </a:pPr>
            <a:r>
              <a:rPr lang="en-US" sz="2200"/>
              <a:t>Describe, as appropriate, how the program will involve parents and family members in efforts to improve the educational achievement of their children, assist in dropout prevention activities, and prevent the involvement of their children in delinquent activities. (Limited to 500 characters)</a:t>
            </a:r>
            <a:endParaRPr sz="2200"/>
          </a:p>
          <a:p>
            <a:pPr marL="457200" lvl="0" indent="-349250" algn="l" rtl="0">
              <a:lnSpc>
                <a:spcPct val="100000"/>
              </a:lnSpc>
              <a:spcBef>
                <a:spcPts val="0"/>
              </a:spcBef>
              <a:spcAft>
                <a:spcPts val="0"/>
              </a:spcAft>
              <a:buSzPts val="1900"/>
              <a:buAutoNum type="arabicPeriod" startAt="5"/>
            </a:pPr>
            <a:r>
              <a:rPr lang="en-US" sz="2200"/>
              <a:t>Describe how the program under this subpart will be coordinated with other Federal, State, and local programs, such as programs under Title I of the Workforce Innovation and Opportunity Act and career and technical education programs serving at-risk children and youth. (Limited to 500 characters)</a:t>
            </a:r>
            <a:endParaRPr sz="2200"/>
          </a:p>
          <a:p>
            <a:pPr marL="457200" lvl="0" indent="-349250" algn="l" rtl="0">
              <a:lnSpc>
                <a:spcPct val="100000"/>
              </a:lnSpc>
              <a:spcBef>
                <a:spcPts val="0"/>
              </a:spcBef>
              <a:spcAft>
                <a:spcPts val="0"/>
              </a:spcAft>
              <a:buSzPts val="1900"/>
              <a:buAutoNum type="arabicPeriod" startAt="5"/>
            </a:pPr>
            <a:r>
              <a:rPr lang="en-US" sz="2200"/>
              <a:t>Describe the program operated by participating schools to facilitate the successful transition of students returning from neglected and delinquent facilities and, as appropriate, the types of services that such schools will provide them and other at-risk students. (Limited to 500 characters) </a:t>
            </a:r>
            <a:endParaRPr sz="22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g2c4586cb5d5_0_81"/>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rmAutofit/>
          </a:bodyPr>
          <a:lstStyle/>
          <a:p>
            <a:pPr marL="457200" lvl="0" indent="-349250" algn="l" rtl="0">
              <a:spcBef>
                <a:spcPts val="750"/>
              </a:spcBef>
              <a:spcAft>
                <a:spcPts val="0"/>
              </a:spcAft>
              <a:buSzPts val="1900"/>
              <a:buAutoNum type="arabicPeriod" startAt="9"/>
            </a:pPr>
            <a:r>
              <a:rPr lang="en-US" sz="1900"/>
              <a:t>The facility will coordinate and/or partner with which of the following to meet the needs of students returning from neglected and delinquent facilities? (Check all that apply) </a:t>
            </a:r>
            <a:endParaRPr sz="1900"/>
          </a:p>
          <a:p>
            <a:pPr marL="914400" lvl="0" indent="0" algn="l" rtl="0">
              <a:spcBef>
                <a:spcPts val="750"/>
              </a:spcBef>
              <a:spcAft>
                <a:spcPts val="0"/>
              </a:spcAft>
              <a:buNone/>
            </a:pPr>
            <a:r>
              <a:rPr lang="en-US" sz="1800"/>
              <a:t>❑ Local/county social, health, and other services </a:t>
            </a:r>
            <a:endParaRPr sz="1800"/>
          </a:p>
          <a:p>
            <a:pPr marL="914400" lvl="0" indent="0" algn="l" rtl="0">
              <a:spcBef>
                <a:spcPts val="750"/>
              </a:spcBef>
              <a:spcAft>
                <a:spcPts val="0"/>
              </a:spcAft>
              <a:buNone/>
            </a:pPr>
            <a:r>
              <a:rPr lang="en-US" sz="1800"/>
              <a:t>❑ Prenatal health care and nutrition services </a:t>
            </a:r>
            <a:endParaRPr sz="1800"/>
          </a:p>
          <a:p>
            <a:pPr marL="914400" lvl="0" indent="0" algn="l" rtl="0">
              <a:spcBef>
                <a:spcPts val="750"/>
              </a:spcBef>
              <a:spcAft>
                <a:spcPts val="0"/>
              </a:spcAft>
              <a:buNone/>
            </a:pPr>
            <a:r>
              <a:rPr lang="en-US" sz="1800"/>
              <a:t>❑ Parenting and child development classes </a:t>
            </a:r>
            <a:endParaRPr sz="1800"/>
          </a:p>
          <a:p>
            <a:pPr marL="914400" lvl="0" indent="0" algn="l" rtl="0">
              <a:spcBef>
                <a:spcPts val="750"/>
              </a:spcBef>
              <a:spcAft>
                <a:spcPts val="0"/>
              </a:spcAft>
              <a:buNone/>
            </a:pPr>
            <a:r>
              <a:rPr lang="en-US" sz="1800"/>
              <a:t>❑ Child care </a:t>
            </a:r>
            <a:endParaRPr sz="1800"/>
          </a:p>
          <a:p>
            <a:pPr marL="914400" lvl="0" indent="0" algn="l" rtl="0">
              <a:spcBef>
                <a:spcPts val="750"/>
              </a:spcBef>
              <a:spcAft>
                <a:spcPts val="0"/>
              </a:spcAft>
              <a:buNone/>
            </a:pPr>
            <a:r>
              <a:rPr lang="en-US" sz="1800"/>
              <a:t>❑ Targeted reentry and outreach programs </a:t>
            </a:r>
            <a:endParaRPr sz="1800"/>
          </a:p>
          <a:p>
            <a:pPr marL="914400" lvl="0" indent="0" algn="l" rtl="0">
              <a:spcBef>
                <a:spcPts val="750"/>
              </a:spcBef>
              <a:spcAft>
                <a:spcPts val="0"/>
              </a:spcAft>
              <a:buNone/>
            </a:pPr>
            <a:r>
              <a:rPr lang="en-US" sz="1800"/>
              <a:t>❑ Medicaid </a:t>
            </a:r>
            <a:endParaRPr sz="1800"/>
          </a:p>
          <a:p>
            <a:pPr marL="914400" lvl="0" indent="0" algn="l" rtl="0">
              <a:spcBef>
                <a:spcPts val="750"/>
              </a:spcBef>
              <a:spcAft>
                <a:spcPts val="0"/>
              </a:spcAft>
              <a:buNone/>
            </a:pPr>
            <a:r>
              <a:rPr lang="en-US" sz="1800"/>
              <a:t>❑ Iowa Aftercare/Supervised Apartment Living </a:t>
            </a:r>
            <a:endParaRPr sz="1800"/>
          </a:p>
          <a:p>
            <a:pPr marL="914400" lvl="0" indent="0" algn="l" rtl="0">
              <a:spcBef>
                <a:spcPts val="750"/>
              </a:spcBef>
              <a:spcAft>
                <a:spcPts val="0"/>
              </a:spcAft>
              <a:buNone/>
            </a:pPr>
            <a:r>
              <a:rPr lang="en-US" sz="1800"/>
              <a:t>❑ Referrals to community resources </a:t>
            </a:r>
            <a:endParaRPr sz="1800"/>
          </a:p>
          <a:p>
            <a:pPr marL="914400" lvl="0" indent="0" algn="l" rtl="0">
              <a:spcBef>
                <a:spcPts val="750"/>
              </a:spcBef>
              <a:spcAft>
                <a:spcPts val="0"/>
              </a:spcAft>
              <a:buNone/>
            </a:pPr>
            <a:r>
              <a:rPr lang="en-US" sz="1800"/>
              <a:t>❑ Other</a:t>
            </a:r>
            <a:endParaRPr sz="1800"/>
          </a:p>
        </p:txBody>
      </p:sp>
      <p:sp>
        <p:nvSpPr>
          <p:cNvPr id="283" name="Google Shape;283;g2c4586cb5d5_0_81"/>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Program Questions for Subpart 2, Question 9 </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g2c4586cb5d5_0_88"/>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rmAutofit/>
          </a:bodyPr>
          <a:lstStyle/>
          <a:p>
            <a:pPr marL="457200" lvl="0" indent="-349250" algn="l" rtl="0">
              <a:spcBef>
                <a:spcPts val="750"/>
              </a:spcBef>
              <a:spcAft>
                <a:spcPts val="0"/>
              </a:spcAft>
              <a:buSzPts val="1900"/>
              <a:buAutoNum type="arabicPeriod" startAt="10"/>
            </a:pPr>
            <a:r>
              <a:rPr lang="en-US" sz="1900"/>
              <a:t>The facility will coordinate and/or partner with which of the following to meet the needs of students returning from neglected and delinquent facilities? (Check all that apply) </a:t>
            </a:r>
            <a:endParaRPr sz="1900"/>
          </a:p>
          <a:p>
            <a:pPr marL="914400" lvl="0" indent="0" algn="l" rtl="0">
              <a:spcBef>
                <a:spcPts val="750"/>
              </a:spcBef>
              <a:spcAft>
                <a:spcPts val="0"/>
              </a:spcAft>
              <a:buNone/>
            </a:pPr>
            <a:r>
              <a:rPr lang="en-US" sz="1800"/>
              <a:t>❑ Local/county social, health, and other services </a:t>
            </a:r>
            <a:endParaRPr sz="1800"/>
          </a:p>
          <a:p>
            <a:pPr marL="914400" lvl="0" indent="0" algn="l" rtl="0">
              <a:spcBef>
                <a:spcPts val="750"/>
              </a:spcBef>
              <a:spcAft>
                <a:spcPts val="0"/>
              </a:spcAft>
              <a:buNone/>
            </a:pPr>
            <a:r>
              <a:rPr lang="en-US" sz="1800"/>
              <a:t>❑ Prenatal health care and nutrition services </a:t>
            </a:r>
            <a:endParaRPr sz="1800"/>
          </a:p>
          <a:p>
            <a:pPr marL="914400" lvl="0" indent="0" algn="l" rtl="0">
              <a:spcBef>
                <a:spcPts val="750"/>
              </a:spcBef>
              <a:spcAft>
                <a:spcPts val="0"/>
              </a:spcAft>
              <a:buNone/>
            </a:pPr>
            <a:r>
              <a:rPr lang="en-US" sz="1800"/>
              <a:t>❑ Parenting and child development classes </a:t>
            </a:r>
            <a:endParaRPr sz="1800"/>
          </a:p>
          <a:p>
            <a:pPr marL="914400" lvl="0" indent="0" algn="l" rtl="0">
              <a:spcBef>
                <a:spcPts val="750"/>
              </a:spcBef>
              <a:spcAft>
                <a:spcPts val="0"/>
              </a:spcAft>
              <a:buNone/>
            </a:pPr>
            <a:r>
              <a:rPr lang="en-US" sz="1800"/>
              <a:t>❑ Child care </a:t>
            </a:r>
            <a:endParaRPr sz="1800"/>
          </a:p>
          <a:p>
            <a:pPr marL="914400" lvl="0" indent="0" algn="l" rtl="0">
              <a:spcBef>
                <a:spcPts val="750"/>
              </a:spcBef>
              <a:spcAft>
                <a:spcPts val="0"/>
              </a:spcAft>
              <a:buNone/>
            </a:pPr>
            <a:r>
              <a:rPr lang="en-US" sz="1800"/>
              <a:t>❑ Targeted reentry and outreach programs </a:t>
            </a:r>
            <a:endParaRPr sz="1800"/>
          </a:p>
          <a:p>
            <a:pPr marL="914400" lvl="0" indent="0" algn="l" rtl="0">
              <a:spcBef>
                <a:spcPts val="750"/>
              </a:spcBef>
              <a:spcAft>
                <a:spcPts val="0"/>
              </a:spcAft>
              <a:buNone/>
            </a:pPr>
            <a:r>
              <a:rPr lang="en-US" sz="1800"/>
              <a:t>❑ Medicaid </a:t>
            </a:r>
            <a:endParaRPr sz="1800"/>
          </a:p>
          <a:p>
            <a:pPr marL="914400" lvl="0" indent="0" algn="l" rtl="0">
              <a:spcBef>
                <a:spcPts val="750"/>
              </a:spcBef>
              <a:spcAft>
                <a:spcPts val="0"/>
              </a:spcAft>
              <a:buNone/>
            </a:pPr>
            <a:r>
              <a:rPr lang="en-US" sz="1800"/>
              <a:t>❑ Iowa Aftercare/Supervised Apartment Living </a:t>
            </a:r>
            <a:endParaRPr sz="1800"/>
          </a:p>
          <a:p>
            <a:pPr marL="914400" lvl="0" indent="0" algn="l" rtl="0">
              <a:spcBef>
                <a:spcPts val="750"/>
              </a:spcBef>
              <a:spcAft>
                <a:spcPts val="0"/>
              </a:spcAft>
              <a:buNone/>
            </a:pPr>
            <a:r>
              <a:rPr lang="en-US" sz="1800"/>
              <a:t>❑ Referrals to community resources </a:t>
            </a:r>
            <a:endParaRPr sz="1800"/>
          </a:p>
          <a:p>
            <a:pPr marL="914400" lvl="0" indent="0" algn="l" rtl="0">
              <a:spcBef>
                <a:spcPts val="750"/>
              </a:spcBef>
              <a:spcAft>
                <a:spcPts val="0"/>
              </a:spcAft>
              <a:buNone/>
            </a:pPr>
            <a:r>
              <a:rPr lang="en-US" sz="1800"/>
              <a:t>❑ Other</a:t>
            </a:r>
            <a:endParaRPr sz="1800"/>
          </a:p>
        </p:txBody>
      </p:sp>
      <p:sp>
        <p:nvSpPr>
          <p:cNvPr id="289" name="Google Shape;289;g2c4586cb5d5_0_88"/>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Program Questions for Subpart 2, Question 10 </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g2c3f937405b_0_39"/>
          <p:cNvSpPr txBox="1">
            <a:spLocks noGrp="1"/>
          </p:cNvSpPr>
          <p:nvPr>
            <p:ph type="ctrTitle"/>
          </p:nvPr>
        </p:nvSpPr>
        <p:spPr>
          <a:xfrm>
            <a:off x="172045" y="2348995"/>
            <a:ext cx="11636700" cy="2160000"/>
          </a:xfrm>
          <a:prstGeom prst="rect">
            <a:avLst/>
          </a:prstGeom>
        </p:spPr>
        <p:txBody>
          <a:bodyPr spcFirstLastPara="1" wrap="square" lIns="91425" tIns="45700" rIns="91425" bIns="45700" anchor="b" anchorCtr="0">
            <a:normAutofit/>
          </a:bodyPr>
          <a:lstStyle/>
          <a:p>
            <a:pPr marL="0" lvl="0" indent="0" algn="ctr" rtl="0">
              <a:spcBef>
                <a:spcPts val="0"/>
              </a:spcBef>
              <a:spcAft>
                <a:spcPts val="0"/>
              </a:spcAft>
              <a:buNone/>
            </a:pPr>
            <a:r>
              <a:rPr lang="en-US"/>
              <a:t>Title 1 Part D</a:t>
            </a:r>
            <a:endParaRPr/>
          </a:p>
          <a:p>
            <a:pPr marL="0" lvl="0" indent="0" algn="ctr" rtl="0">
              <a:spcBef>
                <a:spcPts val="0"/>
              </a:spcBef>
              <a:spcAft>
                <a:spcPts val="0"/>
              </a:spcAft>
              <a:buNone/>
            </a:pPr>
            <a:endParaRPr/>
          </a:p>
          <a:p>
            <a:pPr marL="0" lvl="0" indent="0" algn="ctr" rtl="0">
              <a:spcBef>
                <a:spcPts val="0"/>
              </a:spcBef>
              <a:spcAft>
                <a:spcPts val="0"/>
              </a:spcAft>
              <a:buNone/>
            </a:pPr>
            <a:r>
              <a:rPr lang="en-US"/>
              <a:t>Claims and Expenditures</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p5"/>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500"/>
              <a:buFont typeface="Arial"/>
              <a:buNone/>
            </a:pPr>
            <a:r>
              <a:rPr lang="en-US"/>
              <a:t>Appropriate Use of Funds</a:t>
            </a:r>
            <a:endParaRPr/>
          </a:p>
        </p:txBody>
      </p:sp>
      <p:sp>
        <p:nvSpPr>
          <p:cNvPr id="300" name="Google Shape;300;p5"/>
          <p:cNvSpPr txBox="1">
            <a:spLocks noGrp="1"/>
          </p:cNvSpPr>
          <p:nvPr>
            <p:ph type="body" idx="1"/>
          </p:nvPr>
        </p:nvSpPr>
        <p:spPr>
          <a:xfrm>
            <a:off x="892799" y="1548641"/>
            <a:ext cx="5157900" cy="823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1800"/>
              <a:buNone/>
            </a:pPr>
            <a:r>
              <a:rPr lang="en-US" sz="3300"/>
              <a:t>Instructional</a:t>
            </a:r>
            <a:endParaRPr sz="3300"/>
          </a:p>
        </p:txBody>
      </p:sp>
      <p:sp>
        <p:nvSpPr>
          <p:cNvPr id="301" name="Google Shape;301;p5"/>
          <p:cNvSpPr txBox="1">
            <a:spLocks noGrp="1"/>
          </p:cNvSpPr>
          <p:nvPr>
            <p:ph type="body" idx="2"/>
          </p:nvPr>
        </p:nvSpPr>
        <p:spPr>
          <a:xfrm>
            <a:off x="892799" y="2372553"/>
            <a:ext cx="5157900" cy="3684600"/>
          </a:xfrm>
          <a:prstGeom prst="rect">
            <a:avLst/>
          </a:prstGeom>
        </p:spPr>
        <p:txBody>
          <a:bodyPr spcFirstLastPara="1" wrap="square" lIns="91425" tIns="45700" rIns="91425" bIns="45700" anchor="t" anchorCtr="0">
            <a:normAutofit/>
          </a:bodyPr>
          <a:lstStyle/>
          <a:p>
            <a:pPr marL="457200" lvl="0" indent="-368300" algn="l" rtl="0">
              <a:lnSpc>
                <a:spcPct val="100000"/>
              </a:lnSpc>
              <a:spcBef>
                <a:spcPts val="0"/>
              </a:spcBef>
              <a:spcAft>
                <a:spcPts val="0"/>
              </a:spcAft>
              <a:buSzPts val="2200"/>
              <a:buChar char="•"/>
            </a:pPr>
            <a:r>
              <a:rPr lang="en-US" sz="2500"/>
              <a:t>Career and Technical Education</a:t>
            </a:r>
            <a:endParaRPr sz="2500"/>
          </a:p>
          <a:p>
            <a:pPr marL="457200" lvl="0" indent="-368300" algn="l" rtl="0">
              <a:lnSpc>
                <a:spcPct val="100000"/>
              </a:lnSpc>
              <a:spcBef>
                <a:spcPts val="0"/>
              </a:spcBef>
              <a:spcAft>
                <a:spcPts val="0"/>
              </a:spcAft>
              <a:buSzPts val="2200"/>
              <a:buChar char="•"/>
            </a:pPr>
            <a:r>
              <a:rPr lang="en-US" sz="2500"/>
              <a:t>Dropout prevention programs </a:t>
            </a:r>
            <a:endParaRPr sz="2500"/>
          </a:p>
          <a:p>
            <a:pPr marL="457200" lvl="0" indent="-368300" algn="l" rtl="0">
              <a:lnSpc>
                <a:spcPct val="100000"/>
              </a:lnSpc>
              <a:spcBef>
                <a:spcPts val="0"/>
              </a:spcBef>
              <a:spcAft>
                <a:spcPts val="0"/>
              </a:spcAft>
              <a:buSzPts val="2200"/>
              <a:buChar char="•"/>
            </a:pPr>
            <a:r>
              <a:rPr lang="en-US" sz="2500"/>
              <a:t>Entrepreneurship curriculum</a:t>
            </a:r>
            <a:endParaRPr sz="2500"/>
          </a:p>
          <a:p>
            <a:pPr marL="457200" lvl="0" indent="-368300" algn="l" rtl="0">
              <a:lnSpc>
                <a:spcPct val="100000"/>
              </a:lnSpc>
              <a:spcBef>
                <a:spcPts val="0"/>
              </a:spcBef>
              <a:spcAft>
                <a:spcPts val="0"/>
              </a:spcAft>
              <a:buSzPts val="2200"/>
              <a:buChar char="•"/>
            </a:pPr>
            <a:r>
              <a:rPr lang="en-US" sz="2500"/>
              <a:t>Guidance counseling/college prep</a:t>
            </a:r>
            <a:endParaRPr sz="2500"/>
          </a:p>
          <a:p>
            <a:pPr marL="457200" lvl="0" indent="-368300" algn="l" rtl="0">
              <a:lnSpc>
                <a:spcPct val="100000"/>
              </a:lnSpc>
              <a:spcBef>
                <a:spcPts val="0"/>
              </a:spcBef>
              <a:spcAft>
                <a:spcPts val="0"/>
              </a:spcAft>
              <a:buSzPts val="2200"/>
              <a:buChar char="•"/>
            </a:pPr>
            <a:r>
              <a:rPr lang="en-US" sz="2500"/>
              <a:t>Supplementary instructional materials</a:t>
            </a:r>
            <a:endParaRPr sz="2500"/>
          </a:p>
          <a:p>
            <a:pPr marL="457200" lvl="0" indent="0" algn="l" rtl="0">
              <a:spcBef>
                <a:spcPts val="750"/>
              </a:spcBef>
              <a:spcAft>
                <a:spcPts val="0"/>
              </a:spcAft>
              <a:buNone/>
            </a:pPr>
            <a:endParaRPr/>
          </a:p>
        </p:txBody>
      </p:sp>
      <p:sp>
        <p:nvSpPr>
          <p:cNvPr id="302" name="Google Shape;302;p5"/>
          <p:cNvSpPr txBox="1">
            <a:spLocks noGrp="1"/>
          </p:cNvSpPr>
          <p:nvPr>
            <p:ph type="body" idx="3"/>
          </p:nvPr>
        </p:nvSpPr>
        <p:spPr>
          <a:xfrm>
            <a:off x="6225210" y="1548641"/>
            <a:ext cx="5183100" cy="823800"/>
          </a:xfrm>
          <a:prstGeom prst="rect">
            <a:avLst/>
          </a:prstGeom>
        </p:spPr>
        <p:txBody>
          <a:bodyPr spcFirstLastPara="1" wrap="square" lIns="91425" tIns="45700" rIns="91425" bIns="45700" anchor="ctr" anchorCtr="0">
            <a:normAutofit/>
          </a:bodyPr>
          <a:lstStyle/>
          <a:p>
            <a:pPr marL="0" lvl="0" indent="0" algn="l" rtl="0">
              <a:spcBef>
                <a:spcPts val="750"/>
              </a:spcBef>
              <a:spcAft>
                <a:spcPts val="0"/>
              </a:spcAft>
              <a:buNone/>
            </a:pPr>
            <a:r>
              <a:rPr lang="en-US" sz="3300"/>
              <a:t>Non-Instructional</a:t>
            </a:r>
            <a:endParaRPr sz="3300"/>
          </a:p>
        </p:txBody>
      </p:sp>
      <p:sp>
        <p:nvSpPr>
          <p:cNvPr id="303" name="Google Shape;303;p5"/>
          <p:cNvSpPr txBox="1">
            <a:spLocks noGrp="1"/>
          </p:cNvSpPr>
          <p:nvPr>
            <p:ph type="body" idx="4"/>
          </p:nvPr>
        </p:nvSpPr>
        <p:spPr>
          <a:xfrm>
            <a:off x="6225210" y="2372553"/>
            <a:ext cx="5183100" cy="3684600"/>
          </a:xfrm>
          <a:prstGeom prst="rect">
            <a:avLst/>
          </a:prstGeom>
        </p:spPr>
        <p:txBody>
          <a:bodyPr spcFirstLastPara="1" wrap="square" lIns="91425" tIns="45700" rIns="91425" bIns="45700" anchor="t" anchorCtr="0">
            <a:normAutofit/>
          </a:bodyPr>
          <a:lstStyle/>
          <a:p>
            <a:pPr marL="457200" lvl="0" indent="-368300" algn="l" rtl="0">
              <a:lnSpc>
                <a:spcPct val="100000"/>
              </a:lnSpc>
              <a:spcBef>
                <a:spcPts val="0"/>
              </a:spcBef>
              <a:spcAft>
                <a:spcPts val="0"/>
              </a:spcAft>
              <a:buSzPts val="2200"/>
              <a:buChar char="•"/>
            </a:pPr>
            <a:r>
              <a:rPr lang="en-US" sz="2500"/>
              <a:t>Daycare for parenting teens </a:t>
            </a:r>
            <a:endParaRPr sz="2500"/>
          </a:p>
          <a:p>
            <a:pPr marL="457200" lvl="0" indent="-368300" algn="l" rtl="0">
              <a:lnSpc>
                <a:spcPct val="100000"/>
              </a:lnSpc>
              <a:spcBef>
                <a:spcPts val="0"/>
              </a:spcBef>
              <a:spcAft>
                <a:spcPts val="0"/>
              </a:spcAft>
              <a:buSzPts val="2200"/>
              <a:buChar char="•"/>
            </a:pPr>
            <a:r>
              <a:rPr lang="en-US" sz="2500"/>
              <a:t>Drug and alcohol counseling </a:t>
            </a:r>
            <a:endParaRPr sz="2500"/>
          </a:p>
          <a:p>
            <a:pPr marL="457200" lvl="0" indent="-368300" algn="l" rtl="0">
              <a:lnSpc>
                <a:spcPct val="100000"/>
              </a:lnSpc>
              <a:spcBef>
                <a:spcPts val="0"/>
              </a:spcBef>
              <a:spcAft>
                <a:spcPts val="0"/>
              </a:spcAft>
              <a:buSzPts val="2200"/>
              <a:buChar char="•"/>
            </a:pPr>
            <a:r>
              <a:rPr lang="en-US" sz="2500"/>
              <a:t>Mentoring </a:t>
            </a:r>
            <a:endParaRPr sz="2500"/>
          </a:p>
          <a:p>
            <a:pPr marL="457200" lvl="0" indent="-368300" algn="l" rtl="0">
              <a:lnSpc>
                <a:spcPct val="100000"/>
              </a:lnSpc>
              <a:spcBef>
                <a:spcPts val="0"/>
              </a:spcBef>
              <a:spcAft>
                <a:spcPts val="0"/>
              </a:spcAft>
              <a:buSzPts val="2200"/>
              <a:buChar char="•"/>
            </a:pPr>
            <a:r>
              <a:rPr lang="en-US" sz="2500"/>
              <a:t>Peer mediation</a:t>
            </a:r>
            <a:endParaRPr sz="2500"/>
          </a:p>
          <a:p>
            <a:pPr marL="457200" lvl="0" indent="-368300" algn="l" rtl="0">
              <a:lnSpc>
                <a:spcPct val="100000"/>
              </a:lnSpc>
              <a:spcBef>
                <a:spcPts val="0"/>
              </a:spcBef>
              <a:spcAft>
                <a:spcPts val="0"/>
              </a:spcAft>
              <a:buSzPts val="2200"/>
              <a:buChar char="•"/>
            </a:pPr>
            <a:r>
              <a:rPr lang="en-US" sz="2500"/>
              <a:t>Transition services/coordinator </a:t>
            </a:r>
            <a:endParaRPr sz="25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g2c4586cb5d5_0_0"/>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Most Common Claim Errors and How to Avoid Them</a:t>
            </a:r>
            <a:endParaRPr/>
          </a:p>
        </p:txBody>
      </p:sp>
      <p:graphicFrame>
        <p:nvGraphicFramePr>
          <p:cNvPr id="309" name="Google Shape;309;g2c4586cb5d5_0_0"/>
          <p:cNvGraphicFramePr/>
          <p:nvPr>
            <p:extLst>
              <p:ext uri="{D42A27DB-BD31-4B8C-83A1-F6EECF244321}">
                <p14:modId xmlns:p14="http://schemas.microsoft.com/office/powerpoint/2010/main" val="2111670581"/>
              </p:ext>
            </p:extLst>
          </p:nvPr>
        </p:nvGraphicFramePr>
        <p:xfrm>
          <a:off x="519350" y="1110450"/>
          <a:ext cx="11089700" cy="5317760"/>
        </p:xfrm>
        <a:graphic>
          <a:graphicData uri="http://schemas.openxmlformats.org/drawingml/2006/table">
            <a:tbl>
              <a:tblPr firstRow="1">
                <a:noFill/>
                <a:tableStyleId>{1AD31002-A326-4515-8134-14724C689204}</a:tableStyleId>
              </a:tblPr>
              <a:tblGrid>
                <a:gridCol w="5544850">
                  <a:extLst>
                    <a:ext uri="{9D8B030D-6E8A-4147-A177-3AD203B41FA5}">
                      <a16:colId xmlns:a16="http://schemas.microsoft.com/office/drawing/2014/main" val="20000"/>
                    </a:ext>
                  </a:extLst>
                </a:gridCol>
                <a:gridCol w="5544850">
                  <a:extLst>
                    <a:ext uri="{9D8B030D-6E8A-4147-A177-3AD203B41FA5}">
                      <a16:colId xmlns:a16="http://schemas.microsoft.com/office/drawing/2014/main" val="20001"/>
                    </a:ext>
                  </a:extLst>
                </a:gridCol>
              </a:tblGrid>
              <a:tr h="614900">
                <a:tc>
                  <a:txBody>
                    <a:bodyPr/>
                    <a:lstStyle/>
                    <a:p>
                      <a:pPr marL="0" lvl="0" indent="0" algn="l" rtl="0">
                        <a:spcBef>
                          <a:spcPts val="0"/>
                        </a:spcBef>
                        <a:spcAft>
                          <a:spcPts val="0"/>
                        </a:spcAft>
                        <a:buNone/>
                      </a:pPr>
                      <a:r>
                        <a:rPr lang="en-US" sz="3400" b="1">
                          <a:solidFill>
                            <a:schemeClr val="lt1"/>
                          </a:solidFill>
                        </a:rPr>
                        <a:t>Claim Error </a:t>
                      </a:r>
                      <a:endParaRPr sz="3400" b="1">
                        <a:solidFill>
                          <a:schemeClr val="lt1"/>
                        </a:solidFill>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03617A"/>
                    </a:solidFill>
                  </a:tcPr>
                </a:tc>
                <a:tc>
                  <a:txBody>
                    <a:bodyPr/>
                    <a:lstStyle/>
                    <a:p>
                      <a:pPr marL="0" lvl="0" indent="0" algn="l" rtl="0">
                        <a:spcBef>
                          <a:spcPts val="0"/>
                        </a:spcBef>
                        <a:spcAft>
                          <a:spcPts val="0"/>
                        </a:spcAft>
                        <a:buNone/>
                      </a:pPr>
                      <a:r>
                        <a:rPr lang="en-US" sz="3300" b="1">
                          <a:solidFill>
                            <a:schemeClr val="lt1"/>
                          </a:solidFill>
                        </a:rPr>
                        <a:t>Solution</a:t>
                      </a:r>
                      <a:endParaRPr sz="3300" b="1">
                        <a:solidFill>
                          <a:schemeClr val="lt1"/>
                        </a:solidFill>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03617A"/>
                    </a:solidFill>
                  </a:tcPr>
                </a:tc>
                <a:extLst>
                  <a:ext uri="{0D108BD9-81ED-4DB2-BD59-A6C34878D82A}">
                    <a16:rowId xmlns:a16="http://schemas.microsoft.com/office/drawing/2014/main" val="10000"/>
                  </a:ext>
                </a:extLst>
              </a:tr>
              <a:tr h="1206450">
                <a:tc>
                  <a:txBody>
                    <a:bodyPr/>
                    <a:lstStyle/>
                    <a:p>
                      <a:pPr marL="0" lvl="0" indent="0" algn="l" rtl="0">
                        <a:spcBef>
                          <a:spcPts val="0"/>
                        </a:spcBef>
                        <a:spcAft>
                          <a:spcPts val="0"/>
                        </a:spcAft>
                        <a:buNone/>
                      </a:pPr>
                      <a:r>
                        <a:rPr lang="en-US" sz="2000"/>
                        <a:t>Staffing is being coded in one bucket (e.g. “Detention Center Staffing”) instead of by object codes (100s, 200s). </a:t>
                      </a:r>
                      <a:endParaRPr sz="2000"/>
                    </a:p>
                  </a:txBody>
                  <a:tcPr marL="91425" marR="91425" marT="91425" marB="91425">
                    <a:lnT w="9525" cap="flat" cmpd="sng">
                      <a:solidFill>
                        <a:schemeClr val="dk1"/>
                      </a:solidFill>
                      <a:prstDash val="solid"/>
                      <a:round/>
                      <a:headEnd type="none" w="sm" len="sm"/>
                      <a:tailEnd type="none" w="sm" len="sm"/>
                    </a:lnT>
                  </a:tcPr>
                </a:tc>
                <a:tc>
                  <a:txBody>
                    <a:bodyPr/>
                    <a:lstStyle/>
                    <a:p>
                      <a:pPr marL="0" lvl="0" indent="0" algn="l" rtl="0">
                        <a:spcBef>
                          <a:spcPts val="0"/>
                        </a:spcBef>
                        <a:spcAft>
                          <a:spcPts val="0"/>
                        </a:spcAft>
                        <a:buNone/>
                      </a:pPr>
                      <a:r>
                        <a:rPr lang="en-US" sz="2000"/>
                        <a:t>Code Neglected and Delinquent staff like any other LEA staff, unless they are contracted workers. </a:t>
                      </a:r>
                      <a:endParaRPr sz="2000"/>
                    </a:p>
                  </a:txBody>
                  <a:tcPr marL="91425" marR="91425" marT="91425" marB="91425">
                    <a:lnT w="9525" cap="flat" cmpd="sng">
                      <a:solidFill>
                        <a:schemeClr val="dk1"/>
                      </a:solidFill>
                      <a:prstDash val="solid"/>
                      <a:round/>
                      <a:headEnd type="none" w="sm" len="sm"/>
                      <a:tailEnd type="none" w="sm" len="sm"/>
                    </a:lnT>
                  </a:tcPr>
                </a:tc>
                <a:extLst>
                  <a:ext uri="{0D108BD9-81ED-4DB2-BD59-A6C34878D82A}">
                    <a16:rowId xmlns:a16="http://schemas.microsoft.com/office/drawing/2014/main" val="10001"/>
                  </a:ext>
                </a:extLst>
              </a:tr>
              <a:tr h="1533525">
                <a:tc>
                  <a:txBody>
                    <a:bodyPr/>
                    <a:lstStyle/>
                    <a:p>
                      <a:pPr marL="0" lvl="0" indent="0" algn="l" rtl="0">
                        <a:spcBef>
                          <a:spcPts val="0"/>
                        </a:spcBef>
                        <a:spcAft>
                          <a:spcPts val="0"/>
                        </a:spcAft>
                        <a:buNone/>
                      </a:pPr>
                      <a:r>
                        <a:rPr lang="en-US" sz="2000"/>
                        <a:t>Large expenditures labeled as “supplies” with no additional information. </a:t>
                      </a:r>
                      <a:endParaRPr sz="2000"/>
                    </a:p>
                  </a:txBody>
                  <a:tcPr marL="91425" marR="91425" marT="91425" marB="91425"/>
                </a:tc>
                <a:tc>
                  <a:txBody>
                    <a:bodyPr/>
                    <a:lstStyle/>
                    <a:p>
                      <a:pPr marL="0" lvl="0" indent="0" algn="l" rtl="0">
                        <a:spcBef>
                          <a:spcPts val="0"/>
                        </a:spcBef>
                        <a:spcAft>
                          <a:spcPts val="0"/>
                        </a:spcAft>
                        <a:buNone/>
                      </a:pPr>
                      <a:r>
                        <a:rPr lang="en-US" sz="2000"/>
                        <a:t>Proactively identify in claim’s Communications section how supplies, textbooks and assessment materials will be used to supplement ( and not supplant) other funds. </a:t>
                      </a:r>
                      <a:endParaRPr sz="2000"/>
                    </a:p>
                  </a:txBody>
                  <a:tcPr marL="91425" marR="91425" marT="91425" marB="91425"/>
                </a:tc>
                <a:extLst>
                  <a:ext uri="{0D108BD9-81ED-4DB2-BD59-A6C34878D82A}">
                    <a16:rowId xmlns:a16="http://schemas.microsoft.com/office/drawing/2014/main" val="10002"/>
                  </a:ext>
                </a:extLst>
              </a:tr>
              <a:tr h="1876775">
                <a:tc>
                  <a:txBody>
                    <a:bodyPr/>
                    <a:lstStyle/>
                    <a:p>
                      <a:pPr marL="0" lvl="0" indent="0" algn="l" rtl="0">
                        <a:spcBef>
                          <a:spcPts val="0"/>
                        </a:spcBef>
                        <a:spcAft>
                          <a:spcPts val="0"/>
                        </a:spcAft>
                        <a:buNone/>
                      </a:pPr>
                      <a:r>
                        <a:rPr lang="en-US" sz="2000"/>
                        <a:t>Claiming expenses already required by law, such as CPR training and teacher licensure fees. </a:t>
                      </a:r>
                      <a:endParaRPr sz="2000"/>
                    </a:p>
                  </a:txBody>
                  <a:tcPr marL="91425" marR="91425" marT="91425" marB="91425"/>
                </a:tc>
                <a:tc>
                  <a:txBody>
                    <a:bodyPr/>
                    <a:lstStyle/>
                    <a:p>
                      <a:pPr marL="0" lvl="0" indent="0" algn="l" rtl="0">
                        <a:spcBef>
                          <a:spcPts val="0"/>
                        </a:spcBef>
                        <a:spcAft>
                          <a:spcPts val="0"/>
                        </a:spcAft>
                        <a:buNone/>
                      </a:pPr>
                      <a:r>
                        <a:rPr lang="en-US" sz="2000" dirty="0"/>
                        <a:t>The “supplement not supplant” rule requires that any expense required by State or Federal law must be paid for out of other funds. Title I funds must go beyond required expenses/services. </a:t>
                      </a:r>
                      <a:endParaRPr sz="2000" dirty="0"/>
                    </a:p>
                  </a:txBody>
                  <a:tcPr marL="91425" marR="91425" marT="91425" marB="91425"/>
                </a:tc>
                <a:extLst>
                  <a:ext uri="{0D108BD9-81ED-4DB2-BD59-A6C34878D82A}">
                    <a16:rowId xmlns:a16="http://schemas.microsoft.com/office/drawing/2014/main" val="10003"/>
                  </a:ext>
                </a:extLst>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g2c3f937405b_0_0"/>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Supplement, Not Supplant</a:t>
            </a:r>
            <a:endParaRPr/>
          </a:p>
        </p:txBody>
      </p:sp>
      <p:graphicFrame>
        <p:nvGraphicFramePr>
          <p:cNvPr id="315" name="Google Shape;315;g2c3f937405b_0_0"/>
          <p:cNvGraphicFramePr/>
          <p:nvPr>
            <p:extLst>
              <p:ext uri="{D42A27DB-BD31-4B8C-83A1-F6EECF244321}">
                <p14:modId xmlns:p14="http://schemas.microsoft.com/office/powerpoint/2010/main" val="2304803114"/>
              </p:ext>
            </p:extLst>
          </p:nvPr>
        </p:nvGraphicFramePr>
        <p:xfrm>
          <a:off x="952500" y="1243950"/>
          <a:ext cx="10287000" cy="4728975"/>
        </p:xfrm>
        <a:graphic>
          <a:graphicData uri="http://schemas.openxmlformats.org/drawingml/2006/table">
            <a:tbl>
              <a:tblPr firstRow="1">
                <a:noFill/>
                <a:tableStyleId>{1AD31002-A326-4515-8134-14724C689204}</a:tableStyleId>
              </a:tblPr>
              <a:tblGrid>
                <a:gridCol w="5143500">
                  <a:extLst>
                    <a:ext uri="{9D8B030D-6E8A-4147-A177-3AD203B41FA5}">
                      <a16:colId xmlns:a16="http://schemas.microsoft.com/office/drawing/2014/main" val="20000"/>
                    </a:ext>
                  </a:extLst>
                </a:gridCol>
                <a:gridCol w="5143500">
                  <a:extLst>
                    <a:ext uri="{9D8B030D-6E8A-4147-A177-3AD203B41FA5}">
                      <a16:colId xmlns:a16="http://schemas.microsoft.com/office/drawing/2014/main" val="20001"/>
                    </a:ext>
                  </a:extLst>
                </a:gridCol>
              </a:tblGrid>
              <a:tr h="1182250">
                <a:tc>
                  <a:txBody>
                    <a:bodyPr/>
                    <a:lstStyle/>
                    <a:p>
                      <a:pPr marL="0" lvl="0" indent="0" algn="l" rtl="0">
                        <a:spcBef>
                          <a:spcPts val="0"/>
                        </a:spcBef>
                        <a:spcAft>
                          <a:spcPts val="0"/>
                        </a:spcAft>
                        <a:buNone/>
                      </a:pPr>
                      <a:r>
                        <a:rPr lang="en-US" sz="3300" b="1">
                          <a:solidFill>
                            <a:schemeClr val="lt1"/>
                          </a:solidFill>
                        </a:rPr>
                        <a:t>Supplant </a:t>
                      </a:r>
                      <a:r>
                        <a:rPr lang="en-US" sz="3300">
                          <a:solidFill>
                            <a:schemeClr val="lt1"/>
                          </a:solidFill>
                        </a:rPr>
                        <a:t>🖓</a:t>
                      </a:r>
                      <a:endParaRPr sz="3300">
                        <a:solidFill>
                          <a:schemeClr val="lt1"/>
                        </a:solidFill>
                      </a:endParaRPr>
                    </a:p>
                  </a:txBody>
                  <a:tcPr marL="91425" marR="91425" marT="91425" marB="91425">
                    <a:solidFill>
                      <a:srgbClr val="03617A"/>
                    </a:solidFill>
                  </a:tcPr>
                </a:tc>
                <a:tc>
                  <a:txBody>
                    <a:bodyPr/>
                    <a:lstStyle/>
                    <a:p>
                      <a:pPr marL="0" lvl="0" indent="0" algn="l" rtl="0">
                        <a:spcBef>
                          <a:spcPts val="0"/>
                        </a:spcBef>
                        <a:spcAft>
                          <a:spcPts val="0"/>
                        </a:spcAft>
                        <a:buNone/>
                      </a:pPr>
                      <a:r>
                        <a:rPr lang="en-US" sz="3300" b="1">
                          <a:solidFill>
                            <a:schemeClr val="lt1"/>
                          </a:solidFill>
                        </a:rPr>
                        <a:t>Supplement </a:t>
                      </a:r>
                      <a:r>
                        <a:rPr lang="en-US" sz="3300">
                          <a:solidFill>
                            <a:schemeClr val="lt1"/>
                          </a:solidFill>
                        </a:rPr>
                        <a:t>🖒</a:t>
                      </a:r>
                      <a:endParaRPr sz="3300">
                        <a:solidFill>
                          <a:schemeClr val="lt1"/>
                        </a:solidFill>
                      </a:endParaRPr>
                    </a:p>
                  </a:txBody>
                  <a:tcPr marL="91425" marR="91425" marT="91425" marB="91425">
                    <a:solidFill>
                      <a:srgbClr val="03617A"/>
                    </a:solidFill>
                  </a:tcPr>
                </a:tc>
                <a:extLst>
                  <a:ext uri="{0D108BD9-81ED-4DB2-BD59-A6C34878D82A}">
                    <a16:rowId xmlns:a16="http://schemas.microsoft.com/office/drawing/2014/main" val="10000"/>
                  </a:ext>
                </a:extLst>
              </a:tr>
              <a:tr h="1047425">
                <a:tc>
                  <a:txBody>
                    <a:bodyPr/>
                    <a:lstStyle/>
                    <a:p>
                      <a:pPr marL="0" lvl="0" indent="0" algn="l" rtl="0">
                        <a:spcBef>
                          <a:spcPts val="0"/>
                        </a:spcBef>
                        <a:spcAft>
                          <a:spcPts val="0"/>
                        </a:spcAft>
                        <a:buNone/>
                      </a:pPr>
                      <a:r>
                        <a:rPr lang="en-US" sz="2000"/>
                        <a:t>Nonfiction books required by the ELA curriculum. </a:t>
                      </a:r>
                      <a:endParaRPr sz="2000"/>
                    </a:p>
                  </a:txBody>
                  <a:tcPr marL="91425" marR="91425" marT="91425" marB="91425"/>
                </a:tc>
                <a:tc>
                  <a:txBody>
                    <a:bodyPr/>
                    <a:lstStyle/>
                    <a:p>
                      <a:pPr marL="0" lvl="0" indent="0" algn="l" rtl="0">
                        <a:spcBef>
                          <a:spcPts val="0"/>
                        </a:spcBef>
                        <a:spcAft>
                          <a:spcPts val="0"/>
                        </a:spcAft>
                        <a:buNone/>
                      </a:pPr>
                      <a:r>
                        <a:rPr lang="en-US" sz="2000"/>
                        <a:t>Additional high interest books to support nonfiction reading skills. </a:t>
                      </a:r>
                      <a:endParaRPr sz="2000"/>
                    </a:p>
                  </a:txBody>
                  <a:tcPr marL="91425" marR="91425" marT="91425" marB="91425"/>
                </a:tc>
                <a:extLst>
                  <a:ext uri="{0D108BD9-81ED-4DB2-BD59-A6C34878D82A}">
                    <a16:rowId xmlns:a16="http://schemas.microsoft.com/office/drawing/2014/main" val="10001"/>
                  </a:ext>
                </a:extLst>
              </a:tr>
              <a:tr h="1047425">
                <a:tc>
                  <a:txBody>
                    <a:bodyPr/>
                    <a:lstStyle/>
                    <a:p>
                      <a:pPr marL="0" lvl="0" indent="0" algn="l" rtl="0">
                        <a:spcBef>
                          <a:spcPts val="0"/>
                        </a:spcBef>
                        <a:spcAft>
                          <a:spcPts val="0"/>
                        </a:spcAft>
                        <a:buNone/>
                      </a:pPr>
                      <a:r>
                        <a:rPr lang="en-US" sz="2000"/>
                        <a:t>Assessment software used to monitor the progress of all students. </a:t>
                      </a:r>
                      <a:endParaRPr sz="2000"/>
                    </a:p>
                  </a:txBody>
                  <a:tcPr marL="91425" marR="91425" marT="91425" marB="91425"/>
                </a:tc>
                <a:tc>
                  <a:txBody>
                    <a:bodyPr/>
                    <a:lstStyle/>
                    <a:p>
                      <a:pPr marL="0" lvl="0" indent="0" algn="l" rtl="0">
                        <a:spcBef>
                          <a:spcPts val="0"/>
                        </a:spcBef>
                        <a:spcAft>
                          <a:spcPts val="0"/>
                        </a:spcAft>
                        <a:buNone/>
                      </a:pPr>
                      <a:r>
                        <a:rPr lang="en-US" sz="2000"/>
                        <a:t>Assessment software to collect additional academic performance data for students who are more than one year behind in credits. </a:t>
                      </a:r>
                      <a:endParaRPr sz="2000"/>
                    </a:p>
                  </a:txBody>
                  <a:tcPr marL="91425" marR="91425" marT="91425" marB="91425"/>
                </a:tc>
                <a:extLst>
                  <a:ext uri="{0D108BD9-81ED-4DB2-BD59-A6C34878D82A}">
                    <a16:rowId xmlns:a16="http://schemas.microsoft.com/office/drawing/2014/main" val="10002"/>
                  </a:ext>
                </a:extLst>
              </a:tr>
              <a:tr h="1047425">
                <a:tc>
                  <a:txBody>
                    <a:bodyPr/>
                    <a:lstStyle/>
                    <a:p>
                      <a:pPr marL="0" lvl="0" indent="0" algn="l" rtl="0">
                        <a:spcBef>
                          <a:spcPts val="0"/>
                        </a:spcBef>
                        <a:spcAft>
                          <a:spcPts val="0"/>
                        </a:spcAft>
                        <a:buNone/>
                      </a:pPr>
                      <a:r>
                        <a:rPr lang="en-US" sz="2000"/>
                        <a:t>A brand new social emotional curriculum to implement schoolwide. </a:t>
                      </a:r>
                      <a:endParaRPr sz="2000"/>
                    </a:p>
                  </a:txBody>
                  <a:tcPr marL="91425" marR="91425" marT="91425" marB="91425"/>
                </a:tc>
                <a:tc>
                  <a:txBody>
                    <a:bodyPr/>
                    <a:lstStyle/>
                    <a:p>
                      <a:pPr marL="0" lvl="0" indent="0" algn="l" rtl="0">
                        <a:spcBef>
                          <a:spcPts val="0"/>
                        </a:spcBef>
                        <a:spcAft>
                          <a:spcPts val="0"/>
                        </a:spcAft>
                        <a:buNone/>
                      </a:pPr>
                      <a:r>
                        <a:rPr lang="en-US" sz="2000" dirty="0"/>
                        <a:t>Curriculum intended to teach safe dating behaviors to students who have experienced domestic violence. </a:t>
                      </a:r>
                      <a:endParaRPr sz="2000" dirty="0"/>
                    </a:p>
                  </a:txBody>
                  <a:tcPr marL="91425" marR="91425" marT="91425" marB="91425"/>
                </a:tc>
                <a:extLst>
                  <a:ext uri="{0D108BD9-81ED-4DB2-BD59-A6C34878D82A}">
                    <a16:rowId xmlns:a16="http://schemas.microsoft.com/office/drawing/2014/main" val="10003"/>
                  </a:ext>
                </a:extLst>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Google Shape;320;g269a6ebf453_0_37"/>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Additional Resources</a:t>
            </a:r>
            <a:endParaRPr/>
          </a:p>
        </p:txBody>
      </p:sp>
      <p:sp>
        <p:nvSpPr>
          <p:cNvPr id="321" name="Google Shape;321;g269a6ebf453_0_37"/>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rmAutofit/>
          </a:bodyPr>
          <a:lstStyle/>
          <a:p>
            <a:pPr marL="457200" marR="0" lvl="0" indent="-387350" algn="l" rtl="0">
              <a:lnSpc>
                <a:spcPct val="115000"/>
              </a:lnSpc>
              <a:spcBef>
                <a:spcPts val="0"/>
              </a:spcBef>
              <a:spcAft>
                <a:spcPts val="0"/>
              </a:spcAft>
              <a:buClr>
                <a:srgbClr val="695D46"/>
              </a:buClr>
              <a:buSzPts val="2500"/>
              <a:buFont typeface="Arial"/>
              <a:buChar char="●"/>
            </a:pPr>
            <a:r>
              <a:rPr lang="en-US" sz="2500" u="sng">
                <a:solidFill>
                  <a:srgbClr val="009668"/>
                </a:solidFill>
                <a:hlinkClick r:id="rId3">
                  <a:extLst>
                    <a:ext uri="{A12FA001-AC4F-418D-AE19-62706E023703}">
                      <ahyp:hlinkClr xmlns:ahyp="http://schemas.microsoft.com/office/drawing/2018/hyperlinkcolor" val="tx"/>
                    </a:ext>
                  </a:extLst>
                </a:hlinkClick>
              </a:rPr>
              <a:t>ESSA Guidance &amp; Allocations | Department of Education</a:t>
            </a:r>
            <a:r>
              <a:rPr lang="en-US" sz="2500" u="sng">
                <a:solidFill>
                  <a:srgbClr val="009668"/>
                </a:solidFill>
              </a:rPr>
              <a:t> (Subpart 1)</a:t>
            </a:r>
            <a:endParaRPr sz="2500" u="sng">
              <a:solidFill>
                <a:srgbClr val="009668"/>
              </a:solidFill>
            </a:endParaRPr>
          </a:p>
          <a:p>
            <a:pPr marL="457200" marR="0" lvl="0" indent="-387350" algn="l" rtl="0">
              <a:lnSpc>
                <a:spcPct val="115000"/>
              </a:lnSpc>
              <a:spcBef>
                <a:spcPts val="0"/>
              </a:spcBef>
              <a:spcAft>
                <a:spcPts val="0"/>
              </a:spcAft>
              <a:buClr>
                <a:srgbClr val="695D46"/>
              </a:buClr>
              <a:buSzPts val="2500"/>
              <a:buFont typeface="Arial"/>
              <a:buChar char="●"/>
            </a:pPr>
            <a:r>
              <a:rPr lang="en-US" sz="2500" u="sng">
                <a:solidFill>
                  <a:srgbClr val="009668"/>
                </a:solidFill>
                <a:hlinkClick r:id="rId4">
                  <a:extLst>
                    <a:ext uri="{A12FA001-AC4F-418D-AE19-62706E023703}">
                      <ahyp:hlinkClr xmlns:ahyp="http://schemas.microsoft.com/office/drawing/2018/hyperlinkcolor" val="tx"/>
                    </a:ext>
                  </a:extLst>
                </a:hlinkClick>
              </a:rPr>
              <a:t>ESSA Guidance &amp; Allocations | Department of Education</a:t>
            </a:r>
            <a:r>
              <a:rPr lang="en-US" sz="2500" u="sng">
                <a:solidFill>
                  <a:srgbClr val="009668"/>
                </a:solidFill>
              </a:rPr>
              <a:t> (Subpart 2) </a:t>
            </a:r>
            <a:endParaRPr sz="2500" u="sng">
              <a:solidFill>
                <a:srgbClr val="009668"/>
              </a:solidFill>
            </a:endParaRPr>
          </a:p>
          <a:p>
            <a:pPr marL="457200" marR="0" lvl="0" indent="-387350" algn="l" rtl="0">
              <a:lnSpc>
                <a:spcPct val="115000"/>
              </a:lnSpc>
              <a:spcBef>
                <a:spcPts val="0"/>
              </a:spcBef>
              <a:spcAft>
                <a:spcPts val="0"/>
              </a:spcAft>
              <a:buClr>
                <a:srgbClr val="695D46"/>
              </a:buClr>
              <a:buSzPts val="2500"/>
              <a:buFont typeface="Arial"/>
              <a:buChar char="●"/>
            </a:pPr>
            <a:r>
              <a:rPr lang="en-US" sz="2500" u="sng">
                <a:solidFill>
                  <a:srgbClr val="009668"/>
                </a:solidFill>
                <a:hlinkClick r:id="rId5">
                  <a:extLst>
                    <a:ext uri="{A12FA001-AC4F-418D-AE19-62706E023703}">
                      <ahyp:hlinkClr xmlns:ahyp="http://schemas.microsoft.com/office/drawing/2018/hyperlinkcolor" val="tx"/>
                    </a:ext>
                  </a:extLst>
                </a:hlinkClick>
              </a:rPr>
              <a:t>NDTAC</a:t>
            </a:r>
            <a:r>
              <a:rPr lang="en-US" sz="2500">
                <a:solidFill>
                  <a:srgbClr val="695D46"/>
                </a:solidFill>
              </a:rPr>
              <a:t> </a:t>
            </a:r>
            <a:r>
              <a:rPr lang="en-US" sz="2500"/>
              <a:t>technical assistance center for Title I Part D </a:t>
            </a:r>
            <a:endParaRPr sz="2500"/>
          </a:p>
          <a:p>
            <a:pPr marL="457200" lvl="0" indent="-387350" algn="l" rtl="0">
              <a:lnSpc>
                <a:spcPct val="115000"/>
              </a:lnSpc>
              <a:spcBef>
                <a:spcPts val="0"/>
              </a:spcBef>
              <a:spcAft>
                <a:spcPts val="0"/>
              </a:spcAft>
              <a:buClr>
                <a:srgbClr val="695D46"/>
              </a:buClr>
              <a:buSzPts val="2500"/>
              <a:buFont typeface="Arial"/>
              <a:buChar char="●"/>
            </a:pPr>
            <a:r>
              <a:rPr lang="en-US" sz="2500" u="sng">
                <a:solidFill>
                  <a:srgbClr val="009668"/>
                </a:solidFill>
                <a:hlinkClick r:id="rId6">
                  <a:extLst>
                    <a:ext uri="{A12FA001-AC4F-418D-AE19-62706E023703}">
                      <ahyp:hlinkClr xmlns:ahyp="http://schemas.microsoft.com/office/drawing/2018/hyperlinkcolor" val="tx"/>
                    </a:ext>
                  </a:extLst>
                </a:hlinkClick>
              </a:rPr>
              <a:t>Neglected, Delinquent, or At-Risk – Title I, Part D - Office of Elementary and Secondary Education</a:t>
            </a:r>
            <a:endParaRPr sz="2500">
              <a:solidFill>
                <a:srgbClr val="695D46"/>
              </a:solidFill>
            </a:endParaRPr>
          </a:p>
          <a:p>
            <a:pPr marL="457200" lvl="0" indent="-387350" algn="l" rtl="0">
              <a:lnSpc>
                <a:spcPct val="115000"/>
              </a:lnSpc>
              <a:spcBef>
                <a:spcPts val="0"/>
              </a:spcBef>
              <a:spcAft>
                <a:spcPts val="0"/>
              </a:spcAft>
              <a:buClr>
                <a:srgbClr val="695D46"/>
              </a:buClr>
              <a:buSzPts val="2500"/>
              <a:buFont typeface="Arial"/>
              <a:buChar char="●"/>
            </a:pPr>
            <a:r>
              <a:rPr lang="en-US" sz="2500" u="sng">
                <a:solidFill>
                  <a:srgbClr val="009668"/>
                </a:solidFill>
                <a:hlinkClick r:id="rId7">
                  <a:extLst>
                    <a:ext uri="{A12FA001-AC4F-418D-AE19-62706E023703}">
                      <ahyp:hlinkClr xmlns:ahyp="http://schemas.microsoft.com/office/drawing/2018/hyperlinkcolor" val="tx"/>
                    </a:ext>
                  </a:extLst>
                </a:hlinkClick>
              </a:rPr>
              <a:t>Office of Juvenile Justice and Delinquency Prevention</a:t>
            </a:r>
            <a:endParaRPr sz="2500">
              <a:solidFill>
                <a:srgbClr val="695D46"/>
              </a:solidFill>
            </a:endParaRPr>
          </a:p>
          <a:p>
            <a:pPr marL="457200" lvl="0" indent="-387350" algn="l" rtl="0">
              <a:lnSpc>
                <a:spcPct val="115000"/>
              </a:lnSpc>
              <a:spcBef>
                <a:spcPts val="0"/>
              </a:spcBef>
              <a:spcAft>
                <a:spcPts val="0"/>
              </a:spcAft>
              <a:buClr>
                <a:srgbClr val="695D46"/>
              </a:buClr>
              <a:buSzPts val="2500"/>
              <a:buFont typeface="Arial"/>
              <a:buChar char="●"/>
            </a:pPr>
            <a:r>
              <a:rPr lang="en-US" sz="2500" u="sng">
                <a:solidFill>
                  <a:srgbClr val="009668"/>
                </a:solidFill>
                <a:hlinkClick r:id="rId8">
                  <a:extLst>
                    <a:ext uri="{A12FA001-AC4F-418D-AE19-62706E023703}">
                      <ahyp:hlinkClr xmlns:ahyp="http://schemas.microsoft.com/office/drawing/2018/hyperlinkcolor" val="tx"/>
                    </a:ext>
                  </a:extLst>
                </a:hlinkClick>
              </a:rPr>
              <a:t>Education of Children in Foster Care | Iowa Department of Education</a:t>
            </a:r>
            <a:r>
              <a:rPr lang="en-US" sz="2500">
                <a:solidFill>
                  <a:srgbClr val="695D46"/>
                </a:solidFill>
              </a:rPr>
              <a:t>   </a:t>
            </a:r>
            <a:endParaRPr sz="28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g2c4db1009a4_0_4"/>
          <p:cNvSpPr txBox="1">
            <a:spLocks noGrp="1"/>
          </p:cNvSpPr>
          <p:nvPr>
            <p:ph type="title"/>
          </p:nvPr>
        </p:nvSpPr>
        <p:spPr>
          <a:xfrm>
            <a:off x="838201" y="2374065"/>
            <a:ext cx="10515600" cy="2852700"/>
          </a:xfrm>
          <a:prstGeom prst="rect">
            <a:avLst/>
          </a:prstGeom>
        </p:spPr>
        <p:txBody>
          <a:bodyPr spcFirstLastPara="1" wrap="square" lIns="91425" tIns="45700" rIns="91425" bIns="45700" anchor="b" anchorCtr="0">
            <a:normAutofit fontScale="90000"/>
          </a:bodyPr>
          <a:lstStyle/>
          <a:p>
            <a:pPr marL="0" lvl="0" indent="0" algn="ctr" rtl="0">
              <a:lnSpc>
                <a:spcPct val="150000"/>
              </a:lnSpc>
              <a:spcBef>
                <a:spcPts val="0"/>
              </a:spcBef>
              <a:spcAft>
                <a:spcPts val="0"/>
              </a:spcAft>
              <a:buNone/>
            </a:pPr>
            <a:r>
              <a:rPr lang="en-US" dirty="0"/>
              <a:t>Contact Information:</a:t>
            </a:r>
            <a:endParaRPr dirty="0"/>
          </a:p>
          <a:p>
            <a:pPr marL="0" lvl="0" indent="0" algn="ctr" rtl="0">
              <a:lnSpc>
                <a:spcPct val="150000"/>
              </a:lnSpc>
              <a:spcBef>
                <a:spcPts val="0"/>
              </a:spcBef>
              <a:spcAft>
                <a:spcPts val="0"/>
              </a:spcAft>
              <a:buNone/>
            </a:pPr>
            <a:r>
              <a:rPr lang="en-US" u="sng" dirty="0">
                <a:solidFill>
                  <a:schemeClr val="bg1"/>
                </a:solidFill>
                <a:hlinkClick r:id="rId3">
                  <a:extLst>
                    <a:ext uri="{A12FA001-AC4F-418D-AE19-62706E023703}">
                      <ahyp:hlinkClr xmlns:ahyp="http://schemas.microsoft.com/office/drawing/2018/hyperlinkcolor" val="tx"/>
                    </a:ext>
                  </a:extLst>
                </a:hlinkClick>
              </a:rPr>
              <a:t>elisa.koler@iowa.gov</a:t>
            </a:r>
            <a:endParaRPr dirty="0">
              <a:solidFill>
                <a:schemeClr val="bg1"/>
              </a:solidFill>
            </a:endParaRPr>
          </a:p>
          <a:p>
            <a:pPr marL="0" lvl="0" indent="0" algn="ctr" rtl="0">
              <a:lnSpc>
                <a:spcPct val="150000"/>
              </a:lnSpc>
              <a:spcBef>
                <a:spcPts val="0"/>
              </a:spcBef>
              <a:spcAft>
                <a:spcPts val="0"/>
              </a:spcAft>
              <a:buNone/>
            </a:pPr>
            <a:r>
              <a:rPr lang="en-US" dirty="0"/>
              <a:t>515-669-4052</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3"/>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3300"/>
              <a:buFont typeface="Arial"/>
              <a:buNone/>
            </a:pPr>
            <a:r>
              <a:rPr lang="en-US" sz="4500"/>
              <a:t>Subpart 1</a:t>
            </a:r>
            <a:r>
              <a:rPr lang="en-US" sz="5000"/>
              <a:t> </a:t>
            </a:r>
            <a:endParaRPr sz="5000"/>
          </a:p>
        </p:txBody>
      </p:sp>
      <p:sp>
        <p:nvSpPr>
          <p:cNvPr id="62" name="Google Shape;62;p3"/>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p>
            <a:pPr marL="171450" lvl="0" indent="0" algn="l" rtl="0">
              <a:lnSpc>
                <a:spcPct val="90000"/>
              </a:lnSpc>
              <a:spcBef>
                <a:spcPts val="0"/>
              </a:spcBef>
              <a:spcAft>
                <a:spcPts val="0"/>
              </a:spcAft>
              <a:buClr>
                <a:schemeClr val="dk1"/>
              </a:buClr>
              <a:buSzPts val="2800"/>
              <a:buNone/>
            </a:pPr>
            <a:r>
              <a:rPr lang="en-US" sz="2500"/>
              <a:t>Operated by a State Agency such as the Department of Corrections (DOC) or Department of Health and Human Services (HHS).  </a:t>
            </a:r>
            <a:endParaRPr sz="2500"/>
          </a:p>
          <a:p>
            <a:pPr marL="171450" lvl="0" indent="0" algn="l" rtl="0">
              <a:lnSpc>
                <a:spcPct val="90000"/>
              </a:lnSpc>
              <a:spcBef>
                <a:spcPts val="0"/>
              </a:spcBef>
              <a:spcAft>
                <a:spcPts val="0"/>
              </a:spcAft>
              <a:buClr>
                <a:schemeClr val="dk1"/>
              </a:buClr>
              <a:buSzPts val="2800"/>
              <a:buNone/>
            </a:pPr>
            <a:endParaRPr sz="2500"/>
          </a:p>
          <a:p>
            <a:pPr marL="171450" lvl="0" indent="0" algn="l" rtl="0">
              <a:lnSpc>
                <a:spcPct val="90000"/>
              </a:lnSpc>
              <a:spcBef>
                <a:spcPts val="0"/>
              </a:spcBef>
              <a:spcAft>
                <a:spcPts val="0"/>
              </a:spcAft>
              <a:buClr>
                <a:schemeClr val="dk1"/>
              </a:buClr>
              <a:buSzPts val="2800"/>
              <a:buNone/>
            </a:pPr>
            <a:r>
              <a:rPr lang="en-US" sz="2500"/>
              <a:t>DOC: Adult Prisons and Penitentiaries.</a:t>
            </a:r>
            <a:endParaRPr sz="2500"/>
          </a:p>
          <a:p>
            <a:pPr marL="171450" lvl="0" indent="0" algn="l" rtl="0">
              <a:lnSpc>
                <a:spcPct val="90000"/>
              </a:lnSpc>
              <a:spcBef>
                <a:spcPts val="0"/>
              </a:spcBef>
              <a:spcAft>
                <a:spcPts val="0"/>
              </a:spcAft>
              <a:buClr>
                <a:schemeClr val="dk1"/>
              </a:buClr>
              <a:buSzPts val="2800"/>
              <a:buNone/>
            </a:pPr>
            <a:r>
              <a:rPr lang="en-US" sz="2500"/>
              <a:t>9 facilities statewide.  </a:t>
            </a:r>
            <a:endParaRPr sz="2500"/>
          </a:p>
          <a:p>
            <a:pPr marL="0" lvl="0" indent="0" algn="l" rtl="0">
              <a:lnSpc>
                <a:spcPct val="90000"/>
              </a:lnSpc>
              <a:spcBef>
                <a:spcPts val="0"/>
              </a:spcBef>
              <a:spcAft>
                <a:spcPts val="0"/>
              </a:spcAft>
              <a:buClr>
                <a:schemeClr val="dk1"/>
              </a:buClr>
              <a:buSzPts val="2800"/>
              <a:buNone/>
            </a:pPr>
            <a:endParaRPr sz="2500"/>
          </a:p>
          <a:p>
            <a:pPr marL="171450" lvl="0" indent="0" algn="l" rtl="0">
              <a:lnSpc>
                <a:spcPct val="90000"/>
              </a:lnSpc>
              <a:spcBef>
                <a:spcPts val="0"/>
              </a:spcBef>
              <a:spcAft>
                <a:spcPts val="0"/>
              </a:spcAft>
              <a:buClr>
                <a:schemeClr val="dk1"/>
              </a:buClr>
              <a:buSzPts val="2800"/>
              <a:buNone/>
            </a:pPr>
            <a:r>
              <a:rPr lang="en-US" sz="2500"/>
              <a:t>HHS: State Training School for Boys. </a:t>
            </a:r>
            <a:endParaRPr sz="25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g269a6ebf453_0_7"/>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3300"/>
              <a:buFont typeface="Arial"/>
              <a:buNone/>
            </a:pPr>
            <a:r>
              <a:rPr lang="en-US" sz="4500"/>
              <a:t>Subpart 2</a:t>
            </a:r>
            <a:r>
              <a:rPr lang="en-US"/>
              <a:t> </a:t>
            </a:r>
            <a:endParaRPr/>
          </a:p>
        </p:txBody>
      </p:sp>
      <p:sp>
        <p:nvSpPr>
          <p:cNvPr id="68" name="Google Shape;68;g269a6ebf453_0_7"/>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p>
            <a:pPr marL="171450" lvl="0" indent="0" algn="l" rtl="0">
              <a:lnSpc>
                <a:spcPct val="90000"/>
              </a:lnSpc>
              <a:spcBef>
                <a:spcPts val="0"/>
              </a:spcBef>
              <a:spcAft>
                <a:spcPts val="0"/>
              </a:spcAft>
              <a:buClr>
                <a:schemeClr val="dk1"/>
              </a:buClr>
              <a:buSzPts val="2800"/>
              <a:buNone/>
            </a:pPr>
            <a:r>
              <a:rPr lang="en-US" sz="2500"/>
              <a:t>Operated by an </a:t>
            </a: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Area Education A</a:t>
            </a:r>
            <a:r>
              <a:rPr lang="en-US" sz="2500"/>
              <a:t>gency (AEA) or Local Education Agency (</a:t>
            </a: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LEA</a:t>
            </a:r>
            <a:r>
              <a:rPr lang="en-US" sz="2500"/>
              <a:t>). </a:t>
            </a:r>
            <a:endParaRPr sz="2500"/>
          </a:p>
          <a:p>
            <a:pPr marL="171450" lvl="0" indent="0" algn="l" rtl="0">
              <a:lnSpc>
                <a:spcPct val="90000"/>
              </a:lnSpc>
              <a:spcBef>
                <a:spcPts val="0"/>
              </a:spcBef>
              <a:spcAft>
                <a:spcPts val="0"/>
              </a:spcAft>
              <a:buClr>
                <a:schemeClr val="dk1"/>
              </a:buClr>
              <a:buSzPts val="2800"/>
              <a:buNone/>
            </a:pPr>
            <a:endParaRPr sz="2500"/>
          </a:p>
          <a:p>
            <a:pPr marL="171450" lvl="0" indent="0" algn="l" rtl="0">
              <a:lnSpc>
                <a:spcPct val="90000"/>
              </a:lnSpc>
              <a:spcBef>
                <a:spcPts val="0"/>
              </a:spcBef>
              <a:spcAft>
                <a:spcPts val="0"/>
              </a:spcAft>
              <a:buClr>
                <a:schemeClr val="dk1"/>
              </a:buClr>
              <a:buSzPts val="2800"/>
              <a:buNone/>
            </a:pPr>
            <a:r>
              <a:rPr lang="en-US" sz="2500"/>
              <a:t>AEAs oversee the Juvenile Homes: shelters and juvenile detention centers. </a:t>
            </a:r>
            <a:endParaRPr sz="2500"/>
          </a:p>
          <a:p>
            <a:pPr marL="171450" lvl="0" indent="0" algn="l" rtl="0">
              <a:lnSpc>
                <a:spcPct val="90000"/>
              </a:lnSpc>
              <a:spcBef>
                <a:spcPts val="0"/>
              </a:spcBef>
              <a:spcAft>
                <a:spcPts val="0"/>
              </a:spcAft>
              <a:buClr>
                <a:schemeClr val="dk1"/>
              </a:buClr>
              <a:buSzPts val="2800"/>
              <a:buNone/>
            </a:pPr>
            <a:endParaRPr sz="2500"/>
          </a:p>
          <a:p>
            <a:pPr marL="171450" lvl="0" indent="0" algn="l" rtl="0">
              <a:lnSpc>
                <a:spcPct val="90000"/>
              </a:lnSpc>
              <a:spcBef>
                <a:spcPts val="0"/>
              </a:spcBef>
              <a:spcAft>
                <a:spcPts val="0"/>
              </a:spcAft>
              <a:buClr>
                <a:schemeClr val="dk1"/>
              </a:buClr>
              <a:buSzPts val="2800"/>
              <a:buNone/>
            </a:pPr>
            <a:r>
              <a:rPr lang="en-US" sz="2500"/>
              <a:t>LEAs oversee supervised group homes and apartment programs for</a:t>
            </a: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
                  </a:ext>
                </a:extLst>
              </a:rPr>
              <a:t> Neglected</a:t>
            </a:r>
            <a:r>
              <a:rPr lang="en-US" sz="2500"/>
              <a:t> youth, and residential treatment programs for Delinquent children and youth.</a:t>
            </a:r>
            <a:endParaRPr sz="2500"/>
          </a:p>
          <a:p>
            <a:pPr marL="171450" lvl="0" indent="0" algn="l" rtl="0">
              <a:lnSpc>
                <a:spcPct val="90000"/>
              </a:lnSpc>
              <a:spcBef>
                <a:spcPts val="0"/>
              </a:spcBef>
              <a:spcAft>
                <a:spcPts val="0"/>
              </a:spcAft>
              <a:buClr>
                <a:schemeClr val="dk1"/>
              </a:buClr>
              <a:buSzPts val="2800"/>
              <a:buFont typeface="Arial"/>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4"/>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Neglected vs. Delinquent </a:t>
            </a:r>
            <a:endParaRPr/>
          </a:p>
        </p:txBody>
      </p:sp>
      <p:graphicFrame>
        <p:nvGraphicFramePr>
          <p:cNvPr id="74" name="Google Shape;74;p4"/>
          <p:cNvGraphicFramePr/>
          <p:nvPr>
            <p:extLst>
              <p:ext uri="{D42A27DB-BD31-4B8C-83A1-F6EECF244321}">
                <p14:modId xmlns:p14="http://schemas.microsoft.com/office/powerpoint/2010/main" val="1505467809"/>
              </p:ext>
            </p:extLst>
          </p:nvPr>
        </p:nvGraphicFramePr>
        <p:xfrm>
          <a:off x="767125" y="2149475"/>
          <a:ext cx="10287000" cy="3139350"/>
        </p:xfrm>
        <a:graphic>
          <a:graphicData uri="http://schemas.openxmlformats.org/drawingml/2006/table">
            <a:tbl>
              <a:tblPr firstRow="1">
                <a:noFill/>
                <a:tableStyleId>{1AD31002-A326-4515-8134-14724C689204}</a:tableStyleId>
              </a:tblPr>
              <a:tblGrid>
                <a:gridCol w="5143500">
                  <a:extLst>
                    <a:ext uri="{9D8B030D-6E8A-4147-A177-3AD203B41FA5}">
                      <a16:colId xmlns:a16="http://schemas.microsoft.com/office/drawing/2014/main" val="20000"/>
                    </a:ext>
                  </a:extLst>
                </a:gridCol>
                <a:gridCol w="5143500">
                  <a:extLst>
                    <a:ext uri="{9D8B030D-6E8A-4147-A177-3AD203B41FA5}">
                      <a16:colId xmlns:a16="http://schemas.microsoft.com/office/drawing/2014/main" val="20001"/>
                    </a:ext>
                  </a:extLst>
                </a:gridCol>
              </a:tblGrid>
              <a:tr h="530900">
                <a:tc>
                  <a:txBody>
                    <a:bodyPr/>
                    <a:lstStyle/>
                    <a:p>
                      <a:pPr marL="0" lvl="0" indent="0" algn="ctr" rtl="0">
                        <a:lnSpc>
                          <a:spcPct val="90000"/>
                        </a:lnSpc>
                        <a:spcBef>
                          <a:spcPts val="0"/>
                        </a:spcBef>
                        <a:spcAft>
                          <a:spcPts val="0"/>
                        </a:spcAft>
                        <a:buClr>
                          <a:schemeClr val="dk1"/>
                        </a:buClr>
                        <a:buSzPts val="1800"/>
                        <a:buFont typeface="Arial"/>
                        <a:buNone/>
                      </a:pPr>
                      <a:r>
                        <a:rPr lang="en-US" sz="2500" b="1">
                          <a:solidFill>
                            <a:schemeClr val="dk1"/>
                          </a:solidFill>
                        </a:rPr>
                        <a:t>Neglected</a:t>
                      </a:r>
                      <a:endParaRPr sz="2500"/>
                    </a:p>
                  </a:txBody>
                  <a:tcPr marL="91425" marR="91425" marT="91425" marB="91425"/>
                </a:tc>
                <a:tc>
                  <a:txBody>
                    <a:bodyPr/>
                    <a:lstStyle/>
                    <a:p>
                      <a:pPr marL="0" lvl="0" indent="0" algn="ctr" rtl="0">
                        <a:lnSpc>
                          <a:spcPct val="90000"/>
                        </a:lnSpc>
                        <a:spcBef>
                          <a:spcPts val="0"/>
                        </a:spcBef>
                        <a:spcAft>
                          <a:spcPts val="0"/>
                        </a:spcAft>
                        <a:buClr>
                          <a:schemeClr val="dk1"/>
                        </a:buClr>
                        <a:buSzPts val="1800"/>
                        <a:buFont typeface="Arial"/>
                        <a:buNone/>
                      </a:pPr>
                      <a:r>
                        <a:rPr lang="en-US" sz="2500" b="1">
                          <a:solidFill>
                            <a:schemeClr val="dk1"/>
                          </a:solidFill>
                        </a:rPr>
                        <a:t>Delinquent </a:t>
                      </a:r>
                      <a:endParaRPr sz="2500"/>
                    </a:p>
                  </a:txBody>
                  <a:tcPr marL="91425" marR="91425" marT="91425" marB="91425"/>
                </a:tc>
                <a:extLst>
                  <a:ext uri="{0D108BD9-81ED-4DB2-BD59-A6C34878D82A}">
                    <a16:rowId xmlns:a16="http://schemas.microsoft.com/office/drawing/2014/main" val="10000"/>
                  </a:ext>
                </a:extLst>
              </a:tr>
              <a:tr h="2608450">
                <a:tc>
                  <a:txBody>
                    <a:bodyPr/>
                    <a:lstStyle/>
                    <a:p>
                      <a:pPr marL="171450" lvl="0" indent="-38100" algn="l" rtl="0">
                        <a:lnSpc>
                          <a:spcPct val="90000"/>
                        </a:lnSpc>
                        <a:spcBef>
                          <a:spcPts val="0"/>
                        </a:spcBef>
                        <a:spcAft>
                          <a:spcPts val="0"/>
                        </a:spcAft>
                        <a:buClr>
                          <a:schemeClr val="dk1"/>
                        </a:buClr>
                        <a:buSzPts val="2100"/>
                        <a:buFont typeface="Arial"/>
                        <a:buNone/>
                      </a:pPr>
                      <a:r>
                        <a:rPr lang="en-US" sz="2500">
                          <a:solidFill>
                            <a:schemeClr val="dk1"/>
                          </a:solidFill>
                        </a:rPr>
                        <a:t>A student who is “committed to an institution (other than a foster home) or voluntarily placed under applicable State law due to abandonment, neglect, or death of his or her parents or guardians.”</a:t>
                      </a:r>
                      <a:endParaRPr sz="900"/>
                    </a:p>
                  </a:txBody>
                  <a:tcPr marL="91425" marR="91425" marT="91425" marB="91425"/>
                </a:tc>
                <a:tc>
                  <a:txBody>
                    <a:bodyPr/>
                    <a:lstStyle/>
                    <a:p>
                      <a:pPr marL="171450" lvl="0" indent="-38100" algn="l" rtl="0">
                        <a:lnSpc>
                          <a:spcPct val="90000"/>
                        </a:lnSpc>
                        <a:spcBef>
                          <a:spcPts val="0"/>
                        </a:spcBef>
                        <a:spcAft>
                          <a:spcPts val="0"/>
                        </a:spcAft>
                        <a:buClr>
                          <a:schemeClr val="dk1"/>
                        </a:buClr>
                        <a:buSzPts val="2100"/>
                        <a:buFont typeface="Arial"/>
                        <a:buNone/>
                      </a:pPr>
                      <a:r>
                        <a:rPr lang="en-US" sz="2500" dirty="0">
                          <a:solidFill>
                            <a:schemeClr val="dk1"/>
                          </a:solidFill>
                        </a:rPr>
                        <a:t>A student who “resides in a public or private residential facility other than a foster home that is operated for the care of children and youth who have been adjudicated delinquent or in need of supervision.”</a:t>
                      </a:r>
                      <a:endParaRPr sz="900" dirty="0"/>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g269a6ebf453_0_20"/>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Neglected Facilities in Iowa </a:t>
            </a:r>
            <a:endParaRPr/>
          </a:p>
        </p:txBody>
      </p:sp>
      <p:sp>
        <p:nvSpPr>
          <p:cNvPr id="80" name="Google Shape;80;g269a6ebf453_0_20"/>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rmAutofit/>
          </a:bodyPr>
          <a:lstStyle/>
          <a:p>
            <a:pPr marL="457200" lvl="0" indent="-368300" algn="l" rtl="0">
              <a:lnSpc>
                <a:spcPct val="95000"/>
              </a:lnSpc>
              <a:spcBef>
                <a:spcPts val="750"/>
              </a:spcBef>
              <a:spcAft>
                <a:spcPts val="0"/>
              </a:spcAft>
              <a:buSzPts val="2200"/>
              <a:buChar char="•"/>
            </a:pPr>
            <a:r>
              <a:rPr lang="en-US" sz="2500" u="sng"/>
              <a:t>Juvenile Home–Shelter under Chapter 63</a:t>
            </a:r>
            <a:r>
              <a:rPr lang="en-US" sz="2500"/>
              <a:t> for children and youth awaiting foster care placement.</a:t>
            </a:r>
            <a:endParaRPr sz="2500"/>
          </a:p>
          <a:p>
            <a:pPr marL="457200" lvl="0" indent="0" algn="l" rtl="0">
              <a:lnSpc>
                <a:spcPct val="95000"/>
              </a:lnSpc>
              <a:spcBef>
                <a:spcPts val="0"/>
              </a:spcBef>
              <a:spcAft>
                <a:spcPts val="0"/>
              </a:spcAft>
              <a:buNone/>
            </a:pPr>
            <a:endParaRPr sz="2500"/>
          </a:p>
          <a:p>
            <a:pPr marL="457200" lvl="0" indent="-368300" algn="l" rtl="0">
              <a:lnSpc>
                <a:spcPct val="95000"/>
              </a:lnSpc>
              <a:spcBef>
                <a:spcPts val="750"/>
              </a:spcBef>
              <a:spcAft>
                <a:spcPts val="0"/>
              </a:spcAft>
              <a:buSzPts val="2200"/>
              <a:buChar char="•"/>
            </a:pPr>
            <a:r>
              <a:rPr lang="en-US" sz="2500" u="sng"/>
              <a:t>Qualified Residential Treatment Program (QRTP)</a:t>
            </a:r>
            <a:r>
              <a:rPr lang="en-US" sz="2500"/>
              <a:t> for children and youth in foster care who require additional support in a homelike setting. A group home licensed with HHS.</a:t>
            </a:r>
            <a:endParaRPr sz="2500"/>
          </a:p>
          <a:p>
            <a:pPr marL="0" lvl="0" indent="0" algn="l" rtl="0">
              <a:lnSpc>
                <a:spcPct val="95000"/>
              </a:lnSpc>
              <a:spcBef>
                <a:spcPts val="0"/>
              </a:spcBef>
              <a:spcAft>
                <a:spcPts val="0"/>
              </a:spcAft>
              <a:buNone/>
            </a:pPr>
            <a:endParaRPr sz="2500"/>
          </a:p>
          <a:p>
            <a:pPr marL="457200" lvl="0" indent="-368300" algn="l" rtl="0">
              <a:lnSpc>
                <a:spcPct val="95000"/>
              </a:lnSpc>
              <a:spcBef>
                <a:spcPts val="750"/>
              </a:spcBef>
              <a:spcAft>
                <a:spcPts val="0"/>
              </a:spcAft>
              <a:buSzPts val="2200"/>
              <a:buChar char="•"/>
            </a:pPr>
            <a:r>
              <a:rPr lang="en-US" sz="2500" u="sng"/>
              <a:t>Supervised Apartment Living (SAL)</a:t>
            </a:r>
            <a:r>
              <a:rPr lang="en-US" sz="2500"/>
              <a:t> provides supervised, semi-independent transitional housing for youth aging out of foster care. </a:t>
            </a:r>
            <a:endParaRPr sz="25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269a6ebf453_0_12"/>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Delinquent Facilities in Iowa</a:t>
            </a:r>
            <a:endParaRPr/>
          </a:p>
        </p:txBody>
      </p:sp>
      <p:sp>
        <p:nvSpPr>
          <p:cNvPr id="86" name="Google Shape;86;g269a6ebf453_0_12"/>
          <p:cNvSpPr txBox="1">
            <a:spLocks noGrp="1"/>
          </p:cNvSpPr>
          <p:nvPr>
            <p:ph type="body" idx="1"/>
          </p:nvPr>
        </p:nvSpPr>
        <p:spPr>
          <a:xfrm>
            <a:off x="689100" y="1048600"/>
            <a:ext cx="10813800" cy="5178300"/>
          </a:xfrm>
          <a:prstGeom prst="rect">
            <a:avLst/>
          </a:prstGeom>
        </p:spPr>
        <p:txBody>
          <a:bodyPr spcFirstLastPara="1" wrap="square" lIns="91425" tIns="45700" rIns="91425" bIns="45700" anchor="t" anchorCtr="0">
            <a:noAutofit/>
          </a:bodyPr>
          <a:lstStyle/>
          <a:p>
            <a:pPr marL="457200" lvl="0" indent="-368300" algn="l" rtl="0">
              <a:spcBef>
                <a:spcPts val="750"/>
              </a:spcBef>
              <a:spcAft>
                <a:spcPts val="0"/>
              </a:spcAft>
              <a:buSzPts val="2200"/>
              <a:buChar char="•"/>
            </a:pPr>
            <a:r>
              <a:rPr lang="en-US" sz="2500" u="sng"/>
              <a:t>Juvenile Home–Juvenile Detention Center under Chapter 63</a:t>
            </a:r>
            <a:r>
              <a:rPr lang="en-US" sz="2500"/>
              <a:t> provides short term care for children and youth awaiting further adjudication. </a:t>
            </a:r>
            <a:endParaRPr sz="2500"/>
          </a:p>
          <a:p>
            <a:pPr marL="457200" lvl="0" indent="0" algn="l" rtl="0">
              <a:spcBef>
                <a:spcPts val="0"/>
              </a:spcBef>
              <a:spcAft>
                <a:spcPts val="0"/>
              </a:spcAft>
              <a:buNone/>
            </a:pPr>
            <a:endParaRPr sz="2500"/>
          </a:p>
          <a:p>
            <a:pPr marL="457200" lvl="0" indent="-368300" algn="l" rtl="0">
              <a:spcBef>
                <a:spcPts val="750"/>
              </a:spcBef>
              <a:spcAft>
                <a:spcPts val="0"/>
              </a:spcAft>
              <a:buSzPts val="2200"/>
              <a:buChar char="•"/>
            </a:pPr>
            <a:r>
              <a:rPr lang="en-US" sz="2500" u="sng"/>
              <a:t>Long Term Secure Juvenile Facility</a:t>
            </a:r>
            <a:r>
              <a:rPr lang="en-US" sz="2500"/>
              <a:t> provides long term care for children and youth adjudicated delinquent by the Juvenile Courts. </a:t>
            </a:r>
            <a:endParaRPr sz="2500"/>
          </a:p>
          <a:p>
            <a:pPr marL="457200" lvl="0" indent="0" algn="l" rtl="0">
              <a:spcBef>
                <a:spcPts val="0"/>
              </a:spcBef>
              <a:spcAft>
                <a:spcPts val="0"/>
              </a:spcAft>
              <a:buNone/>
            </a:pPr>
            <a:endParaRPr sz="2500"/>
          </a:p>
          <a:p>
            <a:pPr marL="457200" lvl="0" indent="-368300" algn="l" rtl="0">
              <a:spcBef>
                <a:spcPts val="750"/>
              </a:spcBef>
              <a:spcAft>
                <a:spcPts val="0"/>
              </a:spcAft>
              <a:buSzPts val="2200"/>
              <a:buChar char="•"/>
            </a:pPr>
            <a:r>
              <a:rPr lang="en-US" sz="2500" u="sng"/>
              <a:t>Adult Corrections</a:t>
            </a:r>
            <a:r>
              <a:rPr lang="en-US" sz="2500"/>
              <a:t> includes state operated prisons and penitentiaries for adults or youth tried as adults.  </a:t>
            </a:r>
            <a:endParaRPr sz="2500"/>
          </a:p>
          <a:p>
            <a:pPr marL="457200" lvl="0" indent="0" algn="l" rtl="0">
              <a:spcBef>
                <a:spcPts val="0"/>
              </a:spcBef>
              <a:spcAft>
                <a:spcPts val="0"/>
              </a:spcAft>
              <a:buNone/>
            </a:pPr>
            <a:endParaRPr sz="2500"/>
          </a:p>
          <a:p>
            <a:pPr marL="457200" lvl="0" indent="-368300" algn="l" rtl="0">
              <a:spcBef>
                <a:spcPts val="750"/>
              </a:spcBef>
              <a:spcAft>
                <a:spcPts val="0"/>
              </a:spcAft>
              <a:buSzPts val="2200"/>
              <a:buChar char="•"/>
            </a:pPr>
            <a:r>
              <a:rPr lang="en-US" sz="2500" u="sng"/>
              <a:t>Residential Treatment Center for Delinquent Youth</a:t>
            </a:r>
            <a:r>
              <a:rPr lang="en-US" sz="2500"/>
              <a:t> provides secure care for children and youth who require an individually planned treatment program. This program must primarily serve children and youth in the custody of Juvenile Court Services (JCS).</a:t>
            </a:r>
            <a:endParaRPr sz="2500"/>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3572</Words>
  <Application>Microsoft Office PowerPoint</Application>
  <PresentationFormat>Widescreen</PresentationFormat>
  <Paragraphs>314</Paragraphs>
  <Slides>48</Slides>
  <Notes>48</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48</vt:i4>
      </vt:variant>
    </vt:vector>
  </HeadingPairs>
  <TitlesOfParts>
    <vt:vector size="50" baseType="lpstr">
      <vt:lpstr>Arial</vt:lpstr>
      <vt:lpstr>Theme1</vt:lpstr>
      <vt:lpstr>Title I Part D: Prevention And Intervention Programs For Children And Youth Who Are Neglected, Delinquent, Or At Risk </vt:lpstr>
      <vt:lpstr>Overview</vt:lpstr>
      <vt:lpstr>Purpose of the Title I Part D Program: Education</vt:lpstr>
      <vt:lpstr>Purpose of the Title I Part D Program: Student Success </vt:lpstr>
      <vt:lpstr>Subpart 1 </vt:lpstr>
      <vt:lpstr>Subpart 2 </vt:lpstr>
      <vt:lpstr>Neglected vs. Delinquent </vt:lpstr>
      <vt:lpstr>Neglected Facilities in Iowa </vt:lpstr>
      <vt:lpstr>Delinquent Facilities in Iowa</vt:lpstr>
      <vt:lpstr>Not all residential facilities are N&amp;D Facilities! </vt:lpstr>
      <vt:lpstr>Title 1 Part D  Federal Funding</vt:lpstr>
      <vt:lpstr>October Count</vt:lpstr>
      <vt:lpstr>October Count: Subpart 1 Report Date </vt:lpstr>
      <vt:lpstr>October Count: Subpart 1 Calculations  </vt:lpstr>
      <vt:lpstr>October Count: Subpart 2 </vt:lpstr>
      <vt:lpstr>October Count: Subpart 2 Report Date</vt:lpstr>
      <vt:lpstr>Title 1 Part D  Federal Reporting</vt:lpstr>
      <vt:lpstr>Consolidated State Performance Report (CSPR)</vt:lpstr>
      <vt:lpstr>Demographic Data</vt:lpstr>
      <vt:lpstr>Demographic Data</vt:lpstr>
      <vt:lpstr>Facility Data </vt:lpstr>
      <vt:lpstr>Educational and Academic Data</vt:lpstr>
      <vt:lpstr>Academic and Vocational Outcomes </vt:lpstr>
      <vt:lpstr>Federal Funding and Reporting</vt:lpstr>
      <vt:lpstr>Neglected and Delinquent  Annual Applications</vt:lpstr>
      <vt:lpstr>Fall Funding Applications in CASA: Program Questions Program Assurances  </vt:lpstr>
      <vt:lpstr>Fall Funding Applications in CASA: Comprehensive Needs Assessment  </vt:lpstr>
      <vt:lpstr>Fall Funding Applications in CASA: Comprehensive Needs Assessment  </vt:lpstr>
      <vt:lpstr>Fall Funding Applications in CASA: Budget  </vt:lpstr>
      <vt:lpstr>Fall Funding Applications in CASA: Budget Categories</vt:lpstr>
      <vt:lpstr>Fall Funding Applications in CASA: Budget Categories</vt:lpstr>
      <vt:lpstr>Fall Funding Applications in CASA: Program Questions, Subpart 1 </vt:lpstr>
      <vt:lpstr>Program Questions for Subpart 1, Questions 1-3 </vt:lpstr>
      <vt:lpstr>Program Questions for Subpart 1, Questions 4-5</vt:lpstr>
      <vt:lpstr>Program Questions for Subpart 1, Questions 4-6</vt:lpstr>
      <vt:lpstr>Program Questions for Subpart 1, Question 7</vt:lpstr>
      <vt:lpstr>Program Questions for Subpart 1, Questions 8-9</vt:lpstr>
      <vt:lpstr>Fall Funding Applications in CASA: Program Questions, Subpart 2</vt:lpstr>
      <vt:lpstr>Program Questions for Subpart 2, Questions 1-4 </vt:lpstr>
      <vt:lpstr>Program Questions for Subpart 2, Questions 5-8 </vt:lpstr>
      <vt:lpstr>Program Questions for Subpart 2, Question 9 </vt:lpstr>
      <vt:lpstr>Program Questions for Subpart 2, Question 10 </vt:lpstr>
      <vt:lpstr>Title 1 Part D  Claims and Expenditures</vt:lpstr>
      <vt:lpstr>Appropriate Use of Funds</vt:lpstr>
      <vt:lpstr>Most Common Claim Errors and How to Avoid Them</vt:lpstr>
      <vt:lpstr>Supplement, Not Supplant</vt:lpstr>
      <vt:lpstr>Additional Resources</vt:lpstr>
      <vt:lpstr>Contact Information: elisa.koler@iowa.gov 515-669-4052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 Part D: Prevention And Intervention Programs For Children And Youth Who Are Neglected, Delinquent, Or At Risk </dc:title>
  <dc:creator>Iowa Department of Education</dc:creator>
  <cp:lastModifiedBy>Foust, Zacchary [IDOE]</cp:lastModifiedBy>
  <cp:revision>3</cp:revision>
  <dcterms:created xsi:type="dcterms:W3CDTF">2022-10-28T01:47:54Z</dcterms:created>
  <dcterms:modified xsi:type="dcterms:W3CDTF">2024-05-08T14:42:17Z</dcterms:modified>
</cp:coreProperties>
</file>