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65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4" r:id="rId2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oD6Mcx3GfmNaonBi28+mBn/8/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EC45F9-79FB-46AD-A38E-3B84D7A0F929}">
  <a:tblStyle styleId="{ABEC45F9-79FB-46AD-A38E-3B84D7A0F9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69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72631b9063_0_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72631b906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9" name="Google Shape;199;p2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534988"/>
            <a:ext cx="3563937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rmAutofit/>
          </a:bodyPr>
          <a:lstStyle/>
          <a:p>
            <a:pPr marL="0" indent="0"/>
            <a:endParaRPr/>
          </a:p>
        </p:txBody>
      </p:sp>
      <p:sp>
        <p:nvSpPr>
          <p:cNvPr id="217" name="Google Shape;217;p2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algn="r">
                <a:buSzPts val="1400"/>
              </a:pPr>
              <a:t>11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534988"/>
            <a:ext cx="3563937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rmAutofit/>
          </a:bodyPr>
          <a:lstStyle/>
          <a:p>
            <a:pPr marL="0" indent="0"/>
            <a:endParaRPr/>
          </a:p>
        </p:txBody>
      </p:sp>
      <p:sp>
        <p:nvSpPr>
          <p:cNvPr id="226" name="Google Shape;226;p3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algn="r">
                <a:buSzPts val="1400"/>
              </a:pPr>
              <a:t>12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534988"/>
            <a:ext cx="3563937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31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5" name="Google Shape;235;p3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algn="r">
                <a:buSzPts val="1400"/>
              </a:pPr>
              <a:t>13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534988"/>
            <a:ext cx="3563937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3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4" name="Google Shape;244;p3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algn="r">
                <a:buSzPts val="1400"/>
              </a:pPr>
              <a:t>14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3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3" name="Google Shape;253;p3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534988"/>
            <a:ext cx="3563937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rmAutofit/>
          </a:bodyPr>
          <a:lstStyle/>
          <a:p>
            <a:pPr marL="0" indent="0"/>
            <a:endParaRPr/>
          </a:p>
        </p:txBody>
      </p:sp>
      <p:sp>
        <p:nvSpPr>
          <p:cNvPr id="262" name="Google Shape;262;p2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algn="r">
                <a:buSzPts val="1400"/>
              </a:pPr>
              <a:t>16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534988"/>
            <a:ext cx="3563937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rmAutofit/>
          </a:bodyPr>
          <a:lstStyle/>
          <a:p>
            <a:pPr marL="0" indent="0"/>
            <a:endParaRPr/>
          </a:p>
        </p:txBody>
      </p:sp>
      <p:sp>
        <p:nvSpPr>
          <p:cNvPr id="271" name="Google Shape;271;p2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algn="r">
                <a:buSzPts val="1400"/>
              </a:pPr>
              <a:t>17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534988"/>
            <a:ext cx="3563937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rmAutofit/>
          </a:bodyPr>
          <a:lstStyle/>
          <a:p>
            <a:pPr marL="0" indent="0"/>
            <a:endParaRPr/>
          </a:p>
        </p:txBody>
      </p:sp>
      <p:sp>
        <p:nvSpPr>
          <p:cNvPr id="280" name="Google Shape;280;p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algn="r">
                <a:buSzPts val="1400"/>
              </a:pPr>
              <a:t>18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534988"/>
            <a:ext cx="3563937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rmAutofit/>
          </a:bodyPr>
          <a:lstStyle/>
          <a:p>
            <a:pPr marL="0" indent="0"/>
            <a:endParaRPr/>
          </a:p>
        </p:txBody>
      </p:sp>
      <p:sp>
        <p:nvSpPr>
          <p:cNvPr id="289" name="Google Shape;289;p2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algn="r">
                <a:buSzPts val="1400"/>
              </a:pPr>
              <a:t>19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2631b90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272631b9063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0" name="Google Shape;60;g272631b9063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534988"/>
            <a:ext cx="3563937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rmAutofit/>
          </a:bodyPr>
          <a:lstStyle/>
          <a:p>
            <a:pPr marL="0" indent="0"/>
            <a:endParaRPr/>
          </a:p>
        </p:txBody>
      </p:sp>
      <p:sp>
        <p:nvSpPr>
          <p:cNvPr id="314" name="Google Shape;314;p2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algn="r">
                <a:buSzPts val="1400"/>
              </a:pPr>
              <a:t>20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0e3b568f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2e0e3b568fa_0_6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9" name="Google Shape;69;g2e0e3b568fa_0_6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0e3b568f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2e0e3b568fa_0_5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9" name="Google Shape;79;g2e0e3b568fa_0_5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0e3b568f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2e0e3b568fa_0_11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9" name="Google Shape;89;g2e0e3b568fa_0_1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0e3b568f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2e0e3b568fa_0_11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9" name="Google Shape;89;g2e0e3b568fa_0_1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682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0e3b568f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2e0e3b568fa_0_11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9" name="Google Shape;89;g2e0e3b568fa_0_1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07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0e3b568f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e0e3b568fa_0_37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3" name="Google Shape;143;g2e0e3b568fa_0_3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0" name="Google Shape;190;p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/>
          <p:nvPr/>
        </p:nvSpPr>
        <p:spPr>
          <a:xfrm>
            <a:off x="0" y="0"/>
            <a:ext cx="9144000" cy="117185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AA6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D14"/>
              </a:buClr>
              <a:buSzPts val="2000"/>
              <a:buFont typeface="Century Gothic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ldNum" idx="12"/>
          </p:nvPr>
        </p:nvSpPr>
        <p:spPr>
          <a:xfrm>
            <a:off x="3608218" y="637404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1"/>
          <p:cNvSpPr/>
          <p:nvPr/>
        </p:nvSpPr>
        <p:spPr>
          <a:xfrm>
            <a:off x="6983660" y="5199873"/>
            <a:ext cx="1939508" cy="150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3608218" y="637404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2"/>
          <p:cNvSpPr/>
          <p:nvPr/>
        </p:nvSpPr>
        <p:spPr>
          <a:xfrm>
            <a:off x="6983660" y="5199873"/>
            <a:ext cx="1939508" cy="150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3608218" y="637404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3"/>
          <p:cNvSpPr/>
          <p:nvPr/>
        </p:nvSpPr>
        <p:spPr>
          <a:xfrm>
            <a:off x="6983660" y="5199873"/>
            <a:ext cx="1939508" cy="150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3608218" y="637404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4"/>
          <p:cNvSpPr/>
          <p:nvPr/>
        </p:nvSpPr>
        <p:spPr>
          <a:xfrm>
            <a:off x="6983660" y="5199873"/>
            <a:ext cx="1939508" cy="150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3608218" y="637404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6983660" y="5199873"/>
            <a:ext cx="1939508" cy="150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6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3608218" y="637404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16"/>
          <p:cNvSpPr/>
          <p:nvPr/>
        </p:nvSpPr>
        <p:spPr>
          <a:xfrm>
            <a:off x="6983660" y="5199873"/>
            <a:ext cx="1939508" cy="150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6261904"/>
            <a:ext cx="9144000" cy="596096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my.vybiral@iowa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ong.luong1@iowa.gov" TargetMode="External"/><Relationship Id="rId4" Type="http://schemas.openxmlformats.org/officeDocument/2006/relationships/hyperlink" Target="mailto:jina.brincks@iowa.go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ennis.harden@iowa.gov" TargetMode="External"/><Relationship Id="rId7" Type="http://schemas.openxmlformats.org/officeDocument/2006/relationships/hyperlink" Target="mailto:jeffrey.fletcher@iowa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e.iowa.gov/higher-ed/cte/irc" TargetMode="External"/><Relationship Id="rId5" Type="http://schemas.openxmlformats.org/officeDocument/2006/relationships/hyperlink" Target="https://www.iowagrants.gov/index.do" TargetMode="External"/><Relationship Id="rId4" Type="http://schemas.openxmlformats.org/officeDocument/2006/relationships/hyperlink" Target="mailto:amy.vybiral@iow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my.Vybiral@iow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media/9227/download?inline=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97ovPZof9T53PblfiMu_zR7lu8fMgQhb6Gmdlm0Aro-M5CA/viewfor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97ovPZof9T53PblfiMu_zR7lu8fMgQhb6Gmdlm0Aro-M5CA/viewfor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e.iowa.gov/media/9227/download?inline=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2631b9063_0_8"/>
          <p:cNvSpPr txBox="1"/>
          <p:nvPr/>
        </p:nvSpPr>
        <p:spPr>
          <a:xfrm>
            <a:off x="797858" y="1626547"/>
            <a:ext cx="4898041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Credentials to Careers</a:t>
            </a:r>
            <a:endParaRPr sz="2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Industry Recognized Credentials Award</a:t>
            </a:r>
            <a:endParaRPr sz="2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52" name="Google Shape;52;g272631b9063_0_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91200" y="1676340"/>
            <a:ext cx="3" cy="1150807"/>
          </a:xfrm>
          <a:prstGeom prst="straightConnector1">
            <a:avLst/>
          </a:prstGeom>
          <a:noFill/>
          <a:ln w="38100" cap="flat" cmpd="sng">
            <a:solidFill>
              <a:srgbClr val="FFB68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53;g272631b9063_0_8"/>
          <p:cNvSpPr txBox="1"/>
          <p:nvPr/>
        </p:nvSpPr>
        <p:spPr>
          <a:xfrm>
            <a:off x="268942" y="3419894"/>
            <a:ext cx="552223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Allowable Use of Funds, Budget Amendments, and Reimbursements</a:t>
            </a:r>
            <a:endParaRPr sz="2400" i="0" u="none" strike="noStrike" cap="non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54" name="Google Shape;54;g272631b9063_0_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6255" y="1404997"/>
            <a:ext cx="1643700" cy="1643700"/>
          </a:xfrm>
          <a:prstGeom prst="ellipse">
            <a:avLst/>
          </a:prstGeom>
          <a:solidFill>
            <a:srgbClr val="FAC5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g272631b9063_0_8"/>
          <p:cNvSpPr txBox="1"/>
          <p:nvPr/>
        </p:nvSpPr>
        <p:spPr>
          <a:xfrm>
            <a:off x="6266255" y="2042197"/>
            <a:ext cx="221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May </a:t>
            </a:r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29, 2024</a:t>
            </a:r>
            <a:endParaRPr sz="1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D02795-187A-4A62-ACDF-E04D7BB58252}"/>
              </a:ext>
            </a:extLst>
          </p:cNvPr>
          <p:cNvSpPr txBox="1"/>
          <p:nvPr/>
        </p:nvSpPr>
        <p:spPr>
          <a:xfrm>
            <a:off x="4788816" y="5829832"/>
            <a:ext cx="4355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Amy Vybiral, Dennis Harden, &amp; Jeff Fletcher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628650" y="104305"/>
            <a:ext cx="7886700" cy="4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0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Claim Template with Documentation</a:t>
            </a:r>
            <a:endParaRPr sz="2000" b="1" dirty="0">
              <a:solidFill>
                <a:srgbClr val="0073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Screenshot showing an example of a completed claim template with documentation.">
            <a:extLst>
              <a:ext uri="{FF2B5EF4-FFF2-40B4-BE49-F238E27FC236}">
                <a16:creationId xmlns:a16="http://schemas.microsoft.com/office/drawing/2014/main" id="{D370BAD9-6244-4297-BA36-9804E1A71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61" y="556792"/>
            <a:ext cx="8874478" cy="603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body" idx="1"/>
          </p:nvPr>
        </p:nvSpPr>
        <p:spPr>
          <a:xfrm>
            <a:off x="320511" y="1072298"/>
            <a:ext cx="8352148" cy="471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Question 1: What is the source/project code for the Credential to Careers grant?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 will use Source/Project 4057 for this grant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342900">
              <a:spcBef>
                <a:spcPts val="0"/>
              </a:spcBef>
              <a:buClr>
                <a:srgbClr val="0070C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Slide 14 for setting up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accounts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districts received multiple awards.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endParaRPr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Question 2: How long does the district have to spend the grant funds?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 will have until September 30, 2024. </a:t>
            </a:r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Invoices dated after September 30 will not be reimbursed. See the timeline below: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Purchased items must be received by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30, 2024.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must be rendered/completed by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30, 2024</a:t>
            </a: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training must be completed by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30, 2024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assessments must be administered/completed by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31, 2024. Credential reporting for this grant goes through June 30, 2025.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 Updates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Source, Project, and Object Codes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>
            <a:spLocks noGrp="1"/>
          </p:cNvSpPr>
          <p:nvPr>
            <p:ph type="body" idx="1"/>
          </p:nvPr>
        </p:nvSpPr>
        <p:spPr>
          <a:xfrm>
            <a:off x="405352" y="1184950"/>
            <a:ext cx="8465271" cy="4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Question 3: What can the district purchase in each budget code and what are the applicable object codes?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Hardware				Object 734</a:t>
            </a:r>
            <a:endParaRPr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Computers, Promethean interactive panels, touchscreen monitors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equipment, PCs, tablets, peripheral devices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Software				Object 652/735</a:t>
            </a:r>
            <a:endParaRPr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Purchases	≥ $500.00		Object 731</a:t>
            </a:r>
            <a:endParaRPr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Lathe, 3D printers, auto lifts, laser engravers, air compressors, 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tools, auto creepers &amp; stools, automotive diagnostic tools, 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 systems, etc.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Rentals				Object 442 </a:t>
            </a:r>
            <a:endParaRPr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Costs				Object 43X</a:t>
            </a:r>
            <a:endParaRPr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Non-capital expenditures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Supplies  	≤ $499.00		Object 6XX</a:t>
            </a:r>
            <a:endParaRPr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Reusable kits, supplies, textbooks and workbooks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charging cart,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Nasco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culinary demonstration table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washers, auto tools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628650" y="230650"/>
            <a:ext cx="7886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 Updates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Frequently Asked Questions (FAQs)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/>
        </p:nvSpPr>
        <p:spPr>
          <a:xfrm>
            <a:off x="216817" y="1152262"/>
            <a:ext cx="8568965" cy="4727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3: What can the district purchase in each budget code and what are the applicable object codes? (cont.)</a:t>
            </a: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Instructor Training Services			Object 33X</a:t>
            </a:r>
            <a:endParaRPr sz="18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entury Gothic"/>
              <a:buChar char="○"/>
            </a:pPr>
            <a:r>
              <a:rPr lang="en-US" sz="14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 development</a:t>
            </a:r>
            <a:endParaRPr sz="14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entury Gothic"/>
              <a:buChar char="○"/>
            </a:pPr>
            <a:r>
              <a:rPr lang="en-US" sz="14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Training required by third party credentialing vendor</a:t>
            </a:r>
            <a:endParaRPr sz="14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entury Gothic"/>
              <a:buChar char="○"/>
            </a:pPr>
            <a:r>
              <a:rPr lang="en-US" sz="1400" b="1" i="1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Travel expenses are ineligible.</a:t>
            </a:r>
          </a:p>
          <a:p>
            <a:pPr marL="13716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entury Gothic"/>
              <a:buChar char="○"/>
            </a:pPr>
            <a:r>
              <a:rPr lang="en-US" b="1" i="1" dirty="0">
                <a:solidFill>
                  <a:schemeClr val="tx1"/>
                </a:solidFill>
                <a:latin typeface="Century Gothic"/>
                <a:sym typeface="Century Gothic"/>
              </a:rPr>
              <a:t>Instructor stipends are ineligible.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10541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Internet Service  				Object 536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Assessment Fees				Object 325</a:t>
            </a:r>
            <a:endParaRPr sz="18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entury Gothic"/>
              <a:buChar char="○"/>
            </a:pPr>
            <a:r>
              <a:rPr lang="en-US" sz="14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Certified Nurse Aide Assessment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entury Gothic"/>
              <a:buChar char="○"/>
            </a:pPr>
            <a:r>
              <a:rPr lang="en-US" sz="14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Certified Nurse Aide Written Exam</a:t>
            </a:r>
            <a:endParaRPr sz="1800" b="1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Required Material (Supplies)		Object 6XX</a:t>
            </a:r>
            <a:endParaRPr sz="1800" b="1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entury Gothic"/>
              <a:buChar char="○"/>
            </a:pPr>
            <a:r>
              <a:rPr lang="en-US" sz="14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CPR training masks, valves, scrubs, stethoscopes</a:t>
            </a:r>
            <a:endParaRPr sz="14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entury Gothic"/>
              <a:buChar char="○"/>
            </a:pPr>
            <a:r>
              <a:rPr lang="en-US" sz="14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 tool kits, welding jackets, gloves, helmets, masks</a:t>
            </a:r>
            <a:r>
              <a:rPr lang="en-US" sz="16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</a:t>
            </a:r>
            <a:endParaRPr sz="1800" b="1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Supplemental Curriculum			Object 6XX</a:t>
            </a:r>
            <a:endParaRPr sz="1800" b="1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entury Gothic"/>
              <a:buChar char="○"/>
            </a:pPr>
            <a:r>
              <a:rPr lang="en-US" sz="14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Basic life support textbooks</a:t>
            </a:r>
            <a:endParaRPr sz="14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entury Gothic"/>
              <a:buChar char="○"/>
            </a:pPr>
            <a:r>
              <a:rPr lang="en-US" sz="14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Vendor specific curriculum (ProStart, Snap-On, AWS, Microsoft Office) 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0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97962"/>
            <a:ext cx="7886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 Updates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Frequently Asked Questions (FAQs)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188536" y="1233050"/>
            <a:ext cx="8766927" cy="48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Question 4: If the district received multiple awards under the Credential to Careers grant, how does the district account for them separately?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will use the applicable program codes below.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 Agriculture, Food &amp; Natural Sciences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 Architecture &amp; Construction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Arts, A/V Technology and Communications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325 Business, Management, and Administration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 Education and Training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335 Finance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 Health Science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Hospitality and Tourism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 Human Services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Information Technology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 Law, Public Safety &amp; Security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 Manufacturing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 Marketing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○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385 Transportation, Distribution and Logistics</a:t>
            </a:r>
            <a:endParaRPr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Google Shape;249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49" y="278750"/>
            <a:ext cx="7886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 Updates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Frequently Asked Questions (FAQs)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body" idx="1"/>
          </p:nvPr>
        </p:nvSpPr>
        <p:spPr>
          <a:xfrm>
            <a:off x="113122" y="1237375"/>
            <a:ext cx="8814062" cy="287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Department Contacts: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Program and claim questions may be directed to Amy Vybiral at </a:t>
            </a:r>
            <a:r>
              <a:rPr lang="en-US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amy.vybiral@iowa.gov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Account coding questions may be directed to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Jina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Brincks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jina.brincks@iowa.gov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or Song Luong at </a:t>
            </a:r>
            <a:r>
              <a:rPr lang="en-US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song.luong1@iowa.gov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628650" y="87271"/>
            <a:ext cx="78867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800" b="1" dirty="0">
                <a:solidFill>
                  <a:srgbClr val="00737C"/>
                </a:solidFill>
                <a:latin typeface="Arial"/>
                <a:ea typeface="Arial"/>
                <a:cs typeface="Arial"/>
                <a:sym typeface="Arial"/>
              </a:rPr>
              <a:t>Credentials to Careers Updates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Frequently Asked Questions (FAQs)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endParaRPr sz="28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Account Code Contact Information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body" idx="1"/>
          </p:nvPr>
        </p:nvSpPr>
        <p:spPr>
          <a:xfrm>
            <a:off x="169683" y="806076"/>
            <a:ext cx="8625526" cy="53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 sz="2400" dirty="0">
              <a:solidFill>
                <a:srgbClr val="0070C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Are we cleared to order now?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>
              <a:solidFill>
                <a:srgbClr val="0070C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rgbClr val="009A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Yes.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We are purchasing equipment for a commercial kitchen that requires remodeling, rewiring, plumbing, and flooring and won’t have the space fully in use by September 30. Are we in compliance?</a:t>
            </a:r>
            <a:endParaRPr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9A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 long as all invoices are dated on or before September 30 and equipment is received and purchased services are completed by September 30, compliance is met.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 sz="2200" dirty="0">
              <a:solidFill>
                <a:srgbClr val="0070C0"/>
              </a:solidFill>
            </a:endParaRPr>
          </a:p>
        </p:txBody>
      </p:sp>
      <p:sp>
        <p:nvSpPr>
          <p:cNvPr id="267" name="Google Shape;267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5414"/>
            <a:ext cx="7886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 Updates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Frequently Asked Questions (FAQs)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 txBox="1">
            <a:spLocks noGrp="1"/>
          </p:cNvSpPr>
          <p:nvPr>
            <p:ph type="body" idx="1"/>
          </p:nvPr>
        </p:nvSpPr>
        <p:spPr>
          <a:xfrm>
            <a:off x="210669" y="1455206"/>
            <a:ext cx="8722659" cy="41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There is no budget category for travel. May I use IRC funds to travel for professional development?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rgbClr val="009A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No. Grant funds may only be used for the cost to train and certify instructors.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May I spend Perkins for travel to instructor training for implementation of the IRC into the curriculum?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rgbClr val="009A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Yes. Perkins may be used for mileage, parking, airfare, baggage, hotel, meals,  and ground transportation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Google Shape;276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49" y="208675"/>
            <a:ext cx="7886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 Updates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Frequently Asked Questions (FAQs)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>
            <a:spLocks noGrp="1"/>
          </p:cNvSpPr>
          <p:nvPr>
            <p:ph type="body" idx="1"/>
          </p:nvPr>
        </p:nvSpPr>
        <p:spPr>
          <a:xfrm>
            <a:off x="210590" y="1008956"/>
            <a:ext cx="8722800" cy="501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How long do we have to complete student assessments and award student credentials.</a:t>
            </a:r>
            <a:endParaRPr lang="en-US" sz="1800" dirty="0">
              <a:solidFill>
                <a:srgbClr val="009AA6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1600" dirty="0">
                <a:solidFill>
                  <a:srgbClr val="009A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	Students must be assessed by December 31, 2024, however, assessment 	may continue through June 30, 2025 as final credential reporting will be 	collected through June 30, 2025.</a:t>
            </a:r>
          </a:p>
          <a:p>
            <a:pPr marL="685800" lvl="1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 dirty="0">
                <a:solidFill>
                  <a:srgbClr val="009A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	Note: Credential award data will be collected:</a:t>
            </a:r>
          </a:p>
          <a:p>
            <a:pPr marL="1377950" lvl="2" indent="-285750">
              <a:spcBef>
                <a:spcPts val="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9A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September 30, 2024</a:t>
            </a:r>
          </a:p>
          <a:p>
            <a:pPr marL="1377950" lvl="2" indent="-285750">
              <a:spcBef>
                <a:spcPts val="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9A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December 31, 2024</a:t>
            </a:r>
          </a:p>
          <a:p>
            <a:pPr marL="1377950" lvl="2" indent="-285750">
              <a:spcBef>
                <a:spcPts val="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9A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March 31, 2024</a:t>
            </a:r>
          </a:p>
          <a:p>
            <a:pPr marL="1377950" lvl="2" indent="-285750">
              <a:spcBef>
                <a:spcPts val="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9A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June 30, 2024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What if we do not use all of the CTC purchased assessments?</a:t>
            </a:r>
            <a:endParaRPr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508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Continue to use all IRC assessments with career and technical students.</a:t>
            </a:r>
            <a:endParaRPr sz="1600" dirty="0">
              <a:solidFill>
                <a:schemeClr val="accen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20750" lvl="1" indent="-285750"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Reporting updates will be sent when available.</a:t>
            </a:r>
            <a:endParaRPr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20750" lvl="1" indent="-285750">
              <a:spcBef>
                <a:spcPts val="0"/>
              </a:spcBef>
              <a:buSzPct val="100000"/>
            </a:pPr>
            <a:r>
              <a:rPr lang="en-US" sz="1600" dirty="0">
                <a:solidFill>
                  <a:srgbClr val="009A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Note: Continue to purchase the same assessments with Perkins funds to avoid supplanting issues in future years. Once non-Federal funds are used to purchase assessments for IRCs, federal funds may not be used in future program years.</a:t>
            </a:r>
            <a:endParaRPr sz="1600" dirty="0">
              <a:solidFill>
                <a:srgbClr val="009AA6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508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rgbClr val="009AA6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Are there any tests that cannot be claimed with Perkins after September 30, 2024?</a:t>
            </a:r>
            <a:endParaRPr sz="1800" dirty="0">
              <a:solidFill>
                <a:srgbClr val="009AA6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 dirty="0">
                <a:solidFill>
                  <a:srgbClr val="009A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No. Every credential on the is Perkins eligible</a:t>
            </a:r>
            <a:endParaRPr sz="1600" dirty="0">
              <a:solidFill>
                <a:srgbClr val="009AA6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85" name="Google Shape;28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40" y="54657"/>
            <a:ext cx="7886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 Updates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Frequently Asked Questions (FAQs)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body" idx="1"/>
          </p:nvPr>
        </p:nvSpPr>
        <p:spPr>
          <a:xfrm>
            <a:off x="210670" y="1253331"/>
            <a:ext cx="87226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We have quotes that have higher prices than the quotes submitted with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application. Can we still order these at the higher prices if we don’t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exceed the allocation?</a:t>
            </a:r>
            <a:endParaRPr sz="2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Yes.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 2024 graduates enroll in IRC summer classes?</a:t>
            </a:r>
            <a:endParaRPr lang="en-US" sz="2000" dirty="0">
              <a:solidFill>
                <a:srgbClr val="009AA6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50800">
              <a:spcBef>
                <a:spcPts val="0"/>
              </a:spcBef>
              <a:buSzPts val="2800"/>
              <a:buNone/>
            </a:pPr>
            <a:endParaRPr lang="en-US" sz="2000" dirty="0">
              <a:solidFill>
                <a:srgbClr val="009AA6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5800" lvl="1" indent="-50800">
              <a:spcBef>
                <a:spcPts val="0"/>
              </a:spcBef>
              <a:buSzPts val="2800"/>
              <a:buNone/>
            </a:pP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Yes, all high school CTE students, including academic year 2024 graduates reported in SCTERA are eligible to receive IRC training.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294" name="Google Shape;29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49" y="160255"/>
            <a:ext cx="7886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 Updates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Frequently Asked Questions (FAQs)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2631b9063_0_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29, 2024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Google Shape;63;g272631b9063_0_0"/>
          <p:cNvSpPr txBox="1">
            <a:spLocks noGrp="1"/>
          </p:cNvSpPr>
          <p:nvPr>
            <p:ph type="body" idx="1"/>
          </p:nvPr>
        </p:nvSpPr>
        <p:spPr>
          <a:xfrm>
            <a:off x="506102" y="1291472"/>
            <a:ext cx="7886700" cy="4470712"/>
          </a:xfrm>
        </p:spPr>
        <p:txBody>
          <a:bodyPr/>
          <a:lstStyle/>
          <a:p>
            <a:pPr marL="5080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Of Performance</a:t>
            </a:r>
          </a:p>
          <a:p>
            <a:pPr marL="5080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Issues</a:t>
            </a:r>
          </a:p>
          <a:p>
            <a:pPr marL="5080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Purchases</a:t>
            </a:r>
          </a:p>
          <a:p>
            <a:pPr marL="5080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Form</a:t>
            </a:r>
          </a:p>
          <a:p>
            <a:pPr marL="5080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Completion Dates</a:t>
            </a:r>
          </a:p>
          <a:p>
            <a:pPr marL="5080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Credentials and Reporting</a:t>
            </a:r>
          </a:p>
          <a:p>
            <a:pPr marL="5080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 Claim Template Demo </a:t>
            </a:r>
          </a:p>
          <a:p>
            <a:pPr marL="533400" lvl="1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 and receipt attachment demo</a:t>
            </a:r>
          </a:p>
          <a:p>
            <a:pPr marL="5080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Iowa Grants – Instructions</a:t>
            </a:r>
          </a:p>
          <a:p>
            <a:pPr marL="5080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 – Source, Project, &amp; Object Codes</a:t>
            </a:r>
          </a:p>
          <a:p>
            <a:pPr marL="5080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CTC FAQs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 txBox="1">
            <a:spLocks noGrp="1"/>
          </p:cNvSpPr>
          <p:nvPr>
            <p:ph type="body" idx="1"/>
          </p:nvPr>
        </p:nvSpPr>
        <p:spPr>
          <a:xfrm>
            <a:off x="411937" y="647565"/>
            <a:ext cx="8038499" cy="536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indent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  <a:buNone/>
            </a:pPr>
            <a:r>
              <a:rPr lang="en-US" sz="2000" b="1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Dennis Harden</a:t>
            </a:r>
            <a:r>
              <a:rPr lang="en-US" sz="2000" b="1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- 515-314-7852</a:t>
            </a:r>
            <a:endParaRPr sz="2000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3655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</a:pP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Allowable use of funds</a:t>
            </a:r>
            <a:endParaRPr sz="2000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3655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</a:pP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Careers/IRC Questions</a:t>
            </a:r>
            <a:endParaRPr sz="2000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3655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</a:pPr>
            <a:endParaRPr sz="2000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indent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  <a:buNone/>
            </a:pPr>
            <a:r>
              <a:rPr lang="en-US" sz="2000" b="1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Amy Vybiral</a:t>
            </a:r>
            <a:r>
              <a:rPr lang="en-US" sz="2000" b="1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- 515-339-4520</a:t>
            </a:r>
          </a:p>
          <a:p>
            <a:pPr indent="-33655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</a:pP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Claims in </a:t>
            </a:r>
            <a:r>
              <a:rPr lang="en-US" sz="2000" b="1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Iowa Grants</a:t>
            </a:r>
            <a:r>
              <a:rPr lang="en-US" sz="2000" b="1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-33655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</a:pPr>
            <a:r>
              <a:rPr lang="en-US" sz="2000" b="1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IRC Claim Template</a:t>
            </a:r>
            <a:endParaRPr lang="en-US" sz="2000" b="1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3655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</a:pP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approval</a:t>
            </a:r>
          </a:p>
          <a:p>
            <a:pPr indent="-33655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</a:pP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Iowa </a:t>
            </a:r>
            <a:r>
              <a:rPr lang="en-US" sz="2000" b="1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Industry-Recognized</a:t>
            </a: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Credentials website</a:t>
            </a:r>
          </a:p>
          <a:p>
            <a:pPr indent="-33655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</a:pP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 slide deck &amp; recording </a:t>
            </a:r>
          </a:p>
          <a:p>
            <a:pPr indent="-33655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</a:pP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Listed under “May 29 Recording”</a:t>
            </a:r>
          </a:p>
          <a:p>
            <a:pPr indent="-33655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</a:pPr>
            <a:endParaRPr sz="2000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indent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  <a:buNone/>
            </a:pPr>
            <a:r>
              <a:rPr lang="en-US" sz="2000" b="1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 Fletcher </a:t>
            </a: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- 515-321-7309</a:t>
            </a:r>
          </a:p>
          <a:p>
            <a:pPr indent="-33655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1700"/>
            </a:pP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Iowa Grants Technical Assistance</a:t>
            </a:r>
            <a:endParaRPr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Google Shape;31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663" y="142650"/>
            <a:ext cx="80385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7837" y="142650"/>
            <a:ext cx="78867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endParaRPr sz="3200" dirty="0">
              <a:solidFill>
                <a:srgbClr val="0073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0e3b568fa_0_64"/>
          <p:cNvSpPr txBox="1">
            <a:spLocks noGrp="1"/>
          </p:cNvSpPr>
          <p:nvPr>
            <p:ph type="body" idx="1"/>
          </p:nvPr>
        </p:nvSpPr>
        <p:spPr>
          <a:xfrm>
            <a:off x="176400" y="997725"/>
            <a:ext cx="8791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600" b="1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One		March 29, 2024 through September 30, 2024</a:t>
            </a:r>
            <a:endParaRPr sz="1600" b="1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600" b="1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600" b="1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two		May 1, 2024 through September 30, 2024 </a:t>
            </a:r>
            <a:endParaRPr sz="1600" b="1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600" b="1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600" b="1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Purchases must be completed by September 30 with an invoice or receipt dated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or before</a:t>
            </a:r>
            <a:r>
              <a:rPr lang="en-US" sz="16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30, 2024..</a:t>
            </a:r>
            <a:endParaRPr sz="16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Documentation</a:t>
            </a:r>
            <a:endParaRPr sz="14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Invoices and receipts</a:t>
            </a:r>
            <a:endParaRPr sz="14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9485"/>
              </a:buClr>
              <a:buSzPts val="1300"/>
              <a:buAutoNum type="arabicPeriod"/>
            </a:pPr>
            <a:r>
              <a:rPr lang="en-US" sz="14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sz="14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9485"/>
              </a:buClr>
              <a:buSzPts val="1300"/>
              <a:buAutoNum type="arabicPeriod"/>
            </a:pPr>
            <a:r>
              <a:rPr lang="en-US" sz="14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description (eligibility)</a:t>
            </a:r>
            <a:endParaRPr sz="14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9485"/>
              </a:buClr>
              <a:buSzPts val="1300"/>
              <a:buAutoNum type="arabicPeriod"/>
            </a:pPr>
            <a:r>
              <a:rPr lang="en-US" sz="14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 of item or service</a:t>
            </a:r>
            <a:endParaRPr sz="14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Google Shape;74;g2e0e3b568fa_0_64"/>
          <p:cNvSpPr txBox="1">
            <a:spLocks noGrp="1"/>
          </p:cNvSpPr>
          <p:nvPr>
            <p:ph type="title"/>
          </p:nvPr>
        </p:nvSpPr>
        <p:spPr>
          <a:xfrm>
            <a:off x="0" y="338469"/>
            <a:ext cx="8919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Of Performance</a:t>
            </a:r>
            <a:endParaRPr sz="2800" b="1" dirty="0">
              <a:solidFill>
                <a:srgbClr val="0073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2600" dirty="0">
              <a:solidFill>
                <a:srgbClr val="00737C"/>
              </a:solidFill>
            </a:endParaRPr>
          </a:p>
        </p:txBody>
      </p:sp>
      <p:sp>
        <p:nvSpPr>
          <p:cNvPr id="75" name="Google Shape;75;g2e0e3b568fa_0_64"/>
          <p:cNvSpPr txBox="1"/>
          <p:nvPr/>
        </p:nvSpPr>
        <p:spPr>
          <a:xfrm>
            <a:off x="4572000" y="3586397"/>
            <a:ext cx="41433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Documentation –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 will be denied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endParaRPr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orders</a:t>
            </a:r>
            <a:endParaRPr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Emails</a:t>
            </a:r>
            <a:endParaRPr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Requisitions, RFQs, estimates</a:t>
            </a:r>
            <a:endParaRPr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card or bank statements</a:t>
            </a:r>
            <a:endParaRPr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ledgers</a:t>
            </a:r>
            <a:endParaRPr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0e3b568fa_0_54"/>
          <p:cNvSpPr txBox="1">
            <a:spLocks noGrp="1"/>
          </p:cNvSpPr>
          <p:nvPr>
            <p:ph type="title"/>
          </p:nvPr>
        </p:nvSpPr>
        <p:spPr>
          <a:xfrm>
            <a:off x="112050" y="104925"/>
            <a:ext cx="8919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</a:t>
            </a:r>
            <a:endParaRPr sz="3200" b="1" dirty="0">
              <a:solidFill>
                <a:srgbClr val="0073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2600" dirty="0">
              <a:solidFill>
                <a:srgbClr val="00737C"/>
              </a:solidFill>
            </a:endParaRPr>
          </a:p>
        </p:txBody>
      </p:sp>
      <p:sp>
        <p:nvSpPr>
          <p:cNvPr id="82" name="Google Shape;82;g2e0e3b568fa_0_54"/>
          <p:cNvSpPr txBox="1">
            <a:spLocks noGrp="1"/>
          </p:cNvSpPr>
          <p:nvPr>
            <p:ph type="body" idx="1"/>
          </p:nvPr>
        </p:nvSpPr>
        <p:spPr>
          <a:xfrm>
            <a:off x="320550" y="618525"/>
            <a:ext cx="8632800" cy="56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Completion Dates</a:t>
            </a:r>
            <a:endParaRPr sz="24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1" dirty="0">
              <a:solidFill>
                <a:srgbClr val="38948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1" dirty="0">
              <a:solidFill>
                <a:srgbClr val="38948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500" b="1" dirty="0">
              <a:solidFill>
                <a:srgbClr val="38948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500" b="1" dirty="0">
              <a:solidFill>
                <a:srgbClr val="38948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500" b="1" dirty="0">
              <a:solidFill>
                <a:srgbClr val="38948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500" b="1" dirty="0">
              <a:solidFill>
                <a:srgbClr val="38948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500" b="1" dirty="0">
              <a:solidFill>
                <a:srgbClr val="38948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500" b="1" dirty="0">
              <a:solidFill>
                <a:srgbClr val="38948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b="1" dirty="0">
              <a:solidFill>
                <a:srgbClr val="38948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b="1" dirty="0">
              <a:solidFill>
                <a:srgbClr val="38948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b="1" dirty="0">
              <a:solidFill>
                <a:srgbClr val="38948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b="1" dirty="0">
              <a:solidFill>
                <a:srgbClr val="389485"/>
              </a:solidFill>
            </a:endParaRPr>
          </a:p>
        </p:txBody>
      </p:sp>
      <p:graphicFrame>
        <p:nvGraphicFramePr>
          <p:cNvPr id="85" name="Google Shape;85;g2e0e3b568fa_0_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707046"/>
              </p:ext>
            </p:extLst>
          </p:nvPr>
        </p:nvGraphicFramePr>
        <p:xfrm>
          <a:off x="422875" y="1129553"/>
          <a:ext cx="8625800" cy="3161446"/>
        </p:xfrm>
        <a:graphic>
          <a:graphicData uri="http://schemas.openxmlformats.org/drawingml/2006/table">
            <a:tbl>
              <a:tblPr firstRow="1">
                <a:noFill/>
                <a:tableStyleId>{ABEC45F9-79FB-46AD-A38E-3B84D7A0F929}</a:tableStyleId>
              </a:tblPr>
              <a:tblGrid>
                <a:gridCol w="215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5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Purchase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Purchased </a:t>
                      </a:r>
                      <a:endParaRPr sz="16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(on or before)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Completed or Received</a:t>
                      </a:r>
                      <a:endParaRPr sz="16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(on or before)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Claimed </a:t>
                      </a:r>
                      <a:endParaRPr sz="16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(on or before)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0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Instructor Training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September 30, 2024</a:t>
                      </a:r>
                      <a:endParaRPr sz="1400" dirty="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December 31, 2024 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October 31, 2024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0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Student Assessments</a:t>
                      </a:r>
                      <a:endParaRPr sz="14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September 30, 2024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December 31, 2024 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October 31, 2024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Iowa Grants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(all other eligible purchases in the budget form AND application)</a:t>
                      </a:r>
                      <a:endParaRPr sz="1400" dirty="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September 30, 2024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September 30, 2024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October 31, 2024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 descr="Snapshot is an example showing how travel is ineligible. Contact Amy.Vybiral@iowa.gov for funding options.">
            <a:extLst>
              <a:ext uri="{FF2B5EF4-FFF2-40B4-BE49-F238E27FC236}">
                <a16:creationId xmlns:a16="http://schemas.microsoft.com/office/drawing/2014/main" id="{C085E19B-22F1-4CFD-BD8B-5847C6465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32" y="4392791"/>
            <a:ext cx="7646894" cy="1760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1D8E06-3837-4379-9469-D609B289220B}"/>
              </a:ext>
            </a:extLst>
          </p:cNvPr>
          <p:cNvSpPr txBox="1"/>
          <p:nvPr/>
        </p:nvSpPr>
        <p:spPr>
          <a:xfrm>
            <a:off x="8068796" y="4661556"/>
            <a:ext cx="97987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Travel is ineligible. Contact </a:t>
            </a:r>
            <a:r>
              <a:rPr lang="en-US" sz="1100" dirty="0">
                <a:hlinkClick r:id="rId4"/>
              </a:rPr>
              <a:t>amy.Vybiral@iowa.gov</a:t>
            </a:r>
            <a:r>
              <a:rPr lang="en-US" sz="1100" dirty="0"/>
              <a:t> for funding options.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F62F1F-E2A5-4723-AEF0-72DDCB1D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073153" y="5045200"/>
            <a:ext cx="979880" cy="683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0e3b568fa_0_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050" y="104925"/>
            <a:ext cx="8919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</a:t>
            </a:r>
            <a:endParaRPr sz="2800" b="1" dirty="0">
              <a:solidFill>
                <a:srgbClr val="0073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2600" dirty="0">
              <a:solidFill>
                <a:srgbClr val="00737C"/>
              </a:solidFill>
            </a:endParaRPr>
          </a:p>
        </p:txBody>
      </p:sp>
      <p:sp>
        <p:nvSpPr>
          <p:cNvPr id="93" name="Google Shape;93;g2e0e3b568fa_0_113"/>
          <p:cNvSpPr txBox="1">
            <a:spLocks noGrp="1"/>
          </p:cNvSpPr>
          <p:nvPr>
            <p:ph type="body" idx="1"/>
          </p:nvPr>
        </p:nvSpPr>
        <p:spPr>
          <a:xfrm>
            <a:off x="320550" y="618525"/>
            <a:ext cx="8632800" cy="56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Purchases</a:t>
            </a:r>
            <a:endParaRPr sz="24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</a:p>
          <a:p>
            <a:pPr marL="285750" lvl="0" indent="-285750">
              <a:lnSpc>
                <a:spcPct val="115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 that support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approved</a:t>
            </a:r>
            <a:r>
              <a:rPr lang="en-US" sz="24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Industry Recognized Credentials (IRC)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Approved Credentials</a:t>
            </a:r>
            <a:endParaRPr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 that support IRCs Pending Approval (Submitted at the time of application)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Pending Approval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endParaRPr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Ineligible</a:t>
            </a:r>
          </a:p>
          <a:p>
            <a:pPr marL="285750" lvl="0" indent="-285750">
              <a:lnSpc>
                <a:spcPct val="115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 that support IRCs not on the approved list and not submitted for approval at the time of application.</a:t>
            </a:r>
            <a:endParaRPr sz="24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0e3b568fa_0_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050" y="104925"/>
            <a:ext cx="8919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</a:t>
            </a:r>
            <a:endParaRPr sz="2800" b="1" dirty="0">
              <a:solidFill>
                <a:srgbClr val="0073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2600" dirty="0">
              <a:solidFill>
                <a:srgbClr val="00737C"/>
              </a:solidFill>
            </a:endParaRPr>
          </a:p>
        </p:txBody>
      </p:sp>
      <p:sp>
        <p:nvSpPr>
          <p:cNvPr id="93" name="Google Shape;93;g2e0e3b568fa_0_113"/>
          <p:cNvSpPr txBox="1">
            <a:spLocks noGrp="1"/>
          </p:cNvSpPr>
          <p:nvPr>
            <p:ph type="body" idx="1"/>
          </p:nvPr>
        </p:nvSpPr>
        <p:spPr>
          <a:xfrm>
            <a:off x="320550" y="618525"/>
            <a:ext cx="8632800" cy="56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Google Form</a:t>
            </a:r>
            <a:endParaRPr sz="22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endParaRPr sz="20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20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standardized information 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 to be awarded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Clr>
                <a:srgbClr val="009999"/>
              </a:buClr>
              <a:buSzPct val="100000"/>
            </a:pPr>
            <a:r>
              <a:rPr lang="en-US" sz="20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or Pending Approval 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Clr>
                <a:srgbClr val="009999"/>
              </a:buClr>
              <a:buSzPct val="100000"/>
            </a:pPr>
            <a:r>
              <a:rPr lang="en-US" sz="20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or update IRC(s).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 that accompany IRC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Clr>
                <a:srgbClr val="009999"/>
              </a:buClr>
              <a:buSzPct val="100000"/>
            </a:pPr>
            <a:r>
              <a:rPr lang="en-US" sz="20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or update budgets to align with eligible IRCs.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Credentials Awarded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Clr>
                <a:srgbClr val="009999"/>
              </a:buClr>
              <a:buSzPct val="100000"/>
            </a:pPr>
            <a:r>
              <a:rPr lang="en-US" sz="20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or update credentials or number of credentials awarded.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rgbClr val="389485"/>
              </a:solidFill>
            </a:endParaRPr>
          </a:p>
          <a:p>
            <a:pPr lvl="1" indent="-457200">
              <a:lnSpc>
                <a:spcPct val="150000"/>
              </a:lnSpc>
              <a:spcBef>
                <a:spcPts val="0"/>
              </a:spcBef>
              <a:buClr>
                <a:srgbClr val="009999"/>
              </a:buClr>
              <a:buSzPct val="100000"/>
            </a:pPr>
            <a:endParaRPr lang="en-US" sz="1600" b="1" dirty="0">
              <a:solidFill>
                <a:srgbClr val="38948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b="1" dirty="0">
              <a:solidFill>
                <a:srgbClr val="3894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5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0e3b568fa_0_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050" y="104925"/>
            <a:ext cx="8919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to Careers</a:t>
            </a:r>
            <a:endParaRPr sz="2800" b="1" dirty="0">
              <a:solidFill>
                <a:srgbClr val="0073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2600" dirty="0">
              <a:solidFill>
                <a:srgbClr val="00737C"/>
              </a:solidFill>
            </a:endParaRPr>
          </a:p>
        </p:txBody>
      </p:sp>
      <p:sp>
        <p:nvSpPr>
          <p:cNvPr id="93" name="Google Shape;93;g2e0e3b568fa_0_113"/>
          <p:cNvSpPr txBox="1">
            <a:spLocks noGrp="1"/>
          </p:cNvSpPr>
          <p:nvPr>
            <p:ph type="body" idx="1"/>
          </p:nvPr>
        </p:nvSpPr>
        <p:spPr>
          <a:xfrm>
            <a:off x="320550" y="618525"/>
            <a:ext cx="8632800" cy="56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Google Form</a:t>
            </a:r>
            <a:endParaRPr sz="18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</a:p>
          <a:p>
            <a:pPr marL="285750" lvl="0" indent="-285750">
              <a:lnSpc>
                <a:spcPct val="115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 that accompany </a:t>
            </a:r>
            <a:r>
              <a:rPr lang="en-US" sz="18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approved</a:t>
            </a:r>
            <a:r>
              <a:rPr lang="en-US" sz="18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Industry Recognized Credentials (IRC)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Approved Credentials</a:t>
            </a:r>
            <a:endParaRPr sz="1800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 that accompany IRCs Pending Approval (Submitted at the time of application)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Pending Approval</a:t>
            </a:r>
            <a:endParaRPr sz="1800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Ineligible</a:t>
            </a:r>
          </a:p>
          <a:p>
            <a:pPr marL="285750" lvl="0" indent="-285750">
              <a:lnSpc>
                <a:spcPct val="115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IRCs not on the approved list and not submitted for approval at the time of application.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 indent="0"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 Ineligible Expenditures (prohibited by federal administrative regulation)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transportation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expenses for instructor training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Stipends, salaries, benefits for instructor training.</a:t>
            </a:r>
            <a:endParaRPr sz="2000" b="1" dirty="0">
              <a:solidFill>
                <a:srgbClr val="3894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0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0e3b568fa_0_37"/>
          <p:cNvSpPr txBox="1">
            <a:spLocks noGrp="1"/>
          </p:cNvSpPr>
          <p:nvPr>
            <p:ph type="title"/>
          </p:nvPr>
        </p:nvSpPr>
        <p:spPr>
          <a:xfrm>
            <a:off x="112050" y="189525"/>
            <a:ext cx="89199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Assessments, Credentials and Reporting</a:t>
            </a:r>
            <a:endParaRPr sz="2000" dirty="0">
              <a:solidFill>
                <a:srgbClr val="0073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Google Shape;146;g2e0e3b568fa_0_37"/>
          <p:cNvSpPr txBox="1">
            <a:spLocks noGrp="1"/>
          </p:cNvSpPr>
          <p:nvPr>
            <p:ph type="body" idx="1"/>
          </p:nvPr>
        </p:nvSpPr>
        <p:spPr>
          <a:xfrm>
            <a:off x="282803" y="886275"/>
            <a:ext cx="8628771" cy="5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indent="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ts val="2000"/>
              <a:buNone/>
            </a:pPr>
            <a:r>
              <a:rPr lang="en-US" sz="20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must be purchased on or before September 30, 2024.</a:t>
            </a:r>
          </a:p>
          <a:p>
            <a:pPr marL="101600" indent="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ts val="2000"/>
              <a:buNone/>
            </a:pPr>
            <a:endParaRPr lang="en-US" sz="20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ts val="2000"/>
              <a:buNone/>
            </a:pPr>
            <a:r>
              <a:rPr lang="en-US" sz="20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must be claimed on or before October 31, 2024.</a:t>
            </a:r>
          </a:p>
          <a:p>
            <a:pPr marL="101600" indent="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ts val="2000"/>
              <a:buNone/>
            </a:pPr>
            <a:endParaRPr lang="en-US" sz="2000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ts val="2000"/>
              <a:buNone/>
            </a:pPr>
            <a:r>
              <a:rPr lang="en-US" sz="20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 Reporting:</a:t>
            </a:r>
          </a:p>
          <a:p>
            <a:pPr marL="101600" indent="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ts val="2000"/>
              <a:buNone/>
            </a:pPr>
            <a:endParaRPr lang="en-US" sz="2000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ts val="2000"/>
            </a:pP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31, 2024</a:t>
            </a: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ts val="2000"/>
            </a:pPr>
            <a:endParaRPr lang="en-US" sz="2000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ts val="2000"/>
            </a:pP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31, 2025</a:t>
            </a: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ts val="2000"/>
            </a:pPr>
            <a:endParaRPr lang="en-US" sz="2000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ts val="2000"/>
            </a:pPr>
            <a:r>
              <a:rPr lang="en-US" sz="20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30, 2024</a:t>
            </a: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ts val="2000"/>
            </a:pPr>
            <a:endParaRPr lang="en-US" sz="2000" b="1" dirty="0">
              <a:solidFill>
                <a:srgbClr val="009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600" indent="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ts val="2000"/>
              <a:buNone/>
            </a:pPr>
            <a:r>
              <a:rPr lang="en-US" sz="2000" b="1" dirty="0">
                <a:solidFill>
                  <a:srgbClr val="389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 reporting update, Fall 2024</a:t>
            </a:r>
            <a:endParaRPr sz="2000"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628650" y="201659"/>
            <a:ext cx="7886700" cy="45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IRC </a:t>
            </a:r>
            <a:r>
              <a:rPr lang="en-US" sz="3200" b="1" dirty="0">
                <a:solidFill>
                  <a:srgbClr val="00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 Template</a:t>
            </a:r>
            <a:endParaRPr b="1" dirty="0">
              <a:solidFill>
                <a:srgbClr val="389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Screenshot is showing an example of what the IRC Claim template looks like.">
            <a:extLst>
              <a:ext uri="{FF2B5EF4-FFF2-40B4-BE49-F238E27FC236}">
                <a16:creationId xmlns:a16="http://schemas.microsoft.com/office/drawing/2014/main" id="{2C66F8ED-9065-4D5E-9061-F2A85CD9BD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72" y="744717"/>
            <a:ext cx="7639856" cy="5997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AA6"/>
      </a:accent1>
      <a:accent2>
        <a:srgbClr val="FF6D14"/>
      </a:accent2>
      <a:accent3>
        <a:srgbClr val="A5A5A5"/>
      </a:accent3>
      <a:accent4>
        <a:srgbClr val="7AB800"/>
      </a:accent4>
      <a:accent5>
        <a:srgbClr val="A5A5A5"/>
      </a:accent5>
      <a:accent6>
        <a:srgbClr val="009AA6"/>
      </a:accent6>
      <a:hlink>
        <a:srgbClr val="FF6D1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1647</Words>
  <Application>Microsoft Office PowerPoint</Application>
  <PresentationFormat>On-screen Show (4:3)</PresentationFormat>
  <Paragraphs>293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Courier New</vt:lpstr>
      <vt:lpstr>Century Gothic</vt:lpstr>
      <vt:lpstr>Arial</vt:lpstr>
      <vt:lpstr>Calibri</vt:lpstr>
      <vt:lpstr>Custom Design</vt:lpstr>
      <vt:lpstr>PowerPoint Presentation</vt:lpstr>
      <vt:lpstr>Agenda May 29, 2024</vt:lpstr>
      <vt:lpstr>Period Of Performance </vt:lpstr>
      <vt:lpstr>Credentials to Careers </vt:lpstr>
      <vt:lpstr>Credentials to Careers </vt:lpstr>
      <vt:lpstr>Credentials to Careers </vt:lpstr>
      <vt:lpstr>Credentials to Careers </vt:lpstr>
      <vt:lpstr>Student Assessments, Credentials and Reporting</vt:lpstr>
      <vt:lpstr> IRC Claim Template</vt:lpstr>
      <vt:lpstr>Completed Claim Template with Documentation</vt:lpstr>
      <vt:lpstr>Credentials to Careers Updates Source, Project, and Object Codes</vt:lpstr>
      <vt:lpstr>Credentials to Careers Updates Frequently Asked Questions (FAQs)</vt:lpstr>
      <vt:lpstr>Credentials to Careers Updates Frequently Asked Questions (FAQs)</vt:lpstr>
      <vt:lpstr>Credentials to Careers Updates Frequently Asked Questions (FAQs)</vt:lpstr>
      <vt:lpstr>Credentials to Careers Updates Frequently Asked Questions (FAQs)  Account Code Contact Information</vt:lpstr>
      <vt:lpstr>Credentials to Careers Updates Frequently Asked Questions (FAQs)</vt:lpstr>
      <vt:lpstr>Credentials to Careers Updates Frequently Asked Questions (FAQs)</vt:lpstr>
      <vt:lpstr>Credentials to Careers Updates Frequently Asked Questions (FAQs)</vt:lpstr>
      <vt:lpstr>Credentials to Careers Updates Frequently Asked Questions (FAQs)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Clair, Eric [IDOE]</dc:creator>
  <cp:lastModifiedBy>Albers, Lisa [IDOE]</cp:lastModifiedBy>
  <cp:revision>23</cp:revision>
  <dcterms:created xsi:type="dcterms:W3CDTF">2016-07-14T01:57:05Z</dcterms:created>
  <dcterms:modified xsi:type="dcterms:W3CDTF">2024-05-30T21:48:12Z</dcterms:modified>
</cp:coreProperties>
</file>